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Override2.xml" ContentType="application/vnd.openxmlformats-officedocument.themeOverrid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Override3.xml" ContentType="application/vnd.openxmlformats-officedocument.themeOverrid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Override4.xml" ContentType="application/vnd.openxmlformats-officedocument.themeOverrid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theme/themeOverride5.xml" ContentType="application/vnd.openxmlformats-officedocument.themeOverrid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theme/themeOverride6.xml" ContentType="application/vnd.openxmlformats-officedocument.themeOverride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720" r:id="rId5"/>
    <p:sldMasterId id="2147483752" r:id="rId6"/>
    <p:sldMasterId id="2147483763" r:id="rId7"/>
    <p:sldMasterId id="2147483771" r:id="rId8"/>
    <p:sldMasterId id="2147483779" r:id="rId9"/>
    <p:sldMasterId id="2147483790" r:id="rId10"/>
    <p:sldMasterId id="2147483799" r:id="rId11"/>
    <p:sldMasterId id="2147483835" r:id="rId12"/>
  </p:sldMasterIdLst>
  <p:notesMasterIdLst>
    <p:notesMasterId r:id="rId30"/>
  </p:notesMasterIdLst>
  <p:handoutMasterIdLst>
    <p:handoutMasterId r:id="rId31"/>
  </p:handoutMasterIdLst>
  <p:sldIdLst>
    <p:sldId id="2147471353" r:id="rId13"/>
    <p:sldId id="2147471347" r:id="rId14"/>
    <p:sldId id="2142534053" r:id="rId15"/>
    <p:sldId id="2147471355" r:id="rId16"/>
    <p:sldId id="2147471354" r:id="rId17"/>
    <p:sldId id="2147471343" r:id="rId18"/>
    <p:sldId id="2147471351" r:id="rId19"/>
    <p:sldId id="2147471357" r:id="rId20"/>
    <p:sldId id="2147471352" r:id="rId21"/>
    <p:sldId id="2142533855" r:id="rId22"/>
    <p:sldId id="2142533863" r:id="rId23"/>
    <p:sldId id="2142534056" r:id="rId24"/>
    <p:sldId id="2147471348" r:id="rId25"/>
    <p:sldId id="2147471349" r:id="rId26"/>
    <p:sldId id="2147471356" r:id="rId27"/>
    <p:sldId id="2147471350" r:id="rId28"/>
    <p:sldId id="214747134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driguez, Maria D. (HQ-DK000)[BOOZ ALLEN HAMILTON]" initials="RMD(AH" lastIdx="0" clrIdx="0">
    <p:extLst>
      <p:ext uri="{19B8F6BF-5375-455C-9EA6-DF929625EA0E}">
        <p15:presenceInfo xmlns:p15="http://schemas.microsoft.com/office/powerpoint/2012/main" userId="S-1-5-21-330711430-3775241029-4075259233-8885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300"/>
    <a:srgbClr val="09101D"/>
    <a:srgbClr val="052862"/>
    <a:srgbClr val="F0F0F0"/>
    <a:srgbClr val="008F00"/>
    <a:srgbClr val="BFE5FF"/>
    <a:srgbClr val="F2F7FA"/>
    <a:srgbClr val="DBE8EE"/>
    <a:srgbClr val="91B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70" autoAdjust="0"/>
    <p:restoredTop sz="96405" autoAdjust="0"/>
  </p:normalViewPr>
  <p:slideViewPr>
    <p:cSldViewPr snapToGrid="0" snapToObjects="1">
      <p:cViewPr varScale="1">
        <p:scale>
          <a:sx n="124" d="100"/>
          <a:sy n="124" d="100"/>
        </p:scale>
        <p:origin x="1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napToObjects="1" showGuides="1">
      <p:cViewPr varScale="1">
        <p:scale>
          <a:sx n="182" d="100"/>
          <a:sy n="182" d="100"/>
        </p:scale>
        <p:origin x="468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E18C2B-6679-2546-B791-B20FD025C3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5A91F-032D-3D45-889E-A964E92CDD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A5D0C-221B-D841-90A1-C281F38CA7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608D9-8FEA-2E4F-84AF-A88A614F7C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470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21C5E-14C9-E346-B1A7-E2CF4688A4C0}" type="datetimeFigureOut">
              <a:rPr lang="en-US" smtClean="0"/>
              <a:t>10/15/24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C0CBE-288C-D84B-B11F-1B62224BD7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0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11F28-56B2-EC45-89BC-B4193FC42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9ED54B-37E8-FCBD-4ACD-DFE7F5ABA5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DAFFA6-5DDA-BEDE-16D5-DA056D6534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AB835-D03B-25F0-C0D6-6F84F22257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25F63-E512-46AB-98FC-173BD1EB66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88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E8DFB-EC04-804C-988F-5C4974E642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31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E8DFB-EC04-804C-988F-5C4974E642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33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72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8AF3C-07FE-0A42-79C7-7ECFCCCAF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B7B8A1-DE70-9281-6C49-AF73A8712B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D9059B-D29C-33FF-6882-5F5C7CA33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BE250-EC7D-75FF-3F74-5FF0031D6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E8DFB-EC04-804C-988F-5C4974E642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36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9F4DF-66DD-7442-BDBD-13CDAAA16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C950EF-209A-0BB3-254F-347F109F33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CF4374-3EA5-D6AC-B3DB-FBBA8E7BC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AF0443-DCA8-85BF-4858-776CB3A7B1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E8DFB-EC04-804C-988F-5C4974E642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23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26D3F-2B40-0097-A714-408C591C8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97AF62-CF59-DC9A-81B7-851AB7B6C0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057FFB-4C55-5169-9385-7F21D45C1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5F0C0-9C8D-9785-363F-1207D27165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E8DFB-EC04-804C-988F-5C4974E642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66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47F85-EF10-24EC-F032-1D57ECB01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8D3C22-CF47-3FF1-F4EE-BD6956A0A1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0AAF5B-5B2D-572B-1E07-0596B7524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9004E-8EFD-BEF1-03CC-6D039ED54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60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99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66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99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84C78-7F22-7BDA-9DB4-599CD955F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32B0B0-4004-2C81-8EEC-E624001E03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082873-BC63-69D7-081C-0C1EA9498A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ED17C-63A7-CD9D-D7A2-6E766B6EDD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93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2E253-5389-BE59-9370-ADFE98605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E20658-31FC-9D20-30D0-C61D1EDDCE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C50332-47E5-AC5B-7390-C464712A3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0C16B-76B7-454B-4A9E-80FFD9FC1F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80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4087E-DD43-4A61-7EEB-2512544CB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F92D13-25EA-C9E4-E0D3-97C9CE0719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8589DE-C992-8D0B-09C2-8541593879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5CC73-9EB5-F5BD-7F8F-2B77506642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65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752C6-DF7D-AD62-8C08-ECF7CAA22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0BA8DD-B843-A578-4839-88CA252517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FFE11E-8364-7B73-AA56-CE24BB99F4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3D93E-AD65-7C05-3B09-559362E824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E8DFB-EC04-804C-988F-5C4974E642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33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F1A3F-0C5C-DDE9-1910-98084C7FC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9EA154-631D-B725-E849-CDD53A2FB8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699BEA-D860-D738-0594-B20D0B9E2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C99EB-AC5C-2B60-1334-186E38EC35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E8DFB-EC04-804C-988F-5C4974E642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17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8A1FD-1900-CB53-71F7-E0B1A37B7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6C099C-26CD-6EAE-C11A-88A13DFF1B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AEFB9D-D136-1DE0-433A-036BAF7AB1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647A2-A7E3-3646-89B6-E9E2F846B0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E8DFB-EC04-804C-988F-5C4974E642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6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tif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tif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tif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tif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tif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7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tif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7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31" y="1115736"/>
            <a:ext cx="11996738" cy="528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8065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/Text Driven 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41554" y="6501130"/>
            <a:ext cx="158049" cy="1714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2976752"/>
      </p:ext>
    </p:extLst>
  </p:cSld>
  <p:clrMapOvr>
    <a:masterClrMapping/>
  </p:clrMapOvr>
  <p:transition spd="med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9"/>
          <p:cNvSpPr txBox="1">
            <a:spLocks noGrp="1"/>
          </p:cNvSpPr>
          <p:nvPr>
            <p:ph type="title"/>
          </p:nvPr>
        </p:nvSpPr>
        <p:spPr>
          <a:xfrm>
            <a:off x="1687031" y="129513"/>
            <a:ext cx="8799207" cy="66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9"/>
          <p:cNvSpPr txBox="1">
            <a:spLocks noGrp="1"/>
          </p:cNvSpPr>
          <p:nvPr>
            <p:ph type="ftr" idx="11"/>
          </p:nvPr>
        </p:nvSpPr>
        <p:spPr>
          <a:xfrm>
            <a:off x="1384184" y="6486735"/>
            <a:ext cx="9739618" cy="301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9"/>
          <p:cNvSpPr txBox="1">
            <a:spLocks noGrp="1"/>
          </p:cNvSpPr>
          <p:nvPr>
            <p:ph type="sldNum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9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4EE3D-F929-0CE5-1DE4-E8088CA9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9F89A-D50B-1D45-AC2C-1471C9B63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BCAB9-CA08-0DC9-FCD4-756496B42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30B089-D3CE-274A-9C6E-7D66BB5C8C46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7CD4C-6214-6271-EAD4-7E74AC56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E730C-285C-8159-AF15-C11DEF48F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4653-1C71-924E-BEED-DC49F25C3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12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4E3A76E-C717-AD43-956D-0C492F27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1064" y="1115736"/>
            <a:ext cx="11446136" cy="528506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8628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600" y="1157681"/>
            <a:ext cx="5933440" cy="5260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49341" y="1157681"/>
            <a:ext cx="5949314" cy="5260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9984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350A0-5C26-CF48-B9CA-7D1428FB86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582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473" y="1140903"/>
            <a:ext cx="11997054" cy="36598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7472" y="4869179"/>
            <a:ext cx="11997056" cy="154908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3945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379167"/>
            <a:ext cx="9497484" cy="80599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828800" y="1600200"/>
            <a:ext cx="10363200" cy="608274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700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600200"/>
            <a:ext cx="10160000" cy="60827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3000" b="0" cap="none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1600200"/>
            <a:ext cx="1747299" cy="608274"/>
          </a:xfrm>
          <a:prstGeom prst="rect">
            <a:avLst/>
          </a:prstGeom>
          <a:solidFill>
            <a:srgbClr val="B29D94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 bwMode="auto">
          <a:xfrm>
            <a:off x="1828800" y="1600200"/>
            <a:ext cx="10363200" cy="60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31CC33-3265-6D44-99DD-E15AED52A780}"/>
              </a:ext>
            </a:extLst>
          </p:cNvPr>
          <p:cNvSpPr/>
          <p:nvPr userDrawn="1"/>
        </p:nvSpPr>
        <p:spPr>
          <a:xfrm>
            <a:off x="0" y="1600200"/>
            <a:ext cx="1828800" cy="6082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r>
              <a:rPr kumimoji="0" lang="en-US" sz="2400" dirty="0">
                <a:solidFill>
                  <a:srgbClr val="FFFFFF"/>
                </a:solidFill>
                <a:latin typeface="Arial"/>
                <a:cs typeface="Arial"/>
              </a:rPr>
              <a:t>EMIT </a:t>
            </a:r>
            <a:r>
              <a:rPr kumimoji="0" lang="en-US" sz="2400" dirty="0" err="1">
                <a:solidFill>
                  <a:srgbClr val="FFFFFF"/>
                </a:solidFill>
                <a:latin typeface="Arial"/>
                <a:cs typeface="Arial"/>
              </a:rPr>
              <a:t>dPMC</a:t>
            </a:r>
            <a:endParaRPr kumimoji="0"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6" name="Picture 111" descr="nasa_logo(132x109)-official">
            <a:extLst>
              <a:ext uri="{FF2B5EF4-FFF2-40B4-BE49-F238E27FC236}">
                <a16:creationId xmlns:a16="http://schemas.microsoft.com/office/drawing/2014/main" id="{7B2CEDE1-5C32-1441-95D3-0E0FA66833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8" y="143764"/>
            <a:ext cx="789996" cy="65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F9E38A18-6B54-464B-A292-25F2BC807A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0916" y="209281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800" b="1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Jet Propulsion Laboratory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California Institute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of Technology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6E17A1-CD1E-3047-B3EE-A70DA2B967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370" y="37621"/>
            <a:ext cx="1448735" cy="8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47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/Subhead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32180" y="917223"/>
            <a:ext cx="10974917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05368" y="454026"/>
            <a:ext cx="10977032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412876"/>
            <a:ext cx="10998200" cy="487997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7" name="Picture 16" descr="JPL-logo_Stacked_RedBlack-RGB_small_040615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678"/>
          <a:stretch/>
        </p:blipFill>
        <p:spPr>
          <a:xfrm>
            <a:off x="11247689" y="6600391"/>
            <a:ext cx="562435" cy="14569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04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816864" y="1600200"/>
            <a:ext cx="10871200" cy="4645536"/>
          </a:xfrm>
          <a:prstGeom prst="rect">
            <a:avLst/>
          </a:prstGeom>
        </p:spPr>
        <p:txBody>
          <a:bodyPr/>
          <a:lstStyle>
            <a:lvl1pPr marL="320040" indent="-320040">
              <a:spcBef>
                <a:spcPts val="0"/>
              </a:spcBef>
              <a:spcAft>
                <a:spcPts val="800"/>
              </a:spcAft>
              <a:buClr>
                <a:srgbClr val="3E517B"/>
              </a:buClr>
              <a:buSzPct val="80000"/>
              <a:buFont typeface="Wingdings" charset="2"/>
              <a:buChar char="◼"/>
              <a:defRPr sz="2400"/>
            </a:lvl1pPr>
            <a:lvl2pPr marL="640080" indent="-274320">
              <a:spcBef>
                <a:spcPts val="0"/>
              </a:spcBef>
              <a:spcAft>
                <a:spcPts val="800"/>
              </a:spcAft>
              <a:buSzPct val="80000"/>
              <a:buFont typeface="Lucida Grande"/>
              <a:buChar char="◼"/>
              <a:defRPr sz="2200"/>
            </a:lvl2pPr>
            <a:lvl3pPr marL="822960" indent="-228600"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ct val="80000"/>
              <a:buFont typeface="Wingdings" charset="2"/>
              <a:buChar char="◼"/>
              <a:defRPr sz="2000"/>
            </a:lvl3pPr>
            <a:lvl4pPr marL="1097280">
              <a:spcBef>
                <a:spcPts val="0"/>
              </a:spcBef>
              <a:spcAft>
                <a:spcPts val="800"/>
              </a:spcAft>
              <a:buSzPct val="80000"/>
              <a:defRPr/>
            </a:lvl4pPr>
            <a:lvl5pPr marL="1280160">
              <a:spcBef>
                <a:spcPts val="0"/>
              </a:spcBef>
              <a:spcAft>
                <a:spcPts val="800"/>
              </a:spcAft>
              <a:buSzPct val="80000"/>
              <a:defRPr/>
            </a:lvl5pPr>
          </a:lstStyle>
          <a:p>
            <a:pPr lvl="0" eaLnBrk="1" latinLnBrk="0" hangingPunct="1"/>
            <a:r>
              <a:rPr lang="en-US" dirty="0"/>
              <a:t>Click to add text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900053" y="177800"/>
            <a:ext cx="8293815" cy="584200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rgbClr val="776C70"/>
                </a:solidFill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1816E-60E3-414E-97CF-3B0BFE94D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EAE00-B501-C94B-B8DC-88198865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5A89-E207-384A-86A8-A6B9A18377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40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600" y="1157681"/>
            <a:ext cx="5933440" cy="5260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49341" y="1157681"/>
            <a:ext cx="5949314" cy="5260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1358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05368" y="454026"/>
            <a:ext cx="10977032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412876"/>
            <a:ext cx="10998200" cy="487997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731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4E3A76E-C717-AD43-956D-0C492F27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31" y="1115736"/>
            <a:ext cx="11996738" cy="528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3299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600" y="1157681"/>
            <a:ext cx="5933440" cy="5260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49341" y="1157681"/>
            <a:ext cx="5949314" cy="5260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5975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350A0-5C26-CF48-B9CA-7D1428FB86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051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473" y="1140903"/>
            <a:ext cx="11997054" cy="36598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7472" y="4869179"/>
            <a:ext cx="11997056" cy="154908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0080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379166"/>
            <a:ext cx="9497484" cy="16732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828800" y="1600200"/>
            <a:ext cx="10363200" cy="608274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700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57611" y="1600200"/>
            <a:ext cx="10160000" cy="60827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3000" b="0" cap="none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1600200"/>
            <a:ext cx="1747299" cy="608274"/>
          </a:xfrm>
          <a:prstGeom prst="rect">
            <a:avLst/>
          </a:prstGeom>
          <a:solidFill>
            <a:srgbClr val="B29D94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 bwMode="auto">
          <a:xfrm>
            <a:off x="2079309" y="1600200"/>
            <a:ext cx="10112691" cy="60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31CC33-3265-6D44-99DD-E15AED52A780}"/>
              </a:ext>
            </a:extLst>
          </p:cNvPr>
          <p:cNvSpPr/>
          <p:nvPr userDrawn="1"/>
        </p:nvSpPr>
        <p:spPr>
          <a:xfrm>
            <a:off x="16940" y="1600200"/>
            <a:ext cx="1940671" cy="6082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r>
              <a:rPr kumimoji="0" lang="en-US" sz="1800" dirty="0">
                <a:solidFill>
                  <a:srgbClr val="FFFFFF"/>
                </a:solidFill>
                <a:latin typeface="Arial"/>
                <a:cs typeface="Arial"/>
              </a:rPr>
              <a:t>EMIT </a:t>
            </a:r>
            <a:r>
              <a:rPr kumimoji="0" lang="en-US" sz="1800" dirty="0" err="1">
                <a:solidFill>
                  <a:srgbClr val="FFFFFF"/>
                </a:solidFill>
                <a:latin typeface="Arial"/>
                <a:cs typeface="Arial"/>
              </a:rPr>
              <a:t>dPMC</a:t>
            </a:r>
            <a:endParaRPr kumimoji="0" lang="en-US"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" name="Picture 111" descr="nasa_logo(132x109)-official">
            <a:extLst>
              <a:ext uri="{FF2B5EF4-FFF2-40B4-BE49-F238E27FC236}">
                <a16:creationId xmlns:a16="http://schemas.microsoft.com/office/drawing/2014/main" id="{2C131A9C-3271-A640-A15F-0D510404E3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8" y="143764"/>
            <a:ext cx="789996" cy="65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66401C9C-A3F8-9B4F-88FC-72342585B25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0916" y="209281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800" b="1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Jet Propulsion Laboratory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California Institute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of Technology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9AC316-E77B-6142-8EB4-C314F9A583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370" y="37621"/>
            <a:ext cx="1448735" cy="8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16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595D9-40C0-644F-9A8F-4760DF7DFF88}"/>
              </a:ext>
            </a:extLst>
          </p:cNvPr>
          <p:cNvSpPr/>
          <p:nvPr/>
        </p:nvSpPr>
        <p:spPr bwMode="white">
          <a:xfrm>
            <a:off x="0" y="5971836"/>
            <a:ext cx="12192000" cy="88616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4344E9-5EA5-3344-98BC-A788C1D700C9}"/>
              </a:ext>
            </a:extLst>
          </p:cNvPr>
          <p:cNvSpPr/>
          <p:nvPr/>
        </p:nvSpPr>
        <p:spPr>
          <a:xfrm>
            <a:off x="-11141" y="6044974"/>
            <a:ext cx="2998984" cy="81302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46554-A505-0645-80E4-A5B297B715F2}"/>
              </a:ext>
            </a:extLst>
          </p:cNvPr>
          <p:cNvSpPr/>
          <p:nvPr/>
        </p:nvSpPr>
        <p:spPr>
          <a:xfrm>
            <a:off x="3146035" y="6044974"/>
            <a:ext cx="9045965" cy="813027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7545431" y="2954498"/>
            <a:ext cx="4471165" cy="165200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en-US" sz="2400" kern="12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349014" indent="0" algn="ctr">
              <a:buNone/>
            </a:lvl2pPr>
            <a:lvl3pPr marL="698028" indent="0" algn="ctr">
              <a:buNone/>
            </a:lvl3pPr>
            <a:lvl4pPr marL="1047042" indent="0" algn="ctr">
              <a:buNone/>
            </a:lvl4pPr>
            <a:lvl5pPr marL="1396056" indent="0" algn="ctr">
              <a:buNone/>
            </a:lvl5pPr>
            <a:lvl6pPr marL="1745070" indent="0" algn="ctr">
              <a:buNone/>
            </a:lvl6pPr>
            <a:lvl7pPr marL="2094083" indent="0" algn="ctr">
              <a:buNone/>
            </a:lvl7pPr>
            <a:lvl8pPr marL="2443097" indent="0" algn="ctr">
              <a:buNone/>
            </a:lvl8pPr>
            <a:lvl9pPr marL="2792111" indent="0" algn="ctr">
              <a:buNone/>
            </a:lvl9pPr>
          </a:lstStyle>
          <a:p>
            <a:r>
              <a:rPr lang="en-US" dirty="0"/>
              <a:t>XX – Section Name</a:t>
            </a:r>
          </a:p>
          <a:p>
            <a:r>
              <a:rPr lang="en-US" dirty="0"/>
              <a:t>Name of Presenter </a:t>
            </a:r>
          </a:p>
          <a:p>
            <a:r>
              <a:rPr lang="en-US" dirty="0"/>
              <a:t>Role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C546A-B4E2-AC4C-AE44-7DC2E7B06FC9}"/>
              </a:ext>
            </a:extLst>
          </p:cNvPr>
          <p:cNvSpPr txBox="1"/>
          <p:nvPr userDrawn="1"/>
        </p:nvSpPr>
        <p:spPr>
          <a:xfrm>
            <a:off x="7293761" y="1207985"/>
            <a:ext cx="49094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 Surface Mineral Dust Source Investigation</a:t>
            </a:r>
          </a:p>
          <a:p>
            <a:pPr algn="ctr">
              <a:defRPr/>
            </a:pPr>
            <a:r>
              <a:rPr lang="en-US" sz="24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(EMIT)</a:t>
            </a:r>
            <a:endParaRPr lang="en-US" sz="1568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79" y="109057"/>
            <a:ext cx="7046752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alphaModFix amt="20000"/>
          </a:blip>
          <a:srcRect/>
          <a:stretch>
            <a:fillRect/>
          </a:stretch>
        </p:blipFill>
        <p:spPr bwMode="auto">
          <a:xfrm>
            <a:off x="3146035" y="6044973"/>
            <a:ext cx="9045966" cy="8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4973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816864" y="1600200"/>
            <a:ext cx="10871200" cy="4645536"/>
          </a:xfrm>
          <a:prstGeom prst="rect">
            <a:avLst/>
          </a:prstGeom>
        </p:spPr>
        <p:txBody>
          <a:bodyPr/>
          <a:lstStyle>
            <a:lvl1pPr marL="320040" indent="-320040">
              <a:spcBef>
                <a:spcPts val="0"/>
              </a:spcBef>
              <a:spcAft>
                <a:spcPts val="800"/>
              </a:spcAft>
              <a:buClr>
                <a:srgbClr val="3E517B"/>
              </a:buClr>
              <a:buSzPct val="80000"/>
              <a:buFont typeface="Wingdings" charset="2"/>
              <a:buChar char="◼"/>
              <a:defRPr sz="2400"/>
            </a:lvl1pPr>
            <a:lvl2pPr marL="640080" indent="-274320">
              <a:spcBef>
                <a:spcPts val="0"/>
              </a:spcBef>
              <a:spcAft>
                <a:spcPts val="800"/>
              </a:spcAft>
              <a:buSzPct val="80000"/>
              <a:buFont typeface="Lucida Grande"/>
              <a:buChar char="◼"/>
              <a:defRPr sz="2200"/>
            </a:lvl2pPr>
            <a:lvl3pPr marL="822960" indent="-228600"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ct val="80000"/>
              <a:buFont typeface="Wingdings" charset="2"/>
              <a:buChar char="◼"/>
              <a:defRPr sz="2000"/>
            </a:lvl3pPr>
            <a:lvl4pPr marL="1097280">
              <a:spcBef>
                <a:spcPts val="0"/>
              </a:spcBef>
              <a:spcAft>
                <a:spcPts val="800"/>
              </a:spcAft>
              <a:buSzPct val="80000"/>
              <a:defRPr/>
            </a:lvl4pPr>
            <a:lvl5pPr marL="1280160">
              <a:spcBef>
                <a:spcPts val="0"/>
              </a:spcBef>
              <a:spcAft>
                <a:spcPts val="800"/>
              </a:spcAft>
              <a:buSzPct val="80000"/>
              <a:defRPr/>
            </a:lvl5pPr>
          </a:lstStyle>
          <a:p>
            <a:pPr lvl="0" eaLnBrk="1" latinLnBrk="0" hangingPunct="1"/>
            <a:r>
              <a:rPr lang="en-US" dirty="0"/>
              <a:t>Click to add text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900053" y="177800"/>
            <a:ext cx="8293815" cy="584200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rgbClr val="776C70"/>
                </a:solidFill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1816E-60E3-414E-97CF-3B0BFE94D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EAE00-B501-C94B-B8DC-88198865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5A89-E207-384A-86A8-A6B9A18377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687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8BC70-270F-4056-A134-8505E1F94C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568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05368" y="454026"/>
            <a:ext cx="10977032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412876"/>
            <a:ext cx="10998200" cy="487997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032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350A0-5C26-CF48-B9CA-7D1428FB86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757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4E3A76E-C717-AD43-956D-0C492F27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31" y="1115736"/>
            <a:ext cx="11996738" cy="528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9512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600" y="1157681"/>
            <a:ext cx="5933440" cy="5260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49341" y="1157681"/>
            <a:ext cx="5949314" cy="5260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5969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350A0-5C26-CF48-B9CA-7D1428FB86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32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473" y="1140903"/>
            <a:ext cx="11997054" cy="36598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7472" y="4869179"/>
            <a:ext cx="11997056" cy="154908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44266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379166"/>
            <a:ext cx="9497484" cy="16732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828800" y="1600200"/>
            <a:ext cx="10363200" cy="608274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700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57611" y="1600200"/>
            <a:ext cx="10160000" cy="60827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3000" b="0" cap="none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1600200"/>
            <a:ext cx="1747299" cy="608274"/>
          </a:xfrm>
          <a:prstGeom prst="rect">
            <a:avLst/>
          </a:prstGeom>
          <a:solidFill>
            <a:srgbClr val="B29D94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 bwMode="auto">
          <a:xfrm>
            <a:off x="2079309" y="1600200"/>
            <a:ext cx="10112691" cy="60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31CC33-3265-6D44-99DD-E15AED52A780}"/>
              </a:ext>
            </a:extLst>
          </p:cNvPr>
          <p:cNvSpPr/>
          <p:nvPr userDrawn="1"/>
        </p:nvSpPr>
        <p:spPr>
          <a:xfrm>
            <a:off x="16940" y="1600200"/>
            <a:ext cx="1940671" cy="6082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r>
              <a:rPr kumimoji="0" lang="en-US" sz="1800" dirty="0">
                <a:solidFill>
                  <a:srgbClr val="FFFFFF"/>
                </a:solidFill>
                <a:latin typeface="Arial"/>
                <a:cs typeface="Arial"/>
              </a:rPr>
              <a:t>EMIT </a:t>
            </a:r>
            <a:r>
              <a:rPr kumimoji="0" lang="en-US" sz="1800" dirty="0" err="1">
                <a:solidFill>
                  <a:srgbClr val="FFFFFF"/>
                </a:solidFill>
                <a:latin typeface="Arial"/>
                <a:cs typeface="Arial"/>
              </a:rPr>
              <a:t>dPMC</a:t>
            </a:r>
            <a:endParaRPr kumimoji="0" lang="en-US"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" name="Picture 111" descr="nasa_logo(132x109)-official">
            <a:extLst>
              <a:ext uri="{FF2B5EF4-FFF2-40B4-BE49-F238E27FC236}">
                <a16:creationId xmlns:a16="http://schemas.microsoft.com/office/drawing/2014/main" id="{2C131A9C-3271-A640-A15F-0D510404E3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8" y="143764"/>
            <a:ext cx="789996" cy="65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66401C9C-A3F8-9B4F-88FC-72342585B25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0916" y="209281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800" b="1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Jet Propulsion Laboratory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California Institute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of Technology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9AC316-E77B-6142-8EB4-C314F9A583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370" y="37621"/>
            <a:ext cx="1448735" cy="8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595D9-40C0-644F-9A8F-4760DF7DFF88}"/>
              </a:ext>
            </a:extLst>
          </p:cNvPr>
          <p:cNvSpPr/>
          <p:nvPr/>
        </p:nvSpPr>
        <p:spPr bwMode="white">
          <a:xfrm>
            <a:off x="0" y="5971836"/>
            <a:ext cx="12192000" cy="88616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4344E9-5EA5-3344-98BC-A788C1D700C9}"/>
              </a:ext>
            </a:extLst>
          </p:cNvPr>
          <p:cNvSpPr/>
          <p:nvPr userDrawn="1"/>
        </p:nvSpPr>
        <p:spPr>
          <a:xfrm>
            <a:off x="-11141" y="6044974"/>
            <a:ext cx="2998984" cy="81302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46554-A505-0645-80E4-A5B297B715F2}"/>
              </a:ext>
            </a:extLst>
          </p:cNvPr>
          <p:cNvSpPr/>
          <p:nvPr/>
        </p:nvSpPr>
        <p:spPr>
          <a:xfrm>
            <a:off x="3146035" y="6044974"/>
            <a:ext cx="9045965" cy="813027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7545431" y="2954498"/>
            <a:ext cx="4471165" cy="165200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en-US" sz="2400" kern="12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349014" indent="0" algn="ctr">
              <a:buNone/>
            </a:lvl2pPr>
            <a:lvl3pPr marL="698028" indent="0" algn="ctr">
              <a:buNone/>
            </a:lvl3pPr>
            <a:lvl4pPr marL="1047042" indent="0" algn="ctr">
              <a:buNone/>
            </a:lvl4pPr>
            <a:lvl5pPr marL="1396056" indent="0" algn="ctr">
              <a:buNone/>
            </a:lvl5pPr>
            <a:lvl6pPr marL="1745070" indent="0" algn="ctr">
              <a:buNone/>
            </a:lvl6pPr>
            <a:lvl7pPr marL="2094083" indent="0" algn="ctr">
              <a:buNone/>
            </a:lvl7pPr>
            <a:lvl8pPr marL="2443097" indent="0" algn="ctr">
              <a:buNone/>
            </a:lvl8pPr>
            <a:lvl9pPr marL="2792111" indent="0" algn="ctr">
              <a:buNone/>
            </a:lvl9pPr>
          </a:lstStyle>
          <a:p>
            <a:r>
              <a:rPr lang="en-US" dirty="0"/>
              <a:t>XX – Section Name</a:t>
            </a:r>
          </a:p>
          <a:p>
            <a:r>
              <a:rPr lang="en-US" dirty="0"/>
              <a:t>Name of Presenter </a:t>
            </a:r>
          </a:p>
          <a:p>
            <a:r>
              <a:rPr lang="en-US" dirty="0"/>
              <a:t>Role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C546A-B4E2-AC4C-AE44-7DC2E7B06FC9}"/>
              </a:ext>
            </a:extLst>
          </p:cNvPr>
          <p:cNvSpPr txBox="1"/>
          <p:nvPr userDrawn="1"/>
        </p:nvSpPr>
        <p:spPr>
          <a:xfrm>
            <a:off x="7293761" y="1207985"/>
            <a:ext cx="49094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 Surface Mineral Dust Source Investigation</a:t>
            </a:r>
          </a:p>
          <a:p>
            <a:pPr algn="ctr">
              <a:defRPr/>
            </a:pPr>
            <a:r>
              <a:rPr lang="en-US" sz="24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(EMIT)</a:t>
            </a:r>
            <a:endParaRPr lang="en-US" sz="1568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79" y="109057"/>
            <a:ext cx="7046752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alphaModFix amt="20000"/>
          </a:blip>
          <a:srcRect/>
          <a:stretch>
            <a:fillRect/>
          </a:stretch>
        </p:blipFill>
        <p:spPr bwMode="auto">
          <a:xfrm>
            <a:off x="3146035" y="6044973"/>
            <a:ext cx="9045966" cy="8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7127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4E3A76E-C717-AD43-956D-0C492F27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31" y="1115736"/>
            <a:ext cx="11996738" cy="528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6024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600" y="1157681"/>
            <a:ext cx="5933440" cy="5260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49341" y="1157681"/>
            <a:ext cx="5949314" cy="5260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9597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350A0-5C26-CF48-B9CA-7D1428FB86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5485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473" y="1140903"/>
            <a:ext cx="11997054" cy="36598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7472" y="4869179"/>
            <a:ext cx="11997056" cy="154908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3068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473" y="1140903"/>
            <a:ext cx="11997054" cy="36598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7472" y="4869179"/>
            <a:ext cx="11997056" cy="154908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82484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379166"/>
            <a:ext cx="9497484" cy="16732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828800" y="1600200"/>
            <a:ext cx="10363200" cy="608274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700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57611" y="1600200"/>
            <a:ext cx="10160000" cy="60827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3000" b="0" cap="none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1600200"/>
            <a:ext cx="1747299" cy="608274"/>
          </a:xfrm>
          <a:prstGeom prst="rect">
            <a:avLst/>
          </a:prstGeom>
          <a:solidFill>
            <a:srgbClr val="B29D94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 bwMode="auto">
          <a:xfrm>
            <a:off x="2079309" y="1600200"/>
            <a:ext cx="10112691" cy="60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31CC33-3265-6D44-99DD-E15AED52A780}"/>
              </a:ext>
            </a:extLst>
          </p:cNvPr>
          <p:cNvSpPr/>
          <p:nvPr userDrawn="1"/>
        </p:nvSpPr>
        <p:spPr>
          <a:xfrm>
            <a:off x="16940" y="1600200"/>
            <a:ext cx="1940671" cy="6082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r>
              <a:rPr kumimoji="0" lang="en-US" sz="1800" dirty="0">
                <a:solidFill>
                  <a:srgbClr val="FFFFFF"/>
                </a:solidFill>
                <a:latin typeface="Arial"/>
                <a:cs typeface="Arial"/>
              </a:rPr>
              <a:t>EMIT </a:t>
            </a:r>
            <a:r>
              <a:rPr kumimoji="0" lang="en-US" sz="1800" dirty="0" err="1">
                <a:solidFill>
                  <a:srgbClr val="FFFFFF"/>
                </a:solidFill>
                <a:latin typeface="Arial"/>
                <a:cs typeface="Arial"/>
              </a:rPr>
              <a:t>dPMC</a:t>
            </a:r>
            <a:endParaRPr kumimoji="0" lang="en-US"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" name="Picture 111" descr="nasa_logo(132x109)-official">
            <a:extLst>
              <a:ext uri="{FF2B5EF4-FFF2-40B4-BE49-F238E27FC236}">
                <a16:creationId xmlns:a16="http://schemas.microsoft.com/office/drawing/2014/main" id="{2C131A9C-3271-A640-A15F-0D510404E3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8" y="143764"/>
            <a:ext cx="789996" cy="65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66401C9C-A3F8-9B4F-88FC-72342585B25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0916" y="209281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800" b="1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Jet Propulsion Laboratory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California Institute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of Technology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9AC316-E77B-6142-8EB4-C314F9A583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370" y="37621"/>
            <a:ext cx="1448735" cy="8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35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595D9-40C0-644F-9A8F-4760DF7DFF88}"/>
              </a:ext>
            </a:extLst>
          </p:cNvPr>
          <p:cNvSpPr/>
          <p:nvPr/>
        </p:nvSpPr>
        <p:spPr bwMode="white">
          <a:xfrm>
            <a:off x="0" y="5971836"/>
            <a:ext cx="12192000" cy="88616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4344E9-5EA5-3344-98BC-A788C1D700C9}"/>
              </a:ext>
            </a:extLst>
          </p:cNvPr>
          <p:cNvSpPr/>
          <p:nvPr/>
        </p:nvSpPr>
        <p:spPr>
          <a:xfrm>
            <a:off x="-11141" y="6044974"/>
            <a:ext cx="2998984" cy="81302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46554-A505-0645-80E4-A5B297B715F2}"/>
              </a:ext>
            </a:extLst>
          </p:cNvPr>
          <p:cNvSpPr/>
          <p:nvPr/>
        </p:nvSpPr>
        <p:spPr>
          <a:xfrm>
            <a:off x="3146035" y="6044974"/>
            <a:ext cx="9045965" cy="813027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7545431" y="2954498"/>
            <a:ext cx="4471165" cy="165200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en-US" sz="2400" kern="12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349014" indent="0" algn="ctr">
              <a:buNone/>
            </a:lvl2pPr>
            <a:lvl3pPr marL="698028" indent="0" algn="ctr">
              <a:buNone/>
            </a:lvl3pPr>
            <a:lvl4pPr marL="1047042" indent="0" algn="ctr">
              <a:buNone/>
            </a:lvl4pPr>
            <a:lvl5pPr marL="1396056" indent="0" algn="ctr">
              <a:buNone/>
            </a:lvl5pPr>
            <a:lvl6pPr marL="1745070" indent="0" algn="ctr">
              <a:buNone/>
            </a:lvl6pPr>
            <a:lvl7pPr marL="2094083" indent="0" algn="ctr">
              <a:buNone/>
            </a:lvl7pPr>
            <a:lvl8pPr marL="2443097" indent="0" algn="ctr">
              <a:buNone/>
            </a:lvl8pPr>
            <a:lvl9pPr marL="2792111" indent="0" algn="ctr">
              <a:buNone/>
            </a:lvl9pPr>
          </a:lstStyle>
          <a:p>
            <a:r>
              <a:rPr lang="en-US" dirty="0"/>
              <a:t>XX – Section Name</a:t>
            </a:r>
          </a:p>
          <a:p>
            <a:r>
              <a:rPr lang="en-US" dirty="0"/>
              <a:t>Name of Presenter </a:t>
            </a:r>
          </a:p>
          <a:p>
            <a:r>
              <a:rPr lang="en-US" dirty="0"/>
              <a:t>Role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C546A-B4E2-AC4C-AE44-7DC2E7B06FC9}"/>
              </a:ext>
            </a:extLst>
          </p:cNvPr>
          <p:cNvSpPr txBox="1"/>
          <p:nvPr userDrawn="1"/>
        </p:nvSpPr>
        <p:spPr>
          <a:xfrm>
            <a:off x="7293761" y="1207985"/>
            <a:ext cx="49094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 Surface Mineral Dust Source Investigation</a:t>
            </a:r>
          </a:p>
          <a:p>
            <a:pPr algn="ctr">
              <a:defRPr/>
            </a:pPr>
            <a:r>
              <a:rPr lang="en-US" sz="24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(EMIT)</a:t>
            </a:r>
            <a:endParaRPr lang="en-US" sz="1568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79" y="109057"/>
            <a:ext cx="7046752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alphaModFix amt="20000"/>
          </a:blip>
          <a:srcRect/>
          <a:stretch>
            <a:fillRect/>
          </a:stretch>
        </p:blipFill>
        <p:spPr bwMode="auto">
          <a:xfrm>
            <a:off x="3146035" y="6044973"/>
            <a:ext cx="9045966" cy="8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2365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31" y="1115736"/>
            <a:ext cx="11996738" cy="528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506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600" y="1157681"/>
            <a:ext cx="5933440" cy="5260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49341" y="1157681"/>
            <a:ext cx="5949314" cy="5260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91203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9817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473" y="1140903"/>
            <a:ext cx="11997054" cy="36598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7472" y="4869179"/>
            <a:ext cx="11997056" cy="154908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265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379166"/>
            <a:ext cx="9497484" cy="16732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828800" y="1600200"/>
            <a:ext cx="10363200" cy="608274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700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57611" y="1600200"/>
            <a:ext cx="10160000" cy="60827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3000" b="0" cap="none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1600200"/>
            <a:ext cx="1747299" cy="608274"/>
          </a:xfrm>
          <a:prstGeom prst="rect">
            <a:avLst/>
          </a:prstGeom>
          <a:solidFill>
            <a:srgbClr val="B29D94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 bwMode="auto">
          <a:xfrm>
            <a:off x="2079309" y="1600200"/>
            <a:ext cx="10112691" cy="60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31CC33-3265-6D44-99DD-E15AED52A780}"/>
              </a:ext>
            </a:extLst>
          </p:cNvPr>
          <p:cNvSpPr/>
          <p:nvPr userDrawn="1"/>
        </p:nvSpPr>
        <p:spPr>
          <a:xfrm>
            <a:off x="16940" y="1600200"/>
            <a:ext cx="1940671" cy="6082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r>
              <a:rPr kumimoji="0" lang="en-US" sz="1800" dirty="0">
                <a:solidFill>
                  <a:srgbClr val="FFFFFF"/>
                </a:solidFill>
                <a:latin typeface="Arial"/>
                <a:cs typeface="Arial"/>
              </a:rPr>
              <a:t>EMIT</a:t>
            </a:r>
          </a:p>
          <a:p>
            <a:pPr algn="ctr" eaLnBrk="1" latinLnBrk="0" hangingPunct="1"/>
            <a:r>
              <a:rPr kumimoji="0" lang="en-US" sz="1800" dirty="0">
                <a:solidFill>
                  <a:srgbClr val="FFFFFF"/>
                </a:solidFill>
                <a:latin typeface="Arial"/>
                <a:cs typeface="Arial"/>
              </a:rPr>
              <a:t>Post CDR CMC</a:t>
            </a:r>
          </a:p>
        </p:txBody>
      </p:sp>
      <p:pic>
        <p:nvPicPr>
          <p:cNvPr id="8" name="Picture 111" descr="nasa_logo(132x109)-official">
            <a:extLst>
              <a:ext uri="{FF2B5EF4-FFF2-40B4-BE49-F238E27FC236}">
                <a16:creationId xmlns:a16="http://schemas.microsoft.com/office/drawing/2014/main" id="{2C131A9C-3271-A640-A15F-0D510404E3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8" y="143764"/>
            <a:ext cx="789996" cy="65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66401C9C-A3F8-9B4F-88FC-72342585B25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0916" y="209281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800" b="1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Jet Propulsion Laboratory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California Institute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of Technology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9AC316-E77B-6142-8EB4-C314F9A583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370" y="37621"/>
            <a:ext cx="1448735" cy="8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0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595D9-40C0-644F-9A8F-4760DF7DFF88}"/>
              </a:ext>
            </a:extLst>
          </p:cNvPr>
          <p:cNvSpPr/>
          <p:nvPr/>
        </p:nvSpPr>
        <p:spPr bwMode="white">
          <a:xfrm>
            <a:off x="0" y="5971836"/>
            <a:ext cx="12192000" cy="88616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4344E9-5EA5-3344-98BC-A788C1D700C9}"/>
              </a:ext>
            </a:extLst>
          </p:cNvPr>
          <p:cNvSpPr/>
          <p:nvPr/>
        </p:nvSpPr>
        <p:spPr>
          <a:xfrm>
            <a:off x="-11141" y="6044974"/>
            <a:ext cx="2998984" cy="81302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7545431" y="2954498"/>
            <a:ext cx="4471165" cy="165200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en-US" sz="2400" kern="12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349014" indent="0" algn="ctr">
              <a:buNone/>
            </a:lvl2pPr>
            <a:lvl3pPr marL="698028" indent="0" algn="ctr">
              <a:buNone/>
            </a:lvl3pPr>
            <a:lvl4pPr marL="1047042" indent="0" algn="ctr">
              <a:buNone/>
            </a:lvl4pPr>
            <a:lvl5pPr marL="1396056" indent="0" algn="ctr">
              <a:buNone/>
            </a:lvl5pPr>
            <a:lvl6pPr marL="1745070" indent="0" algn="ctr">
              <a:buNone/>
            </a:lvl6pPr>
            <a:lvl7pPr marL="2094083" indent="0" algn="ctr">
              <a:buNone/>
            </a:lvl7pPr>
            <a:lvl8pPr marL="2443097" indent="0" algn="ctr">
              <a:buNone/>
            </a:lvl8pPr>
            <a:lvl9pPr marL="2792111" indent="0" algn="ctr">
              <a:buNone/>
            </a:lvl9pPr>
          </a:lstStyle>
          <a:p>
            <a:r>
              <a:rPr lang="en-US" dirty="0"/>
              <a:t>XX – Section Name</a:t>
            </a:r>
          </a:p>
          <a:p>
            <a:r>
              <a:rPr lang="en-US" dirty="0"/>
              <a:t>Name of Presenter </a:t>
            </a:r>
          </a:p>
          <a:p>
            <a:r>
              <a:rPr lang="en-US" dirty="0"/>
              <a:t>Role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C546A-B4E2-AC4C-AE44-7DC2E7B06FC9}"/>
              </a:ext>
            </a:extLst>
          </p:cNvPr>
          <p:cNvSpPr txBox="1"/>
          <p:nvPr userDrawn="1"/>
        </p:nvSpPr>
        <p:spPr>
          <a:xfrm>
            <a:off x="6857155" y="989002"/>
            <a:ext cx="49094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 Surface Mineral Dust Source Investigation</a:t>
            </a:r>
          </a:p>
          <a:p>
            <a:pPr algn="ctr">
              <a:defRPr/>
            </a:pPr>
            <a:r>
              <a:rPr lang="en-US" sz="24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(EMIT)</a:t>
            </a:r>
            <a:endParaRPr lang="en-US" sz="1568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804" y="465520"/>
            <a:ext cx="6405863" cy="512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alphaModFix amt="20000"/>
          </a:blip>
          <a:srcRect/>
          <a:stretch>
            <a:fillRect/>
          </a:stretch>
        </p:blipFill>
        <p:spPr bwMode="auto">
          <a:xfrm>
            <a:off x="2970630" y="6044974"/>
            <a:ext cx="9045966" cy="8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6007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8BC70-270F-4056-A134-8505E1F94C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6057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05368" y="454026"/>
            <a:ext cx="10977032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412876"/>
            <a:ext cx="10998200" cy="487997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82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4E3A76E-C717-AD43-956D-0C492F27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70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31" y="1115736"/>
            <a:ext cx="11996739" cy="528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3743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4E3A76E-C717-AD43-956D-0C492F27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31" y="1115736"/>
            <a:ext cx="11996738" cy="528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8978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600" y="1157681"/>
            <a:ext cx="5933440" cy="5260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49341" y="1157681"/>
            <a:ext cx="5949314" cy="5260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88073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350A0-5C26-CF48-B9CA-7D1428FB86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499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473" y="1140903"/>
            <a:ext cx="11997054" cy="36598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7472" y="4869179"/>
            <a:ext cx="11997056" cy="154908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44543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379166"/>
            <a:ext cx="9497484" cy="16732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828800" y="1600200"/>
            <a:ext cx="10363200" cy="608274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700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57611" y="1600200"/>
            <a:ext cx="10160000" cy="60827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3000" b="0" cap="none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1600200"/>
            <a:ext cx="1747299" cy="608274"/>
          </a:xfrm>
          <a:prstGeom prst="rect">
            <a:avLst/>
          </a:prstGeom>
          <a:solidFill>
            <a:srgbClr val="B29D94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 bwMode="auto">
          <a:xfrm>
            <a:off x="2079309" y="1600200"/>
            <a:ext cx="10112691" cy="60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31CC33-3265-6D44-99DD-E15AED52A780}"/>
              </a:ext>
            </a:extLst>
          </p:cNvPr>
          <p:cNvSpPr/>
          <p:nvPr userDrawn="1"/>
        </p:nvSpPr>
        <p:spPr>
          <a:xfrm>
            <a:off x="16940" y="1600200"/>
            <a:ext cx="1940671" cy="6082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r>
              <a:rPr kumimoji="0" lang="en-US" sz="1800" dirty="0">
                <a:solidFill>
                  <a:srgbClr val="FFFFFF"/>
                </a:solidFill>
                <a:latin typeface="Arial"/>
                <a:cs typeface="Arial"/>
              </a:rPr>
              <a:t>EMIT </a:t>
            </a:r>
            <a:r>
              <a:rPr kumimoji="0" lang="en-US" sz="1800" dirty="0" err="1">
                <a:solidFill>
                  <a:srgbClr val="FFFFFF"/>
                </a:solidFill>
                <a:latin typeface="Arial"/>
                <a:cs typeface="Arial"/>
              </a:rPr>
              <a:t>dPMC</a:t>
            </a:r>
            <a:endParaRPr kumimoji="0" lang="en-US"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" name="Picture 111" descr="nasa_logo(132x109)-official">
            <a:extLst>
              <a:ext uri="{FF2B5EF4-FFF2-40B4-BE49-F238E27FC236}">
                <a16:creationId xmlns:a16="http://schemas.microsoft.com/office/drawing/2014/main" id="{2C131A9C-3271-A640-A15F-0D510404E3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8" y="143764"/>
            <a:ext cx="789996" cy="65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66401C9C-A3F8-9B4F-88FC-72342585B25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0916" y="209281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800" b="1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Jet Propulsion Laboratory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California Institute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of Technology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9AC316-E77B-6142-8EB4-C314F9A583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370" y="37621"/>
            <a:ext cx="1448735" cy="8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40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595D9-40C0-644F-9A8F-4760DF7DFF88}"/>
              </a:ext>
            </a:extLst>
          </p:cNvPr>
          <p:cNvSpPr/>
          <p:nvPr/>
        </p:nvSpPr>
        <p:spPr bwMode="white">
          <a:xfrm>
            <a:off x="0" y="5971836"/>
            <a:ext cx="12192000" cy="88616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4344E9-5EA5-3344-98BC-A788C1D700C9}"/>
              </a:ext>
            </a:extLst>
          </p:cNvPr>
          <p:cNvSpPr/>
          <p:nvPr/>
        </p:nvSpPr>
        <p:spPr>
          <a:xfrm>
            <a:off x="-11141" y="6044974"/>
            <a:ext cx="2998984" cy="81302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46554-A505-0645-80E4-A5B297B715F2}"/>
              </a:ext>
            </a:extLst>
          </p:cNvPr>
          <p:cNvSpPr/>
          <p:nvPr/>
        </p:nvSpPr>
        <p:spPr>
          <a:xfrm>
            <a:off x="3146035" y="6044974"/>
            <a:ext cx="9045965" cy="813027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7545431" y="2954498"/>
            <a:ext cx="4471165" cy="165200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en-US" sz="2400" kern="12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349014" indent="0" algn="ctr">
              <a:buNone/>
            </a:lvl2pPr>
            <a:lvl3pPr marL="698028" indent="0" algn="ctr">
              <a:buNone/>
            </a:lvl3pPr>
            <a:lvl4pPr marL="1047042" indent="0" algn="ctr">
              <a:buNone/>
            </a:lvl4pPr>
            <a:lvl5pPr marL="1396056" indent="0" algn="ctr">
              <a:buNone/>
            </a:lvl5pPr>
            <a:lvl6pPr marL="1745070" indent="0" algn="ctr">
              <a:buNone/>
            </a:lvl6pPr>
            <a:lvl7pPr marL="2094083" indent="0" algn="ctr">
              <a:buNone/>
            </a:lvl7pPr>
            <a:lvl8pPr marL="2443097" indent="0" algn="ctr">
              <a:buNone/>
            </a:lvl8pPr>
            <a:lvl9pPr marL="2792111" indent="0" algn="ctr">
              <a:buNone/>
            </a:lvl9pPr>
          </a:lstStyle>
          <a:p>
            <a:r>
              <a:rPr lang="en-US" dirty="0"/>
              <a:t>XX – Section Name</a:t>
            </a:r>
          </a:p>
          <a:p>
            <a:r>
              <a:rPr lang="en-US" dirty="0"/>
              <a:t>Name of Presenter </a:t>
            </a:r>
          </a:p>
          <a:p>
            <a:r>
              <a:rPr lang="en-US" dirty="0"/>
              <a:t>Role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C546A-B4E2-AC4C-AE44-7DC2E7B06FC9}"/>
              </a:ext>
            </a:extLst>
          </p:cNvPr>
          <p:cNvSpPr txBox="1"/>
          <p:nvPr userDrawn="1"/>
        </p:nvSpPr>
        <p:spPr>
          <a:xfrm>
            <a:off x="7293761" y="1207985"/>
            <a:ext cx="49094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 Surface Mineral Dust Source Investigation</a:t>
            </a:r>
          </a:p>
          <a:p>
            <a:pPr algn="ctr">
              <a:defRPr/>
            </a:pPr>
            <a:r>
              <a:rPr lang="en-US" sz="24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(EMIT)</a:t>
            </a:r>
            <a:endParaRPr lang="en-US" sz="1568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79" y="109057"/>
            <a:ext cx="7046752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alphaModFix amt="20000"/>
          </a:blip>
          <a:srcRect/>
          <a:stretch>
            <a:fillRect/>
          </a:stretch>
        </p:blipFill>
        <p:spPr bwMode="auto">
          <a:xfrm>
            <a:off x="3146035" y="6044973"/>
            <a:ext cx="9045966" cy="8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0533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Tx/>
              <a:buSzPct val="100000"/>
              <a:buFont typeface="Arial" panose="020B0604020202020204" pitchFamily="34" charset="0"/>
              <a:buChar char="•"/>
              <a:defRPr/>
            </a:lvl1pPr>
            <a:lvl2pPr marL="630238" indent="-284163">
              <a:buSzPct val="100000"/>
              <a:buFont typeface="Arial" panose="020B0604020202020204" pitchFamily="34" charset="0"/>
              <a:buChar char="­"/>
              <a:defRPr/>
            </a:lvl2pPr>
            <a:lvl3pPr marL="1030288" indent="-285750">
              <a:buClrTx/>
              <a:buSzPct val="75000"/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4184" y="6486735"/>
            <a:ext cx="9739618" cy="30156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5256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4E3A76E-C717-AD43-956D-0C492F27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5673" y="1115736"/>
            <a:ext cx="11333951" cy="528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1861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600" y="1157681"/>
            <a:ext cx="5933440" cy="5260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49341" y="1157681"/>
            <a:ext cx="5949314" cy="5260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93929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350A0-5C26-CF48-B9CA-7D1428FB86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175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06277" y="197052"/>
            <a:ext cx="8179444" cy="544513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7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2972F-0D2C-8A48-8203-1864BB73D6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84184" y="6486735"/>
            <a:ext cx="9739618" cy="301566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D1D1570F-4031-264F-955E-17045BEB3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2609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4937" y="1140903"/>
            <a:ext cx="11395423" cy="36598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4936" y="4869179"/>
            <a:ext cx="11395423" cy="154908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17623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379167"/>
            <a:ext cx="9497484" cy="80599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828800" y="1600200"/>
            <a:ext cx="10363200" cy="608274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700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600200"/>
            <a:ext cx="10160000" cy="60827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3000" b="0" cap="none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1600200"/>
            <a:ext cx="1747299" cy="608274"/>
          </a:xfrm>
          <a:prstGeom prst="rect">
            <a:avLst/>
          </a:prstGeom>
          <a:solidFill>
            <a:srgbClr val="B29D94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 bwMode="auto">
          <a:xfrm>
            <a:off x="1828800" y="1600200"/>
            <a:ext cx="10363200" cy="60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31CC33-3265-6D44-99DD-E15AED52A780}"/>
              </a:ext>
            </a:extLst>
          </p:cNvPr>
          <p:cNvSpPr/>
          <p:nvPr userDrawn="1"/>
        </p:nvSpPr>
        <p:spPr>
          <a:xfrm>
            <a:off x="0" y="1600200"/>
            <a:ext cx="1747299" cy="6082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r>
              <a:rPr kumimoji="0" lang="en-US" sz="2400" dirty="0">
                <a:solidFill>
                  <a:srgbClr val="FFFFFF"/>
                </a:solidFill>
                <a:latin typeface="Arial"/>
                <a:cs typeface="Arial"/>
              </a:rPr>
              <a:t>EMIT CDR</a:t>
            </a:r>
          </a:p>
        </p:txBody>
      </p:sp>
      <p:pic>
        <p:nvPicPr>
          <p:cNvPr id="16" name="Picture 111" descr="nasa_logo(132x109)-official">
            <a:extLst>
              <a:ext uri="{FF2B5EF4-FFF2-40B4-BE49-F238E27FC236}">
                <a16:creationId xmlns:a16="http://schemas.microsoft.com/office/drawing/2014/main" id="{7B2CEDE1-5C32-1441-95D3-0E0FA66833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8" y="143764"/>
            <a:ext cx="789996" cy="65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F9E38A18-6B54-464B-A292-25F2BC807A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0916" y="209281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800" b="1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Jet Propulsion Laboratory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California Institute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of Technology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306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595D9-40C0-644F-9A8F-4760DF7DFF88}"/>
              </a:ext>
            </a:extLst>
          </p:cNvPr>
          <p:cNvSpPr/>
          <p:nvPr/>
        </p:nvSpPr>
        <p:spPr bwMode="white">
          <a:xfrm>
            <a:off x="0" y="5971836"/>
            <a:ext cx="12192000" cy="88616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4344E9-5EA5-3344-98BC-A788C1D700C9}"/>
              </a:ext>
            </a:extLst>
          </p:cNvPr>
          <p:cNvSpPr/>
          <p:nvPr/>
        </p:nvSpPr>
        <p:spPr>
          <a:xfrm>
            <a:off x="-11141" y="6044974"/>
            <a:ext cx="2998984" cy="81302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46554-A505-0645-80E4-A5B297B715F2}"/>
              </a:ext>
            </a:extLst>
          </p:cNvPr>
          <p:cNvSpPr/>
          <p:nvPr/>
        </p:nvSpPr>
        <p:spPr>
          <a:xfrm>
            <a:off x="3146035" y="6044974"/>
            <a:ext cx="9045965" cy="813027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7545431" y="2954498"/>
            <a:ext cx="4471165" cy="165200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en-US" sz="2400" kern="12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349014" indent="0" algn="ctr">
              <a:buNone/>
            </a:lvl2pPr>
            <a:lvl3pPr marL="698028" indent="0" algn="ctr">
              <a:buNone/>
            </a:lvl3pPr>
            <a:lvl4pPr marL="1047042" indent="0" algn="ctr">
              <a:buNone/>
            </a:lvl4pPr>
            <a:lvl5pPr marL="1396056" indent="0" algn="ctr">
              <a:buNone/>
            </a:lvl5pPr>
            <a:lvl6pPr marL="1745070" indent="0" algn="ctr">
              <a:buNone/>
            </a:lvl6pPr>
            <a:lvl7pPr marL="2094083" indent="0" algn="ctr">
              <a:buNone/>
            </a:lvl7pPr>
            <a:lvl8pPr marL="2443097" indent="0" algn="ctr">
              <a:buNone/>
            </a:lvl8pPr>
            <a:lvl9pPr marL="2792111" indent="0" algn="ctr">
              <a:buNone/>
            </a:lvl9pPr>
          </a:lstStyle>
          <a:p>
            <a:r>
              <a:rPr lang="en-US" dirty="0"/>
              <a:t>XX – Section Name</a:t>
            </a:r>
          </a:p>
          <a:p>
            <a:r>
              <a:rPr lang="en-US" dirty="0"/>
              <a:t>Name of Presenter </a:t>
            </a:r>
          </a:p>
          <a:p>
            <a:r>
              <a:rPr lang="en-US" dirty="0"/>
              <a:t>Role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C546A-B4E2-AC4C-AE44-7DC2E7B06FC9}"/>
              </a:ext>
            </a:extLst>
          </p:cNvPr>
          <p:cNvSpPr txBox="1"/>
          <p:nvPr userDrawn="1"/>
        </p:nvSpPr>
        <p:spPr>
          <a:xfrm>
            <a:off x="7293761" y="1207985"/>
            <a:ext cx="49094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 Surface Mineral Dust Source Investigation</a:t>
            </a:r>
          </a:p>
          <a:p>
            <a:pPr algn="ctr">
              <a:defRPr/>
            </a:pPr>
            <a:r>
              <a:rPr lang="en-US" sz="24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(EMIT)</a:t>
            </a:r>
            <a:endParaRPr lang="en-US" sz="1568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79" y="109057"/>
            <a:ext cx="7046752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alphaModFix amt="20000"/>
          </a:blip>
          <a:srcRect/>
          <a:stretch>
            <a:fillRect/>
          </a:stretch>
        </p:blipFill>
        <p:spPr bwMode="auto">
          <a:xfrm>
            <a:off x="3146035" y="6044973"/>
            <a:ext cx="9045966" cy="8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7788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816864" y="1600200"/>
            <a:ext cx="10871200" cy="4645536"/>
          </a:xfrm>
          <a:prstGeom prst="rect">
            <a:avLst/>
          </a:prstGeom>
        </p:spPr>
        <p:txBody>
          <a:bodyPr/>
          <a:lstStyle>
            <a:lvl1pPr marL="320040" indent="-320040">
              <a:spcBef>
                <a:spcPts val="0"/>
              </a:spcBef>
              <a:spcAft>
                <a:spcPts val="800"/>
              </a:spcAft>
              <a:buClr>
                <a:srgbClr val="3E517B"/>
              </a:buClr>
              <a:buSzPct val="80000"/>
              <a:buFont typeface="Wingdings" charset="2"/>
              <a:buChar char="◼"/>
              <a:defRPr sz="2400"/>
            </a:lvl1pPr>
            <a:lvl2pPr marL="640080" indent="-274320">
              <a:spcBef>
                <a:spcPts val="0"/>
              </a:spcBef>
              <a:spcAft>
                <a:spcPts val="800"/>
              </a:spcAft>
              <a:buSzPct val="80000"/>
              <a:buFont typeface="Lucida Grande"/>
              <a:buChar char="◼"/>
              <a:defRPr sz="2200"/>
            </a:lvl2pPr>
            <a:lvl3pPr marL="822960" indent="-228600"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ct val="80000"/>
              <a:buFont typeface="Wingdings" charset="2"/>
              <a:buChar char="◼"/>
              <a:defRPr sz="2000"/>
            </a:lvl3pPr>
            <a:lvl4pPr marL="1097280">
              <a:spcBef>
                <a:spcPts val="0"/>
              </a:spcBef>
              <a:spcAft>
                <a:spcPts val="800"/>
              </a:spcAft>
              <a:buSzPct val="80000"/>
              <a:defRPr/>
            </a:lvl4pPr>
            <a:lvl5pPr marL="1280160">
              <a:spcBef>
                <a:spcPts val="0"/>
              </a:spcBef>
              <a:spcAft>
                <a:spcPts val="800"/>
              </a:spcAft>
              <a:buSzPct val="80000"/>
              <a:defRPr/>
            </a:lvl5pPr>
          </a:lstStyle>
          <a:p>
            <a:pPr lvl="0" eaLnBrk="1" latinLnBrk="0" hangingPunct="1"/>
            <a:r>
              <a:rPr lang="en-US" dirty="0"/>
              <a:t>Click to add text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900053" y="177800"/>
            <a:ext cx="8293815" cy="584200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rgbClr val="776C70"/>
                </a:solidFill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1816E-60E3-414E-97CF-3B0BFE94D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EAE00-B501-C94B-B8DC-88198865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5A89-E207-384A-86A8-A6B9A18377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440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6430" y="6472356"/>
            <a:ext cx="8640170" cy="365125"/>
          </a:xfr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476931"/>
            <a:ext cx="744719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8" descr="NASA meatball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6600" y="76782"/>
            <a:ext cx="1130169" cy="97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94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14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34967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392114" y="1257300"/>
            <a:ext cx="11461751" cy="52445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3493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143001"/>
            <a:ext cx="11582400" cy="49831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63271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tif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6.tif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6.tiff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6.tiff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6.tiff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6.tiff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6.tiff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7E9C325D-AE4F-B847-AACE-C648D5348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84184" y="6486735"/>
            <a:ext cx="9739618" cy="301566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1" y="129513"/>
            <a:ext cx="8799207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33DB3-EF83-5847-B173-AE9C854E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73" y="1142448"/>
            <a:ext cx="11997055" cy="5254681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marL="177800" marR="0" lvl="0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520700" marR="0" lvl="1" indent="-2286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Second level</a:t>
            </a:r>
          </a:p>
          <a:p>
            <a:pPr marL="812800" marR="0" lvl="2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▪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level</a:t>
            </a:r>
          </a:p>
          <a:p>
            <a:pPr marL="1143000" marR="0" lvl="3" indent="-1651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Fourth level</a:t>
            </a:r>
          </a:p>
          <a:p>
            <a:pPr marL="1435100" marR="0" lvl="4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Char char="▫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Fifth level</a:t>
            </a:r>
          </a:p>
        </p:txBody>
      </p:sp>
      <p:sp>
        <p:nvSpPr>
          <p:cNvPr id="21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81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4" r:id="rId5"/>
    <p:sldLayoutId id="2147483706" r:id="rId6"/>
    <p:sldLayoutId id="2147483709" r:id="rId7"/>
    <p:sldLayoutId id="2147483814" r:id="rId8"/>
    <p:sldLayoutId id="2147483816" r:id="rId9"/>
    <p:sldLayoutId id="2147483855" r:id="rId10"/>
    <p:sldLayoutId id="2147483856" r:id="rId11"/>
    <p:sldLayoutId id="2147483857" r:id="rId12"/>
  </p:sldLayoutIdLst>
  <p:hf hdr="0" ftr="0"/>
  <p:txStyles>
    <p:titleStyle>
      <a:lvl1pPr algn="ctr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8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20700" marR="0" indent="-2286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–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128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143000" marR="0" indent="-1651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4351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7E9C325D-AE4F-B847-AACE-C648D5348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84184" y="6486735"/>
            <a:ext cx="9739618" cy="301566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1" y="129513"/>
            <a:ext cx="8799207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33DB3-EF83-5847-B173-AE9C854E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943" y="1142448"/>
            <a:ext cx="11177195" cy="5254681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marL="177800" marR="0" lvl="0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520700" marR="0" lvl="1" indent="-2286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Second level</a:t>
            </a:r>
          </a:p>
          <a:p>
            <a:pPr marL="812800" marR="0" lvl="2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▪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level</a:t>
            </a:r>
          </a:p>
          <a:p>
            <a:pPr marL="1143000" marR="0" lvl="3" indent="-1651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Fourth level</a:t>
            </a:r>
          </a:p>
          <a:p>
            <a:pPr marL="1435100" marR="0" lvl="4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Char char="▫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Fifth level</a:t>
            </a:r>
          </a:p>
        </p:txBody>
      </p:sp>
      <p:pic>
        <p:nvPicPr>
          <p:cNvPr id="16" name="Picture 111" descr="nasa_logo(132x109)-official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8" y="143764"/>
            <a:ext cx="789996" cy="65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1"/>
          <p:cNvSpPr>
            <a:spLocks noChangeArrowheads="1"/>
          </p:cNvSpPr>
          <p:nvPr userDrawn="1"/>
        </p:nvSpPr>
        <p:spPr bwMode="auto">
          <a:xfrm>
            <a:off x="710916" y="209281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800" b="1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Jet Propulsion Laboratory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California Institute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of Technology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7"/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4866"/>
            <a:ext cx="12192000" cy="12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16317"/>
            <a:ext cx="12192000" cy="6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DDFCE1-F5EF-7A4A-8A68-0FDD01B59B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370" y="37621"/>
            <a:ext cx="1448735" cy="8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9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7" r:id="rId6"/>
    <p:sldLayoutId id="2147483728" r:id="rId7"/>
    <p:sldLayoutId id="2147483729" r:id="rId8"/>
  </p:sldLayoutIdLst>
  <p:hf hdr="0" ftr="0"/>
  <p:txStyles>
    <p:titleStyle>
      <a:lvl1pPr algn="ctr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8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•"/>
        <a:tabLst/>
        <a:defRPr kumimoji="0"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20700" marR="0" indent="-2286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–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128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143000" marR="0" indent="-1651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4351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7E9C325D-AE4F-B847-AACE-C648D5348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84184" y="6486735"/>
            <a:ext cx="9739618" cy="301566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1" y="129513"/>
            <a:ext cx="8799207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33DB3-EF83-5847-B173-AE9C854E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73" y="1142448"/>
            <a:ext cx="11997055" cy="5254681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marL="177800" marR="0" lvl="0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520700" marR="0" lvl="1" indent="-2286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Second level</a:t>
            </a:r>
          </a:p>
          <a:p>
            <a:pPr marL="812800" marR="0" lvl="2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▪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level</a:t>
            </a:r>
          </a:p>
          <a:p>
            <a:pPr marL="1143000" marR="0" lvl="3" indent="-1651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Fourth level</a:t>
            </a:r>
          </a:p>
          <a:p>
            <a:pPr marL="1435100" marR="0" lvl="4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Char char="▫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Fifth level</a:t>
            </a:r>
          </a:p>
        </p:txBody>
      </p:sp>
      <p:pic>
        <p:nvPicPr>
          <p:cNvPr id="16" name="Picture 111" descr="nasa_logo(132x109)-official"/>
          <p:cNvPicPr>
            <a:picLocks noChangeAspect="1" noChangeArrowheads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8" y="143764"/>
            <a:ext cx="789996" cy="65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1"/>
          <p:cNvSpPr>
            <a:spLocks noChangeArrowheads="1"/>
          </p:cNvSpPr>
          <p:nvPr userDrawn="1"/>
        </p:nvSpPr>
        <p:spPr bwMode="auto">
          <a:xfrm>
            <a:off x="710916" y="209281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800" b="1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Jet Propulsion Laboratory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California Institute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of Technology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7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4866"/>
            <a:ext cx="12192000" cy="12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16317"/>
            <a:ext cx="12192000" cy="6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AB391-A6B4-9E4B-97B6-2CFA9F6D17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370" y="37621"/>
            <a:ext cx="1448735" cy="8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6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</p:sldLayoutIdLst>
  <p:hf hdr="0" ftr="0"/>
  <p:txStyles>
    <p:titleStyle>
      <a:lvl1pPr algn="ctr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8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20700" marR="0" indent="-2286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–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128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143000" marR="0" indent="-1651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4351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7E9C325D-AE4F-B847-AACE-C648D5348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84184" y="6486735"/>
            <a:ext cx="9739618" cy="301566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1" y="129513"/>
            <a:ext cx="8799207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33DB3-EF83-5847-B173-AE9C854E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73" y="1142448"/>
            <a:ext cx="11997055" cy="5254681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marL="177800" marR="0" lvl="0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520700" marR="0" lvl="1" indent="-2286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Second level</a:t>
            </a:r>
          </a:p>
          <a:p>
            <a:pPr marL="812800" marR="0" lvl="2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▪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level</a:t>
            </a:r>
          </a:p>
          <a:p>
            <a:pPr marL="1143000" marR="0" lvl="3" indent="-1651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Fourth level</a:t>
            </a:r>
          </a:p>
          <a:p>
            <a:pPr marL="1435100" marR="0" lvl="4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Char char="▫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Fifth level</a:t>
            </a:r>
          </a:p>
        </p:txBody>
      </p:sp>
      <p:pic>
        <p:nvPicPr>
          <p:cNvPr id="16" name="Picture 111" descr="nasa_logo(132x109)-official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8" y="143764"/>
            <a:ext cx="789996" cy="65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1"/>
          <p:cNvSpPr>
            <a:spLocks noChangeArrowheads="1"/>
          </p:cNvSpPr>
          <p:nvPr userDrawn="1"/>
        </p:nvSpPr>
        <p:spPr bwMode="auto">
          <a:xfrm>
            <a:off x="710916" y="209281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800" b="1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Jet Propulsion Laboratory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California Institute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of Technology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7"/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4866"/>
            <a:ext cx="12192000" cy="12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16317"/>
            <a:ext cx="12192000" cy="6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AB391-A6B4-9E4B-97B6-2CFA9F6D17A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370" y="37621"/>
            <a:ext cx="1448735" cy="8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39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</p:sldLayoutIdLst>
  <p:hf hdr="0" ftr="0"/>
  <p:txStyles>
    <p:titleStyle>
      <a:lvl1pPr algn="ctr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8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20700" marR="0" indent="-2286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–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128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143000" marR="0" indent="-1651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4351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7E9C325D-AE4F-B847-AACE-C648D5348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84184" y="6486735"/>
            <a:ext cx="9739618" cy="301566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1" y="129513"/>
            <a:ext cx="8799207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33DB3-EF83-5847-B173-AE9C854E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73" y="1142448"/>
            <a:ext cx="11997055" cy="5254681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marL="177800" marR="0" lvl="0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520700" marR="0" lvl="1" indent="-2286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Second level</a:t>
            </a:r>
          </a:p>
          <a:p>
            <a:pPr marL="812800" marR="0" lvl="2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▪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level</a:t>
            </a:r>
          </a:p>
          <a:p>
            <a:pPr marL="1143000" marR="0" lvl="3" indent="-1651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Fourth level</a:t>
            </a:r>
          </a:p>
          <a:p>
            <a:pPr marL="1435100" marR="0" lvl="4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Char char="▫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Fifth level</a:t>
            </a:r>
          </a:p>
        </p:txBody>
      </p:sp>
      <p:pic>
        <p:nvPicPr>
          <p:cNvPr id="16" name="Picture 111" descr="nasa_logo(132x109)-official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8" y="143764"/>
            <a:ext cx="789996" cy="65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1"/>
          <p:cNvSpPr>
            <a:spLocks noChangeArrowheads="1"/>
          </p:cNvSpPr>
          <p:nvPr userDrawn="1"/>
        </p:nvSpPr>
        <p:spPr bwMode="auto">
          <a:xfrm>
            <a:off x="710916" y="209281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800" b="1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Jet Propulsion Laboratory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California Institute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of Technology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7"/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4866"/>
            <a:ext cx="12192000" cy="12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16317"/>
            <a:ext cx="12192000" cy="6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AB391-A6B4-9E4B-97B6-2CFA9F6D17A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370" y="37621"/>
            <a:ext cx="1448735" cy="8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1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</p:sldLayoutIdLst>
  <p:hf hdr="0" ftr="0"/>
  <p:txStyles>
    <p:titleStyle>
      <a:lvl1pPr algn="ctr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8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20700" marR="0" indent="-2286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–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128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143000" marR="0" indent="-1651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4351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1" y="129513"/>
            <a:ext cx="8799207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33DB3-EF83-5847-B173-AE9C854E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73" y="1142448"/>
            <a:ext cx="11997055" cy="5254681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marL="177800" marR="0" lvl="0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520700" marR="0" lvl="1" indent="-2286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Second level</a:t>
            </a:r>
          </a:p>
          <a:p>
            <a:pPr marL="812800" marR="0" lvl="2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▪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level</a:t>
            </a:r>
          </a:p>
          <a:p>
            <a:pPr marL="1143000" marR="0" lvl="3" indent="-1651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Fourth level</a:t>
            </a:r>
          </a:p>
          <a:p>
            <a:pPr marL="1435100" marR="0" lvl="4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Char char="▫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Fifth level</a:t>
            </a:r>
          </a:p>
        </p:txBody>
      </p:sp>
      <p:pic>
        <p:nvPicPr>
          <p:cNvPr id="16" name="Picture 111" descr="nasa_logo(132x109)-official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8" y="143764"/>
            <a:ext cx="789996" cy="65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1"/>
          <p:cNvSpPr>
            <a:spLocks noChangeArrowheads="1"/>
          </p:cNvSpPr>
          <p:nvPr userDrawn="1"/>
        </p:nvSpPr>
        <p:spPr bwMode="auto">
          <a:xfrm>
            <a:off x="710916" y="209281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800" b="1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Jet Propulsion Laboratory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California Institute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of Technology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7"/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4866"/>
            <a:ext cx="12192000" cy="12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AB391-A6B4-9E4B-97B6-2CFA9F6D17A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370" y="37621"/>
            <a:ext cx="1448735" cy="8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1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7" r:id="rId7"/>
    <p:sldLayoutId id="2147483788" r:id="rId8"/>
  </p:sldLayoutIdLst>
  <p:hf hdr="0" ftr="0"/>
  <p:txStyles>
    <p:titleStyle>
      <a:lvl1pPr algn="ctr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8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20700" marR="0" indent="-2286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–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128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143000" marR="0" indent="-1651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4351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7E9C325D-AE4F-B847-AACE-C648D5348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84184" y="6486735"/>
            <a:ext cx="9739618" cy="301566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1" y="129513"/>
            <a:ext cx="8799207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33DB3-EF83-5847-B173-AE9C854E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73" y="1142448"/>
            <a:ext cx="11997055" cy="5254681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marL="177800" marR="0" lvl="0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520700" marR="0" lvl="1" indent="-2286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Second level</a:t>
            </a:r>
          </a:p>
          <a:p>
            <a:pPr marL="812800" marR="0" lvl="2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▪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level</a:t>
            </a:r>
          </a:p>
          <a:p>
            <a:pPr marL="1143000" marR="0" lvl="3" indent="-1651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Fourth level</a:t>
            </a:r>
          </a:p>
          <a:p>
            <a:pPr marL="1435100" marR="0" lvl="4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Char char="▫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Fifth level</a:t>
            </a:r>
          </a:p>
        </p:txBody>
      </p:sp>
      <p:pic>
        <p:nvPicPr>
          <p:cNvPr id="16" name="Picture 111" descr="nasa_logo(132x109)-official"/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8" y="143764"/>
            <a:ext cx="789996" cy="65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1"/>
          <p:cNvSpPr>
            <a:spLocks noChangeArrowheads="1"/>
          </p:cNvSpPr>
          <p:nvPr userDrawn="1"/>
        </p:nvSpPr>
        <p:spPr bwMode="auto">
          <a:xfrm>
            <a:off x="710916" y="209281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800" b="1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Jet Propulsion Laboratory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California Institute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of Technology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7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4866"/>
            <a:ext cx="12192000" cy="12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/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16317"/>
            <a:ext cx="12192000" cy="6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AB391-A6B4-9E4B-97B6-2CFA9F6D17A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370" y="37621"/>
            <a:ext cx="1448735" cy="8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0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</p:sldLayoutIdLst>
  <p:hf hdr="0" ftr="0"/>
  <p:txStyles>
    <p:titleStyle>
      <a:lvl1pPr algn="ctr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8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20700" marR="0" indent="-2286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–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128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143000" marR="0" indent="-1651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4351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7E9C325D-AE4F-B847-AACE-C648D5348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84184" y="6486735"/>
            <a:ext cx="9739618" cy="301566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1" y="129513"/>
            <a:ext cx="8799207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33DB3-EF83-5847-B173-AE9C854E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358" y="1142448"/>
            <a:ext cx="11287845" cy="5254681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marL="177800" marR="0" lvl="0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520700" marR="0" lvl="1" indent="-2286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Second level</a:t>
            </a:r>
          </a:p>
          <a:p>
            <a:pPr marL="812800" marR="0" lvl="2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▪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level</a:t>
            </a:r>
          </a:p>
          <a:p>
            <a:pPr marL="1143000" marR="0" lvl="3" indent="-1651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Fourth level</a:t>
            </a:r>
          </a:p>
          <a:p>
            <a:pPr marL="1435100" marR="0" lvl="4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Char char="▫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Fifth level</a:t>
            </a:r>
          </a:p>
        </p:txBody>
      </p:sp>
      <p:pic>
        <p:nvPicPr>
          <p:cNvPr id="16" name="Picture 111" descr="nasa_logo(132x109)-official"/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8" y="143764"/>
            <a:ext cx="789996" cy="65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1"/>
          <p:cNvSpPr>
            <a:spLocks noChangeArrowheads="1"/>
          </p:cNvSpPr>
          <p:nvPr userDrawn="1"/>
        </p:nvSpPr>
        <p:spPr bwMode="auto">
          <a:xfrm>
            <a:off x="710916" y="209281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800" b="1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Jet Propulsion Laboratory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California Institute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" dirty="0">
                <a:solidFill>
                  <a:srgbClr val="2F5496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of Technology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7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4866"/>
            <a:ext cx="12192000" cy="12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/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16317"/>
            <a:ext cx="12192000" cy="6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43B94A-ABF7-6C49-9AD5-BD44C248FA7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370" y="37621"/>
            <a:ext cx="1448735" cy="8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9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</p:sldLayoutIdLst>
  <p:hf hdr="0" ftr="0"/>
  <p:txStyles>
    <p:titleStyle>
      <a:lvl1pPr algn="ctr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8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20700" marR="0" indent="-2286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–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128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143000" marR="0" indent="-1651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4351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970607F-EC1F-2145-9FD3-42E83D41B6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C933AE0C-1EDE-D449-A351-7100D4F7E282}"/>
              </a:ext>
            </a:extLst>
          </p:cNvPr>
          <p:cNvSpPr>
            <a:spLocks/>
          </p:cNvSpPr>
          <p:nvPr/>
        </p:nvSpPr>
        <p:spPr bwMode="auto">
          <a:xfrm>
            <a:off x="-400554" y="-1287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91B4C8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211CE53-6617-F84F-8461-D49BCC6327EC}"/>
              </a:ext>
            </a:extLst>
          </p:cNvPr>
          <p:cNvSpPr>
            <a:spLocks/>
          </p:cNvSpPr>
          <p:nvPr/>
        </p:nvSpPr>
        <p:spPr bwMode="auto">
          <a:xfrm>
            <a:off x="1513028" y="541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5000">
                <a:srgbClr val="DBE8EE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CD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8" descr="NASA meatball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7920" y="55992"/>
            <a:ext cx="1130169" cy="97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87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emit-sds/emit-ghg" TargetMode="External"/><Relationship Id="rId3" Type="http://schemas.openxmlformats.org/officeDocument/2006/relationships/image" Target="../media/image47.jpeg"/><Relationship Id="rId7" Type="http://schemas.openxmlformats.org/officeDocument/2006/relationships/hyperlink" Target="https://github.com/emit-sd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png"/><Relationship Id="rId3" Type="http://schemas.openxmlformats.org/officeDocument/2006/relationships/image" Target="../media/image23.png"/><Relationship Id="rId7" Type="http://schemas.openxmlformats.org/officeDocument/2006/relationships/image" Target="../media/image65.png"/><Relationship Id="rId12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jpe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23.pn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83.png"/><Relationship Id="rId4" Type="http://schemas.openxmlformats.org/officeDocument/2006/relationships/image" Target="../media/image25.jpe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wmf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5D2A0-5242-6CFE-15F2-2CD19F835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Line 31">
            <a:extLst>
              <a:ext uri="{FF2B5EF4-FFF2-40B4-BE49-F238E27FC236}">
                <a16:creationId xmlns:a16="http://schemas.microsoft.com/office/drawing/2014/main" id="{29F77BAE-1B96-7397-1B68-15813159A8FF}"/>
              </a:ext>
            </a:extLst>
          </p:cNvPr>
          <p:cNvCxnSpPr>
            <a:cxnSpLocks noChangeAspect="1" noEditPoints="1" noChangeArrowheads="1" noChangeShapeType="1"/>
          </p:cNvCxnSpPr>
          <p:nvPr/>
        </p:nvCxnSpPr>
        <p:spPr bwMode="auto">
          <a:xfrm>
            <a:off x="8515132" y="6663339"/>
            <a:ext cx="0" cy="0"/>
          </a:xfrm>
          <a:prstGeom prst="line">
            <a:avLst/>
          </a:prstGeom>
          <a:noFill/>
          <a:ln w="7955">
            <a:solidFill>
              <a:srgbClr val="1717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8F45717-9091-7E5F-E121-8CD3149782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5934" y="2713"/>
            <a:ext cx="1025059" cy="1025059"/>
          </a:xfrm>
          <a:prstGeom prst="rect">
            <a:avLst/>
          </a:prstGeom>
        </p:spPr>
      </p:pic>
      <p:pic>
        <p:nvPicPr>
          <p:cNvPr id="9" name="36BA6F06673F414BBAF0A8DCDD7DF44F@namprd09.prod.outlook.com" descr="iss067e191368~orig.jpg">
            <a:extLst>
              <a:ext uri="{FF2B5EF4-FFF2-40B4-BE49-F238E27FC236}">
                <a16:creationId xmlns:a16="http://schemas.microsoft.com/office/drawing/2014/main" id="{9205CAB0-882D-C90A-5AE8-74F2326F5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6180"/>
            <a:ext cx="12213338" cy="687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A34327-5AD2-5399-0230-1C06B40AD1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51371"/>
            <a:ext cx="1130157" cy="118426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063B2EB-31AE-67E4-8379-7EFC75FA6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299" y="1098755"/>
            <a:ext cx="3309190" cy="1347585"/>
          </a:xfrm>
        </p:spPr>
        <p:txBody>
          <a:bodyPr anchor="t">
            <a:noAutofit/>
          </a:bodyPr>
          <a:lstStyle/>
          <a:p>
            <a:pPr algn="l">
              <a:spcBef>
                <a:spcPts val="0"/>
              </a:spcBef>
              <a:spcAft>
                <a:spcPts val="100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Identifying large methane and CO</a:t>
            </a:r>
            <a:r>
              <a:rPr lang="en-US" sz="2400" b="1" baseline="-25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emissions from space with EMIT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8C572-CD74-194C-5CAA-4795227AA42A}"/>
              </a:ext>
            </a:extLst>
          </p:cNvPr>
          <p:cNvSpPr txBox="1"/>
          <p:nvPr/>
        </p:nvSpPr>
        <p:spPr>
          <a:xfrm>
            <a:off x="194299" y="2796970"/>
            <a:ext cx="3309190" cy="283680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Andrew K</a:t>
            </a:r>
            <a:r>
              <a:rPr lang="en-US" sz="15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 Thorpe</a:t>
            </a:r>
            <a:r>
              <a:rPr lang="en-US" sz="1500" baseline="300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5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K. Dana Chadwick</a:t>
            </a:r>
            <a:r>
              <a:rPr lang="en-US" sz="1500" baseline="300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5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Philip G. Brodrick</a:t>
            </a:r>
            <a:r>
              <a:rPr lang="en-US" sz="1500" baseline="300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5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Robert O. Green</a:t>
            </a:r>
            <a:r>
              <a:rPr lang="en-US" sz="1500" baseline="300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5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David R. Thompson</a:t>
            </a:r>
            <a:r>
              <a:rPr lang="en-US" sz="1500" baseline="300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5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5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Jay E. Fahlen</a:t>
            </a:r>
            <a:r>
              <a:rPr lang="en-US" sz="1500" baseline="300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5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Chuchu</a:t>
            </a:r>
            <a:r>
              <a:rPr lang="en-US" sz="15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Xiang</a:t>
            </a:r>
            <a:r>
              <a:rPr lang="en-US" sz="1500" baseline="300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5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Red Willow Coleman</a:t>
            </a:r>
            <a:r>
              <a:rPr lang="en-US" sz="1500" baseline="300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5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Claire Villanueva-Weeks</a:t>
            </a:r>
            <a:r>
              <a:rPr lang="en-US" sz="1500" baseline="300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5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Amanda M. Lopez</a:t>
            </a:r>
            <a:r>
              <a:rPr lang="en-US" sz="1500" baseline="300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5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Daniel J. Jensen</a:t>
            </a:r>
            <a:r>
              <a:rPr lang="en-US" sz="1500" baseline="300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5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Holly A. Bender</a:t>
            </a:r>
            <a:r>
              <a:rPr lang="en-US" sz="1500" baseline="300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5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Quentin P. Vinckier</a:t>
            </a:r>
            <a:r>
              <a:rPr lang="en-US" sz="1500" baseline="300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 </a:t>
            </a:r>
            <a:r>
              <a:rPr lang="en-US" sz="15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John R. Worden</a:t>
            </a:r>
            <a:r>
              <a:rPr lang="en-US" sz="1500" baseline="300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5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Lesley E. Ott</a:t>
            </a:r>
            <a:r>
              <a:rPr lang="en-US" sz="1500" baseline="300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5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Kevin W. Bowman</a:t>
            </a:r>
            <a:r>
              <a:rPr lang="en-US" sz="1500" baseline="300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US" sz="1500" dirty="0">
              <a:solidFill>
                <a:schemeClr val="bg1"/>
              </a:solid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CA3253-BAA9-A61F-D570-8AA65B66198C}"/>
              </a:ext>
            </a:extLst>
          </p:cNvPr>
          <p:cNvSpPr txBox="1"/>
          <p:nvPr/>
        </p:nvSpPr>
        <p:spPr>
          <a:xfrm>
            <a:off x="7119467" y="5910378"/>
            <a:ext cx="5538294" cy="790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00" b="1" baseline="30000" dirty="0">
                <a:effectLst/>
                <a:ea typeface="Times New Roman" panose="02020603050405020304" pitchFamily="18" charset="0"/>
              </a:rPr>
              <a:t>1</a:t>
            </a:r>
            <a:r>
              <a:rPr lang="en-US" sz="1300" b="1" dirty="0">
                <a:effectLst/>
                <a:ea typeface="Times New Roman" panose="02020603050405020304" pitchFamily="18" charset="0"/>
              </a:rPr>
              <a:t>Jet Propulsion Laboratory, California Institute of Technology</a:t>
            </a:r>
          </a:p>
          <a:p>
            <a:pPr>
              <a:lnSpc>
                <a:spcPct val="120000"/>
              </a:lnSpc>
            </a:pPr>
            <a:r>
              <a:rPr lang="en-US" sz="1300" b="1" baseline="30000" dirty="0">
                <a:effectLst/>
                <a:ea typeface="Times New Roman" panose="02020603050405020304" pitchFamily="18" charset="0"/>
              </a:rPr>
              <a:t>2</a:t>
            </a:r>
            <a:r>
              <a:rPr lang="en-US" sz="1300" b="1" dirty="0">
                <a:effectLst/>
                <a:ea typeface="Times New Roman" panose="02020603050405020304" pitchFamily="18" charset="0"/>
              </a:rPr>
              <a:t>Goddard Space Flight Center</a:t>
            </a:r>
          </a:p>
          <a:p>
            <a:pPr>
              <a:lnSpc>
                <a:spcPct val="120000"/>
              </a:lnSpc>
            </a:pPr>
            <a:r>
              <a:rPr lang="en-US" sz="1300" b="1" baseline="30000" dirty="0">
                <a:effectLst/>
                <a:ea typeface="Times New Roman" panose="02020603050405020304" pitchFamily="18" charset="0"/>
              </a:rPr>
              <a:t>*</a:t>
            </a:r>
            <a:r>
              <a:rPr lang="en-US" sz="1300" b="1" dirty="0" err="1">
                <a:effectLst/>
                <a:ea typeface="Times New Roman" panose="02020603050405020304" pitchFamily="18" charset="0"/>
              </a:rPr>
              <a:t>Andrew.</a:t>
            </a:r>
            <a:r>
              <a:rPr lang="en-US" sz="1300" b="1" dirty="0" err="1">
                <a:ea typeface="Times New Roman" panose="02020603050405020304" pitchFamily="18" charset="0"/>
              </a:rPr>
              <a:t>K</a:t>
            </a:r>
            <a:r>
              <a:rPr lang="en-US" sz="1300" b="1" dirty="0" err="1">
                <a:effectLst/>
                <a:ea typeface="Times New Roman" panose="02020603050405020304" pitchFamily="18" charset="0"/>
              </a:rPr>
              <a:t>.Thorpe@jpl.nasa.gov</a:t>
            </a:r>
            <a:endParaRPr lang="en-US" sz="1300" b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917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C5A46E-8A46-995C-7FA8-96781E466E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5459" y="902845"/>
            <a:ext cx="5815923" cy="3597758"/>
          </a:xfrm>
          <a:prstGeom prst="rect">
            <a:avLst/>
          </a:prstGeom>
        </p:spPr>
      </p:pic>
      <p:sp>
        <p:nvSpPr>
          <p:cNvPr id="76" name="Title 1">
            <a:extLst>
              <a:ext uri="{FF2B5EF4-FFF2-40B4-BE49-F238E27FC236}">
                <a16:creationId xmlns:a16="http://schemas.microsoft.com/office/drawing/2014/main" id="{E0049E69-52F5-E7A2-E2C6-806C479B0424}"/>
              </a:ext>
            </a:extLst>
          </p:cNvPr>
          <p:cNvSpPr txBox="1">
            <a:spLocks/>
          </p:cNvSpPr>
          <p:nvPr/>
        </p:nvSpPr>
        <p:spPr>
          <a:xfrm>
            <a:off x="175385" y="140172"/>
            <a:ext cx="11220978" cy="66595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Aft>
                <a:spcPts val="1000"/>
              </a:spcAft>
            </a:pPr>
            <a:r>
              <a:rPr lang="en-US" sz="3000"/>
              <a:t>EMIT CH</a:t>
            </a:r>
            <a:r>
              <a:rPr lang="en-US" sz="3000" baseline="-25000"/>
              <a:t>4</a:t>
            </a:r>
            <a:r>
              <a:rPr lang="en-US" sz="3000"/>
              <a:t> data available through U.S. GHG Center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C0D824-3C51-999A-5461-5FD071836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88" y="900393"/>
            <a:ext cx="5733531" cy="3654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584B62-D014-8DDE-A887-CC997297EF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1024" y="3376757"/>
            <a:ext cx="6911982" cy="3435343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99E46483-84FF-E168-B18E-27BF1A2D0C03}"/>
              </a:ext>
            </a:extLst>
          </p:cNvPr>
          <p:cNvSpPr txBox="1">
            <a:spLocks/>
          </p:cNvSpPr>
          <p:nvPr/>
        </p:nvSpPr>
        <p:spPr>
          <a:xfrm>
            <a:off x="11836143" y="6564284"/>
            <a:ext cx="352418" cy="29371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0C94032-CD4C-4C25-B0C2-CEC720522D92}" type="slidenum">
              <a:rPr lang="en-US"/>
              <a:pPr algn="r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604086-CF9B-0D3E-99C8-3EB56BF4F0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00" y="4597737"/>
            <a:ext cx="2050894" cy="2050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5BCA2C-E6B0-F09D-F23A-88B30A71AF17}"/>
              </a:ext>
            </a:extLst>
          </p:cNvPr>
          <p:cNvSpPr txBox="1"/>
          <p:nvPr/>
        </p:nvSpPr>
        <p:spPr>
          <a:xfrm>
            <a:off x="4494887" y="6379898"/>
            <a:ext cx="30211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&gt;1,400 EMIT CH</a:t>
            </a:r>
            <a:r>
              <a:rPr lang="en-US" sz="17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C05C1C-3189-2FFE-7A31-B658EC81B5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3313" y="8322"/>
            <a:ext cx="908707" cy="9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08650"/>
      </p:ext>
    </p:extLst>
  </p:cSld>
  <p:clrMapOvr>
    <a:masterClrMapping/>
  </p:clrMapOvr>
  <p:transition spd="med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59;p20">
            <a:extLst>
              <a:ext uri="{FF2B5EF4-FFF2-40B4-BE49-F238E27FC236}">
                <a16:creationId xmlns:a16="http://schemas.microsoft.com/office/drawing/2014/main" id="{C667E438-1775-B5A6-D024-D9D4206272A2}"/>
              </a:ext>
            </a:extLst>
          </p:cNvPr>
          <p:cNvSpPr/>
          <p:nvPr/>
        </p:nvSpPr>
        <p:spPr>
          <a:xfrm>
            <a:off x="252969" y="1082456"/>
            <a:ext cx="3823896" cy="3554368"/>
          </a:xfrm>
          <a:prstGeom prst="rect">
            <a:avLst/>
          </a:prstGeom>
          <a:noFill/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r>
              <a:rPr lang="en-US" sz="1400" b="1">
                <a:solidFill>
                  <a:srgbClr val="00B05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EMIT Level 1B: Calibrated radiance &amp; geolocation</a:t>
            </a:r>
            <a:endParaRPr lang="en-US" sz="1400" b="1" baseline="30000">
              <a:solidFill>
                <a:srgbClr val="00B05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endParaRPr lang="en-US" sz="1400" b="1" baseline="30000">
              <a:solidFill>
                <a:srgbClr val="00B05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Arial"/>
            </a:endParaRPr>
          </a:p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r>
              <a:rPr lang="en-US" sz="1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LP DAAC</a:t>
            </a:r>
          </a:p>
        </p:txBody>
      </p:sp>
      <p:sp>
        <p:nvSpPr>
          <p:cNvPr id="2" name="Google Shape;559;p20">
            <a:extLst>
              <a:ext uri="{FF2B5EF4-FFF2-40B4-BE49-F238E27FC236}">
                <a16:creationId xmlns:a16="http://schemas.microsoft.com/office/drawing/2014/main" id="{BD38B8F3-4F1E-C882-A906-DD41AF389337}"/>
              </a:ext>
            </a:extLst>
          </p:cNvPr>
          <p:cNvSpPr/>
          <p:nvPr/>
        </p:nvSpPr>
        <p:spPr>
          <a:xfrm>
            <a:off x="4082622" y="1082458"/>
            <a:ext cx="2522577" cy="2752676"/>
          </a:xfrm>
          <a:prstGeom prst="rect">
            <a:avLst/>
          </a:prstGeom>
          <a:noFill/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r>
              <a:rPr lang="en-US" sz="1400" b="1">
                <a:solidFill>
                  <a:srgbClr val="00B05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Level 2B: Methane enhancement maps</a:t>
            </a:r>
            <a:endParaRPr lang="en-US" sz="1400" b="1" baseline="30000">
              <a:solidFill>
                <a:srgbClr val="00B05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90000"/>
              </a:lnSpc>
              <a:buClr>
                <a:srgbClr val="BA0C2F"/>
              </a:buClr>
              <a:buSzPts val="1400"/>
            </a:pPr>
            <a:endParaRPr lang="en-US" sz="1400">
              <a:solidFill>
                <a:srgbClr val="00B05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FCFE3B0-EC76-D176-C647-9577C2A27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64" y="1986767"/>
            <a:ext cx="2154276" cy="12136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DACF15-B152-D584-5BE1-E1E9D64A81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69" y="3271858"/>
            <a:ext cx="2265926" cy="1296745"/>
          </a:xfrm>
          <a:prstGeom prst="rect">
            <a:avLst/>
          </a:prstGeom>
        </p:spPr>
      </p:pic>
      <p:sp>
        <p:nvSpPr>
          <p:cNvPr id="39" name="Google Shape;559;p20">
            <a:extLst>
              <a:ext uri="{FF2B5EF4-FFF2-40B4-BE49-F238E27FC236}">
                <a16:creationId xmlns:a16="http://schemas.microsoft.com/office/drawing/2014/main" id="{5B153E3C-897B-C621-22D7-20B3ADC14A48}"/>
              </a:ext>
            </a:extLst>
          </p:cNvPr>
          <p:cNvSpPr/>
          <p:nvPr/>
        </p:nvSpPr>
        <p:spPr>
          <a:xfrm>
            <a:off x="6610417" y="1082458"/>
            <a:ext cx="2436763" cy="2752676"/>
          </a:xfrm>
          <a:prstGeom prst="rect">
            <a:avLst/>
          </a:prstGeom>
          <a:noFill/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r>
              <a:rPr lang="en-US" sz="1400" b="1">
                <a:solidFill>
                  <a:srgbClr val="00B05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Level 2B: Methane plumes</a:t>
            </a:r>
            <a:endParaRPr lang="en-US" sz="1400" b="1" baseline="30000">
              <a:solidFill>
                <a:srgbClr val="00B05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endParaRPr lang="en-US" sz="1400" b="1" baseline="30000">
              <a:solidFill>
                <a:srgbClr val="00B05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90000"/>
              </a:lnSpc>
              <a:buClr>
                <a:srgbClr val="BA0C2F"/>
              </a:buClr>
              <a:buSzPts val="1400"/>
            </a:pPr>
            <a:endParaRPr lang="en-US" sz="1400">
              <a:solidFill>
                <a:srgbClr val="00B05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2" name="Google Shape;559;p20">
            <a:extLst>
              <a:ext uri="{FF2B5EF4-FFF2-40B4-BE49-F238E27FC236}">
                <a16:creationId xmlns:a16="http://schemas.microsoft.com/office/drawing/2014/main" id="{CE0A088F-5873-48B9-A3FE-A457DDF87DF4}"/>
              </a:ext>
            </a:extLst>
          </p:cNvPr>
          <p:cNvSpPr/>
          <p:nvPr/>
        </p:nvSpPr>
        <p:spPr>
          <a:xfrm>
            <a:off x="9056139" y="1082458"/>
            <a:ext cx="2807277" cy="2752676"/>
          </a:xfrm>
          <a:prstGeom prst="rect">
            <a:avLst/>
          </a:prstGeom>
          <a:noFill/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r>
              <a:rPr lang="en-US" sz="1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Level 3: Methane emission rates with uncertainties (p</a:t>
            </a:r>
            <a:r>
              <a:rPr lang="en-US" sz="1400" b="1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lanned)</a:t>
            </a:r>
            <a:endParaRPr lang="en-US" sz="14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endParaRPr lang="en-US" sz="1400" b="1" baseline="30000">
              <a:solidFill>
                <a:srgbClr val="00B05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90000"/>
              </a:lnSpc>
              <a:buClr>
                <a:srgbClr val="BA0C2F"/>
              </a:buClr>
              <a:buSzPts val="1400"/>
            </a:pPr>
            <a:endParaRPr lang="en-US" sz="1400">
              <a:solidFill>
                <a:srgbClr val="00B05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Picture 4" descr="A purple and yellow dot&#10;&#10;Description automatically generated">
            <a:extLst>
              <a:ext uri="{FF2B5EF4-FFF2-40B4-BE49-F238E27FC236}">
                <a16:creationId xmlns:a16="http://schemas.microsoft.com/office/drawing/2014/main" id="{7F309B53-7287-8374-EC8C-4348BCAA6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0966" y="1593165"/>
            <a:ext cx="1372847" cy="2096986"/>
          </a:xfrm>
          <a:prstGeom prst="rect">
            <a:avLst/>
          </a:prstGeom>
        </p:spPr>
      </p:pic>
      <p:pic>
        <p:nvPicPr>
          <p:cNvPr id="7" name="Picture 6" descr="A blue diamond with black background&#10;&#10;Description automatically generated">
            <a:extLst>
              <a:ext uri="{FF2B5EF4-FFF2-40B4-BE49-F238E27FC236}">
                <a16:creationId xmlns:a16="http://schemas.microsoft.com/office/drawing/2014/main" id="{7225ECF6-3A15-C89C-326A-14B566D8F2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1935" y="1560216"/>
            <a:ext cx="2265455" cy="2225671"/>
          </a:xfrm>
          <a:prstGeom prst="rect">
            <a:avLst/>
          </a:prstGeom>
        </p:spPr>
      </p:pic>
      <p:sp>
        <p:nvSpPr>
          <p:cNvPr id="6" name="Google Shape;559;p20">
            <a:extLst>
              <a:ext uri="{FF2B5EF4-FFF2-40B4-BE49-F238E27FC236}">
                <a16:creationId xmlns:a16="http://schemas.microsoft.com/office/drawing/2014/main" id="{6738CA87-2881-B8DC-E006-A4F78D1F8F1E}"/>
              </a:ext>
            </a:extLst>
          </p:cNvPr>
          <p:cNvSpPr/>
          <p:nvPr/>
        </p:nvSpPr>
        <p:spPr>
          <a:xfrm>
            <a:off x="4076866" y="3841020"/>
            <a:ext cx="2522577" cy="79580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r>
              <a:rPr lang="en-US" sz="1400" b="1">
                <a:solidFill>
                  <a:srgbClr val="00B05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Level 2B: CO2 enhancement maps</a:t>
            </a:r>
            <a:endParaRPr lang="en-US" sz="1400" b="1" baseline="30000">
              <a:solidFill>
                <a:srgbClr val="00B05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90000"/>
              </a:lnSpc>
              <a:buClr>
                <a:srgbClr val="BA0C2F"/>
              </a:buClr>
              <a:buSzPts val="1400"/>
            </a:pPr>
            <a:endParaRPr lang="en-US" sz="1400">
              <a:solidFill>
                <a:srgbClr val="00B05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559;p20">
            <a:extLst>
              <a:ext uri="{FF2B5EF4-FFF2-40B4-BE49-F238E27FC236}">
                <a16:creationId xmlns:a16="http://schemas.microsoft.com/office/drawing/2014/main" id="{F8311677-F65E-BA22-6187-31C667735B09}"/>
              </a:ext>
            </a:extLst>
          </p:cNvPr>
          <p:cNvSpPr/>
          <p:nvPr/>
        </p:nvSpPr>
        <p:spPr>
          <a:xfrm>
            <a:off x="6604661" y="3841020"/>
            <a:ext cx="2436763" cy="79580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r>
              <a:rPr lang="en-US" sz="1400" b="1">
                <a:solidFill>
                  <a:srgbClr val="00B05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Level 2B: CO2 plumes</a:t>
            </a:r>
            <a:endParaRPr lang="en-US" sz="1400">
              <a:solidFill>
                <a:srgbClr val="00B05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559;p20">
            <a:extLst>
              <a:ext uri="{FF2B5EF4-FFF2-40B4-BE49-F238E27FC236}">
                <a16:creationId xmlns:a16="http://schemas.microsoft.com/office/drawing/2014/main" id="{7D6F28FD-7B66-5D67-F302-657887287EBB}"/>
              </a:ext>
            </a:extLst>
          </p:cNvPr>
          <p:cNvSpPr/>
          <p:nvPr/>
        </p:nvSpPr>
        <p:spPr>
          <a:xfrm>
            <a:off x="9050383" y="3841020"/>
            <a:ext cx="2807277" cy="79580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r>
              <a:rPr lang="en-US" sz="1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Level 3: CO2 emission rates with uncertainties (p</a:t>
            </a:r>
            <a:r>
              <a:rPr lang="en-US" sz="1400" b="1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lanned)</a:t>
            </a:r>
            <a:endParaRPr lang="en-US" sz="14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endParaRPr lang="en-US" sz="1400" b="1" baseline="30000">
              <a:solidFill>
                <a:srgbClr val="00B05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90000"/>
              </a:lnSpc>
              <a:buClr>
                <a:srgbClr val="BA0C2F"/>
              </a:buClr>
              <a:buSzPts val="1400"/>
            </a:pPr>
            <a:endParaRPr lang="en-US" sz="1400">
              <a:solidFill>
                <a:srgbClr val="00B05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559;p20">
            <a:extLst>
              <a:ext uri="{FF2B5EF4-FFF2-40B4-BE49-F238E27FC236}">
                <a16:creationId xmlns:a16="http://schemas.microsoft.com/office/drawing/2014/main" id="{6D4A1C0E-5328-D19E-1FCB-F982F231FF79}"/>
              </a:ext>
            </a:extLst>
          </p:cNvPr>
          <p:cNvSpPr/>
          <p:nvPr/>
        </p:nvSpPr>
        <p:spPr>
          <a:xfrm>
            <a:off x="4076866" y="5610024"/>
            <a:ext cx="2522577" cy="79580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r>
              <a:rPr lang="en-US" sz="1400" b="1">
                <a:solidFill>
                  <a:srgbClr val="00B05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Level 2B: CO2 enhancement maps</a:t>
            </a:r>
            <a:endParaRPr lang="en-US" sz="1400" b="1" baseline="30000">
              <a:solidFill>
                <a:srgbClr val="00B05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90000"/>
              </a:lnSpc>
              <a:buClr>
                <a:srgbClr val="BA0C2F"/>
              </a:buClr>
              <a:buSzPts val="1400"/>
            </a:pPr>
            <a:endParaRPr lang="en-US" sz="1400">
              <a:solidFill>
                <a:srgbClr val="00B05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559;p20">
            <a:extLst>
              <a:ext uri="{FF2B5EF4-FFF2-40B4-BE49-F238E27FC236}">
                <a16:creationId xmlns:a16="http://schemas.microsoft.com/office/drawing/2014/main" id="{EB7D7E31-713E-7535-01B5-8F4F53544C39}"/>
              </a:ext>
            </a:extLst>
          </p:cNvPr>
          <p:cNvSpPr/>
          <p:nvPr/>
        </p:nvSpPr>
        <p:spPr>
          <a:xfrm>
            <a:off x="6604660" y="5610024"/>
            <a:ext cx="2436763" cy="79580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r>
              <a:rPr lang="en-US" sz="1400" b="1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Level 2B: CO2 plumes</a:t>
            </a:r>
            <a:endParaRPr lang="en-US" sz="1400" b="1" baseline="30000">
              <a:solidFill>
                <a:srgbClr val="0070C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r>
              <a:rPr lang="en-US" sz="1400" b="1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(planned)</a:t>
            </a:r>
          </a:p>
          <a:p>
            <a:pPr algn="ctr">
              <a:lnSpc>
                <a:spcPct val="90000"/>
              </a:lnSpc>
              <a:buClr>
                <a:srgbClr val="BA0C2F"/>
              </a:buClr>
              <a:buSzPts val="1400"/>
            </a:pPr>
            <a:endParaRPr lang="en-US" sz="1400">
              <a:solidFill>
                <a:srgbClr val="00B05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Google Shape;559;p20">
            <a:extLst>
              <a:ext uri="{FF2B5EF4-FFF2-40B4-BE49-F238E27FC236}">
                <a16:creationId xmlns:a16="http://schemas.microsoft.com/office/drawing/2014/main" id="{CBEB1613-D860-8A28-96FF-323FA08A5780}"/>
              </a:ext>
            </a:extLst>
          </p:cNvPr>
          <p:cNvSpPr/>
          <p:nvPr/>
        </p:nvSpPr>
        <p:spPr>
          <a:xfrm>
            <a:off x="9028867" y="5610024"/>
            <a:ext cx="2807277" cy="79580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r>
              <a:rPr lang="en-US" sz="1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Level 3: CO2 emission rates with uncertainties (p</a:t>
            </a:r>
            <a:r>
              <a:rPr lang="en-US" sz="1400" b="1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lanned)</a:t>
            </a:r>
            <a:endParaRPr lang="en-US" sz="14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endParaRPr lang="en-US" sz="1400" b="1" baseline="30000">
              <a:solidFill>
                <a:srgbClr val="00B05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90000"/>
              </a:lnSpc>
              <a:buClr>
                <a:srgbClr val="BA0C2F"/>
              </a:buClr>
              <a:buSzPts val="1400"/>
            </a:pPr>
            <a:endParaRPr lang="en-US" sz="1400">
              <a:solidFill>
                <a:srgbClr val="00B05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559;p20">
            <a:extLst>
              <a:ext uri="{FF2B5EF4-FFF2-40B4-BE49-F238E27FC236}">
                <a16:creationId xmlns:a16="http://schemas.microsoft.com/office/drawing/2014/main" id="{D0EFEA5B-1821-160A-BA2E-1551EA7380DC}"/>
              </a:ext>
            </a:extLst>
          </p:cNvPr>
          <p:cNvSpPr/>
          <p:nvPr/>
        </p:nvSpPr>
        <p:spPr>
          <a:xfrm>
            <a:off x="4076866" y="4814834"/>
            <a:ext cx="2522577" cy="795804"/>
          </a:xfrm>
          <a:prstGeom prst="rect">
            <a:avLst/>
          </a:prstGeom>
          <a:noFill/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r>
              <a:rPr lang="en-US" sz="1400" b="1">
                <a:solidFill>
                  <a:srgbClr val="00B05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Level 2B: Methane enhancement maps</a:t>
            </a:r>
            <a:endParaRPr lang="en-US" sz="1400" b="1" baseline="30000">
              <a:solidFill>
                <a:srgbClr val="00B05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90000"/>
              </a:lnSpc>
              <a:buClr>
                <a:srgbClr val="BA0C2F"/>
              </a:buClr>
              <a:buSzPts val="1400"/>
            </a:pPr>
            <a:endParaRPr lang="en-US" sz="1400">
              <a:solidFill>
                <a:srgbClr val="00B05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559;p20">
            <a:extLst>
              <a:ext uri="{FF2B5EF4-FFF2-40B4-BE49-F238E27FC236}">
                <a16:creationId xmlns:a16="http://schemas.microsoft.com/office/drawing/2014/main" id="{8CFA1825-C468-C5AD-E59A-CB93DCBCD286}"/>
              </a:ext>
            </a:extLst>
          </p:cNvPr>
          <p:cNvSpPr/>
          <p:nvPr/>
        </p:nvSpPr>
        <p:spPr>
          <a:xfrm>
            <a:off x="6604660" y="4814834"/>
            <a:ext cx="2436763" cy="795804"/>
          </a:xfrm>
          <a:prstGeom prst="rect">
            <a:avLst/>
          </a:prstGeom>
          <a:noFill/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r>
              <a:rPr lang="en-US" sz="1400" b="1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Level 2B: Methane plumes</a:t>
            </a:r>
            <a:endParaRPr lang="en-US" sz="1400" b="1" baseline="30000">
              <a:solidFill>
                <a:srgbClr val="0070C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r>
              <a:rPr lang="en-US" sz="1400" b="1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(planned)</a:t>
            </a:r>
          </a:p>
          <a:p>
            <a:pPr algn="ctr">
              <a:lnSpc>
                <a:spcPct val="90000"/>
              </a:lnSpc>
              <a:buClr>
                <a:srgbClr val="BA0C2F"/>
              </a:buClr>
              <a:buSzPts val="1400"/>
            </a:pPr>
            <a:endParaRPr lang="en-US" sz="1400">
              <a:solidFill>
                <a:srgbClr val="00B05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9" name="Google Shape;559;p20">
            <a:extLst>
              <a:ext uri="{FF2B5EF4-FFF2-40B4-BE49-F238E27FC236}">
                <a16:creationId xmlns:a16="http://schemas.microsoft.com/office/drawing/2014/main" id="{891E89D0-58F8-9777-F18F-F96D241A6037}"/>
              </a:ext>
            </a:extLst>
          </p:cNvPr>
          <p:cNvSpPr/>
          <p:nvPr/>
        </p:nvSpPr>
        <p:spPr>
          <a:xfrm>
            <a:off x="9028867" y="4814834"/>
            <a:ext cx="2807277" cy="795804"/>
          </a:xfrm>
          <a:prstGeom prst="rect">
            <a:avLst/>
          </a:prstGeom>
          <a:noFill/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r>
              <a:rPr lang="en-US" sz="1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Level 3: Methane emission rates with uncertainties (p</a:t>
            </a:r>
            <a:r>
              <a:rPr lang="en-US" sz="1400" b="1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lanned)</a:t>
            </a:r>
            <a:endParaRPr lang="en-US" sz="14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endParaRPr lang="en-US" sz="1400" b="1" baseline="30000">
              <a:solidFill>
                <a:srgbClr val="00B05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90000"/>
              </a:lnSpc>
              <a:buClr>
                <a:srgbClr val="BA0C2F"/>
              </a:buClr>
              <a:buSzPts val="1400"/>
            </a:pPr>
            <a:endParaRPr lang="en-US" sz="1400">
              <a:solidFill>
                <a:srgbClr val="00B05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559;p20">
            <a:extLst>
              <a:ext uri="{FF2B5EF4-FFF2-40B4-BE49-F238E27FC236}">
                <a16:creationId xmlns:a16="http://schemas.microsoft.com/office/drawing/2014/main" id="{C1F6C53F-A04B-E21A-05E1-C5FDD6C50B4F}"/>
              </a:ext>
            </a:extLst>
          </p:cNvPr>
          <p:cNvSpPr/>
          <p:nvPr/>
        </p:nvSpPr>
        <p:spPr>
          <a:xfrm>
            <a:off x="252969" y="4809830"/>
            <a:ext cx="3823896" cy="1595998"/>
          </a:xfrm>
          <a:prstGeom prst="rect">
            <a:avLst/>
          </a:prstGeom>
          <a:noFill/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r>
              <a:rPr lang="en-US" sz="1400" b="1">
                <a:solidFill>
                  <a:srgbClr val="00B05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AVIRIS-3 Level 1B: Calibrated radiance &amp; geolocation</a:t>
            </a:r>
          </a:p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endParaRPr lang="en-US" sz="1400" b="1">
              <a:solidFill>
                <a:srgbClr val="00B05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Arial"/>
            </a:endParaRPr>
          </a:p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r>
              <a:rPr lang="en-US" sz="1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ORNL DAAC</a:t>
            </a:r>
            <a:endParaRPr lang="en-US" sz="14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endParaRPr lang="en-US" sz="14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>
              <a:lnSpc>
                <a:spcPct val="90000"/>
              </a:lnSpc>
              <a:buClr>
                <a:srgbClr val="BA0C2F"/>
              </a:buClr>
              <a:buSzPts val="1400"/>
            </a:pPr>
            <a:endParaRPr lang="en-US" sz="1400">
              <a:solidFill>
                <a:srgbClr val="0070C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Google Shape;540;p20">
            <a:extLst>
              <a:ext uri="{FF2B5EF4-FFF2-40B4-BE49-F238E27FC236}">
                <a16:creationId xmlns:a16="http://schemas.microsoft.com/office/drawing/2014/main" id="{493E105C-B90B-22D1-D5A7-BCA533435F8E}"/>
              </a:ext>
            </a:extLst>
          </p:cNvPr>
          <p:cNvSpPr txBox="1"/>
          <p:nvPr/>
        </p:nvSpPr>
        <p:spPr>
          <a:xfrm>
            <a:off x="2856423" y="6438074"/>
            <a:ext cx="794814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hlinkClick r:id="rId7"/>
              </a:rPr>
              <a:t>https://github.co/emit-sds</a:t>
            </a:r>
            <a:r>
              <a:rPr lang="en-US" sz="16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16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hlinkClick r:id="rId8"/>
              </a:rPr>
              <a:t>https://github.com/emit-sds/emit-ghg</a:t>
            </a:r>
            <a:endParaRPr sz="160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Google Shape;541;p20">
            <a:extLst>
              <a:ext uri="{FF2B5EF4-FFF2-40B4-BE49-F238E27FC236}">
                <a16:creationId xmlns:a16="http://schemas.microsoft.com/office/drawing/2014/main" id="{5B5F322D-6D08-CBC2-8749-28AA2FB90309}"/>
              </a:ext>
            </a:extLst>
          </p:cNvPr>
          <p:cNvSpPr txBox="1"/>
          <p:nvPr/>
        </p:nvSpPr>
        <p:spPr>
          <a:xfrm>
            <a:off x="158795" y="6457634"/>
            <a:ext cx="38382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SzPts val="1500"/>
            </a:pPr>
            <a:r>
              <a:rPr lang="en-US" sz="1600" b="1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Open science repositories: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4B38E28-4588-E5EA-1E42-02853409ED1B}"/>
              </a:ext>
            </a:extLst>
          </p:cNvPr>
          <p:cNvSpPr txBox="1">
            <a:spLocks/>
          </p:cNvSpPr>
          <p:nvPr/>
        </p:nvSpPr>
        <p:spPr>
          <a:xfrm>
            <a:off x="11836143" y="6564284"/>
            <a:ext cx="352418" cy="29371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0C94032-CD4C-4C25-B0C2-CEC720522D92}" type="slidenum">
              <a:rPr lang="en-US"/>
              <a:pPr algn="r"/>
              <a:t>11</a:t>
            </a:fld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8D001B4-D112-CEB4-0933-68A6E32C8BA2}"/>
              </a:ext>
            </a:extLst>
          </p:cNvPr>
          <p:cNvSpPr txBox="1">
            <a:spLocks/>
          </p:cNvSpPr>
          <p:nvPr/>
        </p:nvSpPr>
        <p:spPr>
          <a:xfrm>
            <a:off x="189567" y="177093"/>
            <a:ext cx="10611111" cy="6659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3000"/>
              <a:t>GHG data products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35EE590-DE6D-BC60-9715-9085ABD9AC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3313" y="8322"/>
            <a:ext cx="908707" cy="908707"/>
          </a:xfrm>
          <a:prstGeom prst="rect">
            <a:avLst/>
          </a:prstGeom>
        </p:spPr>
      </p:pic>
      <p:pic>
        <p:nvPicPr>
          <p:cNvPr id="13" name="Picture 12" descr="A graph of a number of points&#10;&#10;Description automatically generated with medium confidence">
            <a:extLst>
              <a:ext uri="{FF2B5EF4-FFF2-40B4-BE49-F238E27FC236}">
                <a16:creationId xmlns:a16="http://schemas.microsoft.com/office/drawing/2014/main" id="{4818F965-2BB7-2A9D-FE60-6F7C24A046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287" y="1979935"/>
            <a:ext cx="2664927" cy="1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6574"/>
      </p:ext>
    </p:extLst>
  </p:cSld>
  <p:clrMapOvr>
    <a:masterClrMapping/>
  </p:clrMapOvr>
  <p:transition spd="med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08F9D0E-2F91-8D17-7958-2B550E5728A8}"/>
              </a:ext>
            </a:extLst>
          </p:cNvPr>
          <p:cNvSpPr txBox="1">
            <a:spLocks/>
          </p:cNvSpPr>
          <p:nvPr/>
        </p:nvSpPr>
        <p:spPr>
          <a:xfrm>
            <a:off x="189567" y="177093"/>
            <a:ext cx="11854044" cy="6659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3000"/>
              <a:t>Develop next generation algorithms for the science community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BD74B20-D52E-3B8A-749E-7734839B4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981" y="990868"/>
            <a:ext cx="1599482" cy="1909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False positive screening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72B605-1FA6-461B-D52E-5C311DA71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3313" y="8322"/>
            <a:ext cx="908707" cy="908707"/>
          </a:xfrm>
          <a:prstGeom prst="rect">
            <a:avLst/>
          </a:prstGeom>
        </p:spPr>
      </p:pic>
      <p:pic>
        <p:nvPicPr>
          <p:cNvPr id="12" name="Picture 11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FCBB1FBC-BBE4-A2AA-A7AA-540F4F437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589" y="818928"/>
            <a:ext cx="4607377" cy="2012417"/>
          </a:xfrm>
          <a:prstGeom prst="rect">
            <a:avLst/>
          </a:prstGeom>
        </p:spPr>
      </p:pic>
      <p:pic>
        <p:nvPicPr>
          <p:cNvPr id="1028" name="Picture 4" descr="A comparison of a diagram&#10;&#10;Description automatically generated with medium confidence">
            <a:extLst>
              <a:ext uri="{FF2B5EF4-FFF2-40B4-BE49-F238E27FC236}">
                <a16:creationId xmlns:a16="http://schemas.microsoft.com/office/drawing/2014/main" id="{9E04C7FD-B603-0550-14DD-786A16A4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3837" y="961571"/>
            <a:ext cx="3889615" cy="234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AE27A85-8818-09E4-B423-12279368C6B4}"/>
              </a:ext>
            </a:extLst>
          </p:cNvPr>
          <p:cNvSpPr txBox="1">
            <a:spLocks/>
          </p:cNvSpPr>
          <p:nvPr/>
        </p:nvSpPr>
        <p:spPr>
          <a:xfrm>
            <a:off x="6753081" y="1115152"/>
            <a:ext cx="1837466" cy="1075010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/>
              <a:t>Emission quantification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FB83263-9FCF-D090-A42C-DB707D722220}"/>
              </a:ext>
            </a:extLst>
          </p:cNvPr>
          <p:cNvSpPr txBox="1">
            <a:spLocks/>
          </p:cNvSpPr>
          <p:nvPr/>
        </p:nvSpPr>
        <p:spPr>
          <a:xfrm>
            <a:off x="213540" y="3561870"/>
            <a:ext cx="6928993" cy="1776475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Greenhouse gas retrieval error and sensitivity metrics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01594A6-3F82-23E8-3D6A-CD1CB31835D1}"/>
              </a:ext>
            </a:extLst>
          </p:cNvPr>
          <p:cNvCxnSpPr/>
          <p:nvPr/>
        </p:nvCxnSpPr>
        <p:spPr>
          <a:xfrm>
            <a:off x="264306" y="3379117"/>
            <a:ext cx="11683052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1D7933-4A8F-CE74-76D0-AC172326142C}"/>
              </a:ext>
            </a:extLst>
          </p:cNvPr>
          <p:cNvCxnSpPr>
            <a:cxnSpLocks/>
          </p:cNvCxnSpPr>
          <p:nvPr/>
        </p:nvCxnSpPr>
        <p:spPr>
          <a:xfrm flipH="1">
            <a:off x="6490693" y="934195"/>
            <a:ext cx="18890" cy="227130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6D00C605-9D1A-069B-C9F9-A4B39DAF143F}"/>
              </a:ext>
            </a:extLst>
          </p:cNvPr>
          <p:cNvSpPr txBox="1">
            <a:spLocks/>
          </p:cNvSpPr>
          <p:nvPr/>
        </p:nvSpPr>
        <p:spPr>
          <a:xfrm>
            <a:off x="11836143" y="6564284"/>
            <a:ext cx="352418" cy="29371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0C94032-CD4C-4C25-B0C2-CEC720522D92}" type="slidenum">
              <a:rPr lang="en-US"/>
              <a:pPr algn="r"/>
              <a:t>12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CBC638-E1F6-524A-4766-80F78537E681}"/>
              </a:ext>
            </a:extLst>
          </p:cNvPr>
          <p:cNvSpPr txBox="1"/>
          <p:nvPr/>
        </p:nvSpPr>
        <p:spPr>
          <a:xfrm>
            <a:off x="4038277" y="2760897"/>
            <a:ext cx="3468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Xiang et al., in prep.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E020EB-648D-8301-E883-41AB1F9E464E}"/>
              </a:ext>
            </a:extLst>
          </p:cNvPr>
          <p:cNvSpPr txBox="1"/>
          <p:nvPr/>
        </p:nvSpPr>
        <p:spPr>
          <a:xfrm>
            <a:off x="6716829" y="2629198"/>
            <a:ext cx="1818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Coleman et al., in prep.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B5E92-DB71-BAB4-A72A-5575634565F2}"/>
              </a:ext>
            </a:extLst>
          </p:cNvPr>
          <p:cNvSpPr txBox="1"/>
          <p:nvPr/>
        </p:nvSpPr>
        <p:spPr>
          <a:xfrm>
            <a:off x="6753081" y="3522913"/>
            <a:ext cx="5150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Fahlen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2024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BB633F-5224-99D6-8034-5C787D5C75E2}"/>
              </a:ext>
            </a:extLst>
          </p:cNvPr>
          <p:cNvGrpSpPr/>
          <p:nvPr/>
        </p:nvGrpSpPr>
        <p:grpSpPr>
          <a:xfrm>
            <a:off x="288175" y="3851997"/>
            <a:ext cx="11755436" cy="2918213"/>
            <a:chOff x="955497" y="3783054"/>
            <a:chExt cx="11755436" cy="2918213"/>
          </a:xfrm>
        </p:grpSpPr>
        <p:pic>
          <p:nvPicPr>
            <p:cNvPr id="13" name="Picture 12" descr="A close-up of a map&#10;&#10;Description automatically generated">
              <a:extLst>
                <a:ext uri="{FF2B5EF4-FFF2-40B4-BE49-F238E27FC236}">
                  <a16:creationId xmlns:a16="http://schemas.microsoft.com/office/drawing/2014/main" id="{E2815958-B4CE-119A-6A54-733BAB46A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353" b="8698"/>
            <a:stretch/>
          </p:blipFill>
          <p:spPr>
            <a:xfrm>
              <a:off x="955497" y="3944522"/>
              <a:ext cx="7123140" cy="2736386"/>
            </a:xfrm>
            <a:prstGeom prst="rect">
              <a:avLst/>
            </a:prstGeom>
          </p:spPr>
        </p:pic>
        <p:pic>
          <p:nvPicPr>
            <p:cNvPr id="8" name="Picture 7" descr="A comparison of a cross track&#10;&#10;Description automatically generated with medium confidence">
              <a:extLst>
                <a:ext uri="{FF2B5EF4-FFF2-40B4-BE49-F238E27FC236}">
                  <a16:creationId xmlns:a16="http://schemas.microsoft.com/office/drawing/2014/main" id="{ADC68FA1-88E3-2090-D73C-82742A94A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1585" b="8201"/>
            <a:stretch/>
          </p:blipFill>
          <p:spPr>
            <a:xfrm>
              <a:off x="8016993" y="3783054"/>
              <a:ext cx="4693940" cy="2918213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8113612-2DBF-0DB3-E921-69F9AEC3AA0E}"/>
              </a:ext>
            </a:extLst>
          </p:cNvPr>
          <p:cNvSpPr/>
          <p:nvPr/>
        </p:nvSpPr>
        <p:spPr>
          <a:xfrm>
            <a:off x="0" y="6688207"/>
            <a:ext cx="11983452" cy="1614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21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D5580-2C86-8AF1-3D80-B87C937B0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10CCB86-B3E6-8645-63BD-AB6B68CFB6DF}"/>
              </a:ext>
            </a:extLst>
          </p:cNvPr>
          <p:cNvSpPr txBox="1">
            <a:spLocks/>
          </p:cNvSpPr>
          <p:nvPr/>
        </p:nvSpPr>
        <p:spPr>
          <a:xfrm>
            <a:off x="189567" y="123135"/>
            <a:ext cx="10611111" cy="6659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2700" dirty="0"/>
              <a:t>Machine learning for automated plume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C62041-43AD-A5B2-B778-5399332863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3313" y="8322"/>
            <a:ext cx="908707" cy="908707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EF185DF-74D5-0166-0D20-08C60EFA5170}"/>
              </a:ext>
            </a:extLst>
          </p:cNvPr>
          <p:cNvSpPr txBox="1">
            <a:spLocks/>
          </p:cNvSpPr>
          <p:nvPr/>
        </p:nvSpPr>
        <p:spPr>
          <a:xfrm>
            <a:off x="11836143" y="6564284"/>
            <a:ext cx="352418" cy="29371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0C94032-CD4C-4C25-B0C2-CEC720522D92}" type="slidenum">
              <a:rPr lang="en-US"/>
              <a:pPr algn="r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B42B0-66DB-2E2A-09DD-42C6B29CA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50" y="1802157"/>
            <a:ext cx="6707254" cy="4486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CFB71-4810-D276-BF48-D22951216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713" y="1404316"/>
            <a:ext cx="4258617" cy="52933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31508C-116B-0C86-589A-6737113A8B3A}"/>
              </a:ext>
            </a:extLst>
          </p:cNvPr>
          <p:cNvSpPr txBox="1"/>
          <p:nvPr/>
        </p:nvSpPr>
        <p:spPr>
          <a:xfrm>
            <a:off x="362442" y="1509769"/>
            <a:ext cx="6264774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Plume Detection &amp; Segmentation Training/Validation Pipeline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40F375-BA89-9343-8106-70284E08A577}"/>
              </a:ext>
            </a:extLst>
          </p:cNvPr>
          <p:cNvSpPr txBox="1"/>
          <p:nvPr/>
        </p:nvSpPr>
        <p:spPr>
          <a:xfrm>
            <a:off x="7898560" y="1076883"/>
            <a:ext cx="3600922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EMIT Plume Segmentation 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9B7A43-24D2-FBB1-8539-211E30A96622}"/>
              </a:ext>
            </a:extLst>
          </p:cNvPr>
          <p:cNvSpPr txBox="1"/>
          <p:nvPr/>
        </p:nvSpPr>
        <p:spPr>
          <a:xfrm>
            <a:off x="280251" y="689329"/>
            <a:ext cx="7959624" cy="323165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Previously funded by Carbon Mapper, currently funded by US GHG Center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1053C6-7F11-D51A-D5F2-7FF194F856A2}"/>
              </a:ext>
            </a:extLst>
          </p:cNvPr>
          <p:cNvSpPr txBox="1"/>
          <p:nvPr/>
        </p:nvSpPr>
        <p:spPr>
          <a:xfrm>
            <a:off x="5684572" y="6359073"/>
            <a:ext cx="5150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in prep.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096790"/>
      </p:ext>
    </p:extLst>
  </p:cSld>
  <p:clrMapOvr>
    <a:masterClrMapping/>
  </p:clrMapOvr>
  <p:transition spd="med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9BA73-D2B9-D7EA-3382-F95168891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6A9753F-42AC-B29A-1E68-C3AF38BA4758}"/>
              </a:ext>
            </a:extLst>
          </p:cNvPr>
          <p:cNvSpPr txBox="1">
            <a:spLocks/>
          </p:cNvSpPr>
          <p:nvPr/>
        </p:nvSpPr>
        <p:spPr>
          <a:xfrm>
            <a:off x="11836143" y="6564284"/>
            <a:ext cx="352418" cy="29371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0C94032-CD4C-4C25-B0C2-CEC720522D92}" type="slidenum">
              <a:rPr lang="en-US"/>
              <a:pPr algn="r"/>
              <a:t>14</a:t>
            </a:fld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0B22ADC-BAEB-4E5E-F944-FE2F5FCACFBF}"/>
              </a:ext>
            </a:extLst>
          </p:cNvPr>
          <p:cNvSpPr txBox="1">
            <a:spLocks/>
          </p:cNvSpPr>
          <p:nvPr/>
        </p:nvSpPr>
        <p:spPr>
          <a:xfrm>
            <a:off x="189567" y="177093"/>
            <a:ext cx="10611111" cy="6659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3000" dirty="0"/>
              <a:t>Validation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E3E739-76C2-27AD-EE75-0C8D010808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3313" y="8322"/>
            <a:ext cx="908707" cy="9087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32B164-ABC5-2285-D96D-581CA218483B}"/>
              </a:ext>
            </a:extLst>
          </p:cNvPr>
          <p:cNvSpPr txBox="1"/>
          <p:nvPr/>
        </p:nvSpPr>
        <p:spPr>
          <a:xfrm>
            <a:off x="318499" y="917029"/>
            <a:ext cx="116097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Methane controlled release experiments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kern="0" spc="-20" dirty="0">
                <a:latin typeface="Arial" panose="020B0604020202020204" pitchFamily="34" charset="0"/>
                <a:cs typeface="Arial" panose="020B0604020202020204" pitchFamily="34" charset="0"/>
                <a:sym typeface="Inter Light Italic"/>
              </a:rPr>
              <a:t>AVIRIS-3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kern="0" spc="-20" dirty="0">
                <a:latin typeface="Arial" panose="020B0604020202020204" pitchFamily="34" charset="0"/>
                <a:cs typeface="Arial" panose="020B0604020202020204" pitchFamily="34" charset="0"/>
                <a:sym typeface="Inter Light Italic"/>
              </a:rPr>
              <a:t>Nov. 2023 &amp; Mar. 2024, U.C. Riverside, US GHG Center funded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kern="0" spc="-20" dirty="0">
                <a:latin typeface="Arial" panose="020B0604020202020204" pitchFamily="34" charset="0"/>
                <a:cs typeface="Arial" panose="020B0604020202020204" pitchFamily="34" charset="0"/>
                <a:sym typeface="Inter Light Italic"/>
              </a:rPr>
              <a:t>Sep. 2024, Stanford, Carbon Mapper funded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kern="0" spc="-20" dirty="0">
                <a:latin typeface="Arial" panose="020B0604020202020204" pitchFamily="34" charset="0"/>
                <a:cs typeface="Arial" panose="020B0604020202020204" pitchFamily="34" charset="0"/>
                <a:sym typeface="Inter Light Italic"/>
              </a:rPr>
              <a:t>EMIT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kern="0" spc="-20" dirty="0">
                <a:latin typeface="Arial" panose="020B0604020202020204" pitchFamily="34" charset="0"/>
                <a:cs typeface="Arial" panose="020B0604020202020204" pitchFamily="34" charset="0"/>
                <a:sym typeface="Inter Light Italic"/>
              </a:rPr>
              <a:t>Looking for opportunities in 2024 and beyond, Stanford, US GHG Center funded</a:t>
            </a:r>
            <a:endParaRPr lang="en-US" sz="2200" kern="0" spc="-20" dirty="0">
              <a:latin typeface="Arial" panose="020B0604020202020204" pitchFamily="34" charset="0"/>
              <a:cs typeface="Arial" panose="020B0604020202020204" pitchFamily="34" charset="0"/>
              <a:sym typeface="Inter Light Italic"/>
            </a:endParaRPr>
          </a:p>
          <a:p>
            <a:pPr lvl="2"/>
            <a:endParaRPr lang="en-US" sz="2000" kern="0" spc="-20" dirty="0">
              <a:latin typeface="Arial" panose="020B0604020202020204" pitchFamily="34" charset="0"/>
              <a:cs typeface="Arial" panose="020B0604020202020204" pitchFamily="34" charset="0"/>
              <a:sym typeface="Inter Light Ital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Coincident observations with EMIT and AVIRIS-3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2F2C50-AE88-8F26-0907-8174F50127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299" y="4865460"/>
            <a:ext cx="4992963" cy="1548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A9452D-747F-DE38-429B-CFC7F19845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7627" y="4723909"/>
            <a:ext cx="950693" cy="18403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EB42E0C-E47D-0D8C-77DF-2FC47974F7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951" y="4688501"/>
            <a:ext cx="1774629" cy="18403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71937D1-0EB9-7F1E-41B8-CAAD70B6A718}"/>
              </a:ext>
            </a:extLst>
          </p:cNvPr>
          <p:cNvSpPr txBox="1"/>
          <p:nvPr/>
        </p:nvSpPr>
        <p:spPr>
          <a:xfrm>
            <a:off x="6265363" y="6303381"/>
            <a:ext cx="21817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Thorpe et al.</a:t>
            </a:r>
            <a:r>
              <a:rPr lang="en-US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2021</a:t>
            </a:r>
            <a:endParaRPr lang="en-US" sz="16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DCF3BAD-F51A-106E-D6C8-ED3B531222EB}"/>
              </a:ext>
            </a:extLst>
          </p:cNvPr>
          <p:cNvSpPr txBox="1">
            <a:spLocks/>
          </p:cNvSpPr>
          <p:nvPr/>
        </p:nvSpPr>
        <p:spPr>
          <a:xfrm>
            <a:off x="353951" y="4254031"/>
            <a:ext cx="6928993" cy="1776475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AVIRIS-NG, 2020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DF278B72-E6CB-F31B-D15C-7117CF3C7529}"/>
              </a:ext>
            </a:extLst>
          </p:cNvPr>
          <p:cNvSpPr txBox="1">
            <a:spLocks/>
          </p:cNvSpPr>
          <p:nvPr/>
        </p:nvSpPr>
        <p:spPr>
          <a:xfrm>
            <a:off x="8917943" y="3551750"/>
            <a:ext cx="3538633" cy="1776475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AVIRIS-3, 2024, 10 kg/</a:t>
            </a:r>
            <a:r>
              <a:rPr lang="en-US" sz="2000" dirty="0" err="1"/>
              <a:t>hr</a:t>
            </a: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734E33-4678-AD92-AA18-715667FE5AF3}"/>
              </a:ext>
            </a:extLst>
          </p:cNvPr>
          <p:cNvSpPr txBox="1"/>
          <p:nvPr/>
        </p:nvSpPr>
        <p:spPr>
          <a:xfrm>
            <a:off x="9158332" y="6395558"/>
            <a:ext cx="2714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Coleman et al., in prep.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0DAF696-CB34-6C7C-4C9E-2C46BC3F80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58" t="31076" r="26323" b="31984"/>
          <a:stretch/>
        </p:blipFill>
        <p:spPr>
          <a:xfrm rot="16200000">
            <a:off x="8939234" y="3999062"/>
            <a:ext cx="2420991" cy="235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96524"/>
      </p:ext>
    </p:extLst>
  </p:cSld>
  <p:clrMapOvr>
    <a:masterClrMapping/>
  </p:clrMapOvr>
  <p:transition spd="med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E831E-2851-D6D9-B3FD-EA5C5E4B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DA866C37-7EA4-F7BF-AFC0-11C36D1A0926}"/>
              </a:ext>
            </a:extLst>
          </p:cNvPr>
          <p:cNvSpPr txBox="1">
            <a:spLocks/>
          </p:cNvSpPr>
          <p:nvPr/>
        </p:nvSpPr>
        <p:spPr>
          <a:xfrm>
            <a:off x="11836143" y="6564284"/>
            <a:ext cx="352418" cy="29371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0C94032-CD4C-4C25-B0C2-CEC720522D92}" type="slidenum">
              <a:rPr lang="en-US"/>
              <a:pPr algn="r"/>
              <a:t>15</a:t>
            </a:fld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DE757C-AEAD-A7BB-D5CB-17F39633F1C6}"/>
              </a:ext>
            </a:extLst>
          </p:cNvPr>
          <p:cNvSpPr txBox="1">
            <a:spLocks/>
          </p:cNvSpPr>
          <p:nvPr/>
        </p:nvSpPr>
        <p:spPr>
          <a:xfrm>
            <a:off x="189567" y="177093"/>
            <a:ext cx="10611111" cy="6659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2800" dirty="0"/>
              <a:t>NASA’s Open Source Science Initiative expands use of EMIT data​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9DCE8A2-D092-1940-661C-2A420EC77F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3313" y="8322"/>
            <a:ext cx="908707" cy="9087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078613-BE85-49E7-88D9-CE47D58B88CF}"/>
              </a:ext>
            </a:extLst>
          </p:cNvPr>
          <p:cNvSpPr txBox="1"/>
          <p:nvPr/>
        </p:nvSpPr>
        <p:spPr>
          <a:xfrm>
            <a:off x="318499" y="917029"/>
            <a:ext cx="11157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Stakeholders who are, have indicated intent to, or are exploring, incorporating EMIT observations into their platforms or operations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7F88E6-BFFE-E15F-1BE1-52B3C020A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890" y="1861418"/>
            <a:ext cx="1877490" cy="14194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B46A08-FD7C-0351-33E3-B2E211C27191}"/>
              </a:ext>
            </a:extLst>
          </p:cNvPr>
          <p:cNvSpPr txBox="1"/>
          <p:nvPr/>
        </p:nvSpPr>
        <p:spPr>
          <a:xfrm>
            <a:off x="1621057" y="3371188"/>
            <a:ext cx="352169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1E1E1E"/>
                </a:solidFill>
                <a:latin typeface="Roboto"/>
                <a:ea typeface="Roboto"/>
                <a:cs typeface="Roboto"/>
              </a:rPr>
              <a:t>Methane Alert and </a:t>
            </a:r>
            <a:endParaRPr lang="en-US" sz="1400" dirty="0">
              <a:solidFill>
                <a:srgbClr val="000000"/>
              </a:solidFill>
              <a:latin typeface="Arial" panose="020B0604020202020204"/>
              <a:ea typeface="Roboto"/>
              <a:cs typeface="Arial" panose="020B0604020202020204"/>
            </a:endParaRPr>
          </a:p>
          <a:p>
            <a:pPr algn="ctr"/>
            <a:r>
              <a:rPr lang="en-US" sz="1400" dirty="0">
                <a:solidFill>
                  <a:srgbClr val="1E1E1E"/>
                </a:solidFill>
                <a:latin typeface="Roboto"/>
                <a:ea typeface="Roboto"/>
                <a:cs typeface="Roboto"/>
              </a:rPr>
              <a:t>Response System (MARS)</a:t>
            </a:r>
            <a:endParaRPr lang="en-US" sz="1400" dirty="0">
              <a:cs typeface="Arial"/>
            </a:endParaRPr>
          </a:p>
        </p:txBody>
      </p:sp>
      <p:pic>
        <p:nvPicPr>
          <p:cNvPr id="6" name="Picture 2" descr="Methane, CO2 Detection Satellite l Greenhouse Gas l Carbon Mapper">
            <a:extLst>
              <a:ext uri="{FF2B5EF4-FFF2-40B4-BE49-F238E27FC236}">
                <a16:creationId xmlns:a16="http://schemas.microsoft.com/office/drawing/2014/main" id="{302794CC-359D-5405-0759-6B7991B36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0" r="20720"/>
          <a:stretch/>
        </p:blipFill>
        <p:spPr bwMode="auto">
          <a:xfrm>
            <a:off x="8275928" y="4890238"/>
            <a:ext cx="1788745" cy="150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E3A3426-DE27-71B3-EB46-269C6D35F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7219" y="5486899"/>
            <a:ext cx="2617532" cy="999979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3D2A98C-9596-595C-9475-D167DE0B2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057" y="4008101"/>
            <a:ext cx="2238069" cy="64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GeoSapient">
            <a:extLst>
              <a:ext uri="{FF2B5EF4-FFF2-40B4-BE49-F238E27FC236}">
                <a16:creationId xmlns:a16="http://schemas.microsoft.com/office/drawing/2014/main" id="{69BB6B3B-C990-476C-86BF-6D9B85E15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126" y="3274803"/>
            <a:ext cx="1960610" cy="142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91EEDE01-361F-538A-F96D-AD4CBEC36C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1685" y="4859193"/>
            <a:ext cx="1362184" cy="1362184"/>
          </a:xfrm>
          <a:prstGeom prst="rect">
            <a:avLst/>
          </a:prstGeom>
        </p:spPr>
      </p:pic>
      <p:pic>
        <p:nvPicPr>
          <p:cNvPr id="11" name="Picture 10" descr="GHGSat raises US $10M in financing led by OGCI Climate Investments - GHGSat">
            <a:extLst>
              <a:ext uri="{FF2B5EF4-FFF2-40B4-BE49-F238E27FC236}">
                <a16:creationId xmlns:a16="http://schemas.microsoft.com/office/drawing/2014/main" id="{37ACB16C-5DE0-D21F-E3EB-E41D5E210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1" t="28624" r="13613" b="26419"/>
          <a:stretch/>
        </p:blipFill>
        <p:spPr bwMode="auto">
          <a:xfrm>
            <a:off x="4632178" y="4238639"/>
            <a:ext cx="3398234" cy="115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U.S. Embassy, Ashgabat, Turkmenistan">
            <a:extLst>
              <a:ext uri="{FF2B5EF4-FFF2-40B4-BE49-F238E27FC236}">
                <a16:creationId xmlns:a16="http://schemas.microsoft.com/office/drawing/2014/main" id="{0EB9F764-76B4-829E-5FD0-79A89CD33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720" y="3173477"/>
            <a:ext cx="1014328" cy="101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United States Department of State - Wikipedia">
            <a:extLst>
              <a:ext uri="{FF2B5EF4-FFF2-40B4-BE49-F238E27FC236}">
                <a16:creationId xmlns:a16="http://schemas.microsoft.com/office/drawing/2014/main" id="{970CE057-F2AF-D660-7616-2FC890484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57" y="3111848"/>
            <a:ext cx="1014328" cy="101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ARB Logo | San Joaquin Renewables">
            <a:extLst>
              <a:ext uri="{FF2B5EF4-FFF2-40B4-BE49-F238E27FC236}">
                <a16:creationId xmlns:a16="http://schemas.microsoft.com/office/drawing/2014/main" id="{20C67D29-6EFA-E81A-5AD9-CB96D277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36" y="1845969"/>
            <a:ext cx="1937462" cy="145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878EC5E-FFE5-A2F9-FD8A-5AF936454529}"/>
              </a:ext>
            </a:extLst>
          </p:cNvPr>
          <p:cNvGrpSpPr/>
          <p:nvPr/>
        </p:nvGrpSpPr>
        <p:grpSpPr>
          <a:xfrm>
            <a:off x="5095615" y="1680714"/>
            <a:ext cx="2371153" cy="1527972"/>
            <a:chOff x="3736822" y="3327654"/>
            <a:chExt cx="1529586" cy="985666"/>
          </a:xfrm>
        </p:grpSpPr>
        <p:pic>
          <p:nvPicPr>
            <p:cNvPr id="16" name="Picture 6" descr="Using the EPA Seal and Logo | US EPA">
              <a:extLst>
                <a:ext uri="{FF2B5EF4-FFF2-40B4-BE49-F238E27FC236}">
                  <a16:creationId xmlns:a16="http://schemas.microsoft.com/office/drawing/2014/main" id="{B0B03931-B6D2-0238-6EFB-ACAC467A72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705" y="3327654"/>
              <a:ext cx="1249820" cy="83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C4D7A4-C36E-B8C5-2B10-8663630D6647}"/>
                </a:ext>
              </a:extLst>
            </p:cNvPr>
            <p:cNvSpPr txBox="1"/>
            <p:nvPr/>
          </p:nvSpPr>
          <p:spPr>
            <a:xfrm>
              <a:off x="3736822" y="3882433"/>
              <a:ext cx="152958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>
                  <a:latin typeface="Helvetica Neue Light"/>
                  <a:cs typeface="Helvetica Neue Light"/>
                </a:rPr>
                <a:t>National Enforcement </a:t>
              </a:r>
            </a:p>
            <a:p>
              <a:pPr algn="ctr"/>
              <a:r>
                <a:rPr lang="en-US" sz="1100">
                  <a:latin typeface="Helvetica Neue Light"/>
                  <a:cs typeface="Helvetica Neue Light"/>
                </a:rPr>
                <a:t>Investigation Center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5941675"/>
      </p:ext>
    </p:extLst>
  </p:cSld>
  <p:clrMapOvr>
    <a:masterClrMapping/>
  </p:clrMapOvr>
  <p:transition spd="med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34596-4787-C36F-8090-3C1F4D87A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94489C45-1DD3-012D-3AA7-482CA19303A3}"/>
              </a:ext>
            </a:extLst>
          </p:cNvPr>
          <p:cNvSpPr txBox="1">
            <a:spLocks/>
          </p:cNvSpPr>
          <p:nvPr/>
        </p:nvSpPr>
        <p:spPr>
          <a:xfrm>
            <a:off x="11836143" y="6564284"/>
            <a:ext cx="352418" cy="29371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0C94032-CD4C-4C25-B0C2-CEC720522D92}" type="slidenum">
              <a:rPr lang="en-US" dirty="0"/>
              <a:pPr algn="r"/>
              <a:t>16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A00939-4524-2265-6CDE-79077F3DF091}"/>
              </a:ext>
            </a:extLst>
          </p:cNvPr>
          <p:cNvGrpSpPr/>
          <p:nvPr/>
        </p:nvGrpSpPr>
        <p:grpSpPr>
          <a:xfrm>
            <a:off x="117240" y="1337799"/>
            <a:ext cx="11895113" cy="4998797"/>
            <a:chOff x="201237" y="1062197"/>
            <a:chExt cx="11681651" cy="4909092"/>
          </a:xfrm>
        </p:grpSpPr>
        <p:sp>
          <p:nvSpPr>
            <p:cNvPr id="3" name="Google Shape;574;p22">
              <a:extLst>
                <a:ext uri="{FF2B5EF4-FFF2-40B4-BE49-F238E27FC236}">
                  <a16:creationId xmlns:a16="http://schemas.microsoft.com/office/drawing/2014/main" id="{243AB2C8-867E-4E8D-EC00-A5D0DE6CC1DD}"/>
                </a:ext>
              </a:extLst>
            </p:cNvPr>
            <p:cNvSpPr/>
            <p:nvPr/>
          </p:nvSpPr>
          <p:spPr>
            <a:xfrm>
              <a:off x="6901986" y="1062197"/>
              <a:ext cx="4980902" cy="4886018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pPr algn="ctr"/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Google Shape;577;p22">
              <a:extLst>
                <a:ext uri="{FF2B5EF4-FFF2-40B4-BE49-F238E27FC236}">
                  <a16:creationId xmlns:a16="http://schemas.microsoft.com/office/drawing/2014/main" id="{B9CFEC81-BF77-2FF2-D9EE-4E3F309AED7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1237" y="1085271"/>
              <a:ext cx="6531440" cy="48860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578;p22">
              <a:extLst>
                <a:ext uri="{FF2B5EF4-FFF2-40B4-BE49-F238E27FC236}">
                  <a16:creationId xmlns:a16="http://schemas.microsoft.com/office/drawing/2014/main" id="{30247073-A63E-46F1-25ED-F9363AD947F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586545" y="1393637"/>
              <a:ext cx="2184712" cy="90924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Google Shape;579;p22">
              <a:extLst>
                <a:ext uri="{FF2B5EF4-FFF2-40B4-BE49-F238E27FC236}">
                  <a16:creationId xmlns:a16="http://schemas.microsoft.com/office/drawing/2014/main" id="{412ED2E3-AA98-952D-9AEA-569AF946E9A3}"/>
                </a:ext>
              </a:extLst>
            </p:cNvPr>
            <p:cNvGrpSpPr/>
            <p:nvPr/>
          </p:nvGrpSpPr>
          <p:grpSpPr>
            <a:xfrm>
              <a:off x="9052372" y="4059186"/>
              <a:ext cx="2741829" cy="1646156"/>
              <a:chOff x="9651253" y="3224687"/>
              <a:chExt cx="2273300" cy="1472367"/>
            </a:xfrm>
          </p:grpSpPr>
          <p:pic>
            <p:nvPicPr>
              <p:cNvPr id="13" name="Google Shape;580;p22">
                <a:extLst>
                  <a:ext uri="{FF2B5EF4-FFF2-40B4-BE49-F238E27FC236}">
                    <a16:creationId xmlns:a16="http://schemas.microsoft.com/office/drawing/2014/main" id="{BC04D755-F036-C3CA-7E35-BAB8E8DBAC9A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1181"/>
              <a:stretch/>
            </p:blipFill>
            <p:spPr>
              <a:xfrm>
                <a:off x="9651253" y="3224687"/>
                <a:ext cx="2273300" cy="14723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581;p22">
                <a:extLst>
                  <a:ext uri="{FF2B5EF4-FFF2-40B4-BE49-F238E27FC236}">
                    <a16:creationId xmlns:a16="http://schemas.microsoft.com/office/drawing/2014/main" id="{FF525973-4CAB-7ABE-745A-C3E1D5AB0657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0562101" y="4342924"/>
                <a:ext cx="1171229" cy="2360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" name="Google Shape;582;p22">
              <a:extLst>
                <a:ext uri="{FF2B5EF4-FFF2-40B4-BE49-F238E27FC236}">
                  <a16:creationId xmlns:a16="http://schemas.microsoft.com/office/drawing/2014/main" id="{32F8EBA9-B021-241D-7072-61E932613979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10571" y="3344295"/>
              <a:ext cx="889950" cy="8899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" name="Google Shape;583;p22">
              <a:extLst>
                <a:ext uri="{FF2B5EF4-FFF2-40B4-BE49-F238E27FC236}">
                  <a16:creationId xmlns:a16="http://schemas.microsoft.com/office/drawing/2014/main" id="{4555B96C-D72C-340D-86E2-87D8E8D56E61}"/>
                </a:ext>
              </a:extLst>
            </p:cNvPr>
            <p:cNvGrpSpPr/>
            <p:nvPr/>
          </p:nvGrpSpPr>
          <p:grpSpPr>
            <a:xfrm>
              <a:off x="7075728" y="3594575"/>
              <a:ext cx="1854495" cy="892088"/>
              <a:chOff x="8302432" y="2807150"/>
              <a:chExt cx="2172244" cy="962714"/>
            </a:xfrm>
          </p:grpSpPr>
          <p:pic>
            <p:nvPicPr>
              <p:cNvPr id="17" name="Google Shape;584;p22">
                <a:extLst>
                  <a:ext uri="{FF2B5EF4-FFF2-40B4-BE49-F238E27FC236}">
                    <a16:creationId xmlns:a16="http://schemas.microsoft.com/office/drawing/2014/main" id="{658729CF-5FF5-4AED-9EBF-5B6EBBAAE88E}"/>
                  </a:ext>
                </a:extLst>
              </p:cNvPr>
              <p:cNvPicPr preferRelativeResize="0"/>
              <p:nvPr/>
            </p:nvPicPr>
            <p:blipFill rotWithShape="1"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621" t="6154" r="8572"/>
              <a:stretch/>
            </p:blipFill>
            <p:spPr>
              <a:xfrm>
                <a:off x="8302432" y="2807150"/>
                <a:ext cx="2172243" cy="9627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585;p22">
                <a:extLst>
                  <a:ext uri="{FF2B5EF4-FFF2-40B4-BE49-F238E27FC236}">
                    <a16:creationId xmlns:a16="http://schemas.microsoft.com/office/drawing/2014/main" id="{35E39B47-F8BC-F2F6-C3D4-02803D705C0B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9009173" y="3413492"/>
                <a:ext cx="1465503" cy="2931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" name="Google Shape;586;p22">
              <a:extLst>
                <a:ext uri="{FF2B5EF4-FFF2-40B4-BE49-F238E27FC236}">
                  <a16:creationId xmlns:a16="http://schemas.microsoft.com/office/drawing/2014/main" id="{43191825-5545-FE47-0845-5DA3EE6E04F9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79989" y="5011709"/>
              <a:ext cx="2203201" cy="669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587;p22">
              <a:extLst>
                <a:ext uri="{FF2B5EF4-FFF2-40B4-BE49-F238E27FC236}">
                  <a16:creationId xmlns:a16="http://schemas.microsoft.com/office/drawing/2014/main" id="{94E7A3DB-9CBF-3EF8-8927-8E6147F39BC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297532" y="2495256"/>
              <a:ext cx="2057787" cy="6315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588;p22">
              <a:extLst>
                <a:ext uri="{FF2B5EF4-FFF2-40B4-BE49-F238E27FC236}">
                  <a16:creationId xmlns:a16="http://schemas.microsoft.com/office/drawing/2014/main" id="{3B48D612-724D-6717-0427-6B12B60B78C1}"/>
                </a:ext>
              </a:extLst>
            </p:cNvPr>
            <p:cNvSpPr/>
            <p:nvPr/>
          </p:nvSpPr>
          <p:spPr>
            <a:xfrm>
              <a:off x="3780493" y="5668634"/>
              <a:ext cx="2952184" cy="151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spAutoFit/>
            </a:bodyPr>
            <a:lstStyle/>
            <a:p>
              <a:pPr algn="r"/>
              <a:r>
                <a:rPr lang="en-US" sz="700" i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Jacob et al., 2022</a:t>
              </a:r>
              <a:endParaRPr sz="900"/>
            </a:p>
          </p:txBody>
        </p:sp>
        <p:sp>
          <p:nvSpPr>
            <p:cNvPr id="23" name="Google Shape;589;p22">
              <a:extLst>
                <a:ext uri="{FF2B5EF4-FFF2-40B4-BE49-F238E27FC236}">
                  <a16:creationId xmlns:a16="http://schemas.microsoft.com/office/drawing/2014/main" id="{ACA64004-F0AB-C164-4AC2-AB43B1996430}"/>
                </a:ext>
              </a:extLst>
            </p:cNvPr>
            <p:cNvSpPr txBox="1"/>
            <p:nvPr/>
          </p:nvSpPr>
          <p:spPr>
            <a:xfrm>
              <a:off x="7182566" y="1275837"/>
              <a:ext cx="2782875" cy="11198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r>
                <a:rPr lang="en-US" sz="2300">
                  <a:solidFill>
                    <a:schemeClr val="dk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Airborne observations</a:t>
              </a:r>
              <a:endParaRPr sz="23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Google Shape;591;p22" descr="HALO XCH4 Retrievals During the 2019 ACT-America Campaign">
              <a:extLst>
                <a:ext uri="{FF2B5EF4-FFF2-40B4-BE49-F238E27FC236}">
                  <a16:creationId xmlns:a16="http://schemas.microsoft.com/office/drawing/2014/main" id="{B803F204-3FDE-9164-249B-A9439DE144F5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409826" y="2500176"/>
              <a:ext cx="1145639" cy="11507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B0EC41E-D6BA-53AB-BAFA-42295DBE033E}"/>
              </a:ext>
            </a:extLst>
          </p:cNvPr>
          <p:cNvSpPr/>
          <p:nvPr/>
        </p:nvSpPr>
        <p:spPr>
          <a:xfrm>
            <a:off x="6768030" y="1361294"/>
            <a:ext cx="5335739" cy="4975302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4439646-D535-8802-2AFE-FA789B047B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3313" y="8322"/>
            <a:ext cx="908707" cy="9087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0086C5-F3DD-657F-188C-42123AF6C3C5}"/>
              </a:ext>
            </a:extLst>
          </p:cNvPr>
          <p:cNvSpPr txBox="1">
            <a:spLocks/>
          </p:cNvSpPr>
          <p:nvPr/>
        </p:nvSpPr>
        <p:spPr>
          <a:xfrm>
            <a:off x="189567" y="177093"/>
            <a:ext cx="10611111" cy="6659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3000" dirty="0"/>
              <a:t>Space and airborne datasets for CH</a:t>
            </a:r>
            <a:r>
              <a:rPr lang="en-US" sz="3000" baseline="-25000" dirty="0"/>
              <a:t>4</a:t>
            </a:r>
            <a:r>
              <a:rPr lang="en-US" sz="3000" dirty="0"/>
              <a:t> are expanding rapidly </a:t>
            </a:r>
          </a:p>
        </p:txBody>
      </p:sp>
    </p:spTree>
    <p:extLst>
      <p:ext uri="{BB962C8B-B14F-4D97-AF65-F5344CB8AC3E}">
        <p14:creationId xmlns:p14="http://schemas.microsoft.com/office/powerpoint/2010/main" val="447031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F1F9C2B6-B15F-5992-018D-B3C6CAE36561}"/>
              </a:ext>
            </a:extLst>
          </p:cNvPr>
          <p:cNvSpPr/>
          <p:nvPr/>
        </p:nvSpPr>
        <p:spPr>
          <a:xfrm>
            <a:off x="-1533" y="4546105"/>
            <a:ext cx="1458952" cy="14911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highlight>
                <a:srgbClr val="000000"/>
              </a:highlight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6EEC151-F4EC-3586-E9D6-64C8406F10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00000">
            <a:off x="469645" y="4276728"/>
            <a:ext cx="882901" cy="238589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5CC611C3-D77B-91BD-2845-80E6AF818A80}"/>
              </a:ext>
            </a:extLst>
          </p:cNvPr>
          <p:cNvSpPr/>
          <p:nvPr/>
        </p:nvSpPr>
        <p:spPr>
          <a:xfrm>
            <a:off x="7879972" y="3785038"/>
            <a:ext cx="4323904" cy="30729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highlight>
                <a:srgbClr val="000000"/>
              </a:highlight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853AFC5C-0F43-324A-8DD0-D607F04AC2BD}"/>
              </a:ext>
            </a:extLst>
          </p:cNvPr>
          <p:cNvSpPr txBox="1">
            <a:spLocks/>
          </p:cNvSpPr>
          <p:nvPr/>
        </p:nvSpPr>
        <p:spPr>
          <a:xfrm>
            <a:off x="11836143" y="6564284"/>
            <a:ext cx="352418" cy="29371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0C94032-CD4C-4C25-B0C2-CEC720522D92}" type="slidenum">
              <a:rPr lang="en-US"/>
              <a:pPr algn="r"/>
              <a:t>17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A241CF-7CED-60D4-1F30-684C7FAB5B43}"/>
              </a:ext>
            </a:extLst>
          </p:cNvPr>
          <p:cNvSpPr/>
          <p:nvPr/>
        </p:nvSpPr>
        <p:spPr>
          <a:xfrm>
            <a:off x="1906061" y="3985654"/>
            <a:ext cx="5717713" cy="27682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highlight>
                <a:srgbClr val="000000"/>
              </a:highlight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4767FA5-1185-B724-0CE7-267CCBC04E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63" y="1"/>
            <a:ext cx="12205539" cy="458159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D9208A2-0432-BA35-7C3B-929F55067AF7}"/>
              </a:ext>
            </a:extLst>
          </p:cNvPr>
          <p:cNvSpPr txBox="1"/>
          <p:nvPr/>
        </p:nvSpPr>
        <p:spPr>
          <a:xfrm>
            <a:off x="957330" y="1204344"/>
            <a:ext cx="2895127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AVIRIS-3 2023</a:t>
            </a:r>
          </a:p>
          <a:p>
            <a:r>
              <a:rPr lang="en-US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AVIRIS-NG 2013</a:t>
            </a:r>
          </a:p>
          <a:p>
            <a:pPr>
              <a:spcAft>
                <a:spcPts val="500"/>
              </a:spcAft>
            </a:pPr>
            <a:r>
              <a:rPr lang="en-US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AVIRIS 2008</a:t>
            </a:r>
          </a:p>
          <a:p>
            <a:pPr marL="171450" indent="-171450">
              <a:spcAft>
                <a:spcPts val="5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1200" baseline="-25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en-US" sz="1200" baseline="-25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source imager</a:t>
            </a:r>
            <a:endParaRPr lang="en-US" sz="1200" baseline="-25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5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sensitivity relative to EMIT</a:t>
            </a:r>
            <a:endParaRPr lang="en-US" sz="1200" baseline="-25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E2A227-FDF4-49F6-0B23-48BF4AD2B073}"/>
              </a:ext>
            </a:extLst>
          </p:cNvPr>
          <p:cNvSpPr txBox="1"/>
          <p:nvPr/>
        </p:nvSpPr>
        <p:spPr>
          <a:xfrm>
            <a:off x="4473043" y="774990"/>
            <a:ext cx="1771568" cy="13311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500"/>
              </a:spcAft>
            </a:pPr>
            <a:r>
              <a:rPr lang="en-US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 on ISS 2022</a:t>
            </a:r>
          </a:p>
          <a:p>
            <a:pPr marL="171450" indent="-171450">
              <a:spcAft>
                <a:spcPts val="5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1200" baseline="-25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en-US" sz="1200" baseline="-25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source imager </a:t>
            </a:r>
          </a:p>
          <a:p>
            <a:pPr marL="171450" indent="-171450">
              <a:spcAft>
                <a:spcPts val="5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Wider coverage</a:t>
            </a:r>
            <a:endParaRPr lang="en-US" sz="1200" baseline="-25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aseline="-25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A1B9CD9-3EB4-87F4-927D-8143D3413E92}"/>
              </a:ext>
            </a:extLst>
          </p:cNvPr>
          <p:cNvSpPr txBox="1"/>
          <p:nvPr/>
        </p:nvSpPr>
        <p:spPr>
          <a:xfrm>
            <a:off x="72837" y="55946"/>
            <a:ext cx="9516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imaging spectrometers deliver new understanding of GHG emissions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56CFD4-0BD9-79F1-A275-A03122DFC9C5}"/>
              </a:ext>
            </a:extLst>
          </p:cNvPr>
          <p:cNvSpPr txBox="1"/>
          <p:nvPr/>
        </p:nvSpPr>
        <p:spPr>
          <a:xfrm>
            <a:off x="6343801" y="530856"/>
            <a:ext cx="2368400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Biology and Geology (SBG) VSWIR</a:t>
            </a:r>
          </a:p>
          <a:p>
            <a:pPr marL="171450" indent="-171450">
              <a:spcAft>
                <a:spcPts val="5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1200" baseline="-25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en-US" sz="1200" baseline="-25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point source imager </a:t>
            </a:r>
          </a:p>
          <a:p>
            <a:pPr marL="171450" indent="-171450">
              <a:spcAft>
                <a:spcPts val="5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&gt;10x coverage of EMIT</a:t>
            </a:r>
            <a:endParaRPr lang="en-US" sz="1200" baseline="-25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22540DF-D1F1-D9D8-FB5E-8DCC44A821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754707" y="1591824"/>
            <a:ext cx="725427" cy="717709"/>
          </a:xfrm>
          <a:prstGeom prst="rect">
            <a:avLst/>
          </a:prstGeom>
        </p:spPr>
      </p:pic>
      <p:sp>
        <p:nvSpPr>
          <p:cNvPr id="44" name="Isosceles Triangle 25">
            <a:extLst>
              <a:ext uri="{FF2B5EF4-FFF2-40B4-BE49-F238E27FC236}">
                <a16:creationId xmlns:a16="http://schemas.microsoft.com/office/drawing/2014/main" id="{4B6ACFAB-0E97-999C-CFC9-D2471154009C}"/>
              </a:ext>
            </a:extLst>
          </p:cNvPr>
          <p:cNvSpPr/>
          <p:nvPr/>
        </p:nvSpPr>
        <p:spPr>
          <a:xfrm>
            <a:off x="2410631" y="2279244"/>
            <a:ext cx="9511827" cy="2297491"/>
          </a:xfrm>
          <a:prstGeom prst="triangle">
            <a:avLst>
              <a:gd name="adj" fmla="val 49460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</a:gsLst>
            <a:lin ang="15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5" name="Isosceles Triangle 25">
            <a:extLst>
              <a:ext uri="{FF2B5EF4-FFF2-40B4-BE49-F238E27FC236}">
                <a16:creationId xmlns:a16="http://schemas.microsoft.com/office/drawing/2014/main" id="{EFC2CB26-99F8-32EC-F8FC-ACAD367A4BD6}"/>
              </a:ext>
            </a:extLst>
          </p:cNvPr>
          <p:cNvSpPr/>
          <p:nvPr/>
        </p:nvSpPr>
        <p:spPr>
          <a:xfrm>
            <a:off x="2368136" y="2519810"/>
            <a:ext cx="5279090" cy="2056924"/>
          </a:xfrm>
          <a:prstGeom prst="triangle">
            <a:avLst>
              <a:gd name="adj" fmla="val 50283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5">
                  <a:lumMod val="75000"/>
                </a:schemeClr>
              </a:gs>
            </a:gsLst>
            <a:lin ang="15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65669E-D284-DEEB-D694-4F44941861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698" y="4581175"/>
            <a:ext cx="6414126" cy="21993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9D0369-86E3-A642-2B08-31BE3CA27942}"/>
              </a:ext>
            </a:extLst>
          </p:cNvPr>
          <p:cNvSpPr/>
          <p:nvPr/>
        </p:nvSpPr>
        <p:spPr>
          <a:xfrm>
            <a:off x="1064631" y="6714696"/>
            <a:ext cx="6879245" cy="1458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highlight>
                <a:srgbClr val="000000"/>
              </a:highlight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A9C80A-5CED-F85D-16BE-A2F87B9C21B1}"/>
              </a:ext>
            </a:extLst>
          </p:cNvPr>
          <p:cNvSpPr/>
          <p:nvPr/>
        </p:nvSpPr>
        <p:spPr>
          <a:xfrm>
            <a:off x="6288685" y="6244655"/>
            <a:ext cx="404360" cy="226648"/>
          </a:xfrm>
          <a:prstGeom prst="ellipse">
            <a:avLst/>
          </a:prstGeom>
          <a:noFill/>
          <a:ln w="63500">
            <a:solidFill>
              <a:srgbClr val="FEB0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D0A613-CAB4-5575-D2B9-8A4ABD514C33}"/>
              </a:ext>
            </a:extLst>
          </p:cNvPr>
          <p:cNvSpPr txBox="1"/>
          <p:nvPr/>
        </p:nvSpPr>
        <p:spPr>
          <a:xfrm>
            <a:off x="5067138" y="6296651"/>
            <a:ext cx="1023037" cy="26161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FEB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Landfill (CH</a:t>
            </a:r>
            <a:r>
              <a:rPr lang="en-US" sz="1100" baseline="-25000">
                <a:solidFill>
                  <a:srgbClr val="FEB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100">
                <a:solidFill>
                  <a:srgbClr val="FEB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79A7FAD-BEAB-F0B7-80D8-D289C4F8008A}"/>
              </a:ext>
            </a:extLst>
          </p:cNvPr>
          <p:cNvSpPr/>
          <p:nvPr/>
        </p:nvSpPr>
        <p:spPr>
          <a:xfrm>
            <a:off x="6080438" y="5511792"/>
            <a:ext cx="404360" cy="226648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D9069A-03C9-B768-5668-8ED0CFC9D99D}"/>
              </a:ext>
            </a:extLst>
          </p:cNvPr>
          <p:cNvSpPr txBox="1"/>
          <p:nvPr/>
        </p:nvSpPr>
        <p:spPr>
          <a:xfrm>
            <a:off x="5905026" y="5076339"/>
            <a:ext cx="1425026" cy="26161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Wastewater (CH</a:t>
            </a:r>
            <a:r>
              <a:rPr lang="en-US" sz="1100" baseline="-25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1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F7BEA54-A60B-8F72-B567-6DA4EBBD354D}"/>
              </a:ext>
            </a:extLst>
          </p:cNvPr>
          <p:cNvSpPr/>
          <p:nvPr/>
        </p:nvSpPr>
        <p:spPr>
          <a:xfrm>
            <a:off x="5426712" y="5261489"/>
            <a:ext cx="404360" cy="226648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96B5D7-FF47-3C76-16D7-527FECF935D1}"/>
              </a:ext>
            </a:extLst>
          </p:cNvPr>
          <p:cNvSpPr txBox="1"/>
          <p:nvPr/>
        </p:nvSpPr>
        <p:spPr>
          <a:xfrm>
            <a:off x="4772152" y="5543830"/>
            <a:ext cx="676457" cy="600164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NGL pipeline (CH</a:t>
            </a:r>
            <a:r>
              <a:rPr lang="en-US" sz="1100" baseline="-25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1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E83B776-E87E-C32B-ACD1-11F36D35780E}"/>
              </a:ext>
            </a:extLst>
          </p:cNvPr>
          <p:cNvSpPr/>
          <p:nvPr/>
        </p:nvSpPr>
        <p:spPr>
          <a:xfrm>
            <a:off x="4375245" y="4942027"/>
            <a:ext cx="404360" cy="226648"/>
          </a:xfrm>
          <a:prstGeom prst="ellipse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1061CF-E450-E934-1999-A07F43B5E9AE}"/>
              </a:ext>
            </a:extLst>
          </p:cNvPr>
          <p:cNvSpPr txBox="1"/>
          <p:nvPr/>
        </p:nvSpPr>
        <p:spPr>
          <a:xfrm>
            <a:off x="4789625" y="4665588"/>
            <a:ext cx="1843185" cy="26161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plant (CH</a:t>
            </a:r>
            <a:r>
              <a:rPr lang="en-US" sz="1100" baseline="-25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1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en-US" sz="1100" baseline="-25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7" name="Right Triangle 36">
            <a:extLst>
              <a:ext uri="{FF2B5EF4-FFF2-40B4-BE49-F238E27FC236}">
                <a16:creationId xmlns:a16="http://schemas.microsoft.com/office/drawing/2014/main" id="{92B5809B-EAEC-01B9-E3DF-DFFC07A43396}"/>
              </a:ext>
            </a:extLst>
          </p:cNvPr>
          <p:cNvSpPr/>
          <p:nvPr/>
        </p:nvSpPr>
        <p:spPr>
          <a:xfrm flipH="1">
            <a:off x="6837918" y="4561722"/>
            <a:ext cx="1087621" cy="2198655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550A327-8102-ECDA-A29E-B43A1E02321E}"/>
              </a:ext>
            </a:extLst>
          </p:cNvPr>
          <p:cNvSpPr txBox="1"/>
          <p:nvPr/>
        </p:nvSpPr>
        <p:spPr>
          <a:xfrm>
            <a:off x="2413493" y="4616027"/>
            <a:ext cx="1303507" cy="2616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lIns="45720" rIns="45720" rtlCol="0">
            <a:spAutoFit/>
          </a:bodyPr>
          <a:lstStyle/>
          <a:p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EMIT/SBG VSWIR</a:t>
            </a:r>
            <a:endParaRPr lang="en-US" sz="11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7C72CD7-F5AD-DAB7-F4B7-EDE6A1362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0000">
            <a:off x="4326894" y="1792418"/>
            <a:ext cx="1734425" cy="109268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C3CF589-ABFB-CF81-21FC-5CEF106311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793" y="2518330"/>
            <a:ext cx="586999" cy="47338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1C551B6-9732-C159-1742-6925B4778D02}"/>
              </a:ext>
            </a:extLst>
          </p:cNvPr>
          <p:cNvSpPr txBox="1"/>
          <p:nvPr/>
        </p:nvSpPr>
        <p:spPr>
          <a:xfrm>
            <a:off x="1936254" y="5733080"/>
            <a:ext cx="2597355" cy="830997"/>
          </a:xfrm>
          <a:prstGeom prst="rect">
            <a:avLst/>
          </a:prstGeom>
          <a:solidFill>
            <a:srgbClr val="FFFFFF">
              <a:alpha val="7451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Point source imager: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Large anthropogenic CH</a:t>
            </a:r>
            <a:r>
              <a:rPr lang="en-US" sz="1200" baseline="-25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&amp; CO</a:t>
            </a:r>
            <a:r>
              <a:rPr lang="en-US" sz="12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Energy &amp; waste emissions</a:t>
            </a:r>
          </a:p>
        </p:txBody>
      </p:sp>
      <p:sp>
        <p:nvSpPr>
          <p:cNvPr id="65" name="Isosceles Triangle 25">
            <a:extLst>
              <a:ext uri="{FF2B5EF4-FFF2-40B4-BE49-F238E27FC236}">
                <a16:creationId xmlns:a16="http://schemas.microsoft.com/office/drawing/2014/main" id="{7539925D-11E7-9134-334B-00ED3F3BAAB6}"/>
              </a:ext>
            </a:extLst>
          </p:cNvPr>
          <p:cNvSpPr/>
          <p:nvPr/>
        </p:nvSpPr>
        <p:spPr>
          <a:xfrm>
            <a:off x="5896142" y="2065742"/>
            <a:ext cx="6259061" cy="2504383"/>
          </a:xfrm>
          <a:prstGeom prst="triangle">
            <a:avLst>
              <a:gd name="adj" fmla="val 50386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15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7B04C54-4236-8F1E-B08F-133FFB5AB1A8}"/>
              </a:ext>
            </a:extLst>
          </p:cNvPr>
          <p:cNvSpPr txBox="1"/>
          <p:nvPr/>
        </p:nvSpPr>
        <p:spPr>
          <a:xfrm>
            <a:off x="10045364" y="811462"/>
            <a:ext cx="2078475" cy="22211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500"/>
              </a:spcAft>
            </a:pPr>
            <a:r>
              <a:rPr lang="en-US" sz="13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Carbon-I: First GHG optimized imaging spectrometer</a:t>
            </a:r>
          </a:p>
          <a:p>
            <a:pPr marL="228600" indent="-2286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1300" baseline="-25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en-US" sz="1300" baseline="-25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CO, N</a:t>
            </a:r>
            <a:r>
              <a:rPr lang="en-US" sz="1300" baseline="-25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 HDO, C</a:t>
            </a:r>
            <a:r>
              <a:rPr lang="en-US" sz="1300" baseline="-25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300" baseline="-25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flux and point source mapper </a:t>
            </a:r>
          </a:p>
          <a:p>
            <a:pPr marL="228600" indent="-2286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&gt;10x improvement in precision, accuracy, sensitivity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3168487-2115-B6C9-ED45-67C93ED8E6CD}"/>
              </a:ext>
            </a:extLst>
          </p:cNvPr>
          <p:cNvSpPr/>
          <p:nvPr/>
        </p:nvSpPr>
        <p:spPr>
          <a:xfrm>
            <a:off x="1" y="5995612"/>
            <a:ext cx="1342280" cy="8662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highlight>
                <a:srgbClr val="000000"/>
              </a:highlight>
            </a:endParaRPr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EA86D3C0-C11A-2DED-7AD0-67DBC1A21098}"/>
              </a:ext>
            </a:extLst>
          </p:cNvPr>
          <p:cNvSpPr/>
          <p:nvPr/>
        </p:nvSpPr>
        <p:spPr>
          <a:xfrm>
            <a:off x="6746617" y="4576636"/>
            <a:ext cx="1303506" cy="2220959"/>
          </a:xfrm>
          <a:custGeom>
            <a:avLst/>
            <a:gdLst>
              <a:gd name="connsiteX0" fmla="*/ 1303506 w 1303506"/>
              <a:gd name="connsiteY0" fmla="*/ 0 h 2140085"/>
              <a:gd name="connsiteX1" fmla="*/ 304800 w 1303506"/>
              <a:gd name="connsiteY1" fmla="*/ 2140085 h 2140085"/>
              <a:gd name="connsiteX2" fmla="*/ 0 w 1303506"/>
              <a:gd name="connsiteY2" fmla="*/ 2114145 h 2140085"/>
              <a:gd name="connsiteX3" fmla="*/ 959795 w 1303506"/>
              <a:gd name="connsiteY3" fmla="*/ 0 h 2140085"/>
              <a:gd name="connsiteX4" fmla="*/ 1303506 w 1303506"/>
              <a:gd name="connsiteY4" fmla="*/ 0 h 214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506" h="2140085">
                <a:moveTo>
                  <a:pt x="1303506" y="0"/>
                </a:moveTo>
                <a:lnTo>
                  <a:pt x="304800" y="2140085"/>
                </a:lnTo>
                <a:lnTo>
                  <a:pt x="0" y="2114145"/>
                </a:lnTo>
                <a:lnTo>
                  <a:pt x="959795" y="0"/>
                </a:lnTo>
                <a:lnTo>
                  <a:pt x="130350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E1BD0987-A553-912B-5C7B-92DEF99E8335}"/>
              </a:ext>
            </a:extLst>
          </p:cNvPr>
          <p:cNvSpPr/>
          <p:nvPr/>
        </p:nvSpPr>
        <p:spPr>
          <a:xfrm>
            <a:off x="763415" y="4576735"/>
            <a:ext cx="1303506" cy="2220959"/>
          </a:xfrm>
          <a:custGeom>
            <a:avLst/>
            <a:gdLst>
              <a:gd name="connsiteX0" fmla="*/ 1303506 w 1303506"/>
              <a:gd name="connsiteY0" fmla="*/ 0 h 2140085"/>
              <a:gd name="connsiteX1" fmla="*/ 304800 w 1303506"/>
              <a:gd name="connsiteY1" fmla="*/ 2140085 h 2140085"/>
              <a:gd name="connsiteX2" fmla="*/ 0 w 1303506"/>
              <a:gd name="connsiteY2" fmla="*/ 2114145 h 2140085"/>
              <a:gd name="connsiteX3" fmla="*/ 959795 w 1303506"/>
              <a:gd name="connsiteY3" fmla="*/ 0 h 2140085"/>
              <a:gd name="connsiteX4" fmla="*/ 1303506 w 1303506"/>
              <a:gd name="connsiteY4" fmla="*/ 0 h 214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506" h="2140085">
                <a:moveTo>
                  <a:pt x="1303506" y="0"/>
                </a:moveTo>
                <a:lnTo>
                  <a:pt x="304800" y="2140085"/>
                </a:lnTo>
                <a:lnTo>
                  <a:pt x="0" y="2114145"/>
                </a:lnTo>
                <a:lnTo>
                  <a:pt x="959795" y="0"/>
                </a:lnTo>
                <a:lnTo>
                  <a:pt x="130350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6" name="Freeform 75">
            <a:extLst>
              <a:ext uri="{FF2B5EF4-FFF2-40B4-BE49-F238E27FC236}">
                <a16:creationId xmlns:a16="http://schemas.microsoft.com/office/drawing/2014/main" id="{9DD6AE42-FFB0-23E9-94DD-B9FD748D800A}"/>
              </a:ext>
            </a:extLst>
          </p:cNvPr>
          <p:cNvSpPr/>
          <p:nvPr/>
        </p:nvSpPr>
        <p:spPr>
          <a:xfrm>
            <a:off x="959521" y="4808062"/>
            <a:ext cx="1303506" cy="2028571"/>
          </a:xfrm>
          <a:custGeom>
            <a:avLst/>
            <a:gdLst>
              <a:gd name="connsiteX0" fmla="*/ 1303506 w 1303506"/>
              <a:gd name="connsiteY0" fmla="*/ 0 h 2140085"/>
              <a:gd name="connsiteX1" fmla="*/ 304800 w 1303506"/>
              <a:gd name="connsiteY1" fmla="*/ 2140085 h 2140085"/>
              <a:gd name="connsiteX2" fmla="*/ 0 w 1303506"/>
              <a:gd name="connsiteY2" fmla="*/ 2114145 h 2140085"/>
              <a:gd name="connsiteX3" fmla="*/ 959795 w 1303506"/>
              <a:gd name="connsiteY3" fmla="*/ 0 h 2140085"/>
              <a:gd name="connsiteX4" fmla="*/ 1303506 w 1303506"/>
              <a:gd name="connsiteY4" fmla="*/ 0 h 214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506" h="2140085">
                <a:moveTo>
                  <a:pt x="1303506" y="0"/>
                </a:moveTo>
                <a:lnTo>
                  <a:pt x="304800" y="2140085"/>
                </a:lnTo>
                <a:lnTo>
                  <a:pt x="0" y="2114145"/>
                </a:lnTo>
                <a:lnTo>
                  <a:pt x="959795" y="0"/>
                </a:lnTo>
                <a:lnTo>
                  <a:pt x="130350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BABD9FE5-D6E2-2ACD-7816-D22C91EC5363}"/>
              </a:ext>
            </a:extLst>
          </p:cNvPr>
          <p:cNvSpPr/>
          <p:nvPr/>
        </p:nvSpPr>
        <p:spPr>
          <a:xfrm>
            <a:off x="1064630" y="4576735"/>
            <a:ext cx="1303506" cy="2220959"/>
          </a:xfrm>
          <a:custGeom>
            <a:avLst/>
            <a:gdLst>
              <a:gd name="connsiteX0" fmla="*/ 1303506 w 1303506"/>
              <a:gd name="connsiteY0" fmla="*/ 0 h 2140085"/>
              <a:gd name="connsiteX1" fmla="*/ 304800 w 1303506"/>
              <a:gd name="connsiteY1" fmla="*/ 2140085 h 2140085"/>
              <a:gd name="connsiteX2" fmla="*/ 0 w 1303506"/>
              <a:gd name="connsiteY2" fmla="*/ 2114145 h 2140085"/>
              <a:gd name="connsiteX3" fmla="*/ 959795 w 1303506"/>
              <a:gd name="connsiteY3" fmla="*/ 0 h 2140085"/>
              <a:gd name="connsiteX4" fmla="*/ 1303506 w 1303506"/>
              <a:gd name="connsiteY4" fmla="*/ 0 h 214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506" h="2140085">
                <a:moveTo>
                  <a:pt x="1303506" y="0"/>
                </a:moveTo>
                <a:lnTo>
                  <a:pt x="304800" y="2140085"/>
                </a:lnTo>
                <a:lnTo>
                  <a:pt x="0" y="2114145"/>
                </a:lnTo>
                <a:lnTo>
                  <a:pt x="959795" y="0"/>
                </a:lnTo>
                <a:lnTo>
                  <a:pt x="130350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179C5BF-E63D-9505-D63C-526C2D525190}"/>
              </a:ext>
            </a:extLst>
          </p:cNvPr>
          <p:cNvSpPr txBox="1"/>
          <p:nvPr/>
        </p:nvSpPr>
        <p:spPr>
          <a:xfrm>
            <a:off x="832361" y="4633283"/>
            <a:ext cx="698198" cy="2616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lIns="45720" rIns="45720" rtlCol="0">
            <a:spAutoFit/>
          </a:bodyPr>
          <a:lstStyle/>
          <a:p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AVIRIS-3</a:t>
            </a:r>
            <a:endParaRPr lang="en-US" sz="11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0CEB9C-95D0-17A4-EB64-E1A4E3C9472A}"/>
              </a:ext>
            </a:extLst>
          </p:cNvPr>
          <p:cNvSpPr txBox="1"/>
          <p:nvPr/>
        </p:nvSpPr>
        <p:spPr>
          <a:xfrm>
            <a:off x="7813879" y="4616140"/>
            <a:ext cx="4320426" cy="23878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Carbon-I</a:t>
            </a:r>
          </a:p>
          <a:p>
            <a:pPr>
              <a:spcAft>
                <a:spcPts val="500"/>
              </a:spcAft>
              <a:buClr>
                <a:schemeClr val="bg1"/>
              </a:buClr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flux mapper:</a:t>
            </a:r>
          </a:p>
          <a:p>
            <a:pPr marL="171450" indent="-171450">
              <a:spcAft>
                <a:spcPts val="5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Large-scale variations (10-100 km scale) of GHGs</a:t>
            </a:r>
          </a:p>
          <a:p>
            <a:pPr marL="171450" indent="-171450">
              <a:spcAft>
                <a:spcPts val="5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 2-3 order of magnitude more data in the tropics than the POR to inform global GHG budgets</a:t>
            </a:r>
          </a:p>
          <a:p>
            <a:pPr>
              <a:spcAft>
                <a:spcPts val="500"/>
              </a:spcAft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source imager: </a:t>
            </a:r>
          </a:p>
          <a:p>
            <a:pPr marL="171450" indent="-171450">
              <a:spcAft>
                <a:spcPts val="5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10x smaller point sources</a:t>
            </a:r>
          </a:p>
          <a:p>
            <a:pPr marL="171450" indent="-171450">
              <a:spcAft>
                <a:spcPts val="5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Energy, waste, agriculture, dams, wetlands, permafrost</a:t>
            </a:r>
          </a:p>
          <a:p>
            <a:pPr marL="171450" indent="-171450">
              <a:spcAft>
                <a:spcPts val="5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Isosceles Triangle 25">
            <a:extLst>
              <a:ext uri="{FF2B5EF4-FFF2-40B4-BE49-F238E27FC236}">
                <a16:creationId xmlns:a16="http://schemas.microsoft.com/office/drawing/2014/main" id="{FE87C255-56A5-ECD0-51DD-8E3BD903E686}"/>
              </a:ext>
            </a:extLst>
          </p:cNvPr>
          <p:cNvSpPr/>
          <p:nvPr/>
        </p:nvSpPr>
        <p:spPr>
          <a:xfrm>
            <a:off x="832362" y="2957163"/>
            <a:ext cx="901382" cy="1623339"/>
          </a:xfrm>
          <a:prstGeom prst="triangle">
            <a:avLst>
              <a:gd name="adj" fmla="val 46778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5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D856BF-CCB1-2771-5C29-995F2B56CD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8621651" y="1222261"/>
            <a:ext cx="906204" cy="896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845D72-5599-143B-1192-09F721D500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3313" y="8322"/>
            <a:ext cx="908707" cy="908707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3C20E191-19C8-236A-D436-477B70CD01CB}"/>
              </a:ext>
            </a:extLst>
          </p:cNvPr>
          <p:cNvSpPr txBox="1">
            <a:spLocks/>
          </p:cNvSpPr>
          <p:nvPr/>
        </p:nvSpPr>
        <p:spPr>
          <a:xfrm>
            <a:off x="11852186" y="6592358"/>
            <a:ext cx="352418" cy="29371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0C94032-CD4C-4C25-B0C2-CEC720522D92}" type="slidenum">
              <a:rPr lang="en-US">
                <a:solidFill>
                  <a:schemeClr val="bg1"/>
                </a:solidFill>
              </a:rPr>
              <a:pPr algn="r"/>
              <a:t>17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0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4D8240-D26F-9FEB-714E-8BD0920146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5878" y="4422226"/>
            <a:ext cx="4380359" cy="2185257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9F521E1A-9480-EE3B-51BD-67E41A2B0B96}"/>
              </a:ext>
            </a:extLst>
          </p:cNvPr>
          <p:cNvGrpSpPr/>
          <p:nvPr/>
        </p:nvGrpSpPr>
        <p:grpSpPr>
          <a:xfrm>
            <a:off x="69627" y="1426424"/>
            <a:ext cx="4292171" cy="4538213"/>
            <a:chOff x="-110578" y="1800893"/>
            <a:chExt cx="4382201" cy="46334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9AD8A72-F039-9B9B-BF02-67897C7DA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483" y="3544008"/>
              <a:ext cx="3641769" cy="289029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121E28-77BE-D4AA-96A9-DE6099B4E8F6}"/>
                </a:ext>
              </a:extLst>
            </p:cNvPr>
            <p:cNvSpPr txBox="1"/>
            <p:nvPr/>
          </p:nvSpPr>
          <p:spPr>
            <a:xfrm rot="1918912">
              <a:off x="-110578" y="5877278"/>
              <a:ext cx="1915181" cy="314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Observation direction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6EA3829-2EB5-7085-D1C5-C0C39915FCF7}"/>
                </a:ext>
              </a:extLst>
            </p:cNvPr>
            <p:cNvCxnSpPr>
              <a:cxnSpLocks/>
            </p:cNvCxnSpPr>
            <p:nvPr/>
          </p:nvCxnSpPr>
          <p:spPr>
            <a:xfrm>
              <a:off x="623600" y="5629667"/>
              <a:ext cx="664934" cy="4047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3375B84C-A0EC-5205-72D2-C423A19CE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031815" y="1800893"/>
              <a:ext cx="427821" cy="963703"/>
            </a:xfrm>
            <a:prstGeom prst="rect">
              <a:avLst/>
            </a:prstGeom>
            <a:noFill/>
            <a:ln>
              <a:noFill/>
            </a:ln>
            <a:scene3d>
              <a:camera prst="isometricLeftDown">
                <a:rot lat="7200000" lon="96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B0A5398-C4DD-07E0-1025-AD0E2409AE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5174" y="3172620"/>
              <a:ext cx="306290" cy="2469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96BEB00-21A0-7C65-9611-2A93906C9FCC}"/>
                </a:ext>
              </a:extLst>
            </p:cNvPr>
            <p:cNvCxnSpPr/>
            <p:nvPr/>
          </p:nvCxnSpPr>
          <p:spPr>
            <a:xfrm flipV="1">
              <a:off x="2274899" y="3172620"/>
              <a:ext cx="156566" cy="49058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369818-5EA8-132E-C879-39B836A3EB7D}"/>
                </a:ext>
              </a:extLst>
            </p:cNvPr>
            <p:cNvSpPr txBox="1"/>
            <p:nvPr/>
          </p:nvSpPr>
          <p:spPr>
            <a:xfrm>
              <a:off x="2577963" y="2669685"/>
              <a:ext cx="1693660" cy="314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Spectrometer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A2AA53-E7D4-A29A-9310-85059F898E6B}"/>
                </a:ext>
              </a:extLst>
            </p:cNvPr>
            <p:cNvSpPr txBox="1"/>
            <p:nvPr/>
          </p:nvSpPr>
          <p:spPr>
            <a:xfrm>
              <a:off x="2629083" y="3181290"/>
              <a:ext cx="1332583" cy="314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Telescope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9A3CE0-3D4B-7146-37BA-71D288362753}"/>
                </a:ext>
              </a:extLst>
            </p:cNvPr>
            <p:cNvSpPr txBox="1"/>
            <p:nvPr/>
          </p:nvSpPr>
          <p:spPr>
            <a:xfrm>
              <a:off x="2402221" y="2990746"/>
              <a:ext cx="584972" cy="314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Slit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CBBFD4-8F04-6E51-19F7-2E48DDDABB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5174" y="4672720"/>
              <a:ext cx="1486689" cy="9692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901EF38-E596-FDC1-95D7-F26ABCE4D8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74897" y="3221679"/>
              <a:ext cx="1309988" cy="14510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57E8608-CEB8-4976-BF18-1CA336663542}"/>
                </a:ext>
              </a:extLst>
            </p:cNvPr>
            <p:cNvSpPr/>
            <p:nvPr/>
          </p:nvSpPr>
          <p:spPr>
            <a:xfrm rot="20014263">
              <a:off x="2127114" y="3401905"/>
              <a:ext cx="578882" cy="11914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4C0D0-123A-2F02-E79E-0CC8FD58AA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2575" y="2448910"/>
              <a:ext cx="174878" cy="7699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6208DD6-B1B0-F539-3DB6-F5228FD6A82B}"/>
                </a:ext>
              </a:extLst>
            </p:cNvPr>
            <p:cNvCxnSpPr/>
            <p:nvPr/>
          </p:nvCxnSpPr>
          <p:spPr>
            <a:xfrm flipH="1" flipV="1">
              <a:off x="2058584" y="2569899"/>
              <a:ext cx="372881" cy="60272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9C99F90-118D-F98F-BC76-9A73354E0FB5}"/>
                </a:ext>
              </a:extLst>
            </p:cNvPr>
            <p:cNvSpPr/>
            <p:nvPr/>
          </p:nvSpPr>
          <p:spPr>
            <a:xfrm rot="20248844">
              <a:off x="2034409" y="2921725"/>
              <a:ext cx="578882" cy="11914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3A5B0A2-50BE-25CC-3339-2201328A8C19}"/>
                </a:ext>
              </a:extLst>
            </p:cNvPr>
            <p:cNvSpPr txBox="1"/>
            <p:nvPr/>
          </p:nvSpPr>
          <p:spPr>
            <a:xfrm>
              <a:off x="2447453" y="1873033"/>
              <a:ext cx="1309988" cy="53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Detector array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7D4E857B-0362-8F69-BB3B-21777E06C9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933" y="4468577"/>
            <a:ext cx="2317148" cy="213890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1E0F55E-25C9-AD7F-4B75-1A98652343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934" y="1700521"/>
            <a:ext cx="2390743" cy="220684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4D48477-5DED-9E0F-7524-46DCAF94C179}"/>
              </a:ext>
            </a:extLst>
          </p:cNvPr>
          <p:cNvSpPr txBox="1"/>
          <p:nvPr/>
        </p:nvSpPr>
        <p:spPr>
          <a:xfrm>
            <a:off x="4404628" y="1057531"/>
            <a:ext cx="31663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1900" baseline="-25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 spectral fingerprint from EMIT radiance data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F968FED-0778-15E6-DC97-3E26E51B24D5}"/>
              </a:ext>
            </a:extLst>
          </p:cNvPr>
          <p:cNvSpPr txBox="1"/>
          <p:nvPr/>
        </p:nvSpPr>
        <p:spPr>
          <a:xfrm>
            <a:off x="4403061" y="4069279"/>
            <a:ext cx="33988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9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 spectral fingerprint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5D220A-CB06-2414-59E5-25B92FA00F74}"/>
              </a:ext>
            </a:extLst>
          </p:cNvPr>
          <p:cNvSpPr txBox="1"/>
          <p:nvPr/>
        </p:nvSpPr>
        <p:spPr>
          <a:xfrm>
            <a:off x="7584980" y="1050363"/>
            <a:ext cx="456548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EMIT CH</a:t>
            </a:r>
            <a:r>
              <a:rPr lang="en-US" sz="1900" baseline="-25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 from landfill (Iran)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9F0C66-FC0D-4309-3075-954A7A39119E}"/>
              </a:ext>
            </a:extLst>
          </p:cNvPr>
          <p:cNvSpPr txBox="1"/>
          <p:nvPr/>
        </p:nvSpPr>
        <p:spPr>
          <a:xfrm>
            <a:off x="7608558" y="4036502"/>
            <a:ext cx="456548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EMIT CO</a:t>
            </a:r>
            <a:r>
              <a:rPr lang="en-US" sz="19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 from power plants (China)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F50B4ED-5EE3-09EE-D816-B74639271A05}"/>
              </a:ext>
            </a:extLst>
          </p:cNvPr>
          <p:cNvSpPr/>
          <p:nvPr/>
        </p:nvSpPr>
        <p:spPr>
          <a:xfrm>
            <a:off x="4359358" y="994900"/>
            <a:ext cx="7597288" cy="28309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2023158-B0DA-70B8-5E94-2236676933A5}"/>
              </a:ext>
            </a:extLst>
          </p:cNvPr>
          <p:cNvSpPr/>
          <p:nvPr/>
        </p:nvSpPr>
        <p:spPr>
          <a:xfrm>
            <a:off x="4359359" y="4014652"/>
            <a:ext cx="7597289" cy="270806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9EEAF3-8619-3A74-A65F-D1182E4075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5878" y="1607882"/>
            <a:ext cx="4380359" cy="21852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8A2448-1F42-B8B4-282C-5AFA6CBBA366}"/>
              </a:ext>
            </a:extLst>
          </p:cNvPr>
          <p:cNvSpPr txBox="1">
            <a:spLocks/>
          </p:cNvSpPr>
          <p:nvPr/>
        </p:nvSpPr>
        <p:spPr>
          <a:xfrm>
            <a:off x="189567" y="177093"/>
            <a:ext cx="10611111" cy="6659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3000" dirty="0"/>
              <a:t>CH</a:t>
            </a:r>
            <a:r>
              <a:rPr lang="en-US" sz="3000" baseline="-25000" dirty="0"/>
              <a:t>4</a:t>
            </a:r>
            <a:r>
              <a:rPr lang="en-US" sz="3000" dirty="0"/>
              <a:t> and CO</a:t>
            </a:r>
            <a:r>
              <a:rPr lang="en-US" sz="3000" baseline="-25000" dirty="0"/>
              <a:t>2</a:t>
            </a:r>
            <a:r>
              <a:rPr lang="en-US" sz="3000" dirty="0"/>
              <a:t> spectral fingerprints 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853AFC5C-0F43-324A-8DD0-D607F04AC2BD}"/>
              </a:ext>
            </a:extLst>
          </p:cNvPr>
          <p:cNvSpPr txBox="1">
            <a:spLocks/>
          </p:cNvSpPr>
          <p:nvPr/>
        </p:nvSpPr>
        <p:spPr>
          <a:xfrm>
            <a:off x="11836143" y="6564284"/>
            <a:ext cx="352418" cy="29371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0C94032-CD4C-4C25-B0C2-CEC720522D92}" type="slidenum">
              <a:rPr lang="en-US"/>
              <a:pPr algn="r"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119E3-BC65-3910-39B5-CA62844A11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3313" y="8322"/>
            <a:ext cx="908707" cy="9087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939500-BED5-5D2A-20DA-9A1A7B795B8A}"/>
              </a:ext>
            </a:extLst>
          </p:cNvPr>
          <p:cNvSpPr txBox="1"/>
          <p:nvPr/>
        </p:nvSpPr>
        <p:spPr>
          <a:xfrm>
            <a:off x="2194225" y="6360273"/>
            <a:ext cx="346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Thorpe et al., 2023</a:t>
            </a:r>
          </a:p>
        </p:txBody>
      </p:sp>
    </p:spTree>
    <p:extLst>
      <p:ext uri="{BB962C8B-B14F-4D97-AF65-F5344CB8AC3E}">
        <p14:creationId xmlns:p14="http://schemas.microsoft.com/office/powerpoint/2010/main" val="1405551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F1F9C2B6-B15F-5992-018D-B3C6CAE36561}"/>
              </a:ext>
            </a:extLst>
          </p:cNvPr>
          <p:cNvSpPr/>
          <p:nvPr/>
        </p:nvSpPr>
        <p:spPr>
          <a:xfrm>
            <a:off x="1763471" y="4546105"/>
            <a:ext cx="1458952" cy="14911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highlight>
                <a:srgbClr val="000000"/>
              </a:highlight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6EEC151-F4EC-3586-E9D6-64C8406F10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00000">
            <a:off x="2234649" y="4276728"/>
            <a:ext cx="882901" cy="238589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5CC611C3-D77B-91BD-2845-80E6AF818A80}"/>
              </a:ext>
            </a:extLst>
          </p:cNvPr>
          <p:cNvSpPr/>
          <p:nvPr/>
        </p:nvSpPr>
        <p:spPr>
          <a:xfrm>
            <a:off x="9644977" y="4576634"/>
            <a:ext cx="2543585" cy="22813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highlight>
                <a:srgbClr val="000000"/>
              </a:highlight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853AFC5C-0F43-324A-8DD0-D607F04AC2BD}"/>
              </a:ext>
            </a:extLst>
          </p:cNvPr>
          <p:cNvSpPr txBox="1">
            <a:spLocks/>
          </p:cNvSpPr>
          <p:nvPr/>
        </p:nvSpPr>
        <p:spPr>
          <a:xfrm>
            <a:off x="11836143" y="6564284"/>
            <a:ext cx="352418" cy="29371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0C94032-CD4C-4C25-B0C2-CEC720522D92}" type="slidenum">
              <a:rPr lang="en-US">
                <a:solidFill>
                  <a:schemeClr val="bg1"/>
                </a:solidFill>
              </a:rPr>
              <a:pPr algn="r"/>
              <a:t>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A241CF-7CED-60D4-1F30-684C7FAB5B43}"/>
              </a:ext>
            </a:extLst>
          </p:cNvPr>
          <p:cNvSpPr/>
          <p:nvPr/>
        </p:nvSpPr>
        <p:spPr>
          <a:xfrm>
            <a:off x="3671065" y="3985654"/>
            <a:ext cx="5717713" cy="27682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highlight>
                <a:srgbClr val="000000"/>
              </a:highlight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4767FA5-1185-B724-0CE7-267CCBC04E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18" y="-2830"/>
            <a:ext cx="12197903" cy="458159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D9208A2-0432-BA35-7C3B-929F55067AF7}"/>
              </a:ext>
            </a:extLst>
          </p:cNvPr>
          <p:cNvSpPr txBox="1"/>
          <p:nvPr/>
        </p:nvSpPr>
        <p:spPr>
          <a:xfrm>
            <a:off x="277532" y="1098152"/>
            <a:ext cx="5457504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AVIRIS-3 2023</a:t>
            </a:r>
          </a:p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AVIRIS-NG* 2013</a:t>
            </a:r>
          </a:p>
          <a:p>
            <a:pPr>
              <a:spcAft>
                <a:spcPts val="500"/>
              </a:spcAft>
            </a:pPr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AVIRIS 2008</a:t>
            </a:r>
          </a:p>
          <a:p>
            <a:pPr marL="171450" indent="-171450">
              <a:spcAft>
                <a:spcPts val="5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1600" baseline="-25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en-US" sz="1600" baseline="-25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source imager (energy, waste, &amp; agriculture emissions)</a:t>
            </a:r>
          </a:p>
          <a:p>
            <a:pPr marL="171450" indent="-171450">
              <a:spcAft>
                <a:spcPts val="5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sensitivity relative to EMIT (10s of kg CH</a:t>
            </a:r>
            <a:r>
              <a:rPr lang="en-US" sz="1600" baseline="-25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hr</a:t>
            </a:r>
            <a:r>
              <a:rPr lang="en-US" sz="1600" baseline="30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aseline="-25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E2A227-FDF4-49F6-0B23-48BF4AD2B073}"/>
              </a:ext>
            </a:extLst>
          </p:cNvPr>
          <p:cNvSpPr txBox="1"/>
          <p:nvPr/>
        </p:nvSpPr>
        <p:spPr>
          <a:xfrm>
            <a:off x="7906616" y="1108914"/>
            <a:ext cx="4044380" cy="22365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500"/>
              </a:spcAft>
            </a:pPr>
            <a:r>
              <a:rPr lang="en-US" sz="1600" b="1">
                <a:solidFill>
                  <a:schemeClr val="bg1">
                    <a:lumMod val="65000"/>
                  </a:schemeClr>
                </a:solidFill>
              </a:rPr>
              <a:t>EMIT** on ISS 2022</a:t>
            </a:r>
          </a:p>
          <a:p>
            <a:pPr marL="171450" indent="-171450">
              <a:spcAft>
                <a:spcPts val="5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>
                    <a:lumMod val="65000"/>
                  </a:schemeClr>
                </a:solidFill>
              </a:rPr>
              <a:t>CH</a:t>
            </a:r>
            <a:r>
              <a:rPr lang="en-US" sz="1600" baseline="-2500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US" sz="1600">
                <a:solidFill>
                  <a:schemeClr val="bg1">
                    <a:lumMod val="65000"/>
                  </a:schemeClr>
                </a:solidFill>
              </a:rPr>
              <a:t>, CO</a:t>
            </a:r>
            <a:r>
              <a:rPr lang="en-US" sz="1600" baseline="-25000">
                <a:solidFill>
                  <a:schemeClr val="bg1">
                    <a:lumMod val="65000"/>
                  </a:schemeClr>
                </a:solidFill>
              </a:rPr>
              <a:t>2 </a:t>
            </a:r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source imager (energy, waste, &amp; agriculture emissions)</a:t>
            </a:r>
          </a:p>
          <a:p>
            <a:pPr marL="171450" indent="-171450">
              <a:spcAft>
                <a:spcPts val="5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sensitive relative to airborne (100s of kg CH</a:t>
            </a:r>
            <a:r>
              <a:rPr lang="en-US" sz="1600" baseline="-25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hr</a:t>
            </a:r>
            <a:r>
              <a:rPr lang="en-US" sz="1600" baseline="30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>
              <a:solidFill>
                <a:schemeClr val="bg1">
                  <a:lumMod val="65000"/>
                </a:schemeClr>
              </a:solidFill>
            </a:endParaRPr>
          </a:p>
          <a:p>
            <a:pPr marL="171450" indent="-171450">
              <a:spcAft>
                <a:spcPts val="5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>
                    <a:lumMod val="65000"/>
                  </a:schemeClr>
                </a:solidFill>
              </a:rPr>
              <a:t>Wider coverage</a:t>
            </a:r>
            <a:endParaRPr lang="en-US" sz="1600" baseline="-25000">
              <a:solidFill>
                <a:schemeClr val="bg1">
                  <a:lumMod val="65000"/>
                </a:schemeClr>
              </a:solidFill>
            </a:endParaRPr>
          </a:p>
          <a:p>
            <a:endParaRPr lang="en-US" sz="1600" baseline="-25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A1B9CD9-3EB4-87F4-927D-8143D3413E92}"/>
              </a:ext>
            </a:extLst>
          </p:cNvPr>
          <p:cNvSpPr txBox="1"/>
          <p:nvPr/>
        </p:nvSpPr>
        <p:spPr>
          <a:xfrm>
            <a:off x="72837" y="55946"/>
            <a:ext cx="9516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imaging spectrometers deliver new understanding of GHG emissions</a:t>
            </a:r>
          </a:p>
        </p:txBody>
      </p:sp>
      <p:sp>
        <p:nvSpPr>
          <p:cNvPr id="45" name="Isosceles Triangle 25">
            <a:extLst>
              <a:ext uri="{FF2B5EF4-FFF2-40B4-BE49-F238E27FC236}">
                <a16:creationId xmlns:a16="http://schemas.microsoft.com/office/drawing/2014/main" id="{EFC2CB26-99F8-32EC-F8FC-ACAD367A4BD6}"/>
              </a:ext>
            </a:extLst>
          </p:cNvPr>
          <p:cNvSpPr/>
          <p:nvPr/>
        </p:nvSpPr>
        <p:spPr>
          <a:xfrm>
            <a:off x="4133140" y="2519810"/>
            <a:ext cx="5346350" cy="2056924"/>
          </a:xfrm>
          <a:prstGeom prst="triangle">
            <a:avLst>
              <a:gd name="adj" fmla="val 50283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5">
                  <a:lumMod val="75000"/>
                </a:schemeClr>
              </a:gs>
            </a:gsLst>
            <a:lin ang="15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65669E-D284-DEEB-D694-4F44941861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6702" y="4581175"/>
            <a:ext cx="6414126" cy="21993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9D0369-86E3-A642-2B08-31BE3CA27942}"/>
              </a:ext>
            </a:extLst>
          </p:cNvPr>
          <p:cNvSpPr/>
          <p:nvPr/>
        </p:nvSpPr>
        <p:spPr>
          <a:xfrm>
            <a:off x="2829635" y="6714696"/>
            <a:ext cx="6879245" cy="1458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highlight>
                <a:srgbClr val="000000"/>
              </a:highlight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A9C80A-5CED-F85D-16BE-A2F87B9C21B1}"/>
              </a:ext>
            </a:extLst>
          </p:cNvPr>
          <p:cNvSpPr/>
          <p:nvPr/>
        </p:nvSpPr>
        <p:spPr>
          <a:xfrm>
            <a:off x="8053689" y="6244655"/>
            <a:ext cx="404360" cy="226648"/>
          </a:xfrm>
          <a:prstGeom prst="ellipse">
            <a:avLst/>
          </a:prstGeom>
          <a:noFill/>
          <a:ln w="63500">
            <a:solidFill>
              <a:srgbClr val="FEB0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D0A613-CAB4-5575-D2B9-8A4ABD514C33}"/>
              </a:ext>
            </a:extLst>
          </p:cNvPr>
          <p:cNvSpPr txBox="1"/>
          <p:nvPr/>
        </p:nvSpPr>
        <p:spPr>
          <a:xfrm>
            <a:off x="6832142" y="6296651"/>
            <a:ext cx="1023037" cy="26161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FEB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Landfill (CH</a:t>
            </a:r>
            <a:r>
              <a:rPr lang="en-US" sz="1100" baseline="-25000">
                <a:solidFill>
                  <a:srgbClr val="FEB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100">
                <a:solidFill>
                  <a:srgbClr val="FEB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79A7FAD-BEAB-F0B7-80D8-D289C4F8008A}"/>
              </a:ext>
            </a:extLst>
          </p:cNvPr>
          <p:cNvSpPr/>
          <p:nvPr/>
        </p:nvSpPr>
        <p:spPr>
          <a:xfrm>
            <a:off x="7845442" y="5511792"/>
            <a:ext cx="404360" cy="226648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D9069A-03C9-B768-5668-8ED0CFC9D99D}"/>
              </a:ext>
            </a:extLst>
          </p:cNvPr>
          <p:cNvSpPr txBox="1"/>
          <p:nvPr/>
        </p:nvSpPr>
        <p:spPr>
          <a:xfrm>
            <a:off x="7670030" y="5076339"/>
            <a:ext cx="1425026" cy="26161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Wastewater (CH</a:t>
            </a:r>
            <a:r>
              <a:rPr lang="en-US" sz="1100" baseline="-25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1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F7BEA54-A60B-8F72-B567-6DA4EBBD354D}"/>
              </a:ext>
            </a:extLst>
          </p:cNvPr>
          <p:cNvSpPr/>
          <p:nvPr/>
        </p:nvSpPr>
        <p:spPr>
          <a:xfrm>
            <a:off x="7191716" y="5261489"/>
            <a:ext cx="404360" cy="226648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96B5D7-FF47-3C76-16D7-527FECF935D1}"/>
              </a:ext>
            </a:extLst>
          </p:cNvPr>
          <p:cNvSpPr txBox="1"/>
          <p:nvPr/>
        </p:nvSpPr>
        <p:spPr>
          <a:xfrm>
            <a:off x="6537156" y="5543830"/>
            <a:ext cx="676457" cy="600164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NGL pipeline (CH</a:t>
            </a:r>
            <a:r>
              <a:rPr lang="en-US" sz="1100" baseline="-25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1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E83B776-E87E-C32B-ACD1-11F36D35780E}"/>
              </a:ext>
            </a:extLst>
          </p:cNvPr>
          <p:cNvSpPr/>
          <p:nvPr/>
        </p:nvSpPr>
        <p:spPr>
          <a:xfrm>
            <a:off x="6140249" y="4942027"/>
            <a:ext cx="404360" cy="226648"/>
          </a:xfrm>
          <a:prstGeom prst="ellipse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1061CF-E450-E934-1999-A07F43B5E9AE}"/>
              </a:ext>
            </a:extLst>
          </p:cNvPr>
          <p:cNvSpPr txBox="1"/>
          <p:nvPr/>
        </p:nvSpPr>
        <p:spPr>
          <a:xfrm>
            <a:off x="6554629" y="4665588"/>
            <a:ext cx="1843185" cy="26161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plant (CH</a:t>
            </a:r>
            <a:r>
              <a:rPr lang="en-US" sz="1100" baseline="-25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1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en-US" sz="1100" baseline="-25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7" name="Right Triangle 36">
            <a:extLst>
              <a:ext uri="{FF2B5EF4-FFF2-40B4-BE49-F238E27FC236}">
                <a16:creationId xmlns:a16="http://schemas.microsoft.com/office/drawing/2014/main" id="{92B5809B-EAEC-01B9-E3DF-DFFC07A43396}"/>
              </a:ext>
            </a:extLst>
          </p:cNvPr>
          <p:cNvSpPr/>
          <p:nvPr/>
        </p:nvSpPr>
        <p:spPr>
          <a:xfrm flipH="1">
            <a:off x="8602922" y="4561722"/>
            <a:ext cx="1087621" cy="2198655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550A327-8102-ECDA-A29E-B43A1E02321E}"/>
              </a:ext>
            </a:extLst>
          </p:cNvPr>
          <p:cNvSpPr txBox="1"/>
          <p:nvPr/>
        </p:nvSpPr>
        <p:spPr>
          <a:xfrm>
            <a:off x="4178497" y="4616028"/>
            <a:ext cx="483927" cy="2616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EMIT</a:t>
            </a:r>
            <a:endParaRPr lang="en-US" sz="11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7C72CD7-F5AD-DAB7-F4B7-EDE6A1362C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0000">
            <a:off x="6091898" y="1660072"/>
            <a:ext cx="1734425" cy="109268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C3CF589-ABFB-CF81-21FC-5CEF106311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544" y="3287524"/>
            <a:ext cx="586999" cy="473386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B3168487-2115-B6C9-ED45-67C93ED8E6CD}"/>
              </a:ext>
            </a:extLst>
          </p:cNvPr>
          <p:cNvSpPr/>
          <p:nvPr/>
        </p:nvSpPr>
        <p:spPr>
          <a:xfrm>
            <a:off x="1765005" y="5995612"/>
            <a:ext cx="1342280" cy="8662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highlight>
                <a:srgbClr val="000000"/>
              </a:highlight>
            </a:endParaRPr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EA86D3C0-C11A-2DED-7AD0-67DBC1A21098}"/>
              </a:ext>
            </a:extLst>
          </p:cNvPr>
          <p:cNvSpPr/>
          <p:nvPr/>
        </p:nvSpPr>
        <p:spPr>
          <a:xfrm>
            <a:off x="8511621" y="4576636"/>
            <a:ext cx="1303506" cy="2220959"/>
          </a:xfrm>
          <a:custGeom>
            <a:avLst/>
            <a:gdLst>
              <a:gd name="connsiteX0" fmla="*/ 1303506 w 1303506"/>
              <a:gd name="connsiteY0" fmla="*/ 0 h 2140085"/>
              <a:gd name="connsiteX1" fmla="*/ 304800 w 1303506"/>
              <a:gd name="connsiteY1" fmla="*/ 2140085 h 2140085"/>
              <a:gd name="connsiteX2" fmla="*/ 0 w 1303506"/>
              <a:gd name="connsiteY2" fmla="*/ 2114145 h 2140085"/>
              <a:gd name="connsiteX3" fmla="*/ 959795 w 1303506"/>
              <a:gd name="connsiteY3" fmla="*/ 0 h 2140085"/>
              <a:gd name="connsiteX4" fmla="*/ 1303506 w 1303506"/>
              <a:gd name="connsiteY4" fmla="*/ 0 h 214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506" h="2140085">
                <a:moveTo>
                  <a:pt x="1303506" y="0"/>
                </a:moveTo>
                <a:lnTo>
                  <a:pt x="304800" y="2140085"/>
                </a:lnTo>
                <a:lnTo>
                  <a:pt x="0" y="2114145"/>
                </a:lnTo>
                <a:lnTo>
                  <a:pt x="959795" y="0"/>
                </a:lnTo>
                <a:lnTo>
                  <a:pt x="130350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E1BD0987-A553-912B-5C7B-92DEF99E8335}"/>
              </a:ext>
            </a:extLst>
          </p:cNvPr>
          <p:cNvSpPr/>
          <p:nvPr/>
        </p:nvSpPr>
        <p:spPr>
          <a:xfrm>
            <a:off x="2528419" y="4576735"/>
            <a:ext cx="1303506" cy="2220959"/>
          </a:xfrm>
          <a:custGeom>
            <a:avLst/>
            <a:gdLst>
              <a:gd name="connsiteX0" fmla="*/ 1303506 w 1303506"/>
              <a:gd name="connsiteY0" fmla="*/ 0 h 2140085"/>
              <a:gd name="connsiteX1" fmla="*/ 304800 w 1303506"/>
              <a:gd name="connsiteY1" fmla="*/ 2140085 h 2140085"/>
              <a:gd name="connsiteX2" fmla="*/ 0 w 1303506"/>
              <a:gd name="connsiteY2" fmla="*/ 2114145 h 2140085"/>
              <a:gd name="connsiteX3" fmla="*/ 959795 w 1303506"/>
              <a:gd name="connsiteY3" fmla="*/ 0 h 2140085"/>
              <a:gd name="connsiteX4" fmla="*/ 1303506 w 1303506"/>
              <a:gd name="connsiteY4" fmla="*/ 0 h 214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506" h="2140085">
                <a:moveTo>
                  <a:pt x="1303506" y="0"/>
                </a:moveTo>
                <a:lnTo>
                  <a:pt x="304800" y="2140085"/>
                </a:lnTo>
                <a:lnTo>
                  <a:pt x="0" y="2114145"/>
                </a:lnTo>
                <a:lnTo>
                  <a:pt x="959795" y="0"/>
                </a:lnTo>
                <a:lnTo>
                  <a:pt x="130350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6" name="Freeform 75">
            <a:extLst>
              <a:ext uri="{FF2B5EF4-FFF2-40B4-BE49-F238E27FC236}">
                <a16:creationId xmlns:a16="http://schemas.microsoft.com/office/drawing/2014/main" id="{9DD6AE42-FFB0-23E9-94DD-B9FD748D800A}"/>
              </a:ext>
            </a:extLst>
          </p:cNvPr>
          <p:cNvSpPr/>
          <p:nvPr/>
        </p:nvSpPr>
        <p:spPr>
          <a:xfrm>
            <a:off x="2724525" y="4808062"/>
            <a:ext cx="1303506" cy="2028571"/>
          </a:xfrm>
          <a:custGeom>
            <a:avLst/>
            <a:gdLst>
              <a:gd name="connsiteX0" fmla="*/ 1303506 w 1303506"/>
              <a:gd name="connsiteY0" fmla="*/ 0 h 2140085"/>
              <a:gd name="connsiteX1" fmla="*/ 304800 w 1303506"/>
              <a:gd name="connsiteY1" fmla="*/ 2140085 h 2140085"/>
              <a:gd name="connsiteX2" fmla="*/ 0 w 1303506"/>
              <a:gd name="connsiteY2" fmla="*/ 2114145 h 2140085"/>
              <a:gd name="connsiteX3" fmla="*/ 959795 w 1303506"/>
              <a:gd name="connsiteY3" fmla="*/ 0 h 2140085"/>
              <a:gd name="connsiteX4" fmla="*/ 1303506 w 1303506"/>
              <a:gd name="connsiteY4" fmla="*/ 0 h 214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506" h="2140085">
                <a:moveTo>
                  <a:pt x="1303506" y="0"/>
                </a:moveTo>
                <a:lnTo>
                  <a:pt x="304800" y="2140085"/>
                </a:lnTo>
                <a:lnTo>
                  <a:pt x="0" y="2114145"/>
                </a:lnTo>
                <a:lnTo>
                  <a:pt x="959795" y="0"/>
                </a:lnTo>
                <a:lnTo>
                  <a:pt x="130350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BABD9FE5-D6E2-2ACD-7816-D22C91EC5363}"/>
              </a:ext>
            </a:extLst>
          </p:cNvPr>
          <p:cNvSpPr/>
          <p:nvPr/>
        </p:nvSpPr>
        <p:spPr>
          <a:xfrm>
            <a:off x="2829634" y="4576735"/>
            <a:ext cx="1303506" cy="2220959"/>
          </a:xfrm>
          <a:custGeom>
            <a:avLst/>
            <a:gdLst>
              <a:gd name="connsiteX0" fmla="*/ 1303506 w 1303506"/>
              <a:gd name="connsiteY0" fmla="*/ 0 h 2140085"/>
              <a:gd name="connsiteX1" fmla="*/ 304800 w 1303506"/>
              <a:gd name="connsiteY1" fmla="*/ 2140085 h 2140085"/>
              <a:gd name="connsiteX2" fmla="*/ 0 w 1303506"/>
              <a:gd name="connsiteY2" fmla="*/ 2114145 h 2140085"/>
              <a:gd name="connsiteX3" fmla="*/ 959795 w 1303506"/>
              <a:gd name="connsiteY3" fmla="*/ 0 h 2140085"/>
              <a:gd name="connsiteX4" fmla="*/ 1303506 w 1303506"/>
              <a:gd name="connsiteY4" fmla="*/ 0 h 214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506" h="2140085">
                <a:moveTo>
                  <a:pt x="1303506" y="0"/>
                </a:moveTo>
                <a:lnTo>
                  <a:pt x="304800" y="2140085"/>
                </a:lnTo>
                <a:lnTo>
                  <a:pt x="0" y="2114145"/>
                </a:lnTo>
                <a:lnTo>
                  <a:pt x="959795" y="0"/>
                </a:lnTo>
                <a:lnTo>
                  <a:pt x="130350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179C5BF-E63D-9505-D63C-526C2D525190}"/>
              </a:ext>
            </a:extLst>
          </p:cNvPr>
          <p:cNvSpPr txBox="1"/>
          <p:nvPr/>
        </p:nvSpPr>
        <p:spPr>
          <a:xfrm>
            <a:off x="2597365" y="4633283"/>
            <a:ext cx="698198" cy="2616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lIns="45720" rIns="45720" rtlCol="0">
            <a:spAutoFit/>
          </a:bodyPr>
          <a:lstStyle/>
          <a:p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AVIRIS-3</a:t>
            </a:r>
            <a:endParaRPr lang="en-US" sz="11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Isosceles Triangle 25">
            <a:extLst>
              <a:ext uri="{FF2B5EF4-FFF2-40B4-BE49-F238E27FC236}">
                <a16:creationId xmlns:a16="http://schemas.microsoft.com/office/drawing/2014/main" id="{FE87C255-56A5-ECD0-51DD-8E3BD903E686}"/>
              </a:ext>
            </a:extLst>
          </p:cNvPr>
          <p:cNvSpPr/>
          <p:nvPr/>
        </p:nvSpPr>
        <p:spPr>
          <a:xfrm>
            <a:off x="2597366" y="3760407"/>
            <a:ext cx="902125" cy="820095"/>
          </a:xfrm>
          <a:prstGeom prst="triangle">
            <a:avLst>
              <a:gd name="adj" fmla="val 46778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5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24B25A-B974-F339-2E8B-E223F797A7ED}"/>
              </a:ext>
            </a:extLst>
          </p:cNvPr>
          <p:cNvSpPr/>
          <p:nvPr/>
        </p:nvSpPr>
        <p:spPr>
          <a:xfrm>
            <a:off x="-10346" y="4576635"/>
            <a:ext cx="1904374" cy="22813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highlight>
                <a:srgbClr val="00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DF92AB-0EF6-D0C0-F389-54E4C44D7F4C}"/>
              </a:ext>
            </a:extLst>
          </p:cNvPr>
          <p:cNvSpPr txBox="1"/>
          <p:nvPr/>
        </p:nvSpPr>
        <p:spPr>
          <a:xfrm>
            <a:off x="9064798" y="3289749"/>
            <a:ext cx="3120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  <a:buClr>
                <a:schemeClr val="bg1">
                  <a:lumMod val="65000"/>
                </a:schemeClr>
              </a:buClr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**Carbon Mapper Coalition Tanager Satellite utilizes JPL technology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61462-3007-0037-C9AF-2B6B5CE6AEA8}"/>
              </a:ext>
            </a:extLst>
          </p:cNvPr>
          <p:cNvSpPr txBox="1"/>
          <p:nvPr/>
        </p:nvSpPr>
        <p:spPr>
          <a:xfrm>
            <a:off x="305821" y="3321956"/>
            <a:ext cx="19007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  <a:buClr>
                <a:schemeClr val="bg1">
                  <a:lumMod val="65000"/>
                </a:schemeClr>
              </a:buClr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*Global Airborne Observatory (GAO) was built at JPL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DFBDFB-9D3B-0CCB-92B8-A4498E61A2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3313" y="8322"/>
            <a:ext cx="908707" cy="9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45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AB45F-17F3-10F6-3F2D-6F9FF7C56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D48F768-5C0D-E390-D961-A64C6D3C3E0E}"/>
              </a:ext>
            </a:extLst>
          </p:cNvPr>
          <p:cNvSpPr txBox="1">
            <a:spLocks/>
          </p:cNvSpPr>
          <p:nvPr/>
        </p:nvSpPr>
        <p:spPr>
          <a:xfrm>
            <a:off x="189567" y="177093"/>
            <a:ext cx="10611111" cy="6659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AVIRIS-3 operating since 2023 </a:t>
            </a:r>
            <a:endParaRPr lang="en-US" sz="3000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2545EA5-FE84-0F21-88B4-62D6CC140D84}"/>
              </a:ext>
            </a:extLst>
          </p:cNvPr>
          <p:cNvSpPr txBox="1">
            <a:spLocks/>
          </p:cNvSpPr>
          <p:nvPr/>
        </p:nvSpPr>
        <p:spPr>
          <a:xfrm>
            <a:off x="11836143" y="6564284"/>
            <a:ext cx="352418" cy="29371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0C94032-CD4C-4C25-B0C2-CEC720522D92}" type="slidenum">
              <a:rPr lang="en-US"/>
              <a:pPr algn="r"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2F64C0-DDA5-BD8C-749A-03D157AA5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3313" y="8322"/>
            <a:ext cx="908707" cy="9087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31AB23-3818-D125-67F3-66BBEF0EABEB}"/>
              </a:ext>
            </a:extLst>
          </p:cNvPr>
          <p:cNvSpPr txBox="1"/>
          <p:nvPr/>
        </p:nvSpPr>
        <p:spPr>
          <a:xfrm>
            <a:off x="318499" y="917029"/>
            <a:ext cx="11157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Airborne flight campaigns in support of the US GHG Center and others like Carbon Mapper</a:t>
            </a:r>
          </a:p>
        </p:txBody>
      </p:sp>
      <p:pic>
        <p:nvPicPr>
          <p:cNvPr id="28" name="Picture 27" descr="A map of the united states&#10;&#10;Description automatically generated">
            <a:extLst>
              <a:ext uri="{FF2B5EF4-FFF2-40B4-BE49-F238E27FC236}">
                <a16:creationId xmlns:a16="http://schemas.microsoft.com/office/drawing/2014/main" id="{CC23EE51-DF34-909B-E710-F6C0B3CC3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587" y="1509615"/>
            <a:ext cx="7778025" cy="4562412"/>
          </a:xfrm>
          <a:prstGeom prst="rect">
            <a:avLst/>
          </a:prstGeom>
        </p:spPr>
      </p:pic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4220B473-1838-0B5A-6446-F8AD0968C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67" y="2596305"/>
            <a:ext cx="4694569" cy="4084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226417-69C7-E2C5-E446-89965BF78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4135" y="5116530"/>
            <a:ext cx="1631059" cy="16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22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0F835-CF02-9A39-ACCC-CDBC6FC85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2E7AFB-D2D8-8195-C3A9-88A02B9E3DAF}"/>
              </a:ext>
            </a:extLst>
          </p:cNvPr>
          <p:cNvSpPr txBox="1">
            <a:spLocks/>
          </p:cNvSpPr>
          <p:nvPr/>
        </p:nvSpPr>
        <p:spPr>
          <a:xfrm>
            <a:off x="189567" y="177093"/>
            <a:ext cx="10611111" cy="6659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3000" dirty="0"/>
              <a:t>EMIT is in an extended mission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E3D26399-397C-9F18-6945-7C0F9FE3436B}"/>
              </a:ext>
            </a:extLst>
          </p:cNvPr>
          <p:cNvSpPr txBox="1">
            <a:spLocks/>
          </p:cNvSpPr>
          <p:nvPr/>
        </p:nvSpPr>
        <p:spPr>
          <a:xfrm>
            <a:off x="11836143" y="6564284"/>
            <a:ext cx="352418" cy="29371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0C94032-CD4C-4C25-B0C2-CEC720522D92}" type="slidenum">
              <a:rPr lang="en-US"/>
              <a:pPr algn="r"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3BAC8E-0691-4475-EC1B-FE645B751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3313" y="8322"/>
            <a:ext cx="908707" cy="908707"/>
          </a:xfrm>
          <a:prstGeom prst="rect">
            <a:avLst/>
          </a:prstGeom>
        </p:spPr>
      </p:pic>
      <p:pic>
        <p:nvPicPr>
          <p:cNvPr id="12" name="Picture 11" descr="A map of the world&#10;&#10;Description automatically generated">
            <a:extLst>
              <a:ext uri="{FF2B5EF4-FFF2-40B4-BE49-F238E27FC236}">
                <a16:creationId xmlns:a16="http://schemas.microsoft.com/office/drawing/2014/main" id="{1745076A-BA7C-65A6-DD0C-83BC3A177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46" y="1148154"/>
            <a:ext cx="11460220" cy="541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44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35EE1-7A5C-5E0B-3D24-95CF387E5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AFEA18-A404-5339-D28B-9C68EC9D1AD3}"/>
              </a:ext>
            </a:extLst>
          </p:cNvPr>
          <p:cNvSpPr txBox="1">
            <a:spLocks/>
          </p:cNvSpPr>
          <p:nvPr/>
        </p:nvSpPr>
        <p:spPr>
          <a:xfrm>
            <a:off x="189567" y="177093"/>
            <a:ext cx="11059336" cy="6659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3000" dirty="0"/>
              <a:t>EMIT has identified &gt;1,400 CH</a:t>
            </a:r>
            <a:r>
              <a:rPr lang="en-US" sz="3000" baseline="-25000" dirty="0"/>
              <a:t>4</a:t>
            </a:r>
            <a:r>
              <a:rPr lang="en-US" sz="3000" dirty="0"/>
              <a:t> plumes at the facility scale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56F4E3-00A5-C6D8-C920-EF7C9701C9E6}"/>
              </a:ext>
            </a:extLst>
          </p:cNvPr>
          <p:cNvSpPr txBox="1">
            <a:spLocks/>
          </p:cNvSpPr>
          <p:nvPr/>
        </p:nvSpPr>
        <p:spPr>
          <a:xfrm>
            <a:off x="11836143" y="6564284"/>
            <a:ext cx="352418" cy="29371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0C94032-CD4C-4C25-B0C2-CEC720522D92}" type="slidenum">
              <a:rPr lang="en-US"/>
              <a:pPr algn="r"/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A332F-8ECF-5668-886D-A65C19E9B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3313" y="8322"/>
            <a:ext cx="908707" cy="908707"/>
          </a:xfrm>
          <a:prstGeom prst="rect">
            <a:avLst/>
          </a:prstGeom>
        </p:spPr>
      </p:pic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6501F449-6BB3-CA69-B672-F6C525421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097" y="1324146"/>
            <a:ext cx="10305807" cy="5020097"/>
          </a:xfrm>
          <a:prstGeom prst="rect">
            <a:avLst/>
          </a:prstGeom>
        </p:spPr>
      </p:pic>
      <p:pic>
        <p:nvPicPr>
          <p:cNvPr id="15" name="Picture 14" descr="A map of the world with red circles&#10;&#10;Description automatically generated">
            <a:extLst>
              <a:ext uri="{FF2B5EF4-FFF2-40B4-BE49-F238E27FC236}">
                <a16:creationId xmlns:a16="http://schemas.microsoft.com/office/drawing/2014/main" id="{58F55795-5599-B01D-F57A-BE1DE634E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097" y="1324146"/>
            <a:ext cx="10305807" cy="502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2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D1077-2B27-E22F-CBB2-153DDD360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1">
            <a:extLst>
              <a:ext uri="{FF2B5EF4-FFF2-40B4-BE49-F238E27FC236}">
                <a16:creationId xmlns:a16="http://schemas.microsoft.com/office/drawing/2014/main" id="{B69B3D95-14D2-0E40-9E38-0AFBD6A1BE16}"/>
              </a:ext>
            </a:extLst>
          </p:cNvPr>
          <p:cNvSpPr txBox="1">
            <a:spLocks/>
          </p:cNvSpPr>
          <p:nvPr/>
        </p:nvSpPr>
        <p:spPr>
          <a:xfrm>
            <a:off x="175385" y="140172"/>
            <a:ext cx="11220978" cy="66595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Aft>
                <a:spcPts val="1000"/>
              </a:spcAft>
            </a:pPr>
            <a:r>
              <a:rPr lang="en-US" sz="3000" dirty="0"/>
              <a:t>EMIT CH</a:t>
            </a:r>
            <a:r>
              <a:rPr lang="en-US" sz="3000" baseline="-25000" dirty="0"/>
              <a:t>4</a:t>
            </a:r>
            <a:r>
              <a:rPr lang="en-US" sz="3000" dirty="0"/>
              <a:t> from oil &amp; gas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FEE4018C-C131-680F-ECB8-F4D990A069B4}"/>
              </a:ext>
            </a:extLst>
          </p:cNvPr>
          <p:cNvSpPr txBox="1">
            <a:spLocks/>
          </p:cNvSpPr>
          <p:nvPr/>
        </p:nvSpPr>
        <p:spPr>
          <a:xfrm>
            <a:off x="11836143" y="6564284"/>
            <a:ext cx="352418" cy="29371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0C94032-CD4C-4C25-B0C2-CEC720522D92}" type="slidenum">
              <a:rPr lang="en-US"/>
              <a:pPr algn="r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4664CA-C3AF-B3F0-D561-A45A73714E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3313" y="8322"/>
            <a:ext cx="908707" cy="908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317395-04C1-5B22-8FE6-4BEA23AB3735}"/>
              </a:ext>
            </a:extLst>
          </p:cNvPr>
          <p:cNvSpPr txBox="1"/>
          <p:nvPr/>
        </p:nvSpPr>
        <p:spPr>
          <a:xfrm>
            <a:off x="87682" y="1295991"/>
            <a:ext cx="448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United States (oil &amp; gas)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27ABE4-854A-F9E9-DDBE-0888ED299564}"/>
              </a:ext>
            </a:extLst>
          </p:cNvPr>
          <p:cNvSpPr txBox="1"/>
          <p:nvPr/>
        </p:nvSpPr>
        <p:spPr>
          <a:xfrm>
            <a:off x="4155044" y="1300257"/>
            <a:ext cx="3252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Turkmenistan </a:t>
            </a:r>
            <a: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(oil &amp; gas)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9BE1E0-537D-9DCC-A856-BA2047436404}"/>
              </a:ext>
            </a:extLst>
          </p:cNvPr>
          <p:cNvSpPr txBox="1"/>
          <p:nvPr/>
        </p:nvSpPr>
        <p:spPr>
          <a:xfrm>
            <a:off x="8285769" y="1312851"/>
            <a:ext cx="1789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China </a:t>
            </a:r>
            <a: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(coal)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04860E-D02B-29ED-BF2B-797DC9CC37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3693" y="1791553"/>
            <a:ext cx="4021665" cy="35194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58298E-70E5-9BCF-02C6-C00C17BA8D32}"/>
              </a:ext>
            </a:extLst>
          </p:cNvPr>
          <p:cNvSpPr txBox="1"/>
          <p:nvPr/>
        </p:nvSpPr>
        <p:spPr>
          <a:xfrm>
            <a:off x="1684962" y="5344756"/>
            <a:ext cx="2524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~100 km x ~100 km</a:t>
            </a:r>
          </a:p>
        </p:txBody>
      </p:sp>
      <p:pic>
        <p:nvPicPr>
          <p:cNvPr id="15" name="Picture 14" descr="A map of the ocean&#10;&#10;Description automatically generated">
            <a:extLst>
              <a:ext uri="{FF2B5EF4-FFF2-40B4-BE49-F238E27FC236}">
                <a16:creationId xmlns:a16="http://schemas.microsoft.com/office/drawing/2014/main" id="{31786FAC-178B-5BBB-5905-408E977EB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104" y="1791552"/>
            <a:ext cx="4021665" cy="3519484"/>
          </a:xfrm>
          <a:prstGeom prst="rect">
            <a:avLst/>
          </a:prstGeom>
        </p:spPr>
      </p:pic>
      <p:pic>
        <p:nvPicPr>
          <p:cNvPr id="16" name="Picture 15" descr="A map of a mountain range&#10;&#10;Description automatically generated">
            <a:extLst>
              <a:ext uri="{FF2B5EF4-FFF2-40B4-BE49-F238E27FC236}">
                <a16:creationId xmlns:a16="http://schemas.microsoft.com/office/drawing/2014/main" id="{F47CD27D-263F-A0AF-3208-98A633F825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419" t="5292" r="7827" b="5787"/>
          <a:stretch/>
        </p:blipFill>
        <p:spPr>
          <a:xfrm>
            <a:off x="8368404" y="1791554"/>
            <a:ext cx="3697481" cy="35194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4F8FC2-A965-D55B-86A7-46F971BF058F}"/>
              </a:ext>
            </a:extLst>
          </p:cNvPr>
          <p:cNvSpPr txBox="1"/>
          <p:nvPr/>
        </p:nvSpPr>
        <p:spPr>
          <a:xfrm>
            <a:off x="9400854" y="5344756"/>
            <a:ext cx="2665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~80 km x ~80 km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2E27DB-2C4C-D796-B869-92877C908C0F}"/>
              </a:ext>
            </a:extLst>
          </p:cNvPr>
          <p:cNvSpPr txBox="1"/>
          <p:nvPr/>
        </p:nvSpPr>
        <p:spPr>
          <a:xfrm>
            <a:off x="5917915" y="5351934"/>
            <a:ext cx="2450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~200 km x ~200 km</a:t>
            </a:r>
          </a:p>
        </p:txBody>
      </p:sp>
    </p:spTree>
    <p:extLst>
      <p:ext uri="{BB962C8B-B14F-4D97-AF65-F5344CB8AC3E}">
        <p14:creationId xmlns:p14="http://schemas.microsoft.com/office/powerpoint/2010/main" val="1113510253"/>
      </p:ext>
    </p:extLst>
  </p:cSld>
  <p:clrMapOvr>
    <a:masterClrMapping/>
  </p:clrMapOvr>
  <p:transition spd="med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310FF-8916-7813-F759-9148ABC02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1">
            <a:extLst>
              <a:ext uri="{FF2B5EF4-FFF2-40B4-BE49-F238E27FC236}">
                <a16:creationId xmlns:a16="http://schemas.microsoft.com/office/drawing/2014/main" id="{5FFE2230-3796-D491-A0D1-5A0A3CA0027B}"/>
              </a:ext>
            </a:extLst>
          </p:cNvPr>
          <p:cNvSpPr txBox="1">
            <a:spLocks/>
          </p:cNvSpPr>
          <p:nvPr/>
        </p:nvSpPr>
        <p:spPr>
          <a:xfrm>
            <a:off x="175385" y="140172"/>
            <a:ext cx="11220978" cy="66595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Aft>
                <a:spcPts val="1000"/>
              </a:spcAft>
            </a:pPr>
            <a:r>
              <a:rPr lang="en-US" sz="3000" dirty="0"/>
              <a:t>EMIT CH</a:t>
            </a:r>
            <a:r>
              <a:rPr lang="en-US" sz="3000" baseline="-25000" dirty="0"/>
              <a:t>4</a:t>
            </a:r>
            <a:r>
              <a:rPr lang="en-US" sz="3000" dirty="0"/>
              <a:t> from waste and agriculture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B1CF7C9B-E51E-ADD1-B901-29955F49A0FA}"/>
              </a:ext>
            </a:extLst>
          </p:cNvPr>
          <p:cNvSpPr txBox="1">
            <a:spLocks/>
          </p:cNvSpPr>
          <p:nvPr/>
        </p:nvSpPr>
        <p:spPr>
          <a:xfrm>
            <a:off x="11836143" y="6564284"/>
            <a:ext cx="352418" cy="29371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0C94032-CD4C-4C25-B0C2-CEC720522D92}" type="slidenum">
              <a:rPr lang="en-US"/>
              <a:pPr algn="r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B609A9-0B19-9635-4F72-1B30F656A6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3313" y="8322"/>
            <a:ext cx="908707" cy="908707"/>
          </a:xfrm>
          <a:prstGeom prst="rect">
            <a:avLst/>
          </a:prstGeom>
        </p:spPr>
      </p:pic>
      <p:pic>
        <p:nvPicPr>
          <p:cNvPr id="2" name="Picture 1" descr="A satellite view of a lake&#10;&#10;Description automatically generated">
            <a:extLst>
              <a:ext uri="{FF2B5EF4-FFF2-40B4-BE49-F238E27FC236}">
                <a16:creationId xmlns:a16="http://schemas.microsoft.com/office/drawing/2014/main" id="{F648EF90-DD70-1A46-2681-4350487C16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346" y="2074326"/>
            <a:ext cx="5833484" cy="32813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1D8B7B-E538-B066-5B78-3742081C4594}"/>
              </a:ext>
            </a:extLst>
          </p:cNvPr>
          <p:cNvSpPr txBox="1"/>
          <p:nvPr/>
        </p:nvSpPr>
        <p:spPr>
          <a:xfrm>
            <a:off x="6111215" y="1300654"/>
            <a:ext cx="58292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914400" eaLnBrk="1" fontAlgn="auto" latinLnBrk="0" hangingPunct="1">
              <a:buSzTx/>
              <a:buFont typeface="Arial"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Agricultural emissions San Joaquin Valley, California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0FF11F-3A5E-2BFF-6D79-F6F971EA738F}"/>
              </a:ext>
            </a:extLst>
          </p:cNvPr>
          <p:cNvSpPr txBox="1"/>
          <p:nvPr/>
        </p:nvSpPr>
        <p:spPr>
          <a:xfrm>
            <a:off x="118006" y="1654597"/>
            <a:ext cx="41625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914400" eaLnBrk="1" fontAlgn="auto" latinLnBrk="0" hangingPunct="1">
              <a:buSzTx/>
              <a:buFont typeface="Arial"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Landfill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near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Anman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Jordan</a:t>
            </a:r>
          </a:p>
        </p:txBody>
      </p:sp>
      <p:pic>
        <p:nvPicPr>
          <p:cNvPr id="6" name="Picture 5" descr="A satellite image of a desert&#10;&#10;Description automatically generated">
            <a:extLst>
              <a:ext uri="{FF2B5EF4-FFF2-40B4-BE49-F238E27FC236}">
                <a16:creationId xmlns:a16="http://schemas.microsoft.com/office/drawing/2014/main" id="{204F6838-F690-7C8F-20DC-E720EA91E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85" y="2087365"/>
            <a:ext cx="5833484" cy="326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21401"/>
      </p:ext>
    </p:extLst>
  </p:cSld>
  <p:clrMapOvr>
    <a:masterClrMapping/>
  </p:clrMapOvr>
  <p:transition spd="med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F8D78-B904-C6E3-11F7-5C22DE470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A48F58-22D8-CD6A-EDA8-011939C5EA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268"/>
          <a:stretch/>
        </p:blipFill>
        <p:spPr>
          <a:xfrm>
            <a:off x="596711" y="1012172"/>
            <a:ext cx="11032623" cy="5020097"/>
          </a:xfrm>
          <a:prstGeom prst="rect">
            <a:avLst/>
          </a:prstGeom>
        </p:spPr>
      </p:pic>
      <p:sp>
        <p:nvSpPr>
          <p:cNvPr id="76" name="Title 1">
            <a:extLst>
              <a:ext uri="{FF2B5EF4-FFF2-40B4-BE49-F238E27FC236}">
                <a16:creationId xmlns:a16="http://schemas.microsoft.com/office/drawing/2014/main" id="{7EFFA7D1-430D-DBA4-353C-8BF74C6D77AE}"/>
              </a:ext>
            </a:extLst>
          </p:cNvPr>
          <p:cNvSpPr txBox="1">
            <a:spLocks/>
          </p:cNvSpPr>
          <p:nvPr/>
        </p:nvSpPr>
        <p:spPr>
          <a:xfrm>
            <a:off x="175385" y="140172"/>
            <a:ext cx="11220978" cy="66595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Aft>
                <a:spcPts val="1000"/>
              </a:spcAft>
            </a:pPr>
            <a:r>
              <a:rPr lang="en-US" sz="3000" dirty="0"/>
              <a:t>EMIT CO</a:t>
            </a:r>
            <a:r>
              <a:rPr lang="en-US" sz="3000" baseline="-25000" dirty="0"/>
              <a:t>2</a:t>
            </a:r>
            <a:r>
              <a:rPr lang="en-US" sz="3000" dirty="0"/>
              <a:t> from stationary point sources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F97CDA0B-D1D4-B7A4-1941-7D481479003E}"/>
              </a:ext>
            </a:extLst>
          </p:cNvPr>
          <p:cNvSpPr txBox="1">
            <a:spLocks/>
          </p:cNvSpPr>
          <p:nvPr/>
        </p:nvSpPr>
        <p:spPr>
          <a:xfrm>
            <a:off x="11836143" y="6564284"/>
            <a:ext cx="352418" cy="29371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0C94032-CD4C-4C25-B0C2-CEC720522D92}" type="slidenum">
              <a:rPr lang="en-US"/>
              <a:pPr algn="r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B9F835-E7AE-ED11-61BF-EB89608D0D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3313" y="8322"/>
            <a:ext cx="908707" cy="908707"/>
          </a:xfrm>
          <a:prstGeom prst="rect">
            <a:avLst/>
          </a:prstGeom>
        </p:spPr>
      </p:pic>
      <p:pic>
        <p:nvPicPr>
          <p:cNvPr id="9" name="Picture 8" descr="A satellite image of a large area&#10;&#10;Description automatically generated">
            <a:extLst>
              <a:ext uri="{FF2B5EF4-FFF2-40B4-BE49-F238E27FC236}">
                <a16:creationId xmlns:a16="http://schemas.microsoft.com/office/drawing/2014/main" id="{10FFEF70-701D-28C9-5789-75DDFED1E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85" y="3926598"/>
            <a:ext cx="2836756" cy="2637686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556FE1-9A68-4278-35EB-0D76E8BAE78B}"/>
              </a:ext>
            </a:extLst>
          </p:cNvPr>
          <p:cNvCxnSpPr>
            <a:cxnSpLocks/>
          </p:cNvCxnSpPr>
          <p:nvPr/>
        </p:nvCxnSpPr>
        <p:spPr>
          <a:xfrm flipV="1">
            <a:off x="159873" y="2167847"/>
            <a:ext cx="2531956" cy="175875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819B25-BCA8-E574-E27C-C59C7C7BF11E}"/>
              </a:ext>
            </a:extLst>
          </p:cNvPr>
          <p:cNvCxnSpPr>
            <a:cxnSpLocks/>
          </p:cNvCxnSpPr>
          <p:nvPr/>
        </p:nvCxnSpPr>
        <p:spPr>
          <a:xfrm flipH="1" flipV="1">
            <a:off x="2676317" y="2167847"/>
            <a:ext cx="351336" cy="175875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satellite image of a city&#10;&#10;Description automatically generated">
            <a:extLst>
              <a:ext uri="{FF2B5EF4-FFF2-40B4-BE49-F238E27FC236}">
                <a16:creationId xmlns:a16="http://schemas.microsoft.com/office/drawing/2014/main" id="{F798147D-32AB-21F5-2E8F-9F69699290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305" y="3871327"/>
            <a:ext cx="2836756" cy="269295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E51E78-5550-EC8A-261B-EDC23E917364}"/>
              </a:ext>
            </a:extLst>
          </p:cNvPr>
          <p:cNvCxnSpPr>
            <a:cxnSpLocks/>
          </p:cNvCxnSpPr>
          <p:nvPr/>
        </p:nvCxnSpPr>
        <p:spPr>
          <a:xfrm flipV="1">
            <a:off x="8081793" y="2537717"/>
            <a:ext cx="1565641" cy="133361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E944B4D-008D-D0CF-B3AB-BC47481AAEDD}"/>
              </a:ext>
            </a:extLst>
          </p:cNvPr>
          <p:cNvCxnSpPr>
            <a:cxnSpLocks/>
          </p:cNvCxnSpPr>
          <p:nvPr/>
        </p:nvCxnSpPr>
        <p:spPr>
          <a:xfrm flipH="1" flipV="1">
            <a:off x="9810108" y="2561503"/>
            <a:ext cx="1123953" cy="130982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096140"/>
      </p:ext>
    </p:extLst>
  </p:cSld>
  <p:clrMapOvr>
    <a:masterClrMapping/>
  </p:clrMapOvr>
  <p:transition spd="med" advClick="0"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5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6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7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volcan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317bc06-9cf9-40cd-9f47-452fbb6a481d">
      <Terms xmlns="http://schemas.microsoft.com/office/infopath/2007/PartnerControls"/>
    </lcf76f155ced4ddcb4097134ff3c332f>
    <TaxCatchAll xmlns="71730dcf-917a-4ace-9621-4967c972c97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E0AFE9B96FA42A8A0763B78842C30" ma:contentTypeVersion="12" ma:contentTypeDescription="Create a new document." ma:contentTypeScope="" ma:versionID="71ca71b5f4505ba9d68d6242c1f5e98e">
  <xsd:schema xmlns:xsd="http://www.w3.org/2001/XMLSchema" xmlns:xs="http://www.w3.org/2001/XMLSchema" xmlns:p="http://schemas.microsoft.com/office/2006/metadata/properties" xmlns:ns2="d317bc06-9cf9-40cd-9f47-452fbb6a481d" xmlns:ns3="71730dcf-917a-4ace-9621-4967c972c970" targetNamespace="http://schemas.microsoft.com/office/2006/metadata/properties" ma:root="true" ma:fieldsID="e22e7beef8422ae2568e940708f63d5a" ns2:_="" ns3:_="">
    <xsd:import namespace="d317bc06-9cf9-40cd-9f47-452fbb6a481d"/>
    <xsd:import namespace="71730dcf-917a-4ace-9621-4967c972c9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17bc06-9cf9-40cd-9f47-452fbb6a48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c2283c9-5dc3-4342-a46e-d374fcd978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30dcf-917a-4ace-9621-4967c972c97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6b06dfb7-b731-48e3-8373-ef819d0e0520}" ma:internalName="TaxCatchAll" ma:showField="CatchAllData" ma:web="71730dcf-917a-4ace-9621-4967c972c9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C47990-F406-4478-B999-2BDE8335CC68}">
  <ds:schemaRefs>
    <ds:schemaRef ds:uri="http://www.w3.org/XML/1998/namespace"/>
    <ds:schemaRef ds:uri="http://schemas.microsoft.com/sharepoint/v4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  <ds:schemaRef ds:uri="d317bc06-9cf9-40cd-9f47-452fbb6a481d"/>
    <ds:schemaRef ds:uri="71730dcf-917a-4ace-9621-4967c972c970"/>
  </ds:schemaRefs>
</ds:datastoreItem>
</file>

<file path=customXml/itemProps2.xml><?xml version="1.0" encoding="utf-8"?>
<ds:datastoreItem xmlns:ds="http://schemas.openxmlformats.org/officeDocument/2006/customXml" ds:itemID="{05B28C59-CC76-4252-8386-C924C846D4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A7A7BD-F373-47C3-88D2-F442442DAF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17bc06-9cf9-40cd-9f47-452fbb6a481d"/>
    <ds:schemaRef ds:uri="71730dcf-917a-4ace-9621-4967c972c9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55537</TotalTime>
  <Words>951</Words>
  <Application>Microsoft Macintosh PowerPoint</Application>
  <PresentationFormat>Widescreen</PresentationFormat>
  <Paragraphs>172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Arial</vt:lpstr>
      <vt:lpstr>Calibri</vt:lpstr>
      <vt:lpstr>Helvetica</vt:lpstr>
      <vt:lpstr>Helvetica Neue Light</vt:lpstr>
      <vt:lpstr>Helvetica Neue Thin</vt:lpstr>
      <vt:lpstr>Lucida Grande</vt:lpstr>
      <vt:lpstr>Roboto</vt:lpstr>
      <vt:lpstr>Times New Roman</vt:lpstr>
      <vt:lpstr>Wingdings</vt:lpstr>
      <vt:lpstr>Median</vt:lpstr>
      <vt:lpstr>1_Median</vt:lpstr>
      <vt:lpstr>2_Median</vt:lpstr>
      <vt:lpstr>3_Median</vt:lpstr>
      <vt:lpstr>4_Median</vt:lpstr>
      <vt:lpstr>5_Median</vt:lpstr>
      <vt:lpstr>6_Median</vt:lpstr>
      <vt:lpstr>7_Median</vt:lpstr>
      <vt:lpstr>volcano</vt:lpstr>
      <vt:lpstr>Identifying large methane and CO2 emissions from space with EMIT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Thorpe, Andrew K (US 382B)</cp:lastModifiedBy>
  <cp:revision>1150</cp:revision>
  <cp:lastPrinted>2020-01-17T01:06:34Z</cp:lastPrinted>
  <dcterms:created xsi:type="dcterms:W3CDTF">2018-07-16T01:24:17Z</dcterms:created>
  <dcterms:modified xsi:type="dcterms:W3CDTF">2024-10-17T00:07:34Z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0x010100E1EB00BBEC9A2A42A38263A1B1687D91</vt:lpwstr>
  </property>
  <property fmtid="{D5CDD505-2E9C-101B-9397-08002B2CF9AE}" pid="3" name="MediaServiceImageTags">
    <vt:lpwstr/>
  </property>
  <property fmtid="{D5CDD505-2E9C-101B-9397-08002B2CF9AE}" pid="4" name="MSIP_Label_e7f42e5d-23ae-44dc-94b5-8d31af46c61e_Enabled">
    <vt:lpwstr>true</vt:lpwstr>
  </property>
  <property fmtid="{D5CDD505-2E9C-101B-9397-08002B2CF9AE}" pid="5" name="MSIP_Label_e7f42e5d-23ae-44dc-94b5-8d31af46c61e_SetDate">
    <vt:lpwstr>2024-10-17T00:07:31Z</vt:lpwstr>
  </property>
  <property fmtid="{D5CDD505-2E9C-101B-9397-08002B2CF9AE}" pid="6" name="MSIP_Label_e7f42e5d-23ae-44dc-94b5-8d31af46c61e_Method">
    <vt:lpwstr>Privileged</vt:lpwstr>
  </property>
  <property fmtid="{D5CDD505-2E9C-101B-9397-08002B2CF9AE}" pid="7" name="MSIP_Label_e7f42e5d-23ae-44dc-94b5-8d31af46c61e_Name">
    <vt:lpwstr>Reviewed - not CUI - Export Controlled</vt:lpwstr>
  </property>
  <property fmtid="{D5CDD505-2E9C-101B-9397-08002B2CF9AE}" pid="8" name="MSIP_Label_e7f42e5d-23ae-44dc-94b5-8d31af46c61e_SiteId">
    <vt:lpwstr>545921e0-10ef-4398-8713-9832ac563dad</vt:lpwstr>
  </property>
  <property fmtid="{D5CDD505-2E9C-101B-9397-08002B2CF9AE}" pid="9" name="MSIP_Label_e7f42e5d-23ae-44dc-94b5-8d31af46c61e_ActionId">
    <vt:lpwstr>cfbedb6f-0513-47a5-9c8c-56e31c8e6189</vt:lpwstr>
  </property>
  <property fmtid="{D5CDD505-2E9C-101B-9397-08002B2CF9AE}" pid="10" name="MSIP_Label_e7f42e5d-23ae-44dc-94b5-8d31af46c61e_ContentBits">
    <vt:lpwstr>0</vt:lpwstr>
  </property>
</Properties>
</file>