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4"/>
  </p:sldMasterIdLst>
  <p:notesMasterIdLst>
    <p:notesMasterId r:id="rId44"/>
  </p:notesMasterIdLst>
  <p:handoutMasterIdLst>
    <p:handoutMasterId r:id="rId45"/>
  </p:handoutMasterIdLst>
  <p:sldIdLst>
    <p:sldId id="264" r:id="rId5"/>
    <p:sldId id="1207" r:id="rId6"/>
    <p:sldId id="2845" r:id="rId7"/>
    <p:sldId id="266" r:id="rId8"/>
    <p:sldId id="274" r:id="rId9"/>
    <p:sldId id="1042652792" r:id="rId10"/>
    <p:sldId id="2145706294" r:id="rId11"/>
    <p:sldId id="1042652798" r:id="rId12"/>
    <p:sldId id="2145706297" r:id="rId13"/>
    <p:sldId id="1042652805" r:id="rId14"/>
    <p:sldId id="1042652795" r:id="rId15"/>
    <p:sldId id="2909" r:id="rId16"/>
    <p:sldId id="1042652796" r:id="rId17"/>
    <p:sldId id="1042652797" r:id="rId18"/>
    <p:sldId id="275" r:id="rId19"/>
    <p:sldId id="267" r:id="rId20"/>
    <p:sldId id="2795" r:id="rId21"/>
    <p:sldId id="2793" r:id="rId22"/>
    <p:sldId id="2145706293" r:id="rId23"/>
    <p:sldId id="2145706298" r:id="rId24"/>
    <p:sldId id="2145706291" r:id="rId25"/>
    <p:sldId id="2145706292" r:id="rId26"/>
    <p:sldId id="2145706295" r:id="rId27"/>
    <p:sldId id="2145706289" r:id="rId28"/>
    <p:sldId id="2145706290" r:id="rId29"/>
    <p:sldId id="271" r:id="rId30"/>
    <p:sldId id="2145706288" r:id="rId31"/>
    <p:sldId id="2145706284" r:id="rId32"/>
    <p:sldId id="1042652843" r:id="rId33"/>
    <p:sldId id="2145706286" r:id="rId34"/>
    <p:sldId id="1042652879" r:id="rId35"/>
    <p:sldId id="1042652870" r:id="rId36"/>
    <p:sldId id="1042652872" r:id="rId37"/>
    <p:sldId id="1042652873" r:id="rId38"/>
    <p:sldId id="1042652865" r:id="rId39"/>
    <p:sldId id="1042652875" r:id="rId40"/>
    <p:sldId id="270" r:id="rId41"/>
    <p:sldId id="1042652877" r:id="rId42"/>
    <p:sldId id="260" r:id="rId43"/>
  </p:sldIdLst>
  <p:sldSz cx="9144000" cy="6858000" type="letter"/>
  <p:notesSz cx="7315200" cy="9601200"/>
  <p:defaultTex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owell, Sean M." initials="CSM" lastIdx="1" clrIdx="0">
    <p:extLst>
      <p:ext uri="{19B8F6BF-5375-455C-9EA6-DF929625EA0E}">
        <p15:presenceInfo xmlns:p15="http://schemas.microsoft.com/office/powerpoint/2012/main" userId="S::scrowell@ou.edu::f999d26a-1ba2-49cf-bfa0-b32274a971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84AA32"/>
    <a:srgbClr val="E7DEC9"/>
    <a:srgbClr val="AB1842"/>
    <a:srgbClr val="D84B79"/>
    <a:srgbClr val="7B0C00"/>
    <a:srgbClr val="172FDF"/>
    <a:srgbClr val="3D4D7B"/>
    <a:srgbClr val="1E10DA"/>
    <a:srgbClr val="3141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488322-F2BA-4B5B-9748-0D474271808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46" autoAdjust="0"/>
    <p:restoredTop sz="95289" autoAdjust="0"/>
  </p:normalViewPr>
  <p:slideViewPr>
    <p:cSldViewPr snapToGrid="0">
      <p:cViewPr varScale="1">
        <p:scale>
          <a:sx n="127" d="100"/>
          <a:sy n="127" d="100"/>
        </p:scale>
        <p:origin x="231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Grid="0">
      <p:cViewPr varScale="1">
        <p:scale>
          <a:sx n="68" d="100"/>
          <a:sy n="68" d="100"/>
        </p:scale>
        <p:origin x="-2784"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170238" cy="482600"/>
          </a:xfrm>
          <a:prstGeom prst="rect">
            <a:avLst/>
          </a:prstGeom>
          <a:noFill/>
          <a:ln w="9525">
            <a:noFill/>
            <a:miter lim="800000"/>
            <a:headEnd/>
            <a:tailEnd/>
          </a:ln>
          <a:effectLst/>
        </p:spPr>
        <p:txBody>
          <a:bodyPr vert="horz" wrap="square" lIns="95555" tIns="47777" rIns="95555" bIns="47777" numCol="1" anchor="t" anchorCtr="0" compatLnSpc="1">
            <a:prstTxWarp prst="textNoShape">
              <a:avLst/>
            </a:prstTxWarp>
          </a:bodyPr>
          <a:lstStyle>
            <a:lvl1pPr defTabSz="957263" eaLnBrk="0" hangingPunct="0">
              <a:defRPr sz="1300"/>
            </a:lvl1pPr>
          </a:lstStyle>
          <a:p>
            <a:r>
              <a:rPr lang="en-US"/>
              <a:t>(SES GS) Third Party Proprietary Information</a:t>
            </a:r>
          </a:p>
          <a:p>
            <a:endParaRPr lang="en-US"/>
          </a:p>
        </p:txBody>
      </p:sp>
      <p:sp>
        <p:nvSpPr>
          <p:cNvPr id="19459" name="Rectangle 3"/>
          <p:cNvSpPr>
            <a:spLocks noGrp="1" noChangeArrowheads="1"/>
          </p:cNvSpPr>
          <p:nvPr>
            <p:ph type="dt" sz="quarter" idx="1"/>
          </p:nvPr>
        </p:nvSpPr>
        <p:spPr bwMode="auto">
          <a:xfrm>
            <a:off x="4143375" y="0"/>
            <a:ext cx="3170238" cy="482600"/>
          </a:xfrm>
          <a:prstGeom prst="rect">
            <a:avLst/>
          </a:prstGeom>
          <a:noFill/>
          <a:ln w="9525">
            <a:noFill/>
            <a:miter lim="800000"/>
            <a:headEnd/>
            <a:tailEnd/>
          </a:ln>
          <a:effectLst/>
        </p:spPr>
        <p:txBody>
          <a:bodyPr vert="horz" wrap="square" lIns="95555" tIns="47777" rIns="95555" bIns="47777" numCol="1" anchor="t" anchorCtr="0" compatLnSpc="1">
            <a:prstTxWarp prst="textNoShape">
              <a:avLst/>
            </a:prstTxWarp>
          </a:bodyPr>
          <a:lstStyle>
            <a:lvl1pPr algn="r" defTabSz="957263" eaLnBrk="0" hangingPunct="0">
              <a:defRPr sz="1300">
                <a:latin typeface="Arial" charset="0"/>
                <a:ea typeface="ＭＳ Ｐゴシック" pitchFamily="34" charset="-128"/>
                <a:cs typeface="+mn-cs"/>
              </a:defRPr>
            </a:lvl1pPr>
          </a:lstStyle>
          <a:p>
            <a:pPr>
              <a:defRPr/>
            </a:pPr>
            <a:fld id="{64FF97F6-5CF0-44F9-AB4B-4115219E7043}" type="datetimeFigureOut">
              <a:rPr lang="en-US"/>
              <a:pPr>
                <a:defRPr/>
              </a:pPr>
              <a:t>10/16/24</a:t>
            </a:fld>
            <a:endParaRPr lang="en-US" dirty="0"/>
          </a:p>
        </p:txBody>
      </p:sp>
      <p:sp>
        <p:nvSpPr>
          <p:cNvPr id="19460" name="Rectangle 4"/>
          <p:cNvSpPr>
            <a:spLocks noGrp="1" noChangeArrowheads="1"/>
          </p:cNvSpPr>
          <p:nvPr>
            <p:ph type="ftr" sz="quarter" idx="2"/>
          </p:nvPr>
        </p:nvSpPr>
        <p:spPr bwMode="auto">
          <a:xfrm>
            <a:off x="0" y="9115425"/>
            <a:ext cx="3170238" cy="484188"/>
          </a:xfrm>
          <a:prstGeom prst="rect">
            <a:avLst/>
          </a:prstGeom>
          <a:noFill/>
          <a:ln w="9525">
            <a:noFill/>
            <a:miter lim="800000"/>
            <a:headEnd/>
            <a:tailEnd/>
          </a:ln>
          <a:effectLst/>
        </p:spPr>
        <p:txBody>
          <a:bodyPr vert="horz" wrap="square" lIns="95555" tIns="47777" rIns="95555" bIns="47777" numCol="1" anchor="b" anchorCtr="0" compatLnSpc="1">
            <a:prstTxWarp prst="textNoShape">
              <a:avLst/>
            </a:prstTxWarp>
          </a:bodyPr>
          <a:lstStyle>
            <a:lvl1pPr defTabSz="957263" eaLnBrk="0" hangingPunct="0">
              <a:defRPr sz="1300"/>
            </a:lvl1pPr>
          </a:lstStyle>
          <a:p>
            <a:endParaRPr lang="en-US"/>
          </a:p>
          <a:p>
            <a:r>
              <a:rPr lang="en-US"/>
              <a:t>(SES GS) Third Party Proprietary Information</a:t>
            </a:r>
          </a:p>
        </p:txBody>
      </p:sp>
      <p:sp>
        <p:nvSpPr>
          <p:cNvPr id="19461" name="Rectangle 5"/>
          <p:cNvSpPr>
            <a:spLocks noGrp="1" noChangeArrowheads="1"/>
          </p:cNvSpPr>
          <p:nvPr>
            <p:ph type="sldNum" sz="quarter" idx="3"/>
          </p:nvPr>
        </p:nvSpPr>
        <p:spPr bwMode="auto">
          <a:xfrm>
            <a:off x="4143375" y="9115425"/>
            <a:ext cx="3170238" cy="484188"/>
          </a:xfrm>
          <a:prstGeom prst="rect">
            <a:avLst/>
          </a:prstGeom>
          <a:noFill/>
          <a:ln w="9525">
            <a:noFill/>
            <a:miter lim="800000"/>
            <a:headEnd/>
            <a:tailEnd/>
          </a:ln>
          <a:effectLst/>
        </p:spPr>
        <p:txBody>
          <a:bodyPr vert="horz" wrap="square" lIns="95555" tIns="47777" rIns="95555" bIns="47777" numCol="1" anchor="b" anchorCtr="0" compatLnSpc="1">
            <a:prstTxWarp prst="textNoShape">
              <a:avLst/>
            </a:prstTxWarp>
          </a:bodyPr>
          <a:lstStyle>
            <a:lvl1pPr algn="r" defTabSz="957263" eaLnBrk="0" hangingPunct="0">
              <a:defRPr sz="1300">
                <a:latin typeface="Arial" charset="0"/>
                <a:ea typeface="ＭＳ Ｐゴシック" pitchFamily="34" charset="-128"/>
                <a:cs typeface="+mn-cs"/>
              </a:defRPr>
            </a:lvl1pPr>
          </a:lstStyle>
          <a:p>
            <a:pPr>
              <a:defRPr/>
            </a:pPr>
            <a:fld id="{072059A5-3F0E-476D-843A-F3B104C4EE10}" type="slidenum">
              <a:rPr lang="en-US"/>
              <a:pPr>
                <a:defRPr/>
              </a:pPr>
              <a:t>‹#›</a:t>
            </a:fld>
            <a:endParaRPr lang="en-US" dirty="0"/>
          </a:p>
        </p:txBody>
      </p:sp>
    </p:spTree>
    <p:extLst>
      <p:ext uri="{BB962C8B-B14F-4D97-AF65-F5344CB8AC3E}">
        <p14:creationId xmlns:p14="http://schemas.microsoft.com/office/powerpoint/2010/main" val="370536769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3170238" cy="482600"/>
          </a:xfrm>
          <a:prstGeom prst="rect">
            <a:avLst/>
          </a:prstGeom>
          <a:noFill/>
          <a:ln w="9525">
            <a:noFill/>
            <a:miter lim="800000"/>
            <a:headEnd/>
            <a:tailEnd/>
          </a:ln>
          <a:effectLst/>
        </p:spPr>
        <p:txBody>
          <a:bodyPr vert="horz" wrap="square" lIns="95555" tIns="47777" rIns="95555" bIns="47777" numCol="1" anchor="t" anchorCtr="0" compatLnSpc="1">
            <a:prstTxWarp prst="textNoShape">
              <a:avLst/>
            </a:prstTxWarp>
          </a:bodyPr>
          <a:lstStyle>
            <a:lvl1pPr defTabSz="957263" eaLnBrk="0" hangingPunct="0">
              <a:defRPr sz="1300"/>
            </a:lvl1pPr>
          </a:lstStyle>
          <a:p>
            <a:r>
              <a:rPr lang="en-US"/>
              <a:t>(SES GS) Third Party Proprietary Information</a:t>
            </a:r>
          </a:p>
          <a:p>
            <a:endParaRPr lang="en-US"/>
          </a:p>
        </p:txBody>
      </p:sp>
      <p:sp>
        <p:nvSpPr>
          <p:cNvPr id="45059" name="Rectangle 3"/>
          <p:cNvSpPr>
            <a:spLocks noGrp="1" noChangeArrowheads="1"/>
          </p:cNvSpPr>
          <p:nvPr>
            <p:ph type="dt" idx="1"/>
          </p:nvPr>
        </p:nvSpPr>
        <p:spPr bwMode="auto">
          <a:xfrm>
            <a:off x="4143375" y="0"/>
            <a:ext cx="3170238" cy="482600"/>
          </a:xfrm>
          <a:prstGeom prst="rect">
            <a:avLst/>
          </a:prstGeom>
          <a:noFill/>
          <a:ln w="9525">
            <a:noFill/>
            <a:miter lim="800000"/>
            <a:headEnd/>
            <a:tailEnd/>
          </a:ln>
          <a:effectLst/>
        </p:spPr>
        <p:txBody>
          <a:bodyPr vert="horz" wrap="square" lIns="95555" tIns="47777" rIns="95555" bIns="47777" numCol="1" anchor="t" anchorCtr="0" compatLnSpc="1">
            <a:prstTxWarp prst="textNoShape">
              <a:avLst/>
            </a:prstTxWarp>
          </a:bodyPr>
          <a:lstStyle>
            <a:lvl1pPr algn="r" defTabSz="957263" eaLnBrk="0" hangingPunct="0">
              <a:defRPr sz="1300">
                <a:latin typeface="Arial" charset="0"/>
                <a:ea typeface="ＭＳ Ｐゴシック" pitchFamily="34" charset="-128"/>
                <a:cs typeface="+mn-cs"/>
              </a:defRPr>
            </a:lvl1pPr>
          </a:lstStyle>
          <a:p>
            <a:pPr>
              <a:defRPr/>
            </a:pPr>
            <a:fld id="{66EE35A7-7441-4826-8D68-2E5E299BA2AB}" type="datetimeFigureOut">
              <a:rPr lang="en-US"/>
              <a:pPr>
                <a:defRPr/>
              </a:pPr>
              <a:t>10/16/24</a:t>
            </a:fld>
            <a:endParaRPr lang="en-US" dirty="0"/>
          </a:p>
        </p:txBody>
      </p:sp>
      <p:sp>
        <p:nvSpPr>
          <p:cNvPr id="5124" name="Rectangle 4"/>
          <p:cNvSpPr>
            <a:spLocks noGrp="1" noRot="1" noChangeAspect="1" noChangeArrowheads="1" noTextEdit="1"/>
          </p:cNvSpPr>
          <p:nvPr>
            <p:ph type="sldImg" idx="2"/>
          </p:nvPr>
        </p:nvSpPr>
        <p:spPr bwMode="auto">
          <a:xfrm>
            <a:off x="1262063" y="719138"/>
            <a:ext cx="4795837" cy="3598862"/>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731838" y="4559300"/>
            <a:ext cx="5851525" cy="4322763"/>
          </a:xfrm>
          <a:prstGeom prst="rect">
            <a:avLst/>
          </a:prstGeom>
          <a:noFill/>
          <a:ln w="9525">
            <a:noFill/>
            <a:miter lim="800000"/>
            <a:headEnd/>
            <a:tailEnd/>
          </a:ln>
          <a:effectLst/>
        </p:spPr>
        <p:txBody>
          <a:bodyPr vert="horz" wrap="square" lIns="95555" tIns="47777" rIns="95555" bIns="4777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0" y="9115425"/>
            <a:ext cx="3170238" cy="484188"/>
          </a:xfrm>
          <a:prstGeom prst="rect">
            <a:avLst/>
          </a:prstGeom>
          <a:noFill/>
          <a:ln w="9525">
            <a:noFill/>
            <a:miter lim="800000"/>
            <a:headEnd/>
            <a:tailEnd/>
          </a:ln>
          <a:effectLst/>
        </p:spPr>
        <p:txBody>
          <a:bodyPr vert="horz" wrap="square" lIns="95555" tIns="47777" rIns="95555" bIns="47777" numCol="1" anchor="b" anchorCtr="0" compatLnSpc="1">
            <a:prstTxWarp prst="textNoShape">
              <a:avLst/>
            </a:prstTxWarp>
          </a:bodyPr>
          <a:lstStyle>
            <a:lvl1pPr defTabSz="957263" eaLnBrk="0" hangingPunct="0">
              <a:defRPr sz="1300"/>
            </a:lvl1pPr>
          </a:lstStyle>
          <a:p>
            <a:endParaRPr lang="en-US"/>
          </a:p>
          <a:p>
            <a:r>
              <a:rPr lang="en-US"/>
              <a:t>(SES GS) Third Party Proprietary Information</a:t>
            </a:r>
          </a:p>
        </p:txBody>
      </p:sp>
      <p:sp>
        <p:nvSpPr>
          <p:cNvPr id="45063" name="Rectangle 7"/>
          <p:cNvSpPr>
            <a:spLocks noGrp="1" noChangeArrowheads="1"/>
          </p:cNvSpPr>
          <p:nvPr>
            <p:ph type="sldNum" sz="quarter" idx="5"/>
          </p:nvPr>
        </p:nvSpPr>
        <p:spPr bwMode="auto">
          <a:xfrm>
            <a:off x="4143375" y="9115425"/>
            <a:ext cx="3170238" cy="484188"/>
          </a:xfrm>
          <a:prstGeom prst="rect">
            <a:avLst/>
          </a:prstGeom>
          <a:noFill/>
          <a:ln w="9525">
            <a:noFill/>
            <a:miter lim="800000"/>
            <a:headEnd/>
            <a:tailEnd/>
          </a:ln>
          <a:effectLst/>
        </p:spPr>
        <p:txBody>
          <a:bodyPr vert="horz" wrap="square" lIns="95555" tIns="47777" rIns="95555" bIns="47777" numCol="1" anchor="b" anchorCtr="0" compatLnSpc="1">
            <a:prstTxWarp prst="textNoShape">
              <a:avLst/>
            </a:prstTxWarp>
          </a:bodyPr>
          <a:lstStyle>
            <a:lvl1pPr algn="r" defTabSz="957263" eaLnBrk="0" hangingPunct="0">
              <a:defRPr sz="1300">
                <a:latin typeface="Arial" charset="0"/>
                <a:ea typeface="ＭＳ Ｐゴシック" pitchFamily="34" charset="-128"/>
                <a:cs typeface="+mn-cs"/>
              </a:defRPr>
            </a:lvl1pPr>
          </a:lstStyle>
          <a:p>
            <a:pPr>
              <a:defRPr/>
            </a:pPr>
            <a:fld id="{012D87AF-2B16-4987-9825-8BC590A99CC4}" type="slidenum">
              <a:rPr lang="en-US"/>
              <a:pPr>
                <a:defRPr/>
              </a:pPr>
              <a:t>‹#›</a:t>
            </a:fld>
            <a:endParaRPr lang="en-US" dirty="0"/>
          </a:p>
        </p:txBody>
      </p:sp>
    </p:spTree>
    <p:extLst>
      <p:ext uri="{BB962C8B-B14F-4D97-AF65-F5344CB8AC3E}">
        <p14:creationId xmlns:p14="http://schemas.microsoft.com/office/powerpoint/2010/main" val="2081280459"/>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a:defRPr>
    </a:lvl1pPr>
    <a:lvl2pPr marL="457146"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a:defRPr>
    </a:lvl2pPr>
    <a:lvl3pPr marL="914293"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a:defRPr>
    </a:lvl3pPr>
    <a:lvl4pPr marL="1371440"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a:defRPr>
    </a:lvl4pPr>
    <a:lvl5pPr marL="1828586"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57263"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charset="0"/>
              <a:ea typeface="ＭＳ Ｐゴシック"/>
            </a:endParaRPr>
          </a:p>
        </p:txBody>
      </p:sp>
      <p:sp>
        <p:nvSpPr>
          <p:cNvPr id="5" name="Footer Placeholder 4"/>
          <p:cNvSpPr>
            <a:spLocks noGrp="1"/>
          </p:cNvSpPr>
          <p:nvPr>
            <p:ph type="ftr" sz="quarter" idx="11"/>
          </p:nvPr>
        </p:nvSpPr>
        <p:spPr/>
        <p:txBody>
          <a:bodyPr/>
          <a:lstStyle/>
          <a:p>
            <a:pPr marL="0" marR="0" lvl="0" indent="0" algn="l" defTabSz="957263"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000000"/>
              </a:solidFill>
              <a:effectLst/>
              <a:uLnTx/>
              <a:uFillTx/>
              <a:latin typeface="Arial" charset="0"/>
              <a:ea typeface="ＭＳ Ｐゴシック"/>
            </a:endParaRPr>
          </a:p>
        </p:txBody>
      </p:sp>
      <p:sp>
        <p:nvSpPr>
          <p:cNvPr id="6" name="Slide Number Placeholder 5"/>
          <p:cNvSpPr>
            <a:spLocks noGrp="1"/>
          </p:cNvSpPr>
          <p:nvPr>
            <p:ph type="sldNum" sz="quarter" idx="12"/>
          </p:nvPr>
        </p:nvSpPr>
        <p:spPr/>
        <p:txBody>
          <a:bodyPr/>
          <a:lstStyle/>
          <a:p>
            <a:pPr marL="0" marR="0" lvl="0" indent="0" algn="r" defTabSz="957263" rtl="0" eaLnBrk="0" fontAlgn="base" latinLnBrk="0" hangingPunct="0">
              <a:lnSpc>
                <a:spcPct val="100000"/>
              </a:lnSpc>
              <a:spcBef>
                <a:spcPct val="0"/>
              </a:spcBef>
              <a:spcAft>
                <a:spcPct val="0"/>
              </a:spcAft>
              <a:buClrTx/>
              <a:buSzTx/>
              <a:buFontTx/>
              <a:buNone/>
              <a:tabLst/>
              <a:defRPr/>
            </a:pPr>
            <a:fld id="{012D87AF-2B16-4987-9825-8BC590A99CC4}"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957263" rtl="0" eaLnBrk="0" fontAlgn="base" latinLnBrk="0" hangingPunct="0">
                <a:lnSpc>
                  <a:spcPct val="100000"/>
                </a:lnSpc>
                <a:spcBef>
                  <a:spcPct val="0"/>
                </a:spcBef>
                <a:spcAft>
                  <a:spcPct val="0"/>
                </a:spcAft>
                <a:buClrTx/>
                <a:buSzTx/>
                <a:buFontTx/>
                <a:buNone/>
                <a:tabLst/>
                <a:defRPr/>
              </a:pPr>
              <a:t>38</a:t>
            </a:fld>
            <a:endParaRPr kumimoji="0" lang="en-US" sz="13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5084553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Backup">
    <p:spTree>
      <p:nvGrpSpPr>
        <p:cNvPr id="1" name=""/>
        <p:cNvGrpSpPr/>
        <p:nvPr/>
      </p:nvGrpSpPr>
      <p:grpSpPr>
        <a:xfrm>
          <a:off x="0" y="0"/>
          <a:ext cx="0" cy="0"/>
          <a:chOff x="0" y="0"/>
          <a:chExt cx="0" cy="0"/>
        </a:xfrm>
      </p:grpSpPr>
      <p:sp>
        <p:nvSpPr>
          <p:cNvPr id="2" name="Title 1"/>
          <p:cNvSpPr>
            <a:spLocks noGrp="1"/>
          </p:cNvSpPr>
          <p:nvPr>
            <p:ph type="title"/>
          </p:nvPr>
        </p:nvSpPr>
        <p:spPr>
          <a:xfrm>
            <a:off x="548142" y="3966028"/>
            <a:ext cx="7772400" cy="658586"/>
          </a:xfrm>
        </p:spPr>
        <p:txBody>
          <a:bodyPr anchor="t"/>
          <a:lstStyle>
            <a:lvl1pPr algn="l">
              <a:defRPr sz="40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591686" y="4862286"/>
            <a:ext cx="7772400" cy="430004"/>
          </a:xfrm>
        </p:spPr>
        <p:txBody>
          <a:bodyPr anchor="b"/>
          <a:lstStyle>
            <a:lvl1pPr marL="0" indent="0">
              <a:buNone/>
              <a:defRPr sz="2400" b="0">
                <a:latin typeface="Calibri" pitchFamily="34" charset="0"/>
              </a:defRPr>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15" name="Rectangle 14"/>
          <p:cNvSpPr/>
          <p:nvPr userDrawn="1"/>
        </p:nvSpPr>
        <p:spPr>
          <a:xfrm>
            <a:off x="8763768" y="6607964"/>
            <a:ext cx="380232" cy="230832"/>
          </a:xfrm>
          <a:prstGeom prst="rect">
            <a:avLst/>
          </a:prstGeom>
        </p:spPr>
        <p:txBody>
          <a:bodyPr wrap="none">
            <a:spAutoFit/>
          </a:bodyPr>
          <a:lstStyle/>
          <a:p>
            <a:pPr marL="0" marR="0" lvl="0" indent="0" algn="r" defTabSz="887413" rtl="0" eaLnBrk="1" fontAlgn="base" latinLnBrk="0" hangingPunct="1">
              <a:lnSpc>
                <a:spcPct val="100000"/>
              </a:lnSpc>
              <a:spcBef>
                <a:spcPct val="20000"/>
              </a:spcBef>
              <a:spcAft>
                <a:spcPct val="0"/>
              </a:spcAft>
              <a:buClrTx/>
              <a:buSzTx/>
              <a:buFontTx/>
              <a:buNone/>
              <a:tabLst/>
              <a:defRPr/>
            </a:pPr>
            <a:r>
              <a:rPr lang="en-US" sz="900" b="1" dirty="0">
                <a:latin typeface="Calibri"/>
              </a:rPr>
              <a:t>0</a:t>
            </a:r>
            <a:fld id="{1BDCAB95-4410-4016-8D90-745AD5D24594}" type="slidenum">
              <a:rPr lang="en-US" sz="900" b="1" smtClean="0">
                <a:latin typeface="Calibri" pitchFamily="34" charset="0"/>
              </a:rPr>
              <a:pPr marL="0" marR="0" lvl="0" indent="0" algn="r" defTabSz="887413" rtl="0" eaLnBrk="1" fontAlgn="base" latinLnBrk="0" hangingPunct="1">
                <a:lnSpc>
                  <a:spcPct val="100000"/>
                </a:lnSpc>
                <a:spcBef>
                  <a:spcPct val="20000"/>
                </a:spcBef>
                <a:spcAft>
                  <a:spcPct val="0"/>
                </a:spcAft>
                <a:buClrTx/>
                <a:buSzTx/>
                <a:buFontTx/>
                <a:buNone/>
                <a:tabLst/>
                <a:defRPr/>
              </a:pPr>
              <a:t>‹#›</a:t>
            </a:fld>
            <a:endParaRPr lang="en-US" sz="900" b="1" dirty="0">
              <a:latin typeface="Calibri" pitchFamily="34" charset="0"/>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1" y="55212"/>
            <a:ext cx="942474" cy="942474"/>
          </a:xfrm>
          <a:prstGeom prst="rect">
            <a:avLst/>
          </a:prstGeom>
        </p:spPr>
      </p:pic>
      <p:sp>
        <p:nvSpPr>
          <p:cNvPr id="18" name="Rectangle 21"/>
          <p:cNvSpPr>
            <a:spLocks noChangeArrowheads="1"/>
          </p:cNvSpPr>
          <p:nvPr userDrawn="1"/>
        </p:nvSpPr>
        <p:spPr bwMode="auto">
          <a:xfrm>
            <a:off x="1171074" y="890589"/>
            <a:ext cx="7725276" cy="90723"/>
          </a:xfrm>
          <a:prstGeom prst="rect">
            <a:avLst/>
          </a:prstGeom>
          <a:gradFill flip="none" rotWithShape="1">
            <a:gsLst>
              <a:gs pos="64000">
                <a:srgbClr val="5E9545"/>
              </a:gs>
              <a:gs pos="0">
                <a:srgbClr val="314187"/>
              </a:gs>
              <a:gs pos="100000">
                <a:srgbClr val="008000"/>
              </a:gs>
            </a:gsLst>
            <a:lin ang="10800000" scaled="1"/>
            <a:tileRect/>
          </a:gradFill>
          <a:ln w="9525">
            <a:noFill/>
            <a:miter lim="800000"/>
            <a:headEnd/>
            <a:tailEnd/>
          </a:ln>
          <a:effectLst>
            <a:outerShdw blurRad="50800" dist="38100" dir="2700000" algn="tl" rotWithShape="0">
              <a:prstClr val="black">
                <a:alpha val="40000"/>
              </a:prstClr>
            </a:outerShdw>
          </a:effectLst>
        </p:spPr>
        <p:txBody>
          <a:bodyPr wrap="none" lIns="91429" tIns="45714" rIns="91429" bIns="45714" anchor="ctr"/>
          <a:lstStyle/>
          <a:p>
            <a:pPr eaLnBrk="0" hangingPunct="0">
              <a:defRPr/>
            </a:pPr>
            <a:endParaRPr lang="en-US" dirty="0">
              <a:ea typeface="ＭＳ Ｐゴシック" pitchFamily="34" charset="-128"/>
              <a:cs typeface="+mn-cs"/>
            </a:endParaRPr>
          </a:p>
        </p:txBody>
      </p:sp>
      <p:sp>
        <p:nvSpPr>
          <p:cNvPr id="24" name="Rectangle 21"/>
          <p:cNvSpPr>
            <a:spLocks noChangeArrowheads="1"/>
          </p:cNvSpPr>
          <p:nvPr userDrawn="1"/>
        </p:nvSpPr>
        <p:spPr bwMode="auto">
          <a:xfrm>
            <a:off x="579210" y="4643227"/>
            <a:ext cx="7725276" cy="45720"/>
          </a:xfrm>
          <a:prstGeom prst="rect">
            <a:avLst/>
          </a:prstGeom>
          <a:gradFill flip="none" rotWithShape="1">
            <a:gsLst>
              <a:gs pos="64000">
                <a:srgbClr val="5E9545"/>
              </a:gs>
              <a:gs pos="0">
                <a:srgbClr val="314187"/>
              </a:gs>
              <a:gs pos="100000">
                <a:srgbClr val="008000"/>
              </a:gs>
            </a:gsLst>
            <a:lin ang="10800000" scaled="1"/>
            <a:tileRect/>
          </a:gradFill>
          <a:ln w="9525">
            <a:noFill/>
            <a:miter lim="800000"/>
            <a:headEnd/>
            <a:tailEnd/>
          </a:ln>
          <a:effectLst>
            <a:outerShdw blurRad="50800" dist="38100" dir="2700000" algn="tl" rotWithShape="0">
              <a:prstClr val="black">
                <a:alpha val="40000"/>
              </a:prstClr>
            </a:outerShdw>
          </a:effectLst>
        </p:spPr>
        <p:txBody>
          <a:bodyPr wrap="none" lIns="91429" tIns="45714" rIns="91429" bIns="45714" anchor="ctr"/>
          <a:lstStyle/>
          <a:p>
            <a:pPr eaLnBrk="0" hangingPunct="0">
              <a:defRPr/>
            </a:pPr>
            <a:endParaRPr lang="en-US" dirty="0">
              <a:ea typeface="ＭＳ Ｐゴシック" pitchFamily="34" charset="-128"/>
              <a:cs typeface="+mn-cs"/>
            </a:endParaRPr>
          </a:p>
        </p:txBody>
      </p:sp>
      <p:graphicFrame>
        <p:nvGraphicFramePr>
          <p:cNvPr id="9" name="Group 7">
            <a:extLst>
              <a:ext uri="{FF2B5EF4-FFF2-40B4-BE49-F238E27FC236}">
                <a16:creationId xmlns:a16="http://schemas.microsoft.com/office/drawing/2014/main" id="{A2C70FD8-5643-6746-888D-116CBE26F020}"/>
              </a:ext>
            </a:extLst>
          </p:cNvPr>
          <p:cNvGraphicFramePr>
            <a:graphicFrameLocks noGrp="1"/>
          </p:cNvGraphicFramePr>
          <p:nvPr userDrawn="1">
            <p:extLst>
              <p:ext uri="{D42A27DB-BD31-4B8C-83A1-F6EECF244321}">
                <p14:modId xmlns:p14="http://schemas.microsoft.com/office/powerpoint/2010/main" val="2107719607"/>
              </p:ext>
            </p:extLst>
          </p:nvPr>
        </p:nvGraphicFramePr>
        <p:xfrm>
          <a:off x="22226" y="6654800"/>
          <a:ext cx="7861012" cy="137160"/>
        </p:xfrm>
        <a:graphic>
          <a:graphicData uri="http://schemas.openxmlformats.org/drawingml/2006/table">
            <a:tbl>
              <a:tblPr/>
              <a:tblGrid>
                <a:gridCol w="79587">
                  <a:extLst>
                    <a:ext uri="{9D8B030D-6E8A-4147-A177-3AD203B41FA5}">
                      <a16:colId xmlns:a16="http://schemas.microsoft.com/office/drawing/2014/main" val="20000"/>
                    </a:ext>
                  </a:extLst>
                </a:gridCol>
                <a:gridCol w="3199302">
                  <a:extLst>
                    <a:ext uri="{9D8B030D-6E8A-4147-A177-3AD203B41FA5}">
                      <a16:colId xmlns:a16="http://schemas.microsoft.com/office/drawing/2014/main" val="20001"/>
                    </a:ext>
                  </a:extLst>
                </a:gridCol>
                <a:gridCol w="654589">
                  <a:extLst>
                    <a:ext uri="{9D8B030D-6E8A-4147-A177-3AD203B41FA5}">
                      <a16:colId xmlns:a16="http://schemas.microsoft.com/office/drawing/2014/main" val="20002"/>
                    </a:ext>
                  </a:extLst>
                </a:gridCol>
                <a:gridCol w="654589">
                  <a:extLst>
                    <a:ext uri="{9D8B030D-6E8A-4147-A177-3AD203B41FA5}">
                      <a16:colId xmlns:a16="http://schemas.microsoft.com/office/drawing/2014/main" val="20003"/>
                    </a:ext>
                  </a:extLst>
                </a:gridCol>
                <a:gridCol w="654589">
                  <a:extLst>
                    <a:ext uri="{9D8B030D-6E8A-4147-A177-3AD203B41FA5}">
                      <a16:colId xmlns:a16="http://schemas.microsoft.com/office/drawing/2014/main" val="20004"/>
                    </a:ext>
                  </a:extLst>
                </a:gridCol>
                <a:gridCol w="2536533">
                  <a:extLst>
                    <a:ext uri="{9D8B030D-6E8A-4147-A177-3AD203B41FA5}">
                      <a16:colId xmlns:a16="http://schemas.microsoft.com/office/drawing/2014/main" val="20005"/>
                    </a:ext>
                  </a:extLst>
                </a:gridCol>
                <a:gridCol w="81823">
                  <a:extLst>
                    <a:ext uri="{9D8B030D-6E8A-4147-A177-3AD203B41FA5}">
                      <a16:colId xmlns:a16="http://schemas.microsoft.com/office/drawing/2014/main" val="20006"/>
                    </a:ext>
                  </a:extLst>
                </a:gridCol>
              </a:tblGrid>
              <a:tr h="137160">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dirty="0">
                        <a:ln>
                          <a:noFill/>
                        </a:ln>
                        <a:solidFill>
                          <a:schemeClr val="tx1"/>
                        </a:solidFill>
                        <a:effectLst/>
                        <a:latin typeface="Calibri" pitchFamily="34"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err="1">
                          <a:ln>
                            <a:noFill/>
                          </a:ln>
                          <a:solidFill>
                            <a:schemeClr val="tx1"/>
                          </a:solidFill>
                          <a:effectLst/>
                          <a:latin typeface="Calibri" pitchFamily="34" charset="0"/>
                          <a:ea typeface="ＭＳ Ｐゴシック"/>
                          <a:cs typeface="ＭＳ Ｐゴシック"/>
                        </a:rPr>
                        <a:t>GeoCarb</a:t>
                      </a:r>
                      <a:r>
                        <a:rPr kumimoji="0" lang="en-US" sz="900" b="1" i="0" u="none" strike="noStrike" cap="none" normalizeH="0" baseline="0" dirty="0">
                          <a:ln>
                            <a:noFill/>
                          </a:ln>
                          <a:solidFill>
                            <a:schemeClr val="tx1"/>
                          </a:solidFill>
                          <a:effectLst/>
                          <a:latin typeface="Calibri" pitchFamily="34" charset="0"/>
                          <a:ea typeface="ＭＳ Ｐゴシック"/>
                          <a:cs typeface="ＭＳ Ｐゴシック"/>
                        </a:rPr>
                        <a:t> Mission Science</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887413" rtl="0" eaLnBrk="1" fontAlgn="base" latinLnBrk="0" hangingPunct="1">
                        <a:lnSpc>
                          <a:spcPct val="100000"/>
                        </a:lnSpc>
                        <a:spcBef>
                          <a:spcPct val="20000"/>
                        </a:spcBef>
                        <a:spcAft>
                          <a:spcPct val="0"/>
                        </a:spcAft>
                        <a:buClrTx/>
                        <a:buSzTx/>
                        <a:buFontTx/>
                        <a:buNone/>
                        <a:tabLst/>
                        <a:defRPr/>
                      </a:pPr>
                      <a:endParaRPr lang="en-US" sz="900" b="1" dirty="0">
                        <a:latin typeface="Calibri" pitchFamily="34"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37E33E7-5CE2-4BB8-AF6C-B4C06CA1302D}"/>
              </a:ext>
            </a:extLst>
          </p:cNvPr>
          <p:cNvSpPr>
            <a:spLocks noGrp="1"/>
          </p:cNvSpPr>
          <p:nvPr>
            <p:ph type="title"/>
          </p:nvPr>
        </p:nvSpPr>
        <p:spPr>
          <a:xfrm>
            <a:off x="1171074" y="219887"/>
            <a:ext cx="7087718" cy="700088"/>
          </a:xfrm>
        </p:spPr>
        <p:txBody>
          <a:bodyPr anchor="b" anchorCtr="0"/>
          <a:lstStyle>
            <a:lvl1pPr>
              <a:defRPr sz="3400"/>
            </a:lvl1pPr>
          </a:lstStyle>
          <a:p>
            <a:r>
              <a:rPr lang="en-US"/>
              <a:t>Click to edit Master title style</a:t>
            </a:r>
          </a:p>
        </p:txBody>
      </p:sp>
      <p:sp>
        <p:nvSpPr>
          <p:cNvPr id="7" name="Content Placeholder 2">
            <a:extLst>
              <a:ext uri="{FF2B5EF4-FFF2-40B4-BE49-F238E27FC236}">
                <a16:creationId xmlns:a16="http://schemas.microsoft.com/office/drawing/2014/main" id="{4CE83A0D-CFF8-4C9F-803F-906E55E939EA}"/>
              </a:ext>
            </a:extLst>
          </p:cNvPr>
          <p:cNvSpPr>
            <a:spLocks noGrp="1"/>
          </p:cNvSpPr>
          <p:nvPr>
            <p:ph idx="1"/>
          </p:nvPr>
        </p:nvSpPr>
        <p:spPr>
          <a:xfrm>
            <a:off x="228600" y="1234440"/>
            <a:ext cx="8686800" cy="5120640"/>
          </a:xfrm>
        </p:spPr>
        <p:txBody>
          <a:bodyPr/>
          <a:lstStyle>
            <a:lvl1pPr>
              <a:spcBef>
                <a:spcPts val="1000"/>
              </a:spcBef>
              <a:spcAft>
                <a:spcPts val="0"/>
              </a:spcAft>
              <a:defRPr sz="2200" baseline="0">
                <a:solidFill>
                  <a:schemeClr val="tx1"/>
                </a:solidFill>
                <a:latin typeface="+mn-lt"/>
              </a:defRPr>
            </a:lvl1pPr>
            <a:lvl2pPr>
              <a:spcBef>
                <a:spcPts val="0"/>
              </a:spcBef>
              <a:spcAft>
                <a:spcPts val="0"/>
              </a:spcAft>
              <a:defRPr sz="2000" baseline="0">
                <a:solidFill>
                  <a:schemeClr val="tx1"/>
                </a:solidFill>
                <a:latin typeface="+mn-lt"/>
              </a:defRPr>
            </a:lvl2pPr>
            <a:lvl3pPr>
              <a:spcBef>
                <a:spcPts val="0"/>
              </a:spcBef>
              <a:spcAft>
                <a:spcPts val="0"/>
              </a:spcAft>
              <a:defRPr sz="2000">
                <a:solidFill>
                  <a:schemeClr val="tx1"/>
                </a:solidFill>
                <a:latin typeface="+mn-lt"/>
              </a:defRPr>
            </a:lvl3pPr>
            <a:lvl4pPr>
              <a:spcBef>
                <a:spcPts val="0"/>
              </a:spcBef>
              <a:spcAft>
                <a:spcPts val="0"/>
              </a:spcAft>
              <a:defRPr sz="1800">
                <a:solidFill>
                  <a:schemeClr val="tx1"/>
                </a:solidFill>
                <a:latin typeface="+mn-lt"/>
              </a:defRPr>
            </a:lvl4pPr>
            <a:lvl5pPr>
              <a:spcBef>
                <a:spcPts val="0"/>
              </a:spcBef>
              <a:spcAft>
                <a:spcPts val="0"/>
              </a:spcAft>
              <a:defRPr sz="1800" baseline="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Tree>
    <p:extLst>
      <p:ext uri="{BB962C8B-B14F-4D97-AF65-F5344CB8AC3E}">
        <p14:creationId xmlns:p14="http://schemas.microsoft.com/office/powerpoint/2010/main" val="3847641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3642" cy="6858000"/>
          </a:xfrm>
          <a:prstGeom prst="rect">
            <a:avLst/>
          </a:prstGeom>
        </p:spPr>
      </p:pic>
      <p:sp>
        <p:nvSpPr>
          <p:cNvPr id="2" name="Title 1"/>
          <p:cNvSpPr>
            <a:spLocks noGrp="1"/>
          </p:cNvSpPr>
          <p:nvPr>
            <p:ph type="ctrTitle" hasCustomPrompt="1"/>
          </p:nvPr>
        </p:nvSpPr>
        <p:spPr>
          <a:xfrm>
            <a:off x="685800" y="1901297"/>
            <a:ext cx="7772400" cy="2387600"/>
          </a:xfrm>
        </p:spPr>
        <p:txBody>
          <a:bodyPr anchor="b">
            <a:normAutofit/>
          </a:bodyPr>
          <a:lstStyle>
            <a:lvl1pPr algn="l">
              <a:defRPr sz="4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685800" y="4401630"/>
            <a:ext cx="6858000" cy="1655762"/>
          </a:xfrm>
        </p:spPr>
        <p:txBody>
          <a:bodyPr>
            <a:normAutofit/>
          </a:bodyPr>
          <a:lstStyle>
            <a:lvl1pPr marL="0" indent="0" algn="l">
              <a:buNone/>
              <a:defRPr sz="2400">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14831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FDD1394-A127-2355-8986-E3A5072FD669}"/>
              </a:ext>
            </a:extLst>
          </p:cNvPr>
          <p:cNvSpPr>
            <a:spLocks noGrp="1"/>
          </p:cNvSpPr>
          <p:nvPr>
            <p:ph sz="half" idx="2"/>
          </p:nvPr>
        </p:nvSpPr>
        <p:spPr>
          <a:xfrm>
            <a:off x="630238" y="1178560"/>
            <a:ext cx="3868737" cy="50111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8E1F0C89-8537-6DDC-1009-DE97DA5B3716}"/>
              </a:ext>
            </a:extLst>
          </p:cNvPr>
          <p:cNvSpPr>
            <a:spLocks noGrp="1"/>
          </p:cNvSpPr>
          <p:nvPr>
            <p:ph sz="quarter" idx="4"/>
          </p:nvPr>
        </p:nvSpPr>
        <p:spPr>
          <a:xfrm>
            <a:off x="4629150" y="1178560"/>
            <a:ext cx="3887788" cy="50111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13C30937-FD7A-128C-362F-5F3F0AAC1B77}"/>
              </a:ext>
            </a:extLst>
          </p:cNvPr>
          <p:cNvSpPr>
            <a:spLocks noGrp="1"/>
          </p:cNvSpPr>
          <p:nvPr>
            <p:ph type="title"/>
          </p:nvPr>
        </p:nvSpPr>
        <p:spPr>
          <a:xfrm>
            <a:off x="1354980" y="181787"/>
            <a:ext cx="6903812" cy="700088"/>
          </a:xfrm>
        </p:spPr>
        <p:txBody>
          <a:bodyPr anchor="b" anchorCtr="0"/>
          <a:lstStyle>
            <a:lvl1pPr>
              <a:defRPr sz="3400"/>
            </a:lvl1pPr>
          </a:lstStyle>
          <a:p>
            <a:r>
              <a:rPr lang="en-US" dirty="0"/>
              <a:t>Click to edit Master title style</a:t>
            </a:r>
          </a:p>
        </p:txBody>
      </p:sp>
    </p:spTree>
    <p:extLst>
      <p:ext uri="{BB962C8B-B14F-4D97-AF65-F5344CB8AC3E}">
        <p14:creationId xmlns:p14="http://schemas.microsoft.com/office/powerpoint/2010/main" val="1005221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FDD1394-A127-2355-8986-E3A5072FD669}"/>
              </a:ext>
            </a:extLst>
          </p:cNvPr>
          <p:cNvSpPr>
            <a:spLocks noGrp="1"/>
          </p:cNvSpPr>
          <p:nvPr>
            <p:ph sz="half" idx="2"/>
          </p:nvPr>
        </p:nvSpPr>
        <p:spPr>
          <a:xfrm>
            <a:off x="278296" y="1178560"/>
            <a:ext cx="8497956" cy="50111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13C30937-FD7A-128C-362F-5F3F0AAC1B77}"/>
              </a:ext>
            </a:extLst>
          </p:cNvPr>
          <p:cNvSpPr>
            <a:spLocks noGrp="1"/>
          </p:cNvSpPr>
          <p:nvPr>
            <p:ph type="title"/>
          </p:nvPr>
        </p:nvSpPr>
        <p:spPr>
          <a:xfrm>
            <a:off x="1354980" y="181787"/>
            <a:ext cx="6903812" cy="700088"/>
          </a:xfrm>
        </p:spPr>
        <p:txBody>
          <a:bodyPr anchor="b" anchorCtr="0"/>
          <a:lstStyle>
            <a:lvl1pPr>
              <a:defRPr sz="3400"/>
            </a:lvl1pPr>
          </a:lstStyle>
          <a:p>
            <a:r>
              <a:rPr lang="en-US" dirty="0"/>
              <a:t>Click to edit Master title style</a:t>
            </a:r>
          </a:p>
        </p:txBody>
      </p:sp>
    </p:spTree>
    <p:extLst>
      <p:ext uri="{BB962C8B-B14F-4D97-AF65-F5344CB8AC3E}">
        <p14:creationId xmlns:p14="http://schemas.microsoft.com/office/powerpoint/2010/main" val="593816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F1DD7-57A0-6CA8-95C1-316F53AA4C96}"/>
              </a:ext>
            </a:extLst>
          </p:cNvPr>
          <p:cNvSpPr>
            <a:spLocks noGrp="1"/>
          </p:cNvSpPr>
          <p:nvPr>
            <p:ph type="title"/>
          </p:nvPr>
        </p:nvSpPr>
        <p:spPr/>
        <p:txBody>
          <a:bodyPr/>
          <a:lstStyle/>
          <a:p>
            <a:r>
              <a:rPr lang="en-US"/>
              <a:t>Click to edit Master title style</a:t>
            </a:r>
          </a:p>
        </p:txBody>
      </p:sp>
      <p:sp>
        <p:nvSpPr>
          <p:cNvPr id="3" name="Content Placeholder 3">
            <a:extLst>
              <a:ext uri="{FF2B5EF4-FFF2-40B4-BE49-F238E27FC236}">
                <a16:creationId xmlns:a16="http://schemas.microsoft.com/office/drawing/2014/main" id="{DDBAFDFA-2090-274A-3034-D2AC8F4DC331}"/>
              </a:ext>
            </a:extLst>
          </p:cNvPr>
          <p:cNvSpPr>
            <a:spLocks noGrp="1"/>
          </p:cNvSpPr>
          <p:nvPr>
            <p:ph sz="half" idx="2"/>
          </p:nvPr>
        </p:nvSpPr>
        <p:spPr>
          <a:xfrm>
            <a:off x="426720" y="1178560"/>
            <a:ext cx="8219440" cy="50111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6576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71075" y="219887"/>
            <a:ext cx="7087718" cy="700088"/>
          </a:xfrm>
        </p:spPr>
        <p:txBody>
          <a:bodyPr anchor="b" anchorCtr="0"/>
          <a:lstStyle>
            <a:lvl1pPr>
              <a:defRPr sz="2550"/>
            </a:lvl1pPr>
          </a:lstStyle>
          <a:p>
            <a:r>
              <a:rPr lang="en-US" dirty="0"/>
              <a:t>Click to edit Master title style</a:t>
            </a:r>
          </a:p>
        </p:txBody>
      </p:sp>
      <p:sp>
        <p:nvSpPr>
          <p:cNvPr id="5" name="Content Placeholder 2"/>
          <p:cNvSpPr>
            <a:spLocks noGrp="1"/>
          </p:cNvSpPr>
          <p:nvPr>
            <p:ph idx="1"/>
          </p:nvPr>
        </p:nvSpPr>
        <p:spPr>
          <a:xfrm>
            <a:off x="228600" y="1234440"/>
            <a:ext cx="8686800" cy="5120640"/>
          </a:xfrm>
        </p:spPr>
        <p:txBody>
          <a:bodyPr/>
          <a:lstStyle>
            <a:lvl1pPr>
              <a:spcBef>
                <a:spcPts val="750"/>
              </a:spcBef>
              <a:spcAft>
                <a:spcPts val="0"/>
              </a:spcAft>
              <a:defRPr sz="1650" baseline="0">
                <a:solidFill>
                  <a:schemeClr val="tx1"/>
                </a:solidFill>
                <a:latin typeface="+mn-lt"/>
              </a:defRPr>
            </a:lvl1pPr>
            <a:lvl2pPr>
              <a:spcBef>
                <a:spcPts val="0"/>
              </a:spcBef>
              <a:spcAft>
                <a:spcPts val="0"/>
              </a:spcAft>
              <a:defRPr sz="1500" baseline="0">
                <a:solidFill>
                  <a:schemeClr val="tx1"/>
                </a:solidFill>
                <a:latin typeface="+mn-lt"/>
              </a:defRPr>
            </a:lvl2pPr>
            <a:lvl3pPr>
              <a:spcBef>
                <a:spcPts val="0"/>
              </a:spcBef>
              <a:spcAft>
                <a:spcPts val="0"/>
              </a:spcAft>
              <a:defRPr sz="1500">
                <a:solidFill>
                  <a:schemeClr val="tx1"/>
                </a:solidFill>
                <a:latin typeface="+mn-lt"/>
              </a:defRPr>
            </a:lvl3pPr>
            <a:lvl4pPr>
              <a:spcBef>
                <a:spcPts val="0"/>
              </a:spcBef>
              <a:spcAft>
                <a:spcPts val="0"/>
              </a:spcAft>
              <a:defRPr sz="1350">
                <a:solidFill>
                  <a:schemeClr val="tx1"/>
                </a:solidFill>
                <a:latin typeface="+mn-lt"/>
              </a:defRPr>
            </a:lvl4pPr>
            <a:lvl5pPr>
              <a:spcBef>
                <a:spcPts val="0"/>
              </a:spcBef>
              <a:spcAft>
                <a:spcPts val="0"/>
              </a:spcAft>
              <a:defRPr sz="1350" baseline="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Tree>
    <p:extLst>
      <p:ext uri="{BB962C8B-B14F-4D97-AF65-F5344CB8AC3E}">
        <p14:creationId xmlns:p14="http://schemas.microsoft.com/office/powerpoint/2010/main" val="178777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92811E4-8D1F-9641-8322-5850894D609E}"/>
              </a:ext>
            </a:extLst>
          </p:cNvPr>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defRPr>
            </a:lvl1pPr>
          </a:lstStyle>
          <a:p>
            <a:pPr>
              <a:defRPr/>
            </a:pPr>
            <a:endParaRPr lang="en-US" dirty="0"/>
          </a:p>
        </p:txBody>
      </p:sp>
      <p:sp>
        <p:nvSpPr>
          <p:cNvPr id="6" name="Slide Number Placeholder 5">
            <a:extLst>
              <a:ext uri="{FF2B5EF4-FFF2-40B4-BE49-F238E27FC236}">
                <a16:creationId xmlns:a16="http://schemas.microsoft.com/office/drawing/2014/main" id="{D005675E-E04E-EB41-9643-158E5C47284C}"/>
              </a:ext>
            </a:extLst>
          </p:cNvPr>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D51FD4CC-5B09-4BEF-9353-EE5EA848A3BB}" type="slidenum">
              <a:rPr lang="en-US"/>
              <a:pPr>
                <a:defRPr/>
              </a:pPr>
              <a:t>‹#›</a:t>
            </a:fld>
            <a:endParaRPr lang="en-US" dirty="0"/>
          </a:p>
        </p:txBody>
      </p:sp>
    </p:spTree>
    <p:extLst>
      <p:ext uri="{BB962C8B-B14F-4D97-AF65-F5344CB8AC3E}">
        <p14:creationId xmlns:p14="http://schemas.microsoft.com/office/powerpoint/2010/main" val="264818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54980" y="181787"/>
            <a:ext cx="6903812" cy="700088"/>
          </a:xfrm>
        </p:spPr>
        <p:txBody>
          <a:bodyPr anchor="b" anchorCtr="0"/>
          <a:lstStyle>
            <a:lvl1pPr>
              <a:defRPr sz="3400"/>
            </a:lvl1pPr>
          </a:lstStyle>
          <a:p>
            <a:r>
              <a:rPr lang="en-US" dirty="0"/>
              <a:t>Click to edit Master title style</a:t>
            </a:r>
          </a:p>
        </p:txBody>
      </p:sp>
      <p:sp>
        <p:nvSpPr>
          <p:cNvPr id="5" name="Content Placeholder 2"/>
          <p:cNvSpPr>
            <a:spLocks noGrp="1"/>
          </p:cNvSpPr>
          <p:nvPr>
            <p:ph idx="1"/>
          </p:nvPr>
        </p:nvSpPr>
        <p:spPr>
          <a:xfrm>
            <a:off x="228600" y="1234440"/>
            <a:ext cx="8686800" cy="5120640"/>
          </a:xfrm>
        </p:spPr>
        <p:txBody>
          <a:bodyPr/>
          <a:lstStyle>
            <a:lvl1pPr>
              <a:spcBef>
                <a:spcPts val="1000"/>
              </a:spcBef>
              <a:spcAft>
                <a:spcPts val="0"/>
              </a:spcAft>
              <a:defRPr sz="2200" baseline="0">
                <a:solidFill>
                  <a:schemeClr val="tx1"/>
                </a:solidFill>
                <a:latin typeface="+mn-lt"/>
              </a:defRPr>
            </a:lvl1pPr>
            <a:lvl2pPr>
              <a:spcBef>
                <a:spcPts val="0"/>
              </a:spcBef>
              <a:spcAft>
                <a:spcPts val="0"/>
              </a:spcAft>
              <a:defRPr sz="2000" baseline="0">
                <a:solidFill>
                  <a:schemeClr val="tx1"/>
                </a:solidFill>
                <a:latin typeface="+mn-lt"/>
              </a:defRPr>
            </a:lvl2pPr>
            <a:lvl3pPr>
              <a:spcBef>
                <a:spcPts val="0"/>
              </a:spcBef>
              <a:spcAft>
                <a:spcPts val="0"/>
              </a:spcAft>
              <a:defRPr sz="2000">
                <a:solidFill>
                  <a:schemeClr val="tx1"/>
                </a:solidFill>
                <a:latin typeface="+mn-lt"/>
              </a:defRPr>
            </a:lvl3pPr>
            <a:lvl4pPr>
              <a:spcBef>
                <a:spcPts val="0"/>
              </a:spcBef>
              <a:spcAft>
                <a:spcPts val="0"/>
              </a:spcAft>
              <a:defRPr sz="1800">
                <a:solidFill>
                  <a:schemeClr val="tx1"/>
                </a:solidFill>
                <a:latin typeface="+mn-lt"/>
              </a:defRPr>
            </a:lvl4pPr>
            <a:lvl5pPr>
              <a:spcBef>
                <a:spcPts val="0"/>
              </a:spcBef>
              <a:spcAft>
                <a:spcPts val="0"/>
              </a:spcAft>
              <a:defRPr sz="1800" baseline="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Tree>
    <p:extLst>
      <p:ext uri="{BB962C8B-B14F-4D97-AF65-F5344CB8AC3E}">
        <p14:creationId xmlns:p14="http://schemas.microsoft.com/office/powerpoint/2010/main" val="2351497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1" y="-48926"/>
            <a:ext cx="71501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2FD2B4A3-2608-054C-BFDB-4CDC579C7144}"/>
              </a:ext>
            </a:extLst>
          </p:cNvPr>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defRPr>
            </a:lvl1pPr>
          </a:lstStyle>
          <a:p>
            <a:pPr>
              <a:defRPr/>
            </a:pPr>
            <a:r>
              <a:rPr lang="en-US" dirty="0"/>
              <a:t>Continuation Review – Draft Pkg.</a:t>
            </a:r>
          </a:p>
        </p:txBody>
      </p:sp>
      <p:sp>
        <p:nvSpPr>
          <p:cNvPr id="8" name="Slide Number Placeholder 5">
            <a:extLst>
              <a:ext uri="{FF2B5EF4-FFF2-40B4-BE49-F238E27FC236}">
                <a16:creationId xmlns:a16="http://schemas.microsoft.com/office/drawing/2014/main" id="{6A7BF559-5FEC-7842-A304-367DC2F513A1}"/>
              </a:ext>
            </a:extLst>
          </p:cNvPr>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D51FD4CC-5B09-4BEF-9353-EE5EA848A3BB}" type="slidenum">
              <a:rPr lang="en-US"/>
              <a:pPr>
                <a:defRPr/>
              </a:pPr>
              <a:t>‹#›</a:t>
            </a:fld>
            <a:endParaRPr lang="en-US" dirty="0"/>
          </a:p>
        </p:txBody>
      </p:sp>
    </p:spTree>
    <p:extLst>
      <p:ext uri="{BB962C8B-B14F-4D97-AF65-F5344CB8AC3E}">
        <p14:creationId xmlns:p14="http://schemas.microsoft.com/office/powerpoint/2010/main" val="3781616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71074" y="228601"/>
            <a:ext cx="7744326" cy="700088"/>
          </a:xfrm>
          <a:prstGeom prst="rect">
            <a:avLst/>
          </a:prstGeom>
          <a:noFill/>
          <a:ln w="9525">
            <a:noFill/>
            <a:miter lim="800000"/>
            <a:headEnd/>
            <a:tailEnd/>
          </a:ln>
        </p:spPr>
        <p:txBody>
          <a:bodyPr vert="horz" wrap="square" lIns="91429" tIns="45714" rIns="91429" bIns="45714" numCol="1" anchor="b" anchorCtr="0" compatLnSpc="1">
            <a:prstTxWarp prst="textNoShape">
              <a:avLst/>
            </a:prstTxWarp>
          </a:bodyPr>
          <a:lstStyle/>
          <a:p>
            <a:pPr lvl="0"/>
            <a:endParaRPr lang="en-US" dirty="0"/>
          </a:p>
        </p:txBody>
      </p:sp>
      <p:sp>
        <p:nvSpPr>
          <p:cNvPr id="1027" name="Rectangle 3"/>
          <p:cNvSpPr>
            <a:spLocks noGrp="1" noChangeArrowheads="1"/>
          </p:cNvSpPr>
          <p:nvPr>
            <p:ph type="body" idx="1"/>
          </p:nvPr>
        </p:nvSpPr>
        <p:spPr bwMode="auto">
          <a:xfrm>
            <a:off x="228600" y="1234440"/>
            <a:ext cx="8686800" cy="5120640"/>
          </a:xfrm>
          <a:prstGeom prst="rect">
            <a:avLst/>
          </a:prstGeom>
          <a:noFill/>
          <a:ln w="9525">
            <a:noFill/>
            <a:miter lim="800000"/>
            <a:headEnd/>
            <a:tailEnd/>
          </a:ln>
        </p:spPr>
        <p:txBody>
          <a:bodyPr vert="horz" wrap="square" lIns="91429" tIns="45714" rIns="91429" bIns="45714"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aphicFrame>
        <p:nvGraphicFramePr>
          <p:cNvPr id="12" name="Group 7"/>
          <p:cNvGraphicFramePr>
            <a:graphicFrameLocks noGrp="1"/>
          </p:cNvGraphicFramePr>
          <p:nvPr userDrawn="1">
            <p:extLst>
              <p:ext uri="{D42A27DB-BD31-4B8C-83A1-F6EECF244321}">
                <p14:modId xmlns:p14="http://schemas.microsoft.com/office/powerpoint/2010/main" val="2373303042"/>
              </p:ext>
            </p:extLst>
          </p:nvPr>
        </p:nvGraphicFramePr>
        <p:xfrm>
          <a:off x="22226" y="6651015"/>
          <a:ext cx="7861012" cy="200126"/>
        </p:xfrm>
        <a:graphic>
          <a:graphicData uri="http://schemas.openxmlformats.org/drawingml/2006/table">
            <a:tbl>
              <a:tblPr/>
              <a:tblGrid>
                <a:gridCol w="79587">
                  <a:extLst>
                    <a:ext uri="{9D8B030D-6E8A-4147-A177-3AD203B41FA5}">
                      <a16:colId xmlns:a16="http://schemas.microsoft.com/office/drawing/2014/main" val="20000"/>
                    </a:ext>
                  </a:extLst>
                </a:gridCol>
                <a:gridCol w="3577302">
                  <a:extLst>
                    <a:ext uri="{9D8B030D-6E8A-4147-A177-3AD203B41FA5}">
                      <a16:colId xmlns:a16="http://schemas.microsoft.com/office/drawing/2014/main" val="20001"/>
                    </a:ext>
                  </a:extLst>
                </a:gridCol>
                <a:gridCol w="473337">
                  <a:extLst>
                    <a:ext uri="{9D8B030D-6E8A-4147-A177-3AD203B41FA5}">
                      <a16:colId xmlns:a16="http://schemas.microsoft.com/office/drawing/2014/main" val="20002"/>
                    </a:ext>
                  </a:extLst>
                </a:gridCol>
                <a:gridCol w="457841">
                  <a:extLst>
                    <a:ext uri="{9D8B030D-6E8A-4147-A177-3AD203B41FA5}">
                      <a16:colId xmlns:a16="http://schemas.microsoft.com/office/drawing/2014/main" val="20003"/>
                    </a:ext>
                  </a:extLst>
                </a:gridCol>
                <a:gridCol w="654589">
                  <a:extLst>
                    <a:ext uri="{9D8B030D-6E8A-4147-A177-3AD203B41FA5}">
                      <a16:colId xmlns:a16="http://schemas.microsoft.com/office/drawing/2014/main" val="20004"/>
                    </a:ext>
                  </a:extLst>
                </a:gridCol>
                <a:gridCol w="2536533">
                  <a:extLst>
                    <a:ext uri="{9D8B030D-6E8A-4147-A177-3AD203B41FA5}">
                      <a16:colId xmlns:a16="http://schemas.microsoft.com/office/drawing/2014/main" val="20005"/>
                    </a:ext>
                  </a:extLst>
                </a:gridCol>
                <a:gridCol w="81823">
                  <a:extLst>
                    <a:ext uri="{9D8B030D-6E8A-4147-A177-3AD203B41FA5}">
                      <a16:colId xmlns:a16="http://schemas.microsoft.com/office/drawing/2014/main" val="20006"/>
                    </a:ext>
                  </a:extLst>
                </a:gridCol>
              </a:tblGrid>
              <a:tr h="200126">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a:ln>
                            <a:noFill/>
                          </a:ln>
                          <a:solidFill>
                            <a:schemeClr val="tx1"/>
                          </a:solidFill>
                          <a:effectLst/>
                          <a:latin typeface="Calibri" pitchFamily="34" charset="0"/>
                          <a:ea typeface="ＭＳ Ｐゴシック"/>
                          <a:cs typeface="ＭＳ Ｐゴシック"/>
                        </a:rPr>
                        <a:t> </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r>
                        <a:rPr kumimoji="0" lang="en-US" sz="900" b="1" i="0" u="none" strike="noStrike" cap="none" normalizeH="0" baseline="0" dirty="0" err="1">
                          <a:ln>
                            <a:noFill/>
                          </a:ln>
                          <a:solidFill>
                            <a:schemeClr val="tx1"/>
                          </a:solidFill>
                          <a:effectLst/>
                          <a:latin typeface="Calibri" pitchFamily="34" charset="0"/>
                          <a:ea typeface="ＭＳ Ｐゴシック"/>
                          <a:cs typeface="ＭＳ Ｐゴシック"/>
                        </a:rPr>
                        <a:t>GeoCarb</a:t>
                      </a:r>
                      <a:r>
                        <a:rPr kumimoji="0" lang="en-US" sz="900" b="1" i="0" u="none" strike="noStrike" cap="none" normalizeH="0" baseline="0" dirty="0">
                          <a:ln>
                            <a:noFill/>
                          </a:ln>
                          <a:solidFill>
                            <a:schemeClr val="tx1"/>
                          </a:solidFill>
                          <a:effectLst/>
                          <a:latin typeface="Calibri" pitchFamily="34" charset="0"/>
                          <a:ea typeface="ＭＳ Ｐゴシック"/>
                          <a:cs typeface="ＭＳ Ｐゴシック"/>
                        </a:rPr>
                        <a:t> Mission Status – Sept 2024</a:t>
                      </a: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r" defTabSz="887413" rtl="0" eaLnBrk="1" fontAlgn="base" latinLnBrk="0" hangingPunct="1">
                        <a:lnSpc>
                          <a:spcPct val="100000"/>
                        </a:lnSpc>
                        <a:spcBef>
                          <a:spcPct val="20000"/>
                        </a:spcBef>
                        <a:spcAft>
                          <a:spcPct val="0"/>
                        </a:spcAft>
                        <a:buClrTx/>
                        <a:buSzTx/>
                        <a:buFontTx/>
                        <a:buNone/>
                        <a:tabLst/>
                        <a:defRPr/>
                      </a:pPr>
                      <a:endParaRPr lang="en-US" sz="900" b="1" dirty="0">
                        <a:latin typeface="Calibri" pitchFamily="34" charset="0"/>
                      </a:endParaRPr>
                    </a:p>
                  </a:txBody>
                  <a:tcPr marL="0" marR="0" marT="0" marB="0" horzOverflow="overflow">
                    <a:lnL>
                      <a:noFill/>
                    </a:lnL>
                    <a:lnR>
                      <a:noFill/>
                    </a:lnR>
                    <a:lnT>
                      <a:noFill/>
                    </a:lnT>
                    <a:lnB>
                      <a:noFill/>
                    </a:lnB>
                    <a:lnTlToBr>
                      <a:noFill/>
                    </a:lnTlToBr>
                    <a:lnBlToTr>
                      <a:noFill/>
                    </a:lnBlToTr>
                    <a:noFill/>
                  </a:tcPr>
                </a:tc>
                <a:tc>
                  <a:txBody>
                    <a:bodyPr/>
                    <a:lstStyle/>
                    <a:p>
                      <a:pPr marL="0" marR="0" lvl="0" indent="0" algn="l" defTabSz="887413" rtl="0" eaLnBrk="1" fontAlgn="base" latinLnBrk="0" hangingPunct="1">
                        <a:lnSpc>
                          <a:spcPct val="100000"/>
                        </a:lnSpc>
                        <a:spcBef>
                          <a:spcPct val="2000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a:cs typeface="ＭＳ Ｐゴシック"/>
                      </a:endParaRPr>
                    </a:p>
                  </a:txBody>
                  <a:tcPr marL="0" marR="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4" name="Rectangle 21"/>
          <p:cNvSpPr>
            <a:spLocks noChangeArrowheads="1"/>
          </p:cNvSpPr>
          <p:nvPr userDrawn="1"/>
        </p:nvSpPr>
        <p:spPr bwMode="auto">
          <a:xfrm>
            <a:off x="1171074" y="890589"/>
            <a:ext cx="7725276" cy="90723"/>
          </a:xfrm>
          <a:prstGeom prst="rect">
            <a:avLst/>
          </a:prstGeom>
          <a:gradFill flip="none" rotWithShape="1">
            <a:gsLst>
              <a:gs pos="64000">
                <a:srgbClr val="5E9545"/>
              </a:gs>
              <a:gs pos="0">
                <a:srgbClr val="314187"/>
              </a:gs>
              <a:gs pos="100000">
                <a:srgbClr val="008000"/>
              </a:gs>
            </a:gsLst>
            <a:lin ang="10800000" scaled="1"/>
            <a:tileRect/>
          </a:gradFill>
          <a:ln w="9525">
            <a:noFill/>
            <a:miter lim="800000"/>
            <a:headEnd/>
            <a:tailEnd/>
          </a:ln>
          <a:effectLst>
            <a:outerShdw blurRad="50800" dist="38100" dir="2700000" algn="tl" rotWithShape="0">
              <a:prstClr val="black">
                <a:alpha val="40000"/>
              </a:prstClr>
            </a:outerShdw>
          </a:effectLst>
        </p:spPr>
        <p:txBody>
          <a:bodyPr wrap="none" lIns="91429" tIns="45714" rIns="91429" bIns="45714" anchor="ctr"/>
          <a:lstStyle/>
          <a:p>
            <a:pPr eaLnBrk="0" hangingPunct="0">
              <a:defRPr/>
            </a:pPr>
            <a:endParaRPr lang="en-US" dirty="0">
              <a:ea typeface="ＭＳ Ｐゴシック" pitchFamily="34" charset="-128"/>
              <a:cs typeface="+mn-cs"/>
            </a:endParaRPr>
          </a:p>
        </p:txBody>
      </p:sp>
      <p:pic>
        <p:nvPicPr>
          <p:cNvPr id="15" name="Picture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28601" y="55212"/>
            <a:ext cx="942474" cy="942474"/>
          </a:xfrm>
          <a:prstGeom prst="rect">
            <a:avLst/>
          </a:prstGeom>
        </p:spPr>
      </p:pic>
      <p:sp>
        <p:nvSpPr>
          <p:cNvPr id="16" name="Rectangle 15"/>
          <p:cNvSpPr/>
          <p:nvPr userDrawn="1"/>
        </p:nvSpPr>
        <p:spPr>
          <a:xfrm>
            <a:off x="8821476" y="6607964"/>
            <a:ext cx="322524" cy="230832"/>
          </a:xfrm>
          <a:prstGeom prst="rect">
            <a:avLst/>
          </a:prstGeom>
        </p:spPr>
        <p:txBody>
          <a:bodyPr wrap="none">
            <a:spAutoFit/>
          </a:bodyPr>
          <a:lstStyle/>
          <a:p>
            <a:pPr marL="0" marR="0" lvl="0" indent="0" algn="r" defTabSz="887413" rtl="0" eaLnBrk="1" fontAlgn="base" latinLnBrk="0" hangingPunct="1">
              <a:lnSpc>
                <a:spcPct val="100000"/>
              </a:lnSpc>
              <a:spcBef>
                <a:spcPct val="20000"/>
              </a:spcBef>
              <a:spcAft>
                <a:spcPct val="0"/>
              </a:spcAft>
              <a:buClrTx/>
              <a:buSzTx/>
              <a:buFontTx/>
              <a:buNone/>
              <a:tabLst/>
              <a:defRPr/>
            </a:pPr>
            <a:fld id="{1BDCAB95-4410-4016-8D90-745AD5D24594}" type="slidenum">
              <a:rPr lang="en-US" sz="900" b="1" smtClean="0">
                <a:latin typeface="Calibri" pitchFamily="34" charset="0"/>
              </a:rPr>
              <a:pPr marL="0" marR="0" lvl="0" indent="0" algn="r" defTabSz="887413" rtl="0" eaLnBrk="1" fontAlgn="base" latinLnBrk="0" hangingPunct="1">
                <a:lnSpc>
                  <a:spcPct val="100000"/>
                </a:lnSpc>
                <a:spcBef>
                  <a:spcPct val="20000"/>
                </a:spcBef>
                <a:spcAft>
                  <a:spcPct val="0"/>
                </a:spcAft>
                <a:buClrTx/>
                <a:buSzTx/>
                <a:buFontTx/>
                <a:buNone/>
                <a:tabLst/>
                <a:defRPr/>
              </a:pPr>
              <a:t>‹#›</a:t>
            </a:fld>
            <a:endParaRPr lang="en-US" sz="900" b="1" dirty="0">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657" r:id="rId1"/>
    <p:sldLayoutId id="2147483661"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hdr="0" dt="0"/>
  <p:txStyles>
    <p:titleStyle>
      <a:lvl1pPr algn="l" rtl="0" eaLnBrk="1" fontAlgn="base" hangingPunct="1">
        <a:spcBef>
          <a:spcPct val="0"/>
        </a:spcBef>
        <a:spcAft>
          <a:spcPct val="0"/>
        </a:spcAft>
        <a:defRPr sz="3400" b="1">
          <a:solidFill>
            <a:schemeClr val="tx1"/>
          </a:solidFill>
          <a:latin typeface="Calibri" pitchFamily="34" charset="0"/>
          <a:ea typeface="+mj-ea"/>
          <a:cs typeface="ＭＳ Ｐゴシック"/>
        </a:defRPr>
      </a:lvl1pPr>
      <a:lvl2pPr algn="ctr" rtl="0" eaLnBrk="1" fontAlgn="base" hangingPunct="1">
        <a:spcBef>
          <a:spcPct val="0"/>
        </a:spcBef>
        <a:spcAft>
          <a:spcPct val="0"/>
        </a:spcAft>
        <a:defRPr sz="3200" b="1">
          <a:solidFill>
            <a:schemeClr val="tx1"/>
          </a:solidFill>
          <a:latin typeface="Calibri" pitchFamily="34" charset="0"/>
          <a:ea typeface="ＭＳ Ｐゴシック" pitchFamily="34" charset="-128"/>
          <a:cs typeface="ＭＳ Ｐゴシック"/>
        </a:defRPr>
      </a:lvl2pPr>
      <a:lvl3pPr algn="ctr" rtl="0" eaLnBrk="1" fontAlgn="base" hangingPunct="1">
        <a:spcBef>
          <a:spcPct val="0"/>
        </a:spcBef>
        <a:spcAft>
          <a:spcPct val="0"/>
        </a:spcAft>
        <a:defRPr sz="3200" b="1">
          <a:solidFill>
            <a:schemeClr val="tx1"/>
          </a:solidFill>
          <a:latin typeface="Calibri" pitchFamily="34" charset="0"/>
          <a:ea typeface="ＭＳ Ｐゴシック" pitchFamily="34" charset="-128"/>
          <a:cs typeface="ＭＳ Ｐゴシック"/>
        </a:defRPr>
      </a:lvl3pPr>
      <a:lvl4pPr algn="ctr" rtl="0" eaLnBrk="1" fontAlgn="base" hangingPunct="1">
        <a:spcBef>
          <a:spcPct val="0"/>
        </a:spcBef>
        <a:spcAft>
          <a:spcPct val="0"/>
        </a:spcAft>
        <a:defRPr sz="3200" b="1">
          <a:solidFill>
            <a:schemeClr val="tx1"/>
          </a:solidFill>
          <a:latin typeface="Calibri" pitchFamily="34" charset="0"/>
          <a:ea typeface="ＭＳ Ｐゴシック" pitchFamily="34" charset="-128"/>
          <a:cs typeface="ＭＳ Ｐゴシック"/>
        </a:defRPr>
      </a:lvl4pPr>
      <a:lvl5pPr algn="ctr" rtl="0" eaLnBrk="1" fontAlgn="base" hangingPunct="1">
        <a:spcBef>
          <a:spcPct val="0"/>
        </a:spcBef>
        <a:spcAft>
          <a:spcPct val="0"/>
        </a:spcAft>
        <a:defRPr sz="3200" b="1">
          <a:solidFill>
            <a:schemeClr val="tx1"/>
          </a:solidFill>
          <a:latin typeface="Calibri" pitchFamily="34" charset="0"/>
          <a:ea typeface="ＭＳ Ｐゴシック" pitchFamily="34" charset="-128"/>
          <a:cs typeface="ＭＳ Ｐゴシック"/>
        </a:defRPr>
      </a:lvl5pPr>
      <a:lvl6pPr marL="457146" algn="ctr" rtl="0" eaLnBrk="1" fontAlgn="base" hangingPunct="1">
        <a:spcBef>
          <a:spcPct val="0"/>
        </a:spcBef>
        <a:spcAft>
          <a:spcPct val="0"/>
        </a:spcAft>
        <a:defRPr sz="2800">
          <a:solidFill>
            <a:schemeClr val="accent2"/>
          </a:solidFill>
          <a:latin typeface="Arial" charset="0"/>
          <a:ea typeface="ＭＳ Ｐゴシック" pitchFamily="34" charset="-128"/>
        </a:defRPr>
      </a:lvl6pPr>
      <a:lvl7pPr marL="914293" algn="ctr" rtl="0" eaLnBrk="1" fontAlgn="base" hangingPunct="1">
        <a:spcBef>
          <a:spcPct val="0"/>
        </a:spcBef>
        <a:spcAft>
          <a:spcPct val="0"/>
        </a:spcAft>
        <a:defRPr sz="2800">
          <a:solidFill>
            <a:schemeClr val="accent2"/>
          </a:solidFill>
          <a:latin typeface="Arial" charset="0"/>
          <a:ea typeface="ＭＳ Ｐゴシック" pitchFamily="34" charset="-128"/>
        </a:defRPr>
      </a:lvl7pPr>
      <a:lvl8pPr marL="1371440" algn="ctr" rtl="0" eaLnBrk="1" fontAlgn="base" hangingPunct="1">
        <a:spcBef>
          <a:spcPct val="0"/>
        </a:spcBef>
        <a:spcAft>
          <a:spcPct val="0"/>
        </a:spcAft>
        <a:defRPr sz="2800">
          <a:solidFill>
            <a:schemeClr val="accent2"/>
          </a:solidFill>
          <a:latin typeface="Arial" charset="0"/>
          <a:ea typeface="ＭＳ Ｐゴシック" pitchFamily="34" charset="-128"/>
        </a:defRPr>
      </a:lvl8pPr>
      <a:lvl9pPr marL="1828586" algn="ctr" rtl="0" eaLnBrk="1" fontAlgn="base" hangingPunct="1">
        <a:spcBef>
          <a:spcPct val="0"/>
        </a:spcBef>
        <a:spcAft>
          <a:spcPct val="0"/>
        </a:spcAft>
        <a:defRPr sz="2800">
          <a:solidFill>
            <a:schemeClr val="accent2"/>
          </a:solidFill>
          <a:latin typeface="Arial" charset="0"/>
          <a:ea typeface="ＭＳ Ｐゴシック" pitchFamily="34" charset="-128"/>
        </a:defRPr>
      </a:lvl9pPr>
    </p:titleStyle>
    <p:bodyStyle>
      <a:lvl1pPr marL="342860" indent="-342860" algn="l" rtl="0" eaLnBrk="1" fontAlgn="base" hangingPunct="1">
        <a:spcBef>
          <a:spcPts val="1000"/>
        </a:spcBef>
        <a:spcAft>
          <a:spcPts val="0"/>
        </a:spcAft>
        <a:buChar char="•"/>
        <a:defRPr sz="2200" b="1">
          <a:solidFill>
            <a:schemeClr val="tx1"/>
          </a:solidFill>
          <a:latin typeface="+mn-lt"/>
          <a:ea typeface="+mn-ea"/>
          <a:cs typeface="ＭＳ Ｐゴシック"/>
        </a:defRPr>
      </a:lvl1pPr>
      <a:lvl2pPr marL="742863" indent="-285717" algn="l" rtl="0" eaLnBrk="1" fontAlgn="base" hangingPunct="1">
        <a:spcBef>
          <a:spcPts val="0"/>
        </a:spcBef>
        <a:spcAft>
          <a:spcPts val="0"/>
        </a:spcAft>
        <a:buChar char="–"/>
        <a:defRPr sz="2000">
          <a:solidFill>
            <a:schemeClr val="tx1"/>
          </a:solidFill>
          <a:latin typeface="+mn-lt"/>
          <a:ea typeface="+mn-ea"/>
          <a:cs typeface="ＭＳ Ｐゴシック"/>
        </a:defRPr>
      </a:lvl2pPr>
      <a:lvl3pPr marL="1142867" indent="-228573" algn="l" rtl="0" eaLnBrk="1" fontAlgn="base" hangingPunct="1">
        <a:spcBef>
          <a:spcPts val="0"/>
        </a:spcBef>
        <a:spcAft>
          <a:spcPts val="0"/>
        </a:spcAft>
        <a:buFont typeface="Arial" pitchFamily="34" charset="0"/>
        <a:buChar char="•"/>
        <a:defRPr sz="2000">
          <a:solidFill>
            <a:schemeClr val="tx1"/>
          </a:solidFill>
          <a:latin typeface="+mn-lt"/>
          <a:ea typeface="+mn-ea"/>
          <a:cs typeface="ＭＳ Ｐゴシック"/>
        </a:defRPr>
      </a:lvl3pPr>
      <a:lvl4pPr marL="1600013" indent="-228573" algn="l" rtl="0" eaLnBrk="1" fontAlgn="base" hangingPunct="1">
        <a:spcBef>
          <a:spcPts val="0"/>
        </a:spcBef>
        <a:spcAft>
          <a:spcPts val="0"/>
        </a:spcAft>
        <a:buChar char="–"/>
        <a:defRPr sz="1800">
          <a:solidFill>
            <a:schemeClr val="tx1"/>
          </a:solidFill>
          <a:latin typeface="+mn-lt"/>
          <a:ea typeface="+mn-ea"/>
          <a:cs typeface="ＭＳ Ｐゴシック"/>
        </a:defRPr>
      </a:lvl4pPr>
      <a:lvl5pPr marL="2057159" indent="-228573" algn="l" rtl="0" eaLnBrk="1" fontAlgn="base" hangingPunct="1">
        <a:spcBef>
          <a:spcPts val="0"/>
        </a:spcBef>
        <a:spcAft>
          <a:spcPts val="0"/>
        </a:spcAft>
        <a:buChar char="»"/>
        <a:defRPr sz="1800">
          <a:solidFill>
            <a:schemeClr val="tx1"/>
          </a:solidFill>
          <a:latin typeface="+mn-lt"/>
          <a:ea typeface="+mn-ea"/>
          <a:cs typeface="ＭＳ Ｐゴシック"/>
        </a:defRPr>
      </a:lvl5pPr>
      <a:lvl6pPr marL="2514306" indent="-228573" algn="l" rtl="0" eaLnBrk="1" fontAlgn="base" hangingPunct="1">
        <a:spcBef>
          <a:spcPct val="20000"/>
        </a:spcBef>
        <a:spcAft>
          <a:spcPct val="0"/>
        </a:spcAft>
        <a:buChar char="»"/>
        <a:defRPr sz="1600">
          <a:solidFill>
            <a:schemeClr val="tx1"/>
          </a:solidFill>
          <a:latin typeface="+mn-lt"/>
          <a:ea typeface="+mn-ea"/>
        </a:defRPr>
      </a:lvl6pPr>
      <a:lvl7pPr marL="2971453" indent="-228573" algn="l" rtl="0" eaLnBrk="1" fontAlgn="base" hangingPunct="1">
        <a:spcBef>
          <a:spcPct val="20000"/>
        </a:spcBef>
        <a:spcAft>
          <a:spcPct val="0"/>
        </a:spcAft>
        <a:buChar char="»"/>
        <a:defRPr sz="1600">
          <a:solidFill>
            <a:schemeClr val="tx1"/>
          </a:solidFill>
          <a:latin typeface="+mn-lt"/>
          <a:ea typeface="+mn-ea"/>
        </a:defRPr>
      </a:lvl7pPr>
      <a:lvl8pPr marL="3428599" indent="-228573" algn="l" rtl="0" eaLnBrk="1" fontAlgn="base" hangingPunct="1">
        <a:spcBef>
          <a:spcPct val="20000"/>
        </a:spcBef>
        <a:spcAft>
          <a:spcPct val="0"/>
        </a:spcAft>
        <a:buChar char="»"/>
        <a:defRPr sz="1600">
          <a:solidFill>
            <a:schemeClr val="tx1"/>
          </a:solidFill>
          <a:latin typeface="+mn-lt"/>
          <a:ea typeface="+mn-ea"/>
        </a:defRPr>
      </a:lvl8pPr>
      <a:lvl9pPr marL="3885746" indent="-228573" algn="l" rtl="0" eaLnBrk="1" fontAlgn="base" hangingPunct="1">
        <a:spcBef>
          <a:spcPct val="20000"/>
        </a:spcBef>
        <a:spcAft>
          <a:spcPct val="0"/>
        </a:spcAft>
        <a:buChar char="»"/>
        <a:defRPr sz="1600">
          <a:solidFill>
            <a:schemeClr val="tx1"/>
          </a:solidFill>
          <a:latin typeface="+mn-lt"/>
          <a:ea typeface="+mn-ea"/>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emf"/><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hyperlink" Target="https://doi.org/10.1016/j.scitotenv.2023.162222"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A55690-AE87-D61B-5B0A-BA7846E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65312" y="-1142997"/>
            <a:ext cx="7613376" cy="9144000"/>
          </a:xfrm>
          <a:prstGeom prst="rect">
            <a:avLst/>
          </a:prstGeom>
        </p:spPr>
      </p:pic>
      <p:sp>
        <p:nvSpPr>
          <p:cNvPr id="3" name="Subtitle 2"/>
          <p:cNvSpPr>
            <a:spLocks noGrp="1"/>
          </p:cNvSpPr>
          <p:nvPr>
            <p:ph type="subTitle" idx="1"/>
          </p:nvPr>
        </p:nvSpPr>
        <p:spPr>
          <a:xfrm>
            <a:off x="248479" y="5614504"/>
            <a:ext cx="5565912" cy="1243496"/>
          </a:xfrm>
        </p:spPr>
        <p:txBody>
          <a:bodyPr>
            <a:normAutofit/>
          </a:bodyPr>
          <a:lstStyle/>
          <a:p>
            <a:r>
              <a:rPr lang="en-US" sz="2000" dirty="0">
                <a:solidFill>
                  <a:schemeClr val="bg2"/>
                </a:solidFill>
              </a:rPr>
              <a:t>Berrien Moore,  Principal Investigator</a:t>
            </a:r>
          </a:p>
          <a:p>
            <a:r>
              <a:rPr lang="en-US" sz="2000" dirty="0">
                <a:solidFill>
                  <a:schemeClr val="bg2"/>
                </a:solidFill>
              </a:rPr>
              <a:t>Sean Crowell, Deputy PI/Project Scientist</a:t>
            </a:r>
          </a:p>
        </p:txBody>
      </p:sp>
      <p:sp>
        <p:nvSpPr>
          <p:cNvPr id="8" name="Slide Number Placeholder 7"/>
          <p:cNvSpPr>
            <a:spLocks noGrp="1"/>
          </p:cNvSpPr>
          <p:nvPr>
            <p:ph type="sldNum" sz="quarter" idx="4294967295"/>
          </p:nvPr>
        </p:nvSpPr>
        <p:spPr>
          <a:xfrm>
            <a:off x="8646289" y="6588359"/>
            <a:ext cx="413072" cy="258581"/>
          </a:xfrm>
          <a:prstGeom prst="rect">
            <a:avLst/>
          </a:prstGeom>
        </p:spPr>
        <p:txBody>
          <a:bodyPr/>
          <a:lstStyle/>
          <a:p>
            <a:fld id="{8E9EF5F4-F57B-42A7-9662-5F04CAD93D18}" type="slidenum">
              <a:rPr lang="en-US" smtClean="0"/>
              <a:pPr/>
              <a:t>1</a:t>
            </a:fld>
            <a:endParaRPr lang="en-US" dirty="0"/>
          </a:p>
        </p:txBody>
      </p:sp>
      <p:sp>
        <p:nvSpPr>
          <p:cNvPr id="10" name="TextBox 9"/>
          <p:cNvSpPr txBox="1"/>
          <p:nvPr/>
        </p:nvSpPr>
        <p:spPr>
          <a:xfrm>
            <a:off x="248478" y="3571657"/>
            <a:ext cx="6494085" cy="1661993"/>
          </a:xfrm>
          <a:prstGeom prst="rect">
            <a:avLst/>
          </a:prstGeom>
          <a:noFill/>
        </p:spPr>
        <p:txBody>
          <a:bodyPr wrap="none" rtlCol="0">
            <a:spAutoFit/>
          </a:bodyPr>
          <a:lstStyle/>
          <a:p>
            <a:r>
              <a:rPr lang="en-US" sz="6600" dirty="0" err="1">
                <a:solidFill>
                  <a:srgbClr val="E7DEC9"/>
                </a:solidFill>
              </a:rPr>
              <a:t>GeoCarb</a:t>
            </a:r>
            <a:endParaRPr lang="en-US" sz="6600" dirty="0">
              <a:solidFill>
                <a:srgbClr val="E7DEC9"/>
              </a:solidFill>
            </a:endParaRPr>
          </a:p>
          <a:p>
            <a:r>
              <a:rPr lang="en-US" sz="3600" dirty="0">
                <a:solidFill>
                  <a:srgbClr val="E7DEC9"/>
                </a:solidFill>
              </a:rPr>
              <a:t>Mission Status &amp; Opportunities</a:t>
            </a:r>
          </a:p>
        </p:txBody>
      </p:sp>
    </p:spTree>
    <p:extLst>
      <p:ext uri="{BB962C8B-B14F-4D97-AF65-F5344CB8AC3E}">
        <p14:creationId xmlns:p14="http://schemas.microsoft.com/office/powerpoint/2010/main" val="486013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2B45A-8AF5-FFBE-B11D-C9B13EE3D241}"/>
              </a:ext>
            </a:extLst>
          </p:cNvPr>
          <p:cNvSpPr>
            <a:spLocks noGrp="1"/>
          </p:cNvSpPr>
          <p:nvPr>
            <p:ph type="title"/>
          </p:nvPr>
        </p:nvSpPr>
        <p:spPr>
          <a:xfrm>
            <a:off x="1354980" y="181787"/>
            <a:ext cx="7468980" cy="700088"/>
          </a:xfrm>
        </p:spPr>
        <p:txBody>
          <a:bodyPr/>
          <a:lstStyle/>
          <a:p>
            <a:r>
              <a:rPr lang="en-US" dirty="0"/>
              <a:t>Moving to higher spatiotemporal fluxes</a:t>
            </a:r>
          </a:p>
        </p:txBody>
      </p:sp>
      <p:sp>
        <p:nvSpPr>
          <p:cNvPr id="3" name="Content Placeholder 2">
            <a:extLst>
              <a:ext uri="{FF2B5EF4-FFF2-40B4-BE49-F238E27FC236}">
                <a16:creationId xmlns:a16="http://schemas.microsoft.com/office/drawing/2014/main" id="{FDB51F07-21D2-327E-7E45-2D143081DDCE}"/>
              </a:ext>
            </a:extLst>
          </p:cNvPr>
          <p:cNvSpPr>
            <a:spLocks noGrp="1"/>
          </p:cNvSpPr>
          <p:nvPr>
            <p:ph idx="1"/>
          </p:nvPr>
        </p:nvSpPr>
        <p:spPr>
          <a:xfrm>
            <a:off x="228600" y="1234440"/>
            <a:ext cx="3840480" cy="5120640"/>
          </a:xfrm>
        </p:spPr>
        <p:txBody>
          <a:bodyPr>
            <a:normAutofit fontScale="85000" lnSpcReduction="20000"/>
          </a:bodyPr>
          <a:lstStyle/>
          <a:p>
            <a:r>
              <a:rPr lang="en-US" dirty="0"/>
              <a:t>In the OCO-2/GOSAT era, the flux constraint seems to be limited to a few large regions per continent</a:t>
            </a:r>
          </a:p>
          <a:p>
            <a:r>
              <a:rPr lang="en-US" dirty="0" err="1"/>
              <a:t>Sarvesh</a:t>
            </a:r>
            <a:r>
              <a:rPr lang="en-US" dirty="0"/>
              <a:t> Kumar Singh and Gregoire </a:t>
            </a:r>
            <a:r>
              <a:rPr lang="en-US" dirty="0" err="1"/>
              <a:t>Broquet</a:t>
            </a:r>
            <a:r>
              <a:rPr lang="en-US" dirty="0"/>
              <a:t> have shown that individual overpasses of </a:t>
            </a:r>
            <a:r>
              <a:rPr lang="en-US" dirty="0" err="1"/>
              <a:t>GeoCarb</a:t>
            </a:r>
            <a:r>
              <a:rPr lang="en-US" dirty="0"/>
              <a:t> with sufficiently clear scenes are able to constrain fluxes at the sub-basin scales</a:t>
            </a:r>
          </a:p>
          <a:p>
            <a:pPr lvl="1"/>
            <a:r>
              <a:rPr lang="en-US" dirty="0"/>
              <a:t>Shorter time windows might be useful in avoiding the worst effects of transport error</a:t>
            </a:r>
          </a:p>
          <a:p>
            <a:r>
              <a:rPr lang="en-US" dirty="0">
                <a:solidFill>
                  <a:srgbClr val="00B0F0"/>
                </a:solidFill>
              </a:rPr>
              <a:t>CATS, ISCCP, </a:t>
            </a:r>
            <a:r>
              <a:rPr lang="en-US" dirty="0" err="1">
                <a:solidFill>
                  <a:srgbClr val="00B0F0"/>
                </a:solidFill>
              </a:rPr>
              <a:t>Aeronet</a:t>
            </a:r>
            <a:r>
              <a:rPr lang="en-US" dirty="0">
                <a:solidFill>
                  <a:srgbClr val="00B0F0"/>
                </a:solidFill>
              </a:rPr>
              <a:t>, and MODIS MAIAC cloud cover products suggest that we can get these data if we scan early in the day (before 10am)</a:t>
            </a:r>
          </a:p>
        </p:txBody>
      </p:sp>
      <p:pic>
        <p:nvPicPr>
          <p:cNvPr id="4" name="Picture 3">
            <a:extLst>
              <a:ext uri="{FF2B5EF4-FFF2-40B4-BE49-F238E27FC236}">
                <a16:creationId xmlns:a16="http://schemas.microsoft.com/office/drawing/2014/main" id="{75712A09-45CF-0772-EE64-080554A1A338}"/>
              </a:ext>
            </a:extLst>
          </p:cNvPr>
          <p:cNvPicPr>
            <a:picLocks noChangeAspect="1"/>
          </p:cNvPicPr>
          <p:nvPr/>
        </p:nvPicPr>
        <p:blipFill rotWithShape="1">
          <a:blip r:embed="rId2"/>
          <a:srcRect t="29672"/>
          <a:stretch/>
        </p:blipFill>
        <p:spPr>
          <a:xfrm>
            <a:off x="4069081" y="3056340"/>
            <a:ext cx="4941356" cy="2942562"/>
          </a:xfrm>
          <a:prstGeom prst="rect">
            <a:avLst/>
          </a:prstGeom>
        </p:spPr>
      </p:pic>
      <p:sp>
        <p:nvSpPr>
          <p:cNvPr id="5" name="TextBox 4">
            <a:extLst>
              <a:ext uri="{FF2B5EF4-FFF2-40B4-BE49-F238E27FC236}">
                <a16:creationId xmlns:a16="http://schemas.microsoft.com/office/drawing/2014/main" id="{DD400EE2-4406-5A49-4274-550A1254E405}"/>
              </a:ext>
            </a:extLst>
          </p:cNvPr>
          <p:cNvSpPr txBox="1"/>
          <p:nvPr/>
        </p:nvSpPr>
        <p:spPr>
          <a:xfrm>
            <a:off x="4249002" y="1822094"/>
            <a:ext cx="2423159" cy="1015663"/>
          </a:xfrm>
          <a:prstGeom prst="rect">
            <a:avLst/>
          </a:prstGeom>
          <a:noFill/>
        </p:spPr>
        <p:txBody>
          <a:bodyPr wrap="square" rtlCol="0">
            <a:spAutoFit/>
          </a:bodyPr>
          <a:lstStyle/>
          <a:p>
            <a:r>
              <a:rPr lang="en-US" sz="2000" dirty="0"/>
              <a:t>Transport and Prior Uncertainty are Perfectly known</a:t>
            </a:r>
          </a:p>
        </p:txBody>
      </p:sp>
      <p:sp>
        <p:nvSpPr>
          <p:cNvPr id="6" name="TextBox 5">
            <a:extLst>
              <a:ext uri="{FF2B5EF4-FFF2-40B4-BE49-F238E27FC236}">
                <a16:creationId xmlns:a16="http://schemas.microsoft.com/office/drawing/2014/main" id="{7AA73633-BFB9-44A8-8F63-F2307F0C77D3}"/>
              </a:ext>
            </a:extLst>
          </p:cNvPr>
          <p:cNvSpPr txBox="1"/>
          <p:nvPr/>
        </p:nvSpPr>
        <p:spPr>
          <a:xfrm>
            <a:off x="6852083" y="1789175"/>
            <a:ext cx="2599943" cy="1015663"/>
          </a:xfrm>
          <a:prstGeom prst="rect">
            <a:avLst/>
          </a:prstGeom>
          <a:noFill/>
        </p:spPr>
        <p:txBody>
          <a:bodyPr wrap="square" rtlCol="0">
            <a:spAutoFit/>
          </a:bodyPr>
          <a:lstStyle/>
          <a:p>
            <a:r>
              <a:rPr lang="en-US" sz="2000" dirty="0"/>
              <a:t>Prior Uncertainty is Perfectly known, Transport is not</a:t>
            </a:r>
          </a:p>
        </p:txBody>
      </p:sp>
    </p:spTree>
    <p:extLst>
      <p:ext uri="{BB962C8B-B14F-4D97-AF65-F5344CB8AC3E}">
        <p14:creationId xmlns:p14="http://schemas.microsoft.com/office/powerpoint/2010/main" val="172777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C5FEC4-5503-B69E-9151-7CA04EF8348C}"/>
              </a:ext>
            </a:extLst>
          </p:cNvPr>
          <p:cNvPicPr>
            <a:picLocks noChangeAspect="1"/>
          </p:cNvPicPr>
          <p:nvPr/>
        </p:nvPicPr>
        <p:blipFill>
          <a:blip r:embed="rId2"/>
          <a:stretch>
            <a:fillRect/>
          </a:stretch>
        </p:blipFill>
        <p:spPr>
          <a:xfrm>
            <a:off x="6609181" y="4647544"/>
            <a:ext cx="2280549" cy="2319352"/>
          </a:xfrm>
          <a:prstGeom prst="rect">
            <a:avLst/>
          </a:prstGeom>
        </p:spPr>
      </p:pic>
      <p:pic>
        <p:nvPicPr>
          <p:cNvPr id="1026" name="Picture 2" descr="Figure 2.">
            <a:extLst>
              <a:ext uri="{FF2B5EF4-FFF2-40B4-BE49-F238E27FC236}">
                <a16:creationId xmlns:a16="http://schemas.microsoft.com/office/drawing/2014/main" id="{76EB0777-1109-38EB-408A-757765DF5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936" y="1208863"/>
            <a:ext cx="3511296" cy="35112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234E5B-582C-FE05-54DE-1F2B950ECFF7}"/>
              </a:ext>
            </a:extLst>
          </p:cNvPr>
          <p:cNvSpPr>
            <a:spLocks noGrp="1"/>
          </p:cNvSpPr>
          <p:nvPr>
            <p:ph type="title"/>
          </p:nvPr>
        </p:nvSpPr>
        <p:spPr/>
        <p:txBody>
          <a:bodyPr/>
          <a:lstStyle/>
          <a:p>
            <a:r>
              <a:rPr lang="en-US" dirty="0"/>
              <a:t>Carbon Efficiency of Cities</a:t>
            </a:r>
          </a:p>
        </p:txBody>
      </p:sp>
      <p:sp>
        <p:nvSpPr>
          <p:cNvPr id="3" name="Content Placeholder 2">
            <a:extLst>
              <a:ext uri="{FF2B5EF4-FFF2-40B4-BE49-F238E27FC236}">
                <a16:creationId xmlns:a16="http://schemas.microsoft.com/office/drawing/2014/main" id="{9183B3DD-62FB-1815-11AB-4B5A12A2948B}"/>
              </a:ext>
            </a:extLst>
          </p:cNvPr>
          <p:cNvSpPr>
            <a:spLocks noGrp="1"/>
          </p:cNvSpPr>
          <p:nvPr>
            <p:ph idx="1"/>
          </p:nvPr>
        </p:nvSpPr>
        <p:spPr>
          <a:xfrm>
            <a:off x="228600" y="5259359"/>
            <a:ext cx="5276088" cy="1416853"/>
          </a:xfrm>
        </p:spPr>
        <p:txBody>
          <a:bodyPr>
            <a:normAutofit fontScale="77500" lnSpcReduction="20000"/>
          </a:bodyPr>
          <a:lstStyle/>
          <a:p>
            <a:pPr marL="0" indent="0">
              <a:buNone/>
            </a:pPr>
            <a:r>
              <a:rPr lang="en-US" dirty="0" err="1"/>
              <a:t>GeoCarb’s</a:t>
            </a:r>
            <a:r>
              <a:rPr lang="en-US" dirty="0"/>
              <a:t> sampling density will increase the sample size of cities in the Americas and reduce errors in background estimates to enhance the robustness of these results, as well as having the ability to separate more complex multi-urban regions</a:t>
            </a:r>
          </a:p>
        </p:txBody>
      </p:sp>
      <p:sp>
        <p:nvSpPr>
          <p:cNvPr id="4" name="TextBox 3">
            <a:extLst>
              <a:ext uri="{FF2B5EF4-FFF2-40B4-BE49-F238E27FC236}">
                <a16:creationId xmlns:a16="http://schemas.microsoft.com/office/drawing/2014/main" id="{820867E3-2AE8-46D0-58B4-6E3784FBC6F5}"/>
              </a:ext>
            </a:extLst>
          </p:cNvPr>
          <p:cNvSpPr txBox="1"/>
          <p:nvPr/>
        </p:nvSpPr>
        <p:spPr>
          <a:xfrm>
            <a:off x="7086600" y="1444752"/>
            <a:ext cx="1404487" cy="307777"/>
          </a:xfrm>
          <a:prstGeom prst="rect">
            <a:avLst/>
          </a:prstGeom>
          <a:noFill/>
        </p:spPr>
        <p:txBody>
          <a:bodyPr wrap="none" rtlCol="0">
            <a:spAutoFit/>
          </a:bodyPr>
          <a:lstStyle/>
          <a:p>
            <a:r>
              <a:rPr lang="en-US" sz="1400" dirty="0"/>
              <a:t>Wu et al (2020)</a:t>
            </a:r>
          </a:p>
        </p:txBody>
      </p:sp>
      <p:pic>
        <p:nvPicPr>
          <p:cNvPr id="1028" name="Picture 4" descr="Figure 1.">
            <a:extLst>
              <a:ext uri="{FF2B5EF4-FFF2-40B4-BE49-F238E27FC236}">
                <a16:creationId xmlns:a16="http://schemas.microsoft.com/office/drawing/2014/main" id="{BB013DB8-517B-24FD-08E0-D0FCEF4098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55" t="42533"/>
          <a:stretch/>
        </p:blipFill>
        <p:spPr bwMode="auto">
          <a:xfrm>
            <a:off x="0" y="1208863"/>
            <a:ext cx="5247410" cy="38904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2C1D5B-5CB0-5A3D-F08D-7F172E421648}"/>
              </a:ext>
            </a:extLst>
          </p:cNvPr>
          <p:cNvSpPr txBox="1"/>
          <p:nvPr/>
        </p:nvSpPr>
        <p:spPr>
          <a:xfrm>
            <a:off x="993087" y="1598640"/>
            <a:ext cx="1404487" cy="307777"/>
          </a:xfrm>
          <a:prstGeom prst="rect">
            <a:avLst/>
          </a:prstGeom>
          <a:noFill/>
        </p:spPr>
        <p:txBody>
          <a:bodyPr wrap="none" rtlCol="0">
            <a:spAutoFit/>
          </a:bodyPr>
          <a:lstStyle/>
          <a:p>
            <a:r>
              <a:rPr lang="en-US" sz="1400" dirty="0"/>
              <a:t>Wu et al (2020)</a:t>
            </a:r>
          </a:p>
        </p:txBody>
      </p:sp>
      <p:sp>
        <p:nvSpPr>
          <p:cNvPr id="7" name="TextBox 6">
            <a:extLst>
              <a:ext uri="{FF2B5EF4-FFF2-40B4-BE49-F238E27FC236}">
                <a16:creationId xmlns:a16="http://schemas.microsoft.com/office/drawing/2014/main" id="{1E8DD1D9-CDD7-939F-8863-BB61267D9B30}"/>
              </a:ext>
            </a:extLst>
          </p:cNvPr>
          <p:cNvSpPr txBox="1"/>
          <p:nvPr/>
        </p:nvSpPr>
        <p:spPr>
          <a:xfrm>
            <a:off x="5605272" y="5099334"/>
            <a:ext cx="903325" cy="1015663"/>
          </a:xfrm>
          <a:prstGeom prst="rect">
            <a:avLst/>
          </a:prstGeom>
          <a:noFill/>
        </p:spPr>
        <p:txBody>
          <a:bodyPr wrap="square" rtlCol="0">
            <a:spAutoFit/>
          </a:bodyPr>
          <a:lstStyle/>
          <a:p>
            <a:r>
              <a:rPr lang="en-US" dirty="0" err="1"/>
              <a:t>Uncert</a:t>
            </a:r>
            <a:r>
              <a:rPr lang="en-US" dirty="0"/>
              <a:t> Reduction for Pearl River Delta</a:t>
            </a:r>
          </a:p>
          <a:p>
            <a:r>
              <a:rPr lang="en-US" dirty="0"/>
              <a:t>Credit: Peter Rayner</a:t>
            </a:r>
          </a:p>
        </p:txBody>
      </p:sp>
    </p:spTree>
    <p:extLst>
      <p:ext uri="{BB962C8B-B14F-4D97-AF65-F5344CB8AC3E}">
        <p14:creationId xmlns:p14="http://schemas.microsoft.com/office/powerpoint/2010/main" val="526110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03B1A-7AD8-CB4C-AA12-75B55AF97216}"/>
              </a:ext>
            </a:extLst>
          </p:cNvPr>
          <p:cNvSpPr>
            <a:spLocks noGrp="1"/>
          </p:cNvSpPr>
          <p:nvPr>
            <p:ph type="title"/>
          </p:nvPr>
        </p:nvSpPr>
        <p:spPr>
          <a:xfrm>
            <a:off x="1171073" y="219887"/>
            <a:ext cx="7490041" cy="700088"/>
          </a:xfrm>
        </p:spPr>
        <p:txBody>
          <a:bodyPr/>
          <a:lstStyle/>
          <a:p>
            <a:r>
              <a:rPr lang="en-US" dirty="0" err="1"/>
              <a:t>GeoCarb</a:t>
            </a:r>
            <a:r>
              <a:rPr lang="en-US" dirty="0"/>
              <a:t> will Capture Urban Emissions*</a:t>
            </a:r>
          </a:p>
        </p:txBody>
      </p:sp>
      <p:sp>
        <p:nvSpPr>
          <p:cNvPr id="3" name="Content Placeholder 2">
            <a:extLst>
              <a:ext uri="{FF2B5EF4-FFF2-40B4-BE49-F238E27FC236}">
                <a16:creationId xmlns:a16="http://schemas.microsoft.com/office/drawing/2014/main" id="{31E71CB0-5E56-414D-A4B0-DA9EB3A51EF1}"/>
              </a:ext>
            </a:extLst>
          </p:cNvPr>
          <p:cNvSpPr>
            <a:spLocks noGrp="1"/>
          </p:cNvSpPr>
          <p:nvPr>
            <p:ph idx="1"/>
          </p:nvPr>
        </p:nvSpPr>
        <p:spPr>
          <a:xfrm>
            <a:off x="5172892" y="1499854"/>
            <a:ext cx="3742507" cy="4625208"/>
          </a:xfrm>
        </p:spPr>
        <p:txBody>
          <a:bodyPr>
            <a:normAutofit fontScale="92500"/>
          </a:bodyPr>
          <a:lstStyle/>
          <a:p>
            <a:r>
              <a:rPr lang="en-US" dirty="0"/>
              <a:t>Each rect. (“scan block”) contains 35 slit positions or ~35000 raw observations.</a:t>
            </a:r>
          </a:p>
          <a:p>
            <a:r>
              <a:rPr lang="en-US" dirty="0"/>
              <a:t>Simple strategy: Arrange scan blocks to cover as much land mass as possible</a:t>
            </a:r>
            <a:br>
              <a:rPr lang="en-US" dirty="0"/>
            </a:br>
            <a:r>
              <a:rPr lang="en-US" dirty="0"/>
              <a:t>(while keeping water scenes low)</a:t>
            </a:r>
          </a:p>
          <a:p>
            <a:r>
              <a:rPr lang="en-US" dirty="0"/>
              <a:t>Leads to overlaps – multiple observations at those locations per day</a:t>
            </a:r>
            <a:br>
              <a:rPr lang="en-US" dirty="0"/>
            </a:br>
            <a:r>
              <a:rPr lang="en-US" dirty="0"/>
              <a:t>(not necessarily bad!)</a:t>
            </a:r>
          </a:p>
          <a:p>
            <a:endParaRPr lang="en-US" dirty="0"/>
          </a:p>
        </p:txBody>
      </p:sp>
      <p:pic>
        <p:nvPicPr>
          <p:cNvPr id="6" name="Picture 5">
            <a:extLst>
              <a:ext uri="{FF2B5EF4-FFF2-40B4-BE49-F238E27FC236}">
                <a16:creationId xmlns:a16="http://schemas.microsoft.com/office/drawing/2014/main" id="{36E5AA73-E483-DD05-A2E2-EC739D9150D6}"/>
              </a:ext>
            </a:extLst>
          </p:cNvPr>
          <p:cNvPicPr>
            <a:picLocks noChangeAspect="1"/>
          </p:cNvPicPr>
          <p:nvPr/>
        </p:nvPicPr>
        <p:blipFill>
          <a:blip r:embed="rId2"/>
          <a:stretch>
            <a:fillRect/>
          </a:stretch>
        </p:blipFill>
        <p:spPr>
          <a:xfrm>
            <a:off x="235132" y="1234440"/>
            <a:ext cx="4937760" cy="4800600"/>
          </a:xfrm>
          <a:prstGeom prst="rect">
            <a:avLst/>
          </a:prstGeom>
        </p:spPr>
      </p:pic>
      <p:sp>
        <p:nvSpPr>
          <p:cNvPr id="7" name="TextBox 6">
            <a:extLst>
              <a:ext uri="{FF2B5EF4-FFF2-40B4-BE49-F238E27FC236}">
                <a16:creationId xmlns:a16="http://schemas.microsoft.com/office/drawing/2014/main" id="{E106DCD3-D76C-9BB9-14E5-0C1D735E2A14}"/>
              </a:ext>
            </a:extLst>
          </p:cNvPr>
          <p:cNvSpPr txBox="1"/>
          <p:nvPr/>
        </p:nvSpPr>
        <p:spPr>
          <a:xfrm>
            <a:off x="235132" y="6057117"/>
            <a:ext cx="2377574" cy="584775"/>
          </a:xfrm>
          <a:prstGeom prst="rect">
            <a:avLst/>
          </a:prstGeom>
          <a:noFill/>
        </p:spPr>
        <p:txBody>
          <a:bodyPr wrap="none" rtlCol="0">
            <a:spAutoFit/>
          </a:bodyPr>
          <a:lstStyle/>
          <a:p>
            <a:r>
              <a:rPr lang="en-US" sz="1600" dirty="0"/>
              <a:t>Red dots:</a:t>
            </a:r>
          </a:p>
          <a:p>
            <a:r>
              <a:rPr lang="en-US" sz="1600" dirty="0"/>
              <a:t>Cities &gt; 500k population</a:t>
            </a:r>
          </a:p>
        </p:txBody>
      </p:sp>
      <p:sp>
        <p:nvSpPr>
          <p:cNvPr id="4" name="TextBox 3">
            <a:extLst>
              <a:ext uri="{FF2B5EF4-FFF2-40B4-BE49-F238E27FC236}">
                <a16:creationId xmlns:a16="http://schemas.microsoft.com/office/drawing/2014/main" id="{9F2A13E7-16A5-898C-AD31-8F791D9BFABE}"/>
              </a:ext>
            </a:extLst>
          </p:cNvPr>
          <p:cNvSpPr txBox="1"/>
          <p:nvPr/>
        </p:nvSpPr>
        <p:spPr>
          <a:xfrm>
            <a:off x="5220482" y="6245762"/>
            <a:ext cx="3647325" cy="523220"/>
          </a:xfrm>
          <a:prstGeom prst="rect">
            <a:avLst/>
          </a:prstGeom>
          <a:noFill/>
        </p:spPr>
        <p:txBody>
          <a:bodyPr wrap="square" rtlCol="0">
            <a:spAutoFit/>
          </a:bodyPr>
          <a:lstStyle/>
          <a:p>
            <a:r>
              <a:rPr lang="en-US" sz="1400" dirty="0"/>
              <a:t>*Coastal cities could remain a challenge due to footprint size, based on TROPOMI</a:t>
            </a:r>
          </a:p>
        </p:txBody>
      </p:sp>
    </p:spTree>
    <p:extLst>
      <p:ext uri="{BB962C8B-B14F-4D97-AF65-F5344CB8AC3E}">
        <p14:creationId xmlns:p14="http://schemas.microsoft.com/office/powerpoint/2010/main" val="1410169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5AB5-A9B1-AEFB-81AD-9FE0E22F5781}"/>
              </a:ext>
            </a:extLst>
          </p:cNvPr>
          <p:cNvSpPr>
            <a:spLocks noGrp="1"/>
          </p:cNvSpPr>
          <p:nvPr>
            <p:ph type="title"/>
          </p:nvPr>
        </p:nvSpPr>
        <p:spPr/>
        <p:txBody>
          <a:bodyPr/>
          <a:lstStyle/>
          <a:p>
            <a:r>
              <a:rPr lang="en-US" dirty="0"/>
              <a:t>Methane from Wetlands</a:t>
            </a:r>
          </a:p>
        </p:txBody>
      </p:sp>
      <p:sp>
        <p:nvSpPr>
          <p:cNvPr id="3" name="Content Placeholder 2">
            <a:extLst>
              <a:ext uri="{FF2B5EF4-FFF2-40B4-BE49-F238E27FC236}">
                <a16:creationId xmlns:a16="http://schemas.microsoft.com/office/drawing/2014/main" id="{CC9830E3-A8C6-8486-1C1D-72ED2A0D5322}"/>
              </a:ext>
            </a:extLst>
          </p:cNvPr>
          <p:cNvSpPr>
            <a:spLocks noGrp="1"/>
          </p:cNvSpPr>
          <p:nvPr>
            <p:ph idx="1"/>
          </p:nvPr>
        </p:nvSpPr>
        <p:spPr/>
        <p:txBody>
          <a:bodyPr/>
          <a:lstStyle/>
          <a:p>
            <a:r>
              <a:rPr lang="en-US" dirty="0"/>
              <a:t>Signal over wet surfaces is extremely low due to low albedo in the NIR and SWIR bands</a:t>
            </a:r>
          </a:p>
          <a:p>
            <a:r>
              <a:rPr lang="en-US" dirty="0"/>
              <a:t>Only sampling repeatedly upwind and downwind of wetland regions will provide sufficient data to elucidate the drivers of wetland emissions and their variations from year to year</a:t>
            </a:r>
          </a:p>
        </p:txBody>
      </p:sp>
      <p:pic>
        <p:nvPicPr>
          <p:cNvPr id="5" name="Picture 4" descr="Map&#10;&#10;Description automatically generated">
            <a:extLst>
              <a:ext uri="{FF2B5EF4-FFF2-40B4-BE49-F238E27FC236}">
                <a16:creationId xmlns:a16="http://schemas.microsoft.com/office/drawing/2014/main" id="{91EEA1FA-C166-7513-9385-02D0B3E42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07" y="3135106"/>
            <a:ext cx="5660644" cy="3572539"/>
          </a:xfrm>
          <a:prstGeom prst="rect">
            <a:avLst/>
          </a:prstGeom>
        </p:spPr>
      </p:pic>
      <p:sp>
        <p:nvSpPr>
          <p:cNvPr id="6" name="Oval 5">
            <a:extLst>
              <a:ext uri="{FF2B5EF4-FFF2-40B4-BE49-F238E27FC236}">
                <a16:creationId xmlns:a16="http://schemas.microsoft.com/office/drawing/2014/main" id="{B483078C-FF81-1C15-E0D9-ABE49012F891}"/>
              </a:ext>
            </a:extLst>
          </p:cNvPr>
          <p:cNvSpPr/>
          <p:nvPr/>
        </p:nvSpPr>
        <p:spPr>
          <a:xfrm>
            <a:off x="3418771" y="5120640"/>
            <a:ext cx="2048256" cy="1143000"/>
          </a:xfrm>
          <a:prstGeom prst="ellipse">
            <a:avLst/>
          </a:prstGeom>
          <a:noFill/>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lang="en-US" sz="1400" b="1" dirty="0"/>
          </a:p>
        </p:txBody>
      </p:sp>
      <p:sp>
        <p:nvSpPr>
          <p:cNvPr id="7" name="Oval 6">
            <a:extLst>
              <a:ext uri="{FF2B5EF4-FFF2-40B4-BE49-F238E27FC236}">
                <a16:creationId xmlns:a16="http://schemas.microsoft.com/office/drawing/2014/main" id="{01A8DF0C-9030-BBDA-783C-067D04EB6DE8}"/>
              </a:ext>
            </a:extLst>
          </p:cNvPr>
          <p:cNvSpPr/>
          <p:nvPr/>
        </p:nvSpPr>
        <p:spPr>
          <a:xfrm>
            <a:off x="3802819" y="3778375"/>
            <a:ext cx="1734312" cy="1143000"/>
          </a:xfrm>
          <a:prstGeom prst="ellipse">
            <a:avLst/>
          </a:prstGeom>
          <a:noFill/>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lang="en-US" sz="1400" b="1" dirty="0"/>
          </a:p>
        </p:txBody>
      </p:sp>
      <p:sp>
        <p:nvSpPr>
          <p:cNvPr id="4" name="TextBox 3">
            <a:extLst>
              <a:ext uri="{FF2B5EF4-FFF2-40B4-BE49-F238E27FC236}">
                <a16:creationId xmlns:a16="http://schemas.microsoft.com/office/drawing/2014/main" id="{7040C99A-B6B0-339A-5204-14F3F5EFF909}"/>
              </a:ext>
            </a:extLst>
          </p:cNvPr>
          <p:cNvSpPr txBox="1"/>
          <p:nvPr/>
        </p:nvSpPr>
        <p:spPr>
          <a:xfrm>
            <a:off x="6184669" y="3594705"/>
            <a:ext cx="2668385" cy="2246769"/>
          </a:xfrm>
          <a:prstGeom prst="rect">
            <a:avLst/>
          </a:prstGeom>
          <a:noFill/>
        </p:spPr>
        <p:txBody>
          <a:bodyPr wrap="square" rtlCol="0">
            <a:spAutoFit/>
          </a:bodyPr>
          <a:lstStyle/>
          <a:p>
            <a:r>
              <a:rPr lang="en-US" sz="2000" dirty="0"/>
              <a:t>Monthly average number of scenes per </a:t>
            </a:r>
            <a:r>
              <a:rPr lang="en-US" sz="2000" dirty="0" err="1"/>
              <a:t>gridbox</a:t>
            </a:r>
            <a:r>
              <a:rPr lang="en-US" sz="2000" dirty="0"/>
              <a:t> from TROPOMI shows the difficulty of measuring methane over water affected scenes.</a:t>
            </a:r>
          </a:p>
        </p:txBody>
      </p:sp>
    </p:spTree>
    <p:extLst>
      <p:ext uri="{BB962C8B-B14F-4D97-AF65-F5344CB8AC3E}">
        <p14:creationId xmlns:p14="http://schemas.microsoft.com/office/powerpoint/2010/main" val="2159821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51A2-7ADC-5668-0E8D-8A291A42350B}"/>
              </a:ext>
            </a:extLst>
          </p:cNvPr>
          <p:cNvSpPr>
            <a:spLocks noGrp="1"/>
          </p:cNvSpPr>
          <p:nvPr>
            <p:ph type="title"/>
          </p:nvPr>
        </p:nvSpPr>
        <p:spPr/>
        <p:txBody>
          <a:bodyPr/>
          <a:lstStyle/>
          <a:p>
            <a:r>
              <a:rPr lang="en-US" dirty="0"/>
              <a:t>CONUS Regional Methane Emissions </a:t>
            </a:r>
          </a:p>
        </p:txBody>
      </p:sp>
      <p:pic>
        <p:nvPicPr>
          <p:cNvPr id="5" name="Content Placeholder 4">
            <a:extLst>
              <a:ext uri="{FF2B5EF4-FFF2-40B4-BE49-F238E27FC236}">
                <a16:creationId xmlns:a16="http://schemas.microsoft.com/office/drawing/2014/main" id="{3E2B08C3-5A6F-27B0-1115-3FFF93D172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17983" y="1297006"/>
            <a:ext cx="4471416" cy="3455186"/>
          </a:xfrm>
        </p:spPr>
      </p:pic>
      <p:sp>
        <p:nvSpPr>
          <p:cNvPr id="6" name="TextBox 5">
            <a:extLst>
              <a:ext uri="{FF2B5EF4-FFF2-40B4-BE49-F238E27FC236}">
                <a16:creationId xmlns:a16="http://schemas.microsoft.com/office/drawing/2014/main" id="{B1CDE826-2391-B84B-3AF2-34C8345BF52A}"/>
              </a:ext>
            </a:extLst>
          </p:cNvPr>
          <p:cNvSpPr txBox="1"/>
          <p:nvPr/>
        </p:nvSpPr>
        <p:spPr>
          <a:xfrm>
            <a:off x="335470" y="1074426"/>
            <a:ext cx="4471416" cy="3785652"/>
          </a:xfrm>
          <a:prstGeom prst="rect">
            <a:avLst/>
          </a:prstGeom>
          <a:noFill/>
        </p:spPr>
        <p:txBody>
          <a:bodyPr wrap="square" rtlCol="0">
            <a:spAutoFit/>
          </a:bodyPr>
          <a:lstStyle/>
          <a:p>
            <a:r>
              <a:rPr lang="en-US" sz="2000" dirty="0"/>
              <a:t>TROPOMI shows us how powerful mapping-like measurements can be for measuring basin-scale measurements</a:t>
            </a:r>
          </a:p>
          <a:p>
            <a:pPr marL="285750" indent="-285750">
              <a:buFontTx/>
              <a:buChar char="-"/>
            </a:pPr>
            <a:r>
              <a:rPr lang="en-US" sz="2000" dirty="0"/>
              <a:t>Lots of work still to do to minimize footprint to footprint biases</a:t>
            </a:r>
          </a:p>
          <a:p>
            <a:pPr marL="285750" indent="-285750">
              <a:buFontTx/>
              <a:buChar char="-"/>
            </a:pPr>
            <a:r>
              <a:rPr lang="en-US" sz="2000" dirty="0" err="1"/>
              <a:t>GeoCarb</a:t>
            </a:r>
            <a:r>
              <a:rPr lang="en-US" sz="2000" dirty="0"/>
              <a:t> will scan TCCON sites north to south regularly in order to minimize this source of uncertainty</a:t>
            </a:r>
          </a:p>
          <a:p>
            <a:r>
              <a:rPr lang="en-US" sz="2000" dirty="0"/>
              <a:t>There are open questions about diurnal variations in O&amp;G emissions that </a:t>
            </a:r>
            <a:r>
              <a:rPr lang="en-US" sz="2000" dirty="0" err="1"/>
              <a:t>GeoCarb</a:t>
            </a:r>
            <a:r>
              <a:rPr lang="en-US" sz="2000" dirty="0"/>
              <a:t> will tackle as well</a:t>
            </a:r>
          </a:p>
        </p:txBody>
      </p:sp>
      <p:pic>
        <p:nvPicPr>
          <p:cNvPr id="4098" name="Picture 2">
            <a:extLst>
              <a:ext uri="{FF2B5EF4-FFF2-40B4-BE49-F238E27FC236}">
                <a16:creationId xmlns:a16="http://schemas.microsoft.com/office/drawing/2014/main" id="{C2FA279E-E43D-7811-61EA-8A3DCEE517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772"/>
          <a:stretch/>
        </p:blipFill>
        <p:spPr bwMode="auto">
          <a:xfrm>
            <a:off x="100583" y="4879093"/>
            <a:ext cx="4379451" cy="16040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A394971-A20F-0403-DE9A-35EC828602AB}"/>
              </a:ext>
            </a:extLst>
          </p:cNvPr>
          <p:cNvSpPr txBox="1"/>
          <p:nvPr/>
        </p:nvSpPr>
        <p:spPr>
          <a:xfrm>
            <a:off x="3410712" y="6553102"/>
            <a:ext cx="1829347" cy="246221"/>
          </a:xfrm>
          <a:prstGeom prst="rect">
            <a:avLst/>
          </a:prstGeom>
          <a:noFill/>
        </p:spPr>
        <p:txBody>
          <a:bodyPr wrap="none" rtlCol="0">
            <a:spAutoFit/>
          </a:bodyPr>
          <a:lstStyle/>
          <a:p>
            <a:r>
              <a:rPr lang="en-US" dirty="0"/>
              <a:t>From Shen et al (2022, ACP)</a:t>
            </a:r>
          </a:p>
        </p:txBody>
      </p:sp>
      <p:pic>
        <p:nvPicPr>
          <p:cNvPr id="8" name="Picture 2">
            <a:extLst>
              <a:ext uri="{FF2B5EF4-FFF2-40B4-BE49-F238E27FC236}">
                <a16:creationId xmlns:a16="http://schemas.microsoft.com/office/drawing/2014/main" id="{5D8094D2-702D-7626-A04C-05D5140D94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4663966" y="4961180"/>
            <a:ext cx="4379451" cy="1629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42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5E18D2-DB1E-2A7B-193F-ACB436D9DCB9}"/>
              </a:ext>
            </a:extLst>
          </p:cNvPr>
          <p:cNvSpPr>
            <a:spLocks noGrp="1"/>
          </p:cNvSpPr>
          <p:nvPr>
            <p:ph sz="half" idx="2"/>
          </p:nvPr>
        </p:nvSpPr>
        <p:spPr/>
        <p:txBody>
          <a:bodyPr>
            <a:normAutofit/>
          </a:bodyPr>
          <a:lstStyle/>
          <a:p>
            <a:r>
              <a:rPr lang="en-US" dirty="0">
                <a:latin typeface="Times New Roman" panose="02020603050405020304" pitchFamily="18" charset="0"/>
                <a:cs typeface="Times New Roman" panose="02020603050405020304" pitchFamily="18" charset="0"/>
              </a:rPr>
              <a:t>Early simulations showed the power of </a:t>
            </a:r>
            <a:r>
              <a:rPr lang="en-US" dirty="0" err="1">
                <a:latin typeface="Times New Roman" panose="02020603050405020304" pitchFamily="18" charset="0"/>
                <a:cs typeface="Times New Roman" panose="02020603050405020304" pitchFamily="18" charset="0"/>
              </a:rPr>
              <a:t>GeoCarb</a:t>
            </a:r>
            <a:r>
              <a:rPr lang="en-US" dirty="0">
                <a:latin typeface="Times New Roman" panose="02020603050405020304" pitchFamily="18" charset="0"/>
                <a:cs typeface="Times New Roman" panose="02020603050405020304" pitchFamily="18" charset="0"/>
              </a:rPr>
              <a:t> scanning urban regions multiple times per day as a constraint on the emissions of cities by treating them as large “plumes” - we know that even the largest cities manifest as 1-2 ppm in the column - precision is key</a:t>
            </a:r>
          </a:p>
          <a:p>
            <a:r>
              <a:rPr lang="en-US" dirty="0">
                <a:latin typeface="Times New Roman" panose="02020603050405020304" pitchFamily="18" charset="0"/>
                <a:cs typeface="Times New Roman" panose="02020603050405020304" pitchFamily="18" charset="0"/>
              </a:rPr>
              <a:t>Intense sources of CH</a:t>
            </a:r>
            <a:r>
              <a:rPr lang="en-US" baseline="-25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 are of interest to regulators, industry, and environmental groups and are similarly measured and quantified. </a:t>
            </a:r>
            <a:r>
              <a:rPr lang="en-US" dirty="0" err="1">
                <a:latin typeface="Times New Roman" panose="02020603050405020304" pitchFamily="18" charset="0"/>
                <a:cs typeface="Times New Roman" panose="02020603050405020304" pitchFamily="18" charset="0"/>
              </a:rPr>
              <a:t>GeoCarb</a:t>
            </a:r>
            <a:r>
              <a:rPr lang="en-US" dirty="0">
                <a:latin typeface="Times New Roman" panose="02020603050405020304" pitchFamily="18" charset="0"/>
                <a:cs typeface="Times New Roman" panose="02020603050405020304" pitchFamily="18" charset="0"/>
              </a:rPr>
              <a:t> can provide actionable information in two ways</a:t>
            </a:r>
          </a:p>
          <a:p>
            <a:pPr lvl="1"/>
            <a:r>
              <a:rPr lang="en-US" b="1" dirty="0">
                <a:latin typeface="Times New Roman" panose="02020603050405020304" pitchFamily="18" charset="0"/>
                <a:cs typeface="Times New Roman" panose="02020603050405020304" pitchFamily="18" charset="0"/>
              </a:rPr>
              <a:t>Satellites built for monitoring at high resolution need to be given targets: we can employ </a:t>
            </a:r>
            <a:r>
              <a:rPr lang="en-US" b="1" dirty="0" err="1">
                <a:latin typeface="Times New Roman" panose="02020603050405020304" pitchFamily="18" charset="0"/>
                <a:cs typeface="Times New Roman" panose="02020603050405020304" pitchFamily="18" charset="0"/>
              </a:rPr>
              <a:t>GeoCarb</a:t>
            </a:r>
            <a:r>
              <a:rPr lang="en-US" b="1" dirty="0">
                <a:latin typeface="Times New Roman" panose="02020603050405020304" pitchFamily="18" charset="0"/>
                <a:cs typeface="Times New Roman" panose="02020603050405020304" pitchFamily="18" charset="0"/>
              </a:rPr>
              <a:t> data to locate areas with unknown sources for further investigation (</a:t>
            </a:r>
            <a:r>
              <a:rPr lang="en-US" b="1" dirty="0">
                <a:solidFill>
                  <a:srgbClr val="FF0000"/>
                </a:solidFill>
                <a:latin typeface="Times New Roman" panose="02020603050405020304" pitchFamily="18" charset="0"/>
                <a:cs typeface="Times New Roman" panose="02020603050405020304" pitchFamily="18" charset="0"/>
              </a:rPr>
              <a:t>“tip and cue”</a:t>
            </a:r>
            <a:r>
              <a:rPr lang="en-US" b="1" dirty="0">
                <a:latin typeface="Times New Roman" panose="02020603050405020304" pitchFamily="18" charset="0"/>
                <a:cs typeface="Times New Roman" panose="02020603050405020304" pitchFamily="18" charset="0"/>
              </a:rPr>
              <a:t>) in a similar fashion to TROPOMI</a:t>
            </a:r>
          </a:p>
          <a:p>
            <a:pPr lvl="1"/>
            <a:r>
              <a:rPr lang="en-US" b="1" dirty="0">
                <a:latin typeface="Times New Roman" panose="02020603050405020304" pitchFamily="18" charset="0"/>
                <a:cs typeface="Times New Roman" panose="02020603050405020304" pitchFamily="18" charset="0"/>
              </a:rPr>
              <a:t>Recent work with TROPOMI has shown* that with a single overpass TROPOMI can detect signals of about 2000 kg CH</a:t>
            </a:r>
            <a:r>
              <a:rPr lang="en-US" b="1" baseline="-25000" dirty="0">
                <a:latin typeface="Times New Roman" panose="02020603050405020304" pitchFamily="18" charset="0"/>
                <a:cs typeface="Times New Roman" panose="02020603050405020304" pitchFamily="18" charset="0"/>
              </a:rPr>
              <a:t>4</a:t>
            </a:r>
            <a:r>
              <a:rPr lang="en-US" b="1" dirty="0">
                <a:latin typeface="Times New Roman" panose="02020603050405020304" pitchFamily="18" charset="0"/>
                <a:cs typeface="Times New Roman" panose="02020603050405020304" pitchFamily="18" charset="0"/>
              </a:rPr>
              <a:t>/hour - </a:t>
            </a:r>
            <a:r>
              <a:rPr lang="en-US" b="1" dirty="0" err="1">
                <a:latin typeface="Times New Roman" panose="02020603050405020304" pitchFamily="18" charset="0"/>
                <a:cs typeface="Times New Roman" panose="02020603050405020304" pitchFamily="18" charset="0"/>
              </a:rPr>
              <a:t>GeoCarb</a:t>
            </a:r>
            <a:r>
              <a:rPr lang="en-US" b="1" dirty="0">
                <a:latin typeface="Times New Roman" panose="02020603050405020304" pitchFamily="18" charset="0"/>
                <a:cs typeface="Times New Roman" panose="02020603050405020304" pitchFamily="18" charset="0"/>
              </a:rPr>
              <a:t> should be 1.5x more precise and return daily, so we will likely do somewhat better</a:t>
            </a:r>
          </a:p>
        </p:txBody>
      </p:sp>
      <p:sp>
        <p:nvSpPr>
          <p:cNvPr id="3" name="Title 2">
            <a:extLst>
              <a:ext uri="{FF2B5EF4-FFF2-40B4-BE49-F238E27FC236}">
                <a16:creationId xmlns:a16="http://schemas.microsoft.com/office/drawing/2014/main" id="{D70E3499-EE8B-913D-2E14-50B4F4621F9E}"/>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A Note on Localized Sources</a:t>
            </a:r>
          </a:p>
        </p:txBody>
      </p:sp>
      <p:sp>
        <p:nvSpPr>
          <p:cNvPr id="4" name="TextBox 3">
            <a:extLst>
              <a:ext uri="{FF2B5EF4-FFF2-40B4-BE49-F238E27FC236}">
                <a16:creationId xmlns:a16="http://schemas.microsoft.com/office/drawing/2014/main" id="{CF3E0320-6774-6F39-BA13-5767ACC2579A}"/>
              </a:ext>
            </a:extLst>
          </p:cNvPr>
          <p:cNvSpPr txBox="1"/>
          <p:nvPr/>
        </p:nvSpPr>
        <p:spPr>
          <a:xfrm>
            <a:off x="159026" y="6363237"/>
            <a:ext cx="2821606" cy="246221"/>
          </a:xfrm>
          <a:prstGeom prst="rect">
            <a:avLst/>
          </a:prstGeom>
          <a:noFill/>
        </p:spPr>
        <p:txBody>
          <a:bodyPr wrap="none" rtlCol="0">
            <a:spAutoFit/>
          </a:bodyPr>
          <a:lstStyle/>
          <a:p>
            <a:r>
              <a:rPr lang="en-US" dirty="0"/>
              <a:t>*</a:t>
            </a:r>
            <a:r>
              <a:rPr lang="en-US" b="0" i="0" u="none" strike="noStrike" dirty="0">
                <a:solidFill>
                  <a:srgbClr val="1F1F1F"/>
                </a:solidFill>
                <a:effectLst/>
                <a:latin typeface="ElsevierSans"/>
                <a:hlinkClick r:id="rId2" tooltip="Persistent link using digital object identifier"/>
              </a:rPr>
              <a:t> https://doi.org/10.1016/j.scitotenv.2023.162222</a:t>
            </a:r>
            <a:endParaRPr lang="en-US" dirty="0"/>
          </a:p>
        </p:txBody>
      </p:sp>
    </p:spTree>
    <p:extLst>
      <p:ext uri="{BB962C8B-B14F-4D97-AF65-F5344CB8AC3E}">
        <p14:creationId xmlns:p14="http://schemas.microsoft.com/office/powerpoint/2010/main" val="3056591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40D5DF-1B60-A6EF-1A18-D93BD0253439}"/>
              </a:ext>
            </a:extLst>
          </p:cNvPr>
          <p:cNvSpPr>
            <a:spLocks noGrp="1"/>
          </p:cNvSpPr>
          <p:nvPr>
            <p:ph sz="half" idx="2"/>
          </p:nvPr>
        </p:nvSpPr>
        <p:spPr>
          <a:xfrm>
            <a:off x="249922" y="1135738"/>
            <a:ext cx="8746434" cy="5497653"/>
          </a:xfrm>
        </p:spPr>
        <p:txBody>
          <a:bodyPr>
            <a:normAutofit/>
          </a:bodyPr>
          <a:lstStyle/>
          <a:p>
            <a:pPr marL="342265" indent="-342265"/>
            <a:r>
              <a:rPr lang="en-US" dirty="0">
                <a:latin typeface="Times New Roman" panose="02020603050405020304" pitchFamily="18" charset="0"/>
                <a:cs typeface="Times New Roman" panose="02020603050405020304" pitchFamily="18" charset="0"/>
              </a:rPr>
              <a:t>In November 2022</a:t>
            </a:r>
            <a:endParaRPr lang="en-US" dirty="0"/>
          </a:p>
          <a:p>
            <a:pPr marL="742315" lvl="1" indent="-285115"/>
            <a:r>
              <a:rPr lang="en-US" dirty="0" err="1">
                <a:latin typeface="Times New Roman" panose="02020603050405020304" pitchFamily="18" charset="0"/>
                <a:cs typeface="Times New Roman" panose="02020603050405020304" pitchFamily="18" charset="0"/>
              </a:rPr>
              <a:t>GeoCarb</a:t>
            </a:r>
            <a:r>
              <a:rPr lang="en-US" dirty="0">
                <a:latin typeface="Times New Roman" panose="02020603050405020304" pitchFamily="18" charset="0"/>
                <a:cs typeface="Times New Roman" panose="02020603050405020304" pitchFamily="18" charset="0"/>
              </a:rPr>
              <a:t> was canceled due to cost and schedule overruns with </a:t>
            </a:r>
            <a:r>
              <a:rPr lang="en-US" i="1" dirty="0">
                <a:latin typeface="Times New Roman" panose="02020603050405020304" pitchFamily="18" charset="0"/>
                <a:cs typeface="Times New Roman" panose="02020603050405020304" pitchFamily="18" charset="0"/>
              </a:rPr>
              <a:t>no hope of completion</a:t>
            </a:r>
          </a:p>
          <a:p>
            <a:pPr marL="342265" indent="-342265"/>
            <a:r>
              <a:rPr lang="en-US" dirty="0">
                <a:latin typeface="Times New Roman" panose="02020603050405020304" pitchFamily="18" charset="0"/>
                <a:cs typeface="Times New Roman" panose="02020603050405020304" pitchFamily="18" charset="0"/>
              </a:rPr>
              <a:t>Since then:</a:t>
            </a:r>
          </a:p>
          <a:p>
            <a:pPr marL="742315" lvl="1" indent="-285115"/>
            <a:r>
              <a:rPr lang="en-US" dirty="0">
                <a:latin typeface="Times New Roman"/>
                <a:cs typeface="Times New Roman"/>
              </a:rPr>
              <a:t>November 2022 - June 2023: completed dev &amp; test of subassemblies</a:t>
            </a:r>
          </a:p>
          <a:p>
            <a:pPr marL="742315" lvl="1" indent="-285115"/>
            <a:r>
              <a:rPr lang="en-US" dirty="0">
                <a:latin typeface="Times New Roman"/>
                <a:cs typeface="Times New Roman"/>
              </a:rPr>
              <a:t>June-July 2023: Spectrograph, telescope, scan box, and baffle/door successfully integrated onto the main bench and co-aligned - we have an integrated, aligned optics package.</a:t>
            </a:r>
          </a:p>
          <a:p>
            <a:pPr marL="742315" lvl="1" indent="-285115"/>
            <a:r>
              <a:rPr lang="en-US" dirty="0">
                <a:latin typeface="Times New Roman"/>
                <a:cs typeface="Times New Roman"/>
              </a:rPr>
              <a:t>August 2023: Instrument optics package and electronics functionally tested.</a:t>
            </a:r>
          </a:p>
          <a:p>
            <a:pPr marL="742315" lvl="1" indent="-285115"/>
            <a:r>
              <a:rPr lang="en-US" dirty="0">
                <a:latin typeface="Times New Roman"/>
                <a:cs typeface="Times New Roman"/>
              </a:rPr>
              <a:t>September – October 2023: Engineering Performance Test (EPT) in T-VAC demonstrated that </a:t>
            </a:r>
            <a:r>
              <a:rPr lang="en-US" dirty="0">
                <a:solidFill>
                  <a:srgbClr val="00B0F0"/>
                </a:solidFill>
                <a:latin typeface="Times New Roman"/>
                <a:cs typeface="Times New Roman"/>
              </a:rPr>
              <a:t>we have an instrument with the potential for game changing science</a:t>
            </a:r>
            <a:r>
              <a:rPr lang="en-US" dirty="0">
                <a:latin typeface="Times New Roman"/>
                <a:cs typeface="Times New Roman"/>
              </a:rPr>
              <a:t> </a:t>
            </a:r>
          </a:p>
          <a:p>
            <a:pPr marL="742315" lvl="1" indent="-285115"/>
            <a:r>
              <a:rPr lang="en-US" dirty="0">
                <a:latin typeface="Times New Roman"/>
                <a:cs typeface="Times New Roman"/>
              </a:rPr>
              <a:t>November 2023 </a:t>
            </a:r>
            <a:r>
              <a:rPr lang="en-US" i="1" dirty="0">
                <a:latin typeface="Times New Roman"/>
                <a:cs typeface="Times New Roman"/>
              </a:rPr>
              <a:t>Completed</a:t>
            </a:r>
            <a:r>
              <a:rPr lang="en-US" dirty="0">
                <a:latin typeface="Times New Roman"/>
                <a:cs typeface="Times New Roman"/>
              </a:rPr>
              <a:t> </a:t>
            </a:r>
            <a:r>
              <a:rPr lang="en-US" dirty="0" err="1">
                <a:latin typeface="Times New Roman"/>
                <a:cs typeface="Times New Roman"/>
              </a:rPr>
              <a:t>GeoCarb</a:t>
            </a:r>
            <a:r>
              <a:rPr lang="en-US" dirty="0">
                <a:latin typeface="Times New Roman"/>
                <a:cs typeface="Times New Roman"/>
              </a:rPr>
              <a:t> instrument was delivered to NASA </a:t>
            </a:r>
            <a:r>
              <a:rPr lang="en-US" dirty="0" err="1">
                <a:latin typeface="Times New Roman"/>
                <a:cs typeface="Times New Roman"/>
              </a:rPr>
              <a:t>LaRC</a:t>
            </a:r>
            <a:r>
              <a:rPr lang="en-US" dirty="0">
                <a:latin typeface="Times New Roman"/>
                <a:cs typeface="Times New Roman"/>
              </a:rPr>
              <a:t> and Ready for Calibration and Characterization</a:t>
            </a:r>
          </a:p>
          <a:p>
            <a:pPr marL="742315" lvl="1" indent="-285115"/>
            <a:r>
              <a:rPr lang="en-US" dirty="0">
                <a:latin typeface="Times New Roman"/>
                <a:cs typeface="Times New Roman"/>
              </a:rPr>
              <a:t>December 2023 - Today: Analysis of EPT data, OSSEs, Instrument Performance Report </a:t>
            </a:r>
          </a:p>
          <a:p>
            <a:pPr marL="742315" lvl="1" indent="-285115"/>
            <a:endParaRPr lang="en-US" dirty="0">
              <a:latin typeface="Times New Roman" panose="02020603050405020304" pitchFamily="18" charset="0"/>
              <a:cs typeface="Times New Roman" panose="02020603050405020304" pitchFamily="18" charset="0"/>
            </a:endParaRPr>
          </a:p>
          <a:p>
            <a:pPr marL="342265" indent="-342265"/>
            <a:endParaRPr lang="en-US" dirty="0"/>
          </a:p>
        </p:txBody>
      </p:sp>
      <p:sp>
        <p:nvSpPr>
          <p:cNvPr id="3" name="Title 2">
            <a:extLst>
              <a:ext uri="{FF2B5EF4-FFF2-40B4-BE49-F238E27FC236}">
                <a16:creationId xmlns:a16="http://schemas.microsoft.com/office/drawing/2014/main" id="{BB3D8E19-F352-99D6-0993-425D866BDC3D}"/>
              </a:ext>
            </a:extLst>
          </p:cNvPr>
          <p:cNvSpPr>
            <a:spLocks noGrp="1"/>
          </p:cNvSpPr>
          <p:nvPr>
            <p:ph type="title"/>
          </p:nvPr>
        </p:nvSpPr>
        <p:spPr>
          <a:xfrm>
            <a:off x="1354980" y="181787"/>
            <a:ext cx="7669750" cy="569651"/>
          </a:xfrm>
        </p:spPr>
        <p:txBody>
          <a:bodyPr/>
          <a:lstStyle/>
          <a:p>
            <a:r>
              <a:rPr lang="en-US" sz="2800" dirty="0"/>
              <a:t>A Year of Success 2023; Foundation for the Future</a:t>
            </a:r>
          </a:p>
        </p:txBody>
      </p:sp>
    </p:spTree>
    <p:extLst>
      <p:ext uri="{BB962C8B-B14F-4D97-AF65-F5344CB8AC3E}">
        <p14:creationId xmlns:p14="http://schemas.microsoft.com/office/powerpoint/2010/main" val="654902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E2687-CF46-47E2-9827-E7BDA1E0FDC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1F3574F-5774-D156-8FF1-78F90163573C}"/>
              </a:ext>
            </a:extLst>
          </p:cNvPr>
          <p:cNvSpPr>
            <a:spLocks noGrp="1"/>
          </p:cNvSpPr>
          <p:nvPr>
            <p:ph type="title"/>
          </p:nvPr>
        </p:nvSpPr>
        <p:spPr/>
        <p:txBody>
          <a:bodyPr/>
          <a:lstStyle/>
          <a:p>
            <a:r>
              <a:rPr lang="en-US" dirty="0"/>
              <a:t>Mission Science Summary</a:t>
            </a:r>
          </a:p>
        </p:txBody>
      </p:sp>
      <p:sp>
        <p:nvSpPr>
          <p:cNvPr id="6" name="Content Placeholder 5">
            <a:extLst>
              <a:ext uri="{FF2B5EF4-FFF2-40B4-BE49-F238E27FC236}">
                <a16:creationId xmlns:a16="http://schemas.microsoft.com/office/drawing/2014/main" id="{78A5E0A7-280C-8B81-718B-36C1DFB0D06B}"/>
              </a:ext>
            </a:extLst>
          </p:cNvPr>
          <p:cNvSpPr>
            <a:spLocks noGrp="1"/>
          </p:cNvSpPr>
          <p:nvPr>
            <p:ph sz="half" idx="2"/>
          </p:nvPr>
        </p:nvSpPr>
        <p:spPr/>
        <p:txBody>
          <a:bodyPr>
            <a:normAutofit fontScale="92500"/>
          </a:bodyPr>
          <a:lstStyle/>
          <a:p>
            <a:r>
              <a:rPr lang="en-US" dirty="0"/>
              <a:t>The key performance metrics of </a:t>
            </a:r>
            <a:r>
              <a:rPr lang="en-US" dirty="0" err="1"/>
              <a:t>GeoCarb</a:t>
            </a:r>
            <a:r>
              <a:rPr lang="en-US" dirty="0"/>
              <a:t> are excellent: spectral and spatial resolution, SNR, polarization, </a:t>
            </a:r>
            <a:r>
              <a:rPr lang="en-US" dirty="0" err="1"/>
              <a:t>etc</a:t>
            </a:r>
            <a:endParaRPr lang="en-US" dirty="0"/>
          </a:p>
          <a:p>
            <a:r>
              <a:rPr lang="en-US" dirty="0"/>
              <a:t>The instrument noise is lower than OCO-2, which gives us hope that we can find and correct systematic retrieval errors </a:t>
            </a:r>
          </a:p>
          <a:p>
            <a:r>
              <a:rPr lang="en-US" dirty="0"/>
              <a:t>The effects of scene inhomogeneity appear to be smaller than we previously thought due to blurring by the PSF</a:t>
            </a:r>
          </a:p>
          <a:p>
            <a:r>
              <a:rPr lang="en-US" dirty="0"/>
              <a:t>The residual image appears to be mitigatable with the forward bias, though FPA-0 was not properly configured</a:t>
            </a:r>
          </a:p>
          <a:p>
            <a:r>
              <a:rPr lang="en-US" dirty="0"/>
              <a:t>The stray light is significant, but appears to be characterizable</a:t>
            </a:r>
          </a:p>
          <a:p>
            <a:r>
              <a:rPr lang="en-US" dirty="0"/>
              <a:t>The keystone correction remains the tallest pole, but we have more avenues to explore </a:t>
            </a:r>
          </a:p>
          <a:p>
            <a:r>
              <a:rPr lang="en-US" dirty="0">
                <a:solidFill>
                  <a:srgbClr val="00B0F0"/>
                </a:solidFill>
              </a:rPr>
              <a:t>The instrument is exquisitely made and there are no showstoppers.</a:t>
            </a:r>
          </a:p>
        </p:txBody>
      </p:sp>
    </p:spTree>
    <p:extLst>
      <p:ext uri="{BB962C8B-B14F-4D97-AF65-F5344CB8AC3E}">
        <p14:creationId xmlns:p14="http://schemas.microsoft.com/office/powerpoint/2010/main" val="903648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18EDC-B19E-583B-6B60-E5CC9BD07E64}"/>
              </a:ext>
            </a:extLst>
          </p:cNvPr>
          <p:cNvSpPr>
            <a:spLocks noGrp="1"/>
          </p:cNvSpPr>
          <p:nvPr>
            <p:ph type="title"/>
          </p:nvPr>
        </p:nvSpPr>
        <p:spPr/>
        <p:txBody>
          <a:bodyPr/>
          <a:lstStyle/>
          <a:p>
            <a:r>
              <a:rPr lang="en-US" sz="3600" dirty="0" err="1"/>
              <a:t>GeoCarb</a:t>
            </a:r>
            <a:r>
              <a:rPr lang="en-US" sz="3600" dirty="0"/>
              <a:t> SNR is Spectacular</a:t>
            </a:r>
          </a:p>
        </p:txBody>
      </p:sp>
      <p:sp>
        <p:nvSpPr>
          <p:cNvPr id="3" name="Content Placeholder 2">
            <a:extLst>
              <a:ext uri="{FF2B5EF4-FFF2-40B4-BE49-F238E27FC236}">
                <a16:creationId xmlns:a16="http://schemas.microsoft.com/office/drawing/2014/main" id="{0A927C0D-49F7-6FD5-F650-D8CBDC754203}"/>
              </a:ext>
            </a:extLst>
          </p:cNvPr>
          <p:cNvSpPr>
            <a:spLocks noGrp="1"/>
          </p:cNvSpPr>
          <p:nvPr>
            <p:ph idx="1"/>
          </p:nvPr>
        </p:nvSpPr>
        <p:spPr>
          <a:xfrm>
            <a:off x="228600" y="1234440"/>
            <a:ext cx="2743200" cy="5120640"/>
          </a:xfrm>
        </p:spPr>
        <p:txBody>
          <a:bodyPr>
            <a:normAutofit/>
          </a:bodyPr>
          <a:lstStyle/>
          <a:p>
            <a:r>
              <a:rPr lang="en-US" dirty="0"/>
              <a:t>The </a:t>
            </a:r>
            <a:r>
              <a:rPr lang="en-US" dirty="0" err="1"/>
              <a:t>GeoCarb</a:t>
            </a:r>
            <a:r>
              <a:rPr lang="en-US" dirty="0"/>
              <a:t> instrument SNR is as good or better relative to OCO-2 (with slightly lower resolving power)</a:t>
            </a:r>
          </a:p>
          <a:p>
            <a:r>
              <a:rPr lang="en-US" dirty="0" err="1"/>
              <a:t>GeoCarb</a:t>
            </a:r>
            <a:r>
              <a:rPr lang="en-US" dirty="0"/>
              <a:t> SNR is significantly better than was assumed in the most recent algorithm paper</a:t>
            </a:r>
          </a:p>
          <a:p>
            <a:r>
              <a:rPr lang="en-US" dirty="0"/>
              <a:t>Significance</a:t>
            </a:r>
          </a:p>
          <a:p>
            <a:pPr lvl="1"/>
            <a:r>
              <a:rPr lang="en-US" dirty="0"/>
              <a:t>SIF data quality is strongly driven by SNR</a:t>
            </a:r>
          </a:p>
          <a:p>
            <a:pPr lvl="1"/>
            <a:r>
              <a:rPr lang="en-US" dirty="0"/>
              <a:t>Systematic errors in retrievals are much easier to correct </a:t>
            </a:r>
          </a:p>
        </p:txBody>
      </p:sp>
      <p:pic>
        <p:nvPicPr>
          <p:cNvPr id="4" name="Picture 3">
            <a:extLst>
              <a:ext uri="{FF2B5EF4-FFF2-40B4-BE49-F238E27FC236}">
                <a16:creationId xmlns:a16="http://schemas.microsoft.com/office/drawing/2014/main" id="{C48FB6CF-7F92-A588-C210-D484448F76E9}"/>
              </a:ext>
            </a:extLst>
          </p:cNvPr>
          <p:cNvPicPr>
            <a:picLocks noChangeAspect="1"/>
          </p:cNvPicPr>
          <p:nvPr/>
        </p:nvPicPr>
        <p:blipFill>
          <a:blip r:embed="rId2"/>
          <a:stretch>
            <a:fillRect/>
          </a:stretch>
        </p:blipFill>
        <p:spPr>
          <a:xfrm>
            <a:off x="2971800" y="1527915"/>
            <a:ext cx="5943600" cy="4344035"/>
          </a:xfrm>
          <a:prstGeom prst="rect">
            <a:avLst/>
          </a:prstGeom>
        </p:spPr>
      </p:pic>
    </p:spTree>
    <p:extLst>
      <p:ext uri="{BB962C8B-B14F-4D97-AF65-F5344CB8AC3E}">
        <p14:creationId xmlns:p14="http://schemas.microsoft.com/office/powerpoint/2010/main" val="3256486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351580-093B-D864-1924-6F1C297F8424}"/>
              </a:ext>
            </a:extLst>
          </p:cNvPr>
          <p:cNvSpPr>
            <a:spLocks noGrp="1"/>
          </p:cNvSpPr>
          <p:nvPr>
            <p:ph type="title"/>
          </p:nvPr>
        </p:nvSpPr>
        <p:spPr/>
        <p:txBody>
          <a:bodyPr/>
          <a:lstStyle/>
          <a:p>
            <a:r>
              <a:rPr lang="en-US" dirty="0"/>
              <a:t>“Kitchen Sink” Simple OSSE Results</a:t>
            </a:r>
          </a:p>
        </p:txBody>
      </p:sp>
      <p:pic>
        <p:nvPicPr>
          <p:cNvPr id="4" name="Picture 3">
            <a:extLst>
              <a:ext uri="{FF2B5EF4-FFF2-40B4-BE49-F238E27FC236}">
                <a16:creationId xmlns:a16="http://schemas.microsoft.com/office/drawing/2014/main" id="{DFBC0B38-95B1-293A-4BF1-F12AC9C79D1C}"/>
              </a:ext>
            </a:extLst>
          </p:cNvPr>
          <p:cNvPicPr>
            <a:picLocks noChangeAspect="1"/>
          </p:cNvPicPr>
          <p:nvPr/>
        </p:nvPicPr>
        <p:blipFill>
          <a:blip r:embed="rId2"/>
          <a:srcRect t="3785"/>
          <a:stretch/>
        </p:blipFill>
        <p:spPr>
          <a:xfrm>
            <a:off x="4216833" y="2202873"/>
            <a:ext cx="4726796" cy="4574124"/>
          </a:xfrm>
          <a:prstGeom prst="rect">
            <a:avLst/>
          </a:prstGeom>
        </p:spPr>
      </p:pic>
      <p:pic>
        <p:nvPicPr>
          <p:cNvPr id="5" name="Picture 4" descr="A close-up of a graph&#10;&#10;Description automatically generated">
            <a:extLst>
              <a:ext uri="{FF2B5EF4-FFF2-40B4-BE49-F238E27FC236}">
                <a16:creationId xmlns:a16="http://schemas.microsoft.com/office/drawing/2014/main" id="{6A0F279B-583C-136E-34C3-6E38A5B8E2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899" y="1099032"/>
            <a:ext cx="5286029" cy="3373687"/>
          </a:xfrm>
          <a:prstGeom prst="rect">
            <a:avLst/>
          </a:prstGeom>
          <a:solidFill>
            <a:schemeClr val="bg1"/>
          </a:solidFill>
        </p:spPr>
      </p:pic>
      <p:pic>
        <p:nvPicPr>
          <p:cNvPr id="6" name="Picture 5" descr="A diagram of different types of subtract&#10;&#10;Description automatically generated">
            <a:extLst>
              <a:ext uri="{FF2B5EF4-FFF2-40B4-BE49-F238E27FC236}">
                <a16:creationId xmlns:a16="http://schemas.microsoft.com/office/drawing/2014/main" id="{5BD3C49C-293E-4E01-A5AA-AF928C18A310}"/>
              </a:ext>
            </a:extLst>
          </p:cNvPr>
          <p:cNvPicPr>
            <a:picLocks noChangeAspect="1"/>
          </p:cNvPicPr>
          <p:nvPr/>
        </p:nvPicPr>
        <p:blipFill>
          <a:blip r:embed="rId4">
            <a:extLst>
              <a:ext uri="{28A0092B-C50C-407E-A947-70E740481C1C}">
                <a14:useLocalDpi xmlns:a14="http://schemas.microsoft.com/office/drawing/2010/main" val="0"/>
              </a:ext>
            </a:extLst>
          </a:blip>
          <a:srcRect l="63062" t="29314" r="439" b="30678"/>
          <a:stretch/>
        </p:blipFill>
        <p:spPr bwMode="auto">
          <a:xfrm>
            <a:off x="2074459" y="4472719"/>
            <a:ext cx="1766454" cy="921533"/>
          </a:xfrm>
          <a:prstGeom prst="rect">
            <a:avLst/>
          </a:prstGeom>
          <a:noFill/>
        </p:spPr>
      </p:pic>
      <p:pic>
        <p:nvPicPr>
          <p:cNvPr id="8" name="Picture 7" descr="A diagram of different types of subtract&#10;&#10;Description automatically generated">
            <a:extLst>
              <a:ext uri="{FF2B5EF4-FFF2-40B4-BE49-F238E27FC236}">
                <a16:creationId xmlns:a16="http://schemas.microsoft.com/office/drawing/2014/main" id="{37F537D4-3580-2F2A-E11E-2A97AD6EEC20}"/>
              </a:ext>
            </a:extLst>
          </p:cNvPr>
          <p:cNvPicPr>
            <a:picLocks noChangeAspect="1"/>
          </p:cNvPicPr>
          <p:nvPr/>
        </p:nvPicPr>
        <p:blipFill>
          <a:blip r:embed="rId4">
            <a:extLst>
              <a:ext uri="{28A0092B-C50C-407E-A947-70E740481C1C}">
                <a14:useLocalDpi xmlns:a14="http://schemas.microsoft.com/office/drawing/2010/main" val="0"/>
              </a:ext>
            </a:extLst>
          </a:blip>
          <a:srcRect l="1086" t="76482" r="24914" b="-6616"/>
          <a:stretch/>
        </p:blipFill>
        <p:spPr bwMode="auto">
          <a:xfrm>
            <a:off x="460664" y="5566619"/>
            <a:ext cx="3581399" cy="694097"/>
          </a:xfrm>
          <a:prstGeom prst="rect">
            <a:avLst/>
          </a:prstGeom>
          <a:noFill/>
        </p:spPr>
      </p:pic>
      <p:cxnSp>
        <p:nvCxnSpPr>
          <p:cNvPr id="10" name="Straight Arrow Connector 9">
            <a:extLst>
              <a:ext uri="{FF2B5EF4-FFF2-40B4-BE49-F238E27FC236}">
                <a16:creationId xmlns:a16="http://schemas.microsoft.com/office/drawing/2014/main" id="{3493741C-C66A-D3B7-0371-BAE3F71BB992}"/>
              </a:ext>
            </a:extLst>
          </p:cNvPr>
          <p:cNvCxnSpPr/>
          <p:nvPr/>
        </p:nvCxnSpPr>
        <p:spPr bwMode="auto">
          <a:xfrm>
            <a:off x="3449782" y="5382491"/>
            <a:ext cx="0" cy="184128"/>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12" name="Elbow Connector 11">
            <a:extLst>
              <a:ext uri="{FF2B5EF4-FFF2-40B4-BE49-F238E27FC236}">
                <a16:creationId xmlns:a16="http://schemas.microsoft.com/office/drawing/2014/main" id="{5DF58EA0-2171-19DB-B936-AD6162481738}"/>
              </a:ext>
            </a:extLst>
          </p:cNvPr>
          <p:cNvCxnSpPr>
            <a:cxnSpLocks/>
          </p:cNvCxnSpPr>
          <p:nvPr/>
        </p:nvCxnSpPr>
        <p:spPr bwMode="auto">
          <a:xfrm>
            <a:off x="1517897" y="4399983"/>
            <a:ext cx="643412" cy="348095"/>
          </a:xfrm>
          <a:prstGeom prst="bentConnector3">
            <a:avLst>
              <a:gd name="adj1" fmla="val -1679"/>
            </a:avLst>
          </a:prstGeom>
          <a:solidFill>
            <a:schemeClr val="accent1"/>
          </a:solidFill>
          <a:ln w="12700" cap="flat" cmpd="sng" algn="ctr">
            <a:solidFill>
              <a:schemeClr val="tx1"/>
            </a:solidFill>
            <a:prstDash val="solid"/>
            <a:round/>
            <a:headEnd type="none" w="med" len="med"/>
            <a:tailEnd type="triangle"/>
          </a:ln>
          <a:effectLst/>
        </p:spPr>
      </p:cxnSp>
      <p:sp>
        <p:nvSpPr>
          <p:cNvPr id="19" name="TextBox 18">
            <a:extLst>
              <a:ext uri="{FF2B5EF4-FFF2-40B4-BE49-F238E27FC236}">
                <a16:creationId xmlns:a16="http://schemas.microsoft.com/office/drawing/2014/main" id="{9D1C9AF6-A4C8-9F93-AC5D-936FAF3D285D}"/>
              </a:ext>
            </a:extLst>
          </p:cNvPr>
          <p:cNvSpPr txBox="1"/>
          <p:nvPr/>
        </p:nvSpPr>
        <p:spPr>
          <a:xfrm>
            <a:off x="8329922" y="2283970"/>
            <a:ext cx="583814" cy="584775"/>
          </a:xfrm>
          <a:prstGeom prst="rect">
            <a:avLst/>
          </a:prstGeom>
          <a:noFill/>
        </p:spPr>
        <p:txBody>
          <a:bodyPr wrap="none" rtlCol="0">
            <a:spAutoFit/>
          </a:bodyPr>
          <a:lstStyle/>
          <a:p>
            <a:r>
              <a:rPr lang="en-US" sz="1600" dirty="0"/>
              <a:t>0.75</a:t>
            </a:r>
          </a:p>
          <a:p>
            <a:r>
              <a:rPr lang="en-US" sz="1600" dirty="0"/>
              <a:t>ppm</a:t>
            </a:r>
          </a:p>
        </p:txBody>
      </p:sp>
      <p:sp>
        <p:nvSpPr>
          <p:cNvPr id="20" name="TextBox 19">
            <a:extLst>
              <a:ext uri="{FF2B5EF4-FFF2-40B4-BE49-F238E27FC236}">
                <a16:creationId xmlns:a16="http://schemas.microsoft.com/office/drawing/2014/main" id="{837AA8D8-22F4-FB4B-05C6-25170AEDC047}"/>
              </a:ext>
            </a:extLst>
          </p:cNvPr>
          <p:cNvSpPr txBox="1"/>
          <p:nvPr/>
        </p:nvSpPr>
        <p:spPr>
          <a:xfrm>
            <a:off x="7585210" y="1926269"/>
            <a:ext cx="673582" cy="307777"/>
          </a:xfrm>
          <a:prstGeom prst="rect">
            <a:avLst/>
          </a:prstGeom>
          <a:noFill/>
        </p:spPr>
        <p:txBody>
          <a:bodyPr wrap="none" rtlCol="0">
            <a:spAutoFit/>
          </a:bodyPr>
          <a:lstStyle/>
          <a:p>
            <a:r>
              <a:rPr lang="en-US" sz="1400" dirty="0"/>
              <a:t>XCO2</a:t>
            </a:r>
          </a:p>
        </p:txBody>
      </p:sp>
      <p:sp>
        <p:nvSpPr>
          <p:cNvPr id="21" name="TextBox 20">
            <a:extLst>
              <a:ext uri="{FF2B5EF4-FFF2-40B4-BE49-F238E27FC236}">
                <a16:creationId xmlns:a16="http://schemas.microsoft.com/office/drawing/2014/main" id="{A33E8C1E-8C4D-5299-687F-B9712D7A1369}"/>
              </a:ext>
            </a:extLst>
          </p:cNvPr>
          <p:cNvSpPr txBox="1"/>
          <p:nvPr/>
        </p:nvSpPr>
        <p:spPr>
          <a:xfrm>
            <a:off x="5212619" y="6106827"/>
            <a:ext cx="663964" cy="307777"/>
          </a:xfrm>
          <a:prstGeom prst="rect">
            <a:avLst/>
          </a:prstGeom>
          <a:noFill/>
        </p:spPr>
        <p:txBody>
          <a:bodyPr wrap="none" rtlCol="0">
            <a:spAutoFit/>
          </a:bodyPr>
          <a:lstStyle/>
          <a:p>
            <a:r>
              <a:rPr lang="en-US" sz="1400" dirty="0"/>
              <a:t>XCH4</a:t>
            </a:r>
          </a:p>
        </p:txBody>
      </p:sp>
      <p:sp>
        <p:nvSpPr>
          <p:cNvPr id="22" name="TextBox 21">
            <a:extLst>
              <a:ext uri="{FF2B5EF4-FFF2-40B4-BE49-F238E27FC236}">
                <a16:creationId xmlns:a16="http://schemas.microsoft.com/office/drawing/2014/main" id="{6C64BCCD-9F1D-E488-34F1-B25D0FB70E33}"/>
              </a:ext>
            </a:extLst>
          </p:cNvPr>
          <p:cNvSpPr txBox="1"/>
          <p:nvPr/>
        </p:nvSpPr>
        <p:spPr>
          <a:xfrm>
            <a:off x="5941131" y="4544887"/>
            <a:ext cx="527709" cy="584775"/>
          </a:xfrm>
          <a:prstGeom prst="rect">
            <a:avLst/>
          </a:prstGeom>
          <a:noFill/>
        </p:spPr>
        <p:txBody>
          <a:bodyPr wrap="none" rtlCol="0">
            <a:spAutoFit/>
          </a:bodyPr>
          <a:lstStyle/>
          <a:p>
            <a:r>
              <a:rPr lang="en-US" sz="1600" dirty="0"/>
              <a:t>5.5 </a:t>
            </a:r>
          </a:p>
          <a:p>
            <a:r>
              <a:rPr lang="en-US" sz="1600" dirty="0"/>
              <a:t>ppb</a:t>
            </a:r>
          </a:p>
        </p:txBody>
      </p:sp>
      <p:sp>
        <p:nvSpPr>
          <p:cNvPr id="23" name="TextBox 22">
            <a:extLst>
              <a:ext uri="{FF2B5EF4-FFF2-40B4-BE49-F238E27FC236}">
                <a16:creationId xmlns:a16="http://schemas.microsoft.com/office/drawing/2014/main" id="{9B1F32C2-86ED-A728-6258-62F72DBEEB16}"/>
              </a:ext>
            </a:extLst>
          </p:cNvPr>
          <p:cNvSpPr txBox="1"/>
          <p:nvPr/>
        </p:nvSpPr>
        <p:spPr>
          <a:xfrm>
            <a:off x="7600125" y="6106827"/>
            <a:ext cx="574196" cy="307777"/>
          </a:xfrm>
          <a:prstGeom prst="rect">
            <a:avLst/>
          </a:prstGeom>
          <a:noFill/>
        </p:spPr>
        <p:txBody>
          <a:bodyPr wrap="none" rtlCol="0">
            <a:spAutoFit/>
          </a:bodyPr>
          <a:lstStyle/>
          <a:p>
            <a:r>
              <a:rPr lang="en-US" sz="1400" dirty="0"/>
              <a:t>XCO</a:t>
            </a:r>
          </a:p>
        </p:txBody>
      </p:sp>
      <p:sp>
        <p:nvSpPr>
          <p:cNvPr id="24" name="TextBox 23">
            <a:extLst>
              <a:ext uri="{FF2B5EF4-FFF2-40B4-BE49-F238E27FC236}">
                <a16:creationId xmlns:a16="http://schemas.microsoft.com/office/drawing/2014/main" id="{745C2938-77E1-A936-280D-C87D46978DB5}"/>
              </a:ext>
            </a:extLst>
          </p:cNvPr>
          <p:cNvSpPr txBox="1"/>
          <p:nvPr/>
        </p:nvSpPr>
        <p:spPr>
          <a:xfrm>
            <a:off x="8258792" y="4574030"/>
            <a:ext cx="526106" cy="584775"/>
          </a:xfrm>
          <a:prstGeom prst="rect">
            <a:avLst/>
          </a:prstGeom>
          <a:noFill/>
        </p:spPr>
        <p:txBody>
          <a:bodyPr wrap="none" rtlCol="0">
            <a:spAutoFit/>
          </a:bodyPr>
          <a:lstStyle/>
          <a:p>
            <a:r>
              <a:rPr lang="en-US" sz="1600" dirty="0"/>
              <a:t>2.4</a:t>
            </a:r>
          </a:p>
          <a:p>
            <a:r>
              <a:rPr lang="en-US" sz="1600" dirty="0"/>
              <a:t>ppb</a:t>
            </a:r>
          </a:p>
        </p:txBody>
      </p:sp>
    </p:spTree>
    <p:extLst>
      <p:ext uri="{BB962C8B-B14F-4D97-AF65-F5344CB8AC3E}">
        <p14:creationId xmlns:p14="http://schemas.microsoft.com/office/powerpoint/2010/main" val="812813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7477" y="190501"/>
            <a:ext cx="7606041" cy="700088"/>
          </a:xfrm>
        </p:spPr>
        <p:txBody>
          <a:bodyPr/>
          <a:lstStyle/>
          <a:p>
            <a:r>
              <a:rPr lang="en-US" sz="2400" dirty="0" err="1"/>
              <a:t>GeoCarb</a:t>
            </a:r>
            <a:r>
              <a:rPr lang="en-US" sz="2400" dirty="0"/>
              <a:t> Motivating Science:  Drivers of the Carbon Cycle</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85" y="1178407"/>
            <a:ext cx="4246929" cy="25989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 name="TextBox 4"/>
          <p:cNvSpPr txBox="1"/>
          <p:nvPr/>
        </p:nvSpPr>
        <p:spPr>
          <a:xfrm>
            <a:off x="40807" y="3893869"/>
            <a:ext cx="4304407" cy="2585323"/>
          </a:xfrm>
          <a:prstGeom prst="rect">
            <a:avLst/>
          </a:prstGeom>
          <a:noFill/>
        </p:spPr>
        <p:txBody>
          <a:bodyPr wrap="square" rtlCol="0">
            <a:spAutoFit/>
          </a:bodyPr>
          <a:lstStyle/>
          <a:p>
            <a:r>
              <a:rPr lang="en-US" sz="1800" b="1" dirty="0"/>
              <a:t>Keeling Curve is </a:t>
            </a:r>
            <a:r>
              <a:rPr lang="en-US" sz="1800" b="1" i="1" dirty="0"/>
              <a:t>the</a:t>
            </a:r>
            <a:r>
              <a:rPr lang="en-US" sz="1800" b="1" dirty="0"/>
              <a:t> Fundamental Carbon Cycle Measurement</a:t>
            </a:r>
          </a:p>
          <a:p>
            <a:pPr marL="257175" indent="-257175">
              <a:buFont typeface="Arial" charset="0"/>
              <a:buChar char="•"/>
            </a:pPr>
            <a:r>
              <a:rPr lang="en-US" sz="1800" dirty="0"/>
              <a:t>Seasonal Cycle of Biosphere</a:t>
            </a:r>
          </a:p>
          <a:p>
            <a:pPr marL="257175" indent="-257175">
              <a:buFont typeface="Arial" charset="0"/>
              <a:buChar char="•"/>
            </a:pPr>
            <a:r>
              <a:rPr lang="en-US" sz="1800" dirty="0"/>
              <a:t>Upward trend – Anthropogenic Forcing</a:t>
            </a:r>
          </a:p>
          <a:p>
            <a:pPr marL="257175" indent="-257175">
              <a:buFont typeface="Arial" charset="0"/>
              <a:buChar char="•"/>
            </a:pPr>
            <a:r>
              <a:rPr lang="en-US" sz="1800" dirty="0"/>
              <a:t>Inter-annual Variability</a:t>
            </a:r>
          </a:p>
          <a:p>
            <a:pPr marL="257175" indent="-257175">
              <a:buFont typeface="Arial" charset="0"/>
              <a:buChar char="•"/>
            </a:pPr>
            <a:r>
              <a:rPr lang="en-US" sz="1800" dirty="0" err="1"/>
              <a:t>Atm</a:t>
            </a:r>
            <a:r>
              <a:rPr lang="en-US" sz="1800" dirty="0"/>
              <a:t> Growth rate (</a:t>
            </a:r>
            <a:r>
              <a:rPr lang="en-US" sz="1800" dirty="0">
                <a:solidFill>
                  <a:srgbClr val="00B0F0"/>
                </a:solidFill>
              </a:rPr>
              <a:t>time rate of change of Keeling curve</a:t>
            </a:r>
            <a:r>
              <a:rPr lang="en-US" sz="1800" dirty="0"/>
              <a:t>) = fossil source + LUC – (land + ocean)</a:t>
            </a:r>
          </a:p>
        </p:txBody>
      </p:sp>
      <p:sp>
        <p:nvSpPr>
          <p:cNvPr id="6" name="TextBox 5"/>
          <p:cNvSpPr txBox="1"/>
          <p:nvPr/>
        </p:nvSpPr>
        <p:spPr>
          <a:xfrm>
            <a:off x="4708043" y="1129128"/>
            <a:ext cx="4368800" cy="2308324"/>
          </a:xfrm>
          <a:prstGeom prst="rect">
            <a:avLst/>
          </a:prstGeom>
          <a:noFill/>
        </p:spPr>
        <p:txBody>
          <a:bodyPr wrap="square" rtlCol="0">
            <a:spAutoFit/>
          </a:bodyPr>
          <a:lstStyle/>
          <a:p>
            <a:r>
              <a:rPr lang="en-US" sz="1800" b="1" dirty="0"/>
              <a:t>Atmospheric Growth Rate is</a:t>
            </a:r>
          </a:p>
          <a:p>
            <a:pPr marL="257175" indent="-257175">
              <a:buFont typeface="Arial" charset="0"/>
              <a:buChar char="•"/>
            </a:pPr>
            <a:r>
              <a:rPr lang="en-US" sz="1800" dirty="0"/>
              <a:t>about half of global fossil fuel emissions</a:t>
            </a:r>
          </a:p>
          <a:p>
            <a:pPr marL="257175" indent="-257175">
              <a:buFont typeface="Arial" charset="0"/>
              <a:buChar char="•"/>
            </a:pPr>
            <a:r>
              <a:rPr lang="en-US" sz="1800" dirty="0"/>
              <a:t>highly variable from year to year, but</a:t>
            </a:r>
          </a:p>
          <a:p>
            <a:r>
              <a:rPr lang="en-US" sz="1800" b="1" dirty="0"/>
              <a:t>the global </a:t>
            </a:r>
            <a:r>
              <a:rPr lang="en-US" sz="1800" b="1" dirty="0">
                <a:solidFill>
                  <a:srgbClr val="00B0F0"/>
                </a:solidFill>
              </a:rPr>
              <a:t>ocean</a:t>
            </a:r>
            <a:r>
              <a:rPr lang="en-US" sz="1800" b="1" dirty="0"/>
              <a:t> flux variability is small – </a:t>
            </a:r>
            <a:r>
              <a:rPr lang="en-US" sz="1800" b="1" dirty="0">
                <a:solidFill>
                  <a:srgbClr val="00B050"/>
                </a:solidFill>
              </a:rPr>
              <a:t>land</a:t>
            </a:r>
            <a:r>
              <a:rPr lang="en-US" sz="1800" b="1" dirty="0"/>
              <a:t> </a:t>
            </a:r>
            <a:r>
              <a:rPr lang="en-US" sz="1800" b="1" i="1" dirty="0"/>
              <a:t>must be</a:t>
            </a:r>
            <a:r>
              <a:rPr lang="en-US" sz="1800" b="1" dirty="0"/>
              <a:t> the cause</a:t>
            </a:r>
          </a:p>
          <a:p>
            <a:pPr marL="285750" indent="-285750">
              <a:buFont typeface="Arial" charset="0"/>
              <a:buChar char="•"/>
            </a:pPr>
            <a:r>
              <a:rPr lang="en-US" sz="1800" dirty="0"/>
              <a:t>Outside of CONUS and Europe, observations are extremely sparse</a:t>
            </a:r>
          </a:p>
        </p:txBody>
      </p:sp>
      <p:pic>
        <p:nvPicPr>
          <p:cNvPr id="7" name="Picture Placeholder 5"/>
          <p:cNvPicPr>
            <a:picLocks noChangeAspect="1"/>
          </p:cNvPicPr>
          <p:nvPr/>
        </p:nvPicPr>
        <p:blipFill>
          <a:blip r:embed="rId3" cstate="print">
            <a:extLst>
              <a:ext uri="{28A0092B-C50C-407E-A947-70E740481C1C}">
                <a14:useLocalDpi xmlns:a14="http://schemas.microsoft.com/office/drawing/2010/main" val="0"/>
              </a:ext>
            </a:extLst>
          </a:blip>
          <a:srcRect t="6617" b="6617"/>
          <a:stretch>
            <a:fillRect/>
          </a:stretch>
        </p:blipFill>
        <p:spPr>
          <a:xfrm>
            <a:off x="4285162" y="3806783"/>
            <a:ext cx="4858838" cy="2814147"/>
          </a:xfrm>
          <a:prstGeom prst="rect">
            <a:avLst/>
          </a:prstGeom>
        </p:spPr>
      </p:pic>
      <p:cxnSp>
        <p:nvCxnSpPr>
          <p:cNvPr id="8" name="Straight Arrow Connector 7"/>
          <p:cNvCxnSpPr/>
          <p:nvPr/>
        </p:nvCxnSpPr>
        <p:spPr>
          <a:xfrm flipV="1">
            <a:off x="4169172" y="5186529"/>
            <a:ext cx="1077742" cy="58420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445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34FA-964D-BB39-7C08-3DF26683CB52}"/>
              </a:ext>
            </a:extLst>
          </p:cNvPr>
          <p:cNvSpPr>
            <a:spLocks noGrp="1"/>
          </p:cNvSpPr>
          <p:nvPr>
            <p:ph type="title"/>
          </p:nvPr>
        </p:nvSpPr>
        <p:spPr/>
        <p:txBody>
          <a:bodyPr/>
          <a:lstStyle/>
          <a:p>
            <a:r>
              <a:rPr lang="en-US" dirty="0"/>
              <a:t>Evolution of Team’s Level of Concern</a:t>
            </a:r>
          </a:p>
        </p:txBody>
      </p:sp>
      <p:sp>
        <p:nvSpPr>
          <p:cNvPr id="12" name="TextBox 11">
            <a:extLst>
              <a:ext uri="{FF2B5EF4-FFF2-40B4-BE49-F238E27FC236}">
                <a16:creationId xmlns:a16="http://schemas.microsoft.com/office/drawing/2014/main" id="{FC0B01D7-BFD4-7285-49A0-F24752CE57D1}"/>
              </a:ext>
            </a:extLst>
          </p:cNvPr>
          <p:cNvSpPr txBox="1"/>
          <p:nvPr/>
        </p:nvSpPr>
        <p:spPr>
          <a:xfrm>
            <a:off x="5019529" y="1111239"/>
            <a:ext cx="1285929" cy="523220"/>
          </a:xfrm>
          <a:prstGeom prst="rect">
            <a:avLst/>
          </a:prstGeom>
          <a:noFill/>
        </p:spPr>
        <p:txBody>
          <a:bodyPr wrap="none" rtlCol="0">
            <a:spAutoFit/>
          </a:bodyPr>
          <a:lstStyle/>
          <a:p>
            <a:r>
              <a:rPr lang="en-US" sz="2800" b="1" dirty="0"/>
              <a:t>8/2023</a:t>
            </a:r>
          </a:p>
        </p:txBody>
      </p:sp>
      <p:sp>
        <p:nvSpPr>
          <p:cNvPr id="13" name="TextBox 12">
            <a:extLst>
              <a:ext uri="{FF2B5EF4-FFF2-40B4-BE49-F238E27FC236}">
                <a16:creationId xmlns:a16="http://schemas.microsoft.com/office/drawing/2014/main" id="{2C81E7BF-361C-4402-CB00-A1386055E300}"/>
              </a:ext>
            </a:extLst>
          </p:cNvPr>
          <p:cNvSpPr txBox="1"/>
          <p:nvPr/>
        </p:nvSpPr>
        <p:spPr>
          <a:xfrm>
            <a:off x="6759071" y="1103091"/>
            <a:ext cx="1285929" cy="523220"/>
          </a:xfrm>
          <a:prstGeom prst="rect">
            <a:avLst/>
          </a:prstGeom>
          <a:noFill/>
        </p:spPr>
        <p:txBody>
          <a:bodyPr wrap="none" rtlCol="0">
            <a:spAutoFit/>
          </a:bodyPr>
          <a:lstStyle/>
          <a:p>
            <a:r>
              <a:rPr lang="en-US" sz="2800" b="1" dirty="0"/>
              <a:t>9/2024</a:t>
            </a:r>
          </a:p>
        </p:txBody>
      </p:sp>
      <p:grpSp>
        <p:nvGrpSpPr>
          <p:cNvPr id="33" name="Group 32">
            <a:extLst>
              <a:ext uri="{FF2B5EF4-FFF2-40B4-BE49-F238E27FC236}">
                <a16:creationId xmlns:a16="http://schemas.microsoft.com/office/drawing/2014/main" id="{CA73BBA6-D83B-D123-6DF3-C51D63AB4963}"/>
              </a:ext>
            </a:extLst>
          </p:cNvPr>
          <p:cNvGrpSpPr/>
          <p:nvPr/>
        </p:nvGrpSpPr>
        <p:grpSpPr>
          <a:xfrm>
            <a:off x="1025217" y="1690078"/>
            <a:ext cx="6568180" cy="400110"/>
            <a:chOff x="1025217" y="1690078"/>
            <a:chExt cx="6568180" cy="400110"/>
          </a:xfrm>
        </p:grpSpPr>
        <p:sp>
          <p:nvSpPr>
            <p:cNvPr id="4" name="TextBox 3">
              <a:extLst>
                <a:ext uri="{FF2B5EF4-FFF2-40B4-BE49-F238E27FC236}">
                  <a16:creationId xmlns:a16="http://schemas.microsoft.com/office/drawing/2014/main" id="{0E332E42-7816-0B99-0487-D01A01A1AF9A}"/>
                </a:ext>
              </a:extLst>
            </p:cNvPr>
            <p:cNvSpPr txBox="1"/>
            <p:nvPr/>
          </p:nvSpPr>
          <p:spPr>
            <a:xfrm>
              <a:off x="1025217" y="1690078"/>
              <a:ext cx="728084" cy="400110"/>
            </a:xfrm>
            <a:prstGeom prst="rect">
              <a:avLst/>
            </a:prstGeom>
            <a:noFill/>
          </p:spPr>
          <p:txBody>
            <a:bodyPr wrap="none" rtlCol="0">
              <a:spAutoFit/>
            </a:bodyPr>
            <a:lstStyle/>
            <a:p>
              <a:r>
                <a:rPr lang="en-US" sz="2000" dirty="0"/>
                <a:t>SNR</a:t>
              </a:r>
            </a:p>
          </p:txBody>
        </p:sp>
        <p:sp>
          <p:nvSpPr>
            <p:cNvPr id="14" name="Rectangle 13">
              <a:extLst>
                <a:ext uri="{FF2B5EF4-FFF2-40B4-BE49-F238E27FC236}">
                  <a16:creationId xmlns:a16="http://schemas.microsoft.com/office/drawing/2014/main" id="{830F976D-87F7-C0DE-51B7-CCE1DB6C3548}"/>
                </a:ext>
              </a:extLst>
            </p:cNvPr>
            <p:cNvSpPr/>
            <p:nvPr/>
          </p:nvSpPr>
          <p:spPr>
            <a:xfrm>
              <a:off x="5438218" y="1690078"/>
              <a:ext cx="415637" cy="40011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spAutoFit/>
            </a:bodyPr>
            <a:lstStyle/>
            <a:p>
              <a:pPr algn="ctr"/>
              <a:endParaRPr lang="en-US" sz="1400" b="1" dirty="0"/>
            </a:p>
          </p:txBody>
        </p:sp>
        <p:sp>
          <p:nvSpPr>
            <p:cNvPr id="15" name="Rectangle 14">
              <a:extLst>
                <a:ext uri="{FF2B5EF4-FFF2-40B4-BE49-F238E27FC236}">
                  <a16:creationId xmlns:a16="http://schemas.microsoft.com/office/drawing/2014/main" id="{9316274E-3801-3EA0-BEDA-16D415E10A01}"/>
                </a:ext>
              </a:extLst>
            </p:cNvPr>
            <p:cNvSpPr/>
            <p:nvPr/>
          </p:nvSpPr>
          <p:spPr>
            <a:xfrm>
              <a:off x="7177760" y="1690078"/>
              <a:ext cx="415637" cy="400110"/>
            </a:xfrm>
            <a:prstGeom prst="rect">
              <a:avLst/>
            </a:prstGeom>
            <a:solidFill>
              <a:srgbClr val="008F01"/>
            </a:solidFill>
          </p:spPr>
          <p:style>
            <a:lnRef idx="2">
              <a:schemeClr val="dk1"/>
            </a:lnRef>
            <a:fillRef idx="1">
              <a:schemeClr val="lt1"/>
            </a:fillRef>
            <a:effectRef idx="0">
              <a:schemeClr val="dk1"/>
            </a:effectRef>
            <a:fontRef idx="minor">
              <a:schemeClr val="dk1"/>
            </a:fontRef>
          </p:style>
          <p:txBody>
            <a:bodyPr rtlCol="0" anchor="ctr">
              <a:spAutoFit/>
            </a:bodyPr>
            <a:lstStyle/>
            <a:p>
              <a:pPr algn="ctr"/>
              <a:endParaRPr lang="en-US" sz="1400" b="1" dirty="0"/>
            </a:p>
          </p:txBody>
        </p:sp>
      </p:grpSp>
      <p:grpSp>
        <p:nvGrpSpPr>
          <p:cNvPr id="32" name="Group 31">
            <a:extLst>
              <a:ext uri="{FF2B5EF4-FFF2-40B4-BE49-F238E27FC236}">
                <a16:creationId xmlns:a16="http://schemas.microsoft.com/office/drawing/2014/main" id="{4AC343D6-AC60-C504-6D8B-69D2F25A40FB}"/>
              </a:ext>
            </a:extLst>
          </p:cNvPr>
          <p:cNvGrpSpPr/>
          <p:nvPr/>
        </p:nvGrpSpPr>
        <p:grpSpPr>
          <a:xfrm>
            <a:off x="1025217" y="2240776"/>
            <a:ext cx="6568180" cy="400110"/>
            <a:chOff x="1025217" y="2363727"/>
            <a:chExt cx="6568180" cy="400110"/>
          </a:xfrm>
        </p:grpSpPr>
        <p:sp>
          <p:nvSpPr>
            <p:cNvPr id="5" name="TextBox 4">
              <a:extLst>
                <a:ext uri="{FF2B5EF4-FFF2-40B4-BE49-F238E27FC236}">
                  <a16:creationId xmlns:a16="http://schemas.microsoft.com/office/drawing/2014/main" id="{E27ABDCB-E526-D3BE-F243-C53638A9B7D1}"/>
                </a:ext>
              </a:extLst>
            </p:cNvPr>
            <p:cNvSpPr txBox="1"/>
            <p:nvPr/>
          </p:nvSpPr>
          <p:spPr>
            <a:xfrm>
              <a:off x="1025217" y="2363727"/>
              <a:ext cx="2095445" cy="400110"/>
            </a:xfrm>
            <a:prstGeom prst="rect">
              <a:avLst/>
            </a:prstGeom>
            <a:noFill/>
          </p:spPr>
          <p:txBody>
            <a:bodyPr wrap="none" rtlCol="0">
              <a:spAutoFit/>
            </a:bodyPr>
            <a:lstStyle/>
            <a:p>
              <a:r>
                <a:rPr lang="en-US" sz="2000" dirty="0"/>
                <a:t>Alignment/Focus</a:t>
              </a:r>
            </a:p>
          </p:txBody>
        </p:sp>
        <p:sp>
          <p:nvSpPr>
            <p:cNvPr id="16" name="Rectangle 15">
              <a:extLst>
                <a:ext uri="{FF2B5EF4-FFF2-40B4-BE49-F238E27FC236}">
                  <a16:creationId xmlns:a16="http://schemas.microsoft.com/office/drawing/2014/main" id="{1C1A3212-E6F0-F572-C831-067AB140A456}"/>
                </a:ext>
              </a:extLst>
            </p:cNvPr>
            <p:cNvSpPr/>
            <p:nvPr/>
          </p:nvSpPr>
          <p:spPr>
            <a:xfrm>
              <a:off x="5438218" y="2363727"/>
              <a:ext cx="415637" cy="40011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spAutoFit/>
            </a:bodyPr>
            <a:lstStyle/>
            <a:p>
              <a:pPr algn="ctr"/>
              <a:endParaRPr lang="en-US" sz="1400" b="1" dirty="0"/>
            </a:p>
          </p:txBody>
        </p:sp>
        <p:sp>
          <p:nvSpPr>
            <p:cNvPr id="17" name="Rectangle 16">
              <a:extLst>
                <a:ext uri="{FF2B5EF4-FFF2-40B4-BE49-F238E27FC236}">
                  <a16:creationId xmlns:a16="http://schemas.microsoft.com/office/drawing/2014/main" id="{F9998F0F-9FE3-C9BD-3B93-A5981D07B79E}"/>
                </a:ext>
              </a:extLst>
            </p:cNvPr>
            <p:cNvSpPr/>
            <p:nvPr/>
          </p:nvSpPr>
          <p:spPr>
            <a:xfrm>
              <a:off x="7177760" y="2363727"/>
              <a:ext cx="415637" cy="400110"/>
            </a:xfrm>
            <a:prstGeom prst="rect">
              <a:avLst/>
            </a:prstGeom>
            <a:solidFill>
              <a:srgbClr val="008F01"/>
            </a:solidFill>
          </p:spPr>
          <p:style>
            <a:lnRef idx="2">
              <a:schemeClr val="dk1"/>
            </a:lnRef>
            <a:fillRef idx="1">
              <a:schemeClr val="lt1"/>
            </a:fillRef>
            <a:effectRef idx="0">
              <a:schemeClr val="dk1"/>
            </a:effectRef>
            <a:fontRef idx="minor">
              <a:schemeClr val="dk1"/>
            </a:fontRef>
          </p:style>
          <p:txBody>
            <a:bodyPr rtlCol="0" anchor="ctr">
              <a:spAutoFit/>
            </a:bodyPr>
            <a:lstStyle/>
            <a:p>
              <a:pPr algn="ctr"/>
              <a:endParaRPr lang="en-US" sz="1400" b="1" dirty="0"/>
            </a:p>
          </p:txBody>
        </p:sp>
      </p:grpSp>
      <p:grpSp>
        <p:nvGrpSpPr>
          <p:cNvPr id="30" name="Group 29">
            <a:extLst>
              <a:ext uri="{FF2B5EF4-FFF2-40B4-BE49-F238E27FC236}">
                <a16:creationId xmlns:a16="http://schemas.microsoft.com/office/drawing/2014/main" id="{434C77BC-E3AB-FD26-ABAE-DC44A4E1434F}"/>
              </a:ext>
            </a:extLst>
          </p:cNvPr>
          <p:cNvGrpSpPr/>
          <p:nvPr/>
        </p:nvGrpSpPr>
        <p:grpSpPr>
          <a:xfrm>
            <a:off x="1025217" y="3342172"/>
            <a:ext cx="6568180" cy="400110"/>
            <a:chOff x="1025217" y="3700347"/>
            <a:chExt cx="6568180" cy="400110"/>
          </a:xfrm>
        </p:grpSpPr>
        <p:sp>
          <p:nvSpPr>
            <p:cNvPr id="10" name="TextBox 9">
              <a:extLst>
                <a:ext uri="{FF2B5EF4-FFF2-40B4-BE49-F238E27FC236}">
                  <a16:creationId xmlns:a16="http://schemas.microsoft.com/office/drawing/2014/main" id="{1944C30C-FBAC-1058-7F84-729AF084C436}"/>
                </a:ext>
              </a:extLst>
            </p:cNvPr>
            <p:cNvSpPr txBox="1"/>
            <p:nvPr/>
          </p:nvSpPr>
          <p:spPr>
            <a:xfrm>
              <a:off x="1025217" y="3700347"/>
              <a:ext cx="2651688" cy="400110"/>
            </a:xfrm>
            <a:prstGeom prst="rect">
              <a:avLst/>
            </a:prstGeom>
            <a:noFill/>
          </p:spPr>
          <p:txBody>
            <a:bodyPr wrap="none" rtlCol="0">
              <a:spAutoFit/>
            </a:bodyPr>
            <a:lstStyle/>
            <a:p>
              <a:r>
                <a:rPr lang="en-US" sz="2000" dirty="0"/>
                <a:t>Scene inhomogeneity</a:t>
              </a:r>
            </a:p>
          </p:txBody>
        </p:sp>
        <p:sp>
          <p:nvSpPr>
            <p:cNvPr id="19" name="Rectangle 18">
              <a:extLst>
                <a:ext uri="{FF2B5EF4-FFF2-40B4-BE49-F238E27FC236}">
                  <a16:creationId xmlns:a16="http://schemas.microsoft.com/office/drawing/2014/main" id="{18E0018B-6806-374B-3D62-ED6CCD0E959F}"/>
                </a:ext>
              </a:extLst>
            </p:cNvPr>
            <p:cNvSpPr/>
            <p:nvPr/>
          </p:nvSpPr>
          <p:spPr>
            <a:xfrm>
              <a:off x="5438218" y="3700347"/>
              <a:ext cx="415637" cy="40011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spAutoFit/>
            </a:bodyPr>
            <a:lstStyle/>
            <a:p>
              <a:pPr algn="ctr"/>
              <a:endParaRPr lang="en-US" sz="1400" b="1" dirty="0"/>
            </a:p>
          </p:txBody>
        </p:sp>
        <p:sp>
          <p:nvSpPr>
            <p:cNvPr id="22" name="Rectangle 21">
              <a:extLst>
                <a:ext uri="{FF2B5EF4-FFF2-40B4-BE49-F238E27FC236}">
                  <a16:creationId xmlns:a16="http://schemas.microsoft.com/office/drawing/2014/main" id="{D2B37F59-2AD2-FF6F-C402-2D0679212A6F}"/>
                </a:ext>
              </a:extLst>
            </p:cNvPr>
            <p:cNvSpPr/>
            <p:nvPr/>
          </p:nvSpPr>
          <p:spPr>
            <a:xfrm>
              <a:off x="7177760" y="3700347"/>
              <a:ext cx="415637" cy="400110"/>
            </a:xfrm>
            <a:prstGeom prst="rect">
              <a:avLst/>
            </a:prstGeom>
            <a:gradFill flip="none" rotWithShape="1">
              <a:gsLst>
                <a:gs pos="0">
                  <a:srgbClr val="FFFF00"/>
                </a:gs>
                <a:gs pos="100000">
                  <a:srgbClr val="008F01"/>
                </a:gs>
              </a:gsLst>
              <a:lin ang="0" scaled="1"/>
              <a:tileRect/>
            </a:gradFill>
          </p:spPr>
          <p:style>
            <a:lnRef idx="2">
              <a:schemeClr val="dk1"/>
            </a:lnRef>
            <a:fillRef idx="1">
              <a:schemeClr val="lt1"/>
            </a:fillRef>
            <a:effectRef idx="0">
              <a:schemeClr val="dk1"/>
            </a:effectRef>
            <a:fontRef idx="minor">
              <a:schemeClr val="dk1"/>
            </a:fontRef>
          </p:style>
          <p:txBody>
            <a:bodyPr rtlCol="0" anchor="ctr">
              <a:spAutoFit/>
            </a:bodyPr>
            <a:lstStyle/>
            <a:p>
              <a:pPr algn="ctr"/>
              <a:endParaRPr lang="en-US" sz="1400" b="1" dirty="0"/>
            </a:p>
          </p:txBody>
        </p:sp>
      </p:grpSp>
      <p:grpSp>
        <p:nvGrpSpPr>
          <p:cNvPr id="28" name="Group 27">
            <a:extLst>
              <a:ext uri="{FF2B5EF4-FFF2-40B4-BE49-F238E27FC236}">
                <a16:creationId xmlns:a16="http://schemas.microsoft.com/office/drawing/2014/main" id="{774654A2-A669-210E-790D-C34235616927}"/>
              </a:ext>
            </a:extLst>
          </p:cNvPr>
          <p:cNvGrpSpPr/>
          <p:nvPr/>
        </p:nvGrpSpPr>
        <p:grpSpPr>
          <a:xfrm>
            <a:off x="1025217" y="4443568"/>
            <a:ext cx="6568180" cy="400110"/>
            <a:chOff x="932083" y="6060616"/>
            <a:chExt cx="6568180" cy="400110"/>
          </a:xfrm>
        </p:grpSpPr>
        <p:sp>
          <p:nvSpPr>
            <p:cNvPr id="6" name="TextBox 5">
              <a:extLst>
                <a:ext uri="{FF2B5EF4-FFF2-40B4-BE49-F238E27FC236}">
                  <a16:creationId xmlns:a16="http://schemas.microsoft.com/office/drawing/2014/main" id="{E2B25AAB-8013-0263-6FAA-01AA44CBC541}"/>
                </a:ext>
              </a:extLst>
            </p:cNvPr>
            <p:cNvSpPr txBox="1"/>
            <p:nvPr/>
          </p:nvSpPr>
          <p:spPr>
            <a:xfrm>
              <a:off x="932083" y="6060616"/>
              <a:ext cx="1324402" cy="400110"/>
            </a:xfrm>
            <a:prstGeom prst="rect">
              <a:avLst/>
            </a:prstGeom>
            <a:noFill/>
          </p:spPr>
          <p:txBody>
            <a:bodyPr wrap="none" rtlCol="0">
              <a:spAutoFit/>
            </a:bodyPr>
            <a:lstStyle/>
            <a:p>
              <a:r>
                <a:rPr lang="en-US" sz="2000" dirty="0"/>
                <a:t>Stray light</a:t>
              </a:r>
            </a:p>
          </p:txBody>
        </p:sp>
        <p:sp>
          <p:nvSpPr>
            <p:cNvPr id="18" name="Rectangle 17">
              <a:extLst>
                <a:ext uri="{FF2B5EF4-FFF2-40B4-BE49-F238E27FC236}">
                  <a16:creationId xmlns:a16="http://schemas.microsoft.com/office/drawing/2014/main" id="{9156835A-FFD2-2F7A-04A7-40F4E28DD0F2}"/>
                </a:ext>
              </a:extLst>
            </p:cNvPr>
            <p:cNvSpPr/>
            <p:nvPr/>
          </p:nvSpPr>
          <p:spPr>
            <a:xfrm>
              <a:off x="5345084" y="6060616"/>
              <a:ext cx="415637" cy="400110"/>
            </a:xfrm>
            <a:prstGeom prst="rect">
              <a:avLst/>
            </a:prstGeom>
            <a:solidFill>
              <a:srgbClr val="C00000"/>
            </a:solidFill>
          </p:spPr>
          <p:style>
            <a:lnRef idx="2">
              <a:schemeClr val="dk1"/>
            </a:lnRef>
            <a:fillRef idx="1">
              <a:schemeClr val="lt1"/>
            </a:fillRef>
            <a:effectRef idx="0">
              <a:schemeClr val="dk1"/>
            </a:effectRef>
            <a:fontRef idx="minor">
              <a:schemeClr val="dk1"/>
            </a:fontRef>
          </p:style>
          <p:txBody>
            <a:bodyPr rtlCol="0" anchor="ctr">
              <a:spAutoFit/>
            </a:bodyPr>
            <a:lstStyle/>
            <a:p>
              <a:pPr algn="ctr"/>
              <a:endParaRPr lang="en-US" sz="1400" b="1" dirty="0"/>
            </a:p>
          </p:txBody>
        </p:sp>
        <p:sp>
          <p:nvSpPr>
            <p:cNvPr id="23" name="Rectangle 22">
              <a:extLst>
                <a:ext uri="{FF2B5EF4-FFF2-40B4-BE49-F238E27FC236}">
                  <a16:creationId xmlns:a16="http://schemas.microsoft.com/office/drawing/2014/main" id="{DEB7900A-A7CF-3B24-904C-15E56CB2AA9C}"/>
                </a:ext>
              </a:extLst>
            </p:cNvPr>
            <p:cNvSpPr/>
            <p:nvPr/>
          </p:nvSpPr>
          <p:spPr>
            <a:xfrm>
              <a:off x="7084626" y="6060616"/>
              <a:ext cx="415637" cy="40011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spAutoFit/>
            </a:bodyPr>
            <a:lstStyle/>
            <a:p>
              <a:pPr algn="ctr"/>
              <a:endParaRPr lang="en-US" sz="1400" b="1" dirty="0"/>
            </a:p>
          </p:txBody>
        </p:sp>
      </p:grpSp>
      <p:grpSp>
        <p:nvGrpSpPr>
          <p:cNvPr id="31" name="Group 30">
            <a:extLst>
              <a:ext uri="{FF2B5EF4-FFF2-40B4-BE49-F238E27FC236}">
                <a16:creationId xmlns:a16="http://schemas.microsoft.com/office/drawing/2014/main" id="{EA461521-870B-B64B-2AC1-CB78AF765B5C}"/>
              </a:ext>
            </a:extLst>
          </p:cNvPr>
          <p:cNvGrpSpPr/>
          <p:nvPr/>
        </p:nvGrpSpPr>
        <p:grpSpPr>
          <a:xfrm>
            <a:off x="1025217" y="2791474"/>
            <a:ext cx="6568180" cy="400110"/>
            <a:chOff x="1025217" y="3057281"/>
            <a:chExt cx="6568180" cy="400110"/>
          </a:xfrm>
        </p:grpSpPr>
        <p:sp>
          <p:nvSpPr>
            <p:cNvPr id="9" name="TextBox 8">
              <a:extLst>
                <a:ext uri="{FF2B5EF4-FFF2-40B4-BE49-F238E27FC236}">
                  <a16:creationId xmlns:a16="http://schemas.microsoft.com/office/drawing/2014/main" id="{372B4DA9-1A6F-E56A-4400-8B113F6D0B29}"/>
                </a:ext>
              </a:extLst>
            </p:cNvPr>
            <p:cNvSpPr txBox="1"/>
            <p:nvPr/>
          </p:nvSpPr>
          <p:spPr>
            <a:xfrm>
              <a:off x="1025217" y="3057281"/>
              <a:ext cx="3092513" cy="400110"/>
            </a:xfrm>
            <a:prstGeom prst="rect">
              <a:avLst/>
            </a:prstGeom>
            <a:noFill/>
          </p:spPr>
          <p:txBody>
            <a:bodyPr wrap="none" rtlCol="0">
              <a:spAutoFit/>
            </a:bodyPr>
            <a:lstStyle/>
            <a:p>
              <a:r>
                <a:rPr lang="en-US" sz="2000" dirty="0"/>
                <a:t>Co-alignment of channels</a:t>
              </a:r>
            </a:p>
          </p:txBody>
        </p:sp>
        <p:sp>
          <p:nvSpPr>
            <p:cNvPr id="20" name="Rectangle 19">
              <a:extLst>
                <a:ext uri="{FF2B5EF4-FFF2-40B4-BE49-F238E27FC236}">
                  <a16:creationId xmlns:a16="http://schemas.microsoft.com/office/drawing/2014/main" id="{F249A7BD-B8D8-160C-135B-E7FDEF17052B}"/>
                </a:ext>
              </a:extLst>
            </p:cNvPr>
            <p:cNvSpPr/>
            <p:nvPr/>
          </p:nvSpPr>
          <p:spPr>
            <a:xfrm>
              <a:off x="5438218" y="3057281"/>
              <a:ext cx="415637" cy="40011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spAutoFit/>
            </a:bodyPr>
            <a:lstStyle/>
            <a:p>
              <a:pPr algn="ctr"/>
              <a:endParaRPr lang="en-US" sz="1400" b="1" dirty="0"/>
            </a:p>
          </p:txBody>
        </p:sp>
        <p:sp>
          <p:nvSpPr>
            <p:cNvPr id="24" name="Rectangle 23">
              <a:extLst>
                <a:ext uri="{FF2B5EF4-FFF2-40B4-BE49-F238E27FC236}">
                  <a16:creationId xmlns:a16="http://schemas.microsoft.com/office/drawing/2014/main" id="{53A93B5C-7440-0AD8-9D36-2A933413FC8C}"/>
                </a:ext>
              </a:extLst>
            </p:cNvPr>
            <p:cNvSpPr/>
            <p:nvPr/>
          </p:nvSpPr>
          <p:spPr>
            <a:xfrm>
              <a:off x="7177760" y="3057281"/>
              <a:ext cx="415637" cy="400110"/>
            </a:xfrm>
            <a:prstGeom prst="rect">
              <a:avLst/>
            </a:prstGeom>
            <a:solidFill>
              <a:srgbClr val="008F01"/>
            </a:solidFill>
          </p:spPr>
          <p:style>
            <a:lnRef idx="2">
              <a:schemeClr val="dk1"/>
            </a:lnRef>
            <a:fillRef idx="1">
              <a:schemeClr val="lt1"/>
            </a:fillRef>
            <a:effectRef idx="0">
              <a:schemeClr val="dk1"/>
            </a:effectRef>
            <a:fontRef idx="minor">
              <a:schemeClr val="dk1"/>
            </a:fontRef>
          </p:style>
          <p:txBody>
            <a:bodyPr rtlCol="0" anchor="ctr">
              <a:spAutoFit/>
            </a:bodyPr>
            <a:lstStyle/>
            <a:p>
              <a:pPr algn="ctr"/>
              <a:endParaRPr lang="en-US" sz="1400" b="1" dirty="0"/>
            </a:p>
          </p:txBody>
        </p:sp>
      </p:grpSp>
      <p:grpSp>
        <p:nvGrpSpPr>
          <p:cNvPr id="27" name="Group 26">
            <a:extLst>
              <a:ext uri="{FF2B5EF4-FFF2-40B4-BE49-F238E27FC236}">
                <a16:creationId xmlns:a16="http://schemas.microsoft.com/office/drawing/2014/main" id="{64ECC4C5-2CC3-9465-DF84-ADBDBD1D3335}"/>
              </a:ext>
            </a:extLst>
          </p:cNvPr>
          <p:cNvGrpSpPr/>
          <p:nvPr/>
        </p:nvGrpSpPr>
        <p:grpSpPr>
          <a:xfrm>
            <a:off x="1025217" y="4994266"/>
            <a:ext cx="6568180" cy="400110"/>
            <a:chOff x="932083" y="5419943"/>
            <a:chExt cx="6568180" cy="400110"/>
          </a:xfrm>
        </p:grpSpPr>
        <p:sp>
          <p:nvSpPr>
            <p:cNvPr id="8" name="TextBox 7">
              <a:extLst>
                <a:ext uri="{FF2B5EF4-FFF2-40B4-BE49-F238E27FC236}">
                  <a16:creationId xmlns:a16="http://schemas.microsoft.com/office/drawing/2014/main" id="{A77F2A56-19B8-DAAF-00BF-BA4AACFAA42C}"/>
                </a:ext>
              </a:extLst>
            </p:cNvPr>
            <p:cNvSpPr txBox="1"/>
            <p:nvPr/>
          </p:nvSpPr>
          <p:spPr>
            <a:xfrm>
              <a:off x="932083" y="5419943"/>
              <a:ext cx="2520242" cy="400110"/>
            </a:xfrm>
            <a:prstGeom prst="rect">
              <a:avLst/>
            </a:prstGeom>
            <a:noFill/>
          </p:spPr>
          <p:txBody>
            <a:bodyPr wrap="none" rtlCol="0">
              <a:spAutoFit/>
            </a:bodyPr>
            <a:lstStyle/>
            <a:p>
              <a:r>
                <a:rPr lang="en-US" sz="2000" dirty="0"/>
                <a:t>Geometric Distortion</a:t>
              </a:r>
            </a:p>
          </p:txBody>
        </p:sp>
        <p:sp>
          <p:nvSpPr>
            <p:cNvPr id="21" name="Rectangle 20">
              <a:extLst>
                <a:ext uri="{FF2B5EF4-FFF2-40B4-BE49-F238E27FC236}">
                  <a16:creationId xmlns:a16="http://schemas.microsoft.com/office/drawing/2014/main" id="{2D8E71B4-C137-ACC9-F3A4-D3F51D39C9DA}"/>
                </a:ext>
              </a:extLst>
            </p:cNvPr>
            <p:cNvSpPr/>
            <p:nvPr/>
          </p:nvSpPr>
          <p:spPr>
            <a:xfrm>
              <a:off x="5345084" y="5419943"/>
              <a:ext cx="415637" cy="400110"/>
            </a:xfrm>
            <a:prstGeom prst="rect">
              <a:avLst/>
            </a:prstGeom>
            <a:solidFill>
              <a:srgbClr val="C00000"/>
            </a:solidFill>
          </p:spPr>
          <p:style>
            <a:lnRef idx="2">
              <a:schemeClr val="dk1"/>
            </a:lnRef>
            <a:fillRef idx="1">
              <a:schemeClr val="lt1"/>
            </a:fillRef>
            <a:effectRef idx="0">
              <a:schemeClr val="dk1"/>
            </a:effectRef>
            <a:fontRef idx="minor">
              <a:schemeClr val="dk1"/>
            </a:fontRef>
          </p:style>
          <p:txBody>
            <a:bodyPr rtlCol="0" anchor="ctr">
              <a:spAutoFit/>
            </a:bodyPr>
            <a:lstStyle/>
            <a:p>
              <a:pPr algn="ctr"/>
              <a:endParaRPr lang="en-US" sz="1400" b="1" dirty="0"/>
            </a:p>
          </p:txBody>
        </p:sp>
        <p:sp>
          <p:nvSpPr>
            <p:cNvPr id="25" name="Rectangle 24">
              <a:extLst>
                <a:ext uri="{FF2B5EF4-FFF2-40B4-BE49-F238E27FC236}">
                  <a16:creationId xmlns:a16="http://schemas.microsoft.com/office/drawing/2014/main" id="{94EB1C5E-BD0F-BA7B-5946-127496326EB0}"/>
                </a:ext>
              </a:extLst>
            </p:cNvPr>
            <p:cNvSpPr/>
            <p:nvPr/>
          </p:nvSpPr>
          <p:spPr>
            <a:xfrm>
              <a:off x="7084626" y="5419943"/>
              <a:ext cx="415637" cy="400110"/>
            </a:xfrm>
            <a:prstGeom prst="rect">
              <a:avLst/>
            </a:prstGeom>
            <a:gradFill flip="none" rotWithShape="1">
              <a:gsLst>
                <a:gs pos="0">
                  <a:srgbClr val="C00000"/>
                </a:gs>
                <a:gs pos="100000">
                  <a:srgbClr val="FFFF00"/>
                </a:gs>
              </a:gsLst>
              <a:lin ang="0" scaled="1"/>
              <a:tileRect/>
            </a:gradFill>
          </p:spPr>
          <p:style>
            <a:lnRef idx="2">
              <a:schemeClr val="dk1"/>
            </a:lnRef>
            <a:fillRef idx="1">
              <a:schemeClr val="lt1"/>
            </a:fillRef>
            <a:effectRef idx="0">
              <a:schemeClr val="dk1"/>
            </a:effectRef>
            <a:fontRef idx="minor">
              <a:schemeClr val="dk1"/>
            </a:fontRef>
          </p:style>
          <p:txBody>
            <a:bodyPr rtlCol="0" anchor="ctr">
              <a:spAutoFit/>
            </a:bodyPr>
            <a:lstStyle/>
            <a:p>
              <a:pPr algn="ctr"/>
              <a:endParaRPr lang="en-US" sz="1400" b="1" dirty="0"/>
            </a:p>
          </p:txBody>
        </p:sp>
      </p:grpSp>
      <p:grpSp>
        <p:nvGrpSpPr>
          <p:cNvPr id="11" name="Group 10">
            <a:extLst>
              <a:ext uri="{FF2B5EF4-FFF2-40B4-BE49-F238E27FC236}">
                <a16:creationId xmlns:a16="http://schemas.microsoft.com/office/drawing/2014/main" id="{6611D9B8-6DC5-EF39-93C9-EDA4E0798DF4}"/>
              </a:ext>
            </a:extLst>
          </p:cNvPr>
          <p:cNvGrpSpPr/>
          <p:nvPr/>
        </p:nvGrpSpPr>
        <p:grpSpPr>
          <a:xfrm>
            <a:off x="1025217" y="3892870"/>
            <a:ext cx="6568180" cy="400110"/>
            <a:chOff x="1025217" y="4328368"/>
            <a:chExt cx="6568180" cy="400110"/>
          </a:xfrm>
        </p:grpSpPr>
        <p:sp>
          <p:nvSpPr>
            <p:cNvPr id="3" name="TextBox 2">
              <a:extLst>
                <a:ext uri="{FF2B5EF4-FFF2-40B4-BE49-F238E27FC236}">
                  <a16:creationId xmlns:a16="http://schemas.microsoft.com/office/drawing/2014/main" id="{44369943-8F77-0F38-D8A5-DBC5C744A77D}"/>
                </a:ext>
              </a:extLst>
            </p:cNvPr>
            <p:cNvSpPr txBox="1"/>
            <p:nvPr/>
          </p:nvSpPr>
          <p:spPr>
            <a:xfrm>
              <a:off x="1025217" y="4328368"/>
              <a:ext cx="1967205" cy="400110"/>
            </a:xfrm>
            <a:prstGeom prst="rect">
              <a:avLst/>
            </a:prstGeom>
            <a:noFill/>
          </p:spPr>
          <p:txBody>
            <a:bodyPr wrap="none" rtlCol="0">
              <a:spAutoFit/>
            </a:bodyPr>
            <a:lstStyle/>
            <a:p>
              <a:r>
                <a:rPr lang="en-US" sz="2000" dirty="0"/>
                <a:t>Residual Image</a:t>
              </a:r>
            </a:p>
          </p:txBody>
        </p:sp>
        <p:sp>
          <p:nvSpPr>
            <p:cNvPr id="7" name="Rectangle 6">
              <a:extLst>
                <a:ext uri="{FF2B5EF4-FFF2-40B4-BE49-F238E27FC236}">
                  <a16:creationId xmlns:a16="http://schemas.microsoft.com/office/drawing/2014/main" id="{FF474BE3-1ADB-4C10-E8E4-7EBD11E4521C}"/>
                </a:ext>
              </a:extLst>
            </p:cNvPr>
            <p:cNvSpPr/>
            <p:nvPr/>
          </p:nvSpPr>
          <p:spPr>
            <a:xfrm>
              <a:off x="5438218" y="4328368"/>
              <a:ext cx="415637" cy="40011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spAutoFit/>
            </a:bodyPr>
            <a:lstStyle/>
            <a:p>
              <a:pPr algn="ctr"/>
              <a:endParaRPr lang="en-US" sz="1400" b="1" dirty="0"/>
            </a:p>
          </p:txBody>
        </p:sp>
        <p:sp>
          <p:nvSpPr>
            <p:cNvPr id="26" name="Rectangle 25">
              <a:extLst>
                <a:ext uri="{FF2B5EF4-FFF2-40B4-BE49-F238E27FC236}">
                  <a16:creationId xmlns:a16="http://schemas.microsoft.com/office/drawing/2014/main" id="{277AA9B0-040B-FBF9-0E7E-D7EC4BF28DB6}"/>
                </a:ext>
              </a:extLst>
            </p:cNvPr>
            <p:cNvSpPr/>
            <p:nvPr/>
          </p:nvSpPr>
          <p:spPr>
            <a:xfrm>
              <a:off x="7177760" y="4328368"/>
              <a:ext cx="415637" cy="400110"/>
            </a:xfrm>
            <a:prstGeom prst="rect">
              <a:avLst/>
            </a:prstGeom>
            <a:gradFill flip="none" rotWithShape="1">
              <a:gsLst>
                <a:gs pos="0">
                  <a:srgbClr val="FFFF00"/>
                </a:gs>
                <a:gs pos="100000">
                  <a:srgbClr val="008F01"/>
                </a:gs>
              </a:gsLst>
              <a:lin ang="0" scaled="1"/>
              <a:tileRect/>
            </a:gradFill>
          </p:spPr>
          <p:style>
            <a:lnRef idx="2">
              <a:schemeClr val="dk1"/>
            </a:lnRef>
            <a:fillRef idx="1">
              <a:schemeClr val="lt1"/>
            </a:fillRef>
            <a:effectRef idx="0">
              <a:schemeClr val="dk1"/>
            </a:effectRef>
            <a:fontRef idx="minor">
              <a:schemeClr val="dk1"/>
            </a:fontRef>
          </p:style>
          <p:txBody>
            <a:bodyPr rtlCol="0" anchor="ctr">
              <a:spAutoFit/>
            </a:bodyPr>
            <a:lstStyle/>
            <a:p>
              <a:pPr algn="ctr"/>
              <a:endParaRPr lang="en-US" sz="1400" b="1" dirty="0"/>
            </a:p>
          </p:txBody>
        </p:sp>
      </p:grpSp>
      <p:sp>
        <p:nvSpPr>
          <p:cNvPr id="29" name="TextBox 28">
            <a:extLst>
              <a:ext uri="{FF2B5EF4-FFF2-40B4-BE49-F238E27FC236}">
                <a16:creationId xmlns:a16="http://schemas.microsoft.com/office/drawing/2014/main" id="{F849703B-E7DE-562E-3361-0B53F2626D76}"/>
              </a:ext>
            </a:extLst>
          </p:cNvPr>
          <p:cNvSpPr txBox="1"/>
          <p:nvPr/>
        </p:nvSpPr>
        <p:spPr>
          <a:xfrm>
            <a:off x="699837" y="5581170"/>
            <a:ext cx="7744326"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b="1" i="0" u="none" strike="noStrike" dirty="0">
                <a:solidFill>
                  <a:srgbClr val="212121"/>
                </a:solidFill>
                <a:effectLst/>
                <a:latin typeface="Calibri" panose="020F0502020204030204" pitchFamily="34" charset="0"/>
              </a:rPr>
              <a:t>Data analysis by a small team has made significant progress in resolving perceived issues in the </a:t>
            </a:r>
            <a:r>
              <a:rPr lang="en-US" sz="2400" b="1" i="0" u="none" strike="noStrike" dirty="0" err="1">
                <a:solidFill>
                  <a:srgbClr val="212121"/>
                </a:solidFill>
                <a:effectLst/>
                <a:latin typeface="Calibri" panose="020F0502020204030204" pitchFamily="34" charset="0"/>
              </a:rPr>
              <a:t>GeoCarb</a:t>
            </a:r>
            <a:r>
              <a:rPr lang="en-US" sz="2400" b="1" i="0" u="none" strike="noStrike" dirty="0">
                <a:solidFill>
                  <a:srgbClr val="212121"/>
                </a:solidFill>
                <a:effectLst/>
                <a:latin typeface="Calibri" panose="020F0502020204030204" pitchFamily="34" charset="0"/>
              </a:rPr>
              <a:t> performance</a:t>
            </a:r>
            <a:endParaRPr lang="en-US" sz="2400" b="1" dirty="0"/>
          </a:p>
        </p:txBody>
      </p:sp>
    </p:spTree>
    <p:extLst>
      <p:ext uri="{BB962C8B-B14F-4D97-AF65-F5344CB8AC3E}">
        <p14:creationId xmlns:p14="http://schemas.microsoft.com/office/powerpoint/2010/main" val="327591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551695-ED89-0885-D678-1EED56A9C6FC}"/>
              </a:ext>
            </a:extLst>
          </p:cNvPr>
          <p:cNvSpPr>
            <a:spLocks noGrp="1"/>
          </p:cNvSpPr>
          <p:nvPr>
            <p:ph sz="half" idx="2"/>
          </p:nvPr>
        </p:nvSpPr>
        <p:spPr/>
        <p:txBody>
          <a:bodyPr/>
          <a:lstStyle/>
          <a:p>
            <a:r>
              <a:rPr lang="en-US" dirty="0"/>
              <a:t>Getting to GEO on a dedicated platform is hard</a:t>
            </a:r>
          </a:p>
          <a:p>
            <a:pPr lvl="1"/>
            <a:r>
              <a:rPr lang="en-US" dirty="0"/>
              <a:t>NASA previously issued an RFP to get dedicated mission within 24 months - cost would have been approximately $300M-$400M (estimated from the cancelation press release)</a:t>
            </a:r>
          </a:p>
          <a:p>
            <a:pPr lvl="1"/>
            <a:r>
              <a:rPr lang="en-US" dirty="0"/>
              <a:t>We have a ROM from a commercial partner that would get </a:t>
            </a:r>
            <a:r>
              <a:rPr lang="en-US" dirty="0" err="1"/>
              <a:t>GeoCarb</a:t>
            </a:r>
            <a:r>
              <a:rPr lang="en-US" dirty="0"/>
              <a:t> to space with 4 years of operations: NASA would have open access to this data for &lt; 20% of the press release cost under a proposed cost sharing agreement</a:t>
            </a:r>
          </a:p>
          <a:p>
            <a:pPr lvl="2"/>
            <a:r>
              <a:rPr lang="en-US" dirty="0"/>
              <a:t>Orbital slot near 90W</a:t>
            </a:r>
          </a:p>
          <a:p>
            <a:pPr lvl="2"/>
            <a:r>
              <a:rPr lang="en-US" dirty="0"/>
              <a:t>Launch vehicle</a:t>
            </a:r>
          </a:p>
          <a:p>
            <a:pPr lvl="2"/>
            <a:r>
              <a:rPr lang="en-US" dirty="0"/>
              <a:t>Spacecraft bus</a:t>
            </a:r>
          </a:p>
          <a:p>
            <a:r>
              <a:rPr lang="en-US" dirty="0"/>
              <a:t>NASA has many competing priorities from the Decadal Survey</a:t>
            </a:r>
          </a:p>
          <a:p>
            <a:pPr lvl="1"/>
            <a:endParaRPr lang="en-US" dirty="0"/>
          </a:p>
        </p:txBody>
      </p:sp>
      <p:sp>
        <p:nvSpPr>
          <p:cNvPr id="3" name="Title 2">
            <a:extLst>
              <a:ext uri="{FF2B5EF4-FFF2-40B4-BE49-F238E27FC236}">
                <a16:creationId xmlns:a16="http://schemas.microsoft.com/office/drawing/2014/main" id="{587DD89D-7110-1E93-0A27-F42D2ECDB2B0}"/>
              </a:ext>
            </a:extLst>
          </p:cNvPr>
          <p:cNvSpPr>
            <a:spLocks noGrp="1"/>
          </p:cNvSpPr>
          <p:nvPr>
            <p:ph type="title"/>
          </p:nvPr>
        </p:nvSpPr>
        <p:spPr/>
        <p:txBody>
          <a:bodyPr/>
          <a:lstStyle/>
          <a:p>
            <a:r>
              <a:rPr lang="en-US" dirty="0"/>
              <a:t>Programmatic Challenges</a:t>
            </a:r>
          </a:p>
        </p:txBody>
      </p:sp>
    </p:spTree>
    <p:extLst>
      <p:ext uri="{BB962C8B-B14F-4D97-AF65-F5344CB8AC3E}">
        <p14:creationId xmlns:p14="http://schemas.microsoft.com/office/powerpoint/2010/main" val="1267997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766ED3-935D-2984-0609-FF8D64DD3664}"/>
              </a:ext>
            </a:extLst>
          </p:cNvPr>
          <p:cNvSpPr>
            <a:spLocks noGrp="1"/>
          </p:cNvSpPr>
          <p:nvPr>
            <p:ph sz="half" idx="2"/>
          </p:nvPr>
        </p:nvSpPr>
        <p:spPr/>
        <p:txBody>
          <a:bodyPr>
            <a:normAutofit lnSpcReduction="10000"/>
          </a:bodyPr>
          <a:lstStyle/>
          <a:p>
            <a:r>
              <a:rPr lang="en-US" dirty="0"/>
              <a:t>The Program of Record is chock full of GHG missions</a:t>
            </a:r>
          </a:p>
          <a:p>
            <a:pPr lvl="1"/>
            <a:r>
              <a:rPr lang="en-US" dirty="0"/>
              <a:t>OCO-2/3, GOSAT/GOSAT-2 are healthy and providing a long record </a:t>
            </a:r>
          </a:p>
          <a:p>
            <a:pPr lvl="1"/>
            <a:r>
              <a:rPr lang="en-US" dirty="0"/>
              <a:t>International science missions are expanding - wide-swath, aerosol measurements on board, active measurement techniques, </a:t>
            </a:r>
            <a:r>
              <a:rPr lang="en-US" dirty="0" err="1"/>
              <a:t>cubesats</a:t>
            </a:r>
            <a:r>
              <a:rPr lang="en-US" dirty="0"/>
              <a:t>, …</a:t>
            </a:r>
          </a:p>
          <a:p>
            <a:pPr lvl="1"/>
            <a:r>
              <a:rPr lang="en-US" dirty="0"/>
              <a:t>Commercial hyperspectral missions are proliferating </a:t>
            </a:r>
          </a:p>
          <a:p>
            <a:pPr lvl="1"/>
            <a:r>
              <a:rPr lang="en-US" dirty="0"/>
              <a:t>Carbon-I is the ESE GHG selection for Phase 1 in open competition with other climate-oriented missions</a:t>
            </a:r>
          </a:p>
          <a:p>
            <a:r>
              <a:rPr lang="en-US" dirty="0" err="1">
                <a:solidFill>
                  <a:srgbClr val="00B050"/>
                </a:solidFill>
              </a:rPr>
              <a:t>GeoCarb</a:t>
            </a:r>
            <a:endParaRPr lang="en-US" dirty="0">
              <a:solidFill>
                <a:srgbClr val="00B050"/>
              </a:solidFill>
            </a:endParaRPr>
          </a:p>
          <a:p>
            <a:pPr lvl="1"/>
            <a:r>
              <a:rPr lang="en-US" dirty="0">
                <a:solidFill>
                  <a:srgbClr val="00B050"/>
                </a:solidFill>
              </a:rPr>
              <a:t>is completed and ready to integrate and launch after a full C&amp;C,</a:t>
            </a:r>
          </a:p>
          <a:p>
            <a:pPr lvl="1"/>
            <a:r>
              <a:rPr lang="en-US" dirty="0">
                <a:solidFill>
                  <a:srgbClr val="00B050"/>
                </a:solidFill>
              </a:rPr>
              <a:t>would uniquely fill a gap to complement the existing and planned Global Carbon Observing System, </a:t>
            </a:r>
          </a:p>
          <a:p>
            <a:pPr lvl="1"/>
            <a:r>
              <a:rPr lang="en-US" dirty="0">
                <a:solidFill>
                  <a:srgbClr val="00B050"/>
                </a:solidFill>
              </a:rPr>
              <a:t>has a path that forges a public-private-university partnership to share costs among and provide value to diverse stakeholders, and</a:t>
            </a:r>
          </a:p>
          <a:p>
            <a:pPr lvl="1"/>
            <a:r>
              <a:rPr lang="en-US" b="1" dirty="0">
                <a:solidFill>
                  <a:srgbClr val="008000"/>
                </a:solidFill>
              </a:rPr>
              <a:t>is not in competition with missions that will launch in &gt; 5 years - tech development for those missions must continue!</a:t>
            </a:r>
            <a:endParaRPr lang="en-US" dirty="0">
              <a:solidFill>
                <a:srgbClr val="008000"/>
              </a:solidFill>
            </a:endParaRPr>
          </a:p>
        </p:txBody>
      </p:sp>
      <p:sp>
        <p:nvSpPr>
          <p:cNvPr id="3" name="Title 2">
            <a:extLst>
              <a:ext uri="{FF2B5EF4-FFF2-40B4-BE49-F238E27FC236}">
                <a16:creationId xmlns:a16="http://schemas.microsoft.com/office/drawing/2014/main" id="{F985F39D-251F-7AAB-B2B2-7A7871691D2E}"/>
              </a:ext>
            </a:extLst>
          </p:cNvPr>
          <p:cNvSpPr>
            <a:spLocks noGrp="1"/>
          </p:cNvSpPr>
          <p:nvPr>
            <p:ph type="title"/>
          </p:nvPr>
        </p:nvSpPr>
        <p:spPr/>
        <p:txBody>
          <a:bodyPr/>
          <a:lstStyle/>
          <a:p>
            <a:r>
              <a:rPr lang="en-US" dirty="0"/>
              <a:t>Perceptual Challenge</a:t>
            </a:r>
          </a:p>
        </p:txBody>
      </p:sp>
    </p:spTree>
    <p:extLst>
      <p:ext uri="{BB962C8B-B14F-4D97-AF65-F5344CB8AC3E}">
        <p14:creationId xmlns:p14="http://schemas.microsoft.com/office/powerpoint/2010/main" val="4109538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B35B22-6F6F-C359-9AE3-A6820E75D445}"/>
              </a:ext>
            </a:extLst>
          </p:cNvPr>
          <p:cNvSpPr>
            <a:spLocks noGrp="1"/>
          </p:cNvSpPr>
          <p:nvPr>
            <p:ph type="title"/>
          </p:nvPr>
        </p:nvSpPr>
        <p:spPr/>
        <p:txBody>
          <a:bodyPr/>
          <a:lstStyle/>
          <a:p>
            <a:r>
              <a:rPr lang="en-US" dirty="0"/>
              <a:t>A bird in the hand…</a:t>
            </a:r>
          </a:p>
        </p:txBody>
      </p:sp>
      <p:pic>
        <p:nvPicPr>
          <p:cNvPr id="4" name="Picture 3" descr="A machine with foil covering&#10;&#10;Description automatically generated">
            <a:extLst>
              <a:ext uri="{FF2B5EF4-FFF2-40B4-BE49-F238E27FC236}">
                <a16:creationId xmlns:a16="http://schemas.microsoft.com/office/drawing/2014/main" id="{8F967BB5-38C1-8BB7-C23F-D1FDC455D5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145" y="1092646"/>
            <a:ext cx="6923107" cy="5431444"/>
          </a:xfrm>
          <a:prstGeom prst="rect">
            <a:avLst/>
          </a:prstGeom>
        </p:spPr>
      </p:pic>
    </p:spTree>
    <p:extLst>
      <p:ext uri="{BB962C8B-B14F-4D97-AF65-F5344CB8AC3E}">
        <p14:creationId xmlns:p14="http://schemas.microsoft.com/office/powerpoint/2010/main" val="446653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415B73-3767-65FB-1E78-1C42AA058536}"/>
              </a:ext>
            </a:extLst>
          </p:cNvPr>
          <p:cNvSpPr>
            <a:spLocks noGrp="1"/>
          </p:cNvSpPr>
          <p:nvPr>
            <p:ph type="title"/>
          </p:nvPr>
        </p:nvSpPr>
        <p:spPr/>
        <p:txBody>
          <a:bodyPr/>
          <a:lstStyle/>
          <a:p>
            <a:r>
              <a:rPr lang="en-US" sz="3600" dirty="0">
                <a:latin typeface="Times New Roman" panose="02020603050405020304" pitchFamily="18" charset="0"/>
                <a:cs typeface="Times New Roman" panose="02020603050405020304" pitchFamily="18" charset="0"/>
              </a:rPr>
              <a:t>Backup</a:t>
            </a:r>
          </a:p>
        </p:txBody>
      </p:sp>
      <p:sp>
        <p:nvSpPr>
          <p:cNvPr id="6" name="Text Placeholder 5">
            <a:extLst>
              <a:ext uri="{FF2B5EF4-FFF2-40B4-BE49-F238E27FC236}">
                <a16:creationId xmlns:a16="http://schemas.microsoft.com/office/drawing/2014/main" id="{2D905198-B9FA-A617-EFB1-C5FEB805B266}"/>
              </a:ext>
            </a:extLst>
          </p:cNvPr>
          <p:cNvSpPr>
            <a:spLocks noGrp="1"/>
          </p:cNvSpPr>
          <p:nvPr>
            <p:ph type="body" idx="1"/>
          </p:nvPr>
        </p:nvSpPr>
        <p:spPr/>
        <p:txBody>
          <a:bodyPr>
            <a:normAutofit lnSpcReduction="10000"/>
          </a:bodyPr>
          <a:lstStyle/>
          <a:p>
            <a:endParaRPr lang="en-US"/>
          </a:p>
        </p:txBody>
      </p:sp>
    </p:spTree>
    <p:extLst>
      <p:ext uri="{BB962C8B-B14F-4D97-AF65-F5344CB8AC3E}">
        <p14:creationId xmlns:p14="http://schemas.microsoft.com/office/powerpoint/2010/main" val="2804059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BFF884-BCB6-CA5A-CB52-CBE52661712D}"/>
              </a:ext>
            </a:extLst>
          </p:cNvPr>
          <p:cNvSpPr>
            <a:spLocks noGrp="1"/>
          </p:cNvSpPr>
          <p:nvPr>
            <p:ph sz="half" idx="2"/>
          </p:nvPr>
        </p:nvSpPr>
        <p:spPr/>
        <p:txBody>
          <a:bodyPr>
            <a:normAutofit fontScale="77500" lnSpcReduction="20000"/>
          </a:bodyPr>
          <a:lstStyle/>
          <a:p>
            <a:r>
              <a:rPr lang="en-US" dirty="0"/>
              <a:t>Residual image</a:t>
            </a:r>
          </a:p>
          <a:p>
            <a:pPr lvl="1"/>
            <a:r>
              <a:rPr lang="en-US" dirty="0"/>
              <a:t>The detector retains a faint image of the previous scene overlaid on the current image (0.5% magnitude)</a:t>
            </a:r>
          </a:p>
          <a:p>
            <a:pPr lvl="1"/>
            <a:r>
              <a:rPr lang="en-US" dirty="0">
                <a:solidFill>
                  <a:srgbClr val="92D050"/>
                </a:solidFill>
              </a:rPr>
              <a:t>Can solve this with a charge injection (“forward bias”) between scenes</a:t>
            </a:r>
          </a:p>
          <a:p>
            <a:r>
              <a:rPr lang="en-US" dirty="0"/>
              <a:t>Scene inhomogeneity</a:t>
            </a:r>
          </a:p>
          <a:p>
            <a:pPr lvl="1"/>
            <a:r>
              <a:rPr lang="en-US" dirty="0"/>
              <a:t>Varying brightness within a footprint distorts the ILSF, leading to retrieval errors</a:t>
            </a:r>
          </a:p>
          <a:p>
            <a:pPr lvl="1"/>
            <a:r>
              <a:rPr lang="en-US" dirty="0">
                <a:solidFill>
                  <a:srgbClr val="92D050"/>
                </a:solidFill>
              </a:rPr>
              <a:t>By incorporating the along slit blurring from the telescope, we find this error to be much smaller than we previously expected - likely OK</a:t>
            </a:r>
          </a:p>
          <a:p>
            <a:r>
              <a:rPr lang="en-US" dirty="0"/>
              <a:t>Stray light</a:t>
            </a:r>
          </a:p>
          <a:p>
            <a:pPr lvl="1"/>
            <a:r>
              <a:rPr lang="en-US" dirty="0"/>
              <a:t>Echelle gratings are known for stray light issues</a:t>
            </a:r>
          </a:p>
          <a:p>
            <a:pPr lvl="1"/>
            <a:r>
              <a:rPr lang="en-US" dirty="0" err="1">
                <a:solidFill>
                  <a:srgbClr val="92D050"/>
                </a:solidFill>
              </a:rPr>
              <a:t>GeoCarb’s</a:t>
            </a:r>
            <a:r>
              <a:rPr lang="en-US" dirty="0">
                <a:solidFill>
                  <a:srgbClr val="92D050"/>
                </a:solidFill>
              </a:rPr>
              <a:t> stray light is characterizable</a:t>
            </a:r>
          </a:p>
          <a:p>
            <a:pPr lvl="2"/>
            <a:r>
              <a:rPr lang="en-US" dirty="0">
                <a:solidFill>
                  <a:srgbClr val="92D050"/>
                </a:solidFill>
              </a:rPr>
              <a:t>Grating scatter is confined to the spectral direction</a:t>
            </a:r>
          </a:p>
          <a:p>
            <a:pPr lvl="2"/>
            <a:r>
              <a:rPr lang="en-US" dirty="0">
                <a:solidFill>
                  <a:srgbClr val="92D050"/>
                </a:solidFill>
              </a:rPr>
              <a:t>Diffuse scatter is a function of the total signal on the detector</a:t>
            </a:r>
            <a:endParaRPr lang="en-US" dirty="0"/>
          </a:p>
          <a:p>
            <a:r>
              <a:rPr lang="en-US" dirty="0"/>
              <a:t>Image Keystone Rectification</a:t>
            </a:r>
          </a:p>
          <a:p>
            <a:pPr lvl="1"/>
            <a:r>
              <a:rPr lang="en-US" dirty="0"/>
              <a:t>Scene information in spatial and spectral directions are mixed </a:t>
            </a:r>
          </a:p>
          <a:p>
            <a:pPr lvl="1"/>
            <a:r>
              <a:rPr lang="en-US" dirty="0"/>
              <a:t>Initial algorithm attempts were not sufficient, but there are many other paths to explore</a:t>
            </a:r>
          </a:p>
          <a:p>
            <a:pPr lvl="2"/>
            <a:r>
              <a:rPr lang="en-US" dirty="0"/>
              <a:t>Construct a separate “retrieval” of the FPA image by exhaustively mapping the slit/wavelength to the detector image in testing</a:t>
            </a:r>
          </a:p>
          <a:p>
            <a:pPr lvl="2"/>
            <a:r>
              <a:rPr lang="en-US" dirty="0"/>
              <a:t>Build the rectification into the L2 code directly and allow the atmospheric retrieval to optimize the detector image</a:t>
            </a:r>
          </a:p>
        </p:txBody>
      </p:sp>
      <p:sp>
        <p:nvSpPr>
          <p:cNvPr id="3" name="Title 2">
            <a:extLst>
              <a:ext uri="{FF2B5EF4-FFF2-40B4-BE49-F238E27FC236}">
                <a16:creationId xmlns:a16="http://schemas.microsoft.com/office/drawing/2014/main" id="{4504C0E5-49AF-F61B-F5D0-394D67F77EA6}"/>
              </a:ext>
            </a:extLst>
          </p:cNvPr>
          <p:cNvSpPr>
            <a:spLocks noGrp="1"/>
          </p:cNvSpPr>
          <p:nvPr>
            <p:ph type="title"/>
          </p:nvPr>
        </p:nvSpPr>
        <p:spPr/>
        <p:txBody>
          <a:bodyPr/>
          <a:lstStyle/>
          <a:p>
            <a:r>
              <a:rPr lang="en-US" dirty="0"/>
              <a:t>Technical Challenges</a:t>
            </a:r>
          </a:p>
        </p:txBody>
      </p:sp>
    </p:spTree>
    <p:extLst>
      <p:ext uri="{BB962C8B-B14F-4D97-AF65-F5344CB8AC3E}">
        <p14:creationId xmlns:p14="http://schemas.microsoft.com/office/powerpoint/2010/main" val="326732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672646-CD6C-025A-77BD-13E1C8DA213C}"/>
              </a:ext>
            </a:extLst>
          </p:cNvPr>
          <p:cNvSpPr>
            <a:spLocks noGrp="1"/>
          </p:cNvSpPr>
          <p:nvPr>
            <p:ph sz="half" idx="2"/>
          </p:nvPr>
        </p:nvSpPr>
        <p:spPr/>
        <p:txBody>
          <a:bodyPr>
            <a:normAutofit/>
          </a:bodyPr>
          <a:lstStyle/>
          <a:p>
            <a:r>
              <a:rPr lang="en-US" sz="2800" b="0" dirty="0">
                <a:latin typeface="Times New Roman" panose="02020603050405020304" pitchFamily="18" charset="0"/>
                <a:cs typeface="Times New Roman" panose="02020603050405020304" pitchFamily="18" charset="0"/>
              </a:rPr>
              <a:t>Due to the physical requirements of hardware, instrument designers must trade spatial resolution and coverage.  Generally speaking,</a:t>
            </a:r>
          </a:p>
          <a:p>
            <a:pPr lvl="1"/>
            <a:r>
              <a:rPr lang="en-US" sz="2800" b="0" dirty="0">
                <a:latin typeface="Times New Roman" panose="02020603050405020304" pitchFamily="18" charset="0"/>
                <a:cs typeface="Times New Roman" panose="02020603050405020304" pitchFamily="18" charset="0"/>
              </a:rPr>
              <a:t>Extremely high </a:t>
            </a:r>
            <a:r>
              <a:rPr lang="en-US" sz="2800" dirty="0">
                <a:latin typeface="Times New Roman" panose="02020603050405020304" pitchFamily="18" charset="0"/>
                <a:cs typeface="Times New Roman" panose="02020603050405020304" pitchFamily="18" charset="0"/>
              </a:rPr>
              <a:t>spatial resolution sensors can see industrial point sources of CH4 very well, but must know where to look and be tasked to look there</a:t>
            </a:r>
          </a:p>
          <a:p>
            <a:pPr lvl="1"/>
            <a:r>
              <a:rPr lang="en-US" sz="2800" b="0" dirty="0">
                <a:latin typeface="Times New Roman" panose="02020603050405020304" pitchFamily="18" charset="0"/>
                <a:cs typeface="Times New Roman" panose="02020603050405020304" pitchFamily="18" charset="0"/>
              </a:rPr>
              <a:t>Area mappers with broad coverage </a:t>
            </a:r>
            <a:r>
              <a:rPr lang="en-US" sz="2800" dirty="0">
                <a:latin typeface="Times New Roman" panose="02020603050405020304" pitchFamily="18" charset="0"/>
                <a:cs typeface="Times New Roman" panose="02020603050405020304" pitchFamily="18" charset="0"/>
              </a:rPr>
              <a:t>measure at coarser resolution, so they see the bigger picture but may not detect moderate, but highly localized, sources</a:t>
            </a:r>
            <a:endParaRPr lang="en-US" sz="2800" b="0" dirty="0">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ABBE6B4B-815E-3717-A6B1-35278E47F678}"/>
              </a:ext>
            </a:extLst>
          </p:cNvPr>
          <p:cNvSpPr>
            <a:spLocks noGrp="1"/>
          </p:cNvSpPr>
          <p:nvPr>
            <p:ph type="title"/>
          </p:nvPr>
        </p:nvSpPr>
        <p:spPr/>
        <p:txBody>
          <a:bodyPr/>
          <a:lstStyle/>
          <a:p>
            <a:pPr algn="ctr"/>
            <a:r>
              <a:rPr lang="en-US" sz="3600" dirty="0">
                <a:latin typeface="Times New Roman" panose="02020603050405020304" pitchFamily="18" charset="0"/>
                <a:cs typeface="Times New Roman" panose="02020603050405020304" pitchFamily="18" charset="0"/>
              </a:rPr>
              <a:t>Coverage versus Resolution</a:t>
            </a:r>
          </a:p>
        </p:txBody>
      </p:sp>
    </p:spTree>
    <p:extLst>
      <p:ext uri="{BB962C8B-B14F-4D97-AF65-F5344CB8AC3E}">
        <p14:creationId xmlns:p14="http://schemas.microsoft.com/office/powerpoint/2010/main" val="1521509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9EE013-682E-9131-BDDE-940EA93F8E37}"/>
              </a:ext>
            </a:extLst>
          </p:cNvPr>
          <p:cNvSpPr>
            <a:spLocks noGrp="1"/>
          </p:cNvSpPr>
          <p:nvPr>
            <p:ph sz="half" idx="2"/>
          </p:nvPr>
        </p:nvSpPr>
        <p:spPr>
          <a:xfrm>
            <a:off x="228601" y="1188499"/>
            <a:ext cx="8497956" cy="5011103"/>
          </a:xfrm>
        </p:spPr>
        <p:txBody>
          <a:bodyPr/>
          <a:lstStyle/>
          <a:p>
            <a:pPr marL="0" indent="0" algn="ctr">
              <a:buNone/>
            </a:pPr>
            <a:endParaRPr lang="en-US" dirty="0"/>
          </a:p>
          <a:p>
            <a:pPr marL="0" indent="0" algn="ctr">
              <a:buNone/>
            </a:pPr>
            <a:endParaRPr lang="en-US" dirty="0"/>
          </a:p>
          <a:p>
            <a:pPr marL="0" indent="0" algn="ctr">
              <a:buNone/>
            </a:pPr>
            <a:r>
              <a:rPr lang="en-US" sz="8000" dirty="0">
                <a:solidFill>
                  <a:srgbClr val="FF0000"/>
                </a:solidFill>
                <a:latin typeface="Times New Roman" panose="02020603050405020304" pitchFamily="18" charset="0"/>
                <a:cs typeface="Times New Roman" panose="02020603050405020304" pitchFamily="18" charset="0"/>
              </a:rPr>
              <a:t>Pictures Tell a Thousand Words</a:t>
            </a:r>
          </a:p>
          <a:p>
            <a:pPr marL="0" indent="0" algn="ctr">
              <a:buNone/>
            </a:pPr>
            <a:endParaRPr lang="en-US" dirty="0"/>
          </a:p>
        </p:txBody>
      </p:sp>
      <p:sp>
        <p:nvSpPr>
          <p:cNvPr id="3" name="Title 2">
            <a:extLst>
              <a:ext uri="{FF2B5EF4-FFF2-40B4-BE49-F238E27FC236}">
                <a16:creationId xmlns:a16="http://schemas.microsoft.com/office/drawing/2014/main" id="{A1415B73-3767-65FB-1E78-1C42AA058536}"/>
              </a:ext>
            </a:extLst>
          </p:cNvPr>
          <p:cNvSpPr>
            <a:spLocks noGrp="1"/>
          </p:cNvSpPr>
          <p:nvPr>
            <p:ph type="title"/>
          </p:nvPr>
        </p:nvSpPr>
        <p:spPr>
          <a:xfrm>
            <a:off x="1354980" y="181787"/>
            <a:ext cx="7610116" cy="700088"/>
          </a:xfrm>
        </p:spPr>
        <p:txBody>
          <a:bodyPr/>
          <a:lstStyle/>
          <a:p>
            <a:r>
              <a:rPr lang="en-US" sz="3600" dirty="0">
                <a:latin typeface="Times New Roman" panose="02020603050405020304" pitchFamily="18" charset="0"/>
                <a:cs typeface="Times New Roman" panose="02020603050405020304" pitchFamily="18" charset="0"/>
              </a:rPr>
              <a:t>A Year in the Life of </a:t>
            </a:r>
            <a:r>
              <a:rPr lang="en-US" sz="3600" dirty="0" err="1">
                <a:latin typeface="Times New Roman" panose="02020603050405020304" pitchFamily="18" charset="0"/>
                <a:cs typeface="Times New Roman" panose="02020603050405020304" pitchFamily="18" charset="0"/>
              </a:rPr>
              <a:t>GeoCarb</a:t>
            </a:r>
            <a:r>
              <a:rPr lang="en-US" sz="3600" dirty="0">
                <a:latin typeface="Times New Roman" panose="02020603050405020304" pitchFamily="18" charset="0"/>
                <a:cs typeface="Times New Roman" panose="02020603050405020304" pitchFamily="18" charset="0"/>
              </a:rPr>
              <a:t>: 2023</a:t>
            </a:r>
          </a:p>
        </p:txBody>
      </p:sp>
    </p:spTree>
    <p:extLst>
      <p:ext uri="{BB962C8B-B14F-4D97-AF65-F5344CB8AC3E}">
        <p14:creationId xmlns:p14="http://schemas.microsoft.com/office/powerpoint/2010/main" val="1677778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EAD52-64C9-D6BE-C562-47201349F313}"/>
              </a:ext>
            </a:extLst>
          </p:cNvPr>
          <p:cNvSpPr>
            <a:spLocks noGrp="1"/>
          </p:cNvSpPr>
          <p:nvPr>
            <p:ph type="title"/>
          </p:nvPr>
        </p:nvSpPr>
        <p:spPr/>
        <p:txBody>
          <a:bodyPr/>
          <a:lstStyle/>
          <a:p>
            <a:r>
              <a:rPr lang="en-US" sz="3000" dirty="0">
                <a:latin typeface="Times New Roman" panose="02020603050405020304" pitchFamily="18" charset="0"/>
                <a:cs typeface="Times New Roman" panose="02020603050405020304" pitchFamily="18" charset="0"/>
              </a:rPr>
              <a:t>Optics Package and Electronics: May 2023</a:t>
            </a:r>
          </a:p>
        </p:txBody>
      </p:sp>
      <p:pic>
        <p:nvPicPr>
          <p:cNvPr id="5" name="Content Placeholder 4" descr="A large metal box with wires&#10;&#10;Description automatically generated with medium confidence">
            <a:extLst>
              <a:ext uri="{FF2B5EF4-FFF2-40B4-BE49-F238E27FC236}">
                <a16:creationId xmlns:a16="http://schemas.microsoft.com/office/drawing/2014/main" id="{D7F7A1F5-6320-6B00-2958-B9775DE5D22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4416770" y="1844149"/>
            <a:ext cx="5011737" cy="3758802"/>
          </a:xfrm>
        </p:spPr>
      </p:pic>
      <p:sp>
        <p:nvSpPr>
          <p:cNvPr id="8" name="TextBox 7">
            <a:extLst>
              <a:ext uri="{FF2B5EF4-FFF2-40B4-BE49-F238E27FC236}">
                <a16:creationId xmlns:a16="http://schemas.microsoft.com/office/drawing/2014/main" id="{075D4E03-53DD-3B4E-42F2-5C0FAFEF0DFE}"/>
              </a:ext>
            </a:extLst>
          </p:cNvPr>
          <p:cNvSpPr txBox="1"/>
          <p:nvPr/>
        </p:nvSpPr>
        <p:spPr>
          <a:xfrm>
            <a:off x="6539948" y="1409772"/>
            <a:ext cx="2018501" cy="369332"/>
          </a:xfrm>
          <a:prstGeom prst="rect">
            <a:avLst/>
          </a:prstGeom>
          <a:solidFill>
            <a:schemeClr val="accent2"/>
          </a:solidFill>
        </p:spPr>
        <p:txBody>
          <a:bodyPr wrap="none" rtlCol="0">
            <a:spAutoFit/>
          </a:bodyPr>
          <a:lstStyle/>
          <a:p>
            <a:r>
              <a:rPr lang="en-US" sz="1800" dirty="0"/>
              <a:t>Electronics Boxes</a:t>
            </a:r>
          </a:p>
        </p:txBody>
      </p:sp>
      <p:pic>
        <p:nvPicPr>
          <p:cNvPr id="10" name="Picture 9" descr="A machine with foil on top&#10;&#10;Description automatically generated with medium confidence">
            <a:extLst>
              <a:ext uri="{FF2B5EF4-FFF2-40B4-BE49-F238E27FC236}">
                <a16:creationId xmlns:a16="http://schemas.microsoft.com/office/drawing/2014/main" id="{2153BE4D-CB82-BA6F-22DA-34DC5C182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77886"/>
            <a:ext cx="5377070" cy="3584713"/>
          </a:xfrm>
          <a:prstGeom prst="rect">
            <a:avLst/>
          </a:prstGeom>
        </p:spPr>
      </p:pic>
      <p:sp>
        <p:nvSpPr>
          <p:cNvPr id="11" name="TextBox 10">
            <a:extLst>
              <a:ext uri="{FF2B5EF4-FFF2-40B4-BE49-F238E27FC236}">
                <a16:creationId xmlns:a16="http://schemas.microsoft.com/office/drawing/2014/main" id="{E7756BC3-2905-BB69-8A51-F5C2A8D86C9D}"/>
              </a:ext>
            </a:extLst>
          </p:cNvPr>
          <p:cNvSpPr txBox="1"/>
          <p:nvPr/>
        </p:nvSpPr>
        <p:spPr>
          <a:xfrm>
            <a:off x="888580" y="3182779"/>
            <a:ext cx="729687" cy="246221"/>
          </a:xfrm>
          <a:prstGeom prst="rect">
            <a:avLst/>
          </a:prstGeom>
          <a:solidFill>
            <a:schemeClr val="accent2"/>
          </a:solidFill>
        </p:spPr>
        <p:txBody>
          <a:bodyPr wrap="none" rtlCol="0">
            <a:spAutoFit/>
          </a:bodyPr>
          <a:lstStyle/>
          <a:p>
            <a:r>
              <a:rPr lang="en-US" dirty="0"/>
              <a:t>Scan Box</a:t>
            </a:r>
          </a:p>
        </p:txBody>
      </p:sp>
      <p:sp>
        <p:nvSpPr>
          <p:cNvPr id="12" name="TextBox 11">
            <a:extLst>
              <a:ext uri="{FF2B5EF4-FFF2-40B4-BE49-F238E27FC236}">
                <a16:creationId xmlns:a16="http://schemas.microsoft.com/office/drawing/2014/main" id="{FF180EC7-B3D4-F1F0-8D4A-91C7EBB76DC8}"/>
              </a:ext>
            </a:extLst>
          </p:cNvPr>
          <p:cNvSpPr txBox="1"/>
          <p:nvPr/>
        </p:nvSpPr>
        <p:spPr>
          <a:xfrm>
            <a:off x="2156775" y="3770242"/>
            <a:ext cx="772969" cy="246221"/>
          </a:xfrm>
          <a:prstGeom prst="rect">
            <a:avLst/>
          </a:prstGeom>
          <a:solidFill>
            <a:schemeClr val="accent2"/>
          </a:solidFill>
        </p:spPr>
        <p:txBody>
          <a:bodyPr wrap="none" rtlCol="0">
            <a:spAutoFit/>
          </a:bodyPr>
          <a:lstStyle/>
          <a:p>
            <a:r>
              <a:rPr lang="en-US" dirty="0"/>
              <a:t>Telescope</a:t>
            </a:r>
          </a:p>
        </p:txBody>
      </p:sp>
      <p:sp>
        <p:nvSpPr>
          <p:cNvPr id="13" name="TextBox 12">
            <a:extLst>
              <a:ext uri="{FF2B5EF4-FFF2-40B4-BE49-F238E27FC236}">
                <a16:creationId xmlns:a16="http://schemas.microsoft.com/office/drawing/2014/main" id="{19E89FCB-B679-D38B-131D-2C86D688909D}"/>
              </a:ext>
            </a:extLst>
          </p:cNvPr>
          <p:cNvSpPr txBox="1"/>
          <p:nvPr/>
        </p:nvSpPr>
        <p:spPr>
          <a:xfrm>
            <a:off x="3104305" y="2789581"/>
            <a:ext cx="949299" cy="246221"/>
          </a:xfrm>
          <a:prstGeom prst="rect">
            <a:avLst/>
          </a:prstGeom>
          <a:solidFill>
            <a:schemeClr val="accent2"/>
          </a:solidFill>
        </p:spPr>
        <p:txBody>
          <a:bodyPr wrap="none" rtlCol="0">
            <a:spAutoFit/>
          </a:bodyPr>
          <a:lstStyle/>
          <a:p>
            <a:r>
              <a:rPr lang="en-US" dirty="0"/>
              <a:t>Spectrograph</a:t>
            </a:r>
          </a:p>
        </p:txBody>
      </p:sp>
    </p:spTree>
    <p:extLst>
      <p:ext uri="{BB962C8B-B14F-4D97-AF65-F5344CB8AC3E}">
        <p14:creationId xmlns:p14="http://schemas.microsoft.com/office/powerpoint/2010/main" val="1398996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6D739-A8B0-5FA2-9AA3-C6FF500BBFC3}"/>
              </a:ext>
            </a:extLst>
          </p:cNvPr>
          <p:cNvSpPr>
            <a:spLocks noGrp="1"/>
          </p:cNvSpPr>
          <p:nvPr>
            <p:ph type="title"/>
          </p:nvPr>
        </p:nvSpPr>
        <p:spPr>
          <a:xfrm>
            <a:off x="1485899" y="68584"/>
            <a:ext cx="7555463" cy="772598"/>
          </a:xfrm>
        </p:spPr>
        <p:txBody>
          <a:bodyPr/>
          <a:lstStyle/>
          <a:p>
            <a:pPr algn="ctr"/>
            <a:r>
              <a:rPr lang="en-US" dirty="0"/>
              <a:t>Subassemblies Integrated: July 2023</a:t>
            </a:r>
          </a:p>
        </p:txBody>
      </p:sp>
      <p:sp>
        <p:nvSpPr>
          <p:cNvPr id="3" name="Content Placeholder 2">
            <a:extLst>
              <a:ext uri="{FF2B5EF4-FFF2-40B4-BE49-F238E27FC236}">
                <a16:creationId xmlns:a16="http://schemas.microsoft.com/office/drawing/2014/main" id="{0ACD2AE5-2589-6121-8860-032B9DC50968}"/>
              </a:ext>
            </a:extLst>
          </p:cNvPr>
          <p:cNvSpPr>
            <a:spLocks noGrp="1"/>
          </p:cNvSpPr>
          <p:nvPr>
            <p:ph sz="half" idx="2"/>
          </p:nvPr>
        </p:nvSpPr>
        <p:spPr>
          <a:xfrm>
            <a:off x="426720" y="5943082"/>
            <a:ext cx="8219440" cy="5011103"/>
          </a:xfrm>
        </p:spPr>
        <p:txBody>
          <a:bodyPr/>
          <a:lstStyle/>
          <a:p>
            <a:pPr marL="0" indent="0">
              <a:buNone/>
            </a:pPr>
            <a:endParaRPr lang="en-US" dirty="0"/>
          </a:p>
        </p:txBody>
      </p:sp>
      <p:sp>
        <p:nvSpPr>
          <p:cNvPr id="4" name="TextBox 3">
            <a:extLst>
              <a:ext uri="{FF2B5EF4-FFF2-40B4-BE49-F238E27FC236}">
                <a16:creationId xmlns:a16="http://schemas.microsoft.com/office/drawing/2014/main" id="{6418D198-67E8-E19F-12CD-2F89F3297169}"/>
              </a:ext>
            </a:extLst>
          </p:cNvPr>
          <p:cNvSpPr txBox="1"/>
          <p:nvPr/>
        </p:nvSpPr>
        <p:spPr>
          <a:xfrm>
            <a:off x="3967365" y="5686901"/>
            <a:ext cx="1209270" cy="230832"/>
          </a:xfrm>
          <a:prstGeom prst="rect">
            <a:avLst/>
          </a:prstGeom>
          <a:noFill/>
        </p:spPr>
        <p:txBody>
          <a:bodyPr wrap="square">
            <a:spAutoFit/>
          </a:bodyPr>
          <a:lstStyle/>
          <a:p>
            <a:pPr algn="ctr"/>
            <a:r>
              <a:rPr lang="en-US" sz="900" dirty="0">
                <a:solidFill>
                  <a:srgbClr val="FF0000"/>
                </a:solidFill>
                <a:latin typeface="Calibri" panose="020F0502020204030204" pitchFamily="34" charset="0"/>
                <a:ea typeface="Calibri" panose="020F0502020204030204" pitchFamily="34" charset="0"/>
                <a:cs typeface="Calibri" panose="020F0502020204030204" pitchFamily="34" charset="0"/>
              </a:rPr>
              <a:t>CUI//SP-EXPT </a:t>
            </a:r>
            <a:endParaRPr lang="en-US" sz="1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3FC3024-0183-A406-2247-3461BDEFFB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4317603" y="2338728"/>
            <a:ext cx="4519951" cy="3622092"/>
          </a:xfrm>
          <a:prstGeom prst="rect">
            <a:avLst/>
          </a:prstGeom>
        </p:spPr>
      </p:pic>
      <p:pic>
        <p:nvPicPr>
          <p:cNvPr id="6" name="Picture 5">
            <a:extLst>
              <a:ext uri="{FF2B5EF4-FFF2-40B4-BE49-F238E27FC236}">
                <a16:creationId xmlns:a16="http://schemas.microsoft.com/office/drawing/2014/main" id="{36208E90-4B9D-C6D2-7AB3-B59EA9D4DA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7070" y="1929677"/>
            <a:ext cx="3774929" cy="4389129"/>
          </a:xfrm>
          <a:prstGeom prst="rect">
            <a:avLst/>
          </a:prstGeom>
        </p:spPr>
      </p:pic>
      <p:sp>
        <p:nvSpPr>
          <p:cNvPr id="7" name="Rectangle: Rounded Corners 8">
            <a:extLst>
              <a:ext uri="{FF2B5EF4-FFF2-40B4-BE49-F238E27FC236}">
                <a16:creationId xmlns:a16="http://schemas.microsoft.com/office/drawing/2014/main" id="{79DB78BC-7C70-D403-0257-97B0FB86B499}"/>
              </a:ext>
            </a:extLst>
          </p:cNvPr>
          <p:cNvSpPr/>
          <p:nvPr/>
        </p:nvSpPr>
        <p:spPr>
          <a:xfrm>
            <a:off x="1308867" y="1584756"/>
            <a:ext cx="2787069" cy="280928"/>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en-US" sz="1050" b="1" dirty="0"/>
              <a:t>Main Bench Lift to Nadir Plate Top view</a:t>
            </a:r>
          </a:p>
        </p:txBody>
      </p:sp>
      <p:sp>
        <p:nvSpPr>
          <p:cNvPr id="8" name="Rectangle: Rounded Corners 9">
            <a:extLst>
              <a:ext uri="{FF2B5EF4-FFF2-40B4-BE49-F238E27FC236}">
                <a16:creationId xmlns:a16="http://schemas.microsoft.com/office/drawing/2014/main" id="{F581B71E-B95C-7ABD-E71A-3D57DEA1DF5C}"/>
              </a:ext>
            </a:extLst>
          </p:cNvPr>
          <p:cNvSpPr/>
          <p:nvPr/>
        </p:nvSpPr>
        <p:spPr>
          <a:xfrm>
            <a:off x="5062493" y="1560642"/>
            <a:ext cx="2927048" cy="280928"/>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en-US" sz="1050" b="1" dirty="0"/>
              <a:t>Main Bench Lift to Nadir Plate Side View</a:t>
            </a:r>
          </a:p>
        </p:txBody>
      </p:sp>
      <p:sp>
        <p:nvSpPr>
          <p:cNvPr id="9" name="TextBox 8">
            <a:extLst>
              <a:ext uri="{FF2B5EF4-FFF2-40B4-BE49-F238E27FC236}">
                <a16:creationId xmlns:a16="http://schemas.microsoft.com/office/drawing/2014/main" id="{0468FD9C-3276-CBD2-84F7-8520C4AF30B4}"/>
              </a:ext>
            </a:extLst>
          </p:cNvPr>
          <p:cNvSpPr txBox="1"/>
          <p:nvPr/>
        </p:nvSpPr>
        <p:spPr>
          <a:xfrm>
            <a:off x="4095937" y="841182"/>
            <a:ext cx="1209270" cy="230832"/>
          </a:xfrm>
          <a:prstGeom prst="rect">
            <a:avLst/>
          </a:prstGeom>
          <a:noFill/>
        </p:spPr>
        <p:txBody>
          <a:bodyPr wrap="square">
            <a:spAutoFit/>
          </a:bodyPr>
          <a:lstStyle/>
          <a:p>
            <a:pPr algn="ctr"/>
            <a:r>
              <a:rPr lang="en-US" sz="900" dirty="0">
                <a:solidFill>
                  <a:srgbClr val="FF0000"/>
                </a:solidFill>
                <a:latin typeface="Calibri" panose="020F0502020204030204" pitchFamily="34" charset="0"/>
                <a:ea typeface="Calibri" panose="020F0502020204030204" pitchFamily="34" charset="0"/>
                <a:cs typeface="Calibri" panose="020F0502020204030204" pitchFamily="34" charset="0"/>
              </a:rPr>
              <a:t>CUI//SP-EXPT </a:t>
            </a:r>
            <a:endParaRPr lang="en-US" sz="1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841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Mission Science Questions</a:t>
            </a:r>
          </a:p>
        </p:txBody>
      </p:sp>
      <p:sp>
        <p:nvSpPr>
          <p:cNvPr id="3" name="Content Placeholder 2"/>
          <p:cNvSpPr>
            <a:spLocks noGrp="1"/>
          </p:cNvSpPr>
          <p:nvPr>
            <p:ph idx="1"/>
          </p:nvPr>
        </p:nvSpPr>
        <p:spPr/>
        <p:txBody>
          <a:bodyPr/>
          <a:lstStyle/>
          <a:p>
            <a:pPr marL="457200" indent="-457200">
              <a:buFont typeface="+mj-lt"/>
              <a:buAutoNum type="arabicPeriod"/>
            </a:pPr>
            <a:r>
              <a:rPr lang="en-US" dirty="0">
                <a:solidFill>
                  <a:srgbClr val="0070C0"/>
                </a:solidFill>
              </a:rPr>
              <a:t>What is the balance of net biosphere exchange to the anthropogenic source on regional scales?</a:t>
            </a:r>
          </a:p>
          <a:p>
            <a:pPr marL="457200" indent="-457200">
              <a:buFont typeface="+mj-lt"/>
              <a:buAutoNum type="arabicPeriod"/>
            </a:pPr>
            <a:r>
              <a:rPr lang="en-US" dirty="0">
                <a:solidFill>
                  <a:srgbClr val="0070C0"/>
                </a:solidFill>
              </a:rPr>
              <a:t>Which spatiotemporal variations of net biosphere exchange are driven by ecosystem respiration versus photosynthesis?</a:t>
            </a:r>
          </a:p>
          <a:p>
            <a:pPr marL="457200" indent="-457200">
              <a:buFont typeface="+mj-lt"/>
              <a:buAutoNum type="arabicPeriod"/>
            </a:pPr>
            <a:r>
              <a:rPr lang="en-US" dirty="0">
                <a:solidFill>
                  <a:srgbClr val="0070C0"/>
                </a:solidFill>
              </a:rPr>
              <a:t>How do weather and climate variability drive variability in carbon fluxes? </a:t>
            </a:r>
            <a:endParaRPr lang="en-US" baseline="-25000" dirty="0">
              <a:solidFill>
                <a:srgbClr val="0070C0"/>
              </a:solidFill>
            </a:endParaRPr>
          </a:p>
          <a:p>
            <a:pPr marL="457200" indent="-457200">
              <a:buFont typeface="+mj-lt"/>
              <a:buAutoNum type="arabicPeriod"/>
            </a:pPr>
            <a:r>
              <a:rPr lang="en-US" dirty="0">
                <a:solidFill>
                  <a:srgbClr val="0070C0"/>
                </a:solidFill>
              </a:rPr>
              <a:t>Are more densely populated cities more carbon efficient than less densely populated ones?</a:t>
            </a:r>
            <a:endParaRPr lang="en-US" dirty="0"/>
          </a:p>
          <a:p>
            <a:pPr marL="457200" indent="-457200">
              <a:buFont typeface="+mj-lt"/>
              <a:buAutoNum type="arabicPeriod" startAt="5"/>
            </a:pPr>
            <a:r>
              <a:rPr lang="en-US" dirty="0">
                <a:solidFill>
                  <a:srgbClr val="92D050"/>
                </a:solidFill>
              </a:rPr>
              <a:t>What controls the spatiotemporal variation of the Amazonian CH</a:t>
            </a:r>
            <a:r>
              <a:rPr lang="en-US" baseline="-25000" dirty="0">
                <a:solidFill>
                  <a:srgbClr val="92D050"/>
                </a:solidFill>
              </a:rPr>
              <a:t>4 </a:t>
            </a:r>
            <a:r>
              <a:rPr lang="en-US" dirty="0">
                <a:solidFill>
                  <a:srgbClr val="92D050"/>
                </a:solidFill>
              </a:rPr>
              <a:t>source?</a:t>
            </a:r>
            <a:endParaRPr lang="en-US" baseline="-25000" dirty="0">
              <a:solidFill>
                <a:srgbClr val="92D050"/>
              </a:solidFill>
            </a:endParaRPr>
          </a:p>
          <a:p>
            <a:pPr marL="457200" indent="-457200">
              <a:buFont typeface="+mj-lt"/>
              <a:buAutoNum type="arabicPeriod" startAt="5"/>
            </a:pPr>
            <a:r>
              <a:rPr lang="en-US" dirty="0">
                <a:solidFill>
                  <a:srgbClr val="92D050"/>
                </a:solidFill>
              </a:rPr>
              <a:t>What is the distribution and magnitude of CH4 sources over CONUS?  </a:t>
            </a:r>
          </a:p>
        </p:txBody>
      </p:sp>
    </p:spTree>
    <p:extLst>
      <p:ext uri="{BB962C8B-B14F-4D97-AF65-F5344CB8AC3E}">
        <p14:creationId xmlns:p14="http://schemas.microsoft.com/office/powerpoint/2010/main" val="1851255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EAD52-64C9-D6BE-C562-47201349F313}"/>
              </a:ext>
            </a:extLst>
          </p:cNvPr>
          <p:cNvSpPr>
            <a:spLocks noGrp="1"/>
          </p:cNvSpPr>
          <p:nvPr>
            <p:ph type="title"/>
          </p:nvPr>
        </p:nvSpPr>
        <p:spPr/>
        <p:txBody>
          <a:bodyPr/>
          <a:lstStyle/>
          <a:p>
            <a:r>
              <a:rPr lang="en-US" dirty="0"/>
              <a:t>An Integrated Instrument: August 2023</a:t>
            </a:r>
          </a:p>
        </p:txBody>
      </p:sp>
      <p:pic>
        <p:nvPicPr>
          <p:cNvPr id="7" name="Picture 6" descr="A close-up of a machine&#10;&#10;Description automatically generated">
            <a:extLst>
              <a:ext uri="{FF2B5EF4-FFF2-40B4-BE49-F238E27FC236}">
                <a16:creationId xmlns:a16="http://schemas.microsoft.com/office/drawing/2014/main" id="{614C5233-3FE2-2500-935C-F86D22F67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321" y="3515811"/>
            <a:ext cx="5546079" cy="3113588"/>
          </a:xfrm>
          <a:prstGeom prst="rect">
            <a:avLst/>
          </a:prstGeom>
        </p:spPr>
      </p:pic>
      <p:pic>
        <p:nvPicPr>
          <p:cNvPr id="5" name="Content Placeholder 4" descr="A close-up of a metal object&#10;&#10;Description automatically generated">
            <a:extLst>
              <a:ext uri="{FF2B5EF4-FFF2-40B4-BE49-F238E27FC236}">
                <a16:creationId xmlns:a16="http://schemas.microsoft.com/office/drawing/2014/main" id="{3BC4AE03-B019-8C1E-0AC9-1612745C502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10339" y="1103243"/>
            <a:ext cx="4886429" cy="3257619"/>
          </a:xfrm>
        </p:spPr>
      </p:pic>
      <p:sp>
        <p:nvSpPr>
          <p:cNvPr id="8" name="TextBox 7">
            <a:extLst>
              <a:ext uri="{FF2B5EF4-FFF2-40B4-BE49-F238E27FC236}">
                <a16:creationId xmlns:a16="http://schemas.microsoft.com/office/drawing/2014/main" id="{67BC88C8-3E6C-CC56-C558-928F45105B8E}"/>
              </a:ext>
            </a:extLst>
          </p:cNvPr>
          <p:cNvSpPr txBox="1"/>
          <p:nvPr/>
        </p:nvSpPr>
        <p:spPr>
          <a:xfrm>
            <a:off x="3369321" y="1401417"/>
            <a:ext cx="4187365" cy="338554"/>
          </a:xfrm>
          <a:prstGeom prst="rect">
            <a:avLst/>
          </a:prstGeom>
          <a:solidFill>
            <a:schemeClr val="accent2"/>
          </a:solidFill>
        </p:spPr>
        <p:txBody>
          <a:bodyPr wrap="none" rtlCol="0">
            <a:spAutoFit/>
          </a:bodyPr>
          <a:lstStyle/>
          <a:p>
            <a:r>
              <a:rPr lang="en-US" sz="1600" dirty="0"/>
              <a:t>Looking down into the scan mirror assembly</a:t>
            </a:r>
          </a:p>
        </p:txBody>
      </p:sp>
      <p:cxnSp>
        <p:nvCxnSpPr>
          <p:cNvPr id="10" name="Straight Arrow Connector 9">
            <a:extLst>
              <a:ext uri="{FF2B5EF4-FFF2-40B4-BE49-F238E27FC236}">
                <a16:creationId xmlns:a16="http://schemas.microsoft.com/office/drawing/2014/main" id="{D42DA26F-D9AB-A695-7C72-55E82F11C556}"/>
              </a:ext>
            </a:extLst>
          </p:cNvPr>
          <p:cNvCxnSpPr/>
          <p:nvPr/>
        </p:nvCxnSpPr>
        <p:spPr bwMode="auto">
          <a:xfrm flipH="1">
            <a:off x="3170583" y="1759226"/>
            <a:ext cx="755374" cy="705678"/>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791711BE-DC64-BE32-E36F-39085030B850}"/>
              </a:ext>
            </a:extLst>
          </p:cNvPr>
          <p:cNvSpPr txBox="1"/>
          <p:nvPr/>
        </p:nvSpPr>
        <p:spPr>
          <a:xfrm>
            <a:off x="7764910" y="4114641"/>
            <a:ext cx="673582" cy="338554"/>
          </a:xfrm>
          <a:prstGeom prst="rect">
            <a:avLst/>
          </a:prstGeom>
          <a:solidFill>
            <a:schemeClr val="accent2"/>
          </a:solidFill>
        </p:spPr>
        <p:txBody>
          <a:bodyPr wrap="none" rtlCol="0">
            <a:spAutoFit/>
          </a:bodyPr>
          <a:lstStyle/>
          <a:p>
            <a:r>
              <a:rPr lang="en-US" sz="1600" dirty="0"/>
              <a:t>Nadir</a:t>
            </a:r>
          </a:p>
        </p:txBody>
      </p:sp>
      <p:cxnSp>
        <p:nvCxnSpPr>
          <p:cNvPr id="13" name="Straight Arrow Connector 12">
            <a:extLst>
              <a:ext uri="{FF2B5EF4-FFF2-40B4-BE49-F238E27FC236}">
                <a16:creationId xmlns:a16="http://schemas.microsoft.com/office/drawing/2014/main" id="{9CD0D5FD-FB7C-99D5-BCB8-2C178AD1ED43}"/>
              </a:ext>
            </a:extLst>
          </p:cNvPr>
          <p:cNvCxnSpPr>
            <a:stCxn id="11" idx="0"/>
          </p:cNvCxnSpPr>
          <p:nvPr/>
        </p:nvCxnSpPr>
        <p:spPr bwMode="auto">
          <a:xfrm flipV="1">
            <a:off x="8101701" y="3515811"/>
            <a:ext cx="0" cy="598830"/>
          </a:xfrm>
          <a:prstGeom prst="straightConnector1">
            <a:avLst/>
          </a:prstGeom>
          <a:ln w="38100">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2419DF96-8F24-9987-BA75-3BEF4C13CC07}"/>
              </a:ext>
            </a:extLst>
          </p:cNvPr>
          <p:cNvSpPr txBox="1"/>
          <p:nvPr/>
        </p:nvSpPr>
        <p:spPr>
          <a:xfrm>
            <a:off x="7388204" y="6059758"/>
            <a:ext cx="1050288" cy="338554"/>
          </a:xfrm>
          <a:prstGeom prst="rect">
            <a:avLst/>
          </a:prstGeom>
          <a:solidFill>
            <a:schemeClr val="accent2"/>
          </a:solidFill>
        </p:spPr>
        <p:txBody>
          <a:bodyPr wrap="none" rtlCol="0">
            <a:spAutoFit/>
          </a:bodyPr>
          <a:lstStyle/>
          <a:p>
            <a:r>
              <a:rPr lang="en-US" sz="1600" dirty="0"/>
              <a:t>S/C Deck</a:t>
            </a:r>
          </a:p>
        </p:txBody>
      </p:sp>
      <p:pic>
        <p:nvPicPr>
          <p:cNvPr id="3" name="Picture 2" descr="C:\Users\bdelima\AppData\Local\Temp\1\SNAGHTML1143e299.PNG">
            <a:extLst>
              <a:ext uri="{FF2B5EF4-FFF2-40B4-BE49-F238E27FC236}">
                <a16:creationId xmlns:a16="http://schemas.microsoft.com/office/drawing/2014/main" id="{6C89AECD-1455-35EB-B61D-87914529C5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659036"/>
            <a:ext cx="3674921" cy="2112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226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6B48F-EEC3-1E7E-F60D-049FED11B87C}"/>
              </a:ext>
            </a:extLst>
          </p:cNvPr>
          <p:cNvSpPr>
            <a:spLocks noGrp="1"/>
          </p:cNvSpPr>
          <p:nvPr>
            <p:ph type="title"/>
          </p:nvPr>
        </p:nvSpPr>
        <p:spPr/>
        <p:txBody>
          <a:bodyPr/>
          <a:lstStyle/>
          <a:p>
            <a:pPr algn="ctr"/>
            <a:r>
              <a:rPr lang="en-US" sz="3600" dirty="0">
                <a:latin typeface="Times New Roman" panose="02020603050405020304" pitchFamily="18" charset="0"/>
                <a:cs typeface="Times New Roman" panose="02020603050405020304" pitchFamily="18" charset="0"/>
              </a:rPr>
              <a:t>Arrived SAFELY at T-VAC</a:t>
            </a:r>
          </a:p>
        </p:txBody>
      </p:sp>
      <p:sp>
        <p:nvSpPr>
          <p:cNvPr id="3" name="Content Placeholder 2">
            <a:extLst>
              <a:ext uri="{FF2B5EF4-FFF2-40B4-BE49-F238E27FC236}">
                <a16:creationId xmlns:a16="http://schemas.microsoft.com/office/drawing/2014/main" id="{937DF4D4-5078-CF99-F953-7A7E729A108A}"/>
              </a:ext>
            </a:extLst>
          </p:cNvPr>
          <p:cNvSpPr>
            <a:spLocks noGrp="1"/>
          </p:cNvSpPr>
          <p:nvPr>
            <p:ph sz="half" idx="2"/>
          </p:nvPr>
        </p:nvSpPr>
        <p:spPr/>
        <p:txBody>
          <a:bodyPr/>
          <a:lstStyle/>
          <a:p>
            <a:endParaRPr lang="en-US"/>
          </a:p>
        </p:txBody>
      </p:sp>
      <p:pic>
        <p:nvPicPr>
          <p:cNvPr id="4" name="Picture 3">
            <a:extLst>
              <a:ext uri="{FF2B5EF4-FFF2-40B4-BE49-F238E27FC236}">
                <a16:creationId xmlns:a16="http://schemas.microsoft.com/office/drawing/2014/main" id="{3F51A368-81F2-3807-7669-1B41C38AC692}"/>
              </a:ext>
            </a:extLst>
          </p:cNvPr>
          <p:cNvPicPr>
            <a:picLocks noChangeAspect="1"/>
          </p:cNvPicPr>
          <p:nvPr/>
        </p:nvPicPr>
        <p:blipFill>
          <a:blip r:embed="rId2"/>
          <a:stretch>
            <a:fillRect/>
          </a:stretch>
        </p:blipFill>
        <p:spPr>
          <a:xfrm>
            <a:off x="2000250" y="1066798"/>
            <a:ext cx="5143500" cy="6858000"/>
          </a:xfrm>
          <a:prstGeom prst="rect">
            <a:avLst/>
          </a:prstGeom>
        </p:spPr>
      </p:pic>
    </p:spTree>
    <p:extLst>
      <p:ext uri="{BB962C8B-B14F-4D97-AF65-F5344CB8AC3E}">
        <p14:creationId xmlns:p14="http://schemas.microsoft.com/office/powerpoint/2010/main" val="3598942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A0BB2-8698-DE77-6057-A6DBF6D93812}"/>
              </a:ext>
            </a:extLst>
          </p:cNvPr>
          <p:cNvSpPr>
            <a:spLocks noGrp="1"/>
          </p:cNvSpPr>
          <p:nvPr>
            <p:ph type="title"/>
          </p:nvPr>
        </p:nvSpPr>
        <p:spPr/>
        <p:txBody>
          <a:bodyPr/>
          <a:lstStyle/>
          <a:p>
            <a:pPr algn="ctr"/>
            <a:r>
              <a:rPr lang="en-US" sz="3200" dirty="0">
                <a:latin typeface="Times New Roman" panose="02020603050405020304" pitchFamily="18" charset="0"/>
                <a:cs typeface="Times New Roman" panose="02020603050405020304" pitchFamily="18" charset="0"/>
              </a:rPr>
              <a:t>Ship to THERMOVAC: Early September </a:t>
            </a:r>
          </a:p>
        </p:txBody>
      </p:sp>
      <p:sp>
        <p:nvSpPr>
          <p:cNvPr id="3" name="Content Placeholder 2">
            <a:extLst>
              <a:ext uri="{FF2B5EF4-FFF2-40B4-BE49-F238E27FC236}">
                <a16:creationId xmlns:a16="http://schemas.microsoft.com/office/drawing/2014/main" id="{F4CEC8CD-0C6D-2061-E3D6-898826DA7488}"/>
              </a:ext>
            </a:extLst>
          </p:cNvPr>
          <p:cNvSpPr>
            <a:spLocks noGrp="1"/>
          </p:cNvSpPr>
          <p:nvPr>
            <p:ph sz="half" idx="2"/>
          </p:nvPr>
        </p:nvSpPr>
        <p:spPr/>
        <p:txBody>
          <a:bodyPr/>
          <a:lstStyle/>
          <a:p>
            <a:endParaRPr lang="en-US" dirty="0"/>
          </a:p>
        </p:txBody>
      </p:sp>
      <p:pic>
        <p:nvPicPr>
          <p:cNvPr id="4" name="Picture 3">
            <a:extLst>
              <a:ext uri="{FF2B5EF4-FFF2-40B4-BE49-F238E27FC236}">
                <a16:creationId xmlns:a16="http://schemas.microsoft.com/office/drawing/2014/main" id="{8666D96E-EA8A-386A-FD8D-82ADC1AE950B}"/>
              </a:ext>
            </a:extLst>
          </p:cNvPr>
          <p:cNvPicPr>
            <a:picLocks noChangeAspect="1"/>
          </p:cNvPicPr>
          <p:nvPr/>
        </p:nvPicPr>
        <p:blipFill>
          <a:blip r:embed="rId2"/>
          <a:stretch>
            <a:fillRect/>
          </a:stretch>
        </p:blipFill>
        <p:spPr>
          <a:xfrm>
            <a:off x="1643875" y="1088580"/>
            <a:ext cx="5954354" cy="5742486"/>
          </a:xfrm>
          <a:prstGeom prst="rect">
            <a:avLst/>
          </a:prstGeom>
        </p:spPr>
      </p:pic>
    </p:spTree>
    <p:extLst>
      <p:ext uri="{BB962C8B-B14F-4D97-AF65-F5344CB8AC3E}">
        <p14:creationId xmlns:p14="http://schemas.microsoft.com/office/powerpoint/2010/main" val="108411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BB83C-7ABC-E31D-6BAF-49DFBB3BD703}"/>
              </a:ext>
            </a:extLst>
          </p:cNvPr>
          <p:cNvSpPr>
            <a:spLocks noGrp="1"/>
          </p:cNvSpPr>
          <p:nvPr>
            <p:ph type="title"/>
          </p:nvPr>
        </p:nvSpPr>
        <p:spPr/>
        <p:txBody>
          <a:bodyPr/>
          <a:lstStyle/>
          <a:p>
            <a:pPr algn="ctr"/>
            <a:r>
              <a:rPr lang="en-US" sz="4000" dirty="0">
                <a:latin typeface="Times New Roman" panose="02020603050405020304" pitchFamily="18" charset="0"/>
                <a:cs typeface="Times New Roman" panose="02020603050405020304" pitchFamily="18" charset="0"/>
              </a:rPr>
              <a:t>Inside T-VAC: 9/23/2023</a:t>
            </a:r>
          </a:p>
        </p:txBody>
      </p:sp>
      <p:sp>
        <p:nvSpPr>
          <p:cNvPr id="3" name="Content Placeholder 2">
            <a:extLst>
              <a:ext uri="{FF2B5EF4-FFF2-40B4-BE49-F238E27FC236}">
                <a16:creationId xmlns:a16="http://schemas.microsoft.com/office/drawing/2014/main" id="{6272BD22-B155-8B94-BCC2-E2E070D25FD0}"/>
              </a:ext>
            </a:extLst>
          </p:cNvPr>
          <p:cNvSpPr>
            <a:spLocks noGrp="1"/>
          </p:cNvSpPr>
          <p:nvPr>
            <p:ph sz="half" idx="2"/>
          </p:nvPr>
        </p:nvSpPr>
        <p:spPr/>
        <p:txBody>
          <a:bodyPr/>
          <a:lstStyle/>
          <a:p>
            <a:endParaRPr lang="en-US"/>
          </a:p>
        </p:txBody>
      </p:sp>
      <p:pic>
        <p:nvPicPr>
          <p:cNvPr id="4" name="Picture 3">
            <a:extLst>
              <a:ext uri="{FF2B5EF4-FFF2-40B4-BE49-F238E27FC236}">
                <a16:creationId xmlns:a16="http://schemas.microsoft.com/office/drawing/2014/main" id="{03B8E895-0D33-96F7-430B-C81D97C1217E}"/>
              </a:ext>
            </a:extLst>
          </p:cNvPr>
          <p:cNvPicPr>
            <a:picLocks noChangeAspect="1"/>
          </p:cNvPicPr>
          <p:nvPr/>
        </p:nvPicPr>
        <p:blipFill>
          <a:blip r:embed="rId2"/>
          <a:stretch>
            <a:fillRect/>
          </a:stretch>
        </p:blipFill>
        <p:spPr>
          <a:xfrm>
            <a:off x="685800" y="1178562"/>
            <a:ext cx="7772400" cy="5829300"/>
          </a:xfrm>
          <a:prstGeom prst="rect">
            <a:avLst/>
          </a:prstGeom>
        </p:spPr>
      </p:pic>
    </p:spTree>
    <p:extLst>
      <p:ext uri="{BB962C8B-B14F-4D97-AF65-F5344CB8AC3E}">
        <p14:creationId xmlns:p14="http://schemas.microsoft.com/office/powerpoint/2010/main" val="2440489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00056-37D3-073E-AB96-C279CF59EB26}"/>
              </a:ext>
            </a:extLst>
          </p:cNvPr>
          <p:cNvSpPr>
            <a:spLocks noGrp="1"/>
          </p:cNvSpPr>
          <p:nvPr>
            <p:ph type="title"/>
          </p:nvPr>
        </p:nvSpPr>
        <p:spPr/>
        <p:txBody>
          <a:bodyPr/>
          <a:lstStyle/>
          <a:p>
            <a:pPr algn="ctr"/>
            <a:r>
              <a:rPr lang="en-US" sz="3600" dirty="0">
                <a:latin typeface="+mj-lt"/>
              </a:rPr>
              <a:t>Last Minute Adjustments: 9/23/23</a:t>
            </a:r>
            <a:endParaRPr lang="en-US" dirty="0"/>
          </a:p>
        </p:txBody>
      </p:sp>
      <p:sp>
        <p:nvSpPr>
          <p:cNvPr id="3" name="Content Placeholder 2">
            <a:extLst>
              <a:ext uri="{FF2B5EF4-FFF2-40B4-BE49-F238E27FC236}">
                <a16:creationId xmlns:a16="http://schemas.microsoft.com/office/drawing/2014/main" id="{C4DEFF68-72D1-72D3-0C6B-B15218C3D093}"/>
              </a:ext>
            </a:extLst>
          </p:cNvPr>
          <p:cNvSpPr>
            <a:spLocks noGrp="1"/>
          </p:cNvSpPr>
          <p:nvPr>
            <p:ph sz="half" idx="2"/>
          </p:nvPr>
        </p:nvSpPr>
        <p:spPr/>
        <p:txBody>
          <a:bodyPr/>
          <a:lstStyle/>
          <a:p>
            <a:endParaRPr lang="en-US"/>
          </a:p>
        </p:txBody>
      </p:sp>
      <p:pic>
        <p:nvPicPr>
          <p:cNvPr id="4" name="Picture 3">
            <a:extLst>
              <a:ext uri="{FF2B5EF4-FFF2-40B4-BE49-F238E27FC236}">
                <a16:creationId xmlns:a16="http://schemas.microsoft.com/office/drawing/2014/main" id="{1FC690D3-5694-2DCC-41FA-30A6C32F62A7}"/>
              </a:ext>
            </a:extLst>
          </p:cNvPr>
          <p:cNvPicPr>
            <a:picLocks noChangeAspect="1"/>
          </p:cNvPicPr>
          <p:nvPr/>
        </p:nvPicPr>
        <p:blipFill>
          <a:blip r:embed="rId2"/>
          <a:stretch>
            <a:fillRect/>
          </a:stretch>
        </p:blipFill>
        <p:spPr>
          <a:xfrm>
            <a:off x="873760" y="1028700"/>
            <a:ext cx="7772400" cy="5829300"/>
          </a:xfrm>
          <a:prstGeom prst="rect">
            <a:avLst/>
          </a:prstGeom>
        </p:spPr>
      </p:pic>
    </p:spTree>
    <p:extLst>
      <p:ext uri="{BB962C8B-B14F-4D97-AF65-F5344CB8AC3E}">
        <p14:creationId xmlns:p14="http://schemas.microsoft.com/office/powerpoint/2010/main" val="2023109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4DEBD-D234-46F2-1603-A166618490A9}"/>
              </a:ext>
            </a:extLst>
          </p:cNvPr>
          <p:cNvSpPr>
            <a:spLocks noGrp="1"/>
          </p:cNvSpPr>
          <p:nvPr>
            <p:ph type="title"/>
          </p:nvPr>
        </p:nvSpPr>
        <p:spPr>
          <a:xfrm>
            <a:off x="1171074" y="219887"/>
            <a:ext cx="7937499" cy="700088"/>
          </a:xfrm>
        </p:spPr>
        <p:txBody>
          <a:bodyPr/>
          <a:lstStyle/>
          <a:p>
            <a:pPr algn="ctr"/>
            <a:r>
              <a:rPr lang="en-US" sz="2800" dirty="0">
                <a:latin typeface="Times New Roman" panose="02020603050405020304" pitchFamily="18" charset="0"/>
                <a:cs typeface="Times New Roman" panose="02020603050405020304" pitchFamily="18" charset="0"/>
              </a:rPr>
              <a:t>Final Review at Lockheed with NASA:</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8 November 2023</a:t>
            </a:r>
          </a:p>
        </p:txBody>
      </p:sp>
      <p:pic>
        <p:nvPicPr>
          <p:cNvPr id="4" name="Content Placeholder 3">
            <a:extLst>
              <a:ext uri="{FF2B5EF4-FFF2-40B4-BE49-F238E27FC236}">
                <a16:creationId xmlns:a16="http://schemas.microsoft.com/office/drawing/2014/main" id="{93C26F53-3975-69CC-41BA-8C35F7A511FB}"/>
              </a:ext>
            </a:extLst>
          </p:cNvPr>
          <p:cNvPicPr>
            <a:picLocks noGrp="1" noChangeAspect="1"/>
          </p:cNvPicPr>
          <p:nvPr>
            <p:ph idx="1"/>
          </p:nvPr>
        </p:nvPicPr>
        <p:blipFill>
          <a:blip r:embed="rId2"/>
          <a:stretch>
            <a:fillRect/>
          </a:stretch>
        </p:blipFill>
        <p:spPr>
          <a:xfrm>
            <a:off x="516835" y="1195092"/>
            <a:ext cx="8292271" cy="5348515"/>
          </a:xfrm>
          <a:prstGeom prst="rect">
            <a:avLst/>
          </a:prstGeom>
        </p:spPr>
      </p:pic>
    </p:spTree>
    <p:extLst>
      <p:ext uri="{BB962C8B-B14F-4D97-AF65-F5344CB8AC3E}">
        <p14:creationId xmlns:p14="http://schemas.microsoft.com/office/powerpoint/2010/main" val="4185921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469E5-4CB9-F7BB-D599-E29CC14BA921}"/>
              </a:ext>
            </a:extLst>
          </p:cNvPr>
          <p:cNvSpPr>
            <a:spLocks noGrp="1"/>
          </p:cNvSpPr>
          <p:nvPr>
            <p:ph type="title"/>
          </p:nvPr>
        </p:nvSpPr>
        <p:spPr/>
        <p:txBody>
          <a:bodyPr/>
          <a:lstStyle/>
          <a:p>
            <a:pPr algn="ctr"/>
            <a:r>
              <a:rPr lang="en-US" sz="3600" dirty="0">
                <a:latin typeface="Times New Roman" panose="02020603050405020304" pitchFamily="18" charset="0"/>
                <a:cs typeface="Times New Roman" panose="02020603050405020304" pitchFamily="18" charset="0"/>
              </a:rPr>
              <a:t>Shipped To NASA: 11/2023</a:t>
            </a:r>
          </a:p>
        </p:txBody>
      </p:sp>
      <p:sp>
        <p:nvSpPr>
          <p:cNvPr id="3" name="Content Placeholder 2">
            <a:extLst>
              <a:ext uri="{FF2B5EF4-FFF2-40B4-BE49-F238E27FC236}">
                <a16:creationId xmlns:a16="http://schemas.microsoft.com/office/drawing/2014/main" id="{C85CAD89-3655-E08F-AAF5-AACE63EA9D2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D176E0C-FB33-AC11-1B9A-DAE490A1932C}"/>
              </a:ext>
            </a:extLst>
          </p:cNvPr>
          <p:cNvPicPr>
            <a:picLocks noChangeAspect="1"/>
          </p:cNvPicPr>
          <p:nvPr/>
        </p:nvPicPr>
        <p:blipFill>
          <a:blip r:embed="rId2"/>
          <a:stretch>
            <a:fillRect/>
          </a:stretch>
        </p:blipFill>
        <p:spPr>
          <a:xfrm>
            <a:off x="685800" y="1252296"/>
            <a:ext cx="7772400" cy="4353408"/>
          </a:xfrm>
          <a:prstGeom prst="rect">
            <a:avLst/>
          </a:prstGeom>
        </p:spPr>
      </p:pic>
    </p:spTree>
    <p:extLst>
      <p:ext uri="{BB962C8B-B14F-4D97-AF65-F5344CB8AC3E}">
        <p14:creationId xmlns:p14="http://schemas.microsoft.com/office/powerpoint/2010/main" val="2688389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B1ADF4-9B15-029D-9CE4-0A092E48F104}"/>
              </a:ext>
            </a:extLst>
          </p:cNvPr>
          <p:cNvSpPr>
            <a:spLocks noGrp="1"/>
          </p:cNvSpPr>
          <p:nvPr>
            <p:ph sz="half" idx="2"/>
          </p:nvPr>
        </p:nvSpPr>
        <p:spPr/>
        <p:txBody>
          <a:bodyPr>
            <a:normAutofit/>
          </a:bodyPr>
          <a:lstStyle/>
          <a:p>
            <a:r>
              <a:rPr lang="en-US" sz="2400" dirty="0">
                <a:latin typeface="Times New Roman" panose="02020603050405020304" pitchFamily="18" charset="0"/>
                <a:cs typeface="Times New Roman" panose="02020603050405020304" pitchFamily="18" charset="0"/>
              </a:rPr>
              <a:t>TROPOMI and commercial satellite operators like </a:t>
            </a:r>
            <a:r>
              <a:rPr lang="en-US" sz="2400" dirty="0" err="1">
                <a:latin typeface="Times New Roman" panose="02020603050405020304" pitchFamily="18" charset="0"/>
                <a:cs typeface="Times New Roman" panose="02020603050405020304" pitchFamily="18" charset="0"/>
              </a:rPr>
              <a:t>GHGSat</a:t>
            </a:r>
            <a:r>
              <a:rPr lang="en-US" sz="2400" dirty="0">
                <a:latin typeface="Times New Roman" panose="02020603050405020304" pitchFamily="18" charset="0"/>
                <a:cs typeface="Times New Roman" panose="02020603050405020304" pitchFamily="18" charset="0"/>
              </a:rPr>
              <a:t> have worked together to attribute unexpected intense local sources of CH</a:t>
            </a:r>
            <a:r>
              <a:rPr lang="en-US" sz="2400" baseline="-25000" dirty="0">
                <a:latin typeface="Times New Roman" panose="02020603050405020304" pitchFamily="18" charset="0"/>
                <a:cs typeface="Times New Roman" panose="02020603050405020304" pitchFamily="18" charset="0"/>
              </a:rPr>
              <a:t>4</a:t>
            </a:r>
          </a:p>
        </p:txBody>
      </p:sp>
      <p:sp>
        <p:nvSpPr>
          <p:cNvPr id="3" name="Title 2">
            <a:extLst>
              <a:ext uri="{FF2B5EF4-FFF2-40B4-BE49-F238E27FC236}">
                <a16:creationId xmlns:a16="http://schemas.microsoft.com/office/drawing/2014/main" id="{2A451238-4C4A-035A-54B6-59F543B85BBA}"/>
              </a:ext>
            </a:extLst>
          </p:cNvPr>
          <p:cNvSpPr>
            <a:spLocks noGrp="1"/>
          </p:cNvSpPr>
          <p:nvPr>
            <p:ph type="title"/>
          </p:nvPr>
        </p:nvSpPr>
        <p:spPr>
          <a:xfrm>
            <a:off x="1354980" y="181787"/>
            <a:ext cx="7421272" cy="700088"/>
          </a:xfrm>
        </p:spPr>
        <p:txBody>
          <a:bodyPr/>
          <a:lstStyle/>
          <a:p>
            <a:pPr algn="ctr"/>
            <a:r>
              <a:rPr lang="en-US" dirty="0">
                <a:latin typeface="Times New Roman" panose="02020603050405020304" pitchFamily="18" charset="0"/>
                <a:cs typeface="Times New Roman" panose="02020603050405020304" pitchFamily="18" charset="0"/>
              </a:rPr>
              <a:t>Tip &amp; Cue: Lessons from TROPOMI</a:t>
            </a:r>
          </a:p>
        </p:txBody>
      </p:sp>
      <p:pic>
        <p:nvPicPr>
          <p:cNvPr id="4" name="Picture 3">
            <a:extLst>
              <a:ext uri="{FF2B5EF4-FFF2-40B4-BE49-F238E27FC236}">
                <a16:creationId xmlns:a16="http://schemas.microsoft.com/office/drawing/2014/main" id="{D5E7B06B-3486-937C-0D66-42E368343201}"/>
              </a:ext>
            </a:extLst>
          </p:cNvPr>
          <p:cNvPicPr>
            <a:picLocks noChangeAspect="1"/>
          </p:cNvPicPr>
          <p:nvPr/>
        </p:nvPicPr>
        <p:blipFill>
          <a:blip r:embed="rId2"/>
          <a:stretch>
            <a:fillRect/>
          </a:stretch>
        </p:blipFill>
        <p:spPr>
          <a:xfrm>
            <a:off x="1036909" y="2307748"/>
            <a:ext cx="7221883" cy="4178600"/>
          </a:xfrm>
          <a:prstGeom prst="rect">
            <a:avLst/>
          </a:prstGeom>
        </p:spPr>
      </p:pic>
      <p:sp>
        <p:nvSpPr>
          <p:cNvPr id="5" name="TextBox 4">
            <a:extLst>
              <a:ext uri="{FF2B5EF4-FFF2-40B4-BE49-F238E27FC236}">
                <a16:creationId xmlns:a16="http://schemas.microsoft.com/office/drawing/2014/main" id="{C9D2EF47-1CCE-AB99-D84A-D6EBE7805184}"/>
              </a:ext>
            </a:extLst>
          </p:cNvPr>
          <p:cNvSpPr txBox="1"/>
          <p:nvPr/>
        </p:nvSpPr>
        <p:spPr>
          <a:xfrm>
            <a:off x="2544417" y="6599583"/>
            <a:ext cx="5416826" cy="276999"/>
          </a:xfrm>
          <a:prstGeom prst="rect">
            <a:avLst/>
          </a:prstGeom>
          <a:noFill/>
        </p:spPr>
        <p:txBody>
          <a:bodyPr wrap="square" rtlCol="0">
            <a:spAutoFit/>
          </a:bodyPr>
          <a:lstStyle/>
          <a:p>
            <a:r>
              <a:rPr lang="en-US" sz="1200" dirty="0"/>
              <a:t>Fig 8 from </a:t>
            </a:r>
            <a:r>
              <a:rPr lang="en-US" sz="1200" dirty="0" err="1"/>
              <a:t>Schuit</a:t>
            </a:r>
            <a:r>
              <a:rPr lang="en-US" sz="1200" dirty="0"/>
              <a:t> et al (2023)  (</a:t>
            </a:r>
            <a:r>
              <a:rPr lang="en-US" sz="1200" dirty="0">
                <a:solidFill>
                  <a:srgbClr val="0070BA"/>
                </a:solidFill>
                <a:effectLst/>
                <a:highlight>
                  <a:srgbClr val="FFFFFF"/>
                </a:highlight>
                <a:latin typeface="NimbusSanL"/>
              </a:rPr>
              <a:t>https://</a:t>
            </a:r>
            <a:r>
              <a:rPr lang="en-US" sz="1200" dirty="0" err="1">
                <a:solidFill>
                  <a:srgbClr val="0070BA"/>
                </a:solidFill>
                <a:effectLst/>
                <a:highlight>
                  <a:srgbClr val="FFFFFF"/>
                </a:highlight>
                <a:latin typeface="NimbusSanL"/>
              </a:rPr>
              <a:t>doi.org</a:t>
            </a:r>
            <a:r>
              <a:rPr lang="en-US" sz="1200" dirty="0">
                <a:solidFill>
                  <a:srgbClr val="0070BA"/>
                </a:solidFill>
                <a:effectLst/>
                <a:highlight>
                  <a:srgbClr val="FFFFFF"/>
                </a:highlight>
                <a:latin typeface="NimbusSanL"/>
              </a:rPr>
              <a:t>/10.5194/acp-23-9071-2023</a:t>
            </a:r>
            <a:r>
              <a:rPr lang="en-US" dirty="0"/>
              <a:t>)</a:t>
            </a:r>
          </a:p>
        </p:txBody>
      </p:sp>
    </p:spTree>
    <p:extLst>
      <p:ext uri="{BB962C8B-B14F-4D97-AF65-F5344CB8AC3E}">
        <p14:creationId xmlns:p14="http://schemas.microsoft.com/office/powerpoint/2010/main" val="769231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4B8F-6867-44CE-94E3-B023278647CB}"/>
              </a:ext>
            </a:extLst>
          </p:cNvPr>
          <p:cNvSpPr>
            <a:spLocks noGrp="1"/>
          </p:cNvSpPr>
          <p:nvPr>
            <p:ph type="title"/>
          </p:nvPr>
        </p:nvSpPr>
        <p:spPr>
          <a:xfrm>
            <a:off x="1503692" y="66963"/>
            <a:ext cx="7087718" cy="700088"/>
          </a:xfrm>
        </p:spPr>
        <p:txBody>
          <a:bodyPr/>
          <a:lstStyle/>
          <a:p>
            <a:r>
              <a:rPr lang="en-US"/>
              <a:t>Instrument Configuration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E5B3763-6BC7-3C47-BC08-3D96E29C2B61}"/>
                  </a:ext>
                </a:extLst>
              </p:cNvPr>
              <p:cNvSpPr txBox="1"/>
              <p:nvPr/>
            </p:nvSpPr>
            <p:spPr>
              <a:xfrm>
                <a:off x="360762" y="1035980"/>
                <a:ext cx="336370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rial" charset="0"/>
                    <a:ea typeface="ＭＳ Ｐゴシック"/>
                  </a:rPr>
                  <a:t>Single slit, 4-Channel IR Scanning Littrow Spectrometer  </a:t>
                </a:r>
              </a:p>
              <a:p>
                <a:pPr marL="0" marR="0" lvl="0" indent="0" algn="l" defTabSz="914400" rtl="0" eaLnBrk="1" fontAlgn="t"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Arial" charset="0"/>
                    <a:ea typeface="ＭＳ Ｐゴシック"/>
                  </a:rPr>
                  <a:t>Bands: 0.76</a:t>
                </a:r>
                <a14:m>
                  <m:oMath xmlns:m="http://schemas.openxmlformats.org/officeDocument/2006/math">
                    <m:r>
                      <a:rPr kumimoji="0" lang="en-US" sz="1600" b="1" i="1" u="none" strike="noStrike" kern="1200" cap="none" spc="0" normalizeH="0" baseline="0" noProof="0" smtClean="0">
                        <a:ln>
                          <a:noFill/>
                        </a:ln>
                        <a:solidFill>
                          <a:srgbClr val="0070C0"/>
                        </a:solidFill>
                        <a:effectLst/>
                        <a:uLnTx/>
                        <a:uFillTx/>
                        <a:latin typeface="Cambria Math" panose="02040503050406030204" pitchFamily="18" charset="0"/>
                      </a:rPr>
                      <m:t>𝝁</m:t>
                    </m:r>
                  </m:oMath>
                </a14:m>
                <a:r>
                  <a:rPr kumimoji="0" lang="en-US" sz="1600" b="1" i="0" u="none" strike="noStrike" kern="1200" cap="none" spc="0" normalizeH="0" baseline="0" noProof="0">
                    <a:ln>
                      <a:noFill/>
                    </a:ln>
                    <a:solidFill>
                      <a:srgbClr val="0070C0"/>
                    </a:solidFill>
                    <a:effectLst/>
                    <a:uLnTx/>
                    <a:uFillTx/>
                    <a:latin typeface="Arial" charset="0"/>
                    <a:ea typeface="ＭＳ Ｐゴシック"/>
                  </a:rPr>
                  <a:t>m, 1.61</a:t>
                </a:r>
                <a14:m>
                  <m:oMath xmlns:m="http://schemas.openxmlformats.org/officeDocument/2006/math">
                    <m:r>
                      <a:rPr kumimoji="0" lang="en-US" sz="1600" b="1" i="1" u="none" strike="noStrike" kern="1200" cap="none" spc="0" normalizeH="0" baseline="0" noProof="0" smtClean="0">
                        <a:ln>
                          <a:noFill/>
                        </a:ln>
                        <a:solidFill>
                          <a:srgbClr val="0070C0"/>
                        </a:solidFill>
                        <a:effectLst/>
                        <a:uLnTx/>
                        <a:uFillTx/>
                        <a:latin typeface="Cambria Math" panose="02040503050406030204" pitchFamily="18" charset="0"/>
                      </a:rPr>
                      <m:t>𝝁</m:t>
                    </m:r>
                  </m:oMath>
                </a14:m>
                <a:r>
                  <a:rPr kumimoji="0" lang="en-US" sz="1600" b="1" i="0" u="none" strike="noStrike" kern="1200" cap="none" spc="0" normalizeH="0" baseline="0" noProof="0">
                    <a:ln>
                      <a:noFill/>
                    </a:ln>
                    <a:solidFill>
                      <a:srgbClr val="0070C0"/>
                    </a:solidFill>
                    <a:effectLst/>
                    <a:uLnTx/>
                    <a:uFillTx/>
                    <a:latin typeface="Arial" charset="0"/>
                    <a:ea typeface="ＭＳ Ｐゴシック"/>
                  </a:rPr>
                  <a:t>m, 2.06</a:t>
                </a:r>
                <a14:m>
                  <m:oMath xmlns:m="http://schemas.openxmlformats.org/officeDocument/2006/math">
                    <m:r>
                      <a:rPr kumimoji="0" lang="en-US" sz="1600" b="1" i="1" u="none" strike="noStrike" kern="1200" cap="none" spc="0" normalizeH="0" baseline="0" noProof="0" smtClean="0">
                        <a:ln>
                          <a:noFill/>
                        </a:ln>
                        <a:solidFill>
                          <a:srgbClr val="0070C0"/>
                        </a:solidFill>
                        <a:effectLst/>
                        <a:uLnTx/>
                        <a:uFillTx/>
                        <a:latin typeface="Cambria Math" panose="02040503050406030204" pitchFamily="18" charset="0"/>
                      </a:rPr>
                      <m:t>𝝁</m:t>
                    </m:r>
                  </m:oMath>
                </a14:m>
                <a:r>
                  <a:rPr kumimoji="0" lang="en-US" sz="1600" b="1" i="0" u="none" strike="noStrike" kern="1200" cap="none" spc="0" normalizeH="0" baseline="0" noProof="0">
                    <a:ln>
                      <a:noFill/>
                    </a:ln>
                    <a:solidFill>
                      <a:srgbClr val="0070C0"/>
                    </a:solidFill>
                    <a:effectLst/>
                    <a:uLnTx/>
                    <a:uFillTx/>
                    <a:latin typeface="Arial" charset="0"/>
                    <a:ea typeface="ＭＳ Ｐゴシック"/>
                  </a:rPr>
                  <a:t>m and 2.32</a:t>
                </a:r>
                <a14:m>
                  <m:oMath xmlns:m="http://schemas.openxmlformats.org/officeDocument/2006/math">
                    <m:r>
                      <a:rPr kumimoji="0" lang="en-US" sz="1600" b="1" i="1" u="none" strike="noStrike" kern="1200" cap="none" spc="0" normalizeH="0" baseline="0" noProof="0" smtClean="0">
                        <a:ln>
                          <a:noFill/>
                        </a:ln>
                        <a:solidFill>
                          <a:srgbClr val="0070C0"/>
                        </a:solidFill>
                        <a:effectLst/>
                        <a:uLnTx/>
                        <a:uFillTx/>
                        <a:latin typeface="Cambria Math" panose="02040503050406030204" pitchFamily="18" charset="0"/>
                      </a:rPr>
                      <m:t>𝝁</m:t>
                    </m:r>
                  </m:oMath>
                </a14:m>
                <a:r>
                  <a:rPr kumimoji="0" lang="en-US" sz="1600" b="1" i="0" u="none" strike="noStrike" kern="1200" cap="none" spc="0" normalizeH="0" baseline="0" noProof="0">
                    <a:ln>
                      <a:noFill/>
                    </a:ln>
                    <a:solidFill>
                      <a:srgbClr val="0070C0"/>
                    </a:solidFill>
                    <a:effectLst/>
                    <a:uLnTx/>
                    <a:uFillTx/>
                    <a:latin typeface="Arial" charset="0"/>
                    <a:ea typeface="ＭＳ Ｐゴシック"/>
                  </a:rPr>
                  <a:t>m</a:t>
                </a:r>
              </a:p>
            </p:txBody>
          </p:sp>
        </mc:Choice>
        <mc:Fallback xmlns="">
          <p:sp>
            <p:nvSpPr>
              <p:cNvPr id="3" name="TextBox 2">
                <a:extLst>
                  <a:ext uri="{FF2B5EF4-FFF2-40B4-BE49-F238E27FC236}">
                    <a16:creationId xmlns:a16="http://schemas.microsoft.com/office/drawing/2014/main" id="{2E5B3763-6BC7-3C47-BC08-3D96E29C2B61}"/>
                  </a:ext>
                </a:extLst>
              </p:cNvPr>
              <p:cNvSpPr txBox="1">
                <a:spLocks noRot="1" noChangeAspect="1" noMove="1" noResize="1" noEditPoints="1" noAdjustHandles="1" noChangeArrowheads="1" noChangeShapeType="1" noTextEdit="1"/>
              </p:cNvSpPr>
              <p:nvPr/>
            </p:nvSpPr>
            <p:spPr>
              <a:xfrm>
                <a:off x="360762" y="1035980"/>
                <a:ext cx="3363704" cy="1077218"/>
              </a:xfrm>
              <a:prstGeom prst="rect">
                <a:avLst/>
              </a:prstGeom>
              <a:blipFill>
                <a:blip r:embed="rId3"/>
                <a:stretch>
                  <a:fillRect l="-1128" t="-1163" b="-5814"/>
                </a:stretch>
              </a:blipFill>
            </p:spPr>
            <p:txBody>
              <a:bodyPr/>
              <a:lstStyle/>
              <a:p>
                <a:r>
                  <a:rPr lang="en-US">
                    <a:noFill/>
                  </a:rPr>
                  <a:t> </a:t>
                </a:r>
              </a:p>
            </p:txBody>
          </p:sp>
        </mc:Fallback>
      </mc:AlternateContent>
      <p:pic>
        <p:nvPicPr>
          <p:cNvPr id="60" name="Picture 59" descr="image002">
            <a:extLst>
              <a:ext uri="{FF2B5EF4-FFF2-40B4-BE49-F238E27FC236}">
                <a16:creationId xmlns:a16="http://schemas.microsoft.com/office/drawing/2014/main" id="{82568ECE-5405-434C-B134-E5D29D9C48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522" y="1437035"/>
            <a:ext cx="4129075" cy="227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 name="Straight Arrow Connector 60">
            <a:extLst>
              <a:ext uri="{FF2B5EF4-FFF2-40B4-BE49-F238E27FC236}">
                <a16:creationId xmlns:a16="http://schemas.microsoft.com/office/drawing/2014/main" id="{E2EBB5D4-7A21-4F5A-B477-E8959411F2C6}"/>
              </a:ext>
            </a:extLst>
          </p:cNvPr>
          <p:cNvCxnSpPr>
            <a:cxnSpLocks/>
          </p:cNvCxnSpPr>
          <p:nvPr/>
        </p:nvCxnSpPr>
        <p:spPr>
          <a:xfrm flipH="1">
            <a:off x="6049357" y="1250092"/>
            <a:ext cx="274929" cy="321160"/>
          </a:xfrm>
          <a:prstGeom prst="straightConnector1">
            <a:avLst/>
          </a:prstGeom>
          <a:noFill/>
          <a:ln w="9525" cap="flat" cmpd="sng" algn="ctr">
            <a:solidFill>
              <a:sysClr val="windowText" lastClr="000000"/>
            </a:solidFill>
            <a:prstDash val="solid"/>
            <a:miter lim="800000"/>
            <a:headEnd type="none" w="sm" len="med"/>
            <a:tailEnd type="oval" w="sm" len="med"/>
          </a:ln>
          <a:effectLst/>
        </p:spPr>
      </p:cxnSp>
      <p:sp>
        <p:nvSpPr>
          <p:cNvPr id="62" name="TextBox 8">
            <a:extLst>
              <a:ext uri="{FF2B5EF4-FFF2-40B4-BE49-F238E27FC236}">
                <a16:creationId xmlns:a16="http://schemas.microsoft.com/office/drawing/2014/main" id="{07468A75-D0E8-42F4-8674-8CDA036C1CC9}"/>
              </a:ext>
            </a:extLst>
          </p:cNvPr>
          <p:cNvSpPr txBox="1"/>
          <p:nvPr/>
        </p:nvSpPr>
        <p:spPr>
          <a:xfrm>
            <a:off x="6298891" y="1105527"/>
            <a:ext cx="1161267" cy="402290"/>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fontAlgn="auto">
              <a:lnSpc>
                <a:spcPts val="1200"/>
              </a:lnSpc>
              <a:spcBef>
                <a:spcPts val="0"/>
              </a:spcBef>
              <a:spcAft>
                <a:spcPts val="0"/>
              </a:spcAft>
            </a:pPr>
            <a:r>
              <a:rPr lang="en-US" sz="1200" b="1">
                <a:solidFill>
                  <a:prstClr val="black"/>
                </a:solidFill>
                <a:latin typeface="Calibri" panose="020F0502020204030204"/>
                <a:ea typeface="+mn-ea"/>
                <a:cs typeface="+mn-cs"/>
              </a:rPr>
              <a:t>Entrance Baffle &amp; Door Assy</a:t>
            </a:r>
          </a:p>
        </p:txBody>
      </p:sp>
      <p:cxnSp>
        <p:nvCxnSpPr>
          <p:cNvPr id="71" name="Straight Arrow Connector 70">
            <a:extLst>
              <a:ext uri="{FF2B5EF4-FFF2-40B4-BE49-F238E27FC236}">
                <a16:creationId xmlns:a16="http://schemas.microsoft.com/office/drawing/2014/main" id="{4139F607-AA0B-4B0F-9D95-5589B6F6FAAA}"/>
              </a:ext>
            </a:extLst>
          </p:cNvPr>
          <p:cNvCxnSpPr>
            <a:cxnSpLocks/>
          </p:cNvCxnSpPr>
          <p:nvPr/>
        </p:nvCxnSpPr>
        <p:spPr>
          <a:xfrm flipH="1" flipV="1">
            <a:off x="6154031" y="3170739"/>
            <a:ext cx="562644" cy="753536"/>
          </a:xfrm>
          <a:prstGeom prst="straightConnector1">
            <a:avLst/>
          </a:prstGeom>
          <a:noFill/>
          <a:ln w="12700" cap="flat" cmpd="sng" algn="ctr">
            <a:solidFill>
              <a:srgbClr val="00FF00"/>
            </a:solidFill>
            <a:prstDash val="solid"/>
            <a:miter lim="800000"/>
            <a:headEnd type="none" w="sm" len="med"/>
            <a:tailEnd type="oval" w="sm" len="med"/>
          </a:ln>
          <a:effectLst>
            <a:outerShdw blurRad="50800" dist="38100" dir="2700000" algn="tl" rotWithShape="0">
              <a:prstClr val="black">
                <a:alpha val="40000"/>
              </a:prstClr>
            </a:outerShdw>
          </a:effectLst>
        </p:spPr>
      </p:cxnSp>
      <p:sp>
        <p:nvSpPr>
          <p:cNvPr id="74" name="TextBox 13">
            <a:extLst>
              <a:ext uri="{FF2B5EF4-FFF2-40B4-BE49-F238E27FC236}">
                <a16:creationId xmlns:a16="http://schemas.microsoft.com/office/drawing/2014/main" id="{9A60E38D-A729-4DBD-B673-81CA17951626}"/>
              </a:ext>
            </a:extLst>
          </p:cNvPr>
          <p:cNvSpPr txBox="1"/>
          <p:nvPr/>
        </p:nvSpPr>
        <p:spPr>
          <a:xfrm>
            <a:off x="6367381" y="3906686"/>
            <a:ext cx="2655594" cy="120032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fontAlgn="auto">
              <a:spcBef>
                <a:spcPts val="0"/>
              </a:spcBef>
              <a:spcAft>
                <a:spcPts val="0"/>
              </a:spcAft>
            </a:pPr>
            <a:r>
              <a:rPr lang="en-US" sz="1200" b="1">
                <a:solidFill>
                  <a:prstClr val="black"/>
                </a:solidFill>
                <a:latin typeface="Calibri" panose="020F0502020204030204"/>
                <a:ea typeface="+mn-ea"/>
                <a:cs typeface="+mn-cs"/>
              </a:rPr>
              <a:t>Nadir Panel Mounted Components</a:t>
            </a:r>
          </a:p>
          <a:p>
            <a:pPr marL="171450" indent="-171450" fontAlgn="auto">
              <a:spcBef>
                <a:spcPts val="0"/>
              </a:spcBef>
              <a:spcAft>
                <a:spcPts val="0"/>
              </a:spcAft>
              <a:buFontTx/>
              <a:buChar char="-"/>
            </a:pPr>
            <a:r>
              <a:rPr lang="en-US" sz="1200" b="1">
                <a:solidFill>
                  <a:prstClr val="black"/>
                </a:solidFill>
                <a:latin typeface="Calibri" panose="020F0502020204030204"/>
                <a:ea typeface="+mn-ea"/>
                <a:cs typeface="+mn-cs"/>
              </a:rPr>
              <a:t>GeoCarb Electronics Box (GEB)</a:t>
            </a:r>
          </a:p>
          <a:p>
            <a:pPr marL="171450" indent="-171450" fontAlgn="auto">
              <a:spcBef>
                <a:spcPts val="0"/>
              </a:spcBef>
              <a:spcAft>
                <a:spcPts val="0"/>
              </a:spcAft>
              <a:buFontTx/>
              <a:buChar char="-"/>
            </a:pPr>
            <a:r>
              <a:rPr lang="en-US" sz="1200" b="1">
                <a:solidFill>
                  <a:prstClr val="black"/>
                </a:solidFill>
                <a:latin typeface="Calibri" panose="020F0502020204030204"/>
                <a:ea typeface="+mn-ea"/>
                <a:cs typeface="+mn-cs"/>
              </a:rPr>
              <a:t>Focal Plane Electronics Box (FPE)</a:t>
            </a:r>
          </a:p>
          <a:p>
            <a:pPr marL="171450" indent="-171450" fontAlgn="auto">
              <a:spcBef>
                <a:spcPts val="0"/>
              </a:spcBef>
              <a:spcAft>
                <a:spcPts val="0"/>
              </a:spcAft>
              <a:buFontTx/>
              <a:buChar char="-"/>
            </a:pPr>
            <a:r>
              <a:rPr lang="en-US" sz="1200" b="1">
                <a:latin typeface="Calibri" panose="020F0502020204030204"/>
                <a:ea typeface="+mn-ea"/>
                <a:cs typeface="+mn-cs"/>
              </a:rPr>
              <a:t>Star Tracker Electronics Unit (STEU)</a:t>
            </a:r>
          </a:p>
          <a:p>
            <a:pPr marL="171450" indent="-171450" fontAlgn="auto">
              <a:spcBef>
                <a:spcPts val="0"/>
              </a:spcBef>
              <a:spcAft>
                <a:spcPts val="0"/>
              </a:spcAft>
              <a:buFontTx/>
              <a:buChar char="-"/>
            </a:pPr>
            <a:r>
              <a:rPr lang="en-US" sz="1200" b="1">
                <a:latin typeface="Calibri" panose="020F0502020204030204"/>
                <a:ea typeface="+mn-ea"/>
                <a:cs typeface="+mn-cs"/>
              </a:rPr>
              <a:t>Decoder Electronics Box (DEB)</a:t>
            </a:r>
          </a:p>
          <a:p>
            <a:pPr marL="171450" indent="-171450" fontAlgn="auto">
              <a:spcBef>
                <a:spcPts val="0"/>
              </a:spcBef>
              <a:spcAft>
                <a:spcPts val="0"/>
              </a:spcAft>
              <a:buFontTx/>
              <a:buChar char="-"/>
            </a:pPr>
            <a:r>
              <a:rPr lang="en-US" sz="1200" b="1">
                <a:latin typeface="Calibri" panose="020F0502020204030204"/>
                <a:ea typeface="+mn-ea"/>
                <a:cs typeface="+mn-cs"/>
              </a:rPr>
              <a:t>Cryocooler Electronics (CCE)</a:t>
            </a:r>
          </a:p>
        </p:txBody>
      </p:sp>
      <p:sp>
        <p:nvSpPr>
          <p:cNvPr id="75" name="TextBox 18">
            <a:extLst>
              <a:ext uri="{FF2B5EF4-FFF2-40B4-BE49-F238E27FC236}">
                <a16:creationId xmlns:a16="http://schemas.microsoft.com/office/drawing/2014/main" id="{CE982E88-BE46-4FD4-B961-6788BF857CED}"/>
              </a:ext>
            </a:extLst>
          </p:cNvPr>
          <p:cNvSpPr txBox="1"/>
          <p:nvPr/>
        </p:nvSpPr>
        <p:spPr>
          <a:xfrm>
            <a:off x="3219104" y="1638739"/>
            <a:ext cx="1694831" cy="556178"/>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fontAlgn="auto">
              <a:lnSpc>
                <a:spcPts val="1200"/>
              </a:lnSpc>
              <a:spcBef>
                <a:spcPts val="0"/>
              </a:spcBef>
              <a:spcAft>
                <a:spcPts val="0"/>
              </a:spcAft>
            </a:pPr>
            <a:r>
              <a:rPr lang="en-US" sz="1200" b="1">
                <a:latin typeface="Calibri" panose="020F0502020204030204"/>
                <a:ea typeface="+mn-ea"/>
                <a:cs typeface="+mn-cs"/>
              </a:rPr>
              <a:t>Cryocooler Thermomechanical Unit (TMU)</a:t>
            </a:r>
          </a:p>
        </p:txBody>
      </p:sp>
      <p:sp>
        <p:nvSpPr>
          <p:cNvPr id="76" name="TextBox 20">
            <a:extLst>
              <a:ext uri="{FF2B5EF4-FFF2-40B4-BE49-F238E27FC236}">
                <a16:creationId xmlns:a16="http://schemas.microsoft.com/office/drawing/2014/main" id="{1BA81396-84F8-4554-9C47-313EA1F876BC}"/>
              </a:ext>
            </a:extLst>
          </p:cNvPr>
          <p:cNvSpPr txBox="1"/>
          <p:nvPr/>
        </p:nvSpPr>
        <p:spPr>
          <a:xfrm>
            <a:off x="7406730" y="3268560"/>
            <a:ext cx="1062249"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fontAlgn="auto">
              <a:spcBef>
                <a:spcPts val="0"/>
              </a:spcBef>
              <a:spcAft>
                <a:spcPts val="0"/>
              </a:spcAft>
            </a:pPr>
            <a:r>
              <a:rPr lang="en-US" sz="1200" b="1">
                <a:solidFill>
                  <a:prstClr val="black"/>
                </a:solidFill>
                <a:latin typeface="Calibri" panose="020F0502020204030204"/>
                <a:ea typeface="+mn-ea"/>
                <a:cs typeface="+mn-cs"/>
              </a:rPr>
              <a:t>Spectrograph</a:t>
            </a:r>
          </a:p>
        </p:txBody>
      </p:sp>
      <p:sp>
        <p:nvSpPr>
          <p:cNvPr id="77" name="TextBox 22">
            <a:extLst>
              <a:ext uri="{FF2B5EF4-FFF2-40B4-BE49-F238E27FC236}">
                <a16:creationId xmlns:a16="http://schemas.microsoft.com/office/drawing/2014/main" id="{F4654A55-F3AC-4563-8070-5221142A34F6}"/>
              </a:ext>
            </a:extLst>
          </p:cNvPr>
          <p:cNvSpPr txBox="1"/>
          <p:nvPr/>
        </p:nvSpPr>
        <p:spPr>
          <a:xfrm>
            <a:off x="6452857" y="3538133"/>
            <a:ext cx="1676157"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fontAlgn="auto">
              <a:spcBef>
                <a:spcPts val="0"/>
              </a:spcBef>
              <a:spcAft>
                <a:spcPts val="0"/>
              </a:spcAft>
            </a:pPr>
            <a:r>
              <a:rPr lang="en-US" sz="1200" b="1">
                <a:solidFill>
                  <a:prstClr val="black"/>
                </a:solidFill>
                <a:latin typeface="Calibri" panose="020F0502020204030204"/>
                <a:ea typeface="+mn-ea"/>
                <a:cs typeface="+mn-cs"/>
              </a:rPr>
              <a:t>S/C Nadir Panel </a:t>
            </a:r>
          </a:p>
        </p:txBody>
      </p:sp>
      <p:sp>
        <p:nvSpPr>
          <p:cNvPr id="78" name="TextBox 24">
            <a:extLst>
              <a:ext uri="{FF2B5EF4-FFF2-40B4-BE49-F238E27FC236}">
                <a16:creationId xmlns:a16="http://schemas.microsoft.com/office/drawing/2014/main" id="{36138D7D-5B15-4A9A-B6BC-EA627E7FFFFF}"/>
              </a:ext>
            </a:extLst>
          </p:cNvPr>
          <p:cNvSpPr txBox="1"/>
          <p:nvPr/>
        </p:nvSpPr>
        <p:spPr>
          <a:xfrm>
            <a:off x="7647858" y="1162244"/>
            <a:ext cx="787297" cy="402290"/>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fontAlgn="auto">
              <a:lnSpc>
                <a:spcPts val="1200"/>
              </a:lnSpc>
              <a:spcBef>
                <a:spcPts val="0"/>
              </a:spcBef>
              <a:spcAft>
                <a:spcPts val="0"/>
              </a:spcAft>
            </a:pPr>
            <a:r>
              <a:rPr lang="en-US" sz="1200" b="1">
                <a:solidFill>
                  <a:prstClr val="black"/>
                </a:solidFill>
                <a:latin typeface="Calibri" panose="020F0502020204030204"/>
                <a:ea typeface="+mn-ea"/>
                <a:cs typeface="+mn-cs"/>
              </a:rPr>
              <a:t>South</a:t>
            </a:r>
          </a:p>
          <a:p>
            <a:pPr fontAlgn="auto">
              <a:lnSpc>
                <a:spcPts val="1200"/>
              </a:lnSpc>
              <a:spcBef>
                <a:spcPts val="0"/>
              </a:spcBef>
              <a:spcAft>
                <a:spcPts val="0"/>
              </a:spcAft>
            </a:pPr>
            <a:r>
              <a:rPr lang="en-US" sz="1200" b="1">
                <a:solidFill>
                  <a:prstClr val="black"/>
                </a:solidFill>
                <a:latin typeface="Calibri" panose="020F0502020204030204"/>
                <a:ea typeface="+mn-ea"/>
                <a:cs typeface="+mn-cs"/>
              </a:rPr>
              <a:t>Radiator</a:t>
            </a:r>
          </a:p>
        </p:txBody>
      </p:sp>
      <p:cxnSp>
        <p:nvCxnSpPr>
          <p:cNvPr id="79" name="Straight Arrow Connector 78">
            <a:extLst>
              <a:ext uri="{FF2B5EF4-FFF2-40B4-BE49-F238E27FC236}">
                <a16:creationId xmlns:a16="http://schemas.microsoft.com/office/drawing/2014/main" id="{038B3069-B62D-4F95-82E1-4EAA16BF3698}"/>
              </a:ext>
            </a:extLst>
          </p:cNvPr>
          <p:cNvCxnSpPr>
            <a:cxnSpLocks/>
          </p:cNvCxnSpPr>
          <p:nvPr/>
        </p:nvCxnSpPr>
        <p:spPr>
          <a:xfrm>
            <a:off x="5203668" y="1288580"/>
            <a:ext cx="889303" cy="745431"/>
          </a:xfrm>
          <a:prstGeom prst="straightConnector1">
            <a:avLst/>
          </a:prstGeom>
          <a:noFill/>
          <a:ln w="12700" cap="flat" cmpd="sng" algn="ctr">
            <a:solidFill>
              <a:schemeClr val="tx1"/>
            </a:solidFill>
            <a:prstDash val="solid"/>
            <a:miter lim="800000"/>
            <a:headEnd type="none" w="sm" len="med"/>
            <a:tailEnd type="oval" w="sm" len="med"/>
          </a:ln>
          <a:effectLst>
            <a:outerShdw blurRad="50800" dist="38100" dir="2700000" algn="tl" rotWithShape="0">
              <a:prstClr val="black">
                <a:alpha val="40000"/>
              </a:prstClr>
            </a:outerShdw>
          </a:effectLst>
        </p:spPr>
      </p:cxnSp>
      <p:sp>
        <p:nvSpPr>
          <p:cNvPr id="80" name="TextBox 27">
            <a:extLst>
              <a:ext uri="{FF2B5EF4-FFF2-40B4-BE49-F238E27FC236}">
                <a16:creationId xmlns:a16="http://schemas.microsoft.com/office/drawing/2014/main" id="{8A21F169-6836-4F15-9742-B02BAD25AC40}"/>
              </a:ext>
            </a:extLst>
          </p:cNvPr>
          <p:cNvSpPr txBox="1"/>
          <p:nvPr/>
        </p:nvSpPr>
        <p:spPr>
          <a:xfrm>
            <a:off x="4014168" y="3563598"/>
            <a:ext cx="1018833" cy="402290"/>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fontAlgn="auto">
              <a:lnSpc>
                <a:spcPts val="1200"/>
              </a:lnSpc>
              <a:spcBef>
                <a:spcPts val="0"/>
              </a:spcBef>
              <a:spcAft>
                <a:spcPts val="0"/>
              </a:spcAft>
            </a:pPr>
            <a:r>
              <a:rPr lang="en-US" sz="1200" b="1">
                <a:solidFill>
                  <a:prstClr val="black"/>
                </a:solidFill>
                <a:latin typeface="Calibri" panose="020F0502020204030204"/>
                <a:ea typeface="+mn-ea"/>
                <a:cs typeface="+mn-cs"/>
              </a:rPr>
              <a:t>North</a:t>
            </a:r>
          </a:p>
          <a:p>
            <a:pPr algn="r" fontAlgn="auto">
              <a:lnSpc>
                <a:spcPts val="1200"/>
              </a:lnSpc>
              <a:spcBef>
                <a:spcPts val="0"/>
              </a:spcBef>
              <a:spcAft>
                <a:spcPts val="0"/>
              </a:spcAft>
            </a:pPr>
            <a:r>
              <a:rPr lang="en-US" sz="1200" b="1">
                <a:solidFill>
                  <a:prstClr val="black"/>
                </a:solidFill>
                <a:latin typeface="Calibri" panose="020F0502020204030204"/>
                <a:ea typeface="+mn-ea"/>
                <a:cs typeface="+mn-cs"/>
              </a:rPr>
              <a:t>Radiator</a:t>
            </a:r>
          </a:p>
        </p:txBody>
      </p:sp>
      <p:cxnSp>
        <p:nvCxnSpPr>
          <p:cNvPr id="81" name="Straight Arrow Connector 80">
            <a:extLst>
              <a:ext uri="{FF2B5EF4-FFF2-40B4-BE49-F238E27FC236}">
                <a16:creationId xmlns:a16="http://schemas.microsoft.com/office/drawing/2014/main" id="{45D7480F-994A-4D44-8ADD-A478A584FF94}"/>
              </a:ext>
            </a:extLst>
          </p:cNvPr>
          <p:cNvCxnSpPr>
            <a:cxnSpLocks/>
          </p:cNvCxnSpPr>
          <p:nvPr/>
        </p:nvCxnSpPr>
        <p:spPr>
          <a:xfrm flipH="1" flipV="1">
            <a:off x="6740349" y="3267663"/>
            <a:ext cx="247257" cy="336990"/>
          </a:xfrm>
          <a:prstGeom prst="straightConnector1">
            <a:avLst/>
          </a:prstGeom>
          <a:noFill/>
          <a:ln w="12700" cap="flat" cmpd="sng" algn="ctr">
            <a:solidFill>
              <a:srgbClr val="00FF00"/>
            </a:solidFill>
            <a:prstDash val="solid"/>
            <a:miter lim="800000"/>
            <a:headEnd type="none" w="sm" len="med"/>
            <a:tailEnd type="oval" w="sm" len="med"/>
          </a:ln>
          <a:effectLst>
            <a:outerShdw blurRad="50800" dist="38100" dir="2700000" algn="tl" rotWithShape="0">
              <a:prstClr val="black">
                <a:alpha val="40000"/>
              </a:prstClr>
            </a:outerShdw>
          </a:effectLst>
        </p:spPr>
      </p:cxnSp>
      <p:grpSp>
        <p:nvGrpSpPr>
          <p:cNvPr id="82" name="Group 81">
            <a:extLst>
              <a:ext uri="{FF2B5EF4-FFF2-40B4-BE49-F238E27FC236}">
                <a16:creationId xmlns:a16="http://schemas.microsoft.com/office/drawing/2014/main" id="{AD2E6DD1-D8D9-4159-A2A8-A2BCA1C4717D}"/>
              </a:ext>
            </a:extLst>
          </p:cNvPr>
          <p:cNvGrpSpPr/>
          <p:nvPr/>
        </p:nvGrpSpPr>
        <p:grpSpPr>
          <a:xfrm>
            <a:off x="4581094" y="4012122"/>
            <a:ext cx="1241876" cy="877360"/>
            <a:chOff x="7768825" y="5393582"/>
            <a:chExt cx="1241876" cy="877360"/>
          </a:xfrm>
        </p:grpSpPr>
        <p:cxnSp>
          <p:nvCxnSpPr>
            <p:cNvPr id="88" name="Straight Arrow Connector 87">
              <a:extLst>
                <a:ext uri="{FF2B5EF4-FFF2-40B4-BE49-F238E27FC236}">
                  <a16:creationId xmlns:a16="http://schemas.microsoft.com/office/drawing/2014/main" id="{ED17B66D-2467-40F9-8146-1BB90BE74450}"/>
                </a:ext>
              </a:extLst>
            </p:cNvPr>
            <p:cNvCxnSpPr>
              <a:cxnSpLocks/>
            </p:cNvCxnSpPr>
            <p:nvPr/>
          </p:nvCxnSpPr>
          <p:spPr>
            <a:xfrm flipH="1" flipV="1">
              <a:off x="8229865" y="5631204"/>
              <a:ext cx="2490" cy="321172"/>
            </a:xfrm>
            <a:prstGeom prst="straightConnector1">
              <a:avLst/>
            </a:prstGeom>
            <a:noFill/>
            <a:ln w="9525" cap="flat" cmpd="sng" algn="ctr">
              <a:solidFill>
                <a:sysClr val="windowText" lastClr="000000"/>
              </a:solidFill>
              <a:prstDash val="solid"/>
              <a:miter lim="800000"/>
              <a:headEnd type="none" w="sm" len="med"/>
              <a:tailEnd type="triangle" w="sm" len="med"/>
            </a:ln>
            <a:effectLst/>
          </p:spPr>
        </p:cxnSp>
        <p:sp>
          <p:nvSpPr>
            <p:cNvPr id="89" name="TextBox 6">
              <a:extLst>
                <a:ext uri="{FF2B5EF4-FFF2-40B4-BE49-F238E27FC236}">
                  <a16:creationId xmlns:a16="http://schemas.microsoft.com/office/drawing/2014/main" id="{3AEA453E-2B3C-4205-9D5E-A66462769560}"/>
                </a:ext>
              </a:extLst>
            </p:cNvPr>
            <p:cNvSpPr txBox="1"/>
            <p:nvPr/>
          </p:nvSpPr>
          <p:spPr>
            <a:xfrm>
              <a:off x="8079454" y="5393582"/>
              <a:ext cx="928216"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r>
                <a:rPr lang="en-US" sz="1200" b="1"/>
                <a:t>+Z (nadir)</a:t>
              </a:r>
            </a:p>
          </p:txBody>
        </p:sp>
        <p:cxnSp>
          <p:nvCxnSpPr>
            <p:cNvPr id="90" name="Straight Arrow Connector 89">
              <a:extLst>
                <a:ext uri="{FF2B5EF4-FFF2-40B4-BE49-F238E27FC236}">
                  <a16:creationId xmlns:a16="http://schemas.microsoft.com/office/drawing/2014/main" id="{112DE9B0-D964-4DA9-8272-8A47C769A038}"/>
                </a:ext>
              </a:extLst>
            </p:cNvPr>
            <p:cNvCxnSpPr>
              <a:cxnSpLocks/>
            </p:cNvCxnSpPr>
            <p:nvPr/>
          </p:nvCxnSpPr>
          <p:spPr>
            <a:xfrm>
              <a:off x="8022149" y="5854064"/>
              <a:ext cx="409513" cy="194556"/>
            </a:xfrm>
            <a:prstGeom prst="straightConnector1">
              <a:avLst/>
            </a:prstGeom>
            <a:noFill/>
            <a:ln w="9525" cap="flat" cmpd="sng" algn="ctr">
              <a:solidFill>
                <a:sysClr val="windowText" lastClr="000000"/>
              </a:solidFill>
              <a:prstDash val="solid"/>
              <a:miter lim="800000"/>
              <a:headEnd type="triangle" w="sm" len="med"/>
              <a:tailEnd type="triangle" w="sm" len="med"/>
            </a:ln>
            <a:effectLst/>
          </p:spPr>
        </p:cxnSp>
        <p:cxnSp>
          <p:nvCxnSpPr>
            <p:cNvPr id="91" name="Straight Arrow Connector 90">
              <a:extLst>
                <a:ext uri="{FF2B5EF4-FFF2-40B4-BE49-F238E27FC236}">
                  <a16:creationId xmlns:a16="http://schemas.microsoft.com/office/drawing/2014/main" id="{E008D263-130B-4CBA-BE84-8FFE6160A728}"/>
                </a:ext>
              </a:extLst>
            </p:cNvPr>
            <p:cNvCxnSpPr>
              <a:cxnSpLocks/>
            </p:cNvCxnSpPr>
            <p:nvPr/>
          </p:nvCxnSpPr>
          <p:spPr>
            <a:xfrm flipV="1">
              <a:off x="8017385" y="5895044"/>
              <a:ext cx="443591" cy="113973"/>
            </a:xfrm>
            <a:prstGeom prst="straightConnector1">
              <a:avLst/>
            </a:prstGeom>
            <a:noFill/>
            <a:ln w="9525" cap="flat" cmpd="sng" algn="ctr">
              <a:solidFill>
                <a:sysClr val="windowText" lastClr="000000"/>
              </a:solidFill>
              <a:prstDash val="solid"/>
              <a:miter lim="800000"/>
              <a:headEnd type="triangle" w="sm" len="med"/>
              <a:tailEnd type="triangle" w="sm" len="med"/>
            </a:ln>
            <a:effectLst/>
          </p:spPr>
        </p:cxnSp>
        <p:sp>
          <p:nvSpPr>
            <p:cNvPr id="92" name="TextBox 9">
              <a:extLst>
                <a:ext uri="{FF2B5EF4-FFF2-40B4-BE49-F238E27FC236}">
                  <a16:creationId xmlns:a16="http://schemas.microsoft.com/office/drawing/2014/main" id="{194A645D-5C45-4879-AFB4-A5EF8C52A3DE}"/>
                </a:ext>
              </a:extLst>
            </p:cNvPr>
            <p:cNvSpPr txBox="1"/>
            <p:nvPr/>
          </p:nvSpPr>
          <p:spPr>
            <a:xfrm>
              <a:off x="8293236" y="5736550"/>
              <a:ext cx="717465"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a:r>
                <a:rPr lang="en-US" sz="1200" b="1"/>
                <a:t>S (+Y)</a:t>
              </a:r>
            </a:p>
          </p:txBody>
        </p:sp>
        <p:sp>
          <p:nvSpPr>
            <p:cNvPr id="93" name="TextBox 9">
              <a:extLst>
                <a:ext uri="{FF2B5EF4-FFF2-40B4-BE49-F238E27FC236}">
                  <a16:creationId xmlns:a16="http://schemas.microsoft.com/office/drawing/2014/main" id="{63325ED4-5D0B-458A-9C8C-90AE3992AED1}"/>
                </a:ext>
              </a:extLst>
            </p:cNvPr>
            <p:cNvSpPr txBox="1"/>
            <p:nvPr/>
          </p:nvSpPr>
          <p:spPr>
            <a:xfrm>
              <a:off x="7890313" y="5993943"/>
              <a:ext cx="1082697"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a:r>
                <a:rPr lang="en-US" sz="1200" b="1"/>
                <a:t>E (+X)</a:t>
              </a:r>
            </a:p>
          </p:txBody>
        </p:sp>
        <p:sp>
          <p:nvSpPr>
            <p:cNvPr id="94" name="TextBox 9">
              <a:extLst>
                <a:ext uri="{FF2B5EF4-FFF2-40B4-BE49-F238E27FC236}">
                  <a16:creationId xmlns:a16="http://schemas.microsoft.com/office/drawing/2014/main" id="{5B6D94DA-42A4-4EF9-84D6-A1EEDE95A0DE}"/>
                </a:ext>
              </a:extLst>
            </p:cNvPr>
            <p:cNvSpPr txBox="1"/>
            <p:nvPr/>
          </p:nvSpPr>
          <p:spPr>
            <a:xfrm>
              <a:off x="7768825" y="5659720"/>
              <a:ext cx="308247"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a:r>
                <a:rPr lang="en-US" sz="1200" b="1"/>
                <a:t>W</a:t>
              </a:r>
            </a:p>
          </p:txBody>
        </p:sp>
        <p:sp>
          <p:nvSpPr>
            <p:cNvPr id="95" name="TextBox 9">
              <a:extLst>
                <a:ext uri="{FF2B5EF4-FFF2-40B4-BE49-F238E27FC236}">
                  <a16:creationId xmlns:a16="http://schemas.microsoft.com/office/drawing/2014/main" id="{12203330-E675-4EFF-80D7-7FB5DCDF0DCE}"/>
                </a:ext>
              </a:extLst>
            </p:cNvPr>
            <p:cNvSpPr txBox="1"/>
            <p:nvPr/>
          </p:nvSpPr>
          <p:spPr>
            <a:xfrm>
              <a:off x="7781683" y="5879458"/>
              <a:ext cx="308247"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a:r>
                <a:rPr lang="en-US" sz="1200" b="1"/>
                <a:t>N</a:t>
              </a:r>
            </a:p>
          </p:txBody>
        </p:sp>
      </p:grpSp>
      <p:cxnSp>
        <p:nvCxnSpPr>
          <p:cNvPr id="83" name="Straight Arrow Connector 82">
            <a:extLst>
              <a:ext uri="{FF2B5EF4-FFF2-40B4-BE49-F238E27FC236}">
                <a16:creationId xmlns:a16="http://schemas.microsoft.com/office/drawing/2014/main" id="{91E506D3-8972-4763-B8FC-5CCA7F214C69}"/>
              </a:ext>
            </a:extLst>
          </p:cNvPr>
          <p:cNvCxnSpPr>
            <a:cxnSpLocks/>
          </p:cNvCxnSpPr>
          <p:nvPr/>
        </p:nvCxnSpPr>
        <p:spPr>
          <a:xfrm flipH="1">
            <a:off x="7428706" y="1306672"/>
            <a:ext cx="258396" cy="340596"/>
          </a:xfrm>
          <a:prstGeom prst="straightConnector1">
            <a:avLst/>
          </a:prstGeom>
          <a:noFill/>
          <a:ln w="12700" cap="flat" cmpd="sng" algn="ctr">
            <a:solidFill>
              <a:srgbClr val="00FF00"/>
            </a:solidFill>
            <a:prstDash val="solid"/>
            <a:miter lim="800000"/>
            <a:headEnd type="none" w="sm" len="med"/>
            <a:tailEnd type="oval" w="sm" len="med"/>
          </a:ln>
          <a:effectLst>
            <a:outerShdw blurRad="50800" dist="38100" dir="2700000" algn="tl" rotWithShape="0">
              <a:prstClr val="black">
                <a:alpha val="40000"/>
              </a:prstClr>
            </a:outerShdw>
          </a:effectLst>
        </p:spPr>
      </p:cxnSp>
      <p:cxnSp>
        <p:nvCxnSpPr>
          <p:cNvPr id="84" name="Straight Arrow Connector 83">
            <a:extLst>
              <a:ext uri="{FF2B5EF4-FFF2-40B4-BE49-F238E27FC236}">
                <a16:creationId xmlns:a16="http://schemas.microsoft.com/office/drawing/2014/main" id="{C8BA3132-BA7B-4088-9AF4-C4DF4296E6FA}"/>
              </a:ext>
            </a:extLst>
          </p:cNvPr>
          <p:cNvCxnSpPr>
            <a:cxnSpLocks/>
          </p:cNvCxnSpPr>
          <p:nvPr/>
        </p:nvCxnSpPr>
        <p:spPr>
          <a:xfrm>
            <a:off x="4864966" y="1759744"/>
            <a:ext cx="985198" cy="846337"/>
          </a:xfrm>
          <a:prstGeom prst="straightConnector1">
            <a:avLst/>
          </a:prstGeom>
          <a:noFill/>
          <a:ln w="12700" cap="flat" cmpd="sng" algn="ctr">
            <a:solidFill>
              <a:srgbClr val="00FF00"/>
            </a:solidFill>
            <a:prstDash val="solid"/>
            <a:miter lim="800000"/>
            <a:headEnd type="none" w="sm" len="med"/>
            <a:tailEnd type="oval" w="sm" len="med"/>
          </a:ln>
          <a:effectLst>
            <a:outerShdw blurRad="50800" dist="38100" dir="2700000" algn="tl" rotWithShape="0">
              <a:prstClr val="black">
                <a:alpha val="40000"/>
              </a:prstClr>
            </a:outerShdw>
          </a:effectLst>
        </p:spPr>
      </p:cxnSp>
      <p:cxnSp>
        <p:nvCxnSpPr>
          <p:cNvPr id="85" name="Straight Arrow Connector 84">
            <a:extLst>
              <a:ext uri="{FF2B5EF4-FFF2-40B4-BE49-F238E27FC236}">
                <a16:creationId xmlns:a16="http://schemas.microsoft.com/office/drawing/2014/main" id="{666AB37F-8DD7-48AA-AC4A-2EA2B250E655}"/>
              </a:ext>
            </a:extLst>
          </p:cNvPr>
          <p:cNvCxnSpPr>
            <a:cxnSpLocks/>
          </p:cNvCxnSpPr>
          <p:nvPr/>
        </p:nvCxnSpPr>
        <p:spPr>
          <a:xfrm flipV="1">
            <a:off x="4973415" y="3253403"/>
            <a:ext cx="305097" cy="378428"/>
          </a:xfrm>
          <a:prstGeom prst="straightConnector1">
            <a:avLst/>
          </a:prstGeom>
          <a:noFill/>
          <a:ln w="12700" cap="flat" cmpd="sng" algn="ctr">
            <a:solidFill>
              <a:srgbClr val="00FF00"/>
            </a:solidFill>
            <a:prstDash val="solid"/>
            <a:miter lim="800000"/>
            <a:headEnd type="none" w="sm" len="med"/>
            <a:tailEnd type="oval" w="sm" len="med"/>
          </a:ln>
          <a:effectLst>
            <a:outerShdw blurRad="50800" dist="38100" dir="2700000" algn="tl" rotWithShape="0">
              <a:prstClr val="black">
                <a:alpha val="40000"/>
              </a:prstClr>
            </a:outerShdw>
          </a:effectLst>
        </p:spPr>
      </p:cxnSp>
      <p:cxnSp>
        <p:nvCxnSpPr>
          <p:cNvPr id="86" name="Straight Arrow Connector 85">
            <a:extLst>
              <a:ext uri="{FF2B5EF4-FFF2-40B4-BE49-F238E27FC236}">
                <a16:creationId xmlns:a16="http://schemas.microsoft.com/office/drawing/2014/main" id="{25D93941-97EF-4A84-8E2C-8D1E51180648}"/>
              </a:ext>
            </a:extLst>
          </p:cNvPr>
          <p:cNvCxnSpPr>
            <a:cxnSpLocks/>
          </p:cNvCxnSpPr>
          <p:nvPr/>
        </p:nvCxnSpPr>
        <p:spPr>
          <a:xfrm flipH="1" flipV="1">
            <a:off x="6582572" y="2700550"/>
            <a:ext cx="877586" cy="650083"/>
          </a:xfrm>
          <a:prstGeom prst="straightConnector1">
            <a:avLst/>
          </a:prstGeom>
          <a:noFill/>
          <a:ln w="12700" cap="flat" cmpd="sng" algn="ctr">
            <a:solidFill>
              <a:srgbClr val="00FF00"/>
            </a:solidFill>
            <a:prstDash val="solid"/>
            <a:miter lim="800000"/>
            <a:headEnd type="none" w="sm" len="med"/>
            <a:tailEnd type="oval" w="sm" len="med"/>
          </a:ln>
          <a:effectLst>
            <a:outerShdw blurRad="50800" dist="38100" dir="2700000" algn="tl" rotWithShape="0">
              <a:prstClr val="black">
                <a:alpha val="40000"/>
              </a:prstClr>
            </a:outerShdw>
          </a:effectLst>
        </p:spPr>
      </p:cxnSp>
      <p:sp>
        <p:nvSpPr>
          <p:cNvPr id="87" name="TextBox 123">
            <a:extLst>
              <a:ext uri="{FF2B5EF4-FFF2-40B4-BE49-F238E27FC236}">
                <a16:creationId xmlns:a16="http://schemas.microsoft.com/office/drawing/2014/main" id="{B1BB6DA3-5717-470D-935C-AB0596D1F135}"/>
              </a:ext>
            </a:extLst>
          </p:cNvPr>
          <p:cNvSpPr txBox="1"/>
          <p:nvPr/>
        </p:nvSpPr>
        <p:spPr>
          <a:xfrm>
            <a:off x="3931575" y="1163441"/>
            <a:ext cx="1323031" cy="402290"/>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fontAlgn="auto">
              <a:lnSpc>
                <a:spcPts val="1200"/>
              </a:lnSpc>
              <a:spcBef>
                <a:spcPts val="0"/>
              </a:spcBef>
              <a:spcAft>
                <a:spcPts val="0"/>
              </a:spcAft>
            </a:pPr>
            <a:r>
              <a:rPr lang="en-US" sz="1200" b="1">
                <a:latin typeface="Calibri" panose="020F0502020204030204"/>
                <a:ea typeface="+mn-ea"/>
                <a:cs typeface="+mn-cs"/>
              </a:rPr>
              <a:t>Star Tracker</a:t>
            </a:r>
          </a:p>
          <a:p>
            <a:pPr algn="r" fontAlgn="auto">
              <a:lnSpc>
                <a:spcPts val="1200"/>
              </a:lnSpc>
              <a:spcBef>
                <a:spcPts val="0"/>
              </a:spcBef>
              <a:spcAft>
                <a:spcPts val="0"/>
              </a:spcAft>
            </a:pPr>
            <a:r>
              <a:rPr lang="en-US" sz="1200" b="1">
                <a:latin typeface="Calibri" panose="020F0502020204030204"/>
                <a:ea typeface="+mn-ea"/>
                <a:cs typeface="+mn-cs"/>
              </a:rPr>
              <a:t>Optical Heads</a:t>
            </a:r>
          </a:p>
        </p:txBody>
      </p:sp>
      <p:grpSp>
        <p:nvGrpSpPr>
          <p:cNvPr id="4" name="Group 3">
            <a:extLst>
              <a:ext uri="{FF2B5EF4-FFF2-40B4-BE49-F238E27FC236}">
                <a16:creationId xmlns:a16="http://schemas.microsoft.com/office/drawing/2014/main" id="{F1742C51-E1CB-467A-84C2-C20A374BFB5B}"/>
              </a:ext>
            </a:extLst>
          </p:cNvPr>
          <p:cNvGrpSpPr/>
          <p:nvPr/>
        </p:nvGrpSpPr>
        <p:grpSpPr>
          <a:xfrm>
            <a:off x="89607" y="2378391"/>
            <a:ext cx="5175066" cy="4377075"/>
            <a:chOff x="62713" y="2512861"/>
            <a:chExt cx="5175066" cy="4377075"/>
          </a:xfrm>
        </p:grpSpPr>
        <p:pic>
          <p:nvPicPr>
            <p:cNvPr id="97" name="Picture 96" descr="image003">
              <a:extLst>
                <a:ext uri="{FF2B5EF4-FFF2-40B4-BE49-F238E27FC236}">
                  <a16:creationId xmlns:a16="http://schemas.microsoft.com/office/drawing/2014/main" id="{F6A83BD2-142A-43DC-ABD3-2A27DC56CD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548" y="2687051"/>
              <a:ext cx="3383336" cy="3922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8" name="Group 97">
              <a:extLst>
                <a:ext uri="{FF2B5EF4-FFF2-40B4-BE49-F238E27FC236}">
                  <a16:creationId xmlns:a16="http://schemas.microsoft.com/office/drawing/2014/main" id="{0C4369BC-F6BB-4A44-8208-0B47E3475E9B}"/>
                </a:ext>
              </a:extLst>
            </p:cNvPr>
            <p:cNvGrpSpPr/>
            <p:nvPr/>
          </p:nvGrpSpPr>
          <p:grpSpPr>
            <a:xfrm>
              <a:off x="3866154" y="5933155"/>
              <a:ext cx="1371625" cy="807696"/>
              <a:chOff x="2594903" y="1076756"/>
              <a:chExt cx="1371625" cy="807696"/>
            </a:xfrm>
          </p:grpSpPr>
          <p:cxnSp>
            <p:nvCxnSpPr>
              <p:cNvPr id="116" name="Straight Arrow Connector 115">
                <a:extLst>
                  <a:ext uri="{FF2B5EF4-FFF2-40B4-BE49-F238E27FC236}">
                    <a16:creationId xmlns:a16="http://schemas.microsoft.com/office/drawing/2014/main" id="{04FB60F3-026B-476F-8F72-955299B4D426}"/>
                  </a:ext>
                </a:extLst>
              </p:cNvPr>
              <p:cNvCxnSpPr>
                <a:cxnSpLocks/>
              </p:cNvCxnSpPr>
              <p:nvPr/>
            </p:nvCxnSpPr>
            <p:spPr>
              <a:xfrm flipV="1">
                <a:off x="3084398" y="1346968"/>
                <a:ext cx="2959" cy="293730"/>
              </a:xfrm>
              <a:prstGeom prst="straightConnector1">
                <a:avLst/>
              </a:prstGeom>
              <a:noFill/>
              <a:ln w="9525" cap="flat" cmpd="sng" algn="ctr">
                <a:solidFill>
                  <a:sysClr val="windowText" lastClr="000000"/>
                </a:solidFill>
                <a:prstDash val="solid"/>
                <a:miter lim="800000"/>
                <a:headEnd type="triangle" w="sm" len="med"/>
                <a:tailEnd type="none" w="sm" len="med"/>
              </a:ln>
              <a:effectLst/>
            </p:spPr>
          </p:cxnSp>
          <p:sp>
            <p:nvSpPr>
              <p:cNvPr id="118" name="TextBox 6">
                <a:extLst>
                  <a:ext uri="{FF2B5EF4-FFF2-40B4-BE49-F238E27FC236}">
                    <a16:creationId xmlns:a16="http://schemas.microsoft.com/office/drawing/2014/main" id="{B28C5AAF-17FA-4570-A8DB-B2428F7C4839}"/>
                  </a:ext>
                </a:extLst>
              </p:cNvPr>
              <p:cNvSpPr txBox="1"/>
              <p:nvPr/>
            </p:nvSpPr>
            <p:spPr>
              <a:xfrm>
                <a:off x="2903150" y="1607453"/>
                <a:ext cx="1063378"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r>
                  <a:rPr lang="en-US" sz="1200" b="1"/>
                  <a:t>+Z (nadir)</a:t>
                </a:r>
              </a:p>
            </p:txBody>
          </p:sp>
          <p:cxnSp>
            <p:nvCxnSpPr>
              <p:cNvPr id="119" name="Straight Arrow Connector 118">
                <a:extLst>
                  <a:ext uri="{FF2B5EF4-FFF2-40B4-BE49-F238E27FC236}">
                    <a16:creationId xmlns:a16="http://schemas.microsoft.com/office/drawing/2014/main" id="{FFA214AF-6D52-4563-BA9E-11A8D190E131}"/>
                  </a:ext>
                </a:extLst>
              </p:cNvPr>
              <p:cNvCxnSpPr>
                <a:cxnSpLocks noChangeAspect="1"/>
              </p:cNvCxnSpPr>
              <p:nvPr/>
            </p:nvCxnSpPr>
            <p:spPr>
              <a:xfrm>
                <a:off x="2822776" y="1287373"/>
                <a:ext cx="529162" cy="130190"/>
              </a:xfrm>
              <a:prstGeom prst="straightConnector1">
                <a:avLst/>
              </a:prstGeom>
              <a:noFill/>
              <a:ln w="9525" cap="flat" cmpd="sng" algn="ctr">
                <a:solidFill>
                  <a:sysClr val="windowText" lastClr="000000"/>
                </a:solidFill>
                <a:prstDash val="solid"/>
                <a:miter lim="800000"/>
                <a:headEnd type="triangle" w="sm" len="med"/>
                <a:tailEnd type="triangle" w="sm" len="med"/>
              </a:ln>
              <a:effectLst/>
            </p:spPr>
          </p:cxnSp>
          <p:cxnSp>
            <p:nvCxnSpPr>
              <p:cNvPr id="120" name="Straight Arrow Connector 119">
                <a:extLst>
                  <a:ext uri="{FF2B5EF4-FFF2-40B4-BE49-F238E27FC236}">
                    <a16:creationId xmlns:a16="http://schemas.microsoft.com/office/drawing/2014/main" id="{7794D7BC-6ADE-41F9-BE4D-84CE212B83ED}"/>
                  </a:ext>
                </a:extLst>
              </p:cNvPr>
              <p:cNvCxnSpPr>
                <a:cxnSpLocks noChangeAspect="1"/>
              </p:cNvCxnSpPr>
              <p:nvPr/>
            </p:nvCxnSpPr>
            <p:spPr>
              <a:xfrm flipV="1">
                <a:off x="2856041" y="1230368"/>
                <a:ext cx="484508" cy="224646"/>
              </a:xfrm>
              <a:prstGeom prst="straightConnector1">
                <a:avLst/>
              </a:prstGeom>
              <a:noFill/>
              <a:ln w="9525" cap="flat" cmpd="sng" algn="ctr">
                <a:solidFill>
                  <a:sysClr val="windowText" lastClr="000000"/>
                </a:solidFill>
                <a:prstDash val="solid"/>
                <a:miter lim="800000"/>
                <a:headEnd type="triangle" w="sm" len="med"/>
                <a:tailEnd type="triangle" w="sm" len="med"/>
              </a:ln>
              <a:effectLst/>
            </p:spPr>
          </p:cxnSp>
          <p:sp>
            <p:nvSpPr>
              <p:cNvPr id="121" name="TextBox 9">
                <a:extLst>
                  <a:ext uri="{FF2B5EF4-FFF2-40B4-BE49-F238E27FC236}">
                    <a16:creationId xmlns:a16="http://schemas.microsoft.com/office/drawing/2014/main" id="{5D1720B7-AEDB-4B8A-9C2E-E8AF1E5F682C}"/>
                  </a:ext>
                </a:extLst>
              </p:cNvPr>
              <p:cNvSpPr txBox="1"/>
              <p:nvPr/>
            </p:nvSpPr>
            <p:spPr>
              <a:xfrm>
                <a:off x="3139703" y="1315665"/>
                <a:ext cx="760928"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a:r>
                  <a:rPr lang="en-US" sz="1200" b="1"/>
                  <a:t>S (+Y)</a:t>
                </a:r>
              </a:p>
            </p:txBody>
          </p:sp>
          <p:sp>
            <p:nvSpPr>
              <p:cNvPr id="122" name="TextBox 9">
                <a:extLst>
                  <a:ext uri="{FF2B5EF4-FFF2-40B4-BE49-F238E27FC236}">
                    <a16:creationId xmlns:a16="http://schemas.microsoft.com/office/drawing/2014/main" id="{953E12DB-E897-4F53-AFA9-ABD4A66F56B2}"/>
                  </a:ext>
                </a:extLst>
              </p:cNvPr>
              <p:cNvSpPr txBox="1"/>
              <p:nvPr/>
            </p:nvSpPr>
            <p:spPr>
              <a:xfrm>
                <a:off x="3209256" y="1076756"/>
                <a:ext cx="691375"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a:r>
                  <a:rPr lang="en-US" sz="1200" b="1"/>
                  <a:t>E (+X)</a:t>
                </a:r>
              </a:p>
            </p:txBody>
          </p:sp>
          <p:sp>
            <p:nvSpPr>
              <p:cNvPr id="123" name="TextBox 9">
                <a:extLst>
                  <a:ext uri="{FF2B5EF4-FFF2-40B4-BE49-F238E27FC236}">
                    <a16:creationId xmlns:a16="http://schemas.microsoft.com/office/drawing/2014/main" id="{EDB982F6-4840-4C33-A2DD-48150540C947}"/>
                  </a:ext>
                </a:extLst>
              </p:cNvPr>
              <p:cNvSpPr txBox="1"/>
              <p:nvPr/>
            </p:nvSpPr>
            <p:spPr>
              <a:xfrm>
                <a:off x="2594903" y="1134512"/>
                <a:ext cx="308247"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a:r>
                  <a:rPr lang="en-US" sz="1200" b="1"/>
                  <a:t>N</a:t>
                </a:r>
              </a:p>
            </p:txBody>
          </p:sp>
          <p:sp>
            <p:nvSpPr>
              <p:cNvPr id="125" name="TextBox 9">
                <a:extLst>
                  <a:ext uri="{FF2B5EF4-FFF2-40B4-BE49-F238E27FC236}">
                    <a16:creationId xmlns:a16="http://schemas.microsoft.com/office/drawing/2014/main" id="{B832AC5E-9BB1-43D3-B9D6-DFD04C5B0D06}"/>
                  </a:ext>
                </a:extLst>
              </p:cNvPr>
              <p:cNvSpPr txBox="1"/>
              <p:nvPr/>
            </p:nvSpPr>
            <p:spPr>
              <a:xfrm>
                <a:off x="2600319" y="1355334"/>
                <a:ext cx="308247"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a:r>
                  <a:rPr lang="en-US" sz="1200" b="1"/>
                  <a:t>W</a:t>
                </a:r>
              </a:p>
            </p:txBody>
          </p:sp>
        </p:grpSp>
        <p:sp>
          <p:nvSpPr>
            <p:cNvPr id="99" name="TextBox 42">
              <a:extLst>
                <a:ext uri="{FF2B5EF4-FFF2-40B4-BE49-F238E27FC236}">
                  <a16:creationId xmlns:a16="http://schemas.microsoft.com/office/drawing/2014/main" id="{04243E03-3499-49A7-B4E4-91C2B9A21016}"/>
                </a:ext>
              </a:extLst>
            </p:cNvPr>
            <p:cNvSpPr txBox="1"/>
            <p:nvPr/>
          </p:nvSpPr>
          <p:spPr>
            <a:xfrm>
              <a:off x="2340769" y="6641535"/>
              <a:ext cx="1525385" cy="248401"/>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fontAlgn="auto">
                <a:lnSpc>
                  <a:spcPts val="1200"/>
                </a:lnSpc>
                <a:spcBef>
                  <a:spcPts val="0"/>
                </a:spcBef>
                <a:spcAft>
                  <a:spcPts val="0"/>
                </a:spcAft>
              </a:pPr>
              <a:r>
                <a:rPr lang="en-US" sz="1200" b="1">
                  <a:solidFill>
                    <a:prstClr val="black"/>
                  </a:solidFill>
                  <a:latin typeface="Calibri" panose="020F0502020204030204"/>
                  <a:ea typeface="+mn-ea"/>
                  <a:cs typeface="+mn-cs"/>
                </a:rPr>
                <a:t>Door Assembly</a:t>
              </a:r>
            </a:p>
          </p:txBody>
        </p:sp>
        <p:cxnSp>
          <p:nvCxnSpPr>
            <p:cNvPr id="100" name="Straight Arrow Connector 99">
              <a:extLst>
                <a:ext uri="{FF2B5EF4-FFF2-40B4-BE49-F238E27FC236}">
                  <a16:creationId xmlns:a16="http://schemas.microsoft.com/office/drawing/2014/main" id="{9B200924-EC2E-4610-8A50-EC2296FF3073}"/>
                </a:ext>
              </a:extLst>
            </p:cNvPr>
            <p:cNvCxnSpPr>
              <a:cxnSpLocks/>
            </p:cNvCxnSpPr>
            <p:nvPr/>
          </p:nvCxnSpPr>
          <p:spPr>
            <a:xfrm flipH="1" flipV="1">
              <a:off x="2162596" y="5679834"/>
              <a:ext cx="582209" cy="615365"/>
            </a:xfrm>
            <a:prstGeom prst="straightConnector1">
              <a:avLst/>
            </a:prstGeom>
            <a:noFill/>
            <a:ln w="9525" cap="flat" cmpd="sng" algn="ctr">
              <a:solidFill>
                <a:sysClr val="windowText" lastClr="000000"/>
              </a:solidFill>
              <a:prstDash val="solid"/>
              <a:miter lim="800000"/>
              <a:headEnd type="none" w="sm" len="med"/>
              <a:tailEnd type="oval" w="sm" len="med"/>
            </a:ln>
            <a:effectLst/>
          </p:spPr>
        </p:cxnSp>
        <p:sp>
          <p:nvSpPr>
            <p:cNvPr id="101" name="TextBox 44">
              <a:extLst>
                <a:ext uri="{FF2B5EF4-FFF2-40B4-BE49-F238E27FC236}">
                  <a16:creationId xmlns:a16="http://schemas.microsoft.com/office/drawing/2014/main" id="{9022D77E-9C43-4C45-8B7D-20C128AF3951}"/>
                </a:ext>
              </a:extLst>
            </p:cNvPr>
            <p:cNvSpPr txBox="1"/>
            <p:nvPr/>
          </p:nvSpPr>
          <p:spPr>
            <a:xfrm>
              <a:off x="1897921" y="6166780"/>
              <a:ext cx="1944096"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fontAlgn="auto">
                <a:spcBef>
                  <a:spcPts val="0"/>
                </a:spcBef>
                <a:spcAft>
                  <a:spcPts val="0"/>
                </a:spcAft>
              </a:pPr>
              <a:r>
                <a:rPr lang="en-US" sz="1200" b="1">
                  <a:solidFill>
                    <a:prstClr val="black"/>
                  </a:solidFill>
                  <a:latin typeface="Calibri" panose="020F0502020204030204"/>
                  <a:ea typeface="+mn-ea"/>
                  <a:cs typeface="+mn-cs"/>
                </a:rPr>
                <a:t>Entrance Baffle</a:t>
              </a:r>
            </a:p>
          </p:txBody>
        </p:sp>
        <p:sp>
          <p:nvSpPr>
            <p:cNvPr id="102" name="TextBox 47">
              <a:extLst>
                <a:ext uri="{FF2B5EF4-FFF2-40B4-BE49-F238E27FC236}">
                  <a16:creationId xmlns:a16="http://schemas.microsoft.com/office/drawing/2014/main" id="{19F6B31E-1048-4DAE-BB8B-5AC869D7E7A5}"/>
                </a:ext>
              </a:extLst>
            </p:cNvPr>
            <p:cNvSpPr txBox="1"/>
            <p:nvPr/>
          </p:nvSpPr>
          <p:spPr>
            <a:xfrm>
              <a:off x="452348" y="5649865"/>
              <a:ext cx="579367" cy="402290"/>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fontAlgn="auto">
                <a:lnSpc>
                  <a:spcPts val="1200"/>
                </a:lnSpc>
                <a:spcBef>
                  <a:spcPts val="0"/>
                </a:spcBef>
                <a:spcAft>
                  <a:spcPts val="0"/>
                </a:spcAft>
              </a:pPr>
              <a:r>
                <a:rPr lang="en-US" sz="1200" b="1">
                  <a:solidFill>
                    <a:prstClr val="black"/>
                  </a:solidFill>
                  <a:latin typeface="Calibri" panose="020F0502020204030204"/>
                  <a:ea typeface="+mn-ea"/>
                  <a:cs typeface="+mn-cs"/>
                </a:rPr>
                <a:t>Main Bench</a:t>
              </a:r>
            </a:p>
          </p:txBody>
        </p:sp>
        <p:cxnSp>
          <p:nvCxnSpPr>
            <p:cNvPr id="104" name="Straight Arrow Connector 103">
              <a:extLst>
                <a:ext uri="{FF2B5EF4-FFF2-40B4-BE49-F238E27FC236}">
                  <a16:creationId xmlns:a16="http://schemas.microsoft.com/office/drawing/2014/main" id="{F3EA60A8-7E06-486B-B54E-A305EE958C6E}"/>
                </a:ext>
              </a:extLst>
            </p:cNvPr>
            <p:cNvCxnSpPr>
              <a:cxnSpLocks/>
            </p:cNvCxnSpPr>
            <p:nvPr/>
          </p:nvCxnSpPr>
          <p:spPr>
            <a:xfrm>
              <a:off x="706505" y="3959624"/>
              <a:ext cx="966001" cy="502037"/>
            </a:xfrm>
            <a:prstGeom prst="straightConnector1">
              <a:avLst/>
            </a:prstGeom>
            <a:noFill/>
            <a:ln w="12700" cap="flat" cmpd="sng" algn="ctr">
              <a:solidFill>
                <a:schemeClr val="tx1"/>
              </a:solidFill>
              <a:prstDash val="solid"/>
              <a:miter lim="800000"/>
              <a:headEnd type="none" w="sm" len="med"/>
              <a:tailEnd type="oval" w="sm" len="med"/>
            </a:ln>
            <a:effectLst>
              <a:outerShdw blurRad="50800" dist="38100" dir="2700000" algn="tl" rotWithShape="0">
                <a:prstClr val="black">
                  <a:alpha val="40000"/>
                </a:prstClr>
              </a:outerShdw>
            </a:effectLst>
          </p:spPr>
        </p:cxnSp>
        <p:sp>
          <p:nvSpPr>
            <p:cNvPr id="106" name="TextBox 51">
              <a:extLst>
                <a:ext uri="{FF2B5EF4-FFF2-40B4-BE49-F238E27FC236}">
                  <a16:creationId xmlns:a16="http://schemas.microsoft.com/office/drawing/2014/main" id="{B3574EF5-5AFA-4AAE-B091-A3F27478420E}"/>
                </a:ext>
              </a:extLst>
            </p:cNvPr>
            <p:cNvSpPr txBox="1"/>
            <p:nvPr/>
          </p:nvSpPr>
          <p:spPr>
            <a:xfrm>
              <a:off x="62713" y="3566647"/>
              <a:ext cx="757219" cy="402290"/>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algn="r" fontAlgn="auto">
                <a:lnSpc>
                  <a:spcPts val="1200"/>
                </a:lnSpc>
                <a:spcBef>
                  <a:spcPts val="0"/>
                </a:spcBef>
                <a:spcAft>
                  <a:spcPts val="0"/>
                </a:spcAft>
              </a:pPr>
              <a:r>
                <a:rPr lang="en-US" sz="1200" b="1">
                  <a:solidFill>
                    <a:prstClr val="black"/>
                  </a:solidFill>
                  <a:latin typeface="Calibri" panose="020F0502020204030204"/>
                  <a:ea typeface="+mn-ea"/>
                  <a:cs typeface="+mn-cs"/>
                </a:rPr>
                <a:t>Scan Box Assy</a:t>
              </a:r>
            </a:p>
          </p:txBody>
        </p:sp>
        <p:cxnSp>
          <p:nvCxnSpPr>
            <p:cNvPr id="107" name="Straight Arrow Connector 106">
              <a:extLst>
                <a:ext uri="{FF2B5EF4-FFF2-40B4-BE49-F238E27FC236}">
                  <a16:creationId xmlns:a16="http://schemas.microsoft.com/office/drawing/2014/main" id="{A8603EE9-F54C-4134-9BB8-3B5DAB8BDBDB}"/>
                </a:ext>
              </a:extLst>
            </p:cNvPr>
            <p:cNvCxnSpPr>
              <a:cxnSpLocks/>
            </p:cNvCxnSpPr>
            <p:nvPr/>
          </p:nvCxnSpPr>
          <p:spPr>
            <a:xfrm flipH="1">
              <a:off x="2443557" y="2647804"/>
              <a:ext cx="456848" cy="812074"/>
            </a:xfrm>
            <a:prstGeom prst="straightConnector1">
              <a:avLst/>
            </a:prstGeom>
            <a:noFill/>
            <a:ln w="12700" cap="flat" cmpd="sng" algn="ctr">
              <a:solidFill>
                <a:schemeClr val="tx1"/>
              </a:solidFill>
              <a:prstDash val="solid"/>
              <a:miter lim="800000"/>
              <a:headEnd type="none" w="sm" len="med"/>
              <a:tailEnd type="oval" w="sm" len="med"/>
            </a:ln>
            <a:effectLst>
              <a:outerShdw blurRad="50800" dist="38100" dir="2700000" algn="tl" rotWithShape="0">
                <a:prstClr val="black">
                  <a:alpha val="40000"/>
                </a:prstClr>
              </a:outerShdw>
            </a:effectLst>
          </p:spPr>
        </p:cxnSp>
        <p:sp>
          <p:nvSpPr>
            <p:cNvPr id="109" name="TextBox 53">
              <a:extLst>
                <a:ext uri="{FF2B5EF4-FFF2-40B4-BE49-F238E27FC236}">
                  <a16:creationId xmlns:a16="http://schemas.microsoft.com/office/drawing/2014/main" id="{4C157A6B-94A6-46B9-99A9-A98E8087AE3A}"/>
                </a:ext>
              </a:extLst>
            </p:cNvPr>
            <p:cNvSpPr txBox="1"/>
            <p:nvPr/>
          </p:nvSpPr>
          <p:spPr>
            <a:xfrm>
              <a:off x="2852104" y="2512861"/>
              <a:ext cx="1164461" cy="402290"/>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fontAlgn="auto">
                <a:lnSpc>
                  <a:spcPts val="1200"/>
                </a:lnSpc>
                <a:spcBef>
                  <a:spcPts val="0"/>
                </a:spcBef>
                <a:spcAft>
                  <a:spcPts val="0"/>
                </a:spcAft>
              </a:pPr>
              <a:r>
                <a:rPr lang="en-US" sz="1200" b="1">
                  <a:solidFill>
                    <a:prstClr val="black"/>
                  </a:solidFill>
                  <a:latin typeface="Calibri" panose="020F0502020204030204"/>
                  <a:ea typeface="+mn-ea"/>
                  <a:cs typeface="+mn-cs"/>
                </a:rPr>
                <a:t>Spectrograph Assy</a:t>
              </a:r>
            </a:p>
          </p:txBody>
        </p:sp>
        <p:cxnSp>
          <p:nvCxnSpPr>
            <p:cNvPr id="111" name="Straight Arrow Connector 110">
              <a:extLst>
                <a:ext uri="{FF2B5EF4-FFF2-40B4-BE49-F238E27FC236}">
                  <a16:creationId xmlns:a16="http://schemas.microsoft.com/office/drawing/2014/main" id="{22F9A310-3DDB-4319-99E4-C7AFF50769BB}"/>
                </a:ext>
              </a:extLst>
            </p:cNvPr>
            <p:cNvCxnSpPr>
              <a:cxnSpLocks/>
            </p:cNvCxnSpPr>
            <p:nvPr/>
          </p:nvCxnSpPr>
          <p:spPr>
            <a:xfrm flipH="1" flipV="1">
              <a:off x="2613844" y="5079454"/>
              <a:ext cx="612344" cy="621612"/>
            </a:xfrm>
            <a:prstGeom prst="straightConnector1">
              <a:avLst/>
            </a:prstGeom>
            <a:noFill/>
            <a:ln w="12700" cap="flat" cmpd="sng" algn="ctr">
              <a:solidFill>
                <a:schemeClr val="tx1"/>
              </a:solidFill>
              <a:prstDash val="solid"/>
              <a:miter lim="800000"/>
              <a:headEnd type="none" w="sm" len="med"/>
              <a:tailEnd type="oval" w="sm" len="med"/>
            </a:ln>
            <a:effectLst>
              <a:outerShdw blurRad="50800" dist="38100" dir="2700000" algn="tl" rotWithShape="0">
                <a:prstClr val="black">
                  <a:alpha val="40000"/>
                </a:prstClr>
              </a:outerShdw>
            </a:effectLst>
          </p:spPr>
        </p:cxnSp>
        <p:cxnSp>
          <p:nvCxnSpPr>
            <p:cNvPr id="113" name="Straight Arrow Connector 112">
              <a:extLst>
                <a:ext uri="{FF2B5EF4-FFF2-40B4-BE49-F238E27FC236}">
                  <a16:creationId xmlns:a16="http://schemas.microsoft.com/office/drawing/2014/main" id="{10DA92A6-D6A7-4DCE-A4AD-5E26E0BC6C8F}"/>
                </a:ext>
              </a:extLst>
            </p:cNvPr>
            <p:cNvCxnSpPr>
              <a:cxnSpLocks/>
            </p:cNvCxnSpPr>
            <p:nvPr/>
          </p:nvCxnSpPr>
          <p:spPr>
            <a:xfrm flipV="1">
              <a:off x="966767" y="5381741"/>
              <a:ext cx="378731" cy="410809"/>
            </a:xfrm>
            <a:prstGeom prst="straightConnector1">
              <a:avLst/>
            </a:prstGeom>
            <a:noFill/>
            <a:ln w="12700" cap="flat" cmpd="sng" algn="ctr">
              <a:solidFill>
                <a:schemeClr val="tx1"/>
              </a:solidFill>
              <a:prstDash val="solid"/>
              <a:miter lim="800000"/>
              <a:headEnd type="none" w="sm" len="med"/>
              <a:tailEnd type="oval" w="sm" len="med"/>
            </a:ln>
            <a:effectLst>
              <a:outerShdw blurRad="50800" dist="38100" dir="2700000" algn="tl" rotWithShape="0">
                <a:prstClr val="black">
                  <a:alpha val="40000"/>
                </a:prstClr>
              </a:outerShdw>
            </a:effectLst>
          </p:spPr>
        </p:cxnSp>
        <p:sp>
          <p:nvSpPr>
            <p:cNvPr id="114" name="TextBox 71">
              <a:extLst>
                <a:ext uri="{FF2B5EF4-FFF2-40B4-BE49-F238E27FC236}">
                  <a16:creationId xmlns:a16="http://schemas.microsoft.com/office/drawing/2014/main" id="{EAA1C174-A7EA-44B1-8E35-FBCE8DF9A598}"/>
                </a:ext>
              </a:extLst>
            </p:cNvPr>
            <p:cNvSpPr txBox="1"/>
            <p:nvPr/>
          </p:nvSpPr>
          <p:spPr>
            <a:xfrm>
              <a:off x="3176864" y="5558543"/>
              <a:ext cx="1278854" cy="276999"/>
            </a:xfrm>
            <a:prstGeom prst="rect">
              <a:avLst/>
            </a:prstGeom>
            <a:noFill/>
          </p:spPr>
          <p:txBody>
            <a:bodyPr wrap="square" rtlCol="0">
              <a:spAutoFit/>
            </a:bodyPr>
            <a:lstStyle>
              <a:defPPr>
                <a:defRPr lang="en-US"/>
              </a:defPPr>
              <a:lvl1pPr algn="l" rtl="0" fontAlgn="base">
                <a:spcBef>
                  <a:spcPct val="0"/>
                </a:spcBef>
                <a:spcAft>
                  <a:spcPct val="0"/>
                </a:spcAft>
                <a:defRPr sz="1000" kern="1200">
                  <a:solidFill>
                    <a:schemeClr val="tx1"/>
                  </a:solidFill>
                  <a:latin typeface="Arial" charset="0"/>
                  <a:ea typeface="ＭＳ Ｐゴシック"/>
                  <a:cs typeface="ＭＳ Ｐゴシック"/>
                </a:defRPr>
              </a:lvl1pPr>
              <a:lvl2pPr marL="457146" algn="l" rtl="0" fontAlgn="base">
                <a:spcBef>
                  <a:spcPct val="0"/>
                </a:spcBef>
                <a:spcAft>
                  <a:spcPct val="0"/>
                </a:spcAft>
                <a:defRPr sz="1000" kern="1200">
                  <a:solidFill>
                    <a:schemeClr val="tx1"/>
                  </a:solidFill>
                  <a:latin typeface="Arial" charset="0"/>
                  <a:ea typeface="ＭＳ Ｐゴシック"/>
                  <a:cs typeface="ＭＳ Ｐゴシック"/>
                </a:defRPr>
              </a:lvl2pPr>
              <a:lvl3pPr marL="914293" algn="l" rtl="0" fontAlgn="base">
                <a:spcBef>
                  <a:spcPct val="0"/>
                </a:spcBef>
                <a:spcAft>
                  <a:spcPct val="0"/>
                </a:spcAft>
                <a:defRPr sz="1000" kern="1200">
                  <a:solidFill>
                    <a:schemeClr val="tx1"/>
                  </a:solidFill>
                  <a:latin typeface="Arial" charset="0"/>
                  <a:ea typeface="ＭＳ Ｐゴシック"/>
                  <a:cs typeface="ＭＳ Ｐゴシック"/>
                </a:defRPr>
              </a:lvl3pPr>
              <a:lvl4pPr marL="1371440" algn="l" rtl="0" fontAlgn="base">
                <a:spcBef>
                  <a:spcPct val="0"/>
                </a:spcBef>
                <a:spcAft>
                  <a:spcPct val="0"/>
                </a:spcAft>
                <a:defRPr sz="1000" kern="1200">
                  <a:solidFill>
                    <a:schemeClr val="tx1"/>
                  </a:solidFill>
                  <a:latin typeface="Arial" charset="0"/>
                  <a:ea typeface="ＭＳ Ｐゴシック"/>
                  <a:cs typeface="ＭＳ Ｐゴシック"/>
                </a:defRPr>
              </a:lvl4pPr>
              <a:lvl5pPr marL="1828586" algn="l" rtl="0" fontAlgn="base">
                <a:spcBef>
                  <a:spcPct val="0"/>
                </a:spcBef>
                <a:spcAft>
                  <a:spcPct val="0"/>
                </a:spcAft>
                <a:defRPr sz="1000" kern="1200">
                  <a:solidFill>
                    <a:schemeClr val="tx1"/>
                  </a:solidFill>
                  <a:latin typeface="Arial" charset="0"/>
                  <a:ea typeface="ＭＳ Ｐゴシック"/>
                  <a:cs typeface="ＭＳ Ｐゴシック"/>
                </a:defRPr>
              </a:lvl5pPr>
              <a:lvl6pPr marL="2285733" algn="l" defTabSz="914293" rtl="0" eaLnBrk="1" latinLnBrk="0" hangingPunct="1">
                <a:defRPr sz="1000" kern="1200">
                  <a:solidFill>
                    <a:schemeClr val="tx1"/>
                  </a:solidFill>
                  <a:latin typeface="Arial" charset="0"/>
                  <a:ea typeface="ＭＳ Ｐゴシック"/>
                  <a:cs typeface="ＭＳ Ｐゴシック"/>
                </a:defRPr>
              </a:lvl6pPr>
              <a:lvl7pPr marL="2742879" algn="l" defTabSz="914293" rtl="0" eaLnBrk="1" latinLnBrk="0" hangingPunct="1">
                <a:defRPr sz="1000" kern="1200">
                  <a:solidFill>
                    <a:schemeClr val="tx1"/>
                  </a:solidFill>
                  <a:latin typeface="Arial" charset="0"/>
                  <a:ea typeface="ＭＳ Ｐゴシック"/>
                  <a:cs typeface="ＭＳ Ｐゴシック"/>
                </a:defRPr>
              </a:lvl7pPr>
              <a:lvl8pPr marL="3200026" algn="l" defTabSz="914293" rtl="0" eaLnBrk="1" latinLnBrk="0" hangingPunct="1">
                <a:defRPr sz="1000" kern="1200">
                  <a:solidFill>
                    <a:schemeClr val="tx1"/>
                  </a:solidFill>
                  <a:latin typeface="Arial" charset="0"/>
                  <a:ea typeface="ＭＳ Ｐゴシック"/>
                  <a:cs typeface="ＭＳ Ｐゴシック"/>
                </a:defRPr>
              </a:lvl8pPr>
              <a:lvl9pPr marL="3657172" algn="l" defTabSz="914293" rtl="0" eaLnBrk="1" latinLnBrk="0" hangingPunct="1">
                <a:defRPr sz="1000" kern="1200">
                  <a:solidFill>
                    <a:schemeClr val="tx1"/>
                  </a:solidFill>
                  <a:latin typeface="Arial" charset="0"/>
                  <a:ea typeface="ＭＳ Ｐゴシック"/>
                  <a:cs typeface="ＭＳ Ｐゴシック"/>
                </a:defRPr>
              </a:lvl9pPr>
            </a:lstStyle>
            <a:p>
              <a:pPr fontAlgn="auto">
                <a:spcBef>
                  <a:spcPts val="0"/>
                </a:spcBef>
                <a:spcAft>
                  <a:spcPts val="0"/>
                </a:spcAft>
              </a:pPr>
              <a:r>
                <a:rPr lang="en-US" sz="1200" b="1">
                  <a:solidFill>
                    <a:prstClr val="black"/>
                  </a:solidFill>
                  <a:latin typeface="Calibri" panose="020F0502020204030204"/>
                  <a:ea typeface="+mn-ea"/>
                  <a:cs typeface="+mn-cs"/>
                </a:rPr>
                <a:t>Telescope Assy</a:t>
              </a:r>
            </a:p>
          </p:txBody>
        </p:sp>
        <p:cxnSp>
          <p:nvCxnSpPr>
            <p:cNvPr id="115" name="Straight Arrow Connector 114">
              <a:extLst>
                <a:ext uri="{FF2B5EF4-FFF2-40B4-BE49-F238E27FC236}">
                  <a16:creationId xmlns:a16="http://schemas.microsoft.com/office/drawing/2014/main" id="{64FA81F3-EF61-4D96-B304-AB962D13A427}"/>
                </a:ext>
              </a:extLst>
            </p:cNvPr>
            <p:cNvCxnSpPr>
              <a:cxnSpLocks/>
            </p:cNvCxnSpPr>
            <p:nvPr/>
          </p:nvCxnSpPr>
          <p:spPr>
            <a:xfrm flipH="1" flipV="1">
              <a:off x="2013729" y="6353963"/>
              <a:ext cx="371691" cy="387598"/>
            </a:xfrm>
            <a:prstGeom prst="straightConnector1">
              <a:avLst/>
            </a:prstGeom>
            <a:noFill/>
            <a:ln w="9525" cap="flat" cmpd="sng" algn="ctr">
              <a:solidFill>
                <a:sysClr val="windowText" lastClr="000000"/>
              </a:solidFill>
              <a:prstDash val="solid"/>
              <a:miter lim="800000"/>
              <a:headEnd type="none" w="sm" len="med"/>
              <a:tailEnd type="oval" w="sm" len="med"/>
            </a:ln>
            <a:effectLst/>
          </p:spPr>
        </p:cxnSp>
      </p:grpSp>
    </p:spTree>
    <p:extLst>
      <p:ext uri="{BB962C8B-B14F-4D97-AF65-F5344CB8AC3E}">
        <p14:creationId xmlns:p14="http://schemas.microsoft.com/office/powerpoint/2010/main" val="2936655347"/>
      </p:ext>
    </p:extLst>
  </p:cSld>
  <p:clrMapOvr>
    <a:masterClrMapping/>
  </p:clrMapOvr>
  <mc:AlternateContent xmlns:mc="http://schemas.openxmlformats.org/markup-compatibility/2006" xmlns:p14="http://schemas.microsoft.com/office/powerpoint/2010/main">
    <mc:Choice Requires="p14">
      <p:transition spd="slow" p14:dur="2000" advTm="84757"/>
    </mc:Choice>
    <mc:Fallback xmlns="">
      <p:transition spd="slow" advTm="84757"/>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519764" y="2406316"/>
            <a:ext cx="8277727" cy="3259373"/>
          </a:xfrm>
          <a:prstGeom prst="rect">
            <a:avLst/>
          </a:prstGeom>
          <a:noFill/>
        </p:spPr>
      </p:pic>
      <p:sp>
        <p:nvSpPr>
          <p:cNvPr id="3" name="TextBox 2"/>
          <p:cNvSpPr txBox="1"/>
          <p:nvPr/>
        </p:nvSpPr>
        <p:spPr>
          <a:xfrm>
            <a:off x="594914" y="1319548"/>
            <a:ext cx="8058197" cy="507831"/>
          </a:xfrm>
          <a:prstGeom prst="rect">
            <a:avLst/>
          </a:prstGeom>
          <a:noFill/>
        </p:spPr>
        <p:txBody>
          <a:bodyPr wrap="square" rtlCol="0">
            <a:spAutoFit/>
          </a:bodyPr>
          <a:lstStyle/>
          <a:p>
            <a:pPr algn="ctr"/>
            <a:r>
              <a:rPr lang="en-US" sz="2700" b="1" i="1" dirty="0">
                <a:solidFill>
                  <a:srgbClr val="FF0000"/>
                </a:solidFill>
              </a:rPr>
              <a:t>Example</a:t>
            </a:r>
            <a:r>
              <a:rPr lang="en-US" sz="2700" b="1" dirty="0">
                <a:solidFill>
                  <a:srgbClr val="FF0000"/>
                </a:solidFill>
              </a:rPr>
              <a:t> GEO slots: 70°E, 110°E, and 90°W</a:t>
            </a:r>
          </a:p>
        </p:txBody>
      </p:sp>
      <p:sp>
        <p:nvSpPr>
          <p:cNvPr id="10" name="TextBox 9">
            <a:extLst>
              <a:ext uri="{FF2B5EF4-FFF2-40B4-BE49-F238E27FC236}">
                <a16:creationId xmlns:a16="http://schemas.microsoft.com/office/drawing/2014/main" id="{D5B899F8-28C4-DE64-F327-3A71B553EB36}"/>
              </a:ext>
            </a:extLst>
          </p:cNvPr>
          <p:cNvSpPr txBox="1"/>
          <p:nvPr/>
        </p:nvSpPr>
        <p:spPr>
          <a:xfrm>
            <a:off x="1495992" y="99653"/>
            <a:ext cx="6349046" cy="707886"/>
          </a:xfrm>
          <a:prstGeom prst="rect">
            <a:avLst/>
          </a:prstGeom>
          <a:noFill/>
        </p:spPr>
        <p:txBody>
          <a:bodyPr wrap="none" rtlCol="0">
            <a:spAutoFit/>
          </a:bodyPr>
          <a:lstStyle/>
          <a:p>
            <a:pPr algn="ctr"/>
            <a:r>
              <a:rPr lang="en-US" sz="4000" b="1" dirty="0">
                <a:latin typeface="Times New Roman" panose="02020603050405020304" pitchFamily="18" charset="0"/>
                <a:cs typeface="Times New Roman" panose="02020603050405020304" pitchFamily="18" charset="0"/>
              </a:rPr>
              <a:t>Important Views from GEO</a:t>
            </a:r>
          </a:p>
        </p:txBody>
      </p:sp>
      <p:sp>
        <p:nvSpPr>
          <p:cNvPr id="11" name="TextBox 10">
            <a:extLst>
              <a:ext uri="{FF2B5EF4-FFF2-40B4-BE49-F238E27FC236}">
                <a16:creationId xmlns:a16="http://schemas.microsoft.com/office/drawing/2014/main" id="{ED2BFC9D-9E0F-1809-6108-FCC7F0B6BAF2}"/>
              </a:ext>
            </a:extLst>
          </p:cNvPr>
          <p:cNvSpPr txBox="1"/>
          <p:nvPr/>
        </p:nvSpPr>
        <p:spPr>
          <a:xfrm>
            <a:off x="1106905" y="5919537"/>
            <a:ext cx="7767588" cy="584775"/>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GeoCarb</a:t>
            </a:r>
            <a:r>
              <a:rPr lang="en-US" sz="3200" b="1" dirty="0">
                <a:latin typeface="Times New Roman" panose="02020603050405020304" pitchFamily="18" charset="0"/>
                <a:cs typeface="Times New Roman" panose="02020603050405020304" pitchFamily="18" charset="0"/>
              </a:rPr>
              <a:t> is using the 90-Degree West Slot</a:t>
            </a:r>
          </a:p>
        </p:txBody>
      </p:sp>
    </p:spTree>
    <p:extLst>
      <p:ext uri="{BB962C8B-B14F-4D97-AF65-F5344CB8AC3E}">
        <p14:creationId xmlns:p14="http://schemas.microsoft.com/office/powerpoint/2010/main" val="180521003"/>
      </p:ext>
    </p:extLst>
  </p:cSld>
  <p:clrMapOvr>
    <a:masterClrMapping/>
  </p:clrMapOvr>
  <mc:AlternateContent xmlns:mc="http://schemas.openxmlformats.org/markup-compatibility/2006" xmlns:p14="http://schemas.microsoft.com/office/powerpoint/2010/main">
    <mc:Choice Requires="p14">
      <p:transition spd="slow" p14:dur="2000" advTm="68042"/>
    </mc:Choice>
    <mc:Fallback xmlns="">
      <p:transition spd="slow" advTm="6804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A96288-2039-4171-2699-DDDFBC69E0C4}"/>
              </a:ext>
            </a:extLst>
          </p:cNvPr>
          <p:cNvSpPr>
            <a:spLocks noGrp="1"/>
          </p:cNvSpPr>
          <p:nvPr>
            <p:ph type="title"/>
          </p:nvPr>
        </p:nvSpPr>
        <p:spPr/>
        <p:txBody>
          <a:bodyPr/>
          <a:lstStyle/>
          <a:p>
            <a:br>
              <a:rPr lang="en-US" sz="2300" dirty="0">
                <a:latin typeface="Times New Roman" panose="02020603050405020304" pitchFamily="18" charset="0"/>
                <a:cs typeface="Times New Roman" panose="02020603050405020304" pitchFamily="18" charset="0"/>
              </a:rPr>
            </a:br>
            <a:br>
              <a:rPr lang="en-US" sz="2300" dirty="0">
                <a:latin typeface="Times New Roman" panose="02020603050405020304" pitchFamily="18" charset="0"/>
                <a:cs typeface="Times New Roman" panose="02020603050405020304" pitchFamily="18" charset="0"/>
              </a:rPr>
            </a:br>
            <a:r>
              <a:rPr lang="en-US" sz="3600" dirty="0" err="1">
                <a:latin typeface="Times New Roman" panose="02020603050405020304" pitchFamily="18" charset="0"/>
                <a:cs typeface="Times New Roman" panose="02020603050405020304" pitchFamily="18" charset="0"/>
              </a:rPr>
              <a:t>GeoCarb’s</a:t>
            </a:r>
            <a:r>
              <a:rPr lang="en-US" sz="3600" dirty="0">
                <a:latin typeface="Times New Roman" panose="02020603050405020304" pitchFamily="18" charset="0"/>
                <a:cs typeface="Times New Roman" panose="02020603050405020304" pitchFamily="18" charset="0"/>
              </a:rPr>
              <a:t> Unique Capability</a:t>
            </a:r>
            <a:endParaRPr lang="en-US" sz="3600" dirty="0"/>
          </a:p>
        </p:txBody>
      </p:sp>
      <p:sp>
        <p:nvSpPr>
          <p:cNvPr id="2" name="Content Placeholder 1">
            <a:extLst>
              <a:ext uri="{FF2B5EF4-FFF2-40B4-BE49-F238E27FC236}">
                <a16:creationId xmlns:a16="http://schemas.microsoft.com/office/drawing/2014/main" id="{4527F30B-830F-1770-96EA-FAFC37970F09}"/>
              </a:ext>
            </a:extLst>
          </p:cNvPr>
          <p:cNvSpPr>
            <a:spLocks noGrp="1"/>
          </p:cNvSpPr>
          <p:nvPr>
            <p:ph idx="1"/>
          </p:nvPr>
        </p:nvSpPr>
        <p:spPr/>
        <p:txBody>
          <a:bodyPr>
            <a:normAutofit/>
          </a:bodyPr>
          <a:lstStyle/>
          <a:p>
            <a:pPr marL="342947" indent="-285750">
              <a:spcBef>
                <a:spcPts val="0"/>
              </a:spcBef>
              <a:buFont typeface="Courier New" panose="02070309020205020404" pitchFamily="49" charset="0"/>
              <a:buChar char="o"/>
            </a:pPr>
            <a:r>
              <a:rPr lang="en-US" sz="2350" b="1" dirty="0">
                <a:effectLst/>
                <a:latin typeface="Times New Roman" panose="02020603050405020304" pitchFamily="18" charset="0"/>
                <a:ea typeface="Aptos" panose="020B0004020202020204" pitchFamily="34" charset="0"/>
                <a:cs typeface="Times New Roman" panose="02020603050405020304" pitchFamily="18" charset="0"/>
              </a:rPr>
              <a:t>Persistence: At least daily coverage of cloud free regions; ability to adjust scan strategies daily. Observing strategy examples:</a:t>
            </a:r>
            <a:endParaRPr lang="en-US" sz="2350" dirty="0">
              <a:effectLst/>
              <a:latin typeface="Times New Roman" panose="02020603050405020304" pitchFamily="18" charset="0"/>
              <a:ea typeface="Aptos" panose="020B0004020202020204" pitchFamily="34" charset="0"/>
              <a:cs typeface="Times New Roman" panose="02020603050405020304" pitchFamily="18" charset="0"/>
            </a:endParaRPr>
          </a:p>
          <a:p>
            <a:pPr marL="742996" lvl="1" indent="-228600">
              <a:buFont typeface="Wingdings" pitchFamily="2" charset="2"/>
              <a:buChar char=""/>
            </a:pPr>
            <a:r>
              <a:rPr lang="en-US" sz="2200" b="1" dirty="0">
                <a:effectLst/>
                <a:latin typeface="Times New Roman" panose="02020603050405020304" pitchFamily="18" charset="0"/>
                <a:ea typeface="Aptos" panose="020B0004020202020204" pitchFamily="34" charset="0"/>
                <a:cs typeface="Times New Roman" panose="02020603050405020304" pitchFamily="18" charset="0"/>
              </a:rPr>
              <a:t>CONUS and Central and South America; Twice Daily</a:t>
            </a:r>
            <a:endParaRPr lang="en-US" sz="2200" dirty="0">
              <a:effectLst/>
              <a:latin typeface="Times New Roman" panose="02020603050405020304" pitchFamily="18" charset="0"/>
              <a:ea typeface="Aptos" panose="020B0004020202020204" pitchFamily="34" charset="0"/>
              <a:cs typeface="Times New Roman" panose="02020603050405020304" pitchFamily="18" charset="0"/>
            </a:endParaRPr>
          </a:p>
          <a:p>
            <a:pPr marL="742996" lvl="1" indent="-228600">
              <a:buFont typeface="Wingdings" pitchFamily="2" charset="2"/>
              <a:buChar char=""/>
            </a:pPr>
            <a:r>
              <a:rPr lang="en-US" sz="2200" b="1" dirty="0">
                <a:effectLst/>
                <a:latin typeface="Times New Roman" panose="02020603050405020304" pitchFamily="18" charset="0"/>
                <a:ea typeface="Aptos" panose="020B0004020202020204" pitchFamily="34" charset="0"/>
                <a:cs typeface="Times New Roman" panose="02020603050405020304" pitchFamily="18" charset="0"/>
              </a:rPr>
              <a:t>CONUS and Brazil; 6 Times Daily</a:t>
            </a:r>
            <a:endParaRPr lang="en-US" sz="2200" dirty="0">
              <a:effectLst/>
              <a:latin typeface="Times New Roman" panose="02020603050405020304" pitchFamily="18" charset="0"/>
              <a:ea typeface="Aptos" panose="020B0004020202020204" pitchFamily="34" charset="0"/>
              <a:cs typeface="Times New Roman" panose="02020603050405020304" pitchFamily="18" charset="0"/>
            </a:endParaRPr>
          </a:p>
          <a:p>
            <a:pPr marL="742996" lvl="1" indent="-228600">
              <a:buFont typeface="Wingdings" pitchFamily="2" charset="2"/>
              <a:buChar char=""/>
            </a:pPr>
            <a:r>
              <a:rPr lang="en-US" sz="2200" b="1" dirty="0">
                <a:effectLst/>
                <a:latin typeface="Times New Roman" panose="02020603050405020304" pitchFamily="18" charset="0"/>
                <a:ea typeface="Aptos" panose="020B0004020202020204" pitchFamily="34" charset="0"/>
                <a:cs typeface="Times New Roman" panose="02020603050405020304" pitchFamily="18" charset="0"/>
              </a:rPr>
              <a:t>I-35 Scan (1000km east and west of I-35); 16 Times Daily</a:t>
            </a:r>
          </a:p>
          <a:p>
            <a:pPr marL="342947" indent="-285750">
              <a:spcBef>
                <a:spcPts val="0"/>
              </a:spcBef>
              <a:buFont typeface="Courier New" panose="02070309020205020404" pitchFamily="49" charset="0"/>
              <a:buChar char="o"/>
            </a:pPr>
            <a:r>
              <a:rPr lang="en-US" sz="2350" b="1" dirty="0">
                <a:effectLst/>
                <a:latin typeface="Times New Roman" panose="02020603050405020304" pitchFamily="18" charset="0"/>
                <a:ea typeface="Aptos" panose="020B0004020202020204" pitchFamily="34" charset="0"/>
                <a:cs typeface="Times New Roman" panose="02020603050405020304" pitchFamily="18" charset="0"/>
              </a:rPr>
              <a:t>High Precision</a:t>
            </a:r>
            <a:endParaRPr lang="en-US" sz="2350" dirty="0">
              <a:effectLst/>
              <a:latin typeface="Times New Roman" panose="02020603050405020304" pitchFamily="18" charset="0"/>
              <a:ea typeface="Aptos" panose="020B0004020202020204" pitchFamily="34" charset="0"/>
              <a:cs typeface="Times New Roman" panose="02020603050405020304" pitchFamily="18" charset="0"/>
            </a:endParaRPr>
          </a:p>
          <a:p>
            <a:pPr marL="742996" lvl="1" indent="-228600">
              <a:buFont typeface="Wingdings" pitchFamily="2" charset="2"/>
              <a:buChar char=""/>
            </a:pPr>
            <a:r>
              <a:rPr lang="en-US" sz="2200" b="1" dirty="0">
                <a:effectLst/>
                <a:latin typeface="Times New Roman" panose="02020603050405020304" pitchFamily="18" charset="0"/>
                <a:ea typeface="Aptos" panose="020B0004020202020204" pitchFamily="34" charset="0"/>
                <a:cs typeface="Times New Roman" panose="02020603050405020304" pitchFamily="18" charset="0"/>
              </a:rPr>
              <a:t>X</a:t>
            </a:r>
            <a:r>
              <a:rPr lang="en-US" sz="2200" b="1" baseline="-25000" dirty="0">
                <a:effectLst/>
                <a:latin typeface="Times New Roman" panose="02020603050405020304" pitchFamily="18" charset="0"/>
                <a:ea typeface="Aptos" panose="020B0004020202020204" pitchFamily="34" charset="0"/>
                <a:cs typeface="Times New Roman" panose="02020603050405020304" pitchFamily="18" charset="0"/>
              </a:rPr>
              <a:t>CO2 </a:t>
            </a:r>
            <a:r>
              <a:rPr lang="en-US" sz="2200" b="1" dirty="0">
                <a:effectLst/>
                <a:latin typeface="Times New Roman" panose="02020603050405020304" pitchFamily="18" charset="0"/>
                <a:ea typeface="Aptos" panose="020B0004020202020204" pitchFamily="34" charset="0"/>
                <a:cs typeface="Times New Roman" panose="02020603050405020304" pitchFamily="18" charset="0"/>
              </a:rPr>
              <a:t>(0.3%), X</a:t>
            </a:r>
            <a:r>
              <a:rPr lang="en-US" sz="2200" b="1" baseline="-25000" dirty="0">
                <a:effectLst/>
                <a:latin typeface="Times New Roman" panose="02020603050405020304" pitchFamily="18" charset="0"/>
                <a:ea typeface="Aptos" panose="020B0004020202020204" pitchFamily="34" charset="0"/>
                <a:cs typeface="Times New Roman" panose="02020603050405020304" pitchFamily="18" charset="0"/>
              </a:rPr>
              <a:t>CH4 </a:t>
            </a:r>
            <a:r>
              <a:rPr lang="en-US" sz="2200" b="1" dirty="0">
                <a:effectLst/>
                <a:latin typeface="Times New Roman" panose="02020603050405020304" pitchFamily="18" charset="0"/>
                <a:ea typeface="Aptos" panose="020B0004020202020204" pitchFamily="34" charset="0"/>
                <a:cs typeface="Times New Roman" panose="02020603050405020304" pitchFamily="18" charset="0"/>
              </a:rPr>
              <a:t>(0.6%), X</a:t>
            </a:r>
            <a:r>
              <a:rPr lang="en-US" sz="2200" b="1" baseline="-25000" dirty="0">
                <a:effectLst/>
                <a:latin typeface="Times New Roman" panose="02020603050405020304" pitchFamily="18" charset="0"/>
                <a:ea typeface="Aptos" panose="020B0004020202020204" pitchFamily="34" charset="0"/>
                <a:cs typeface="Times New Roman" panose="02020603050405020304" pitchFamily="18" charset="0"/>
              </a:rPr>
              <a:t>CO </a:t>
            </a:r>
            <a:r>
              <a:rPr lang="en-US" sz="2200" b="1" dirty="0">
                <a:effectLst/>
                <a:latin typeface="Times New Roman" panose="02020603050405020304" pitchFamily="18" charset="0"/>
                <a:ea typeface="Aptos" panose="020B0004020202020204" pitchFamily="34" charset="0"/>
                <a:cs typeface="Times New Roman" panose="02020603050405020304" pitchFamily="18" charset="0"/>
              </a:rPr>
              <a:t>(10%)</a:t>
            </a:r>
            <a:endParaRPr lang="en-US" sz="2200" dirty="0">
              <a:effectLst/>
              <a:latin typeface="Times New Roman" panose="02020603050405020304" pitchFamily="18" charset="0"/>
              <a:ea typeface="Aptos" panose="020B0004020202020204" pitchFamily="34" charset="0"/>
              <a:cs typeface="Times New Roman" panose="02020603050405020304" pitchFamily="18" charset="0"/>
            </a:endParaRPr>
          </a:p>
          <a:p>
            <a:pPr marL="742996" lvl="1" indent="-228600">
              <a:buFont typeface="Wingdings" pitchFamily="2" charset="2"/>
              <a:buChar char=""/>
            </a:pPr>
            <a:r>
              <a:rPr lang="en-US" sz="2200" b="1" dirty="0">
                <a:effectLst/>
                <a:latin typeface="Times New Roman" panose="02020603050405020304" pitchFamily="18" charset="0"/>
                <a:ea typeface="Aptos" panose="020B0004020202020204" pitchFamily="34" charset="0"/>
                <a:cs typeface="Times New Roman" panose="02020603050405020304" pitchFamily="18" charset="0"/>
              </a:rPr>
              <a:t>High precision necessary to determine large, diffuse sources of CH</a:t>
            </a:r>
            <a:r>
              <a:rPr lang="en-US" sz="2200" b="1" baseline="-25000" dirty="0">
                <a:effectLst/>
                <a:latin typeface="Times New Roman" panose="02020603050405020304" pitchFamily="18" charset="0"/>
                <a:ea typeface="Aptos" panose="020B0004020202020204" pitchFamily="34" charset="0"/>
                <a:cs typeface="Times New Roman" panose="02020603050405020304" pitchFamily="18" charset="0"/>
              </a:rPr>
              <a:t>4</a:t>
            </a:r>
            <a:r>
              <a:rPr lang="en-US" sz="2200" b="1" dirty="0">
                <a:effectLst/>
                <a:latin typeface="Times New Roman" panose="02020603050405020304" pitchFamily="18" charset="0"/>
                <a:ea typeface="Aptos" panose="020B0004020202020204" pitchFamily="34" charset="0"/>
                <a:cs typeface="Times New Roman" panose="02020603050405020304" pitchFamily="18" charset="0"/>
              </a:rPr>
              <a:t> &amp; CO</a:t>
            </a:r>
            <a:r>
              <a:rPr lang="en-US" sz="2200" b="1" baseline="-25000" dirty="0">
                <a:effectLst/>
                <a:latin typeface="Times New Roman" panose="02020603050405020304" pitchFamily="18" charset="0"/>
                <a:ea typeface="Aptos" panose="020B0004020202020204" pitchFamily="34" charset="0"/>
                <a:cs typeface="Times New Roman" panose="02020603050405020304" pitchFamily="18" charset="0"/>
              </a:rPr>
              <a:t>2</a:t>
            </a:r>
            <a:r>
              <a:rPr lang="en-US" sz="2200" b="1" dirty="0">
                <a:effectLst/>
                <a:latin typeface="Times New Roman" panose="02020603050405020304" pitchFamily="18" charset="0"/>
                <a:ea typeface="Aptos" panose="020B0004020202020204" pitchFamily="34" charset="0"/>
                <a:cs typeface="Times New Roman" panose="02020603050405020304" pitchFamily="18" charset="0"/>
              </a:rPr>
              <a:t> (extensive wetlands or changes in net primary production in the tropical forests) and strong but highly localized point sources. </a:t>
            </a:r>
          </a:p>
          <a:p>
            <a:pPr marL="1143000" marR="0" lvl="2" indent="-228600">
              <a:spcBef>
                <a:spcPts val="0"/>
              </a:spcBef>
              <a:spcAft>
                <a:spcPts val="0"/>
              </a:spcAft>
              <a:buFont typeface="Wingdings" pitchFamily="2" charset="2"/>
              <a:buChar char=""/>
            </a:pPr>
            <a:endParaRPr lang="en-US" dirty="0"/>
          </a:p>
        </p:txBody>
      </p:sp>
    </p:spTree>
    <p:extLst>
      <p:ext uri="{BB962C8B-B14F-4D97-AF65-F5344CB8AC3E}">
        <p14:creationId xmlns:p14="http://schemas.microsoft.com/office/powerpoint/2010/main" val="2431541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A96288-2039-4171-2699-DDDFBC69E0C4}"/>
              </a:ext>
            </a:extLst>
          </p:cNvPr>
          <p:cNvSpPr>
            <a:spLocks noGrp="1"/>
          </p:cNvSpPr>
          <p:nvPr>
            <p:ph type="title"/>
          </p:nvPr>
        </p:nvSpPr>
        <p:spPr>
          <a:xfrm>
            <a:off x="1171075" y="219887"/>
            <a:ext cx="7500314" cy="700088"/>
          </a:xfrm>
        </p:spPr>
        <p:txBody>
          <a:bodyPr/>
          <a:lstStyle/>
          <a:p>
            <a:pPr algn="ctr"/>
            <a:r>
              <a:rPr lang="en-US" sz="3200" dirty="0">
                <a:latin typeface="Times New Roman" panose="02020603050405020304" pitchFamily="18" charset="0"/>
                <a:cs typeface="Times New Roman" panose="02020603050405020304" pitchFamily="18" charset="0"/>
              </a:rPr>
              <a:t>Why </a:t>
            </a:r>
            <a:r>
              <a:rPr lang="en-US" sz="3200" dirty="0" err="1">
                <a:latin typeface="Times New Roman" panose="02020603050405020304" pitchFamily="18" charset="0"/>
                <a:cs typeface="Times New Roman" panose="02020603050405020304" pitchFamily="18" charset="0"/>
              </a:rPr>
              <a:t>GeoCarb</a:t>
            </a:r>
            <a:r>
              <a:rPr lang="en-US" sz="3200" dirty="0">
                <a:latin typeface="Times New Roman" panose="02020603050405020304" pitchFamily="18" charset="0"/>
                <a:cs typeface="Times New Roman" panose="02020603050405020304" pitchFamily="18" charset="0"/>
              </a:rPr>
              <a:t>? </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Proactive &amp; Wall-to-Wall</a:t>
            </a:r>
            <a:endParaRPr lang="en-US" sz="3200" dirty="0"/>
          </a:p>
        </p:txBody>
      </p:sp>
      <p:sp>
        <p:nvSpPr>
          <p:cNvPr id="2" name="Content Placeholder 1">
            <a:extLst>
              <a:ext uri="{FF2B5EF4-FFF2-40B4-BE49-F238E27FC236}">
                <a16:creationId xmlns:a16="http://schemas.microsoft.com/office/drawing/2014/main" id="{4527F30B-830F-1770-96EA-FAFC37970F09}"/>
              </a:ext>
            </a:extLst>
          </p:cNvPr>
          <p:cNvSpPr>
            <a:spLocks noGrp="1"/>
          </p:cNvSpPr>
          <p:nvPr>
            <p:ph idx="1"/>
          </p:nvPr>
        </p:nvSpPr>
        <p:spPr/>
        <p:txBody>
          <a:bodyPr>
            <a:normAutofit lnSpcReduction="10000"/>
          </a:bodyPr>
          <a:lstStyle/>
          <a:p>
            <a:pPr marL="342900" marR="0" lvl="0" indent="-342900">
              <a:spcBef>
                <a:spcPts val="0"/>
              </a:spcBef>
              <a:spcAft>
                <a:spcPts val="0"/>
              </a:spcAft>
              <a:buFont typeface="Times New Roman" panose="02020603050405020304" pitchFamily="18" charset="0"/>
              <a:buChar char="•"/>
            </a:pPr>
            <a:r>
              <a:rPr lang="en-US" sz="2400" b="1" dirty="0">
                <a:effectLst/>
                <a:latin typeface="Times New Roman" panose="02020603050405020304" pitchFamily="18" charset="0"/>
                <a:ea typeface="Aptos" panose="020B0004020202020204" pitchFamily="34" charset="0"/>
                <a:cs typeface="Times New Roman" panose="02020603050405020304" pitchFamily="18" charset="0"/>
              </a:rPr>
              <a:t>Proactive</a:t>
            </a:r>
            <a:endParaRPr lang="en-US" sz="2400" dirty="0">
              <a:effectLst/>
              <a:latin typeface="Times New Roman" panose="02020603050405020304" pitchFamily="18"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r>
              <a:rPr lang="en-US" sz="2400" b="1" dirty="0">
                <a:effectLst/>
                <a:latin typeface="Times New Roman" panose="02020603050405020304" pitchFamily="18" charset="0"/>
                <a:ea typeface="Aptos" panose="020B0004020202020204" pitchFamily="34" charset="0"/>
                <a:cs typeface="Times New Roman" panose="02020603050405020304" pitchFamily="18" charset="0"/>
              </a:rPr>
              <a:t>Addressing Missing Measurements of Methane</a:t>
            </a:r>
            <a:r>
              <a:rPr lang="en-US" sz="2400" dirty="0">
                <a:latin typeface="Times New Roman" panose="02020603050405020304" pitchFamily="18" charset="0"/>
                <a:ea typeface="Aptos" panose="020B0004020202020204" pitchFamily="34" charset="0"/>
                <a:cs typeface="Times New Roman" panose="02020603050405020304" pitchFamily="18" charset="0"/>
              </a:rPr>
              <a:t>. </a:t>
            </a:r>
          </a:p>
          <a:p>
            <a:pPr marL="742950" lvl="1" indent="-285750">
              <a:buFont typeface="Courier New" panose="02070309020205020404" pitchFamily="49" charset="0"/>
              <a:buChar char="o"/>
            </a:pPr>
            <a:r>
              <a:rPr lang="en-US" sz="2400" b="1" dirty="0">
                <a:effectLst/>
                <a:latin typeface="Times New Roman" panose="02020603050405020304" pitchFamily="18" charset="0"/>
                <a:ea typeface="Aptos" panose="020B0004020202020204" pitchFamily="34" charset="0"/>
                <a:cs typeface="Times New Roman" panose="02020603050405020304" pitchFamily="18" charset="0"/>
              </a:rPr>
              <a:t>By mapping the Brazilian forest early in the “day” one </a:t>
            </a:r>
            <a:r>
              <a:rPr lang="en-US" sz="2400" b="1" dirty="0">
                <a:latin typeface="Times New Roman" panose="02020603050405020304" pitchFamily="18" charset="0"/>
                <a:ea typeface="Aptos" panose="020B0004020202020204" pitchFamily="34" charset="0"/>
                <a:cs typeface="Times New Roman" panose="02020603050405020304" pitchFamily="18" charset="0"/>
              </a:rPr>
              <a:t>increases the ability to see between clouds</a:t>
            </a:r>
            <a:r>
              <a:rPr lang="en-US" sz="2400" b="1" dirty="0">
                <a:effectLst/>
                <a:latin typeface="Times New Roman" panose="02020603050405020304" pitchFamily="18" charset="0"/>
                <a:ea typeface="Aptos" panose="020B0004020202020204" pitchFamily="34" charset="0"/>
                <a:cs typeface="Times New Roman" panose="02020603050405020304" pitchFamily="18" charset="0"/>
              </a:rPr>
              <a:t> that </a:t>
            </a:r>
            <a:r>
              <a:rPr lang="en-US" sz="2400" b="1" dirty="0">
                <a:latin typeface="Times New Roman" panose="02020603050405020304" pitchFamily="18" charset="0"/>
                <a:ea typeface="Aptos" panose="020B0004020202020204" pitchFamily="34" charset="0"/>
                <a:cs typeface="Times New Roman" panose="02020603050405020304" pitchFamily="18" charset="0"/>
              </a:rPr>
              <a:t>challenge midday</a:t>
            </a:r>
            <a:r>
              <a:rPr lang="en-US" sz="2400" b="1" dirty="0">
                <a:effectLst/>
                <a:latin typeface="Times New Roman" panose="02020603050405020304" pitchFamily="18" charset="0"/>
                <a:ea typeface="Aptos" panose="020B0004020202020204" pitchFamily="34" charset="0"/>
                <a:cs typeface="Times New Roman" panose="02020603050405020304" pitchFamily="18" charset="0"/>
              </a:rPr>
              <a:t> overpasses from Low Earth Orbiting satellites</a:t>
            </a:r>
            <a:r>
              <a:rPr lang="en-US" sz="2400" b="1" dirty="0">
                <a:latin typeface="Times New Roman" panose="02020603050405020304" pitchFamily="18" charset="0"/>
                <a:ea typeface="Aptos" panose="020B0004020202020204" pitchFamily="34" charset="0"/>
                <a:cs typeface="Times New Roman" panose="02020603050405020304" pitchFamily="18" charset="0"/>
              </a:rPr>
              <a:t>.</a:t>
            </a:r>
          </a:p>
          <a:p>
            <a:pPr marL="742950" marR="0" lvl="1" indent="-285750">
              <a:spcBef>
                <a:spcPts val="0"/>
              </a:spcBef>
              <a:spcAft>
                <a:spcPts val="0"/>
              </a:spcAft>
              <a:buFont typeface="Courier New" panose="02070309020205020404" pitchFamily="49" charset="0"/>
              <a:buChar char="o"/>
            </a:pPr>
            <a:r>
              <a:rPr lang="en-US" sz="2400" b="1" dirty="0">
                <a:effectLst/>
                <a:latin typeface="Times New Roman" panose="02020603050405020304" pitchFamily="18" charset="0"/>
                <a:ea typeface="Aptos" panose="020B0004020202020204" pitchFamily="34" charset="0"/>
                <a:cs typeface="Times New Roman" panose="02020603050405020304" pitchFamily="18" charset="0"/>
              </a:rPr>
              <a:t>Highly flexible to take advantage of Targets of opportunity</a:t>
            </a:r>
            <a:endParaRPr lang="en-US" sz="24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sz="2400" b="1" dirty="0">
                <a:effectLst/>
                <a:latin typeface="Times New Roman" panose="02020603050405020304" pitchFamily="18" charset="0"/>
                <a:ea typeface="Aptos" panose="020B0004020202020204" pitchFamily="34" charset="0"/>
                <a:cs typeface="Times New Roman" panose="02020603050405020304" pitchFamily="18" charset="0"/>
              </a:rPr>
              <a:t>Wall-to-Wall</a:t>
            </a:r>
          </a:p>
          <a:p>
            <a:pPr marL="742903" lvl="1" indent="-342900">
              <a:buFont typeface="Courier New" panose="02070309020205020404" pitchFamily="49" charset="0"/>
              <a:buChar char="o"/>
              <a:tabLst>
                <a:tab pos="457200" algn="l"/>
              </a:tabLst>
            </a:pPr>
            <a:r>
              <a:rPr lang="en-US" sz="2200" b="1" dirty="0">
                <a:effectLst/>
                <a:latin typeface="Times New Roman" panose="02020603050405020304" pitchFamily="18" charset="0"/>
                <a:ea typeface="Aptos" panose="020B0004020202020204" pitchFamily="34" charset="0"/>
                <a:cs typeface="Times New Roman" panose="02020603050405020304" pitchFamily="18" charset="0"/>
              </a:rPr>
              <a:t>Allows the use of inverse methods with the important added advantage of having the observations close to any land sources and sinks of CO</a:t>
            </a:r>
            <a:r>
              <a:rPr lang="en-US" sz="2200" b="1" baseline="-25000" dirty="0">
                <a:effectLst/>
                <a:latin typeface="Times New Roman" panose="02020603050405020304" pitchFamily="18" charset="0"/>
                <a:ea typeface="Aptos" panose="020B0004020202020204" pitchFamily="34" charset="0"/>
                <a:cs typeface="Times New Roman" panose="02020603050405020304" pitchFamily="18" charset="0"/>
              </a:rPr>
              <a:t>2</a:t>
            </a:r>
            <a:r>
              <a:rPr lang="en-US" sz="2200" b="1" dirty="0">
                <a:effectLst/>
                <a:latin typeface="Times New Roman" panose="02020603050405020304" pitchFamily="18" charset="0"/>
                <a:ea typeface="Aptos" panose="020B0004020202020204" pitchFamily="34" charset="0"/>
                <a:cs typeface="Times New Roman" panose="02020603050405020304" pitchFamily="18" charset="0"/>
              </a:rPr>
              <a:t> and CH</a:t>
            </a:r>
            <a:r>
              <a:rPr lang="en-US" sz="2200" b="1" baseline="-25000" dirty="0">
                <a:effectLst/>
                <a:latin typeface="Times New Roman" panose="02020603050405020304" pitchFamily="18" charset="0"/>
                <a:ea typeface="Aptos" panose="020B0004020202020204" pitchFamily="34" charset="0"/>
                <a:cs typeface="Times New Roman" panose="02020603050405020304" pitchFamily="18" charset="0"/>
              </a:rPr>
              <a:t>4</a:t>
            </a:r>
            <a:r>
              <a:rPr lang="en-US" sz="2200" b="1" dirty="0">
                <a:effectLst/>
                <a:latin typeface="Times New Roman" panose="02020603050405020304" pitchFamily="18" charset="0"/>
                <a:ea typeface="Aptos" panose="020B0004020202020204" pitchFamily="34" charset="0"/>
                <a:cs typeface="Times New Roman" panose="02020603050405020304" pitchFamily="18" charset="0"/>
              </a:rPr>
              <a:t> - mass balance approaches may be feasible </a:t>
            </a:r>
          </a:p>
          <a:p>
            <a:pPr marL="742903" lvl="1" indent="-342900">
              <a:buFont typeface="Courier New" panose="02070309020205020404" pitchFamily="49" charset="0"/>
              <a:buChar char="o"/>
              <a:tabLst>
                <a:tab pos="457200" algn="l"/>
              </a:tabLst>
            </a:pPr>
            <a:r>
              <a:rPr lang="en-US" sz="2200" b="1" dirty="0">
                <a:latin typeface="Times New Roman" panose="02020603050405020304" pitchFamily="18" charset="0"/>
                <a:ea typeface="Aptos" panose="020B0004020202020204" pitchFamily="34" charset="0"/>
                <a:cs typeface="Times New Roman" panose="02020603050405020304" pitchFamily="18" charset="0"/>
              </a:rPr>
              <a:t>Boundary conditions for higher resolution inversions can come from the data itself</a:t>
            </a:r>
          </a:p>
          <a:p>
            <a:pPr marL="342900" indent="-342900">
              <a:buFont typeface="Courier New" panose="02070309020205020404" pitchFamily="49" charset="0"/>
              <a:buChar char="o"/>
              <a:tabLst>
                <a:tab pos="457200" algn="l"/>
              </a:tabLst>
            </a:pPr>
            <a:r>
              <a:rPr lang="en-US" sz="2350" dirty="0">
                <a:effectLst/>
                <a:latin typeface="Times New Roman" panose="02020603050405020304" pitchFamily="18" charset="0"/>
                <a:ea typeface="Aptos" panose="020B0004020202020204" pitchFamily="34" charset="0"/>
                <a:cs typeface="Times New Roman" panose="02020603050405020304" pitchFamily="18" charset="0"/>
              </a:rPr>
              <a:t>GEO &amp; LEO are highly complementary, as evidenced in the weather and </a:t>
            </a:r>
            <a:r>
              <a:rPr lang="en-US" sz="2350">
                <a:effectLst/>
                <a:latin typeface="Times New Roman" panose="02020603050405020304" pitchFamily="18" charset="0"/>
                <a:ea typeface="Aptos" panose="020B0004020202020204" pitchFamily="34" charset="0"/>
                <a:cs typeface="Times New Roman" panose="02020603050405020304" pitchFamily="18" charset="0"/>
              </a:rPr>
              <a:t>air quality community</a:t>
            </a:r>
            <a:r>
              <a:rPr lang="en-US" sz="2350" dirty="0">
                <a:effectLst/>
                <a:latin typeface="Times New Roman" panose="02020603050405020304" pitchFamily="18"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1327119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3FAB8-B2D7-EA66-3C2D-B782DD79EB9F}"/>
              </a:ext>
            </a:extLst>
          </p:cNvPr>
          <p:cNvSpPr>
            <a:spLocks noGrp="1"/>
          </p:cNvSpPr>
          <p:nvPr>
            <p:ph type="title"/>
          </p:nvPr>
        </p:nvSpPr>
        <p:spPr/>
        <p:txBody>
          <a:bodyPr/>
          <a:lstStyle/>
          <a:p>
            <a:r>
              <a:rPr lang="en-US" dirty="0"/>
              <a:t>Anthropogenic Emissions from Space</a:t>
            </a:r>
          </a:p>
        </p:txBody>
      </p:sp>
      <p:sp>
        <p:nvSpPr>
          <p:cNvPr id="3" name="Content Placeholder 2">
            <a:extLst>
              <a:ext uri="{FF2B5EF4-FFF2-40B4-BE49-F238E27FC236}">
                <a16:creationId xmlns:a16="http://schemas.microsoft.com/office/drawing/2014/main" id="{857C67ED-154D-FC9A-F04D-E4BB85FE183C}"/>
              </a:ext>
            </a:extLst>
          </p:cNvPr>
          <p:cNvSpPr>
            <a:spLocks noGrp="1"/>
          </p:cNvSpPr>
          <p:nvPr>
            <p:ph idx="1"/>
          </p:nvPr>
        </p:nvSpPr>
        <p:spPr>
          <a:xfrm>
            <a:off x="228600" y="1234440"/>
            <a:ext cx="4509655" cy="5120640"/>
          </a:xfrm>
        </p:spPr>
        <p:txBody>
          <a:bodyPr>
            <a:normAutofit lnSpcReduction="10000"/>
          </a:bodyPr>
          <a:lstStyle/>
          <a:p>
            <a:r>
              <a:rPr lang="en-US" dirty="0"/>
              <a:t>Ray Nassar and others have shown that we can retrieve emission rates for point sources of CO2 using opportunistic OCO-2 observations</a:t>
            </a:r>
          </a:p>
          <a:p>
            <a:r>
              <a:rPr lang="en-US" dirty="0"/>
              <a:t>With </a:t>
            </a:r>
            <a:r>
              <a:rPr lang="en-US" dirty="0" err="1"/>
              <a:t>GeoCarb</a:t>
            </a:r>
            <a:r>
              <a:rPr lang="en-US" dirty="0"/>
              <a:t>, we will assess</a:t>
            </a:r>
          </a:p>
          <a:p>
            <a:pPr lvl="1"/>
            <a:r>
              <a:rPr lang="en-US" dirty="0"/>
              <a:t>All sites in our </a:t>
            </a:r>
            <a:r>
              <a:rPr lang="en-US" dirty="0" err="1"/>
              <a:t>FoV</a:t>
            </a:r>
            <a:endParaRPr lang="en-US" dirty="0"/>
          </a:p>
          <a:p>
            <a:pPr lvl="1"/>
            <a:r>
              <a:rPr lang="en-US" dirty="0"/>
              <a:t>Changes in emissions throughout the day, over seasons, and across years</a:t>
            </a:r>
          </a:p>
          <a:p>
            <a:pPr lvl="1"/>
            <a:r>
              <a:rPr lang="en-US" dirty="0"/>
              <a:t>Uncertainties in these rates arising from background assumptions and meteorology</a:t>
            </a:r>
          </a:p>
          <a:p>
            <a:pPr lvl="1"/>
            <a:r>
              <a:rPr lang="en-US" dirty="0"/>
              <a:t>Sources that are not accounted for in global and national inventories</a:t>
            </a:r>
          </a:p>
        </p:txBody>
      </p:sp>
      <p:pic>
        <p:nvPicPr>
          <p:cNvPr id="3074" name="Picture 2" descr="Fig. 2">
            <a:extLst>
              <a:ext uri="{FF2B5EF4-FFF2-40B4-BE49-F238E27FC236}">
                <a16:creationId xmlns:a16="http://schemas.microsoft.com/office/drawing/2014/main" id="{1A1F2D84-1F9C-F014-CB33-908365C36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634" y="1234440"/>
            <a:ext cx="3993766" cy="41563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70170F-6A91-4307-7184-64F06D809289}"/>
              </a:ext>
            </a:extLst>
          </p:cNvPr>
          <p:cNvSpPr txBox="1"/>
          <p:nvPr/>
        </p:nvSpPr>
        <p:spPr>
          <a:xfrm>
            <a:off x="6348846" y="5039591"/>
            <a:ext cx="1891865" cy="276999"/>
          </a:xfrm>
          <a:prstGeom prst="rect">
            <a:avLst/>
          </a:prstGeom>
          <a:solidFill>
            <a:schemeClr val="bg1"/>
          </a:solidFill>
        </p:spPr>
        <p:txBody>
          <a:bodyPr wrap="none" rtlCol="0">
            <a:spAutoFit/>
          </a:bodyPr>
          <a:lstStyle/>
          <a:p>
            <a:r>
              <a:rPr lang="en-US" sz="1200" dirty="0"/>
              <a:t>From Nassar et al (2021)</a:t>
            </a:r>
          </a:p>
        </p:txBody>
      </p:sp>
      <p:sp>
        <p:nvSpPr>
          <p:cNvPr id="5" name="TextBox 4">
            <a:extLst>
              <a:ext uri="{FF2B5EF4-FFF2-40B4-BE49-F238E27FC236}">
                <a16:creationId xmlns:a16="http://schemas.microsoft.com/office/drawing/2014/main" id="{6FF2CEF0-A204-47DD-4A26-E31F1862C33A}"/>
              </a:ext>
            </a:extLst>
          </p:cNvPr>
          <p:cNvSpPr txBox="1"/>
          <p:nvPr/>
        </p:nvSpPr>
        <p:spPr>
          <a:xfrm>
            <a:off x="1205373" y="6281928"/>
            <a:ext cx="3366627" cy="307777"/>
          </a:xfrm>
          <a:prstGeom prst="rect">
            <a:avLst/>
          </a:prstGeom>
          <a:noFill/>
        </p:spPr>
        <p:txBody>
          <a:bodyPr wrap="none" rtlCol="0">
            <a:spAutoFit/>
          </a:bodyPr>
          <a:lstStyle/>
          <a:p>
            <a:r>
              <a:rPr lang="en-US" sz="1400" dirty="0"/>
              <a:t>Rayner et al (2014), O’Brien et al (2016)</a:t>
            </a:r>
          </a:p>
        </p:txBody>
      </p:sp>
    </p:spTree>
    <p:extLst>
      <p:ext uri="{BB962C8B-B14F-4D97-AF65-F5344CB8AC3E}">
        <p14:creationId xmlns:p14="http://schemas.microsoft.com/office/powerpoint/2010/main" val="2828725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B2D41-C205-ECA2-B2A6-D37969326B8C}"/>
              </a:ext>
            </a:extLst>
          </p:cNvPr>
          <p:cNvSpPr>
            <a:spLocks noGrp="1"/>
          </p:cNvSpPr>
          <p:nvPr>
            <p:ph type="title"/>
          </p:nvPr>
        </p:nvSpPr>
        <p:spPr/>
        <p:txBody>
          <a:bodyPr/>
          <a:lstStyle/>
          <a:p>
            <a:r>
              <a:rPr lang="en-US" dirty="0"/>
              <a:t>Photosynthetic Capacity and SIF</a:t>
            </a:r>
          </a:p>
        </p:txBody>
      </p:sp>
      <p:sp>
        <p:nvSpPr>
          <p:cNvPr id="3" name="Content Placeholder 2">
            <a:extLst>
              <a:ext uri="{FF2B5EF4-FFF2-40B4-BE49-F238E27FC236}">
                <a16:creationId xmlns:a16="http://schemas.microsoft.com/office/drawing/2014/main" id="{F00019CD-91F0-1419-54A2-5549A544B732}"/>
              </a:ext>
            </a:extLst>
          </p:cNvPr>
          <p:cNvSpPr>
            <a:spLocks noGrp="1"/>
          </p:cNvSpPr>
          <p:nvPr>
            <p:ph idx="1"/>
          </p:nvPr>
        </p:nvSpPr>
        <p:spPr/>
        <p:txBody>
          <a:bodyPr/>
          <a:lstStyle/>
          <a:p>
            <a:r>
              <a:rPr lang="en-US" dirty="0"/>
              <a:t>With dense data we can estimate GPP at high resolution in space and time using more fundamental approaches</a:t>
            </a:r>
          </a:p>
          <a:p>
            <a:r>
              <a:rPr lang="en-US" dirty="0" err="1"/>
              <a:t>ChluoFluo</a:t>
            </a:r>
            <a:r>
              <a:rPr lang="en-US" dirty="0"/>
              <a:t> model: GPP = </a:t>
            </a:r>
            <a:r>
              <a:rPr lang="en-US" dirty="0" err="1"/>
              <a:t>APARchl</a:t>
            </a:r>
            <a:r>
              <a:rPr lang="en-US" dirty="0"/>
              <a:t> = SIF/</a:t>
            </a:r>
            <a:r>
              <a:rPr lang="en-US" dirty="0" err="1"/>
              <a:t>SIF_yield</a:t>
            </a:r>
            <a:endParaRPr lang="en-US" dirty="0"/>
          </a:p>
          <a:p>
            <a:pPr lvl="1"/>
            <a:r>
              <a:rPr lang="en-US" dirty="0"/>
              <a:t>By modeling SIF yield with a process based model like </a:t>
            </a:r>
            <a:r>
              <a:rPr lang="en-US" dirty="0" err="1"/>
              <a:t>CLiMA</a:t>
            </a:r>
            <a:r>
              <a:rPr lang="en-US" dirty="0"/>
              <a:t>, we can derive estimates of GPP directly from SIF with no linear assumption</a:t>
            </a:r>
          </a:p>
        </p:txBody>
      </p:sp>
      <p:pic>
        <p:nvPicPr>
          <p:cNvPr id="9" name="ChloFluo.GPP.v01.1deg.CF80.2019.clipfill">
            <a:hlinkClick r:id="" action="ppaction://media"/>
            <a:extLst>
              <a:ext uri="{FF2B5EF4-FFF2-40B4-BE49-F238E27FC236}">
                <a16:creationId xmlns:a16="http://schemas.microsoft.com/office/drawing/2014/main" id="{6CEEBA6F-503E-FA74-65DE-67AB2D807C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14026" y="3286636"/>
            <a:ext cx="5315947" cy="3571364"/>
          </a:xfrm>
          <a:prstGeom prst="rect">
            <a:avLst/>
          </a:prstGeom>
        </p:spPr>
      </p:pic>
      <p:sp>
        <p:nvSpPr>
          <p:cNvPr id="10" name="TextBox 9">
            <a:extLst>
              <a:ext uri="{FF2B5EF4-FFF2-40B4-BE49-F238E27FC236}">
                <a16:creationId xmlns:a16="http://schemas.microsoft.com/office/drawing/2014/main" id="{72F38534-C718-6926-A44B-9035F280EB92}"/>
              </a:ext>
            </a:extLst>
          </p:cNvPr>
          <p:cNvSpPr txBox="1"/>
          <p:nvPr/>
        </p:nvSpPr>
        <p:spPr>
          <a:xfrm>
            <a:off x="6774873" y="6429992"/>
            <a:ext cx="1526380" cy="246221"/>
          </a:xfrm>
          <a:prstGeom prst="rect">
            <a:avLst/>
          </a:prstGeom>
          <a:noFill/>
        </p:spPr>
        <p:txBody>
          <a:bodyPr wrap="none" rtlCol="0">
            <a:spAutoFit/>
          </a:bodyPr>
          <a:lstStyle/>
          <a:p>
            <a:r>
              <a:rPr lang="en-US" dirty="0"/>
              <a:t>Credit: Russell Doughty</a:t>
            </a:r>
          </a:p>
        </p:txBody>
      </p:sp>
    </p:spTree>
    <p:extLst>
      <p:ext uri="{BB962C8B-B14F-4D97-AF65-F5344CB8AC3E}">
        <p14:creationId xmlns:p14="http://schemas.microsoft.com/office/powerpoint/2010/main" val="127846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CB833-CCC3-07A1-7003-95B0B6E4CFA0}"/>
              </a:ext>
            </a:extLst>
          </p:cNvPr>
          <p:cNvSpPr>
            <a:spLocks noGrp="1"/>
          </p:cNvSpPr>
          <p:nvPr>
            <p:ph type="title"/>
          </p:nvPr>
        </p:nvSpPr>
        <p:spPr/>
        <p:txBody>
          <a:bodyPr/>
          <a:lstStyle/>
          <a:p>
            <a:r>
              <a:rPr lang="en-US" dirty="0"/>
              <a:t>Photosynthetic Capacity and SIF</a:t>
            </a:r>
          </a:p>
        </p:txBody>
      </p:sp>
      <p:sp>
        <p:nvSpPr>
          <p:cNvPr id="3" name="Content Placeholder 2">
            <a:extLst>
              <a:ext uri="{FF2B5EF4-FFF2-40B4-BE49-F238E27FC236}">
                <a16:creationId xmlns:a16="http://schemas.microsoft.com/office/drawing/2014/main" id="{0588F1E8-54CD-7DAC-61AF-012FE284EEA5}"/>
              </a:ext>
            </a:extLst>
          </p:cNvPr>
          <p:cNvSpPr>
            <a:spLocks noGrp="1"/>
          </p:cNvSpPr>
          <p:nvPr>
            <p:ph idx="1"/>
          </p:nvPr>
        </p:nvSpPr>
        <p:spPr>
          <a:xfrm>
            <a:off x="228600" y="4215844"/>
            <a:ext cx="8686800" cy="2139235"/>
          </a:xfrm>
        </p:spPr>
        <p:txBody>
          <a:bodyPr>
            <a:normAutofit fontScale="92500"/>
          </a:bodyPr>
          <a:lstStyle/>
          <a:p>
            <a:r>
              <a:rPr lang="en-US" dirty="0"/>
              <a:t>By understanding the local canopy-level SIF response to light, we can back out more general descriptions of local canopy-level photosynthetic capacity using work by Johnson et al (2021) that extends the classical Farquhar photosynthesis model.</a:t>
            </a:r>
          </a:p>
          <a:p>
            <a:r>
              <a:rPr lang="en-US" dirty="0"/>
              <a:t>This has the potential to bridge the leaf-level to canopy-level gap that has been so challenging for inferring GPP from SIF.</a:t>
            </a:r>
          </a:p>
        </p:txBody>
      </p:sp>
      <p:pic>
        <p:nvPicPr>
          <p:cNvPr id="4" name="Picture 3">
            <a:extLst>
              <a:ext uri="{FF2B5EF4-FFF2-40B4-BE49-F238E27FC236}">
                <a16:creationId xmlns:a16="http://schemas.microsoft.com/office/drawing/2014/main" id="{28D83FBF-58ED-DD1A-457B-0EF6612A4D0A}"/>
              </a:ext>
            </a:extLst>
          </p:cNvPr>
          <p:cNvPicPr>
            <a:picLocks noChangeAspect="1"/>
          </p:cNvPicPr>
          <p:nvPr/>
        </p:nvPicPr>
        <p:blipFill>
          <a:blip r:embed="rId2"/>
          <a:stretch>
            <a:fillRect/>
          </a:stretch>
        </p:blipFill>
        <p:spPr>
          <a:xfrm>
            <a:off x="4189117" y="1178837"/>
            <a:ext cx="4726283" cy="2981405"/>
          </a:xfrm>
          <a:prstGeom prst="rect">
            <a:avLst/>
          </a:prstGeom>
        </p:spPr>
      </p:pic>
      <p:pic>
        <p:nvPicPr>
          <p:cNvPr id="5" name="Picture 4">
            <a:extLst>
              <a:ext uri="{FF2B5EF4-FFF2-40B4-BE49-F238E27FC236}">
                <a16:creationId xmlns:a16="http://schemas.microsoft.com/office/drawing/2014/main" id="{3471C5C8-B1C1-1298-9AF8-5DA7A55A4D1A}"/>
              </a:ext>
            </a:extLst>
          </p:cNvPr>
          <p:cNvPicPr>
            <a:picLocks noChangeAspect="1"/>
          </p:cNvPicPr>
          <p:nvPr/>
        </p:nvPicPr>
        <p:blipFill>
          <a:blip r:embed="rId3"/>
          <a:stretch>
            <a:fillRect/>
          </a:stretch>
        </p:blipFill>
        <p:spPr>
          <a:xfrm>
            <a:off x="189558" y="1234440"/>
            <a:ext cx="4038600" cy="2870200"/>
          </a:xfrm>
          <a:prstGeom prst="rect">
            <a:avLst/>
          </a:prstGeom>
        </p:spPr>
      </p:pic>
      <p:sp>
        <p:nvSpPr>
          <p:cNvPr id="6" name="TextBox 5">
            <a:extLst>
              <a:ext uri="{FF2B5EF4-FFF2-40B4-BE49-F238E27FC236}">
                <a16:creationId xmlns:a16="http://schemas.microsoft.com/office/drawing/2014/main" id="{9BF8884B-634D-5DA5-6770-FFD2D8211CD5}"/>
              </a:ext>
            </a:extLst>
          </p:cNvPr>
          <p:cNvSpPr txBox="1"/>
          <p:nvPr/>
        </p:nvSpPr>
        <p:spPr>
          <a:xfrm>
            <a:off x="5687254" y="1006923"/>
            <a:ext cx="2401619" cy="246221"/>
          </a:xfrm>
          <a:prstGeom prst="rect">
            <a:avLst/>
          </a:prstGeom>
          <a:noFill/>
        </p:spPr>
        <p:txBody>
          <a:bodyPr wrap="none" rtlCol="0">
            <a:spAutoFit/>
          </a:bodyPr>
          <a:lstStyle/>
          <a:p>
            <a:r>
              <a:rPr lang="en-US" dirty="0"/>
              <a:t>Credit: Jen Johnson and Peter </a:t>
            </a:r>
            <a:r>
              <a:rPr lang="en-US" dirty="0" err="1"/>
              <a:t>Somkuti</a:t>
            </a:r>
            <a:endParaRPr lang="en-US" dirty="0"/>
          </a:p>
        </p:txBody>
      </p:sp>
    </p:spTree>
    <p:extLst>
      <p:ext uri="{BB962C8B-B14F-4D97-AF65-F5344CB8AC3E}">
        <p14:creationId xmlns:p14="http://schemas.microsoft.com/office/powerpoint/2010/main" val="741117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A70CD6-C1B1-A115-7436-91FE0A1EA256}"/>
              </a:ext>
            </a:extLst>
          </p:cNvPr>
          <p:cNvSpPr>
            <a:spLocks noGrp="1"/>
          </p:cNvSpPr>
          <p:nvPr>
            <p:ph sz="half" idx="2"/>
          </p:nvPr>
        </p:nvSpPr>
        <p:spPr>
          <a:xfrm>
            <a:off x="278296" y="4218336"/>
            <a:ext cx="3606143" cy="2336576"/>
          </a:xfrm>
        </p:spPr>
        <p:txBody>
          <a:bodyPr/>
          <a:lstStyle/>
          <a:p>
            <a:r>
              <a:rPr lang="en-US" dirty="0"/>
              <a:t>Inversion models are starting to see signals that tease apart ecosystem dependence on climate variations</a:t>
            </a:r>
          </a:p>
        </p:txBody>
      </p:sp>
      <p:sp>
        <p:nvSpPr>
          <p:cNvPr id="3" name="Title 2">
            <a:extLst>
              <a:ext uri="{FF2B5EF4-FFF2-40B4-BE49-F238E27FC236}">
                <a16:creationId xmlns:a16="http://schemas.microsoft.com/office/drawing/2014/main" id="{03B69F87-2F00-6ACD-AE37-F87838156DB6}"/>
              </a:ext>
            </a:extLst>
          </p:cNvPr>
          <p:cNvSpPr>
            <a:spLocks noGrp="1"/>
          </p:cNvSpPr>
          <p:nvPr>
            <p:ph type="title"/>
          </p:nvPr>
        </p:nvSpPr>
        <p:spPr>
          <a:xfrm>
            <a:off x="1354980" y="181787"/>
            <a:ext cx="7789020" cy="700088"/>
          </a:xfrm>
        </p:spPr>
        <p:txBody>
          <a:bodyPr/>
          <a:lstStyle/>
          <a:p>
            <a:r>
              <a:rPr lang="en-US" dirty="0"/>
              <a:t>Amazonian NBE variations from OCO-2v10</a:t>
            </a:r>
          </a:p>
        </p:txBody>
      </p:sp>
      <p:pic>
        <p:nvPicPr>
          <p:cNvPr id="1026" name="Picture 2">
            <a:extLst>
              <a:ext uri="{FF2B5EF4-FFF2-40B4-BE49-F238E27FC236}">
                <a16:creationId xmlns:a16="http://schemas.microsoft.com/office/drawing/2014/main" id="{16059703-B626-21E8-C099-12DEF7B2E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214"/>
          <a:stretch/>
        </p:blipFill>
        <p:spPr bwMode="auto">
          <a:xfrm>
            <a:off x="3884439" y="4218336"/>
            <a:ext cx="5030212" cy="26411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7252BC2-F894-C8DB-2861-0113C1BE39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3870"/>
          <a:stretch/>
        </p:blipFill>
        <p:spPr bwMode="auto">
          <a:xfrm>
            <a:off x="139897" y="1206296"/>
            <a:ext cx="4843096" cy="29843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0B6EA2A5-7C8F-D491-9AE1-0A1C42B0F5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130" b="30911"/>
          <a:stretch/>
        </p:blipFill>
        <p:spPr bwMode="auto">
          <a:xfrm>
            <a:off x="3884439" y="1501144"/>
            <a:ext cx="5030212" cy="282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494526"/>
      </p:ext>
    </p:extLst>
  </p:cSld>
  <p:clrMapOvr>
    <a:masterClrMapping/>
  </p:clrMapOvr>
</p:sld>
</file>

<file path=ppt/theme/theme1.xml><?xml version="1.0" encoding="utf-8"?>
<a:theme xmlns:a="http://schemas.openxmlformats.org/drawingml/2006/main" name="A101RV100711_PDR_template_PDR_templat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_______ APMC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spAutoFit/>
      </a:bodyPr>
      <a:lstStyle>
        <a:defPPr algn="ctr">
          <a:defRPr sz="1400" b="1" dirty="0" smtClean="0"/>
        </a:defPPr>
      </a:lstStyle>
      <a:style>
        <a:lnRef idx="0">
          <a:schemeClr val="accent1"/>
        </a:lnRef>
        <a:fillRef idx="3">
          <a:schemeClr val="accent1"/>
        </a:fillRef>
        <a:effectRef idx="3">
          <a:schemeClr val="accent1"/>
        </a:effectRef>
        <a:fontRef idx="minor">
          <a:schemeClr val="lt1"/>
        </a:fontRef>
      </a:style>
    </a:spDef>
    <a:lnDef>
      <a:spPr bwMode="auto">
        <a:solidFill>
          <a:schemeClr val="accent1"/>
        </a:solidFill>
        <a:ln w="12700" cap="flat" cmpd="sng" algn="ctr">
          <a:solidFill>
            <a:schemeClr val="tx1"/>
          </a:solidFill>
          <a:prstDash val="solid"/>
          <a:round/>
          <a:headEnd type="none" w="med" len="med"/>
          <a:tailEnd type="triangle" w="sm" len="med"/>
        </a:ln>
        <a:effectLst/>
      </a:spPr>
      <a:bodyPr/>
      <a:lstStyle/>
    </a:lnDef>
  </a:objectDefaults>
  <a:extraClrSchemeLst>
    <a:extraClrScheme>
      <a:clrScheme name="_______ APMC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_______ APMC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_______ APMC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_______ APMC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_______ APMC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_______ APMC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_______ APMC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_______ APMC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_______ APMC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_______ APMC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_______ APMC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_______ APMC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CEE9BC42899C43BA433FDBFB714082" ma:contentTypeVersion="13" ma:contentTypeDescription="Create a new document." ma:contentTypeScope="" ma:versionID="f6f0c9f5839c117064415eb1e5b7db4e">
  <xsd:schema xmlns:xsd="http://www.w3.org/2001/XMLSchema" xmlns:xs="http://www.w3.org/2001/XMLSchema" xmlns:p="http://schemas.microsoft.com/office/2006/metadata/properties" xmlns:ns2="5e4da92e-b52e-446c-b656-92b0e93bab3c" xmlns:ns3="af7a8ef1-c8de-4c17-b8a5-e03f236b9a0d" targetNamespace="http://schemas.microsoft.com/office/2006/metadata/properties" ma:root="true" ma:fieldsID="d8ca1bf44ff9ba1897b104a42d1d0332" ns2:_="" ns3:_="">
    <xsd:import namespace="5e4da92e-b52e-446c-b656-92b0e93bab3c"/>
    <xsd:import namespace="af7a8ef1-c8de-4c17-b8a5-e03f236b9a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4da92e-b52e-446c-b656-92b0e93bab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a1ab900-2ec0-4401-a445-b65711cd6e0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7a8ef1-c8de-4c17-b8a5-e03f236b9a0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23e0b7c-5379-4549-b965-c56e9a94684e}" ma:internalName="TaxCatchAll" ma:showField="CatchAllData" ma:web="af7a8ef1-c8de-4c17-b8a5-e03f236b9a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f7a8ef1-c8de-4c17-b8a5-e03f236b9a0d" xsi:nil="true"/>
    <lcf76f155ced4ddcb4097134ff3c332f xmlns="5e4da92e-b52e-446c-b656-92b0e93bab3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E822533-9748-4558-A3FC-ACCDA1AB42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4da92e-b52e-446c-b656-92b0e93bab3c"/>
    <ds:schemaRef ds:uri="af7a8ef1-c8de-4c17-b8a5-e03f236b9a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58B8F6-B073-4735-87F8-78EE7ECE60D8}">
  <ds:schemaRefs>
    <ds:schemaRef ds:uri="http://schemas.microsoft.com/sharepoint/v3/contenttype/forms"/>
  </ds:schemaRefs>
</ds:datastoreItem>
</file>

<file path=customXml/itemProps3.xml><?xml version="1.0" encoding="utf-8"?>
<ds:datastoreItem xmlns:ds="http://schemas.openxmlformats.org/officeDocument/2006/customXml" ds:itemID="{22B24D69-818F-4CCB-BA7B-65640B95B922}">
  <ds:schemaRefs>
    <ds:schemaRef ds:uri="http://www.w3.org/XML/1998/namespace"/>
    <ds:schemaRef ds:uri="http://schemas.microsoft.com/office/2006/metadata/properties"/>
    <ds:schemaRef ds:uri="http://schemas.microsoft.com/office/2006/documentManagement/types"/>
    <ds:schemaRef ds:uri="af7a8ef1-c8de-4c17-b8a5-e03f236b9a0d"/>
    <ds:schemaRef ds:uri="http://schemas.microsoft.com/office/infopath/2007/PartnerControls"/>
    <ds:schemaRef ds:uri="http://purl.org/dc/elements/1.1/"/>
    <ds:schemaRef ds:uri="http://purl.org/dc/terms/"/>
    <ds:schemaRef ds:uri="http://schemas.openxmlformats.org/package/2006/metadata/core-properties"/>
    <ds:schemaRef ds:uri="5e4da92e-b52e-446c-b656-92b0e93bab3c"/>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34026</TotalTime>
  <Words>2421</Words>
  <Application>Microsoft Macintosh PowerPoint</Application>
  <PresentationFormat>Letter Paper (8.5x11 in)</PresentationFormat>
  <Paragraphs>249</Paragraphs>
  <Slides>39</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ＭＳ Ｐゴシック</vt:lpstr>
      <vt:lpstr>Arial</vt:lpstr>
      <vt:lpstr>Calibri</vt:lpstr>
      <vt:lpstr>Cambria Math</vt:lpstr>
      <vt:lpstr>Courier New</vt:lpstr>
      <vt:lpstr>ElsevierSans</vt:lpstr>
      <vt:lpstr>NimbusSanL</vt:lpstr>
      <vt:lpstr>Times New Roman</vt:lpstr>
      <vt:lpstr>Wingdings</vt:lpstr>
      <vt:lpstr>A101RV100711_PDR_template_PDR_template</vt:lpstr>
      <vt:lpstr>PowerPoint Presentation</vt:lpstr>
      <vt:lpstr>GeoCarb Motivating Science:  Drivers of the Carbon Cycle</vt:lpstr>
      <vt:lpstr>Mission Science Questions</vt:lpstr>
      <vt:lpstr>  GeoCarb’s Unique Capability</vt:lpstr>
      <vt:lpstr>Why GeoCarb? Proactive &amp; Wall-to-Wall</vt:lpstr>
      <vt:lpstr>Anthropogenic Emissions from Space</vt:lpstr>
      <vt:lpstr>Photosynthetic Capacity and SIF</vt:lpstr>
      <vt:lpstr>Photosynthetic Capacity and SIF</vt:lpstr>
      <vt:lpstr>Amazonian NBE variations from OCO-2v10</vt:lpstr>
      <vt:lpstr>Moving to higher spatiotemporal fluxes</vt:lpstr>
      <vt:lpstr>Carbon Efficiency of Cities</vt:lpstr>
      <vt:lpstr>GeoCarb will Capture Urban Emissions*</vt:lpstr>
      <vt:lpstr>Methane from Wetlands</vt:lpstr>
      <vt:lpstr>CONUS Regional Methane Emissions </vt:lpstr>
      <vt:lpstr>A Note on Localized Sources</vt:lpstr>
      <vt:lpstr>A Year of Success 2023; Foundation for the Future</vt:lpstr>
      <vt:lpstr>Mission Science Summary</vt:lpstr>
      <vt:lpstr>GeoCarb SNR is Spectacular</vt:lpstr>
      <vt:lpstr>“Kitchen Sink” Simple OSSE Results</vt:lpstr>
      <vt:lpstr>Evolution of Team’s Level of Concern</vt:lpstr>
      <vt:lpstr>Programmatic Challenges</vt:lpstr>
      <vt:lpstr>Perceptual Challenge</vt:lpstr>
      <vt:lpstr>A bird in the hand…</vt:lpstr>
      <vt:lpstr>Backup</vt:lpstr>
      <vt:lpstr>Technical Challenges</vt:lpstr>
      <vt:lpstr>Coverage versus Resolution</vt:lpstr>
      <vt:lpstr>A Year in the Life of GeoCarb: 2023</vt:lpstr>
      <vt:lpstr>Optics Package and Electronics: May 2023</vt:lpstr>
      <vt:lpstr>Subassemblies Integrated: July 2023</vt:lpstr>
      <vt:lpstr>An Integrated Instrument: August 2023</vt:lpstr>
      <vt:lpstr>Arrived SAFELY at T-VAC</vt:lpstr>
      <vt:lpstr>Ship to THERMOVAC: Early September </vt:lpstr>
      <vt:lpstr>Inside T-VAC: 9/23/2023</vt:lpstr>
      <vt:lpstr>Last Minute Adjustments: 9/23/23</vt:lpstr>
      <vt:lpstr>Final Review at Lockheed with NASA: 8 November 2023</vt:lpstr>
      <vt:lpstr>Shipped To NASA: 11/2023</vt:lpstr>
      <vt:lpstr>Tip &amp; Cue: Lessons from TROPOMI</vt:lpstr>
      <vt:lpstr>Instrument Configuration</vt:lpstr>
      <vt:lpstr>PowerPoint Presentation</vt:lpstr>
    </vt:vector>
  </TitlesOfParts>
  <Company>Lockheed Martin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Subsystem Name</dc:title>
  <dc:creator>chouc</dc:creator>
  <cp:keywords>(SES GS) Third Party Proprietary Information</cp:keywords>
  <cp:lastModifiedBy>Sean Crowell</cp:lastModifiedBy>
  <cp:revision>281</cp:revision>
  <dcterms:created xsi:type="dcterms:W3CDTF">2010-04-20T15:30:24Z</dcterms:created>
  <dcterms:modified xsi:type="dcterms:W3CDTF">2024-10-16T20:05:13Z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ensitivityID">
    <vt:lpwstr>0</vt:lpwstr>
  </property>
  <property fmtid="{D5CDD505-2E9C-101B-9397-08002B2CF9AE}" pid="3" name="checkedProgramsCount">
    <vt:i4>0</vt:i4>
  </property>
  <property fmtid="{D5CDD505-2E9C-101B-9397-08002B2CF9AE}" pid="4" name="LM SIP Document Sensitivity">
    <vt:lpwstr>(SES GS) Third Party Proprietary Information</vt:lpwstr>
  </property>
  <property fmtid="{D5CDD505-2E9C-101B-9397-08002B2CF9AE}" pid="5" name="Document Author">
    <vt:lpwstr>ACCT01\smerrihe</vt:lpwstr>
  </property>
  <property fmtid="{D5CDD505-2E9C-101B-9397-08002B2CF9AE}" pid="6" name="Document Sensitivity">
    <vt:lpwstr>8</vt:lpwstr>
  </property>
  <property fmtid="{D5CDD505-2E9C-101B-9397-08002B2CF9AE}" pid="7" name="ThirdParty">
    <vt:lpwstr>SES GS</vt:lpwstr>
  </property>
  <property fmtid="{D5CDD505-2E9C-101B-9397-08002B2CF9AE}" pid="8" name="OCI Restriction">
    <vt:bool>false</vt:bool>
  </property>
  <property fmtid="{D5CDD505-2E9C-101B-9397-08002B2CF9AE}" pid="9" name="OCI Additional Info">
    <vt:lpwstr/>
  </property>
  <property fmtid="{D5CDD505-2E9C-101B-9397-08002B2CF9AE}" pid="10" name="Allow Header Overwrite">
    <vt:bool>true</vt:bool>
  </property>
  <property fmtid="{D5CDD505-2E9C-101B-9397-08002B2CF9AE}" pid="11" name="Allow Footer Overwrite">
    <vt:bool>true</vt:bool>
  </property>
  <property fmtid="{D5CDD505-2E9C-101B-9397-08002B2CF9AE}" pid="12" name="Multiple Selected">
    <vt:lpwstr>-1</vt:lpwstr>
  </property>
  <property fmtid="{D5CDD505-2E9C-101B-9397-08002B2CF9AE}" pid="13" name="SIPLongWording">
    <vt:lpwstr>(SES GS) Third Party Proprietary Information_x000d_
_x000d_
</vt:lpwstr>
  </property>
  <property fmtid="{D5CDD505-2E9C-101B-9397-08002B2CF9AE}" pid="14" name="ExpCountry">
    <vt:lpwstr/>
  </property>
  <property fmtid="{D5CDD505-2E9C-101B-9397-08002B2CF9AE}" pid="15" name="ContentTypeId">
    <vt:lpwstr>0x0101008FCEE9BC42899C43BA433FDBFB714082</vt:lpwstr>
  </property>
</Properties>
</file>