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508" r:id="rId3"/>
    <p:sldId id="10025" r:id="rId4"/>
    <p:sldId id="10366" r:id="rId5"/>
    <p:sldId id="304" r:id="rId6"/>
    <p:sldId id="10361" r:id="rId7"/>
    <p:sldId id="10362" r:id="rId8"/>
    <p:sldId id="10352" r:id="rId9"/>
    <p:sldId id="10364" r:id="rId10"/>
    <p:sldId id="10356" r:id="rId11"/>
    <p:sldId id="10327" r:id="rId12"/>
    <p:sldId id="10368" r:id="rId13"/>
    <p:sldId id="10036" r:id="rId14"/>
    <p:sldId id="10363" r:id="rId15"/>
    <p:sldId id="1035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3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2" name="Vivienne H Payne" initials="VHP" lastIdx="4" clrIdx="1">
    <p:extLst>
      <p:ext uri="{19B8F6BF-5375-455C-9EA6-DF929625EA0E}">
        <p15:presenceInfo xmlns:p15="http://schemas.microsoft.com/office/powerpoint/2012/main" userId="Vivienne H Payn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CAF2"/>
    <a:srgbClr val="C9C1F2"/>
    <a:srgbClr val="00FFCC"/>
    <a:srgbClr val="0066FF"/>
    <a:srgbClr val="0000FF"/>
    <a:srgbClr val="FFCC99"/>
    <a:srgbClr val="FFFFCC"/>
    <a:srgbClr val="FF9966"/>
    <a:srgbClr val="FFC80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F01E14-5ADB-D94E-8E8E-7B79E51D5A5C}" v="371" dt="2024-10-17T01:15:31.2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88" autoAdjust="0"/>
    <p:restoredTop sz="74183"/>
  </p:normalViewPr>
  <p:slideViewPr>
    <p:cSldViewPr snapToGrid="0">
      <p:cViewPr varScale="1">
        <p:scale>
          <a:sx n="93" d="100"/>
          <a:sy n="93" d="100"/>
        </p:scale>
        <p:origin x="2072" y="20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yne, Vivienne H (US 329I)" userId="d84084c9-a717-439d-ae71-557e18d78019" providerId="ADAL" clId="{44F01E14-5ADB-D94E-8E8E-7B79E51D5A5C}"/>
    <pc:docChg chg="delSld modSld">
      <pc:chgData name="Payne, Vivienne H (US 329I)" userId="d84084c9-a717-439d-ae71-557e18d78019" providerId="ADAL" clId="{44F01E14-5ADB-D94E-8E8E-7B79E51D5A5C}" dt="2024-10-17T01:22:51.374" v="82" actId="20577"/>
      <pc:docMkLst>
        <pc:docMk/>
      </pc:docMkLst>
      <pc:sldChg chg="modNotesTx">
        <pc:chgData name="Payne, Vivienne H (US 329I)" userId="d84084c9-a717-439d-ae71-557e18d78019" providerId="ADAL" clId="{44F01E14-5ADB-D94E-8E8E-7B79E51D5A5C}" dt="2024-10-17T01:22:51.374" v="82" actId="20577"/>
        <pc:sldMkLst>
          <pc:docMk/>
          <pc:sldMk cId="1774911649" sldId="304"/>
        </pc:sldMkLst>
      </pc:sldChg>
      <pc:sldChg chg="del">
        <pc:chgData name="Payne, Vivienne H (US 329I)" userId="d84084c9-a717-439d-ae71-557e18d78019" providerId="ADAL" clId="{44F01E14-5ADB-D94E-8E8E-7B79E51D5A5C}" dt="2024-10-17T01:21:01.351" v="2" actId="2696"/>
        <pc:sldMkLst>
          <pc:docMk/>
          <pc:sldMk cId="1430958619" sldId="8536"/>
        </pc:sldMkLst>
      </pc:sldChg>
      <pc:sldChg chg="del">
        <pc:chgData name="Payne, Vivienne H (US 329I)" userId="d84084c9-a717-439d-ae71-557e18d78019" providerId="ADAL" clId="{44F01E14-5ADB-D94E-8E8E-7B79E51D5A5C}" dt="2024-10-17T01:20:57.277" v="1" actId="2696"/>
        <pc:sldMkLst>
          <pc:docMk/>
          <pc:sldMk cId="2935924618" sldId="8623"/>
        </pc:sldMkLst>
      </pc:sldChg>
      <pc:sldChg chg="del">
        <pc:chgData name="Payne, Vivienne H (US 329I)" userId="d84084c9-a717-439d-ae71-557e18d78019" providerId="ADAL" clId="{44F01E14-5ADB-D94E-8E8E-7B79E51D5A5C}" dt="2024-10-17T01:21:51.301" v="3" actId="2696"/>
        <pc:sldMkLst>
          <pc:docMk/>
          <pc:sldMk cId="903581550" sldId="10355"/>
        </pc:sldMkLst>
      </pc:sldChg>
      <pc:sldChg chg="del">
        <pc:chgData name="Payne, Vivienne H (US 329I)" userId="d84084c9-a717-439d-ae71-557e18d78019" providerId="ADAL" clId="{44F01E14-5ADB-D94E-8E8E-7B79E51D5A5C}" dt="2024-10-17T01:20:55.777" v="0" actId="2696"/>
        <pc:sldMkLst>
          <pc:docMk/>
          <pc:sldMk cId="948029146" sldId="1035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125D21-19EE-4B5F-8FCA-3A45DD4DCABE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32A956-5ECB-4CF7-B1FC-196910607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027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2A956-5ECB-4CF7-B1FC-196910607F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7632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were able to run two of these in both English and Spanish. We got really impressive level of participation.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9288A-BD78-EC48-81B6-C08E556E160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897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Joint use of OCO-2 and OCO-3: constellation in simplest form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2A956-5ECB-4CF7-B1FC-196910607F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11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72B4D"/>
                </a:solidFill>
                <a:effectLst/>
                <a:latin typeface="-apple-system"/>
              </a:rPr>
              <a:t>B11 IOC#2 Validation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72B4D"/>
                </a:solidFill>
                <a:effectLst/>
                <a:latin typeface="-apple-system"/>
              </a:rPr>
              <a:t>Chris O’Dell (CSU) generated OCO-3 V11 Lite Files from July 2024 – September 2024 </a:t>
            </a:r>
            <a:r>
              <a:rPr lang="en-US" b="1" i="0" u="none" strike="noStrike" dirty="0">
                <a:solidFill>
                  <a:srgbClr val="172B4D"/>
                </a:solidFill>
                <a:effectLst/>
                <a:latin typeface="-apple-system"/>
              </a:rPr>
              <a:t>using forward stream data</a:t>
            </a:r>
            <a:endParaRPr lang="en-US" b="0" i="0" u="none" strike="noStrike" dirty="0">
              <a:solidFill>
                <a:srgbClr val="172B4D"/>
              </a:solidFill>
              <a:effectLst/>
              <a:latin typeface="-apple-system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72B4D"/>
                </a:solidFill>
                <a:effectLst/>
                <a:latin typeface="-apple-system"/>
              </a:rPr>
              <a:t>TCCON data available for Park Falls and Caltech/Pasadena,</a:t>
            </a:r>
            <a:r>
              <a:rPr lang="en-US" b="1" i="0" u="none" strike="noStrike" dirty="0">
                <a:solidFill>
                  <a:srgbClr val="172B4D"/>
                </a:solidFill>
                <a:effectLst/>
                <a:latin typeface="-apple-system"/>
              </a:rPr>
              <a:t> Edwards and Lamont data still in QA/QC </a:t>
            </a:r>
            <a:r>
              <a:rPr lang="en-US" b="0" i="0" u="none" strike="noStrike" dirty="0">
                <a:solidFill>
                  <a:srgbClr val="172B4D"/>
                </a:solidFill>
                <a:effectLst/>
                <a:latin typeface="-apple-system"/>
              </a:rPr>
              <a:t>but expected to be available soon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-apple-system"/>
              </a:rPr>
              <a:t>Preliminary Land/Nadir Analysis:</a:t>
            </a:r>
            <a:endParaRPr lang="en-US" b="0" i="0" u="none" strike="noStrike" dirty="0">
              <a:solidFill>
                <a:srgbClr val="172B4D"/>
              </a:solidFill>
              <a:effectLst/>
              <a:latin typeface="-apple-system"/>
            </a:endParaRP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72B4D"/>
                </a:solidFill>
                <a:effectLst/>
                <a:latin typeface="-apple-system"/>
              </a:rPr>
              <a:t>11 overpasses analyzed (10 for Park Falls, 1 for Caltech)</a:t>
            </a: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72B4D"/>
                </a:solidFill>
                <a:effectLst/>
                <a:latin typeface="-apple-system"/>
              </a:rPr>
              <a:t>6 overpasses met the spatiotemporal colocation criteria with a minimum of 25 good-quality OCO-3 soundings (5 Park Falls, 1 Caltech)</a:t>
            </a: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172B4D"/>
                </a:solidFill>
                <a:effectLst/>
                <a:latin typeface="-apple-system"/>
              </a:rPr>
              <a:t>Data for Park Falls and Caltech appears consistent with pre-IOC#2 data</a:t>
            </a:r>
            <a:r>
              <a:rPr lang="en-US" b="0" i="0" u="none" strike="noStrike" dirty="0">
                <a:solidFill>
                  <a:srgbClr val="172B4D"/>
                </a:solidFill>
                <a:effectLst/>
                <a:latin typeface="-apple-system"/>
              </a:rPr>
              <a:t> (</a:t>
            </a:r>
            <a:r>
              <a:rPr lang="en-US" b="0" i="0" u="none" strike="noStrike" dirty="0" err="1">
                <a:solidFill>
                  <a:srgbClr val="172B4D"/>
                </a:solidFill>
                <a:effectLst/>
                <a:latin typeface="-apple-system"/>
              </a:rPr>
              <a:t>stddev</a:t>
            </a:r>
            <a:r>
              <a:rPr lang="en-US" b="0" i="0" u="none" strike="noStrike" dirty="0">
                <a:solidFill>
                  <a:srgbClr val="172B4D"/>
                </a:solidFill>
                <a:effectLst/>
                <a:latin typeface="-apple-system"/>
              </a:rPr>
              <a:t> = 0.9ppm, bias=-0.2ppm)</a:t>
            </a: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72B4D"/>
                </a:solidFill>
                <a:effectLst/>
                <a:latin typeface="-apple-system"/>
              </a:rPr>
              <a:t>Additional data needed; continued monitoring is ongoing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72B4D"/>
                </a:solidFill>
                <a:effectLst/>
                <a:latin typeface="-apple-system"/>
              </a:rPr>
              <a:t>Preliminary Target Analysis: ongoing, waiting for additional TCCON data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2A956-5ECB-4CF7-B1FC-196910607F3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083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OCO-2, which launched in 2014 and flies solo ~700 km above the earth in low earth orbit. OCO-3 was launched 5 years later and is installed on the JEM-EF Port 3.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9288A-BD78-EC48-81B6-C08E556E160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61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2A956-5ECB-4CF7-B1FC-196910607F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199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OCO-2 and OCO-3 each offer unique and complementary coverage and sampling during the years of overlap.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Each frame here shows 16 days of data.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Under the CEOS definitions these are in the “Global mappers” category, although you can see with these narrow swaths ”Global sampler” might be more of an appropriate descriptor.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/>
              <a:t>Also have </a:t>
            </a:r>
            <a:r>
              <a:rPr lang="en-US" dirty="0"/>
              <a:t>the solar induced </a:t>
            </a:r>
            <a:r>
              <a:rPr lang="en-US"/>
              <a:t>fluorescence measurements.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7901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long record from OCO-2 is starting to enable meaningful studies of carbon/climate interactions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2A956-5ECB-4CF7-B1FC-196910607F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37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least 11 power plants within this OCO-3 SAM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2A956-5ECB-4CF7-B1FC-196910607F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298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OCO-2 launched in 2014 and had a nominal 2 year mission lifetime, so now well into our extended operations phase.</a:t>
            </a:r>
          </a:p>
          <a:p>
            <a:r>
              <a:rPr lang="en-US" dirty="0"/>
              <a:t>All NASA missions in extended operations go through a process of review every 3 years, we are now a year into our latest cycle</a:t>
            </a:r>
          </a:p>
          <a:p>
            <a:r>
              <a:rPr lang="en-US" dirty="0"/>
              <a:t>Effects related to icing are diminishing with time, things are more stable</a:t>
            </a:r>
          </a:p>
          <a:p>
            <a:r>
              <a:rPr lang="en-US" dirty="0"/>
              <a:t>For both instruments, calibration team keep a close eye on the instrument, make sure that the quality of our L1B is maintained. </a:t>
            </a:r>
          </a:p>
          <a:p>
            <a:r>
              <a:rPr lang="en-US" dirty="0"/>
              <a:t>Mention upcoming summer campaign at Railroad Valley. </a:t>
            </a:r>
          </a:p>
          <a:p>
            <a:r>
              <a:rPr lang="en-US" dirty="0"/>
              <a:t>Point to </a:t>
            </a:r>
            <a:r>
              <a:rPr lang="en-US" dirty="0" err="1"/>
              <a:t>Graziela’s</a:t>
            </a:r>
            <a:r>
              <a:rPr lang="en-US" dirty="0"/>
              <a:t> poster, Rob R’s talk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2A956-5ECB-4CF7-B1FC-196910607F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717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OCO-2 and OCO-3 use a common L2 algorithm</a:t>
            </a:r>
          </a:p>
          <a:p>
            <a:r>
              <a:rPr lang="en-US" dirty="0"/>
              <a:t>We are on v11 of the algorithm. (OCO-2 at launch was v7.) OCO teams have learned a huge amount over the years, from the early days with simulations, to the work with real data from the GOSAT instrument and then with OCO-2 and OCO-3.</a:t>
            </a:r>
          </a:p>
          <a:p>
            <a:endParaRPr lang="en-US" dirty="0"/>
          </a:p>
          <a:p>
            <a:r>
              <a:rPr lang="en-US" dirty="0"/>
              <a:t>New line shape model in the works: Accounting for the breakdown of the impact approximation</a:t>
            </a:r>
          </a:p>
          <a:p>
            <a:endParaRPr lang="en-US" dirty="0"/>
          </a:p>
          <a:p>
            <a:r>
              <a:rPr lang="en-US" dirty="0" err="1"/>
              <a:t>RadCalnet</a:t>
            </a:r>
            <a:r>
              <a:rPr lang="en-US" dirty="0"/>
              <a:t> (run by U. Arizona): Wideband, not spectrally resolved. Assume relative intensity of the bands remains constant, according to one set of measurements taken a long time ago – doesn’t account for soil moisture. Errors order 7%.  Doesn’t go far into blue. Stops at 450 nm. Dependent on assumptions about the solar model. Only takes measurements in nadir. </a:t>
            </a:r>
          </a:p>
          <a:p>
            <a:r>
              <a:rPr lang="en-US" dirty="0"/>
              <a:t>No use of </a:t>
            </a:r>
            <a:r>
              <a:rPr lang="en-US" dirty="0" err="1"/>
              <a:t>spectralon</a:t>
            </a:r>
            <a:r>
              <a:rPr lang="en-US" dirty="0"/>
              <a:t> panels.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2A956-5ECB-4CF7-B1FC-196910607F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375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SCATTER PLOT, SEASONAL CYCLES, SPATIAL GRADIENTS</a:t>
            </a:r>
          </a:p>
          <a:p>
            <a:r>
              <a:rPr lang="en-US" dirty="0"/>
              <a:t>Spatial gradients: </a:t>
            </a:r>
            <a:r>
              <a:rPr lang="en-US" dirty="0" err="1"/>
              <a:t>Rissman</a:t>
            </a:r>
            <a:r>
              <a:rPr lang="en-US" dirty="0"/>
              <a:t> et al. OCO-2 over Munich, Chen et al (2024): OCO-3 and urban/rural gradients over Mexico City</a:t>
            </a:r>
          </a:p>
          <a:p>
            <a:r>
              <a:rPr lang="en-US" dirty="0"/>
              <a:t>TCCON remains the cornerstone of OCO-2 and OCO-3 validation (and for other satellite missions). This group are aware how critical it is to support the TCCON network.</a:t>
            </a:r>
          </a:p>
          <a:p>
            <a:r>
              <a:rPr lang="en-US" dirty="0"/>
              <a:t>Expanding opportunities from deployment of EM-27/SUNs and COCCON.</a:t>
            </a:r>
          </a:p>
          <a:p>
            <a:r>
              <a:rPr lang="en-US" dirty="0"/>
              <a:t>Small-scale spatial gradients</a:t>
            </a:r>
          </a:p>
          <a:p>
            <a:r>
              <a:rPr lang="en-US" dirty="0"/>
              <a:t>Mahesh Sha’s work, new Vertex 70 instrumentation, MK trip out to India under PESEP</a:t>
            </a:r>
          </a:p>
          <a:p>
            <a:r>
              <a:rPr lang="en-US" dirty="0"/>
              <a:t>On datasets: Consistent processing is key – there are an ever-growing number of EM27/SUNs out there – not trivial to get XCO2 at “</a:t>
            </a:r>
            <a:r>
              <a:rPr lang="en-US" dirty="0" err="1"/>
              <a:t>validation”accuracy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Ken’s point from earlier in the week: For these sensors, we are using reference measurements not only for validation but also for bias correction</a:t>
            </a:r>
          </a:p>
          <a:p>
            <a:r>
              <a:rPr lang="en-US" dirty="0" err="1"/>
              <a:t>AirCore</a:t>
            </a:r>
            <a:r>
              <a:rPr lang="en-US" dirty="0"/>
              <a:t> measurements provide a means to tie the TCCON and COCCON measurements to the WMO standards as well as providing a reference for direct comparisons with satellite overpasses.</a:t>
            </a:r>
          </a:p>
          <a:p>
            <a:r>
              <a:rPr lang="en-US" dirty="0"/>
              <a:t>People in this community are acutely aware of the gaps in coverage from ground-based networks.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2A956-5ECB-4CF7-B1FC-196910607F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53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74" indent="0" algn="ctr">
              <a:buNone/>
              <a:defRPr/>
            </a:lvl2pPr>
            <a:lvl3pPr marL="914149" indent="0" algn="ctr">
              <a:buNone/>
              <a:defRPr/>
            </a:lvl3pPr>
            <a:lvl4pPr marL="1371222" indent="0" algn="ctr">
              <a:buNone/>
              <a:defRPr/>
            </a:lvl4pPr>
            <a:lvl5pPr marL="1828296" indent="0" algn="ctr">
              <a:buNone/>
              <a:defRPr/>
            </a:lvl5pPr>
            <a:lvl6pPr marL="2285371" indent="0" algn="ctr">
              <a:buNone/>
              <a:defRPr/>
            </a:lvl6pPr>
            <a:lvl7pPr marL="2742445" indent="0" algn="ctr">
              <a:buNone/>
              <a:defRPr/>
            </a:lvl7pPr>
            <a:lvl8pPr marL="3199519" indent="0" algn="ctr">
              <a:buNone/>
              <a:defRPr/>
            </a:lvl8pPr>
            <a:lvl9pPr marL="365659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79671C-5DDD-447A-9DC2-916D530CCC5A}"/>
              </a:ext>
            </a:extLst>
          </p:cNvPr>
          <p:cNvSpPr/>
          <p:nvPr userDrawn="1"/>
        </p:nvSpPr>
        <p:spPr>
          <a:xfrm>
            <a:off x="0" y="6418216"/>
            <a:ext cx="1219200" cy="439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89E2AE-A7A7-4785-90BC-1873978682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0" b="15895"/>
          <a:stretch/>
        </p:blipFill>
        <p:spPr>
          <a:xfrm>
            <a:off x="0" y="956437"/>
            <a:ext cx="12192000" cy="54023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41E790-7C50-43E7-98AE-F56C0E42B7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3805">
            <a:off x="298599" y="1678140"/>
            <a:ext cx="2085910" cy="8037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871578-D79B-4ED9-9F56-9040C98559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9238">
            <a:off x="8120551" y="2650782"/>
            <a:ext cx="3834348" cy="273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603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8667" y="176107"/>
            <a:ext cx="11352107" cy="27463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67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48626" indent="0">
              <a:buNone/>
              <a:defRPr sz="1333"/>
            </a:lvl2pPr>
            <a:lvl3pPr marL="1036294" indent="0">
              <a:buNone/>
              <a:defRPr sz="1333"/>
            </a:lvl3pPr>
            <a:lvl4pPr marL="1402045" indent="0">
              <a:buNone/>
              <a:defRPr sz="1333"/>
            </a:lvl4pPr>
            <a:lvl5pPr marL="1767796" indent="0">
              <a:buNone/>
              <a:defRPr sz="1333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338665" y="1126914"/>
            <a:ext cx="11352107" cy="499906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0413625" y="6292849"/>
            <a:ext cx="1644732" cy="5651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333" b="1" kern="0" spc="93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303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8667" y="176107"/>
            <a:ext cx="11352107" cy="27463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67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48626" indent="0">
              <a:buNone/>
              <a:defRPr sz="1333"/>
            </a:lvl2pPr>
            <a:lvl3pPr marL="1036294" indent="0">
              <a:buNone/>
              <a:defRPr sz="1333"/>
            </a:lvl3pPr>
            <a:lvl4pPr marL="1402045" indent="0">
              <a:buNone/>
              <a:defRPr sz="1333"/>
            </a:lvl4pPr>
            <a:lvl5pPr marL="1767796" indent="0">
              <a:buNone/>
              <a:defRPr sz="1333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338665" y="1126914"/>
            <a:ext cx="11352107" cy="499906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0413625" y="6292849"/>
            <a:ext cx="1644732" cy="5651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333" b="1" kern="0" spc="93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94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8667" y="176107"/>
            <a:ext cx="11352107" cy="27463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67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48626" indent="0">
              <a:buNone/>
              <a:defRPr sz="1333"/>
            </a:lvl2pPr>
            <a:lvl3pPr marL="1036294" indent="0">
              <a:buNone/>
              <a:defRPr sz="1333"/>
            </a:lvl3pPr>
            <a:lvl4pPr marL="1402045" indent="0">
              <a:buNone/>
              <a:defRPr sz="1333"/>
            </a:lvl4pPr>
            <a:lvl5pPr marL="1767796" indent="0">
              <a:buNone/>
              <a:defRPr sz="1333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338665" y="1126914"/>
            <a:ext cx="11352107" cy="499906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0413625" y="6292849"/>
            <a:ext cx="1644732" cy="5651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333" b="1" kern="0" spc="93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230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8667" y="176107"/>
            <a:ext cx="11352107" cy="27463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67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48626" indent="0">
              <a:buNone/>
              <a:defRPr sz="1333"/>
            </a:lvl2pPr>
            <a:lvl3pPr marL="1036294" indent="0">
              <a:buNone/>
              <a:defRPr sz="1333"/>
            </a:lvl3pPr>
            <a:lvl4pPr marL="1402045" indent="0">
              <a:buNone/>
              <a:defRPr sz="1333"/>
            </a:lvl4pPr>
            <a:lvl5pPr marL="1767796" indent="0">
              <a:buNone/>
              <a:defRPr sz="1333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338665" y="1126914"/>
            <a:ext cx="11352107" cy="499906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0413625" y="6292849"/>
            <a:ext cx="1644732" cy="5651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333" b="1" kern="0" spc="93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062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8667" y="176107"/>
            <a:ext cx="11352107" cy="27463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67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48626" indent="0">
              <a:buNone/>
              <a:defRPr sz="1333"/>
            </a:lvl2pPr>
            <a:lvl3pPr marL="1036294" indent="0">
              <a:buNone/>
              <a:defRPr sz="1333"/>
            </a:lvl3pPr>
            <a:lvl4pPr marL="1402045" indent="0">
              <a:buNone/>
              <a:defRPr sz="1333"/>
            </a:lvl4pPr>
            <a:lvl5pPr marL="1767796" indent="0">
              <a:buNone/>
              <a:defRPr sz="1333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338665" y="1126914"/>
            <a:ext cx="11352107" cy="499906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0413625" y="6292849"/>
            <a:ext cx="1644732" cy="5651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333" b="1" kern="0" spc="93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549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/Subhead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55063" y="1503030"/>
            <a:ext cx="11430519" cy="4744660"/>
          </a:xfrm>
          <a:prstGeom prst="rect">
            <a:avLst/>
          </a:prstGeom>
        </p:spPr>
        <p:txBody>
          <a:bodyPr vert="horz"/>
          <a:lstStyle>
            <a:lvl1pPr>
              <a:defRPr sz="2667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133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67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0511" y="794667"/>
            <a:ext cx="7454355" cy="467016"/>
          </a:xfrm>
          <a:prstGeom prst="rect">
            <a:avLst/>
          </a:prstGeom>
        </p:spPr>
        <p:txBody>
          <a:bodyPr vert="horz" anchor="ctr"/>
          <a:lstStyle>
            <a:lvl1pPr marL="0" indent="0">
              <a:buFontTx/>
              <a:buNone/>
              <a:defRPr sz="240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 sz="2667"/>
            </a:lvl2pPr>
            <a:lvl3pPr marL="1219170" indent="0">
              <a:buFontTx/>
              <a:buNone/>
              <a:defRPr sz="2667"/>
            </a:lvl3pPr>
            <a:lvl4pPr marL="1828754" indent="0">
              <a:buFontTx/>
              <a:buNone/>
              <a:defRPr sz="2667"/>
            </a:lvl4pPr>
            <a:lvl5pPr marL="2438339" indent="0">
              <a:buFontTx/>
              <a:buNone/>
              <a:defRPr sz="2667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37004" y="161472"/>
            <a:ext cx="7475353" cy="627149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200" b="1" i="0" cap="none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>
          <a:xfrm>
            <a:off x="455063" y="6396991"/>
            <a:ext cx="2844800" cy="366183"/>
          </a:xfrm>
        </p:spPr>
        <p:txBody>
          <a:bodyPr vert="horz" lIns="91440" tIns="45720" rIns="91440" bIns="45720" rtlCol="0" anchor="t">
            <a:noAutofit/>
          </a:bodyPr>
          <a:lstStyle>
            <a:lvl1pPr algn="l">
              <a:defRPr lang="en-US" sz="1333" b="1" i="0" kern="500" cap="none" spc="267" smtClean="0">
                <a:solidFill>
                  <a:schemeClr val="accent3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spcBef>
                <a:spcPct val="0"/>
              </a:spcBef>
            </a:pPr>
            <a:fld id="{CE5FD196-5EC5-864B-AC2D-733B4CD42372}" type="datetime1">
              <a:rPr lang="en-US" smtClean="0"/>
              <a:t>10/16/24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4829201" y="6396991"/>
            <a:ext cx="3860800" cy="366183"/>
          </a:xfrm>
        </p:spPr>
        <p:txBody>
          <a:bodyPr/>
          <a:lstStyle>
            <a:lvl1pPr>
              <a:defRPr>
                <a:latin typeface="Arno Pro" panose="020205020405060204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>
          <a:xfrm>
            <a:off x="10219341" y="6396991"/>
            <a:ext cx="1666240" cy="366183"/>
          </a:xfrm>
        </p:spPr>
        <p:txBody>
          <a:bodyPr anchor="t">
            <a:noAutofit/>
          </a:bodyPr>
          <a:lstStyle>
            <a:lvl1pPr>
              <a:defRPr lang="en-US" sz="1333" b="1" i="0" kern="500" cap="none" spc="267" smtClean="0">
                <a:solidFill>
                  <a:schemeClr val="accent3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spcBef>
                <a:spcPct val="0"/>
              </a:spcBef>
            </a:pPr>
            <a:fld id="{95819BC3-7E48-734B-B255-F05E5B733943}" type="slidenum">
              <a:rPr lang="en-US" smtClean="0"/>
              <a:pPr>
                <a:spcBef>
                  <a:spcPct val="0"/>
                </a:spcBef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37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+Content" userDrawn="1">
  <p:cSld name="Title+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/>
        </p:nvSpPr>
        <p:spPr>
          <a:xfrm>
            <a:off x="10782300" y="6494463"/>
            <a:ext cx="690563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25" tIns="60950" rIns="121925" bIns="6095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358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000" b="0" i="0" u="none" strike="noStrike" cap="none">
              <a:solidFill>
                <a:srgbClr val="53585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242315" y="1130284"/>
            <a:ext cx="11707369" cy="5056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875" bIns="60925" anchor="t" anchorCtr="0">
            <a:normAutofit/>
          </a:bodyPr>
          <a:lstStyle>
            <a:lvl1pPr marL="457200" lvl="0" indent="-368300" algn="l">
              <a:spcBef>
                <a:spcPts val="800"/>
              </a:spcBef>
              <a:spcAft>
                <a:spcPts val="0"/>
              </a:spcAft>
              <a:buClr>
                <a:srgbClr val="53585D"/>
              </a:buClr>
              <a:buSzPct val="100000"/>
              <a:buChar char="•"/>
              <a:defRPr sz="1800">
                <a:solidFill>
                  <a:srgbClr val="53585D"/>
                </a:solidFill>
              </a:defRPr>
            </a:lvl1pPr>
            <a:lvl2pPr marL="914400" lvl="1" indent="-3683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Char char="–"/>
              <a:defRPr sz="2200"/>
            </a:lvl2pPr>
            <a:lvl3pPr marL="1371600" lvl="2" indent="-3683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3pPr>
            <a:lvl4pPr marL="1828800" lvl="3" indent="-3683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Char char="–"/>
              <a:defRPr sz="2200"/>
            </a:lvl4pPr>
            <a:lvl5pPr marL="2286000" lvl="4" indent="-3683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Char char="»"/>
              <a:defRPr sz="22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4752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0198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6923" y="163518"/>
            <a:ext cx="9091084" cy="7508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2291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318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27789" y="1061357"/>
            <a:ext cx="11229474" cy="5143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78"/>
          <p:cNvSpPr>
            <a:spLocks noGrp="1" noChangeArrowheads="1"/>
          </p:cNvSpPr>
          <p:nvPr>
            <p:ph type="title"/>
          </p:nvPr>
        </p:nvSpPr>
        <p:spPr bwMode="auto">
          <a:xfrm>
            <a:off x="2138948" y="244929"/>
            <a:ext cx="7914105" cy="48898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>
            <a:lvl1pPr>
              <a:defRPr sz="2571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04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27789" y="1061357"/>
            <a:ext cx="11229474" cy="5143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78"/>
          <p:cNvSpPr>
            <a:spLocks noGrp="1" noChangeArrowheads="1"/>
          </p:cNvSpPr>
          <p:nvPr>
            <p:ph type="title"/>
          </p:nvPr>
        </p:nvSpPr>
        <p:spPr bwMode="auto">
          <a:xfrm>
            <a:off x="2138948" y="244929"/>
            <a:ext cx="7914105" cy="48898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>
            <a:lvl1pPr>
              <a:defRPr sz="2571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1824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27789" y="1061357"/>
            <a:ext cx="11229474" cy="5143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78"/>
          <p:cNvSpPr>
            <a:spLocks noGrp="1" noChangeArrowheads="1"/>
          </p:cNvSpPr>
          <p:nvPr>
            <p:ph type="title"/>
          </p:nvPr>
        </p:nvSpPr>
        <p:spPr bwMode="auto">
          <a:xfrm>
            <a:off x="2138948" y="244929"/>
            <a:ext cx="7914105" cy="48898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>
            <a:lvl1pPr>
              <a:defRPr sz="2571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6528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4CB5F31-DA00-744E-BC28-C39CE05B89AE}"/>
              </a:ext>
            </a:extLst>
          </p:cNvPr>
          <p:cNvSpPr txBox="1">
            <a:spLocks/>
          </p:cNvSpPr>
          <p:nvPr userDrawn="1"/>
        </p:nvSpPr>
        <p:spPr>
          <a:xfrm>
            <a:off x="9956799" y="6400378"/>
            <a:ext cx="781508" cy="36618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8F31C6-7FF2-714D-B431-5D98C3A6D778}" type="slidenum">
              <a:rPr lang="en-US" sz="1600" smtClean="0"/>
              <a:pPr/>
              <a:t>‹#›</a:t>
            </a:fld>
            <a:endParaRPr lang="en-US" sz="1600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0413625" y="6292849"/>
            <a:ext cx="1644732" cy="5651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333" b="1" kern="0" spc="93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585D9B-5FB6-644E-A752-FC6547E10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Date Placeholder 16">
            <a:extLst>
              <a:ext uri="{FF2B5EF4-FFF2-40B4-BE49-F238E27FC236}">
                <a16:creationId xmlns:a16="http://schemas.microsoft.com/office/drawing/2014/main" id="{704A9D3A-B75F-D341-85DB-D2A8985450B2}"/>
              </a:ext>
            </a:extLst>
          </p:cNvPr>
          <p:cNvSpPr txBox="1">
            <a:spLocks/>
          </p:cNvSpPr>
          <p:nvPr userDrawn="1"/>
        </p:nvSpPr>
        <p:spPr>
          <a:xfrm>
            <a:off x="338666" y="6403765"/>
            <a:ext cx="1896535" cy="36618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2353B3D-84C0-0042-9C63-791F5A4B6ADC}" type="datetime1">
              <a:rPr lang="en-US" sz="1067" smtClean="0"/>
              <a:pPr/>
              <a:t>10/16/24</a:t>
            </a:fld>
            <a:endParaRPr lang="en-US" sz="1067" dirty="0"/>
          </a:p>
        </p:txBody>
      </p:sp>
    </p:spTree>
    <p:extLst>
      <p:ext uri="{BB962C8B-B14F-4D97-AF65-F5344CB8AC3E}">
        <p14:creationId xmlns:p14="http://schemas.microsoft.com/office/powerpoint/2010/main" val="2385108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8667" y="176107"/>
            <a:ext cx="11352107" cy="27463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67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48626" indent="0">
              <a:buNone/>
              <a:defRPr sz="1333"/>
            </a:lvl2pPr>
            <a:lvl3pPr marL="1036294" indent="0">
              <a:buNone/>
              <a:defRPr sz="1333"/>
            </a:lvl3pPr>
            <a:lvl4pPr marL="1402045" indent="0">
              <a:buNone/>
              <a:defRPr sz="1333"/>
            </a:lvl4pPr>
            <a:lvl5pPr marL="1767796" indent="0">
              <a:buNone/>
              <a:defRPr sz="1333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338665" y="1126914"/>
            <a:ext cx="11352107" cy="499906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0413625" y="6292849"/>
            <a:ext cx="1644732" cy="5651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333" b="1" kern="0" spc="93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37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9658" y="1066801"/>
            <a:ext cx="1182914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9" tIns="45705" rIns="91409" bIns="457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7" name="Text Box 8"/>
          <p:cNvSpPr txBox="1">
            <a:spLocks noChangeArrowheads="1"/>
          </p:cNvSpPr>
          <p:nvPr/>
        </p:nvSpPr>
        <p:spPr bwMode="auto">
          <a:xfrm>
            <a:off x="10184664" y="6454780"/>
            <a:ext cx="782524" cy="27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1409" tIns="45705" rIns="91409" bIns="4570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1200" b="1">
                <a:solidFill>
                  <a:schemeClr val="bg1"/>
                </a:solidFill>
              </a:rPr>
              <a:t>Page </a:t>
            </a:r>
            <a:fld id="{ACBDFE6D-0804-4FE4-AF16-65C9C1D39CC8}" type="slidenum">
              <a:rPr lang="en-US" sz="1200" b="1">
                <a:solidFill>
                  <a:schemeClr val="bg1"/>
                </a:solidFill>
              </a:rPr>
              <a:pPr algn="ctr"/>
              <a:t>‹#›</a:t>
            </a:fld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1028" name="Text Box 9"/>
          <p:cNvSpPr txBox="1">
            <a:spLocks noChangeArrowheads="1"/>
          </p:cNvSpPr>
          <p:nvPr/>
        </p:nvSpPr>
        <p:spPr bwMode="auto">
          <a:xfrm>
            <a:off x="11379201" y="6483355"/>
            <a:ext cx="7112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955" tIns="48478" rIns="96955" bIns="48478">
            <a:spAutoFit/>
          </a:bodyPr>
          <a:lstStyle>
            <a:lvl1pPr defTabSz="9699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99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99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99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99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1300" dirty="0"/>
              <a:t> </a:t>
            </a:r>
            <a:fld id="{A7D50D58-78EF-4157-81F3-53E53B87F8E8}" type="slidenum">
              <a:rPr lang="en-US" sz="1200" b="1"/>
              <a:pPr algn="ctr"/>
              <a:t>‹#›</a:t>
            </a:fld>
            <a:endParaRPr lang="en-US" sz="800" dirty="0"/>
          </a:p>
        </p:txBody>
      </p:sp>
      <p:sp>
        <p:nvSpPr>
          <p:cNvPr id="1031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1039893" y="144808"/>
            <a:ext cx="10092565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955" tIns="48478" rIns="96955" bIns="484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7" y="922680"/>
            <a:ext cx="12188952" cy="45719"/>
          </a:xfrm>
          <a:prstGeom prst="rect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/>
            <a:endParaRPr lang="en-US" sz="1800"/>
          </a:p>
        </p:txBody>
      </p:sp>
      <p:sp>
        <p:nvSpPr>
          <p:cNvPr id="11" name="Rectangle 10"/>
          <p:cNvSpPr/>
          <p:nvPr/>
        </p:nvSpPr>
        <p:spPr>
          <a:xfrm>
            <a:off x="0" y="6355089"/>
            <a:ext cx="12192000" cy="45719"/>
          </a:xfrm>
          <a:prstGeom prst="rect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/>
            <a:endParaRPr lang="en-US" sz="1800"/>
          </a:p>
        </p:txBody>
      </p:sp>
      <p:sp>
        <p:nvSpPr>
          <p:cNvPr id="12" name="TextBox 11"/>
          <p:cNvSpPr txBox="1"/>
          <p:nvPr/>
        </p:nvSpPr>
        <p:spPr>
          <a:xfrm>
            <a:off x="5057520" y="6468096"/>
            <a:ext cx="1234363" cy="307768"/>
          </a:xfrm>
          <a:prstGeom prst="rect">
            <a:avLst/>
          </a:prstGeom>
          <a:noFill/>
        </p:spPr>
        <p:txBody>
          <a:bodyPr wrap="none" lIns="91433" tIns="45716" rIns="91433" bIns="45716" rtlCol="0">
            <a:spAutoFit/>
          </a:bodyPr>
          <a:lstStyle/>
          <a:p>
            <a:r>
              <a:rPr lang="en-US" sz="1400" baseline="0" dirty="0">
                <a:solidFill>
                  <a:srgbClr val="00B050"/>
                </a:solidFill>
              </a:rPr>
              <a:t>CEOS ACVC</a:t>
            </a:r>
            <a:endParaRPr lang="en-US" sz="1400" dirty="0">
              <a:solidFill>
                <a:srgbClr val="00B05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3B81E9E-2729-4FD9-BA50-7C7C29EEC7C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658" y="6398732"/>
            <a:ext cx="467089" cy="4670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78C6EF-CE65-4597-B230-7CDC3FD030B9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863" y="6422787"/>
            <a:ext cx="467088" cy="4189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5DB866-25AC-40CF-8E58-49F54A02B701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" y="79966"/>
            <a:ext cx="958482" cy="81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46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0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9" r:id="rId15"/>
    <p:sldLayoutId id="2147483680" r:id="rId16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 i="1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 i="1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 i="1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 i="1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 i="1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74" algn="ctr" rtl="0" eaLnBrk="1" fontAlgn="base" hangingPunct="1">
        <a:spcBef>
          <a:spcPct val="0"/>
        </a:spcBef>
        <a:spcAft>
          <a:spcPct val="0"/>
        </a:spcAft>
        <a:defRPr sz="2400" b="1" i="1">
          <a:solidFill>
            <a:schemeClr val="tx2"/>
          </a:solidFill>
          <a:latin typeface="Arial" charset="0"/>
        </a:defRPr>
      </a:lvl6pPr>
      <a:lvl7pPr marL="914149" algn="ctr" rtl="0" eaLnBrk="1" fontAlgn="base" hangingPunct="1">
        <a:spcBef>
          <a:spcPct val="0"/>
        </a:spcBef>
        <a:spcAft>
          <a:spcPct val="0"/>
        </a:spcAft>
        <a:defRPr sz="2400" b="1" i="1">
          <a:solidFill>
            <a:schemeClr val="tx2"/>
          </a:solidFill>
          <a:latin typeface="Arial" charset="0"/>
        </a:defRPr>
      </a:lvl7pPr>
      <a:lvl8pPr marL="1371222" algn="ctr" rtl="0" eaLnBrk="1" fontAlgn="base" hangingPunct="1">
        <a:spcBef>
          <a:spcPct val="0"/>
        </a:spcBef>
        <a:spcAft>
          <a:spcPct val="0"/>
        </a:spcAft>
        <a:defRPr sz="2400" b="1" i="1">
          <a:solidFill>
            <a:schemeClr val="tx2"/>
          </a:solidFill>
          <a:latin typeface="Arial" charset="0"/>
        </a:defRPr>
      </a:lvl8pPr>
      <a:lvl9pPr marL="1828296" algn="ctr" rtl="0" eaLnBrk="1" fontAlgn="base" hangingPunct="1">
        <a:spcBef>
          <a:spcPct val="0"/>
        </a:spcBef>
        <a:spcAft>
          <a:spcPct val="0"/>
        </a:spcAft>
        <a:defRPr sz="2400" b="1" i="1">
          <a:solidFill>
            <a:schemeClr val="tx2"/>
          </a:solidFill>
          <a:latin typeface="Arial" charset="0"/>
        </a:defRPr>
      </a:lvl9pPr>
    </p:titleStyle>
    <p:bodyStyle>
      <a:lvl1pPr marL="342806" indent="-342806" algn="l" rtl="0" eaLnBrk="1" fontAlgn="base" hangingPunct="1">
        <a:spcBef>
          <a:spcPts val="300"/>
        </a:spcBef>
        <a:spcAft>
          <a:spcPts val="30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746" indent="-285671" algn="l" rtl="0" eaLnBrk="1" fontAlgn="base" hangingPunct="1">
        <a:spcBef>
          <a:spcPts val="300"/>
        </a:spcBef>
        <a:spcAft>
          <a:spcPts val="300"/>
        </a:spcAft>
        <a:buChar char="–"/>
        <a:defRPr>
          <a:solidFill>
            <a:schemeClr val="tx1"/>
          </a:solidFill>
          <a:latin typeface="+mn-lt"/>
          <a:ea typeface="ＭＳ Ｐゴシック" pitchFamily="-111" charset="-128"/>
        </a:defRPr>
      </a:lvl2pPr>
      <a:lvl3pPr marL="1142685" indent="-228538" algn="l" rtl="0" eaLnBrk="1" fontAlgn="base" hangingPunct="1">
        <a:spcBef>
          <a:spcPts val="300"/>
        </a:spcBef>
        <a:spcAft>
          <a:spcPts val="300"/>
        </a:spcAft>
        <a:buChar char="•"/>
        <a:defRPr>
          <a:solidFill>
            <a:schemeClr val="tx1"/>
          </a:solidFill>
          <a:latin typeface="+mn-lt"/>
          <a:ea typeface="ＭＳ Ｐゴシック" pitchFamily="-111" charset="-128"/>
        </a:defRPr>
      </a:lvl3pPr>
      <a:lvl4pPr marL="1599760" indent="-228538" algn="l" rtl="0" eaLnBrk="1" fontAlgn="base" hangingPunct="1">
        <a:spcBef>
          <a:spcPts val="300"/>
        </a:spcBef>
        <a:spcAft>
          <a:spcPts val="300"/>
        </a:spcAft>
        <a:buChar char="–"/>
        <a:defRPr>
          <a:solidFill>
            <a:schemeClr val="tx1"/>
          </a:solidFill>
          <a:latin typeface="+mn-lt"/>
          <a:ea typeface="ＭＳ Ｐゴシック" pitchFamily="-111" charset="-128"/>
        </a:defRPr>
      </a:lvl4pPr>
      <a:lvl5pPr marL="2056832" indent="-228538" algn="l" rtl="0" eaLnBrk="1" fontAlgn="base" hangingPunct="1">
        <a:spcBef>
          <a:spcPts val="300"/>
        </a:spcBef>
        <a:spcAft>
          <a:spcPts val="300"/>
        </a:spcAft>
        <a:buChar char="»"/>
        <a:defRPr>
          <a:solidFill>
            <a:schemeClr val="tx1"/>
          </a:solidFill>
          <a:latin typeface="+mn-lt"/>
          <a:ea typeface="ＭＳ Ｐゴシック" pitchFamily="-111" charset="-128"/>
        </a:defRPr>
      </a:lvl5pPr>
      <a:lvl6pPr marL="2513908" indent="-228538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0982" indent="-228538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8054" indent="-228538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5130" indent="-228538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4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49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22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96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71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45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19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91" algn="l" defTabSz="9141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jp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eg"/><Relationship Id="rId1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https://appliedsciences.nasa.gov/join-mission/training/english/arset-use-solar-induced-fluorescence-and-lidar-assess-vegetation" TargetMode="Externa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appliedsciences.nasa.gov/get-involved/training/english/arset-applications-carbon-dioxide-measurements-climate-related" TargetMode="External"/><Relationship Id="rId5" Type="http://schemas.openxmlformats.org/officeDocument/2006/relationships/hyperlink" Target="http://appliedsciences.nasa.gov/join-mission/training/english/arset-atmospheric-co2-and-ch4-budgets-support-global-stocktake" TargetMode="External"/><Relationship Id="rId10" Type="http://schemas.openxmlformats.org/officeDocument/2006/relationships/image" Target="../media/image34.png"/><Relationship Id="rId4" Type="http://schemas.openxmlformats.org/officeDocument/2006/relationships/hyperlink" Target="http://appliedsciences.nasa.gov/join-mission/training/english/arset-measuring-atmospheric-carbon-dioxide-space-support-climate" TargetMode="External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mt.copernicus.org/articles/10/549/2017/amt-10-549-2017.html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www.pnas.org/post/journal-club/heatwaves-and-drought-quelled-la-nina-s-carbon-storage-benefits-2021" TargetMode="External"/><Relationship Id="rId5" Type="http://schemas.openxmlformats.org/officeDocument/2006/relationships/hyperlink" Target="https://www.science.org/doi/10.1126/sciadv.adl2201" TargetMode="Externa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47C93-9471-40F9-BAAE-1AD15CBD33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3807" y="879550"/>
            <a:ext cx="9585434" cy="1658682"/>
          </a:xfrm>
        </p:spPr>
        <p:txBody>
          <a:bodyPr/>
          <a:lstStyle/>
          <a:p>
            <a:pPr algn="r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OCO-2 and OCO-3 missions:</a:t>
            </a:r>
            <a:b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Status, results and plans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D58486-9CBD-459F-B1B9-8E501645A4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4331" y="5039174"/>
            <a:ext cx="5972505" cy="1132157"/>
          </a:xfrm>
          <a:solidFill>
            <a:schemeClr val="tx1"/>
          </a:solidFill>
        </p:spPr>
        <p:txBody>
          <a:bodyPr/>
          <a:lstStyle/>
          <a:p>
            <a:pPr algn="l"/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Vivienne Payne, Abhishek Chatterjee and </a:t>
            </a:r>
            <a:r>
              <a:rPr lang="en-US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Junjie</a:t>
            </a: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Liu</a:t>
            </a:r>
          </a:p>
          <a:p>
            <a:pPr algn="l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Jet Propulsion Laboratory, California Institute of Technology</a:t>
            </a:r>
          </a:p>
          <a:p>
            <a:pPr algn="l"/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OCO-2/OCO-3 Project and Science Teams!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13D6FC-DE75-484E-A9D9-0B913BA86771}"/>
              </a:ext>
            </a:extLst>
          </p:cNvPr>
          <p:cNvSpPr txBox="1"/>
          <p:nvPr/>
        </p:nvSpPr>
        <p:spPr>
          <a:xfrm>
            <a:off x="90530" y="6405297"/>
            <a:ext cx="29360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B050"/>
                </a:solidFill>
              </a:rPr>
              <a:t>© 2024 California Institute of Technology. US Government sponsorship acknowledged</a:t>
            </a:r>
          </a:p>
        </p:txBody>
      </p:sp>
      <p:pic>
        <p:nvPicPr>
          <p:cNvPr id="5" name="Picture 4" descr="Tribrand_ColorBlack_rgb_16x3_160601.png">
            <a:extLst>
              <a:ext uri="{FF2B5EF4-FFF2-40B4-BE49-F238E27FC236}">
                <a16:creationId xmlns:a16="http://schemas.microsoft.com/office/drawing/2014/main" id="{E95BD107-FE13-CFB8-7117-85DD077A6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16030"/>
            <a:ext cx="3265433" cy="90706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35297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5583FF-A759-F10D-CBE5-4AAB3BAB601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fld id="{CE5FD196-5EC5-864B-AC2D-733B4CD42372}" type="datetime1">
              <a:rPr lang="en-US" smtClean="0"/>
              <a:t>10/16/24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E7E31-F0B2-09A9-C0CA-488A1D47A17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fld id="{95819BC3-7E48-734B-B255-F05E5B733943}" type="slidenum">
              <a:rPr lang="en-US" smtClean="0"/>
              <a:pPr>
                <a:spcBef>
                  <a:spcPct val="0"/>
                </a:spcBef>
              </a:pPr>
              <a:t>10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8EFF94-45EB-F504-548F-F55F02FB8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452" y="1114202"/>
            <a:ext cx="9753600" cy="50857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14ACF9-CED2-D29C-10E0-CAB8A90D6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867" y="1177693"/>
            <a:ext cx="1950720" cy="11667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DA5FEA-8A00-492F-4A49-FD40525B8C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690" y="4488533"/>
            <a:ext cx="2193923" cy="1828800"/>
          </a:xfrm>
          <a:prstGeom prst="rect">
            <a:avLst/>
          </a:prstGeom>
          <a:noFill/>
          <a:ln w="38100"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F8B47D-1447-225A-45F0-FCE494DB8B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029" y="1266374"/>
            <a:ext cx="1828800" cy="8818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581F93-4976-4036-3290-8B45C5755F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143" b="31881"/>
          <a:stretch/>
        </p:blipFill>
        <p:spPr>
          <a:xfrm>
            <a:off x="10507056" y="3840419"/>
            <a:ext cx="1463040" cy="239861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78E6EE3-9D55-5554-5D65-4162F7F6D765}"/>
              </a:ext>
            </a:extLst>
          </p:cNvPr>
          <p:cNvSpPr/>
          <p:nvPr/>
        </p:nvSpPr>
        <p:spPr>
          <a:xfrm>
            <a:off x="162667" y="1021916"/>
            <a:ext cx="11985170" cy="5729030"/>
          </a:xfrm>
          <a:prstGeom prst="rect">
            <a:avLst/>
          </a:prstGeom>
          <a:solidFill>
            <a:schemeClr val="bg2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7BD2F7-C2FA-6CA1-69C1-2CDDD982F17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7947" y="1572212"/>
            <a:ext cx="1400923" cy="1353912"/>
          </a:xfrm>
          <a:prstGeom prst="rect">
            <a:avLst/>
          </a:prstGeom>
        </p:spPr>
      </p:pic>
      <p:pic>
        <p:nvPicPr>
          <p:cNvPr id="17" name="Picture 6" descr="Global Monitoring Laboratory - Carbon Cycle Greenhouse Gases">
            <a:extLst>
              <a:ext uri="{FF2B5EF4-FFF2-40B4-BE49-F238E27FC236}">
                <a16:creationId xmlns:a16="http://schemas.microsoft.com/office/drawing/2014/main" id="{D702E7FF-BF2D-4B4C-F34B-C39AACE55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88" y="1596432"/>
            <a:ext cx="1530923" cy="204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8D774D-EAEC-26E7-1110-5BD05B9588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91676" y="3898043"/>
            <a:ext cx="2902791" cy="2014024"/>
          </a:xfrm>
          <a:prstGeom prst="rect">
            <a:avLst/>
          </a:prstGeom>
          <a:ln w="25400">
            <a:solidFill>
              <a:srgbClr val="FFC000"/>
            </a:solidFill>
          </a:ln>
          <a:effectLst>
            <a:outerShdw blurRad="124287" dist="87589" dir="18895520" sx="101000" sy="101000" algn="bl" rotWithShape="0">
              <a:srgbClr val="FFF2CC">
                <a:alpha val="52906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6DFC5B9-DE77-7193-E32F-C552C7EFE9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32685" y="4042845"/>
            <a:ext cx="2358991" cy="2297647"/>
          </a:xfrm>
          <a:prstGeom prst="rect">
            <a:avLst/>
          </a:prstGeom>
        </p:spPr>
      </p:pic>
      <p:pic>
        <p:nvPicPr>
          <p:cNvPr id="20" name="Picture 19" descr="A small plane sitting on top of a grass covered field&#10;&#10;Description automatically generated">
            <a:extLst>
              <a:ext uri="{FF2B5EF4-FFF2-40B4-BE49-F238E27FC236}">
                <a16:creationId xmlns:a16="http://schemas.microsoft.com/office/drawing/2014/main" id="{98221D36-A498-56C5-8DC4-9FC9E64743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82240" y="4829227"/>
            <a:ext cx="1677133" cy="11143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FA7312-81AB-2EAB-94C3-986CE0E80D9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40425" y="3579790"/>
            <a:ext cx="2192263" cy="218792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D814E1E-B657-E4BE-3A02-0B3230E561A1}"/>
              </a:ext>
            </a:extLst>
          </p:cNvPr>
          <p:cNvSpPr txBox="1"/>
          <p:nvPr/>
        </p:nvSpPr>
        <p:spPr>
          <a:xfrm>
            <a:off x="9305747" y="6019879"/>
            <a:ext cx="107112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/>
              <a:t>Müller et al.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6AB594-46F6-7E67-BBBF-2E2D11B4A60E}"/>
              </a:ext>
            </a:extLst>
          </p:cNvPr>
          <p:cNvSpPr txBox="1"/>
          <p:nvPr/>
        </p:nvSpPr>
        <p:spPr>
          <a:xfrm>
            <a:off x="2275454" y="4496532"/>
            <a:ext cx="1173719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 err="1"/>
              <a:t>McKain</a:t>
            </a:r>
            <a:r>
              <a:rPr lang="en-US" sz="1333" dirty="0"/>
              <a:t> et al.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86EF8D1-438A-FF8B-6AA5-DA3CDAF2A466}"/>
              </a:ext>
            </a:extLst>
          </p:cNvPr>
          <p:cNvSpPr txBox="1">
            <a:spLocks/>
          </p:cNvSpPr>
          <p:nvPr/>
        </p:nvSpPr>
        <p:spPr bwMode="auto">
          <a:xfrm>
            <a:off x="242315" y="276993"/>
            <a:ext cx="11706798" cy="576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955" tIns="48478" rIns="96955" bIns="4847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2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2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2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2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2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074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2"/>
                </a:solidFill>
                <a:latin typeface="Arial" charset="0"/>
              </a:defRPr>
            </a:lvl6pPr>
            <a:lvl7pPr marL="914149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2"/>
                </a:solidFill>
                <a:latin typeface="Arial" charset="0"/>
              </a:defRPr>
            </a:lvl7pPr>
            <a:lvl8pPr marL="1371222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2"/>
                </a:solidFill>
                <a:latin typeface="Arial" charset="0"/>
              </a:defRPr>
            </a:lvl8pPr>
            <a:lvl9pPr marL="1828296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>
                <a:solidFill>
                  <a:schemeClr val="tx1"/>
                </a:solidFill>
              </a:rPr>
              <a:t>Validation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98C6A3-94AA-6254-13A6-ED495827E929}"/>
              </a:ext>
            </a:extLst>
          </p:cNvPr>
          <p:cNvSpPr txBox="1"/>
          <p:nvPr/>
        </p:nvSpPr>
        <p:spPr>
          <a:xfrm>
            <a:off x="2694715" y="3075599"/>
            <a:ext cx="100380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/>
              <a:t>Baier et al.</a:t>
            </a:r>
          </a:p>
        </p:txBody>
      </p:sp>
      <p:pic>
        <p:nvPicPr>
          <p:cNvPr id="8" name="Picture 7" descr="A white airplane on a runway&#10;&#10;Description automatically generated">
            <a:extLst>
              <a:ext uri="{FF2B5EF4-FFF2-40B4-BE49-F238E27FC236}">
                <a16:creationId xmlns:a16="http://schemas.microsoft.com/office/drawing/2014/main" id="{D82FE5AD-77C2-EF28-9B75-70B1DE80A68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900" y="1900676"/>
            <a:ext cx="2286000" cy="1714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9F11C9-7848-0075-3740-D8EB45FF262B}"/>
              </a:ext>
            </a:extLst>
          </p:cNvPr>
          <p:cNvSpPr txBox="1"/>
          <p:nvPr/>
        </p:nvSpPr>
        <p:spPr>
          <a:xfrm>
            <a:off x="8792528" y="2379982"/>
            <a:ext cx="1324402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/>
              <a:t>Stephens et al.</a:t>
            </a:r>
          </a:p>
          <a:p>
            <a:r>
              <a:rPr lang="en-US" sz="1333" dirty="0" err="1"/>
              <a:t>Gaubert</a:t>
            </a:r>
            <a:r>
              <a:rPr lang="en-US" sz="1333" dirty="0"/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357999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/>
      <p:bldP spid="24" grpId="0"/>
      <p:bldP spid="4" grpId="0"/>
      <p:bldP spid="4" grpId="1"/>
      <p:bldP spid="9" grpId="0"/>
      <p:bldP spid="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6C92C0-6D8F-22F1-3F5E-0AF8F7700D7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40136" y="1049478"/>
            <a:ext cx="7194607" cy="5110843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 dirty="0">
                <a:solidFill>
                  <a:srgbClr val="0070C0"/>
                </a:solidFill>
                <a:latin typeface="Calibri" panose="020F0502020204030204" pitchFamily="34" charset="0"/>
              </a:rPr>
              <a:t>Capacity-building efforts</a:t>
            </a:r>
            <a:r>
              <a:rPr lang="en-US" sz="2133" dirty="0">
                <a:solidFill>
                  <a:srgbClr val="000000"/>
                </a:solidFill>
                <a:latin typeface="Calibri" panose="020F0502020204030204" pitchFamily="34" charset="0"/>
              </a:rPr>
              <a:t> to foster the use of space-based GHG products to support the policy and national inventory communities. Development of four NASA Applied Remote Sensing Training (ARSET) Programs:</a:t>
            </a:r>
          </a:p>
          <a:p>
            <a:pPr marL="533387" lvl="1"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1600" i="1" dirty="0">
                <a:solidFill>
                  <a:srgbClr val="0070C0"/>
                </a:solidFill>
                <a:latin typeface="Calibri" panose="020F0502020204030204" pitchFamily="34" charset="0"/>
              </a:rPr>
              <a:t>2021: Use of Solar Induced Fluorescence and LIDAR to Assess Vegetation Change and Vulnerability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. </a:t>
            </a:r>
            <a:r>
              <a:rPr lang="en-US" sz="1600" u="sng" dirty="0">
                <a:solidFill>
                  <a:srgbClr val="0563C1"/>
                </a:solidFill>
                <a:latin typeface="Calibri" panose="020F0502020204030204" pitchFamily="34" charset="0"/>
                <a:hlinkClick r:id="rId3" tooltip="https://urldefense.us/v3/__https:/appliedsciences.nasa.gov/join-mission/training/english/arset-use-solar-induced-fluorescence-and-lidar-assess-vegetation__;!!PvBDto6Hs4WbVuu7!PtPKi8wcz_g4JbAfJgHu3nAmTlgmlIecJ1Q4UvJYks9HVxxwU0Chzzsm472As6XLHuua1Zo7f2-qjH1jb9_Sn_A6mA$"/>
              </a:rPr>
              <a:t>https://appliedsciences.nasa.gov/join-mission/training/english/arset-use-solar-induced-fluorescence-and-lidar-assess-vegetation</a:t>
            </a:r>
            <a:endParaRPr lang="en-US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533387" lvl="1"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1600" i="1" dirty="0">
                <a:solidFill>
                  <a:srgbClr val="0070C0"/>
                </a:solidFill>
                <a:latin typeface="Calibri" panose="020F0502020204030204" pitchFamily="34" charset="0"/>
              </a:rPr>
              <a:t>2022: Measuring Atmospheric Carbon Dioxide from Space in Support of Climate Related Studies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  <a:r>
              <a:rPr lang="en-US" sz="1600" u="sng" dirty="0">
                <a:solidFill>
                  <a:srgbClr val="0563C1"/>
                </a:solidFill>
                <a:latin typeface="Calibri" panose="020F0502020204030204" pitchFamily="34" charset="0"/>
                <a:hlinkClick r:id="rId4" tooltip="https://urldefense.us/v3/__http:/appliedsciences.nasa.gov/join-mission/training/english/arset-measuring-atmospheric-carbon-dioxide-space-support-climate__;!!PvBDto6Hs4WbVuu7!PtPKi8wcz_g4JbAfJgHu3nAmTlgmlIecJ1Q4UvJYks9HVxxwU0Chzzsm472As6XLHuua1Zo7f2-qjH1jb9-damOBDg$"/>
              </a:rPr>
              <a:t>http://appliedsciences.nasa.gov/join-mission/training/english/arset-measuring-atmospheric-carbon-dioxide-space-support-climate</a:t>
            </a:r>
            <a:endParaRPr lang="en-US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533387" lvl="1"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1600" i="1" dirty="0">
                <a:solidFill>
                  <a:srgbClr val="0070C0"/>
                </a:solidFill>
                <a:latin typeface="Calibri" panose="020F0502020204030204" pitchFamily="34" charset="0"/>
              </a:rPr>
              <a:t>2022: Atmospheric CO2 and CH4 Budgets to Support the Global </a:t>
            </a:r>
            <a:r>
              <a:rPr lang="en-US" sz="1600" i="1" dirty="0" err="1">
                <a:solidFill>
                  <a:srgbClr val="0070C0"/>
                </a:solidFill>
                <a:latin typeface="Calibri" panose="020F0502020204030204" pitchFamily="34" charset="0"/>
              </a:rPr>
              <a:t>Stocktake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  <a:r>
              <a:rPr lang="en-US" sz="1600" u="sng" dirty="0">
                <a:solidFill>
                  <a:srgbClr val="0563C1"/>
                </a:solidFill>
                <a:latin typeface="Calibri" panose="020F0502020204030204" pitchFamily="34" charset="0"/>
                <a:hlinkClick r:id="rId5" tooltip="https://urldefense.us/v3/__http:/appliedsciences.nasa.gov/join-mission/training/english/arset-atmospheric-co2-and-ch4-budgets-support-global-stocktake__;!!PvBDto6Hs4WbVuu7!PtPKi8wcz_g4JbAfJgHu3nAmTlgmlIecJ1Q4UvJYks9HVxxwU0Chzzsm472As6XLHuua1Zo7f2-qjH1jb9_O8Ecefw$"/>
              </a:rPr>
              <a:t>http://appliedsciences.nasa.gov/join-mission/training/english/arset-atmospheric-co2-and-ch4-budgets-support-global-stocktake</a:t>
            </a:r>
            <a:endParaRPr lang="en-US" sz="1600" u="sng" dirty="0">
              <a:solidFill>
                <a:srgbClr val="0563C1"/>
              </a:solidFill>
              <a:latin typeface="Calibri" panose="020F0502020204030204" pitchFamily="34" charset="0"/>
            </a:endParaRPr>
          </a:p>
          <a:p>
            <a:pPr marL="533387" lvl="1"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1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2024: </a:t>
            </a:r>
            <a:r>
              <a:rPr lang="en-US" sz="1600" b="0" i="1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Applications of Carbon Dioxide Measurements for Climate-Related Studies.</a:t>
            </a:r>
            <a:r>
              <a:rPr lang="en-US" sz="1600" b="0" i="1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1" u="none" strike="noStrike" dirty="0">
                <a:solidFill>
                  <a:srgbClr val="3A3E4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https://appliedsciences.nasa.gov/get-involved/training/english/arset-applications-carbon-dioxide-measurements-climate-related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3387" lvl="1"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§"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6B4812A-6821-F9A8-4FB0-A179F14CB8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4480" y="185660"/>
            <a:ext cx="10161688" cy="62714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Capacity-building efforts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8FD5A8-7842-8883-1A42-48E5790DFEF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fld id="{CE5FD196-5EC5-864B-AC2D-733B4CD42372}" type="datetime1">
              <a:rPr lang="en-US" smtClean="0"/>
              <a:t>10/16/24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E9410-2741-93D6-B54A-85BB82F88F5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fld id="{95819BC3-7E48-734B-B255-F05E5B733943}" type="slidenum">
              <a:rPr lang="en-US" smtClean="0"/>
              <a:pPr>
                <a:spcBef>
                  <a:spcPct val="0"/>
                </a:spcBef>
              </a:pPr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21CCCA-1480-570D-978B-DEE98709C6C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1150"/>
          <a:stretch/>
        </p:blipFill>
        <p:spPr>
          <a:xfrm>
            <a:off x="257257" y="988777"/>
            <a:ext cx="4144262" cy="14891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8CBECD-6D5A-C5C7-54FD-B3F3EBEBFFD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5911"/>
          <a:stretch/>
        </p:blipFill>
        <p:spPr>
          <a:xfrm>
            <a:off x="257257" y="2152506"/>
            <a:ext cx="4144262" cy="15593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8A31A2-2776-0527-4C66-DFFB4735D43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5436" b="7623"/>
          <a:stretch/>
        </p:blipFill>
        <p:spPr>
          <a:xfrm>
            <a:off x="257257" y="3486713"/>
            <a:ext cx="4144262" cy="1449891"/>
          </a:xfrm>
          <a:prstGeom prst="rect">
            <a:avLst/>
          </a:prstGeom>
        </p:spPr>
      </p:pic>
      <p:pic>
        <p:nvPicPr>
          <p:cNvPr id="3" name="Picture 2" descr="A logo with text overlay&#10;&#10;Description automatically generated">
            <a:extLst>
              <a:ext uri="{FF2B5EF4-FFF2-40B4-BE49-F238E27FC236}">
                <a16:creationId xmlns:a16="http://schemas.microsoft.com/office/drawing/2014/main" id="{503B0AE3-BE17-C8EA-F82A-7018E0B58D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0"/>
          <a:stretch/>
        </p:blipFill>
        <p:spPr>
          <a:xfrm>
            <a:off x="257257" y="4897462"/>
            <a:ext cx="4144262" cy="137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60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20C1B-DDA2-2500-94E9-9B1BA739B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E50D23-C322-A747-8837-F1A37E2773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="1" dirty="0">
                <a:solidFill>
                  <a:schemeClr val="tx1"/>
                </a:solidFill>
              </a:rPr>
              <a:t>OCO-2: 10+ years in space and still going strong!</a:t>
            </a:r>
          </a:p>
          <a:p>
            <a:pPr lvl="1"/>
            <a:r>
              <a:rPr lang="en-US" dirty="0"/>
              <a:t>Instrument and spacecraft are in excellent health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OCO-3: 5+ years in space, re-installed on the ISS and working beautifully!</a:t>
            </a:r>
          </a:p>
          <a:p>
            <a:pPr lvl="1"/>
            <a:r>
              <a:rPr lang="en-US" dirty="0"/>
              <a:t>Successfully reinstalled on the ISS July 4 2024</a:t>
            </a:r>
          </a:p>
          <a:p>
            <a:pPr lvl="1"/>
            <a:r>
              <a:rPr lang="en-US" dirty="0"/>
              <a:t>Started taking science measurements July 16 2024</a:t>
            </a:r>
          </a:p>
          <a:p>
            <a:pPr lvl="1"/>
            <a:r>
              <a:rPr lang="en-US" dirty="0"/>
              <a:t>Completed IOC2 Oct 6 2024, has resumed nominal operations</a:t>
            </a:r>
          </a:p>
          <a:p>
            <a:pPr lvl="1"/>
            <a:r>
              <a:rPr lang="en-US" dirty="0"/>
              <a:t>Potential to continue to end of lifetime of ISS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OCO-2 and OCO-3 data products now both produced using v11 L2 algorithm</a:t>
            </a:r>
          </a:p>
          <a:p>
            <a:pPr lvl="1"/>
            <a:r>
              <a:rPr lang="en-US" dirty="0"/>
              <a:t>OCO-2 v11.2, OCO-3 v11 now available at GES DISC</a:t>
            </a:r>
          </a:p>
          <a:p>
            <a:pPr lvl="1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80BB862-539A-771C-8C6B-712367975644}"/>
              </a:ext>
            </a:extLst>
          </p:cNvPr>
          <p:cNvSpPr txBox="1">
            <a:spLocks/>
          </p:cNvSpPr>
          <p:nvPr/>
        </p:nvSpPr>
        <p:spPr bwMode="auto">
          <a:xfrm>
            <a:off x="242315" y="276993"/>
            <a:ext cx="11706798" cy="576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955" tIns="48478" rIns="96955" bIns="4847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2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2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2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2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2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074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2"/>
                </a:solidFill>
                <a:latin typeface="Arial" charset="0"/>
              </a:defRPr>
            </a:lvl6pPr>
            <a:lvl7pPr marL="914149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2"/>
                </a:solidFill>
                <a:latin typeface="Arial" charset="0"/>
              </a:defRPr>
            </a:lvl7pPr>
            <a:lvl8pPr marL="1371222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2"/>
                </a:solidFill>
                <a:latin typeface="Arial" charset="0"/>
              </a:defRPr>
            </a:lvl8pPr>
            <a:lvl9pPr marL="1828296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>
                <a:solidFill>
                  <a:schemeClr val="tx1"/>
                </a:solidFill>
              </a:rPr>
              <a:t>Mission status summary</a:t>
            </a:r>
          </a:p>
        </p:txBody>
      </p:sp>
    </p:spTree>
    <p:extLst>
      <p:ext uri="{BB962C8B-B14F-4D97-AF65-F5344CB8AC3E}">
        <p14:creationId xmlns:p14="http://schemas.microsoft.com/office/powerpoint/2010/main" val="3351930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635C4-4143-8F51-6259-6E3EB7C14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510" y="2811006"/>
            <a:ext cx="10092565" cy="750887"/>
          </a:xfrm>
        </p:spPr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86FEE-2A30-0740-7226-7768D1E46F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553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FDD1FD-E730-5ED0-9492-A9427C5F8F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Spatial coverage on a global scale</a:t>
            </a:r>
          </a:p>
          <a:p>
            <a:pPr lvl="1"/>
            <a:r>
              <a:rPr lang="en-US" dirty="0"/>
              <a:t>Tropics</a:t>
            </a:r>
          </a:p>
          <a:p>
            <a:pPr lvl="1"/>
            <a:r>
              <a:rPr lang="en-US" dirty="0"/>
              <a:t>High latitudes</a:t>
            </a:r>
          </a:p>
          <a:p>
            <a:pPr lvl="1"/>
            <a:r>
              <a:rPr lang="en-US" dirty="0"/>
              <a:t>Oceans</a:t>
            </a:r>
          </a:p>
          <a:p>
            <a:r>
              <a:rPr lang="en-US" dirty="0">
                <a:solidFill>
                  <a:schemeClr val="tx1"/>
                </a:solidFill>
              </a:rPr>
              <a:t>Coverage of conditions for bias correction</a:t>
            </a:r>
          </a:p>
          <a:p>
            <a:pPr lvl="1"/>
            <a:r>
              <a:rPr lang="en-US" dirty="0"/>
              <a:t>Surface type</a:t>
            </a:r>
          </a:p>
          <a:p>
            <a:pPr lvl="1"/>
            <a:r>
              <a:rPr lang="en-US" dirty="0"/>
              <a:t>Aerosol conditions</a:t>
            </a:r>
          </a:p>
          <a:p>
            <a:pPr lvl="1"/>
            <a:r>
              <a:rPr lang="en-US" dirty="0"/>
              <a:t>Other?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92A970F-46D9-ABA8-5496-AEB705A91393}"/>
              </a:ext>
            </a:extLst>
          </p:cNvPr>
          <p:cNvSpPr txBox="1">
            <a:spLocks/>
          </p:cNvSpPr>
          <p:nvPr/>
        </p:nvSpPr>
        <p:spPr bwMode="auto">
          <a:xfrm>
            <a:off x="242315" y="276993"/>
            <a:ext cx="11706798" cy="576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955" tIns="48478" rIns="96955" bIns="4847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2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2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2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2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2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074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2"/>
                </a:solidFill>
                <a:latin typeface="Arial" charset="0"/>
              </a:defRPr>
            </a:lvl6pPr>
            <a:lvl7pPr marL="914149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2"/>
                </a:solidFill>
                <a:latin typeface="Arial" charset="0"/>
              </a:defRPr>
            </a:lvl7pPr>
            <a:lvl8pPr marL="1371222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2"/>
                </a:solidFill>
                <a:latin typeface="Arial" charset="0"/>
              </a:defRPr>
            </a:lvl8pPr>
            <a:lvl9pPr marL="1828296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>
                <a:solidFill>
                  <a:schemeClr val="tx1"/>
                </a:solidFill>
              </a:rPr>
              <a:t>Validation needs/gaps</a:t>
            </a:r>
          </a:p>
        </p:txBody>
      </p:sp>
    </p:spTree>
    <p:extLst>
      <p:ext uri="{BB962C8B-B14F-4D97-AF65-F5344CB8AC3E}">
        <p14:creationId xmlns:p14="http://schemas.microsoft.com/office/powerpoint/2010/main" val="3626108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AC4BA-53CF-FAB7-D008-7A7BE5B0DBD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OCO-3/TCCON comparisons since reinstall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8C7AD-572E-39C4-56D1-841FC15A15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M. Kiel, JPL</a:t>
            </a:r>
          </a:p>
        </p:txBody>
      </p:sp>
      <p:pic>
        <p:nvPicPr>
          <p:cNvPr id="5" name="Picture 4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8270C699-0825-65AB-74DB-556E7F7D3E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819" y="1104901"/>
            <a:ext cx="6375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17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987918-38B2-9246-C637-7FFCD8F06F3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fld id="{CE5FD196-5EC5-864B-AC2D-733B4CD42372}" type="datetime1">
              <a:rPr lang="en-US" smtClean="0"/>
              <a:t>10/16/24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73C35-482F-78F2-C679-D947314008E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fld id="{95819BC3-7E48-734B-B255-F05E5B733943}" type="slidenum">
              <a:rPr lang="en-US" smtClean="0"/>
              <a:pPr>
                <a:spcBef>
                  <a:spcPct val="0"/>
                </a:spcBef>
              </a:pPr>
              <a:t>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9FC9990-31F9-A160-8FB2-DA0E747DF782}"/>
              </a:ext>
            </a:extLst>
          </p:cNvPr>
          <p:cNvSpPr txBox="1">
            <a:spLocks/>
          </p:cNvSpPr>
          <p:nvPr/>
        </p:nvSpPr>
        <p:spPr>
          <a:xfrm>
            <a:off x="2366392" y="354571"/>
            <a:ext cx="6984198" cy="377190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i="1" dirty="0"/>
              <a:t>OCO-2 and OCO-3 Overview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42AC6F8-EAB9-4899-C156-40B6DC09A81E}"/>
              </a:ext>
            </a:extLst>
          </p:cNvPr>
          <p:cNvGrpSpPr/>
          <p:nvPr/>
        </p:nvGrpSpPr>
        <p:grpSpPr>
          <a:xfrm>
            <a:off x="437158" y="837253"/>
            <a:ext cx="11593161" cy="4509768"/>
            <a:chOff x="437158" y="1045078"/>
            <a:chExt cx="11593161" cy="450976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7DD6F09-AC88-43C1-ED26-3892629BC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91201" y="2673104"/>
              <a:ext cx="5925684" cy="2865356"/>
            </a:xfrm>
            <a:prstGeom prst="rect">
              <a:avLst/>
            </a:prstGeom>
          </p:spPr>
        </p:pic>
        <p:sp>
          <p:nvSpPr>
            <p:cNvPr id="11" name="Title 2">
              <a:extLst>
                <a:ext uri="{FF2B5EF4-FFF2-40B4-BE49-F238E27FC236}">
                  <a16:creationId xmlns:a16="http://schemas.microsoft.com/office/drawing/2014/main" id="{3C27D471-52EA-9BFD-C542-6951856D5CF7}"/>
                </a:ext>
              </a:extLst>
            </p:cNvPr>
            <p:cNvSpPr txBox="1">
              <a:spLocks/>
            </p:cNvSpPr>
            <p:nvPr/>
          </p:nvSpPr>
          <p:spPr>
            <a:xfrm>
              <a:off x="6233738" y="1045078"/>
              <a:ext cx="5678896" cy="771735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defTabSz="1219170">
                <a:defRPr/>
              </a:pPr>
              <a:r>
                <a:rPr lang="en-US" sz="2133" dirty="0">
                  <a:solidFill>
                    <a:prstClr val="black"/>
                  </a:solidFill>
                </a:rPr>
                <a:t>Orbiting Carbon Observatory-3 (OCO-3)</a:t>
              </a:r>
            </a:p>
          </p:txBody>
        </p:sp>
        <p:sp>
          <p:nvSpPr>
            <p:cNvPr id="12" name="Content Placeholder 3">
              <a:extLst>
                <a:ext uri="{FF2B5EF4-FFF2-40B4-BE49-F238E27FC236}">
                  <a16:creationId xmlns:a16="http://schemas.microsoft.com/office/drawing/2014/main" id="{10C203DD-F845-D681-AB61-2DE9344FB81D}"/>
                </a:ext>
              </a:extLst>
            </p:cNvPr>
            <p:cNvSpPr txBox="1">
              <a:spLocks/>
            </p:cNvSpPr>
            <p:nvPr/>
          </p:nvSpPr>
          <p:spPr>
            <a:xfrm>
              <a:off x="475116" y="1609207"/>
              <a:ext cx="5640937" cy="114481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E7E6E6">
                    <a:lumMod val="25000"/>
                  </a:srgbClr>
                </a:buClr>
              </a:pPr>
              <a:r>
                <a:rPr lang="en-US" sz="1600" dirty="0">
                  <a:solidFill>
                    <a:prstClr val="black"/>
                  </a:solidFill>
                  <a:cs typeface="Arial" panose="020B0604020202020204" pitchFamily="34" charset="0"/>
                </a:rPr>
                <a:t>Launched July 2, 2014</a:t>
              </a:r>
            </a:p>
            <a:p>
              <a:pPr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E7E6E6">
                    <a:lumMod val="25000"/>
                  </a:srgbClr>
                </a:buClr>
              </a:pPr>
              <a:r>
                <a:rPr lang="en-US" sz="1600" dirty="0">
                  <a:solidFill>
                    <a:prstClr val="black"/>
                  </a:solidFill>
                  <a:cs typeface="Arial" panose="020B0604020202020204" pitchFamily="34" charset="0"/>
                </a:rPr>
                <a:t>Free flying spacecraft</a:t>
              </a:r>
            </a:p>
            <a:p>
              <a:pPr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E7E6E6">
                    <a:lumMod val="25000"/>
                  </a:srgbClr>
                </a:buClr>
              </a:pPr>
              <a:r>
                <a:rPr lang="en-US" sz="1600" dirty="0">
                  <a:solidFill>
                    <a:prstClr val="black"/>
                  </a:solidFill>
                  <a:cs typeface="Arial" panose="020B0604020202020204" pitchFamily="34" charset="0"/>
                </a:rPr>
                <a:t>Sun-synchronous polar orbit</a:t>
              </a:r>
            </a:p>
            <a:p>
              <a:pPr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</a:pPr>
              <a:endParaRPr lang="en-US" sz="16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Title 2">
              <a:extLst>
                <a:ext uri="{FF2B5EF4-FFF2-40B4-BE49-F238E27FC236}">
                  <a16:creationId xmlns:a16="http://schemas.microsoft.com/office/drawing/2014/main" id="{44960B3D-0B52-0444-DE95-C3D58F6891D9}"/>
                </a:ext>
              </a:extLst>
            </p:cNvPr>
            <p:cNvSpPr txBox="1">
              <a:spLocks/>
            </p:cNvSpPr>
            <p:nvPr/>
          </p:nvSpPr>
          <p:spPr>
            <a:xfrm>
              <a:off x="437158" y="1045078"/>
              <a:ext cx="5678895" cy="771735"/>
            </a:xfrm>
            <a:prstGeom prst="rect">
              <a:avLst/>
            </a:prstGeom>
          </p:spPr>
          <p:txBody>
            <a:bodyPr vert="horz" lIns="162560" tIns="81280" rIns="162560" bIns="8128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2400" b="1" i="0" u="none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133" dirty="0">
                  <a:solidFill>
                    <a:srgbClr val="000000"/>
                  </a:solidFill>
                  <a:latin typeface="Arial"/>
                </a:rPr>
                <a:t>Orbiting Carbon Observatory-2 (OCO-2)</a:t>
              </a:r>
            </a:p>
          </p:txBody>
        </p:sp>
        <p:sp>
          <p:nvSpPr>
            <p:cNvPr id="15" name="Content Placeholder 3">
              <a:extLst>
                <a:ext uri="{FF2B5EF4-FFF2-40B4-BE49-F238E27FC236}">
                  <a16:creationId xmlns:a16="http://schemas.microsoft.com/office/drawing/2014/main" id="{F86A6203-6917-63F4-8E8E-C32DB34579F8}"/>
                </a:ext>
              </a:extLst>
            </p:cNvPr>
            <p:cNvSpPr txBox="1">
              <a:spLocks/>
            </p:cNvSpPr>
            <p:nvPr/>
          </p:nvSpPr>
          <p:spPr>
            <a:xfrm>
              <a:off x="6233738" y="1595352"/>
              <a:ext cx="5796581" cy="1110809"/>
            </a:xfrm>
            <a:prstGeom prst="rect">
              <a:avLst/>
            </a:prstGeom>
          </p:spPr>
          <p:txBody>
            <a:bodyPr vert="horz" lIns="162560" tIns="81280" rIns="162560" bIns="81280" rtlCol="0">
              <a:noAutofit/>
            </a:bodyPr>
            <a:lstStyle>
              <a:lvl1pPr marL="233363" indent="-233363" algn="l" defTabSz="457200" rtl="0" eaLnBrk="1" latinLnBrk="0" hangingPunct="1">
                <a:spcBef>
                  <a:spcPct val="20000"/>
                </a:spcBef>
                <a:buClr>
                  <a:schemeClr val="bg1">
                    <a:lumMod val="50000"/>
                  </a:schemeClr>
                </a:buClr>
                <a:buFont typeface="Arial"/>
                <a:buChar char="•"/>
                <a:tabLst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90563" indent="-233363" algn="l" defTabSz="457200" rtl="0" eaLnBrk="1" latinLnBrk="0" hangingPunct="1">
                <a:spcBef>
                  <a:spcPct val="20000"/>
                </a:spcBef>
                <a:buClr>
                  <a:schemeClr val="bg1">
                    <a:lumMod val="50000"/>
                  </a:schemeClr>
                </a:buClr>
                <a:buFont typeface="Arial"/>
                <a:buChar char="•"/>
                <a:defRPr sz="1800" b="0" i="0" u="none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7763" indent="-233363" algn="l" defTabSz="457200" rtl="0" eaLnBrk="1" latinLnBrk="0" hangingPunct="1">
                <a:spcBef>
                  <a:spcPct val="20000"/>
                </a:spcBef>
                <a:buClr>
                  <a:schemeClr val="bg1">
                    <a:lumMod val="50000"/>
                  </a:schemeClr>
                </a:buClr>
                <a:buFont typeface="Arial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4963" indent="-233363" algn="l" defTabSz="457200" rtl="0" eaLnBrk="1" latinLnBrk="0" hangingPunct="1">
                <a:spcBef>
                  <a:spcPct val="20000"/>
                </a:spcBef>
                <a:buClr>
                  <a:schemeClr val="bg1">
                    <a:lumMod val="50000"/>
                  </a:schemeClr>
                </a:buClr>
                <a:buFont typeface="Arial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62163" indent="-233363" algn="l" defTabSz="457200" rtl="0" eaLnBrk="1" latinLnBrk="0" hangingPunct="1">
                <a:spcBef>
                  <a:spcPct val="20000"/>
                </a:spcBef>
                <a:buClr>
                  <a:schemeClr val="bg1">
                    <a:lumMod val="50000"/>
                  </a:schemeClr>
                </a:buClr>
                <a:buFont typeface="Arial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400"/>
                </a:spcBef>
                <a:spcAft>
                  <a:spcPts val="400"/>
                </a:spcAft>
                <a:buClr>
                  <a:schemeClr val="bg2">
                    <a:lumMod val="25000"/>
                  </a:schemeClr>
                </a:buClr>
              </a:pPr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Launched May 4, 2019</a:t>
              </a:r>
            </a:p>
            <a:p>
              <a:pPr>
                <a:spcBef>
                  <a:spcPts val="400"/>
                </a:spcBef>
                <a:spcAft>
                  <a:spcPts val="400"/>
                </a:spcAft>
                <a:buClr>
                  <a:schemeClr val="bg2">
                    <a:lumMod val="25000"/>
                  </a:schemeClr>
                </a:buClr>
              </a:pPr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International Space Station (ISS)</a:t>
              </a:r>
            </a:p>
            <a:p>
              <a:pPr>
                <a:spcBef>
                  <a:spcPts val="400"/>
                </a:spcBef>
                <a:spcAft>
                  <a:spcPts val="400"/>
                </a:spcAft>
                <a:buClr>
                  <a:schemeClr val="bg2">
                    <a:lumMod val="25000"/>
                  </a:schemeClr>
                </a:buClr>
              </a:pPr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 ± 52° inclined orbit</a:t>
              </a:r>
            </a:p>
            <a:p>
              <a:pPr marL="0" indent="0">
                <a:spcBef>
                  <a:spcPts val="400"/>
                </a:spcBef>
                <a:spcAft>
                  <a:spcPts val="400"/>
                </a:spcAft>
                <a:buClr>
                  <a:schemeClr val="bg2">
                    <a:lumMod val="25000"/>
                  </a:schemeClr>
                </a:buClr>
                <a:buNone/>
              </a:pPr>
              <a:endParaRPr lang="en-US" sz="1600" dirty="0">
                <a:solidFill>
                  <a:srgbClr val="000000"/>
                </a:solidFill>
                <a:latin typeface="Arial"/>
              </a:endParaRPr>
            </a:p>
            <a:p>
              <a:pPr>
                <a:spcBef>
                  <a:spcPts val="400"/>
                </a:spcBef>
                <a:spcAft>
                  <a:spcPts val="400"/>
                </a:spcAft>
                <a:buClr>
                  <a:schemeClr val="bg2">
                    <a:lumMod val="25000"/>
                  </a:schemeClr>
                </a:buClr>
              </a:pPr>
              <a:endParaRPr lang="en-US" sz="1600" dirty="0">
                <a:solidFill>
                  <a:srgbClr val="000000"/>
                </a:solidFill>
                <a:latin typeface="Arial"/>
              </a:endParaRPr>
            </a:p>
            <a:p>
              <a:pPr>
                <a:spcBef>
                  <a:spcPts val="400"/>
                </a:spcBef>
                <a:spcAft>
                  <a:spcPts val="400"/>
                </a:spcAft>
                <a:buClr>
                  <a:srgbClr val="FFFFFF">
                    <a:lumMod val="50000"/>
                  </a:srgbClr>
                </a:buClr>
              </a:pPr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67DE775-998C-32CD-94A7-F167BECC36C3}"/>
                </a:ext>
              </a:extLst>
            </p:cNvPr>
            <p:cNvSpPr/>
            <p:nvPr/>
          </p:nvSpPr>
          <p:spPr>
            <a:xfrm>
              <a:off x="9108453" y="5098472"/>
              <a:ext cx="733608" cy="456374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7" name="Picture 6" descr="A satellite in space above the earth&#10;&#10;Description automatically generated">
              <a:extLst>
                <a:ext uri="{FF2B5EF4-FFF2-40B4-BE49-F238E27FC236}">
                  <a16:creationId xmlns:a16="http://schemas.microsoft.com/office/drawing/2014/main" id="{A80A2626-DCBF-C63F-68F3-18E2D05DD8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95" b="31940"/>
            <a:stretch/>
          </p:blipFill>
          <p:spPr>
            <a:xfrm>
              <a:off x="637309" y="2659249"/>
              <a:ext cx="4891489" cy="285487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74F159D-3808-2BFC-C556-71C0325D6A57}"/>
              </a:ext>
            </a:extLst>
          </p:cNvPr>
          <p:cNvSpPr txBox="1"/>
          <p:nvPr/>
        </p:nvSpPr>
        <p:spPr>
          <a:xfrm>
            <a:off x="421028" y="5420582"/>
            <a:ext cx="113543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OCO-2 and OCO-3 data products are archived and made publicly available through the GES-DISC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</a:rPr>
              <a:t>“Forward” processing stream, typically delivered within one week of acquisition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</a:rPr>
              <a:t>“</a:t>
            </a:r>
            <a:r>
              <a:rPr lang="en-US" dirty="0"/>
              <a:t>R</a:t>
            </a:r>
            <a:r>
              <a:rPr lang="en-US" sz="1800" dirty="0">
                <a:effectLst/>
              </a:rPr>
              <a:t>etrospective” stream (refined calibration, process all cloud-free soundings) delivered at monthly intervals.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506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914F8C-BA05-D0EF-B12E-3353B6F4567C}"/>
              </a:ext>
            </a:extLst>
          </p:cNvPr>
          <p:cNvSpPr/>
          <p:nvPr/>
        </p:nvSpPr>
        <p:spPr>
          <a:xfrm>
            <a:off x="6475580" y="1010475"/>
            <a:ext cx="2287324" cy="53100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60E5C80-FE1A-D04C-9119-6696E5B12AD9}"/>
              </a:ext>
            </a:extLst>
          </p:cNvPr>
          <p:cNvSpPr txBox="1">
            <a:spLocks/>
          </p:cNvSpPr>
          <p:nvPr/>
        </p:nvSpPr>
        <p:spPr>
          <a:xfrm>
            <a:off x="1195323" y="294806"/>
            <a:ext cx="6984198" cy="377190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i="1" dirty="0"/>
              <a:t>OCO-2 vs. OCO-3 Instrument Overview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1E3A9ED-007F-3140-9A3C-501D72B827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0587096"/>
              </p:ext>
            </p:extLst>
          </p:nvPr>
        </p:nvGraphicFramePr>
        <p:xfrm>
          <a:off x="262721" y="1010475"/>
          <a:ext cx="6212859" cy="5253043"/>
        </p:xfrm>
        <a:graphic>
          <a:graphicData uri="http://schemas.openxmlformats.org/drawingml/2006/table">
            <a:tbl>
              <a:tblPr firstRow="1" bandRow="1">
                <a:effectLst/>
                <a:tableStyleId>{6E25E649-3F16-4E02-A733-19D2CDBF48F0}</a:tableStyleId>
              </a:tblPr>
              <a:tblGrid>
                <a:gridCol w="1943259">
                  <a:extLst>
                    <a:ext uri="{9D8B030D-6E8A-4147-A177-3AD203B41FA5}">
                      <a16:colId xmlns:a16="http://schemas.microsoft.com/office/drawing/2014/main" val="3701018736"/>
                    </a:ext>
                  </a:extLst>
                </a:gridCol>
                <a:gridCol w="1844167">
                  <a:extLst>
                    <a:ext uri="{9D8B030D-6E8A-4147-A177-3AD203B41FA5}">
                      <a16:colId xmlns:a16="http://schemas.microsoft.com/office/drawing/2014/main" val="550094648"/>
                    </a:ext>
                  </a:extLst>
                </a:gridCol>
                <a:gridCol w="2425433">
                  <a:extLst>
                    <a:ext uri="{9D8B030D-6E8A-4147-A177-3AD203B41FA5}">
                      <a16:colId xmlns:a16="http://schemas.microsoft.com/office/drawing/2014/main" val="526041734"/>
                    </a:ext>
                  </a:extLst>
                </a:gridCol>
              </a:tblGrid>
              <a:tr h="285060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 marL="82296" marR="82296" marT="41148" marB="4114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OCO-2</a:t>
                      </a:r>
                    </a:p>
                  </a:txBody>
                  <a:tcPr marL="82296" marR="82296" marT="41148" marB="4114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OCO-3</a:t>
                      </a:r>
                    </a:p>
                  </a:txBody>
                  <a:tcPr marL="82296" marR="82296" marT="41148" marB="4114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8287968"/>
                  </a:ext>
                </a:extLst>
              </a:tr>
              <a:tr h="285060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Century Gothic" panose="020B0502020202020204" pitchFamily="34" charset="0"/>
                        </a:rPr>
                        <a:t>launch</a:t>
                      </a:r>
                    </a:p>
                  </a:txBody>
                  <a:tcPr marL="82296" marR="82296" marT="41148" marB="41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02 July 2014</a:t>
                      </a:r>
                    </a:p>
                  </a:txBody>
                  <a:tcPr marL="82296" marR="82296" marT="41148" marB="41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Century Gothic" panose="020B0502020202020204" pitchFamily="34" charset="0"/>
                        </a:rPr>
                        <a:t>04 May 2019</a:t>
                      </a:r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 marL="82296" marR="82296" marT="41148" marB="41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40727575"/>
                  </a:ext>
                </a:extLst>
              </a:tr>
              <a:tr h="445232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Century Gothic" panose="020B0502020202020204" pitchFamily="34" charset="0"/>
                        </a:rPr>
                        <a:t>orbit</a:t>
                      </a:r>
                    </a:p>
                  </a:txBody>
                  <a:tcPr marL="82296" marR="82296" marT="41148" marB="41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sun-synchronous, A-Train</a:t>
                      </a:r>
                    </a:p>
                  </a:txBody>
                  <a:tcPr marL="82296" marR="82296" marT="41148" marB="41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Century Gothic" panose="020B0502020202020204" pitchFamily="34" charset="0"/>
                        </a:rPr>
                        <a:t>precessing, ISS, 51.6º inclination</a:t>
                      </a:r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 marL="82296" marR="82296" marT="41148" marB="41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986910966"/>
                  </a:ext>
                </a:extLst>
              </a:tr>
              <a:tr h="445232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Century Gothic" panose="020B0502020202020204" pitchFamily="34" charset="0"/>
                        </a:rPr>
                        <a:t>coverage</a:t>
                      </a:r>
                    </a:p>
                  </a:txBody>
                  <a:tcPr marL="82296" marR="82296" marT="41148" marB="41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pole-to-pole, 1330h </a:t>
                      </a:r>
                      <a:r>
                        <a:rPr lang="en-US" sz="1200" dirty="0" err="1">
                          <a:latin typeface="Century Gothic" panose="020B0502020202020204" pitchFamily="34" charset="0"/>
                        </a:rPr>
                        <a:t>ect</a:t>
                      </a:r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 marL="82296" marR="82296" marT="41148" marB="41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Century Gothic" panose="020B0502020202020204" pitchFamily="34" charset="0"/>
                        </a:rPr>
                        <a:t>52ºS – 52ºN, variable</a:t>
                      </a:r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 marL="82296" marR="82296" marT="41148" marB="41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01865400"/>
                  </a:ext>
                </a:extLst>
              </a:tr>
              <a:tr h="445232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Century Gothic" panose="020B0502020202020204" pitchFamily="34" charset="0"/>
                        </a:rPr>
                        <a:t>Swath width</a:t>
                      </a:r>
                    </a:p>
                  </a:txBody>
                  <a:tcPr marL="82296" marR="82296" marT="41148" marB="41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~10 km (swath width varies along orbit)</a:t>
                      </a:r>
                    </a:p>
                  </a:txBody>
                  <a:tcPr marL="82296" marR="82296" marT="41148" marB="41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~10 km</a:t>
                      </a:r>
                    </a:p>
                  </a:txBody>
                  <a:tcPr marL="82296" marR="82296" marT="41148" marB="41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4132727291"/>
                  </a:ext>
                </a:extLst>
              </a:tr>
              <a:tr h="630046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Century Gothic" panose="020B0502020202020204" pitchFamily="34" charset="0"/>
                        </a:rPr>
                        <a:t>spectrometer</a:t>
                      </a:r>
                    </a:p>
                  </a:txBody>
                  <a:tcPr marL="82296" marR="82296" marT="41148" marB="41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buFont typeface="Wingdings" pitchFamily="2" charset="2"/>
                        <a:buNone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3 bands: 0.765 µm, 1.61 µm, 2.06 µm, 20,000 resolving power</a:t>
                      </a:r>
                    </a:p>
                    <a:p>
                      <a:pPr marL="0" indent="0" algn="ctr">
                        <a:buFont typeface="Wingdings" pitchFamily="2" charset="2"/>
                        <a:buNone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(OCO-3 was built as the OCO-2 spare)</a:t>
                      </a:r>
                      <a:endParaRPr lang="en-US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2296" marR="82296" marT="41148" marB="41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6110780"/>
                  </a:ext>
                </a:extLst>
              </a:tr>
              <a:tr h="445232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Century Gothic" panose="020B0502020202020204" pitchFamily="34" charset="0"/>
                        </a:rPr>
                        <a:t>observed species</a:t>
                      </a:r>
                    </a:p>
                  </a:txBody>
                  <a:tcPr marL="82296" marR="82296" marT="41148" marB="41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</a:tcPr>
                </a:tc>
                <a:tc gridSpan="2">
                  <a:txBody>
                    <a:bodyPr/>
                    <a:lstStyle/>
                    <a:p>
                      <a:pPr marL="457200" lvl="1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200" dirty="0">
                          <a:solidFill>
                            <a:srgbClr val="2D74DB"/>
                          </a:solidFill>
                          <a:latin typeface="Century Gothic" panose="020B0502020202020204" pitchFamily="34" charset="0"/>
                        </a:rPr>
                        <a:t>CO</a:t>
                      </a:r>
                      <a:r>
                        <a:rPr lang="en-US" sz="1200" baseline="-25000" dirty="0">
                          <a:solidFill>
                            <a:srgbClr val="2D74DB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en-US" sz="1200" dirty="0">
                          <a:solidFill>
                            <a:srgbClr val="2D74DB"/>
                          </a:solidFill>
                          <a:latin typeface="Century Gothic" panose="020B0502020202020204" pitchFamily="34" charset="0"/>
                        </a:rPr>
                        <a:t> dry-air column (XCO</a:t>
                      </a:r>
                      <a:r>
                        <a:rPr lang="en-US" sz="1200" baseline="-25000" dirty="0">
                          <a:solidFill>
                            <a:srgbClr val="2D74DB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en-US" sz="1200" dirty="0">
                          <a:solidFill>
                            <a:srgbClr val="2D74DB"/>
                          </a:solidFill>
                          <a:latin typeface="Century Gothic" panose="020B0502020202020204" pitchFamily="34" charset="0"/>
                        </a:rPr>
                        <a:t>),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total column H</a:t>
                      </a:r>
                      <a:r>
                        <a:rPr lang="en-US" sz="1200" baseline="-25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</a:p>
                    <a:p>
                      <a:pPr marL="457200" lvl="1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200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solar-induced fluorescence (SIF)</a:t>
                      </a:r>
                    </a:p>
                  </a:txBody>
                  <a:tcPr marL="82296" marR="82296" marT="41148" marB="41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1716663"/>
                  </a:ext>
                </a:extLst>
              </a:tr>
              <a:tr h="445232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Century Gothic" panose="020B0502020202020204" pitchFamily="34" charset="0"/>
                        </a:rPr>
                        <a:t>observation modes</a:t>
                      </a:r>
                    </a:p>
                  </a:txBody>
                  <a:tcPr marL="82296" marR="82296" marT="41148" marB="41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nadir, glint, target</a:t>
                      </a:r>
                    </a:p>
                  </a:txBody>
                  <a:tcPr marL="82296" marR="82296" marT="41148" marB="41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nadir, glint, target, 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SAM</a:t>
                      </a:r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 marL="82296" marR="82296" marT="41148" marB="41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346231461"/>
                  </a:ext>
                </a:extLst>
              </a:tr>
              <a:tr h="999672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Century Gothic" panose="020B0502020202020204" pitchFamily="34" charset="0"/>
                        </a:rPr>
                        <a:t>off-nadir viewing</a:t>
                      </a:r>
                    </a:p>
                  </a:txBody>
                  <a:tcPr marL="82296" marR="82296" marT="41148" marB="41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move spacecraft</a:t>
                      </a:r>
                    </a:p>
                  </a:txBody>
                  <a:tcPr marL="82296" marR="82296" marT="41148" marB="41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pointing mirror assembly</a:t>
                      </a:r>
                    </a:p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two mirrors: azimuth and elevation, moving independently</a:t>
                      </a:r>
                      <a:endParaRPr lang="en-US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2296" marR="82296" marT="41148" marB="41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455221349"/>
                  </a:ext>
                </a:extLst>
              </a:tr>
              <a:tr h="814859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Century Gothic" panose="020B0502020202020204" pitchFamily="34" charset="0"/>
                        </a:rPr>
                        <a:t>repeatability of observations</a:t>
                      </a:r>
                    </a:p>
                  </a:txBody>
                  <a:tcPr marL="82296" marR="82296" marT="41148" marB="41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same local time every orbit; 16 days repeat (233 orbits)</a:t>
                      </a:r>
                    </a:p>
                  </a:txBody>
                  <a:tcPr marL="82296" marR="82296" marT="41148" marB="41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none!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local time a little earlier each day; day-by-day change in latitude coverage</a:t>
                      </a:r>
                    </a:p>
                  </a:txBody>
                  <a:tcPr marL="82296" marR="82296" marT="41148" marB="41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75974350"/>
                  </a:ext>
                </a:extLst>
              </a:tr>
            </a:tbl>
          </a:graphicData>
        </a:graphic>
      </p:graphicFrame>
      <p:grpSp>
        <p:nvGrpSpPr>
          <p:cNvPr id="57" name="Group 56">
            <a:extLst>
              <a:ext uri="{FF2B5EF4-FFF2-40B4-BE49-F238E27FC236}">
                <a16:creationId xmlns:a16="http://schemas.microsoft.com/office/drawing/2014/main" id="{50764F31-0B5E-7142-A122-CBB9A3BF5FA0}"/>
              </a:ext>
            </a:extLst>
          </p:cNvPr>
          <p:cNvGrpSpPr/>
          <p:nvPr/>
        </p:nvGrpSpPr>
        <p:grpSpPr>
          <a:xfrm>
            <a:off x="6676151" y="2695403"/>
            <a:ext cx="1318622" cy="1172010"/>
            <a:chOff x="5003016" y="2017347"/>
            <a:chExt cx="1239679" cy="117549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23687B6-3F9C-DF49-A481-CFBFFCB01AA8}"/>
                </a:ext>
              </a:extLst>
            </p:cNvPr>
            <p:cNvSpPr txBox="1"/>
            <p:nvPr/>
          </p:nvSpPr>
          <p:spPr>
            <a:xfrm>
              <a:off x="6063693" y="2233647"/>
              <a:ext cx="179002" cy="215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80" dirty="0">
                  <a:latin typeface="Century Gothic" panose="020B0502020202020204" pitchFamily="34" charset="0"/>
                </a:rPr>
                <a:t>🛰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BB480C9-095C-FA4A-B62A-A5B573C6AAE4}"/>
                </a:ext>
              </a:extLst>
            </p:cNvPr>
            <p:cNvSpPr txBox="1"/>
            <p:nvPr/>
          </p:nvSpPr>
          <p:spPr>
            <a:xfrm>
              <a:off x="5214538" y="2233648"/>
              <a:ext cx="179002" cy="215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80" dirty="0">
                  <a:latin typeface="Century Gothic" panose="020B0502020202020204" pitchFamily="34" charset="0"/>
                </a:rPr>
                <a:t>☀️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64DA11D-25F3-4D45-A832-AB84FD142F8C}"/>
                </a:ext>
              </a:extLst>
            </p:cNvPr>
            <p:cNvCxnSpPr>
              <a:cxnSpLocks/>
            </p:cNvCxnSpPr>
            <p:nvPr/>
          </p:nvCxnSpPr>
          <p:spPr>
            <a:xfrm>
              <a:off x="5409043" y="2500106"/>
              <a:ext cx="346632" cy="478112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10D6BF3F-BC0C-8D4E-9D54-814D8C5A52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77827" y="2498940"/>
              <a:ext cx="346632" cy="478112"/>
            </a:xfrm>
            <a:prstGeom prst="straightConnector1">
              <a:avLst/>
            </a:prstGeom>
            <a:ln w="22225"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Double Wave 41">
              <a:extLst>
                <a:ext uri="{FF2B5EF4-FFF2-40B4-BE49-F238E27FC236}">
                  <a16:creationId xmlns:a16="http://schemas.microsoft.com/office/drawing/2014/main" id="{7F23B22B-81DF-1143-B907-85A4F2A6FBAB}"/>
                </a:ext>
              </a:extLst>
            </p:cNvPr>
            <p:cNvSpPr/>
            <p:nvPr/>
          </p:nvSpPr>
          <p:spPr>
            <a:xfrm>
              <a:off x="5003016" y="2969476"/>
              <a:ext cx="948127" cy="223365"/>
            </a:xfrm>
            <a:prstGeom prst="doubleWave">
              <a:avLst/>
            </a:prstGeom>
            <a:gradFill>
              <a:gsLst>
                <a:gs pos="14000">
                  <a:srgbClr val="002060"/>
                </a:gs>
                <a:gs pos="100000">
                  <a:schemeClr val="tx2">
                    <a:lumMod val="25000"/>
                  </a:schemeClr>
                </a:gs>
                <a:gs pos="97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40" dirty="0">
                  <a:latin typeface="Century Gothic" panose="020B0502020202020204" pitchFamily="34" charset="0"/>
                  <a:cs typeface="Arial" panose="020B0604020202020204" pitchFamily="34" charset="0"/>
                </a:rPr>
                <a:t>Ocean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1A8B684-53D6-4C44-9806-C833042453A1}"/>
                </a:ext>
              </a:extLst>
            </p:cNvPr>
            <p:cNvSpPr txBox="1"/>
            <p:nvPr/>
          </p:nvSpPr>
          <p:spPr>
            <a:xfrm>
              <a:off x="5521186" y="2017347"/>
              <a:ext cx="49452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4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Glint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8646C21-F289-9C41-84B9-F4E03EA4D7B0}"/>
              </a:ext>
            </a:extLst>
          </p:cNvPr>
          <p:cNvGrpSpPr/>
          <p:nvPr/>
        </p:nvGrpSpPr>
        <p:grpSpPr>
          <a:xfrm>
            <a:off x="6960226" y="4522390"/>
            <a:ext cx="1190593" cy="1221206"/>
            <a:chOff x="5338015" y="3622524"/>
            <a:chExt cx="1165058" cy="1355992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17444285-5B61-C943-BB15-CE78A11F6A0D}"/>
                </a:ext>
              </a:extLst>
            </p:cNvPr>
            <p:cNvCxnSpPr>
              <a:cxnSpLocks/>
            </p:cNvCxnSpPr>
            <p:nvPr/>
          </p:nvCxnSpPr>
          <p:spPr>
            <a:xfrm>
              <a:off x="5559425" y="4195483"/>
              <a:ext cx="203423" cy="463137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ACFD050-65F5-E249-8C7C-723D36471805}"/>
                </a:ext>
              </a:extLst>
            </p:cNvPr>
            <p:cNvSpPr txBox="1"/>
            <p:nvPr/>
          </p:nvSpPr>
          <p:spPr>
            <a:xfrm>
              <a:off x="5871833" y="3919451"/>
              <a:ext cx="285335" cy="215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80" dirty="0">
                  <a:latin typeface="Century Gothic" panose="020B0502020202020204" pitchFamily="34" charset="0"/>
                </a:rPr>
                <a:t>🛰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21066A4-181F-5A42-ABC4-DB95A465665A}"/>
                </a:ext>
              </a:extLst>
            </p:cNvPr>
            <p:cNvSpPr txBox="1"/>
            <p:nvPr/>
          </p:nvSpPr>
          <p:spPr>
            <a:xfrm>
              <a:off x="5358796" y="3919452"/>
              <a:ext cx="179002" cy="215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80" dirty="0">
                  <a:latin typeface="Century Gothic" panose="020B0502020202020204" pitchFamily="34" charset="0"/>
                </a:rPr>
                <a:t>☀️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451B1107-38E2-5249-B258-557FDD1BCC39}"/>
                </a:ext>
              </a:extLst>
            </p:cNvPr>
            <p:cNvCxnSpPr>
              <a:cxnSpLocks/>
            </p:cNvCxnSpPr>
            <p:nvPr/>
          </p:nvCxnSpPr>
          <p:spPr>
            <a:xfrm>
              <a:off x="6063693" y="4195483"/>
              <a:ext cx="346632" cy="478112"/>
            </a:xfrm>
            <a:prstGeom prst="straightConnector1">
              <a:avLst/>
            </a:prstGeom>
            <a:ln w="22225"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41DBE19-B0A5-4744-B2A9-57074BFDCF16}"/>
                </a:ext>
              </a:extLst>
            </p:cNvPr>
            <p:cNvCxnSpPr>
              <a:cxnSpLocks/>
            </p:cNvCxnSpPr>
            <p:nvPr/>
          </p:nvCxnSpPr>
          <p:spPr>
            <a:xfrm>
              <a:off x="5954707" y="4207044"/>
              <a:ext cx="0" cy="473711"/>
            </a:xfrm>
            <a:prstGeom prst="straightConnector1">
              <a:avLst/>
            </a:prstGeom>
            <a:ln w="22225"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25075440-6671-D245-9BAA-0291FD81E0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15468" y="4188323"/>
              <a:ext cx="346632" cy="478112"/>
            </a:xfrm>
            <a:prstGeom prst="straightConnector1">
              <a:avLst/>
            </a:prstGeom>
            <a:ln w="22225"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Punched Tape 43">
              <a:extLst>
                <a:ext uri="{FF2B5EF4-FFF2-40B4-BE49-F238E27FC236}">
                  <a16:creationId xmlns:a16="http://schemas.microsoft.com/office/drawing/2014/main" id="{541268B4-0AA1-DF48-BDC5-EC7FFE1DA6BC}"/>
                </a:ext>
              </a:extLst>
            </p:cNvPr>
            <p:cNvSpPr/>
            <p:nvPr/>
          </p:nvSpPr>
          <p:spPr>
            <a:xfrm>
              <a:off x="5351121" y="4706290"/>
              <a:ext cx="1151952" cy="272226"/>
            </a:xfrm>
            <a:prstGeom prst="flowChartPunchedTape">
              <a:avLst/>
            </a:prstGeom>
            <a:gradFill>
              <a:gsLst>
                <a:gs pos="100000">
                  <a:schemeClr val="accent6">
                    <a:lumMod val="50000"/>
                  </a:schemeClr>
                </a:gs>
                <a:gs pos="100000">
                  <a:schemeClr val="tx2">
                    <a:lumMod val="25000"/>
                  </a:schemeClr>
                </a:gs>
                <a:gs pos="0">
                  <a:srgbClr val="AB7942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40" dirty="0">
                  <a:latin typeface="Century Gothic" panose="020B0502020202020204" pitchFamily="34" charset="0"/>
                  <a:cs typeface="Arial" panose="020B0604020202020204" pitchFamily="34" charset="0"/>
                </a:rPr>
                <a:t>Land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7B829C9-74C0-954C-A49E-DFF28B72701C}"/>
                </a:ext>
              </a:extLst>
            </p:cNvPr>
            <p:cNvSpPr txBox="1"/>
            <p:nvPr/>
          </p:nvSpPr>
          <p:spPr>
            <a:xfrm>
              <a:off x="5338015" y="3622524"/>
              <a:ext cx="10448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4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Target, SAM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E6304B8-194F-3748-A272-0B4F52623E81}"/>
              </a:ext>
            </a:extLst>
          </p:cNvPr>
          <p:cNvGrpSpPr/>
          <p:nvPr/>
        </p:nvGrpSpPr>
        <p:grpSpPr>
          <a:xfrm>
            <a:off x="6903275" y="1148858"/>
            <a:ext cx="1137751" cy="1110948"/>
            <a:chOff x="5206396" y="167878"/>
            <a:chExt cx="944511" cy="136067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35F02AE-A8F0-C845-9BFD-AC19F75836B0}"/>
                </a:ext>
              </a:extLst>
            </p:cNvPr>
            <p:cNvSpPr txBox="1"/>
            <p:nvPr/>
          </p:nvSpPr>
          <p:spPr>
            <a:xfrm>
              <a:off x="5719433" y="487440"/>
              <a:ext cx="285335" cy="215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80" dirty="0">
                  <a:latin typeface="Century Gothic" panose="020B0502020202020204" pitchFamily="34" charset="0"/>
                </a:rPr>
                <a:t>🛰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E46BC78-DCE2-3447-B4C2-F70F4A676DF5}"/>
                </a:ext>
              </a:extLst>
            </p:cNvPr>
            <p:cNvSpPr txBox="1"/>
            <p:nvPr/>
          </p:nvSpPr>
          <p:spPr>
            <a:xfrm>
              <a:off x="5206396" y="487441"/>
              <a:ext cx="179002" cy="215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80" dirty="0">
                  <a:latin typeface="Century Gothic" panose="020B0502020202020204" pitchFamily="34" charset="0"/>
                </a:rPr>
                <a:t>☀️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734917E-1176-5F43-9BFC-17599D1CFCB9}"/>
                </a:ext>
              </a:extLst>
            </p:cNvPr>
            <p:cNvCxnSpPr>
              <a:cxnSpLocks/>
            </p:cNvCxnSpPr>
            <p:nvPr/>
          </p:nvCxnSpPr>
          <p:spPr>
            <a:xfrm>
              <a:off x="5400901" y="753899"/>
              <a:ext cx="198946" cy="470915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D20B1DC-767A-BC4D-82BC-0E793AC13185}"/>
                </a:ext>
              </a:extLst>
            </p:cNvPr>
            <p:cNvCxnSpPr>
              <a:cxnSpLocks/>
            </p:cNvCxnSpPr>
            <p:nvPr/>
          </p:nvCxnSpPr>
          <p:spPr>
            <a:xfrm>
              <a:off x="5802307" y="775033"/>
              <a:ext cx="0" cy="456978"/>
            </a:xfrm>
            <a:prstGeom prst="straightConnector1">
              <a:avLst/>
            </a:prstGeom>
            <a:ln w="22225"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Punched Tape 42">
              <a:extLst>
                <a:ext uri="{FF2B5EF4-FFF2-40B4-BE49-F238E27FC236}">
                  <a16:creationId xmlns:a16="http://schemas.microsoft.com/office/drawing/2014/main" id="{B4162C18-DF21-6643-981C-4DA27B308D36}"/>
                </a:ext>
              </a:extLst>
            </p:cNvPr>
            <p:cNvSpPr/>
            <p:nvPr/>
          </p:nvSpPr>
          <p:spPr>
            <a:xfrm>
              <a:off x="5314799" y="1256323"/>
              <a:ext cx="836108" cy="272226"/>
            </a:xfrm>
            <a:prstGeom prst="flowChartPunchedTape">
              <a:avLst/>
            </a:prstGeom>
            <a:gradFill>
              <a:gsLst>
                <a:gs pos="100000">
                  <a:schemeClr val="accent6">
                    <a:lumMod val="50000"/>
                  </a:schemeClr>
                </a:gs>
                <a:gs pos="100000">
                  <a:schemeClr val="tx2">
                    <a:lumMod val="25000"/>
                  </a:schemeClr>
                </a:gs>
                <a:gs pos="0">
                  <a:srgbClr val="AB7942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40" dirty="0">
                  <a:latin typeface="Century Gothic" panose="020B0502020202020204" pitchFamily="34" charset="0"/>
                  <a:cs typeface="Arial" panose="020B0604020202020204" pitchFamily="34" charset="0"/>
                </a:rPr>
                <a:t>Land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A00E46C-58B8-3241-8BD5-708B3031E8CC}"/>
                </a:ext>
              </a:extLst>
            </p:cNvPr>
            <p:cNvSpPr txBox="1"/>
            <p:nvPr/>
          </p:nvSpPr>
          <p:spPr>
            <a:xfrm>
              <a:off x="5394562" y="167878"/>
              <a:ext cx="55597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4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Nadir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077B5DE-1C5A-8D73-C8D6-871820A2CF75}"/>
              </a:ext>
            </a:extLst>
          </p:cNvPr>
          <p:cNvGrpSpPr>
            <a:grpSpLocks noChangeAspect="1"/>
          </p:cNvGrpSpPr>
          <p:nvPr/>
        </p:nvGrpSpPr>
        <p:grpSpPr>
          <a:xfrm>
            <a:off x="8766337" y="1010475"/>
            <a:ext cx="2644810" cy="2677261"/>
            <a:chOff x="135315" y="1434928"/>
            <a:chExt cx="3885700" cy="3933377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79F0A460-3A1B-BEE7-34CA-D8C2B215C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315" y="1434928"/>
              <a:ext cx="3885700" cy="3933377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F057745-0900-5D5F-2CFF-5EA4EF97C98D}"/>
                </a:ext>
              </a:extLst>
            </p:cNvPr>
            <p:cNvSpPr txBox="1"/>
            <p:nvPr/>
          </p:nvSpPr>
          <p:spPr>
            <a:xfrm>
              <a:off x="575448" y="4066458"/>
              <a:ext cx="1184454" cy="62004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Century Gothic" panose="020B0502020202020204" pitchFamily="34" charset="0"/>
                </a:rPr>
                <a:t>Java (tropical)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CF7E12E-F1B9-4FB2-0E01-CE0551F1C657}"/>
              </a:ext>
            </a:extLst>
          </p:cNvPr>
          <p:cNvGrpSpPr>
            <a:grpSpLocks noChangeAspect="1"/>
          </p:cNvGrpSpPr>
          <p:nvPr/>
        </p:nvGrpSpPr>
        <p:grpSpPr>
          <a:xfrm>
            <a:off x="8748716" y="3643282"/>
            <a:ext cx="2685373" cy="2677261"/>
            <a:chOff x="4123352" y="1434928"/>
            <a:chExt cx="3945296" cy="3933377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D4BC5F8-94C7-DDC9-77D7-A83EA990B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3352" y="1434928"/>
              <a:ext cx="3945296" cy="3933377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32A9BF4-60D6-4ED5-3D40-86360EFEC69B}"/>
                </a:ext>
              </a:extLst>
            </p:cNvPr>
            <p:cNvSpPr txBox="1"/>
            <p:nvPr/>
          </p:nvSpPr>
          <p:spPr>
            <a:xfrm>
              <a:off x="4594886" y="3928780"/>
              <a:ext cx="1377018" cy="930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entury Gothic" panose="020B0502020202020204" pitchFamily="34" charset="0"/>
                </a:rPr>
                <a:t>Mali </a:t>
              </a:r>
            </a:p>
            <a:p>
              <a:r>
                <a:rPr lang="en-US" sz="1200" dirty="0">
                  <a:latin typeface="Century Gothic" panose="020B0502020202020204" pitchFamily="34" charset="0"/>
                </a:rPr>
                <a:t>(sub-Saharan)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2D29E28-8BAE-C8BD-9FCE-AC3390499225}"/>
              </a:ext>
            </a:extLst>
          </p:cNvPr>
          <p:cNvSpPr txBox="1"/>
          <p:nvPr/>
        </p:nvSpPr>
        <p:spPr>
          <a:xfrm>
            <a:off x="6475580" y="6251333"/>
            <a:ext cx="4958509" cy="5770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The OCO-2 swath width changes along the orbit as the spacecraft rotates to mitigate polarization effects. The OCO-3 instrument, with its pointing capability, maintains a uniform swath width. </a:t>
            </a:r>
            <a:r>
              <a:rPr lang="en-US" sz="1050" b="1" dirty="0"/>
              <a:t>Figures: T. </a:t>
            </a:r>
            <a:r>
              <a:rPr lang="en-US" sz="1050" b="1" dirty="0" err="1"/>
              <a:t>Kurosu</a:t>
            </a:r>
            <a:endParaRPr lang="en-US" sz="1050" b="1" dirty="0"/>
          </a:p>
        </p:txBody>
      </p:sp>
      <p:sp>
        <p:nvSpPr>
          <p:cNvPr id="6" name="Punched Tape 5">
            <a:extLst>
              <a:ext uri="{FF2B5EF4-FFF2-40B4-BE49-F238E27FC236}">
                <a16:creationId xmlns:a16="http://schemas.microsoft.com/office/drawing/2014/main" id="{54834331-936E-63E6-9CC4-8155CF855A8E}"/>
              </a:ext>
            </a:extLst>
          </p:cNvPr>
          <p:cNvSpPr/>
          <p:nvPr/>
        </p:nvSpPr>
        <p:spPr>
          <a:xfrm>
            <a:off x="7719593" y="3623239"/>
            <a:ext cx="1007170" cy="222265"/>
          </a:xfrm>
          <a:prstGeom prst="flowChartPunchedTape">
            <a:avLst/>
          </a:prstGeom>
          <a:gradFill>
            <a:gsLst>
              <a:gs pos="100000">
                <a:schemeClr val="accent6">
                  <a:lumMod val="50000"/>
                </a:schemeClr>
              </a:gs>
              <a:gs pos="100000">
                <a:schemeClr val="tx2">
                  <a:lumMod val="25000"/>
                </a:schemeClr>
              </a:gs>
              <a:gs pos="0">
                <a:srgbClr val="AB794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40" dirty="0">
                <a:latin typeface="Century Gothic" panose="020B0502020202020204" pitchFamily="34" charset="0"/>
                <a:cs typeface="Arial" panose="020B0604020202020204" pitchFamily="34" charset="0"/>
              </a:rPr>
              <a:t>+Land</a:t>
            </a:r>
          </a:p>
        </p:txBody>
      </p:sp>
    </p:spTree>
    <p:extLst>
      <p:ext uri="{BB962C8B-B14F-4D97-AF65-F5344CB8AC3E}">
        <p14:creationId xmlns:p14="http://schemas.microsoft.com/office/powerpoint/2010/main" val="38352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80628-8917-BBAB-FBF2-4A4D2E4D34B5}"/>
              </a:ext>
            </a:extLst>
          </p:cNvPr>
          <p:cNvSpPr txBox="1">
            <a:spLocks/>
          </p:cNvSpPr>
          <p:nvPr/>
        </p:nvSpPr>
        <p:spPr>
          <a:xfrm>
            <a:off x="595248" y="377239"/>
            <a:ext cx="4719702" cy="377190"/>
          </a:xfrm>
          <a:prstGeom prst="rect">
            <a:avLst/>
          </a:prstGeom>
          <a:noFill/>
        </p:spPr>
        <p:txBody>
          <a:bodyPr vert="horz" lIns="109728" tIns="54864" rIns="109728" bIns="5486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i="1" dirty="0"/>
              <a:t>Data processing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050C50-C74D-FD65-B593-2B88A51F5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995" y="377239"/>
            <a:ext cx="6196691" cy="63789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A1A130-14DE-251D-6FB5-2CAD5FB0AD72}"/>
              </a:ext>
            </a:extLst>
          </p:cNvPr>
          <p:cNvSpPr txBox="1"/>
          <p:nvPr/>
        </p:nvSpPr>
        <p:spPr>
          <a:xfrm>
            <a:off x="595248" y="5191809"/>
            <a:ext cx="2326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Flowchart from </a:t>
            </a:r>
          </a:p>
          <a:p>
            <a:r>
              <a:rPr lang="en-US" dirty="0">
                <a:hlinkClick r:id="rId3"/>
              </a:rPr>
              <a:t>Eldering et al. (2017)</a:t>
            </a:r>
            <a:endParaRPr lang="en-US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073F71DB-5C80-E69B-F688-2434785A1345}"/>
              </a:ext>
            </a:extLst>
          </p:cNvPr>
          <p:cNvSpPr txBox="1">
            <a:spLocks/>
          </p:cNvSpPr>
          <p:nvPr/>
        </p:nvSpPr>
        <p:spPr>
          <a:xfrm>
            <a:off x="455064" y="1193581"/>
            <a:ext cx="3702600" cy="5078393"/>
          </a:xfrm>
          <a:prstGeom prst="rect">
            <a:avLst/>
          </a:prstGeom>
        </p:spPr>
        <p:txBody>
          <a:bodyPr/>
          <a:lstStyle>
            <a:lvl1pPr marL="342806" indent="-342806" algn="l" rtl="0" eaLnBrk="1" fontAlgn="base" hangingPunct="1">
              <a:spcBef>
                <a:spcPts val="300"/>
              </a:spcBef>
              <a:spcAft>
                <a:spcPts val="30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746" indent="-285671" algn="l" rtl="0" eaLnBrk="1" fontAlgn="base" hangingPunct="1">
              <a:spcBef>
                <a:spcPts val="300"/>
              </a:spcBef>
              <a:spcAft>
                <a:spcPts val="30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2pPr>
            <a:lvl3pPr marL="1142685" indent="-228538" algn="l" rtl="0" eaLnBrk="1" fontAlgn="base" hangingPunct="1">
              <a:spcBef>
                <a:spcPts val="300"/>
              </a:spcBef>
              <a:spcAft>
                <a:spcPts val="30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3pPr>
            <a:lvl4pPr marL="1599760" indent="-228538" algn="l" rtl="0" eaLnBrk="1" fontAlgn="base" hangingPunct="1">
              <a:spcBef>
                <a:spcPts val="300"/>
              </a:spcBef>
              <a:spcAft>
                <a:spcPts val="30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4pPr>
            <a:lvl5pPr marL="2056832" indent="-228538" algn="l" rtl="0" eaLnBrk="1" fontAlgn="base" hangingPunct="1">
              <a:spcBef>
                <a:spcPts val="300"/>
              </a:spcBef>
              <a:spcAft>
                <a:spcPts val="30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5pPr>
            <a:lvl6pPr marL="2513908" indent="-2285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0982" indent="-2285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8054" indent="-2285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5130" indent="-2285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600" kern="0" dirty="0"/>
          </a:p>
          <a:p>
            <a:r>
              <a:rPr lang="en-US" sz="1600" b="1" kern="0" dirty="0"/>
              <a:t>OCO-2 and OCO-3 data are processed through the same ACOS L2 algorithm</a:t>
            </a:r>
          </a:p>
          <a:p>
            <a:pPr lvl="1"/>
            <a:r>
              <a:rPr lang="en-US" sz="1400" kern="0" dirty="0"/>
              <a:t>O’Dell et al. (2018)</a:t>
            </a:r>
          </a:p>
          <a:p>
            <a:pPr lvl="1"/>
            <a:r>
              <a:rPr lang="en-US" sz="1400" kern="0" dirty="0"/>
              <a:t>Taylor et al. (2023)</a:t>
            </a:r>
          </a:p>
          <a:p>
            <a:pPr lvl="1"/>
            <a:r>
              <a:rPr lang="en-US" sz="1400" kern="0" dirty="0"/>
              <a:t>Jacobs et al. (2024)</a:t>
            </a:r>
          </a:p>
          <a:p>
            <a:pPr lvl="1"/>
            <a:endParaRPr lang="en-US" sz="1400" b="1" kern="0" dirty="0"/>
          </a:p>
          <a:p>
            <a:endParaRPr lang="en-US" sz="1333" kern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A63691-4242-C50C-707D-888BE0205A36}"/>
              </a:ext>
            </a:extLst>
          </p:cNvPr>
          <p:cNvSpPr/>
          <p:nvPr/>
        </p:nvSpPr>
        <p:spPr>
          <a:xfrm flipV="1">
            <a:off x="6165448" y="6315917"/>
            <a:ext cx="1264052" cy="164841"/>
          </a:xfrm>
          <a:prstGeom prst="rect">
            <a:avLst/>
          </a:prstGeom>
          <a:solidFill>
            <a:srgbClr val="D9CA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EDD71A4-61CC-ACA5-F9F6-406480547B60}"/>
              </a:ext>
            </a:extLst>
          </p:cNvPr>
          <p:cNvGrpSpPr/>
          <p:nvPr/>
        </p:nvGrpSpPr>
        <p:grpSpPr>
          <a:xfrm>
            <a:off x="8366968" y="3429000"/>
            <a:ext cx="2714320" cy="3328476"/>
            <a:chOff x="8366968" y="3429000"/>
            <a:chExt cx="2714320" cy="332847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0EAF153-A0F0-9EA0-69D5-969C89EEA047}"/>
                </a:ext>
              </a:extLst>
            </p:cNvPr>
            <p:cNvSpPr/>
            <p:nvPr/>
          </p:nvSpPr>
          <p:spPr>
            <a:xfrm>
              <a:off x="8415580" y="3429000"/>
              <a:ext cx="2665708" cy="122049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9744785-7AA0-D4DC-4E22-B3ED86388F95}"/>
                </a:ext>
              </a:extLst>
            </p:cNvPr>
            <p:cNvSpPr/>
            <p:nvPr/>
          </p:nvSpPr>
          <p:spPr>
            <a:xfrm>
              <a:off x="8366968" y="5536984"/>
              <a:ext cx="2665708" cy="122049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2438D26-B7DE-C1EB-9684-F62E459569B2}"/>
                </a:ext>
              </a:extLst>
            </p:cNvPr>
            <p:cNvCxnSpPr/>
            <p:nvPr/>
          </p:nvCxnSpPr>
          <p:spPr>
            <a:xfrm>
              <a:off x="8851953" y="6121831"/>
              <a:ext cx="184187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8606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D3D18-066C-CEAB-32A0-8DCE95F60B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1806" y="229999"/>
            <a:ext cx="11706798" cy="57629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OCO-2 and OCO-3 each offer unique &amp; complementary coverage, sampling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58BD9A-F486-E0D4-3A8E-C9866B24E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2316" y="1130284"/>
            <a:ext cx="2882850" cy="2203225"/>
          </a:xfrm>
        </p:spPr>
        <p:txBody>
          <a:bodyPr>
            <a:normAutofit/>
          </a:bodyPr>
          <a:lstStyle/>
          <a:p>
            <a:pPr marL="88900" indent="0">
              <a:buNone/>
            </a:pPr>
            <a:r>
              <a:rPr lang="en-US" sz="1600" b="1" dirty="0">
                <a:solidFill>
                  <a:schemeClr val="tx1"/>
                </a:solidFill>
              </a:rPr>
              <a:t>OCO-2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”Pole-to-pole” coverage, depending on season; </a:t>
            </a:r>
          </a:p>
          <a:p>
            <a:r>
              <a:rPr lang="en-US" sz="1600" dirty="0">
                <a:solidFill>
                  <a:schemeClr val="tx1"/>
                </a:solidFill>
              </a:rPr>
              <a:t>Fixed 1330h equator crossing time (and local overpass time)</a:t>
            </a:r>
          </a:p>
        </p:txBody>
      </p:sp>
      <p:pic>
        <p:nvPicPr>
          <p:cNvPr id="4" name="Global-visualization-of-OCO-2-and-OCO-3-XCO2-oco23-0p5deg-15day-ltco2-15fps.mp4">
            <a:hlinkClick r:id="" action="ppaction://media"/>
            <a:extLst>
              <a:ext uri="{FF2B5EF4-FFF2-40B4-BE49-F238E27FC236}">
                <a16:creationId xmlns:a16="http://schemas.microsoft.com/office/drawing/2014/main" id="{DCD3533A-9CA0-8BB0-E931-15C7C99BAA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3788" y="977509"/>
            <a:ext cx="6539093" cy="5386896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DC404EA-E951-F0EB-4008-47431EA0DA4D}"/>
              </a:ext>
            </a:extLst>
          </p:cNvPr>
          <p:cNvSpPr txBox="1">
            <a:spLocks/>
          </p:cNvSpPr>
          <p:nvPr/>
        </p:nvSpPr>
        <p:spPr>
          <a:xfrm>
            <a:off x="242316" y="3898562"/>
            <a:ext cx="2882850" cy="220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875" bIns="609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3585D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3585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sz="2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sz="2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»"/>
              <a:defRPr sz="2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1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1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1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1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88900" indent="0">
              <a:buFont typeface="Arial"/>
              <a:buNone/>
            </a:pPr>
            <a:r>
              <a:rPr lang="en-US" sz="1600" b="1" dirty="0">
                <a:solidFill>
                  <a:schemeClr val="tx1"/>
                </a:solidFill>
                <a:latin typeface="+mj-lt"/>
              </a:rPr>
              <a:t>OCO-3</a:t>
            </a:r>
          </a:p>
          <a:p>
            <a:r>
              <a:rPr lang="en-US" sz="1600" dirty="0">
                <a:solidFill>
                  <a:schemeClr val="tx1"/>
                </a:solidFill>
                <a:latin typeface="+mj-lt"/>
              </a:rPr>
              <a:t>Coverage limited to ±52º latitude, changing with season;</a:t>
            </a:r>
          </a:p>
          <a:p>
            <a:r>
              <a:rPr lang="en-US" sz="1600" dirty="0">
                <a:solidFill>
                  <a:schemeClr val="tx1"/>
                </a:solidFill>
                <a:latin typeface="+mj-lt"/>
              </a:rPr>
              <a:t>Observations span all times of day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729D817-9794-49FE-E895-680767D68AFE}"/>
              </a:ext>
            </a:extLst>
          </p:cNvPr>
          <p:cNvGrpSpPr/>
          <p:nvPr/>
        </p:nvGrpSpPr>
        <p:grpSpPr>
          <a:xfrm>
            <a:off x="3419958" y="4006982"/>
            <a:ext cx="8455054" cy="2476053"/>
            <a:chOff x="3419958" y="4104956"/>
            <a:chExt cx="8455054" cy="247605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DF5E3EF-3CAC-7307-9477-F2803D85FAB9}"/>
                </a:ext>
              </a:extLst>
            </p:cNvPr>
            <p:cNvSpPr txBox="1"/>
            <p:nvPr/>
          </p:nvSpPr>
          <p:spPr>
            <a:xfrm>
              <a:off x="10702992" y="5981433"/>
              <a:ext cx="1141943" cy="5995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98" dirty="0">
                  <a:solidFill>
                    <a:srgbClr val="00B050"/>
                  </a:solidFill>
                </a:rPr>
                <a:t>Rio Gallegos</a:t>
              </a:r>
            </a:p>
            <a:p>
              <a:pPr algn="ctr"/>
              <a:r>
                <a:rPr lang="en-US" sz="998" strike="sngStrike" dirty="0">
                  <a:solidFill>
                    <a:schemeClr val="accent2"/>
                  </a:solidFill>
                </a:rPr>
                <a:t>Punta Arenas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8CD71A5-853A-9D03-9B4D-0A0A21400B23}"/>
                </a:ext>
              </a:extLst>
            </p:cNvPr>
            <p:cNvSpPr txBox="1"/>
            <p:nvPr/>
          </p:nvSpPr>
          <p:spPr>
            <a:xfrm>
              <a:off x="3419958" y="4117464"/>
              <a:ext cx="914014" cy="5995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98" strike="sngStrike" dirty="0">
                  <a:solidFill>
                    <a:schemeClr val="accent2"/>
                  </a:solidFill>
                </a:rPr>
                <a:t>Edmonton</a:t>
              </a:r>
            </a:p>
            <a:p>
              <a:pPr algn="ctr"/>
              <a:r>
                <a:rPr lang="en-US" sz="998" dirty="0">
                  <a:solidFill>
                    <a:srgbClr val="00B050"/>
                  </a:solidFill>
                </a:rPr>
                <a:t>Calgary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7927846-2BB0-540D-9CCC-35C21BA80AD9}"/>
                </a:ext>
              </a:extLst>
            </p:cNvPr>
            <p:cNvCxnSpPr>
              <a:cxnSpLocks/>
            </p:cNvCxnSpPr>
            <p:nvPr/>
          </p:nvCxnSpPr>
          <p:spPr>
            <a:xfrm>
              <a:off x="3556004" y="4322893"/>
              <a:ext cx="8319008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0953461-B9D9-6D96-4B26-DD22425E31C4}"/>
                </a:ext>
              </a:extLst>
            </p:cNvPr>
            <p:cNvSpPr txBox="1"/>
            <p:nvPr/>
          </p:nvSpPr>
          <p:spPr>
            <a:xfrm>
              <a:off x="10756744" y="4104956"/>
              <a:ext cx="1002122" cy="8300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98" strike="sngStrike" dirty="0">
                  <a:solidFill>
                    <a:schemeClr val="accent2"/>
                  </a:solidFill>
                </a:rPr>
                <a:t>Amsterdam</a:t>
              </a:r>
            </a:p>
            <a:p>
              <a:pPr algn="ctr"/>
              <a:r>
                <a:rPr lang="en-US" sz="998" dirty="0">
                  <a:solidFill>
                    <a:srgbClr val="00B050"/>
                  </a:solidFill>
                </a:rPr>
                <a:t>Rotterdam</a:t>
              </a:r>
            </a:p>
            <a:p>
              <a:pPr algn="ctr"/>
              <a:r>
                <a:rPr lang="en-US" sz="998" dirty="0">
                  <a:solidFill>
                    <a:srgbClr val="00B050"/>
                  </a:solidFill>
                </a:rPr>
                <a:t>London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0B7AE4F-AF61-7D0D-AEA3-3781D01C87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37879" y="6227237"/>
              <a:ext cx="5602405" cy="10937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89D5D45-DE80-9CCD-C64A-3ADEB1FCABF5}"/>
              </a:ext>
            </a:extLst>
          </p:cNvPr>
          <p:cNvSpPr txBox="1"/>
          <p:nvPr/>
        </p:nvSpPr>
        <p:spPr>
          <a:xfrm>
            <a:off x="7237689" y="6462379"/>
            <a:ext cx="2805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Videos from Thomas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Kurosu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/JPL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F9CCB7-A39B-12E5-0CED-22FF3083F7F5}"/>
              </a:ext>
            </a:extLst>
          </p:cNvPr>
          <p:cNvSpPr txBox="1"/>
          <p:nvPr/>
        </p:nvSpPr>
        <p:spPr>
          <a:xfrm>
            <a:off x="3107392" y="1005490"/>
            <a:ext cx="1095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XCO</a:t>
            </a:r>
            <a:r>
              <a:rPr lang="en-US" sz="2800" b="1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7491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442D8C-86CD-96FE-B695-EAB10C1C80E9}"/>
              </a:ext>
            </a:extLst>
          </p:cNvPr>
          <p:cNvSpPr txBox="1">
            <a:spLocks/>
          </p:cNvSpPr>
          <p:nvPr/>
        </p:nvSpPr>
        <p:spPr>
          <a:xfrm>
            <a:off x="1895154" y="340705"/>
            <a:ext cx="8401689" cy="377190"/>
          </a:xfrm>
          <a:prstGeom prst="rect">
            <a:avLst/>
          </a:prstGeom>
          <a:solidFill>
            <a:schemeClr val="bg1"/>
          </a:solidFill>
        </p:spPr>
        <p:txBody>
          <a:bodyPr vert="horz" lIns="109728" tIns="54864" rIns="109728" bIns="5486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i="1" dirty="0"/>
              <a:t>OCO-2: Heatwaves, drought and carbon storage</a:t>
            </a:r>
          </a:p>
        </p:txBody>
      </p:sp>
      <p:pic>
        <p:nvPicPr>
          <p:cNvPr id="5" name="Picture 4" descr="A graph with black dots and a blue dot&#10;&#10;Description automatically generated">
            <a:extLst>
              <a:ext uri="{FF2B5EF4-FFF2-40B4-BE49-F238E27FC236}">
                <a16:creationId xmlns:a16="http://schemas.microsoft.com/office/drawing/2014/main" id="{2C0DABBE-8F5C-3166-1D7D-A1D7C4775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10" y="2501927"/>
            <a:ext cx="4866467" cy="35080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BD232B-F9DB-5424-7770-4C08C0B07E63}"/>
              </a:ext>
            </a:extLst>
          </p:cNvPr>
          <p:cNvSpPr txBox="1"/>
          <p:nvPr/>
        </p:nvSpPr>
        <p:spPr>
          <a:xfrm>
            <a:off x="433952" y="5590036"/>
            <a:ext cx="525392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Annual mean Oceanic Nino Index (ONI) against CO</a:t>
            </a:r>
            <a:r>
              <a:rPr lang="en-US" sz="1400" baseline="-25000" dirty="0"/>
              <a:t>2</a:t>
            </a:r>
            <a:r>
              <a:rPr lang="en-US" sz="1400" dirty="0"/>
              <a:t> growth rate anomaly between 1959 and 2021 (excluding 1991 and 1992 when Pinatubo impacts were dominant).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F3732B-8FF5-7F6B-6223-A4C670BB5D08}"/>
              </a:ext>
            </a:extLst>
          </p:cNvPr>
          <p:cNvSpPr txBox="1"/>
          <p:nvPr/>
        </p:nvSpPr>
        <p:spPr>
          <a:xfrm>
            <a:off x="573437" y="1203636"/>
            <a:ext cx="5114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u="none" strike="noStrike" dirty="0">
                <a:solidFill>
                  <a:srgbClr val="333333"/>
                </a:solidFill>
                <a:effectLst/>
              </a:rPr>
              <a:t>La Niña historically associated with substantial reductions in the atmospheric CO</a:t>
            </a:r>
            <a:r>
              <a:rPr lang="en-US" b="0" i="0" u="none" strike="noStrike" baseline="-25000" dirty="0">
                <a:solidFill>
                  <a:srgbClr val="333333"/>
                </a:solidFill>
                <a:effectLst/>
              </a:rPr>
              <a:t>2</a:t>
            </a:r>
            <a:r>
              <a:rPr lang="en-US" b="0" i="0" u="none" strike="noStrike" dirty="0">
                <a:solidFill>
                  <a:srgbClr val="333333"/>
                </a:solidFill>
                <a:effectLst/>
              </a:rPr>
              <a:t> growth rate. However, the 2021 La Niña exhibited a near-neutral impact on the CO</a:t>
            </a:r>
            <a:r>
              <a:rPr lang="en-US" b="0" i="0" u="none" strike="noStrike" baseline="-25000" dirty="0">
                <a:solidFill>
                  <a:srgbClr val="333333"/>
                </a:solidFill>
                <a:effectLst/>
              </a:rPr>
              <a:t>2</a:t>
            </a:r>
            <a:r>
              <a:rPr lang="en-US" b="0" i="0" u="none" strike="noStrike" dirty="0">
                <a:solidFill>
                  <a:srgbClr val="333333"/>
                </a:solidFill>
                <a:effectLst/>
              </a:rPr>
              <a:t> growth rate. Why?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715D95-535F-2C20-DA44-4E84B760E515}"/>
              </a:ext>
            </a:extLst>
          </p:cNvPr>
          <p:cNvSpPr txBox="1"/>
          <p:nvPr/>
        </p:nvSpPr>
        <p:spPr>
          <a:xfrm>
            <a:off x="6095999" y="1126146"/>
            <a:ext cx="55616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u="none" strike="noStrike" dirty="0">
                <a:solidFill>
                  <a:srgbClr val="333333"/>
                </a:solidFill>
                <a:effectLst/>
              </a:rPr>
              <a:t>Liu et al. (2024) </a:t>
            </a:r>
            <a:r>
              <a:rPr lang="en-US" dirty="0">
                <a:solidFill>
                  <a:srgbClr val="333333"/>
                </a:solidFill>
              </a:rPr>
              <a:t>used </a:t>
            </a:r>
            <a:r>
              <a:rPr lang="en-US" b="1" dirty="0">
                <a:solidFill>
                  <a:srgbClr val="333333"/>
                </a:solidFill>
              </a:rPr>
              <a:t>OCO-2 MIP </a:t>
            </a:r>
            <a:r>
              <a:rPr lang="en-US" dirty="0">
                <a:solidFill>
                  <a:srgbClr val="333333"/>
                </a:solidFill>
              </a:rPr>
              <a:t>results to show that </a:t>
            </a:r>
            <a:r>
              <a:rPr lang="en-US" b="1" i="0" u="none" strike="noStrike" dirty="0">
                <a:solidFill>
                  <a:srgbClr val="333333"/>
                </a:solidFill>
                <a:effectLst/>
              </a:rPr>
              <a:t>extreme drought and warm anomalies </a:t>
            </a:r>
            <a:r>
              <a:rPr lang="en-US" b="0" i="0" u="none" strike="noStrike" dirty="0">
                <a:solidFill>
                  <a:srgbClr val="333333"/>
                </a:solidFill>
                <a:effectLst/>
              </a:rPr>
              <a:t>in Europe and Asia </a:t>
            </a:r>
            <a:r>
              <a:rPr lang="en-US" b="1" i="0" u="none" strike="noStrike" dirty="0">
                <a:solidFill>
                  <a:srgbClr val="333333"/>
                </a:solidFill>
                <a:effectLst/>
              </a:rPr>
              <a:t>reduced the net carbon uptake </a:t>
            </a:r>
            <a:r>
              <a:rPr lang="en-US" b="0" i="0" u="none" strike="noStrike" dirty="0">
                <a:solidFill>
                  <a:srgbClr val="333333"/>
                </a:solidFill>
                <a:effectLst/>
              </a:rPr>
              <a:t>and offset 72% of the increased net carbon uptake over the tropics in 2021.</a:t>
            </a:r>
            <a:endParaRPr lang="en-US" dirty="0"/>
          </a:p>
        </p:txBody>
      </p:sp>
      <p:pic>
        <p:nvPicPr>
          <p:cNvPr id="10" name="Picture 9" descr="A dry cracked earth with a sun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2062F5F4-11DC-465D-24AF-CE62ADFE49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65467"/>
            <a:ext cx="5031784" cy="26996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6D87D3-5ECA-7859-8542-798550E2ACD6}"/>
              </a:ext>
            </a:extLst>
          </p:cNvPr>
          <p:cNvSpPr txBox="1"/>
          <p:nvPr/>
        </p:nvSpPr>
        <p:spPr>
          <a:xfrm>
            <a:off x="5951347" y="5427076"/>
            <a:ext cx="57062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hlinkClick r:id="rId5"/>
              </a:rPr>
              <a:t>https://www.science.org/doi/10.1126/sciadv.adl2201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hlinkClick r:id="rId6"/>
              </a:rPr>
              <a:t>https://www.pnas.org/post/journal-club/heatwaves-and-drought-quelled-la-nina-s-carbon-storage-benefits-2021</a:t>
            </a:r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83586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C0379-7D3E-336F-9B77-0C1558F35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9AF7CE-D3BF-2580-15F9-110C02E58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2315" y="913310"/>
            <a:ext cx="11707369" cy="5056204"/>
          </a:xfrm>
        </p:spPr>
        <p:txBody>
          <a:bodyPr/>
          <a:lstStyle/>
          <a:p>
            <a:r>
              <a:rPr lang="en-US" dirty="0"/>
              <a:t>Joint observations can better constrain emission rates and disentangle contributions from individual facilities.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7E48B64-8E61-08F7-2E42-A216339C3086}"/>
              </a:ext>
            </a:extLst>
          </p:cNvPr>
          <p:cNvSpPr txBox="1">
            <a:spLocks/>
          </p:cNvSpPr>
          <p:nvPr/>
        </p:nvSpPr>
        <p:spPr>
          <a:xfrm>
            <a:off x="3690550" y="340816"/>
            <a:ext cx="6984198" cy="377190"/>
          </a:xfrm>
          <a:prstGeom prst="rect">
            <a:avLst/>
          </a:prstGeom>
          <a:solidFill>
            <a:schemeClr val="bg1"/>
          </a:solidFill>
        </p:spPr>
        <p:txBody>
          <a:bodyPr vert="horz" lIns="109728" tIns="54864" rIns="109728" bIns="5486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i="1" dirty="0">
                <a:solidFill>
                  <a:srgbClr val="000000"/>
                </a:solidFill>
                <a:effectLst/>
              </a:rPr>
              <a:t>OCO-3 + EMIT synergy</a:t>
            </a:r>
            <a:endParaRPr lang="en-US" sz="2800" b="1" i="1" dirty="0"/>
          </a:p>
        </p:txBody>
      </p:sp>
      <p:pic>
        <p:nvPicPr>
          <p:cNvPr id="5" name="Picture 4" descr="A map of energy sources&#10;&#10;Description automatically generated">
            <a:extLst>
              <a:ext uri="{FF2B5EF4-FFF2-40B4-BE49-F238E27FC236}">
                <a16:creationId xmlns:a16="http://schemas.microsoft.com/office/drawing/2014/main" id="{C1BA23CB-8FF0-8EFB-BCB6-94813B822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10" y="1481489"/>
            <a:ext cx="9868838" cy="48030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CBAE5C-A63D-D569-565C-B8571FEFB14D}"/>
              </a:ext>
            </a:extLst>
          </p:cNvPr>
          <p:cNvSpPr txBox="1"/>
          <p:nvPr/>
        </p:nvSpPr>
        <p:spPr>
          <a:xfrm>
            <a:off x="242315" y="5827363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Nelson et al., in review</a:t>
            </a:r>
          </a:p>
        </p:txBody>
      </p:sp>
    </p:spTree>
    <p:extLst>
      <p:ext uri="{BB962C8B-B14F-4D97-AF65-F5344CB8AC3E}">
        <p14:creationId xmlns:p14="http://schemas.microsoft.com/office/powerpoint/2010/main" val="4108338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solar calculator&#10;&#10;Description automatically generated">
            <a:extLst>
              <a:ext uri="{FF2B5EF4-FFF2-40B4-BE49-F238E27FC236}">
                <a16:creationId xmlns:a16="http://schemas.microsoft.com/office/drawing/2014/main" id="{42B73D00-9045-5619-7A93-C07FB67EF6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11" y="2782194"/>
            <a:ext cx="4946572" cy="269641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9322D8-6E40-195B-44D9-8F9FF5C52E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5063" y="1193581"/>
            <a:ext cx="5640937" cy="5078393"/>
          </a:xfrm>
        </p:spPr>
        <p:txBody>
          <a:bodyPr/>
          <a:lstStyle/>
          <a:p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b="1" dirty="0">
                <a:solidFill>
                  <a:schemeClr val="tx1"/>
                </a:solidFill>
              </a:rPr>
              <a:t>10+ years of global XCO</a:t>
            </a:r>
            <a:r>
              <a:rPr lang="en-US" sz="1600" b="1" baseline="-25000" dirty="0">
                <a:solidFill>
                  <a:schemeClr val="tx1"/>
                </a:solidFill>
              </a:rPr>
              <a:t>2</a:t>
            </a:r>
            <a:r>
              <a:rPr lang="en-US" sz="1600" b="1" dirty="0">
                <a:solidFill>
                  <a:schemeClr val="tx1"/>
                </a:solidFill>
              </a:rPr>
              <a:t> and SIF measurements</a:t>
            </a:r>
          </a:p>
          <a:p>
            <a:r>
              <a:rPr lang="en-US" sz="1600" b="1" dirty="0">
                <a:solidFill>
                  <a:schemeClr val="tx1"/>
                </a:solidFill>
              </a:rPr>
              <a:t>Instrument and spacecraft are in excellent health</a:t>
            </a:r>
            <a:r>
              <a:rPr lang="en-US" sz="1600" dirty="0">
                <a:solidFill>
                  <a:schemeClr val="tx1"/>
                </a:solidFill>
              </a:rPr>
              <a:t>!</a:t>
            </a:r>
          </a:p>
          <a:p>
            <a:r>
              <a:rPr lang="en-US" sz="1600" dirty="0">
                <a:solidFill>
                  <a:schemeClr val="tx1"/>
                </a:solidFill>
              </a:rPr>
              <a:t>Outgassing/icing impacts diminishing as the mission extends in time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b="1" dirty="0">
                <a:solidFill>
                  <a:schemeClr val="tx1"/>
                </a:solidFill>
              </a:rPr>
              <a:t>Latest data version (v11.2) is publicly available; </a:t>
            </a:r>
            <a:r>
              <a:rPr lang="en-US" sz="1600" dirty="0">
                <a:solidFill>
                  <a:schemeClr val="tx1"/>
                </a:solidFill>
              </a:rPr>
              <a:t>comparison to TCCON show accuracy and precision &lt;0.8 ppm</a:t>
            </a:r>
          </a:p>
          <a:p>
            <a:pPr lvl="1"/>
            <a:r>
              <a:rPr lang="en-US" sz="1333" dirty="0">
                <a:solidFill>
                  <a:schemeClr val="tx1"/>
                </a:solidFill>
              </a:rPr>
              <a:t>Das et al [2024], submitted to AGU Earth and Space Science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4F6382-C2C7-9D81-6BB2-97AE60BFFE57}"/>
              </a:ext>
            </a:extLst>
          </p:cNvPr>
          <p:cNvSpPr txBox="1"/>
          <p:nvPr/>
        </p:nvSpPr>
        <p:spPr>
          <a:xfrm>
            <a:off x="1276668" y="1025212"/>
            <a:ext cx="3494909" cy="379656"/>
          </a:xfrm>
          <a:prstGeom prst="rect">
            <a:avLst/>
          </a:prstGeom>
          <a:solidFill>
            <a:srgbClr val="6DAA4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67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OCO-2: “Aging like a fine wine”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19E848-354C-266F-8D64-0E1250F7A97D}"/>
              </a:ext>
            </a:extLst>
          </p:cNvPr>
          <p:cNvSpPr txBox="1"/>
          <p:nvPr/>
        </p:nvSpPr>
        <p:spPr>
          <a:xfrm>
            <a:off x="6801600" y="1046617"/>
            <a:ext cx="4561752" cy="37965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67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OCO-3: “The youngest child syndrome”</a:t>
            </a: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C0B41EA0-64DA-E1D7-1960-91E5BA29C224}"/>
              </a:ext>
            </a:extLst>
          </p:cNvPr>
          <p:cNvSpPr txBox="1">
            <a:spLocks/>
          </p:cNvSpPr>
          <p:nvPr/>
        </p:nvSpPr>
        <p:spPr>
          <a:xfrm>
            <a:off x="6096000" y="1193581"/>
            <a:ext cx="5874327" cy="5078393"/>
          </a:xfrm>
          <a:prstGeom prst="rect">
            <a:avLst/>
          </a:prstGeom>
        </p:spPr>
        <p:txBody>
          <a:bodyPr vert="horz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b="1" dirty="0">
                <a:solidFill>
                  <a:schemeClr val="tx1"/>
                </a:solidFill>
              </a:rPr>
              <a:t>5+ years of XCO</a:t>
            </a:r>
            <a:r>
              <a:rPr lang="en-US" sz="1600" b="1" baseline="-25000" dirty="0">
                <a:solidFill>
                  <a:schemeClr val="tx1"/>
                </a:solidFill>
              </a:rPr>
              <a:t>2</a:t>
            </a:r>
            <a:r>
              <a:rPr lang="en-US" sz="1600" b="1" dirty="0">
                <a:solidFill>
                  <a:schemeClr val="tx1"/>
                </a:solidFill>
              </a:rPr>
              <a:t> and SIF measurements, 52°N - 52 °N (Aug. 2019 – Nov. 2023 and July 2024 – present!)</a:t>
            </a:r>
          </a:p>
          <a:p>
            <a:r>
              <a:rPr lang="en-US" sz="1600" dirty="0">
                <a:solidFill>
                  <a:schemeClr val="tx1"/>
                </a:solidFill>
              </a:rPr>
              <a:t>ISS is a busy and dynamic environment with LOTS of interruptions that our ops need to account for 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b="1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Storage 11/2023, </a:t>
            </a:r>
            <a:r>
              <a:rPr lang="en-US" sz="1600" b="1" dirty="0">
                <a:solidFill>
                  <a:schemeClr val="tx1"/>
                </a:solidFill>
              </a:rPr>
              <a:t>Reinstalled July 4 2024</a:t>
            </a:r>
          </a:p>
          <a:p>
            <a:r>
              <a:rPr lang="en-US" sz="1600" dirty="0">
                <a:solidFill>
                  <a:schemeClr val="tx1"/>
                </a:solidFill>
              </a:rPr>
              <a:t>Resumed science measurements July 16 2024</a:t>
            </a:r>
          </a:p>
          <a:p>
            <a:r>
              <a:rPr lang="en-US" sz="1600" dirty="0">
                <a:solidFill>
                  <a:schemeClr val="tx1"/>
                </a:solidFill>
              </a:rPr>
              <a:t>IOC2 completed Oct 6 2024, resumed nominal ops</a:t>
            </a:r>
          </a:p>
          <a:p>
            <a:r>
              <a:rPr lang="en-US" sz="1600" dirty="0">
                <a:solidFill>
                  <a:schemeClr val="tx1"/>
                </a:solidFill>
              </a:rPr>
              <a:t>Data collection underway and will continue for the “</a:t>
            </a:r>
            <a:r>
              <a:rPr lang="en-US" sz="1600" i="1" dirty="0">
                <a:solidFill>
                  <a:schemeClr val="tx1"/>
                </a:solidFill>
              </a:rPr>
              <a:t>lifetime of ISS</a:t>
            </a:r>
            <a:r>
              <a:rPr lang="en-US" sz="1600" dirty="0">
                <a:solidFill>
                  <a:schemeClr val="tx1"/>
                </a:solidFill>
              </a:rPr>
              <a:t>”</a:t>
            </a:r>
          </a:p>
          <a:p>
            <a:r>
              <a:rPr lang="en-US" sz="1600" b="1" dirty="0">
                <a:solidFill>
                  <a:schemeClr val="tx1"/>
                </a:solidFill>
              </a:rPr>
              <a:t>v11 data publicly available, </a:t>
            </a:r>
            <a:r>
              <a:rPr lang="en-US" sz="1600" dirty="0">
                <a:solidFill>
                  <a:schemeClr val="tx1"/>
                </a:solidFill>
              </a:rPr>
              <a:t>accuracy &amp; precision &lt;1 ppm</a:t>
            </a:r>
            <a:endParaRPr lang="en-US" sz="1400" b="1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801D72-E14D-4A49-6CAB-00AD6F9EE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96" y="2782194"/>
            <a:ext cx="5242560" cy="175802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C4D3CBA-A5A9-AD78-9887-B708D57A753A}"/>
              </a:ext>
            </a:extLst>
          </p:cNvPr>
          <p:cNvSpPr txBox="1">
            <a:spLocks/>
          </p:cNvSpPr>
          <p:nvPr/>
        </p:nvSpPr>
        <p:spPr>
          <a:xfrm>
            <a:off x="3024123" y="320089"/>
            <a:ext cx="6984198" cy="377190"/>
          </a:xfrm>
          <a:prstGeom prst="rect">
            <a:avLst/>
          </a:prstGeom>
          <a:noFill/>
        </p:spPr>
        <p:txBody>
          <a:bodyPr vert="horz" lIns="109728" tIns="54864" rIns="109728" bIns="5486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i="1" dirty="0"/>
              <a:t>Status of the two missions</a:t>
            </a:r>
          </a:p>
        </p:txBody>
      </p:sp>
    </p:spTree>
    <p:extLst>
      <p:ext uri="{BB962C8B-B14F-4D97-AF65-F5344CB8AC3E}">
        <p14:creationId xmlns:p14="http://schemas.microsoft.com/office/powerpoint/2010/main" val="322044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456F68-8707-7E50-19FB-DEC108CA8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1744" y="1033302"/>
            <a:ext cx="11707369" cy="5290006"/>
          </a:xfrm>
        </p:spPr>
        <p:txBody>
          <a:bodyPr>
            <a:normAutofit fontScale="70000" lnSpcReduction="20000"/>
          </a:bodyPr>
          <a:lstStyle/>
          <a:p>
            <a:r>
              <a:rPr lang="en-US" sz="2300" b="1" dirty="0">
                <a:solidFill>
                  <a:schemeClr val="tx1"/>
                </a:solidFill>
              </a:rPr>
              <a:t>Well-calibrated L1B radiances</a:t>
            </a:r>
          </a:p>
          <a:p>
            <a:pPr lvl="1"/>
            <a:r>
              <a:rPr lang="en-US" dirty="0"/>
              <a:t>OCO-2 v11 calibration in relatively good shape, continue to monitor/adjust as mission progresses</a:t>
            </a:r>
          </a:p>
          <a:p>
            <a:pPr lvl="1"/>
            <a:r>
              <a:rPr lang="en-US" dirty="0"/>
              <a:t>OCO-3 v11 calibration is much-improved over previous versions, still some challenges</a:t>
            </a:r>
          </a:p>
          <a:p>
            <a:r>
              <a:rPr lang="en-US" sz="2300" b="1" dirty="0">
                <a:solidFill>
                  <a:schemeClr val="tx1"/>
                </a:solidFill>
              </a:rPr>
              <a:t>Forward model accuracy</a:t>
            </a:r>
          </a:p>
          <a:p>
            <a:pPr lvl="1"/>
            <a:r>
              <a:rPr lang="en-US" dirty="0"/>
              <a:t>E.g. Spectroscopy advances, Rotational Raman Scattering</a:t>
            </a:r>
          </a:p>
          <a:p>
            <a:r>
              <a:rPr lang="en-US" sz="2300" b="1" dirty="0">
                <a:solidFill>
                  <a:schemeClr val="tx1"/>
                </a:solidFill>
              </a:rPr>
              <a:t>3D cloud effects</a:t>
            </a:r>
          </a:p>
          <a:p>
            <a:r>
              <a:rPr lang="en-US" sz="2300" b="1" dirty="0">
                <a:solidFill>
                  <a:schemeClr val="tx1"/>
                </a:solidFill>
              </a:rPr>
              <a:t>Meteorological fields</a:t>
            </a:r>
          </a:p>
          <a:p>
            <a:pPr lvl="1"/>
            <a:r>
              <a:rPr lang="en-US" dirty="0"/>
              <a:t>Surface pressure, temperature, water vapor, aerosol</a:t>
            </a:r>
          </a:p>
          <a:p>
            <a:pPr lvl="1"/>
            <a:r>
              <a:rPr lang="en-US" dirty="0"/>
              <a:t>Recent OCO-2 experience with transition from GEOS-FPIT to GEOS-IT input. (OCO-3 v11 all processed with GEOS-IT.)</a:t>
            </a:r>
          </a:p>
          <a:p>
            <a:r>
              <a:rPr lang="en-US" sz="2300" b="1" dirty="0">
                <a:solidFill>
                  <a:schemeClr val="tx1"/>
                </a:solidFill>
              </a:rPr>
              <a:t>CO</a:t>
            </a:r>
            <a:r>
              <a:rPr lang="en-US" sz="2300" b="1" baseline="-25000" dirty="0">
                <a:solidFill>
                  <a:schemeClr val="tx1"/>
                </a:solidFill>
              </a:rPr>
              <a:t>2</a:t>
            </a:r>
            <a:r>
              <a:rPr lang="en-US" sz="2300" b="1" dirty="0">
                <a:solidFill>
                  <a:schemeClr val="tx1"/>
                </a:solidFill>
              </a:rPr>
              <a:t> prior for OCO-2/OCO-3/TCCON</a:t>
            </a:r>
          </a:p>
          <a:p>
            <a:pPr lvl="1"/>
            <a:r>
              <a:rPr lang="en-US" dirty="0" err="1"/>
              <a:t>Laughner</a:t>
            </a:r>
            <a:r>
              <a:rPr lang="en-US" dirty="0"/>
              <a:t> et al. GGG2020 priors: NOAA GML in-situ data utilized as input</a:t>
            </a:r>
          </a:p>
          <a:p>
            <a:r>
              <a:rPr lang="en-US" sz="2300" b="1" dirty="0">
                <a:solidFill>
                  <a:schemeClr val="tx1"/>
                </a:solidFill>
              </a:rPr>
              <a:t>Surface characterization</a:t>
            </a:r>
          </a:p>
          <a:p>
            <a:pPr lvl="1"/>
            <a:r>
              <a:rPr lang="en-US" dirty="0"/>
              <a:t>Surface albedo</a:t>
            </a:r>
          </a:p>
          <a:p>
            <a:pPr lvl="2"/>
            <a:r>
              <a:rPr lang="en-US" dirty="0"/>
              <a:t>Global database of spectral albedo for the SWIR? Equivalent of TIR surface emissivity databases (e.g. CAMEL)?</a:t>
            </a:r>
          </a:p>
          <a:p>
            <a:pPr lvl="1"/>
            <a:r>
              <a:rPr lang="en-US" dirty="0"/>
              <a:t>BRDF (particularly over snow)</a:t>
            </a:r>
          </a:p>
          <a:p>
            <a:r>
              <a:rPr lang="en-US" sz="2300" b="1" dirty="0">
                <a:solidFill>
                  <a:schemeClr val="tx1"/>
                </a:solidFill>
              </a:rPr>
              <a:t>Bias correction</a:t>
            </a:r>
          </a:p>
          <a:p>
            <a:pPr lvl="1"/>
            <a:r>
              <a:rPr lang="en-US" sz="2300" dirty="0"/>
              <a:t>Reference XCO</a:t>
            </a:r>
            <a:r>
              <a:rPr lang="en-US" sz="2300" baseline="-25000" dirty="0"/>
              <a:t>2</a:t>
            </a:r>
            <a:r>
              <a:rPr lang="en-US" sz="2300" dirty="0"/>
              <a:t> measurements over a range of surface, atmospheric conditions</a:t>
            </a:r>
          </a:p>
          <a:p>
            <a:endParaRPr lang="en-US" sz="2300" dirty="0"/>
          </a:p>
          <a:p>
            <a:r>
              <a:rPr lang="en-US" sz="2900" b="1" dirty="0">
                <a:solidFill>
                  <a:schemeClr val="tx1"/>
                </a:solidFill>
              </a:rPr>
              <a:t>Algorithm speed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7715517-6182-4FD7-1D23-D5E73BD1A655}"/>
              </a:ext>
            </a:extLst>
          </p:cNvPr>
          <p:cNvSpPr txBox="1">
            <a:spLocks/>
          </p:cNvSpPr>
          <p:nvPr/>
        </p:nvSpPr>
        <p:spPr bwMode="auto">
          <a:xfrm>
            <a:off x="242315" y="276993"/>
            <a:ext cx="11706798" cy="576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955" tIns="48478" rIns="96955" bIns="4847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2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2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2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2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2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074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2"/>
                </a:solidFill>
                <a:latin typeface="Arial" charset="0"/>
              </a:defRPr>
            </a:lvl6pPr>
            <a:lvl7pPr marL="914149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2"/>
                </a:solidFill>
                <a:latin typeface="Arial" charset="0"/>
              </a:defRPr>
            </a:lvl7pPr>
            <a:lvl8pPr marL="1371222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2"/>
                </a:solidFill>
                <a:latin typeface="Arial" charset="0"/>
              </a:defRPr>
            </a:lvl8pPr>
            <a:lvl9pPr marL="1828296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>
                <a:solidFill>
                  <a:schemeClr val="tx1"/>
                </a:solidFill>
              </a:rPr>
              <a:t>Algorithm needs: Some thoughts</a:t>
            </a:r>
          </a:p>
        </p:txBody>
      </p:sp>
    </p:spTree>
    <p:extLst>
      <p:ext uri="{BB962C8B-B14F-4D97-AF65-F5344CB8AC3E}">
        <p14:creationId xmlns:p14="http://schemas.microsoft.com/office/powerpoint/2010/main" val="3305074944"/>
      </p:ext>
    </p:extLst>
  </p:cSld>
  <p:clrMapOvr>
    <a:masterClrMapping/>
  </p:clrMapOvr>
</p:sld>
</file>

<file path=ppt/theme/theme1.xml><?xml version="1.0" encoding="utf-8"?>
<a:theme xmlns:a="http://schemas.openxmlformats.org/drawingml/2006/main" name="OCO-2_white_background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CO-2_white_background" id="{DEA2856E-6E96-441A-A9EE-3E9B7BC4D7DD}" vid="{41500E6A-407A-4521-9EED-DE17ABCED3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58834</TotalTime>
  <Words>2013</Words>
  <Application>Microsoft Macintosh PowerPoint</Application>
  <PresentationFormat>Widescreen</PresentationFormat>
  <Paragraphs>246</Paragraphs>
  <Slides>15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-apple-system</vt:lpstr>
      <vt:lpstr>Arial</vt:lpstr>
      <vt:lpstr>Arno Pro</vt:lpstr>
      <vt:lpstr>Calibri</vt:lpstr>
      <vt:lpstr>Century Gothic</vt:lpstr>
      <vt:lpstr>Roboto Medium</vt:lpstr>
      <vt:lpstr>Wingdings</vt:lpstr>
      <vt:lpstr>OCO-2_white_background</vt:lpstr>
      <vt:lpstr>The OCO-2 and OCO-3 missions: Status, results and plans</vt:lpstr>
      <vt:lpstr>PowerPoint Presentation</vt:lpstr>
      <vt:lpstr>PowerPoint Presentation</vt:lpstr>
      <vt:lpstr>PowerPoint Presentation</vt:lpstr>
      <vt:lpstr>OCO-2 and OCO-3 each offer unique &amp; complementary coverage, sampling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Capacity-building efforts </vt:lpstr>
      <vt:lpstr>PowerPoint Presentation</vt:lpstr>
      <vt:lpstr>Backup</vt:lpstr>
      <vt:lpstr>PowerPoint Presentation</vt:lpstr>
      <vt:lpstr>OCO-3/TCCON comparisons since reinstall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Crisp, David (3290)</dc:creator>
  <cp:lastModifiedBy>Payne, Vivienne H (US 329I)</cp:lastModifiedBy>
  <cp:revision>895</cp:revision>
  <dcterms:created xsi:type="dcterms:W3CDTF">2020-01-07T18:49:34Z</dcterms:created>
  <dcterms:modified xsi:type="dcterms:W3CDTF">2024-10-17T01:22:52Z</dcterms:modified>
</cp:coreProperties>
</file>