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16"/>
  </p:notesMasterIdLst>
  <p:sldIdLst>
    <p:sldId id="262" r:id="rId3"/>
    <p:sldId id="858" r:id="rId4"/>
    <p:sldId id="845" r:id="rId5"/>
    <p:sldId id="3446" r:id="rId6"/>
    <p:sldId id="3311" r:id="rId7"/>
    <p:sldId id="3447" r:id="rId8"/>
    <p:sldId id="3437" r:id="rId9"/>
    <p:sldId id="3438" r:id="rId10"/>
    <p:sldId id="843" r:id="rId11"/>
    <p:sldId id="3439" r:id="rId12"/>
    <p:sldId id="3440" r:id="rId13"/>
    <p:sldId id="3441" r:id="rId14"/>
    <p:sldId id="3445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54" autoAdjust="0"/>
    <p:restoredTop sz="85234" autoAdjust="0"/>
  </p:normalViewPr>
  <p:slideViewPr>
    <p:cSldViewPr snapToGrid="0" showGuides="1">
      <p:cViewPr>
        <p:scale>
          <a:sx n="100" d="100"/>
          <a:sy n="100" d="100"/>
        </p:scale>
        <p:origin x="1500" y="-25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1D16E-B32D-4882-BF87-9008B42739DE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A35A-2442-489E-AD73-12B62FDD30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33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Close to the coast of Texas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72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Inversion method posterior result minus prior 4 year average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42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started the OCO-GOSAT collaboration in pre-launch radiometric cross-calibration of the laboratory standard lamp integrating sphere. </a:t>
            </a:r>
          </a:p>
          <a:p>
            <a:r>
              <a:rPr kumimoji="1" lang="en-US" altLang="ja-JP" dirty="0"/>
              <a:t>After the GOSAT launch, we conducted the annual vicarious calibration campaign at Railroad Nevada for radiometric calibration on orbit. </a:t>
            </a:r>
          </a:p>
          <a:p>
            <a:r>
              <a:rPr kumimoji="1" lang="en-US" altLang="ja-JP" dirty="0"/>
              <a:t>NASA AMES team take CO2 CH4 profile by AJAX airplane experiment. </a:t>
            </a:r>
          </a:p>
          <a:p>
            <a:r>
              <a:rPr kumimoji="1" lang="en-US" altLang="ja-JP" dirty="0"/>
              <a:t>JAXA deploys the portable FTS for total column averaged CO2 and CH4. </a:t>
            </a:r>
          </a:p>
          <a:p>
            <a:r>
              <a:rPr kumimoji="1" lang="en-US" altLang="ja-JP" dirty="0"/>
              <a:t>After the OCO-2 launch 2014, we have coincident target </a:t>
            </a:r>
            <a:r>
              <a:rPr kumimoji="1" lang="en-US" altLang="ja-JP" dirty="0" err="1"/>
              <a:t>measuemrents</a:t>
            </a:r>
            <a:r>
              <a:rPr kumimoji="1" lang="en-US" altLang="ja-JP" dirty="0"/>
              <a:t>  RRV, and then TROPOMI 2017, GOSAT-2 2018, OCO-3 2019 joined. </a:t>
            </a:r>
          </a:p>
          <a:p>
            <a:r>
              <a:rPr kumimoji="1" lang="en-US" altLang="ja-JP" dirty="0"/>
              <a:t>GHG is strongly related to the air pollution such as NO2, which is originated from the same combustion process of industry activity, transportation. </a:t>
            </a:r>
          </a:p>
          <a:p>
            <a:r>
              <a:rPr kumimoji="1" lang="en-US" altLang="ja-JP" dirty="0"/>
              <a:t>We cover the UV-VIS measurement. TEMPO the US geostationary air pollution mission have joined the RRV campaign by making special target 2024. 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8842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To harmonize the GHG data, inter-comparisons of the sensor radiances or gas densities are important to confirm the biases in spatial and temporal variations.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EA35A-2442-489E-AD73-12B62FDD30D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10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7F27F-EC6E-455D-BA06-F0DBA90C077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5130142" y="287383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ja-JP" altLang="en-US" sz="2400" dirty="0">
                <a:solidFill>
                  <a:prstClr val="black"/>
                </a:solidFill>
                <a:latin typeface="Arial"/>
                <a:ea typeface="ＭＳ Ｐゴシック" charset="-128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214309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Arial Unicode MS" pitchFamily="50" charset="-128"/>
                <a:cs typeface="Arial Unicode MS" pitchFamily="50" charset="-128"/>
              </a:defRPr>
            </a:lvl1pPr>
          </a:lstStyle>
          <a:p>
            <a:pPr>
              <a:defRPr/>
            </a:pPr>
            <a:fld id="{16AE0F4B-B66A-4F95-AE98-84C0340F03F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682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514FD2-88C0-F0AC-E507-B651691A0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629BC4-8BB2-8BF3-E485-26CD4CEA2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05692E-A2D0-06AF-EE9B-CAEB6F3D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218929-8586-3193-2A8C-4E6871C5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73EA2B-38EE-E49C-7631-2B1074A3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19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3C5BEB-DDDC-06EF-89DF-82B440CC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6C59CA-48F1-AA5B-79CC-E03CFE6E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1D5527-923E-174A-ABE2-5B68EA1E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1DD4B8E-BF17-23DA-E682-6B50FF9F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B35D2A-D3EE-0BBA-273E-995579F1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012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E46A2E-254B-A448-3B27-FCCAC16D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B0ECF0C-A843-34D4-A4B3-D9FB07985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AE87C0-33CB-DC80-16CA-4C550E624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0D738F-986D-4049-E1BA-B7F1EC57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474B84-9A35-9A7F-97D2-280A654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2833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AB10CC-5A09-73D6-2D2C-D80266728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3F7910-5572-A1D8-441B-C6D808243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5CD6AA-715A-7937-D06A-AE8F8ACB1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1FB74D-815E-A607-B082-A8D89DF9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C60D70-AA93-680E-58EE-3795D4E5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7B6307-4178-6DA4-B5DB-561E9287A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632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9077FE-690C-B400-2DB7-D3458397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6A2714-0E3C-D79C-8002-2AE955D4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4A8671-B6D4-A0A5-5A6D-EB4673E57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72FFB2-C3B2-C831-2CFC-AA48A9F0C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400639D-47DE-D4E8-5567-AEB659D3C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990D17-59A0-0C01-A7F6-89119F70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6D2EBA9-945D-0F1D-5EE9-BEC3F96C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4BC95E-B4F1-31F6-BDC1-1E1BA64DD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1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CD42E0-E217-CDC3-9062-555F8D0B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36525"/>
            <a:ext cx="8006862" cy="81304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C17F7F-B938-0017-9F40-9D4A2B6A3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616EB2-2B42-9C19-4ED5-B703BE4E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37BC68-23DE-CFEF-4893-8E1E828D3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37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A3D50CF-7444-5AFC-7545-117440AC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8D9E4C-F270-35F9-A823-3FB7FAB18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38F961-A807-9A19-E5A4-AB3B3FD38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4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8ACDFB-AC94-C649-98C5-5EE84AA5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410CCC-04D5-D269-6F2C-3038005D2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03DD5-AE85-BCA3-3482-8F654778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950D99-E942-A2E4-ED17-E679665D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83E7CF-F438-6E7D-3598-0D60427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B23833-C841-BF4C-11CC-33240703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96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32FBB4-C661-A809-5C01-8D1A05C9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1FCAAB-6505-31DB-1FEC-8015B07FE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EB544A-F0D2-6791-1C71-91F27E852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7AA422-FA7A-0B3C-6C7F-80884D50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BD8191-F412-CF2E-40F7-A6A3191B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D6E7BF-499A-2895-5B51-3D643C1D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11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  <a:prstGeom prst="rect">
            <a:avLst/>
          </a:prstGeom>
        </p:spPr>
        <p:txBody>
          <a:bodyPr/>
          <a:lstStyle>
            <a:lvl1pPr>
              <a:defRPr sz="1846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>
              <a:defRPr sz="1846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2pPr>
            <a:lvl3pPr>
              <a:defRPr sz="1846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3pPr>
            <a:lvl4pPr>
              <a:defRPr sz="1846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4pPr>
            <a:lvl5pPr>
              <a:defRPr sz="1846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58967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51DE03-953D-BF73-83AE-B9D9552F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8A400C-6BF4-3219-E8F0-A33866A58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51017D-329D-5344-C10F-9575BF8F1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B60089-5952-9E15-485B-3930FCBA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EEE5C-C0A9-DB16-8D11-BF408B8F2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544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6259309-8840-707B-D6BF-8CAA40D11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34E0A2-D1A8-EB9F-FCCE-A427AE2C7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8C298E-BB68-C7BE-4F9E-3A8DA8B6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9BF71F-AC91-BDD5-EE3E-33895E7D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E8C69D-FD43-1B15-B593-570A83F4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33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:a16="http://schemas.microsoft.com/office/drawing/2014/main" id="{A65BFF63-D65C-454B-A1A9-5F8AFA2053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13380" y="6256983"/>
            <a:ext cx="1196563" cy="60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800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pPr>
              <a:defRPr/>
            </a:pPr>
            <a:fld id="{3C0EE749-78E6-456F-9601-430E83FB75E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3" name="タイトル プレースホルダー 1">
            <a:extLst>
              <a:ext uri="{FF2B5EF4-FFF2-40B4-BE49-F238E27FC236}">
                <a16:creationId xmlns:a16="http://schemas.microsoft.com/office/drawing/2014/main" id="{6344B397-AE47-1F34-61E2-04A6E2ED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828" y="158804"/>
            <a:ext cx="7662172" cy="928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0870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9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914400" y="2484438"/>
            <a:ext cx="10363200" cy="76200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txBody>
          <a:bodyPr/>
          <a:lstStyle>
            <a:lvl1pPr algn="ctr">
              <a:defRPr kumimoji="0" sz="4400">
                <a:effectLst>
                  <a:outerShdw blurRad="38100" dist="38100" dir="2700000" algn="tl">
                    <a:srgbClr val="808080"/>
                  </a:outerShdw>
                </a:effectLst>
              </a:defRPr>
            </a:lvl1pPr>
          </a:lstStyle>
          <a:p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pic>
        <p:nvPicPr>
          <p:cNvPr id="8" name="Picture 2" descr="D:\Documents\外部発表\素材\GOSAT2_v40_image4a.bmp">
            <a:extLst>
              <a:ext uri="{FF2B5EF4-FFF2-40B4-BE49-F238E27FC236}">
                <a16:creationId xmlns:a16="http://schemas.microsoft.com/office/drawing/2014/main" id="{33588F7C-08E7-4280-8968-A9C20289A86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047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F10CEC70-4732-4295-94C4-789503E82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464" y="-1847"/>
            <a:ext cx="1728192" cy="104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3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 userDrawn="1"/>
        </p:nvSpPr>
        <p:spPr bwMode="auto">
          <a:xfrm>
            <a:off x="0" y="73969"/>
            <a:ext cx="413896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buFont typeface="Wingdings" pitchFamily="-109" charset="2"/>
              <a:buChar char="n"/>
              <a:defRPr/>
            </a:pPr>
            <a:endParaRPr lang="ja-JP" altLang="en-US" sz="2400">
              <a:solidFill>
                <a:srgbClr val="FFFF00"/>
              </a:solidFill>
              <a:latin typeface="Arial" pitchFamily="-109" charset="0"/>
              <a:ea typeface="ＭＳ Ｐゴシック" pitchFamily="-109" charset="-128"/>
            </a:endParaRPr>
          </a:p>
        </p:txBody>
      </p:sp>
      <p:pic>
        <p:nvPicPr>
          <p:cNvPr id="4" name="Picture 19" descr="leaflet-A0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40502"/>
            <a:ext cx="12196001" cy="862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353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807872" y="6257041"/>
            <a:ext cx="1196563" cy="6010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00"/>
                </a:solidFill>
              </a:defRPr>
            </a:lvl1pPr>
          </a:lstStyle>
          <a:p>
            <a:fld id="{3EF48BEC-B547-4DEA-82B1-A345420866A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93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247" y="440691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250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mtClean="0"/>
            </a:lvl1pPr>
          </a:lstStyle>
          <a:p>
            <a:pPr>
              <a:defRPr/>
            </a:pPr>
            <a:fld id="{E0C8F437-6AEF-E242-8BCB-8F25A2CEB6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857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42479" y="26035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1939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579610" y="6162806"/>
            <a:ext cx="1067271" cy="5854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9CFEC-65BA-4CC5-BDB1-9C2411248E9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7123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2E9A6C-CED8-4AA5-91AC-3638C0AF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155" y="115888"/>
            <a:ext cx="8546123" cy="100965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DA2761F-F20B-40FA-ACE5-D81670E891A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62708" y="1600200"/>
            <a:ext cx="109728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564921-E1B0-4B21-99F0-B99B75F11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08" y="3938589"/>
            <a:ext cx="109728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054FFE-D9AE-4757-A94E-4BDB8EECC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12416" y="6524626"/>
            <a:ext cx="685799" cy="333375"/>
          </a:xfrm>
        </p:spPr>
        <p:txBody>
          <a:bodyPr/>
          <a:lstStyle>
            <a:lvl1pPr>
              <a:defRPr/>
            </a:lvl1pPr>
          </a:lstStyle>
          <a:p>
            <a:fld id="{1AE3CFCE-EFC8-4EEC-BD7C-2BC0289BCA00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E791CA-F564-4AA1-ABBD-D6ADD208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5231" y="6453189"/>
            <a:ext cx="10654324" cy="268287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179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04927" y="143746"/>
            <a:ext cx="9588671" cy="685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08000" y="865920"/>
            <a:ext cx="11232000" cy="720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ja-JP" altLang="ja-JP" sz="2215" i="1" dirty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5972950" y="6026205"/>
            <a:ext cx="184731" cy="433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ja-JP" altLang="ja-JP" sz="2215" dirty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9630551" y="158804"/>
            <a:ext cx="184731" cy="433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ja-JP" altLang="ja-JP" sz="2215" dirty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10376880" y="6521454"/>
            <a:ext cx="1815123" cy="3196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ja-JP" sz="1477" i="1" dirty="0">
                <a:solidFill>
                  <a:srgbClr val="006600"/>
                </a:solidFill>
                <a:latin typeface="Arial" charset="0"/>
                <a:ea typeface="ＭＳ Ｐゴシック" pitchFamily="96" charset="-128"/>
              </a:rPr>
              <a:t> 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7872" y="6257041"/>
            <a:ext cx="1196563" cy="60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954">
                <a:solidFill>
                  <a:srgbClr val="008000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defRPr>
            </a:lvl1pPr>
          </a:lstStyle>
          <a:p>
            <a:pPr>
              <a:defRPr/>
            </a:pPr>
            <a:fld id="{3C0EE749-78E6-456F-9601-430E83FB75E6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4098" name="Picture 2" descr="ãã¶ã2å·(GOSAT-2)ã®ã­ã´">
            <a:extLst>
              <a:ext uri="{FF2B5EF4-FFF2-40B4-BE49-F238E27FC236}">
                <a16:creationId xmlns:a16="http://schemas.microsoft.com/office/drawing/2014/main" id="{9DCEA4DB-19CF-4476-8EAE-531ACA6F6E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3310" y="150442"/>
            <a:ext cx="945069" cy="67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osat（中）">
            <a:extLst>
              <a:ext uri="{FF2B5EF4-FFF2-40B4-BE49-F238E27FC236}">
                <a16:creationId xmlns:a16="http://schemas.microsoft.com/office/drawing/2014/main" id="{3827A7E7-19BF-4A5A-BFB9-DB99300D28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87" y="150442"/>
            <a:ext cx="856832" cy="6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1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954">
          <a:solidFill>
            <a:schemeClr val="tx1"/>
          </a:solidFill>
          <a:latin typeface="+mn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5pPr>
      <a:lvl6pPr marL="422041"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6pPr>
      <a:lvl7pPr marL="844083"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7pPr>
      <a:lvl8pPr marL="1266124"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8pPr>
      <a:lvl9pPr marL="1688165"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2"/>
          </a:solidFill>
          <a:latin typeface="ＭＳ Ｐゴシック" pitchFamily="96" charset="-128"/>
          <a:ea typeface="ＭＳ Ｐゴシック" pitchFamily="96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27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378CAD-2E3F-7242-5EE1-E3978153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7A4169-DF58-F413-90A0-E630D2E78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0F4E1A-E627-1B2F-47DB-FBB2F69AE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E95E9-BD2F-455D-B40B-FFC7E37E6089}" type="datetimeFigureOut">
              <a:rPr kumimoji="1" lang="ja-JP" altLang="en-US" smtClean="0"/>
              <a:t>2024/10/17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39E534-0152-32A4-F2C1-E9D10A15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9E745E-0A5E-A7F9-CE1E-E3DF2ECB1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E055C-BA9A-4150-8F43-AA24C88C93D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6B69020-1F09-9B53-53DF-49D2D6BF01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4230" y="1087370"/>
            <a:ext cx="11403539" cy="87475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ja-JP" altLang="ja-JP" sz="2215" i="1" dirty="0">
              <a:solidFill>
                <a:prstClr val="black"/>
              </a:solidFill>
              <a:latin typeface="明朝" pitchFamily="17" charset="-128"/>
              <a:ea typeface="明朝" pitchFamily="17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CB96A1DF-E404-D6FE-5ED0-53CBA2FF50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903618" y="311550"/>
            <a:ext cx="641230" cy="635150"/>
          </a:xfrm>
          <a:prstGeom prst="rect">
            <a:avLst/>
          </a:prstGeom>
        </p:spPr>
      </p:pic>
      <p:pic>
        <p:nvPicPr>
          <p:cNvPr id="16" name="Picture 8" descr="gosat（中）">
            <a:extLst>
              <a:ext uri="{FF2B5EF4-FFF2-40B4-BE49-F238E27FC236}">
                <a16:creationId xmlns:a16="http://schemas.microsoft.com/office/drawing/2014/main" id="{D3B4A5C7-C28E-1D67-B431-FBB5229915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43942" y="364129"/>
            <a:ext cx="674595" cy="4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D2E4867-AAAF-9085-1233-C1C5BDC28BA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097469" y="348907"/>
            <a:ext cx="773573" cy="486186"/>
          </a:xfrm>
          <a:prstGeom prst="rect">
            <a:avLst/>
          </a:prstGeom>
        </p:spPr>
      </p:pic>
      <p:pic>
        <p:nvPicPr>
          <p:cNvPr id="18" name="Picture 4" descr="Missions | Orbiting Carbon Observatory 3">
            <a:extLst>
              <a:ext uri="{FF2B5EF4-FFF2-40B4-BE49-F238E27FC236}">
                <a16:creationId xmlns:a16="http://schemas.microsoft.com/office/drawing/2014/main" id="{E6865774-BF3D-5BED-EFD4-EA862A864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80" y="306585"/>
            <a:ext cx="641230" cy="5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RON - TROPOMI SWIR monitoring">
            <a:extLst>
              <a:ext uri="{FF2B5EF4-FFF2-40B4-BE49-F238E27FC236}">
                <a16:creationId xmlns:a16="http://schemas.microsoft.com/office/drawing/2014/main" id="{75A7152A-4B95-2671-726C-334CD15FFE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8" y="352773"/>
            <a:ext cx="641230" cy="52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microsoft.com/office/2007/relationships/hdphoto" Target="../media/hdphoto1.wdp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.jpe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37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61D9BCB6-4E16-61CB-DB4B-D4BB676DED0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366838"/>
            <a:ext cx="11007725" cy="2387600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and GOSAT-2 mission update</a:t>
            </a:r>
            <a:endParaRPr lang="ja-JP" alt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605E0A71-74EA-82BF-41A7-7387DAF4AE4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93776" y="4279900"/>
            <a:ext cx="11698224" cy="66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ja-JP" sz="2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 SHIOMI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Hiroshi SUTO, Akihiko KUZE, Nobuhiro KIKUCHI,</a:t>
            </a:r>
          </a:p>
          <a:p>
            <a:pPr marL="0" indent="0" algn="ctr">
              <a:buNone/>
            </a:pP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GOSAT Team (JAXA)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4F2140-001E-155B-DDA7-C421F7AB99A8}"/>
              </a:ext>
            </a:extLst>
          </p:cNvPr>
          <p:cNvSpPr txBox="1"/>
          <p:nvPr/>
        </p:nvSpPr>
        <p:spPr>
          <a:xfrm>
            <a:off x="493776" y="6386038"/>
            <a:ext cx="1143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AC-VC-20, NOAA Center for Weather and Climate Prediction, College Park, </a:t>
            </a:r>
            <a:r>
              <a:rPr lang="en-US" altLang="ja-JP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r>
              <a:rPr kumimoji="1" lang="en-US" altLang="ja-JP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US, October 17, 2024</a:t>
            </a:r>
            <a:endParaRPr kumimoji="1" lang="ja-JP" alt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0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92A701B8-F3F6-C0D9-1679-93C729F7DC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443" b="39463"/>
          <a:stretch/>
        </p:blipFill>
        <p:spPr>
          <a:xfrm>
            <a:off x="8787" y="1134434"/>
            <a:ext cx="6872524" cy="3872288"/>
          </a:xfrm>
          <a:prstGeom prst="rect">
            <a:avLst/>
          </a:prstGeom>
        </p:spPr>
      </p:pic>
      <p:sp>
        <p:nvSpPr>
          <p:cNvPr id="11" name="タイトル 10">
            <a:extLst>
              <a:ext uri="{FF2B5EF4-FFF2-40B4-BE49-F238E27FC236}">
                <a16:creationId xmlns:a16="http://schemas.microsoft.com/office/drawing/2014/main" id="{A3710A5F-4462-F58B-235E-74438F404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Match-up data viewer of GHG sensors L1 and L2</a:t>
            </a:r>
            <a:endParaRPr lang="ja-JP" altLang="en-US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DD685027-CABB-98D5-2751-C3F0D6973054}"/>
              </a:ext>
            </a:extLst>
          </p:cNvPr>
          <p:cNvSpPr/>
          <p:nvPr/>
        </p:nvSpPr>
        <p:spPr>
          <a:xfrm rot="12083753">
            <a:off x="2020581" y="3611950"/>
            <a:ext cx="247847" cy="7882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F0B8E18F-C070-4FCA-C015-8830428154D0}"/>
              </a:ext>
            </a:extLst>
          </p:cNvPr>
          <p:cNvSpPr/>
          <p:nvPr/>
        </p:nvSpPr>
        <p:spPr>
          <a:xfrm rot="1438616">
            <a:off x="1360124" y="2698407"/>
            <a:ext cx="202392" cy="77208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77C53C0-67BE-8D0C-94C4-99D58F8B5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676" y="1305909"/>
            <a:ext cx="4680267" cy="3157685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97C159AA-DACE-2388-26B4-AA6FD5FDFAB8}"/>
              </a:ext>
            </a:extLst>
          </p:cNvPr>
          <p:cNvSpPr/>
          <p:nvPr/>
        </p:nvSpPr>
        <p:spPr bwMode="auto">
          <a:xfrm>
            <a:off x="6884275" y="2602075"/>
            <a:ext cx="304800" cy="705197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86949D-4602-ABF3-D13A-F8F724707EE1}"/>
              </a:ext>
            </a:extLst>
          </p:cNvPr>
          <p:cNvSpPr txBox="1"/>
          <p:nvPr/>
        </p:nvSpPr>
        <p:spPr>
          <a:xfrm>
            <a:off x="18572" y="5015462"/>
            <a:ext cx="337616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SWIR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Calibrated radiance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XCO2, XCH4, SIF, AOT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7A2C384-68DC-7160-B07F-3094D3AD1C9B}"/>
              </a:ext>
            </a:extLst>
          </p:cNvPr>
          <p:cNvSpPr txBox="1"/>
          <p:nvPr/>
        </p:nvSpPr>
        <p:spPr>
          <a:xfrm>
            <a:off x="3660509" y="5015461"/>
            <a:ext cx="337616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TIR 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Calibrated radiance</a:t>
            </a:r>
          </a:p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Brightness temperature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148517-762C-D92C-ABB9-37F7B12BDE83}"/>
              </a:ext>
            </a:extLst>
          </p:cNvPr>
          <p:cNvSpPr txBox="1"/>
          <p:nvPr/>
        </p:nvSpPr>
        <p:spPr>
          <a:xfrm>
            <a:off x="7189075" y="4622828"/>
            <a:ext cx="492086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solidFill>
                  <a:schemeClr val="tx1"/>
                </a:solidFill>
              </a:rPr>
              <a:t>GOSAT vs OCO-2 O2A radiance spectra </a:t>
            </a:r>
          </a:p>
          <a:p>
            <a:pPr algn="ctr"/>
            <a:r>
              <a:rPr lang="en-US" altLang="ja-JP" sz="1800" dirty="0">
                <a:solidFill>
                  <a:schemeClr val="tx1"/>
                </a:solidFill>
              </a:rPr>
              <a:t>Degradation corrected</a:t>
            </a:r>
          </a:p>
          <a:p>
            <a:pPr algn="ctr"/>
            <a:r>
              <a:rPr lang="en-US" altLang="ja-JP" sz="1800" dirty="0">
                <a:solidFill>
                  <a:schemeClr val="tx1"/>
                </a:solidFill>
              </a:rPr>
              <a:t>Cloud screened (successful L2) </a:t>
            </a:r>
          </a:p>
          <a:p>
            <a:pPr algn="ctr"/>
            <a:r>
              <a:rPr lang="en-US" altLang="ja-JP" sz="1800" dirty="0">
                <a:solidFill>
                  <a:schemeClr val="tx1"/>
                </a:solidFill>
              </a:rPr>
              <a:t>Most of the data agree within 10% for all three bands except for over forest.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7695AC-C81E-ED65-6DA2-E3935FDF4EE0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10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0D5230-F249-26E4-CC56-9FFEBE9623BA}"/>
              </a:ext>
            </a:extLst>
          </p:cNvPr>
          <p:cNvSpPr txBox="1"/>
          <p:nvPr/>
        </p:nvSpPr>
        <p:spPr>
          <a:xfrm>
            <a:off x="3635566" y="6236123"/>
            <a:ext cx="492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This page</a:t>
            </a:r>
            <a:r>
              <a:rPr kumimoji="1" lang="en-US" altLang="ja-JP" dirty="0">
                <a:solidFill>
                  <a:srgbClr val="FF0000"/>
                </a:solidFill>
              </a:rPr>
              <a:t> will be released in the next month.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9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640158E5-BDFD-AAA5-785A-6F06CA4B4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L2 XCO</a:t>
            </a:r>
            <a:r>
              <a:rPr lang="en-US" altLang="ja-JP" baseline="-25000" dirty="0"/>
              <a:t>2</a:t>
            </a:r>
            <a:r>
              <a:rPr lang="ja-JP" altLang="en-US" dirty="0"/>
              <a:t> </a:t>
            </a:r>
            <a:r>
              <a:rPr lang="en-US" altLang="ja-JP" dirty="0"/>
              <a:t>inter-comparison</a:t>
            </a:r>
            <a:r>
              <a:rPr lang="ja-JP" altLang="en-US" dirty="0"/>
              <a:t> </a:t>
            </a:r>
            <a:r>
              <a:rPr lang="en-US" altLang="ja-JP" dirty="0"/>
              <a:t>(OCO2-GOSAT)</a:t>
            </a: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698D83A-C1C0-F616-A037-592E8A669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984" y="1125945"/>
            <a:ext cx="8231050" cy="436353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8862F17-0AF0-F3DD-ED01-CE2367D40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87" y="2619633"/>
            <a:ext cx="3275448" cy="1810448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E373FB53-6F2A-D74F-B306-39364C82FF21}"/>
              </a:ext>
            </a:extLst>
          </p:cNvPr>
          <p:cNvSpPr/>
          <p:nvPr/>
        </p:nvSpPr>
        <p:spPr>
          <a:xfrm>
            <a:off x="505942" y="1560387"/>
            <a:ext cx="2736304" cy="718338"/>
          </a:xfrm>
          <a:prstGeom prst="round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OCO2-GOSAT XCO</a:t>
            </a:r>
            <a:r>
              <a:rPr kumimoji="1" lang="en-US" altLang="ja-JP" sz="2400" b="1" baseline="-25000" dirty="0"/>
              <a:t>2</a:t>
            </a:r>
            <a:endParaRPr kumimoji="1" lang="ja-JP" altLang="en-US" sz="2400" b="1" baseline="-25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DFFF11-DBAC-1D07-DBBE-93BE242A29E1}"/>
              </a:ext>
            </a:extLst>
          </p:cNvPr>
          <p:cNvSpPr txBox="1"/>
          <p:nvPr/>
        </p:nvSpPr>
        <p:spPr>
          <a:xfrm>
            <a:off x="4362050" y="2603162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Land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F34669-69C0-8833-BED0-5A4489844208}"/>
              </a:ext>
            </a:extLst>
          </p:cNvPr>
          <p:cNvSpPr txBox="1"/>
          <p:nvPr/>
        </p:nvSpPr>
        <p:spPr>
          <a:xfrm>
            <a:off x="4293470" y="4011021"/>
            <a:ext cx="88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Ocean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E7CA56E-C230-0814-7E4C-5C9AC573C5C0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11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878F68-8796-88BC-2B36-90835376D4FF}"/>
              </a:ext>
            </a:extLst>
          </p:cNvPr>
          <p:cNvSpPr txBox="1"/>
          <p:nvPr/>
        </p:nvSpPr>
        <p:spPr>
          <a:xfrm rot="16200000">
            <a:off x="2319983" y="3754769"/>
            <a:ext cx="26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D</a:t>
            </a:r>
            <a:r>
              <a:rPr lang="en-US" altLang="ja-JP" dirty="0"/>
              <a:t>XCO</a:t>
            </a:r>
            <a:r>
              <a:rPr lang="en-US" altLang="ja-JP" baseline="-25000" dirty="0"/>
              <a:t>2</a:t>
            </a:r>
            <a:r>
              <a:rPr lang="en-US" altLang="ja-JP" dirty="0"/>
              <a:t> (OCO2</a:t>
            </a:r>
            <a:r>
              <a:rPr kumimoji="1" lang="en-US" altLang="ja-JP" dirty="0"/>
              <a:t>-GOSAT)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22F5200-7120-7C02-78E7-6A9E861E8A2E}"/>
              </a:ext>
            </a:extLst>
          </p:cNvPr>
          <p:cNvSpPr txBox="1"/>
          <p:nvPr/>
        </p:nvSpPr>
        <p:spPr>
          <a:xfrm>
            <a:off x="9555841" y="2310327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-5ppm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CA0BF6-F0C9-CFE5-4717-B5CBCFEDD20B}"/>
              </a:ext>
            </a:extLst>
          </p:cNvPr>
          <p:cNvSpPr txBox="1"/>
          <p:nvPr/>
        </p:nvSpPr>
        <p:spPr>
          <a:xfrm>
            <a:off x="10668479" y="2317947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+5</a:t>
            </a:r>
            <a:r>
              <a:rPr kumimoji="1" lang="en-US" altLang="ja-JP" sz="1600" dirty="0">
                <a:solidFill>
                  <a:srgbClr val="FF0000"/>
                </a:solidFill>
              </a:rPr>
              <a:t>ppm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735BC5-9F7A-44A6-C976-9554198B4CA2}"/>
              </a:ext>
            </a:extLst>
          </p:cNvPr>
          <p:cNvSpPr txBox="1"/>
          <p:nvPr/>
        </p:nvSpPr>
        <p:spPr>
          <a:xfrm>
            <a:off x="10309069" y="2317947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FF00"/>
                </a:solidFill>
              </a:rPr>
              <a:t>0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628C35B-53CF-FF86-D0FF-701EC62FF233}"/>
              </a:ext>
            </a:extLst>
          </p:cNvPr>
          <p:cNvSpPr txBox="1"/>
          <p:nvPr/>
        </p:nvSpPr>
        <p:spPr>
          <a:xfrm>
            <a:off x="9051427" y="3510097"/>
            <a:ext cx="2921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Match up data</a:t>
            </a:r>
          </a:p>
          <a:p>
            <a:r>
              <a:rPr lang="en-US" altLang="ja-JP" dirty="0">
                <a:solidFill>
                  <a:srgbClr val="FFC000"/>
                </a:solidFill>
              </a:rPr>
              <a:t>+/-15days moving average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9C9430-8743-01FF-6A81-D3E6A256E46F}"/>
              </a:ext>
            </a:extLst>
          </p:cNvPr>
          <p:cNvSpPr txBox="1"/>
          <p:nvPr/>
        </p:nvSpPr>
        <p:spPr>
          <a:xfrm>
            <a:off x="68552" y="5588911"/>
            <a:ext cx="11904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kumimoji="1" lang="en-US" altLang="ja-JP" dirty="0"/>
              <a:t>Retrieved</a:t>
            </a:r>
            <a:r>
              <a:rPr lang="en-US" altLang="ja-JP" dirty="0"/>
              <a:t> parameters are different between the L2 algorithms over Land and Ocean.  Ocean glint measurement methods are slightly different between GOSAT and OCO-2. Bias might be also different.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dirty="0"/>
              <a:t>OCO-2 and GOSAT XCO</a:t>
            </a:r>
            <a:r>
              <a:rPr lang="en-US" altLang="ja-JP" baseline="-25000" dirty="0"/>
              <a:t>2</a:t>
            </a:r>
            <a:r>
              <a:rPr lang="en-US" altLang="ja-JP" dirty="0"/>
              <a:t> are in good agreement &lt; 0.5ppm. OCO-2 has low bias than GOSAT over forest area of Amazon and Africa.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3692C35-A6E9-AF53-5462-CEF1A3D06DBD}"/>
              </a:ext>
            </a:extLst>
          </p:cNvPr>
          <p:cNvSpPr txBox="1"/>
          <p:nvPr/>
        </p:nvSpPr>
        <p:spPr>
          <a:xfrm>
            <a:off x="-39311" y="4529512"/>
            <a:ext cx="3697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kern="10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GOSAT: </a:t>
            </a:r>
            <a:r>
              <a:rPr lang="en-US" altLang="ja-JP" kern="1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JAXA GHG</a:t>
            </a:r>
            <a:r>
              <a:rPr lang="en-US" altLang="ja-JP" sz="1800" kern="10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 product V3</a:t>
            </a:r>
          </a:p>
          <a:p>
            <a:r>
              <a:rPr lang="en-US" altLang="ja-JP" sz="1800" kern="10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OCO2: OCO2_L2_Lite_FP V11.1r</a:t>
            </a:r>
            <a:endParaRPr lang="ja-JP" alt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767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0F35BE43-4572-9221-3DD9-1480B11BA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L2 XCH</a:t>
            </a:r>
            <a:r>
              <a:rPr lang="en-US" altLang="ja-JP" baseline="-25000" dirty="0"/>
              <a:t>4</a:t>
            </a:r>
            <a:r>
              <a:rPr lang="en-US" altLang="ja-JP" dirty="0"/>
              <a:t> inter-comparison (TROPOMI-GOSAT)</a:t>
            </a:r>
            <a:endParaRPr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F3B1289-AA72-A370-7C53-34451D38FA8C}"/>
              </a:ext>
            </a:extLst>
          </p:cNvPr>
          <p:cNvSpPr/>
          <p:nvPr/>
        </p:nvSpPr>
        <p:spPr>
          <a:xfrm>
            <a:off x="309847" y="1628928"/>
            <a:ext cx="2952328" cy="718338"/>
          </a:xfrm>
          <a:prstGeom prst="roundRect">
            <a:avLst/>
          </a:prstGeo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/>
              <a:t>TROPOMI-GOSAT XCH</a:t>
            </a:r>
            <a:r>
              <a:rPr kumimoji="1" lang="en-US" altLang="ja-JP" sz="2400" b="1" baseline="-25000" dirty="0"/>
              <a:t>4</a:t>
            </a:r>
            <a:endParaRPr kumimoji="1" lang="ja-JP" altLang="en-US" sz="2400" b="1" baseline="-25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2A99ADA-BFDC-E13B-A265-8503DC757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63" y="1183470"/>
            <a:ext cx="8484280" cy="35579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BA4A56F-F600-153E-0939-E781C0B7A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8" y="2534057"/>
            <a:ext cx="3118128" cy="205441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46DAD6A-806A-4B14-57B8-837183CFCBDB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12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1941FA-50EA-E534-E961-BD9FD20A08B2}"/>
              </a:ext>
            </a:extLst>
          </p:cNvPr>
          <p:cNvSpPr txBox="1"/>
          <p:nvPr/>
        </p:nvSpPr>
        <p:spPr>
          <a:xfrm>
            <a:off x="9416321" y="2656561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0070C0"/>
                </a:solidFill>
              </a:rPr>
              <a:t>-10ppb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F7E7F4-DD96-31B6-D58C-A827E2D931AD}"/>
              </a:ext>
            </a:extLst>
          </p:cNvPr>
          <p:cNvSpPr txBox="1"/>
          <p:nvPr/>
        </p:nvSpPr>
        <p:spPr>
          <a:xfrm>
            <a:off x="10628019" y="2664181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+</a:t>
            </a:r>
            <a:r>
              <a:rPr kumimoji="1" lang="en-US" altLang="ja-JP" sz="1600" dirty="0">
                <a:solidFill>
                  <a:srgbClr val="FF0000"/>
                </a:solidFill>
              </a:rPr>
              <a:t>10ppb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1CC4F0-BCC1-90D3-00D8-03F32BC2DEE0}"/>
              </a:ext>
            </a:extLst>
          </p:cNvPr>
          <p:cNvSpPr txBox="1"/>
          <p:nvPr/>
        </p:nvSpPr>
        <p:spPr>
          <a:xfrm>
            <a:off x="10276816" y="2664181"/>
            <a:ext cx="977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FFFF00"/>
                </a:solidFill>
              </a:rPr>
              <a:t>0</a:t>
            </a:r>
            <a:endParaRPr kumimoji="1" lang="ja-JP" altLang="en-US" sz="1600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99CF616-D269-95BB-C7F4-109FE8646E01}"/>
              </a:ext>
            </a:extLst>
          </p:cNvPr>
          <p:cNvSpPr txBox="1"/>
          <p:nvPr/>
        </p:nvSpPr>
        <p:spPr>
          <a:xfrm rot="16200000">
            <a:off x="1860586" y="3491917"/>
            <a:ext cx="30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D</a:t>
            </a:r>
            <a:r>
              <a:rPr kumimoji="1" lang="en-US" altLang="ja-JP" dirty="0"/>
              <a:t>XCH</a:t>
            </a:r>
            <a:r>
              <a:rPr kumimoji="1" lang="en-US" altLang="ja-JP" baseline="-25000" dirty="0"/>
              <a:t>4</a:t>
            </a:r>
            <a:r>
              <a:rPr kumimoji="1" lang="en-US" altLang="ja-JP" dirty="0"/>
              <a:t> (TROPOMI-GOSAT)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A3A159-507D-924E-B53C-8EA71A255B26}"/>
              </a:ext>
            </a:extLst>
          </p:cNvPr>
          <p:cNvSpPr txBox="1"/>
          <p:nvPr/>
        </p:nvSpPr>
        <p:spPr>
          <a:xfrm>
            <a:off x="8986344" y="4575964"/>
            <a:ext cx="2949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2060"/>
                </a:solidFill>
              </a:rPr>
              <a:t>Match up data</a:t>
            </a:r>
          </a:p>
          <a:p>
            <a:r>
              <a:rPr lang="en-US" altLang="ja-JP" dirty="0">
                <a:solidFill>
                  <a:srgbClr val="FFC000"/>
                </a:solidFill>
              </a:rPr>
              <a:t>+/-15days moving average</a:t>
            </a:r>
            <a:endParaRPr kumimoji="1" lang="ja-JP" altLang="en-US" dirty="0">
              <a:solidFill>
                <a:srgbClr val="FFC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551802-491B-5238-9C04-137897112211}"/>
              </a:ext>
            </a:extLst>
          </p:cNvPr>
          <p:cNvSpPr txBox="1"/>
          <p:nvPr/>
        </p:nvSpPr>
        <p:spPr>
          <a:xfrm>
            <a:off x="31530" y="5800929"/>
            <a:ext cx="1190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dirty="0"/>
              <a:t>XCH</a:t>
            </a:r>
            <a:r>
              <a:rPr lang="en-US" altLang="ja-JP" baseline="-25000" dirty="0"/>
              <a:t>4</a:t>
            </a:r>
            <a:r>
              <a:rPr lang="en-US" altLang="ja-JP" dirty="0"/>
              <a:t> bias shows spatial features. These areas are less or lacking validation data.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ja-JP" dirty="0"/>
              <a:t>Inter-comparisons of multiple sensors are useful for feedback to the retrieval algorithm.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17CD91-9069-4A35-33DB-3883C171286A}"/>
              </a:ext>
            </a:extLst>
          </p:cNvPr>
          <p:cNvSpPr txBox="1"/>
          <p:nvPr/>
        </p:nvSpPr>
        <p:spPr>
          <a:xfrm>
            <a:off x="86388" y="4986467"/>
            <a:ext cx="42480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kern="10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GOSAT: JAXA GHG product V3</a:t>
            </a:r>
          </a:p>
          <a:p>
            <a:r>
              <a:rPr lang="en-US" altLang="ja-JP" sz="1600" kern="1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TROPOMI</a:t>
            </a:r>
            <a:r>
              <a:rPr lang="en-US" altLang="ja-JP" sz="1600" kern="100" dirty="0">
                <a:solidFill>
                  <a:srgbClr val="000000"/>
                </a:solidFill>
                <a:effectLst/>
                <a:latin typeface="+mj-lt"/>
                <a:cs typeface="Times New Roman" panose="02020603050405020304" pitchFamily="18" charset="0"/>
              </a:rPr>
              <a:t>: Processor Version 02.04.00</a:t>
            </a:r>
            <a:endParaRPr lang="ja-JP" alt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1977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E4DDAE-C4D0-B4E0-AC88-EE8B2E30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F5CFA3C-C7F6-88AF-D133-2B9D68234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C8F437-6AEF-E242-8BCB-8F25A2CEB6C6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948A21-7798-9C6E-7A60-43400F144F2D}"/>
              </a:ext>
            </a:extLst>
          </p:cNvPr>
          <p:cNvSpPr txBox="1"/>
          <p:nvPr/>
        </p:nvSpPr>
        <p:spPr>
          <a:xfrm>
            <a:off x="133964" y="1210810"/>
            <a:ext cx="119240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GOSAT and GOSAT-2 conditions are very healthy. 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/>
              <a:t>GOSAT </a:t>
            </a:r>
            <a:r>
              <a:rPr lang="en-US" altLang="ja-JP" sz="2400" dirty="0"/>
              <a:t>total</a:t>
            </a:r>
            <a:r>
              <a:rPr kumimoji="1" lang="en-US" altLang="ja-JP" sz="2400" dirty="0"/>
              <a:t> and partial column are provided over 15 years, GOSAT-2 over 5 years.</a:t>
            </a:r>
            <a:r>
              <a:rPr lang="en-US" altLang="ja-JP" sz="2400" dirty="0"/>
              <a:t> </a:t>
            </a: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/>
              <a:t>GOSAT and GOSAT-2 target over megacities and emission sources. </a:t>
            </a:r>
            <a:endParaRPr kumimoji="1"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VCAL campaign at </a:t>
            </a:r>
            <a:r>
              <a:rPr lang="en-US" altLang="ja-JP" sz="2400" dirty="0"/>
              <a:t>Railroad Valley has conducted since 2009 over 16 years.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/>
              <a:t>5 GHG sensors (GOSAT, OCO-2, TROPOMI, GOSAT-2, OCO-3) + AQ (TEMPO)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/>
              <a:t>VCAL portal site (</a:t>
            </a:r>
            <a:r>
              <a:rPr kumimoji="1" lang="en-US" altLang="ja-JP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Arial"/>
              </a:rPr>
              <a:t>https://www.eorc.jaxa.jp/GOSAT/GHGs_Vical/index.html</a:t>
            </a:r>
            <a:r>
              <a:rPr kumimoji="1" lang="en-US" altLang="ja-JP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dirty="0"/>
              <a:t>Inter-comparison between GHG sensors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/>
              <a:t>L1 radiance and L2 XCO</a:t>
            </a:r>
            <a:r>
              <a:rPr kumimoji="1" lang="en-US" altLang="ja-JP" sz="2400" baseline="-25000" dirty="0"/>
              <a:t>2</a:t>
            </a:r>
            <a:r>
              <a:rPr kumimoji="1" lang="en-US" altLang="ja-JP" sz="2400" dirty="0"/>
              <a:t>, XCH</a:t>
            </a:r>
            <a:r>
              <a:rPr kumimoji="1" lang="en-US" altLang="ja-JP" sz="2400" baseline="-25000" dirty="0"/>
              <a:t>4</a:t>
            </a:r>
            <a:r>
              <a:rPr kumimoji="1" lang="en-US" altLang="ja-JP" sz="2400" dirty="0"/>
              <a:t>, AOD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/>
              <a:t>Matchup data viewer site will be open soon.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9356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712C222-3F79-58D4-FE6A-839CFC9C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950" dirty="0"/>
              <a:t>GOSAT and GOSAT-2 satellites</a:t>
            </a:r>
            <a:endParaRPr lang="ja-JP" altLang="en-US" sz="2950" dirty="0"/>
          </a:p>
        </p:txBody>
      </p:sp>
      <p:sp>
        <p:nvSpPr>
          <p:cNvPr id="30" name="スライド番号プレースホルダー 1">
            <a:extLst>
              <a:ext uri="{FF2B5EF4-FFF2-40B4-BE49-F238E27FC236}">
                <a16:creationId xmlns:a16="http://schemas.microsoft.com/office/drawing/2014/main" id="{91F94EE2-6C91-E8C0-8070-ADF7E4A9C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0EE749-78E6-456F-9601-430E83FB75E6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A131695-4A78-9E6C-4EF0-CDF07254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36" y="1742780"/>
            <a:ext cx="6323326" cy="16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1" descr="リーフレット最終背景なし高.jpg">
            <a:extLst>
              <a:ext uri="{FF2B5EF4-FFF2-40B4-BE49-F238E27FC236}">
                <a16:creationId xmlns:a16="http://schemas.microsoft.com/office/drawing/2014/main" id="{4C41A4B1-994E-5BA8-958B-6F5D81F10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473" y="1499277"/>
            <a:ext cx="3181220" cy="182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1">
            <a:extLst>
              <a:ext uri="{FF2B5EF4-FFF2-40B4-BE49-F238E27FC236}">
                <a16:creationId xmlns:a16="http://schemas.microsoft.com/office/drawing/2014/main" id="{5B1EBBE8-974E-5EFC-1EE5-8165F62DB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6676" y="3501212"/>
            <a:ext cx="1103124" cy="108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2">
            <a:extLst>
              <a:ext uri="{FF2B5EF4-FFF2-40B4-BE49-F238E27FC236}">
                <a16:creationId xmlns:a16="http://schemas.microsoft.com/office/drawing/2014/main" id="{8B7F69C3-8704-3AED-1E7A-8C2A1ADD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5800" y="3535273"/>
            <a:ext cx="1027189" cy="12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71CF28-70CE-7C3D-344E-741384C98A2D}"/>
              </a:ext>
            </a:extLst>
          </p:cNvPr>
          <p:cNvSpPr txBox="1"/>
          <p:nvPr/>
        </p:nvSpPr>
        <p:spPr>
          <a:xfrm>
            <a:off x="174092" y="4596946"/>
            <a:ext cx="36683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</a:t>
            </a:r>
            <a:r>
              <a:rPr lang="en-US" altLang="ja-JP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A(0.76</a:t>
            </a:r>
            <a:r>
              <a:rPr lang="en-US" altLang="ja-JP" sz="1800" dirty="0">
                <a:solidFill>
                  <a:prstClr val="black"/>
                </a:solidFill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WCO</a:t>
            </a:r>
            <a:r>
              <a:rPr lang="en-US" altLang="ja-JP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,CH</a:t>
            </a:r>
            <a:r>
              <a:rPr lang="en-US" altLang="ja-JP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(1.6</a:t>
            </a:r>
            <a:r>
              <a:rPr lang="en-US" altLang="ja-JP" sz="1800" dirty="0">
                <a:solidFill>
                  <a:prstClr val="black"/>
                </a:solidFill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SCO</a:t>
            </a:r>
            <a:r>
              <a:rPr lang="en-US" altLang="ja-JP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(2</a:t>
            </a:r>
            <a:r>
              <a:rPr lang="en-US" altLang="ja-JP" sz="1800" dirty="0">
                <a:solidFill>
                  <a:prstClr val="black"/>
                </a:solidFill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TIR (5-15</a:t>
            </a:r>
            <a:r>
              <a:rPr lang="en-US" altLang="ja-JP" sz="1800" dirty="0">
                <a:solidFill>
                  <a:prstClr val="black"/>
                </a:solidFill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High spectral resolution 0.2cm</a:t>
            </a:r>
            <a:r>
              <a:rPr lang="en-US" altLang="ja-JP" sz="1800" baseline="30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-1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Pointing mechanism</a:t>
            </a:r>
            <a:endParaRPr lang="ja-JP" altLang="en-US" sz="180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A684E2-A49F-AB97-EE34-F6DC1221C18B}"/>
              </a:ext>
            </a:extLst>
          </p:cNvPr>
          <p:cNvSpPr txBox="1"/>
          <p:nvPr/>
        </p:nvSpPr>
        <p:spPr>
          <a:xfrm>
            <a:off x="3805889" y="4808979"/>
            <a:ext cx="22901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UV-SWIR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 bands linear array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Nadir view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CCD9EFB-9542-29E2-4627-DA60966BA2C7}"/>
              </a:ext>
            </a:extLst>
          </p:cNvPr>
          <p:cNvSpPr txBox="1"/>
          <p:nvPr/>
        </p:nvSpPr>
        <p:spPr>
          <a:xfrm>
            <a:off x="2842294" y="1320793"/>
            <a:ext cx="180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GOSAT (2009~)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B97078B-91B2-39CF-75D4-B03A535A8361}"/>
              </a:ext>
            </a:extLst>
          </p:cNvPr>
          <p:cNvSpPr txBox="1"/>
          <p:nvPr/>
        </p:nvSpPr>
        <p:spPr>
          <a:xfrm>
            <a:off x="8448006" y="1327281"/>
            <a:ext cx="180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GOSAT-2 (2018~)</a:t>
            </a:r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8BCD27-BFC7-FB48-B60C-CF6B7271E62B}"/>
              </a:ext>
            </a:extLst>
          </p:cNvPr>
          <p:cNvSpPr txBox="1"/>
          <p:nvPr/>
        </p:nvSpPr>
        <p:spPr>
          <a:xfrm>
            <a:off x="5722136" y="1816760"/>
            <a:ext cx="2101064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FTS-2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E12B662-B32B-8BD9-A1B0-BB7112D81850}"/>
              </a:ext>
            </a:extLst>
          </p:cNvPr>
          <p:cNvSpPr txBox="1"/>
          <p:nvPr/>
        </p:nvSpPr>
        <p:spPr>
          <a:xfrm>
            <a:off x="9474200" y="2718460"/>
            <a:ext cx="2545861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CAI-2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5FD1E75-CF50-FC75-7BBC-087E7130DE18}"/>
              </a:ext>
            </a:extLst>
          </p:cNvPr>
          <p:cNvCxnSpPr>
            <a:cxnSpLocks/>
          </p:cNvCxnSpPr>
          <p:nvPr/>
        </p:nvCxnSpPr>
        <p:spPr>
          <a:xfrm flipH="1">
            <a:off x="2689048" y="2837057"/>
            <a:ext cx="958699" cy="819808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D862626-1F96-8553-905F-6F78BDCA030D}"/>
              </a:ext>
            </a:extLst>
          </p:cNvPr>
          <p:cNvCxnSpPr>
            <a:cxnSpLocks/>
          </p:cNvCxnSpPr>
          <p:nvPr/>
        </p:nvCxnSpPr>
        <p:spPr>
          <a:xfrm>
            <a:off x="3647747" y="2949292"/>
            <a:ext cx="881787" cy="840286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46007B2-FF53-5A80-7228-455CF497DA66}"/>
              </a:ext>
            </a:extLst>
          </p:cNvPr>
          <p:cNvSpPr txBox="1"/>
          <p:nvPr/>
        </p:nvSpPr>
        <p:spPr>
          <a:xfrm>
            <a:off x="6515444" y="3338396"/>
            <a:ext cx="44319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FTS-2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O</a:t>
            </a:r>
            <a:r>
              <a:rPr lang="en-US" altLang="ja-JP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A(0.76</a:t>
            </a:r>
            <a:r>
              <a:rPr lang="en-US" altLang="ja-JP" sz="1800" dirty="0">
                <a:solidFill>
                  <a:prstClr val="black"/>
                </a:solidFill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WCO</a:t>
            </a:r>
            <a:r>
              <a:rPr lang="en-US" altLang="ja-JP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,CH</a:t>
            </a:r>
            <a:r>
              <a:rPr lang="en-US" altLang="ja-JP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4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(1.6</a:t>
            </a:r>
            <a:r>
              <a:rPr lang="en-US" altLang="ja-JP" sz="1800" dirty="0">
                <a:solidFill>
                  <a:prstClr val="black"/>
                </a:solidFill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SCO</a:t>
            </a:r>
            <a:r>
              <a:rPr lang="en-US" altLang="ja-JP" sz="1800" baseline="-25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, CO (2</a:t>
            </a:r>
            <a:r>
              <a:rPr lang="en-US" altLang="ja-JP" sz="1800" dirty="0">
                <a:solidFill>
                  <a:prstClr val="black"/>
                </a:solidFill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2 TIR bands (5-15</a:t>
            </a:r>
            <a:r>
              <a:rPr lang="en-US" altLang="ja-JP" sz="1800" dirty="0">
                <a:solidFill>
                  <a:prstClr val="black"/>
                </a:solidFill>
                <a:latin typeface="Symbol" panose="05050102010706020507" pitchFamily="18" charset="2"/>
                <a:ea typeface="游ゴシック" panose="020B0400000000000000" pitchFamily="50" charset="-128"/>
                <a:cs typeface="Arial" panose="020B0604020202020204" pitchFamily="34" charset="0"/>
              </a:rPr>
              <a:t>m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m)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High spectral resolution 0.2cm</a:t>
            </a:r>
            <a:r>
              <a:rPr lang="en-US" altLang="ja-JP" sz="1800" baseline="30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-1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Enhanced pointing mechanisms </a:t>
            </a:r>
            <a:endParaRPr lang="ja-JP" altLang="en-US" sz="1800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FA4C152-67ED-2264-5930-7C75B0B4E445}"/>
              </a:ext>
            </a:extLst>
          </p:cNvPr>
          <p:cNvSpPr txBox="1"/>
          <p:nvPr/>
        </p:nvSpPr>
        <p:spPr>
          <a:xfrm>
            <a:off x="6515444" y="5427942"/>
            <a:ext cx="51304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CAI-2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UV-SWIR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10 bands linear array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5 forward view bands, 5 backward view bands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C078F1-DB10-BFEA-847B-BCF616A5B984}"/>
              </a:ext>
            </a:extLst>
          </p:cNvPr>
          <p:cNvSpPr txBox="1"/>
          <p:nvPr/>
        </p:nvSpPr>
        <p:spPr>
          <a:xfrm>
            <a:off x="806669" y="944010"/>
            <a:ext cx="1057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GOSAT and GOSAT-2 missions are promoted by JAXA, NIES and MOE.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163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6">
            <a:extLst>
              <a:ext uri="{FF2B5EF4-FFF2-40B4-BE49-F238E27FC236}">
                <a16:creationId xmlns:a16="http://schemas.microsoft.com/office/drawing/2014/main" id="{728864EC-25F6-7C0B-90C5-6BE9787AC437}"/>
              </a:ext>
            </a:extLst>
          </p:cNvPr>
          <p:cNvSpPr txBox="1">
            <a:spLocks/>
          </p:cNvSpPr>
          <p:nvPr/>
        </p:nvSpPr>
        <p:spPr>
          <a:xfrm>
            <a:off x="32926" y="962158"/>
            <a:ext cx="6063074" cy="5895841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(15-year Jan. 2024) </a:t>
            </a: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calibrated and validated dataset</a:t>
            </a:r>
          </a:p>
          <a:p>
            <a:pPr algn="l"/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Condition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fuel to operate for at least another 10-year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four batteries are healthy</a:t>
            </a:r>
          </a:p>
          <a:p>
            <a:pPr algn="l"/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Jan. 2024, the monthly-used back-side solar diffuser has not been available due to rotation anomaly, but the front-side is in normal operation every orbit.  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V300.300 (released in March 2023)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Best-estimate radiance spectra using TSIS-HSRS and long-term vicarious-calibration data.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 Level 2 standard products V03.05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6">
            <a:extLst>
              <a:ext uri="{FF2B5EF4-FFF2-40B4-BE49-F238E27FC236}">
                <a16:creationId xmlns:a16="http://schemas.microsoft.com/office/drawing/2014/main" id="{5BE4DE18-E63F-BDA7-FE23-26B4D55F1C2B}"/>
              </a:ext>
            </a:extLst>
          </p:cNvPr>
          <p:cNvSpPr txBox="1">
            <a:spLocks/>
          </p:cNvSpPr>
          <p:nvPr/>
        </p:nvSpPr>
        <p:spPr>
          <a:xfrm>
            <a:off x="6096000" y="962158"/>
            <a:ext cx="6063073" cy="5895841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Intense target observations using </a:t>
            </a: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and wide angle pointing </a:t>
            </a:r>
          </a:p>
          <a:p>
            <a:pPr algn="l"/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Oct30,2023, 5-year operation review</a:t>
            </a:r>
            <a:r>
              <a:rPr lang="en-US" altLang="ja-JP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operation has been extended.</a:t>
            </a:r>
          </a:p>
          <a:p>
            <a:pPr algn="l"/>
            <a:endParaRPr lang="en-US" altLang="ja-JP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Feb. 2021, anomaly occurred in the solar diffuser plate mechanism. The solar irradiance calibration has been suspended since then,</a:t>
            </a:r>
            <a:r>
              <a:rPr lang="ja-JP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Lunar calibration is normal.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1 V220.221 (released in March 2024)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 calibration updated in large-AT angles (V220.220)</a:t>
            </a:r>
          </a:p>
          <a:p>
            <a:pPr algn="l"/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SWIR radiometric degradation update (V220.221)</a:t>
            </a:r>
          </a:p>
          <a:p>
            <a:pPr algn="l"/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update is scheduled in March 2025. </a:t>
            </a:r>
          </a:p>
          <a:p>
            <a:pPr algn="l"/>
            <a:endParaRPr lang="en-US" altLang="ja-JP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 Level 2 standard products V02.00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BD1F5132-D142-E1D8-F75A-0D1059495047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3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pic>
        <p:nvPicPr>
          <p:cNvPr id="8" name="図 1" descr="リーフレット最終背景なし高.jpg">
            <a:extLst>
              <a:ext uri="{FF2B5EF4-FFF2-40B4-BE49-F238E27FC236}">
                <a16:creationId xmlns:a16="http://schemas.microsoft.com/office/drawing/2014/main" id="{A7B3F7AE-5BBA-7B92-FBE8-FAEF86C9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0614" y="962158"/>
            <a:ext cx="1784957" cy="102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1692709A-3B96-305C-F5ED-9A4FC4EE5D30}"/>
              </a:ext>
            </a:extLst>
          </p:cNvPr>
          <p:cNvGrpSpPr/>
          <p:nvPr/>
        </p:nvGrpSpPr>
        <p:grpSpPr>
          <a:xfrm>
            <a:off x="10646196" y="962158"/>
            <a:ext cx="1512877" cy="1143001"/>
            <a:chOff x="3673830" y="3328468"/>
            <a:chExt cx="800441" cy="46513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06EFFE2-F533-E33F-96FC-EA7CC8DA4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3830" y="3328468"/>
              <a:ext cx="800441" cy="46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C9652F9E-F98F-849F-0B06-C710540C8B4C}"/>
                </a:ext>
              </a:extLst>
            </p:cNvPr>
            <p:cNvCxnSpPr/>
            <p:nvPr/>
          </p:nvCxnSpPr>
          <p:spPr>
            <a:xfrm flipH="1" flipV="1">
              <a:off x="3692525" y="3336925"/>
              <a:ext cx="353408" cy="161593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5B582064-BDAC-15B5-7C44-5D1FC73FE750}"/>
                </a:ext>
              </a:extLst>
            </p:cNvPr>
            <p:cNvCxnSpPr/>
            <p:nvPr/>
          </p:nvCxnSpPr>
          <p:spPr>
            <a:xfrm flipH="1" flipV="1">
              <a:off x="3717925" y="3533775"/>
              <a:ext cx="361263" cy="118717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9A872D00-6E09-A264-7AC4-88367DC3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950" dirty="0"/>
              <a:t>GOSAT and GOSAT-2 status</a:t>
            </a:r>
            <a:endParaRPr lang="ja-JP" altLang="en-US" sz="2950" dirty="0"/>
          </a:p>
        </p:txBody>
      </p:sp>
      <p:sp>
        <p:nvSpPr>
          <p:cNvPr id="2" name="タイトル 6">
            <a:extLst>
              <a:ext uri="{FF2B5EF4-FFF2-40B4-BE49-F238E27FC236}">
                <a16:creationId xmlns:a16="http://schemas.microsoft.com/office/drawing/2014/main" id="{9EB46B4C-3B85-CE3A-DE03-C0090ACF0E34}"/>
              </a:ext>
            </a:extLst>
          </p:cNvPr>
          <p:cNvSpPr txBox="1">
            <a:spLocks/>
          </p:cNvSpPr>
          <p:nvPr/>
        </p:nvSpPr>
        <p:spPr>
          <a:xfrm>
            <a:off x="1361087" y="6047292"/>
            <a:ext cx="9469825" cy="670875"/>
          </a:xfrm>
          <a:prstGeom prst="rect">
            <a:avLst/>
          </a:prstGeom>
          <a:noFill/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/>
            <a:r>
              <a:rPr lang="en-US" altLang="ja-JP" sz="2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JAXA Level 2 Partial Column product V3</a:t>
            </a:r>
          </a:p>
          <a:p>
            <a:pPr algn="l"/>
            <a:r>
              <a:rPr lang="en-US" altLang="ja-JP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 (15-year) and GOSAT-2 (5-year) </a:t>
            </a:r>
            <a:r>
              <a:rPr lang="en-US" altLang="ja-JP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 (csv format) and HDF with averaging kernels. </a:t>
            </a: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altLang="ja-JP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9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1428ABC-2A39-E579-03C2-E3DB6F23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054"/>
            <a:ext cx="12192000" cy="57912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471D0A5-DD1E-6FD3-7D60-7493D964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GOSAT and GOSAT-2 target observations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A627DA1-86C7-01A9-6D2E-DF392CC516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C8F437-6AEF-E242-8BCB-8F25A2CEB6C6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5A03711-18D9-5B64-D4AF-4392505CEB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334"/>
          <a:stretch/>
        </p:blipFill>
        <p:spPr>
          <a:xfrm>
            <a:off x="7408046" y="4491548"/>
            <a:ext cx="2457665" cy="166059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3BC231-A163-948F-85D6-EBC5C0C90FCD}"/>
              </a:ext>
            </a:extLst>
          </p:cNvPr>
          <p:cNvSpPr txBox="1"/>
          <p:nvPr/>
        </p:nvSpPr>
        <p:spPr>
          <a:xfrm>
            <a:off x="2616202" y="6344922"/>
            <a:ext cx="6959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+mj-lt"/>
              </a:rPr>
              <a:t>https://www.eorc.jaxa.jp/GOSAT/CO2_monitor/index_Ver.K.html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036E96-0554-62F9-B6A1-084BF7A25922}"/>
              </a:ext>
            </a:extLst>
          </p:cNvPr>
          <p:cNvSpPr txBox="1"/>
          <p:nvPr/>
        </p:nvSpPr>
        <p:spPr>
          <a:xfrm>
            <a:off x="3331779" y="1482591"/>
            <a:ext cx="7956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bg1"/>
                </a:solidFill>
              </a:rPr>
              <a:t>Over 60 M</a:t>
            </a:r>
            <a:r>
              <a:rPr kumimoji="1" lang="en-US" altLang="ja-JP" dirty="0">
                <a:solidFill>
                  <a:schemeClr val="bg1"/>
                </a:solidFill>
              </a:rPr>
              <a:t>egacities optimized by local user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bg1"/>
                </a:solidFill>
              </a:rPr>
              <a:t>Cal/Val sites (Railroad Valley, TCCON, COCCON, airport)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bg1"/>
                </a:solidFill>
              </a:rPr>
              <a:t>CO</a:t>
            </a:r>
            <a:r>
              <a:rPr lang="en-US" altLang="ja-JP" baseline="-25000" dirty="0">
                <a:solidFill>
                  <a:schemeClr val="bg1"/>
                </a:solidFill>
              </a:rPr>
              <a:t>2</a:t>
            </a:r>
            <a:r>
              <a:rPr lang="en-US" altLang="ja-JP" dirty="0">
                <a:solidFill>
                  <a:schemeClr val="bg1"/>
                </a:solidFill>
              </a:rPr>
              <a:t> and CH</a:t>
            </a:r>
            <a:r>
              <a:rPr lang="en-US" altLang="ja-JP" baseline="-25000" dirty="0">
                <a:solidFill>
                  <a:schemeClr val="bg1"/>
                </a:solidFill>
              </a:rPr>
              <a:t>4</a:t>
            </a:r>
            <a:r>
              <a:rPr lang="en-US" altLang="ja-JP" dirty="0">
                <a:solidFill>
                  <a:schemeClr val="bg1"/>
                </a:solidFill>
              </a:rPr>
              <a:t> emission sources (e</a:t>
            </a:r>
            <a:r>
              <a:rPr kumimoji="1" lang="en-US" altLang="ja-JP" dirty="0">
                <a:solidFill>
                  <a:schemeClr val="bg1"/>
                </a:solidFill>
              </a:rPr>
              <a:t>nergy</a:t>
            </a:r>
            <a:r>
              <a:rPr lang="en-US" altLang="ja-JP" dirty="0">
                <a:solidFill>
                  <a:schemeClr val="bg1"/>
                </a:solidFill>
              </a:rPr>
              <a:t>, dairy sectors)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chemeClr val="bg1"/>
                </a:solidFill>
              </a:rPr>
              <a:t>GOSAT-2 </a:t>
            </a:r>
            <a:r>
              <a:rPr lang="en-US" altLang="ja-JP" dirty="0">
                <a:solidFill>
                  <a:schemeClr val="bg1"/>
                </a:solidFill>
              </a:rPr>
              <a:t>has capability to operate more enhanced target observations.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0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ローチャート: 磁気ディスク 1">
            <a:extLst>
              <a:ext uri="{FF2B5EF4-FFF2-40B4-BE49-F238E27FC236}">
                <a16:creationId xmlns:a16="http://schemas.microsoft.com/office/drawing/2014/main" id="{2210B185-AC79-E247-B96C-BB5415537BC1}"/>
              </a:ext>
            </a:extLst>
          </p:cNvPr>
          <p:cNvSpPr/>
          <p:nvPr/>
        </p:nvSpPr>
        <p:spPr bwMode="auto">
          <a:xfrm>
            <a:off x="721466" y="3419663"/>
            <a:ext cx="906034" cy="653743"/>
          </a:xfrm>
          <a:prstGeom prst="flowChartMagneticDisk">
            <a:avLst/>
          </a:prstGeom>
          <a:solidFill>
            <a:srgbClr val="FFC000"/>
          </a:solidFill>
          <a:ln w="1270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B80C47-B4A7-4911-76FE-B6DFBE924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5" t="13730" r="1441" b="19908"/>
          <a:stretch/>
        </p:blipFill>
        <p:spPr>
          <a:xfrm>
            <a:off x="1937170" y="4053859"/>
            <a:ext cx="2255664" cy="47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雲 5">
            <a:extLst>
              <a:ext uri="{FF2B5EF4-FFF2-40B4-BE49-F238E27FC236}">
                <a16:creationId xmlns:a16="http://schemas.microsoft.com/office/drawing/2014/main" id="{EB2E808C-81E2-1D3C-0FCF-02C9AF395FD1}"/>
              </a:ext>
            </a:extLst>
          </p:cNvPr>
          <p:cNvSpPr/>
          <p:nvPr/>
        </p:nvSpPr>
        <p:spPr bwMode="auto">
          <a:xfrm>
            <a:off x="949535" y="3840317"/>
            <a:ext cx="357121" cy="250069"/>
          </a:xfrm>
          <a:prstGeom prst="cloud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7" rIns="51435" bIns="2571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7" name="Picture 8" descr="二酸化炭素">
            <a:extLst>
              <a:ext uri="{FF2B5EF4-FFF2-40B4-BE49-F238E27FC236}">
                <a16:creationId xmlns:a16="http://schemas.microsoft.com/office/drawing/2014/main" id="{5547CC08-6020-FF69-A37C-A47B8A78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5994">
            <a:off x="3550352" y="3508894"/>
            <a:ext cx="260043" cy="2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二酸化炭素">
            <a:extLst>
              <a:ext uri="{FF2B5EF4-FFF2-40B4-BE49-F238E27FC236}">
                <a16:creationId xmlns:a16="http://schemas.microsoft.com/office/drawing/2014/main" id="{8C8B28DF-EB39-6334-5535-7806B8D1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5994">
            <a:off x="3917392" y="3971326"/>
            <a:ext cx="253714" cy="2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63">
            <a:extLst>
              <a:ext uri="{FF2B5EF4-FFF2-40B4-BE49-F238E27FC236}">
                <a16:creationId xmlns:a16="http://schemas.microsoft.com/office/drawing/2014/main" id="{0BB9966F-1CAD-8542-B8E1-D532BDF588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722" y="2021289"/>
            <a:ext cx="5675" cy="1438275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Line 63">
            <a:extLst>
              <a:ext uri="{FF2B5EF4-FFF2-40B4-BE49-F238E27FC236}">
                <a16:creationId xmlns:a16="http://schemas.microsoft.com/office/drawing/2014/main" id="{B67504C9-8745-DBEF-CC09-E6E8F0D013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4068" y="2021289"/>
            <a:ext cx="42192" cy="1901761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ローチャート: 磁気ディスク 11">
            <a:extLst>
              <a:ext uri="{FF2B5EF4-FFF2-40B4-BE49-F238E27FC236}">
                <a16:creationId xmlns:a16="http://schemas.microsoft.com/office/drawing/2014/main" id="{EE4D86B0-5389-4888-03E6-8F3D5A236805}"/>
              </a:ext>
            </a:extLst>
          </p:cNvPr>
          <p:cNvSpPr/>
          <p:nvPr/>
        </p:nvSpPr>
        <p:spPr bwMode="auto">
          <a:xfrm>
            <a:off x="735621" y="3069018"/>
            <a:ext cx="906034" cy="688196"/>
          </a:xfrm>
          <a:prstGeom prst="flowChartMagneticDisk">
            <a:avLst/>
          </a:prstGeom>
          <a:solidFill>
            <a:srgbClr val="CCFFFF"/>
          </a:solidFill>
          <a:ln w="1270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6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4207C35-3877-8337-78FE-B9CBC07FCEA0}"/>
              </a:ext>
            </a:extLst>
          </p:cNvPr>
          <p:cNvSpPr/>
          <p:nvPr/>
        </p:nvSpPr>
        <p:spPr>
          <a:xfrm>
            <a:off x="140258" y="2960979"/>
            <a:ext cx="62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12km</a:t>
            </a:r>
            <a:endParaRPr kumimoji="0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8FC5F54-987B-684E-866D-AE4EAA928EC8}"/>
              </a:ext>
            </a:extLst>
          </p:cNvPr>
          <p:cNvSpPr/>
          <p:nvPr/>
        </p:nvSpPr>
        <p:spPr>
          <a:xfrm>
            <a:off x="186588" y="3562167"/>
            <a:ext cx="6269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4km</a:t>
            </a:r>
            <a:endParaRPr kumimoji="0" lang="ja-JP" altLang="en-US" sz="14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5" name="AutoShape 62">
            <a:extLst>
              <a:ext uri="{FF2B5EF4-FFF2-40B4-BE49-F238E27FC236}">
                <a16:creationId xmlns:a16="http://schemas.microsoft.com/office/drawing/2014/main" id="{FDD48E41-B536-24DE-A89E-521D864A6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150" y="2088333"/>
            <a:ext cx="472797" cy="472154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B9174707-2770-0C64-E637-F6B784FD9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7437" y="1769548"/>
            <a:ext cx="1039067" cy="2299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8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©MOE/JAXA/NIES</a:t>
            </a:r>
          </a:p>
        </p:txBody>
      </p:sp>
      <p:pic>
        <p:nvPicPr>
          <p:cNvPr id="17" name="図 1" descr="リーフレット最終背景なし高.jpg">
            <a:extLst>
              <a:ext uri="{FF2B5EF4-FFF2-40B4-BE49-F238E27FC236}">
                <a16:creationId xmlns:a16="http://schemas.microsoft.com/office/drawing/2014/main" id="{00305EE2-673A-3BFB-64DF-297FEE432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0566" y="1081058"/>
            <a:ext cx="1630650" cy="93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9048E3D1-CD81-3010-68E1-32B08BBBFD7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58868" y="1656626"/>
            <a:ext cx="254213" cy="2547086"/>
          </a:xfrm>
          <a:prstGeom prst="downArrow">
            <a:avLst/>
          </a:prstGeom>
          <a:gradFill rotWithShape="0">
            <a:gsLst>
              <a:gs pos="0">
                <a:srgbClr val="3366FF"/>
              </a:gs>
              <a:gs pos="25000">
                <a:srgbClr val="01A78F"/>
              </a:gs>
              <a:gs pos="50000">
                <a:srgbClr val="FFFF00"/>
              </a:gs>
              <a:gs pos="75000">
                <a:srgbClr val="FF6633"/>
              </a:gs>
              <a:gs pos="100000">
                <a:srgbClr val="FF3399"/>
              </a:gs>
            </a:gsLst>
            <a:lin ang="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marL="0" marR="0" lvl="0" indent="0" algn="ctr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明朝" pitchFamily="17" charset="-128"/>
              <a:ea typeface="明朝" pitchFamily="17" charset="-128"/>
              <a:cs typeface="+mn-cs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FD50FD5-F58E-8B25-6A0D-EFFE69711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21086">
            <a:off x="2232456" y="2485047"/>
            <a:ext cx="260033" cy="1800518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AE1E355-3760-3B3C-E7B3-ED09089B1841}"/>
              </a:ext>
            </a:extLst>
          </p:cNvPr>
          <p:cNvSpPr/>
          <p:nvPr/>
        </p:nvSpPr>
        <p:spPr>
          <a:xfrm>
            <a:off x="298354" y="4120924"/>
            <a:ext cx="1700772" cy="442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714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1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eiryo UI" panose="020B0604030504040204" pitchFamily="50" charset="-128"/>
                <a:cs typeface="Arial" panose="020B0604020202020204" pitchFamily="34" charset="0"/>
              </a:rPr>
              <a:t>Delta CO</a:t>
            </a:r>
            <a:r>
              <a:rPr kumimoji="0" lang="en-US" altLang="ja-JP" sz="1138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eiryo UI" panose="020B0604030504040204" pitchFamily="50" charset="-128"/>
                <a:cs typeface="Arial" panose="020B0604020202020204" pitchFamily="34" charset="0"/>
              </a:rPr>
              <a:t>2</a:t>
            </a:r>
            <a:r>
              <a:rPr kumimoji="0" lang="en-US" altLang="ja-JP" sz="113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Meiryo UI" panose="020B0604030504040204" pitchFamily="50" charset="-128"/>
                <a:cs typeface="Arial" panose="020B0604020202020204" pitchFamily="34" charset="0"/>
              </a:rPr>
              <a:t> = XCO2 (LT) –CO2(UT)</a:t>
            </a:r>
            <a:endParaRPr kumimoji="0" lang="ja-JP" altLang="en-US" sz="113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タイトル 6">
            <a:extLst>
              <a:ext uri="{FF2B5EF4-FFF2-40B4-BE49-F238E27FC236}">
                <a16:creationId xmlns:a16="http://schemas.microsoft.com/office/drawing/2014/main" id="{F466B747-29D3-4365-BCE7-C9A810911C1D}"/>
              </a:ext>
            </a:extLst>
          </p:cNvPr>
          <p:cNvSpPr txBox="1">
            <a:spLocks/>
          </p:cNvSpPr>
          <p:nvPr/>
        </p:nvSpPr>
        <p:spPr>
          <a:xfrm>
            <a:off x="186588" y="4505909"/>
            <a:ext cx="6521799" cy="394719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(1) SWIR constrains column density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(2) Two orthogonal linear polarization data remove aerosol contamination.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(3) TIR provides difference in partial column density between lower and upper troposphere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Post screening of cloud contamination using onboard camera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(1) 15-year GOSAT and 5-year GOSAT-2 products     One file per month with clear sky data, CSV format and AK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(2) Contents XCO</a:t>
            </a:r>
            <a:r>
              <a:rPr kumimoji="1" lang="en-US" altLang="ja-JP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2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, XCH</a:t>
            </a:r>
            <a:r>
              <a:rPr kumimoji="1" lang="en-US" altLang="ja-JP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4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, XCO</a:t>
            </a:r>
            <a:r>
              <a:rPr kumimoji="1" lang="en-US" altLang="ja-JP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2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 (LT, UT), XCH</a:t>
            </a:r>
            <a:r>
              <a:rPr kumimoji="1" lang="en-US" altLang="ja-JP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4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 (LT, UT), XCO (GOSAT-2 only),  H</a:t>
            </a:r>
            <a:r>
              <a:rPr kumimoji="1" lang="en-US" altLang="ja-JP" sz="10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2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O (11 layers) aerosol optical thickness (AOT),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Retrieved surface pressure (P), solar-induced chlorophyll fluorescence (SIF) time, geometry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(3) https://www.eorc.jaxa.jp/GOSAT/GPCG/download_v3/  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ID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：</a:t>
            </a:r>
            <a:r>
              <a:rPr kumimoji="1" lang="en-US" altLang="ja-JP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gosat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、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PW</a:t>
            </a: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：***** </a:t>
            </a: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(please contact) 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 Bold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AD4FD482-069D-BC1C-6246-87EE79013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176" y="1081059"/>
            <a:ext cx="5670462" cy="327562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AEAD657-375A-CFD3-6603-159DE22FFB15}"/>
              </a:ext>
            </a:extLst>
          </p:cNvPr>
          <p:cNvSpPr txBox="1"/>
          <p:nvPr/>
        </p:nvSpPr>
        <p:spPr>
          <a:xfrm>
            <a:off x="10666981" y="3771904"/>
            <a:ext cx="1323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GOSAT-2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XCH</a:t>
            </a:r>
            <a:r>
              <a:rPr kumimoji="1" lang="en-US" altLang="ja-JP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4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(LT) 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" name="スライド番号プレースホルダ 1">
            <a:extLst>
              <a:ext uri="{FF2B5EF4-FFF2-40B4-BE49-F238E27FC236}">
                <a16:creationId xmlns:a16="http://schemas.microsoft.com/office/drawing/2014/main" id="{F006AD56-D2C7-1EAD-B080-90234D26FD21}"/>
              </a:ext>
            </a:extLst>
          </p:cNvPr>
          <p:cNvSpPr txBox="1">
            <a:spLocks noGrp="1"/>
          </p:cNvSpPr>
          <p:nvPr/>
        </p:nvSpPr>
        <p:spPr bwMode="auto">
          <a:xfrm>
            <a:off x="11352175" y="631395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375BFF-D917-4D96-A3AA-960483DE114F}" type="slidenum">
              <a:rPr kumimoji="1" lang="en-US" altLang="ja-JP" sz="28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3B1CC617-B46A-CEAB-C744-38E40DF450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229" b="43278"/>
          <a:stretch/>
        </p:blipFill>
        <p:spPr>
          <a:xfrm>
            <a:off x="6588583" y="4356679"/>
            <a:ext cx="4580164" cy="215243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DB9EA91-6FF1-9C0B-1D72-DFBD20937609}"/>
              </a:ext>
            </a:extLst>
          </p:cNvPr>
          <p:cNvSpPr txBox="1"/>
          <p:nvPr/>
        </p:nvSpPr>
        <p:spPr>
          <a:xfrm>
            <a:off x="11168747" y="4988738"/>
            <a:ext cx="1203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Gulf of Mexico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5B0EEB1-302B-C644-817C-433CF3506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400" dirty="0"/>
              <a:t>JAXA GHG product</a:t>
            </a:r>
            <a:br>
              <a:rPr lang="en-US" altLang="ja-JP" sz="2400" dirty="0"/>
            </a:br>
            <a:r>
              <a:rPr lang="en-US" altLang="ja-JP" sz="2400" dirty="0"/>
              <a:t>Partial Column Density of Upper and Lower Troposphere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99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42"/>
    </mc:Choice>
    <mc:Fallback xmlns="">
      <p:transition spd="slow" advTm="9134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1A6440-095F-3698-CCAE-ADB84831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Application of JAXA GHG products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148056F-A76C-7BB0-8F20-FE365630B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C8F437-6AEF-E242-8BCB-8F25A2CEB6C6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C97D76-1371-6AF2-405D-5FF46C8462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931034"/>
            <a:ext cx="8875042" cy="517044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0DE59F-FD1C-966B-DD13-60C0F863797C}"/>
              </a:ext>
            </a:extLst>
          </p:cNvPr>
          <p:cNvSpPr txBox="1"/>
          <p:nvPr/>
        </p:nvSpPr>
        <p:spPr>
          <a:xfrm>
            <a:off x="488420" y="6352149"/>
            <a:ext cx="901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b="1" dirty="0">
                <a:latin typeface="+mj-lt"/>
                <a:cs typeface="Times New Roman" panose="02020603050405020304" pitchFamily="18" charset="0"/>
              </a:rPr>
              <a:t>Anthropogenic Emission increments = post-prior, </a:t>
            </a:r>
            <a:r>
              <a:rPr kumimoji="1" lang="en-US" altLang="ja-JP" b="1" dirty="0">
                <a:latin typeface="+mj-lt"/>
                <a:cs typeface="Times New Roman" panose="02020603050405020304" pitchFamily="18" charset="0"/>
              </a:rPr>
              <a:t>2016-2019 multi year averaged</a:t>
            </a:r>
            <a:endParaRPr kumimoji="1" lang="ja-JP" altLang="en-US" b="1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27397F-08B5-D1E7-F365-A107C65E4369}"/>
              </a:ext>
            </a:extLst>
          </p:cNvPr>
          <p:cNvSpPr txBox="1"/>
          <p:nvPr/>
        </p:nvSpPr>
        <p:spPr>
          <a:xfrm>
            <a:off x="5963481" y="598110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j-lt"/>
                <a:cs typeface="Times New Roman" panose="02020603050405020304" pitchFamily="18" charset="0"/>
              </a:rPr>
              <a:t>XCH4 based</a:t>
            </a:r>
            <a:endParaRPr kumimoji="1" lang="ja-JP" alt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835F81-A507-6684-2BD4-B20C59FA3780}"/>
              </a:ext>
            </a:extLst>
          </p:cNvPr>
          <p:cNvSpPr txBox="1"/>
          <p:nvPr/>
        </p:nvSpPr>
        <p:spPr>
          <a:xfrm>
            <a:off x="3419310" y="5981104"/>
            <a:ext cx="1719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j-lt"/>
                <a:cs typeface="Times New Roman" panose="02020603050405020304" pitchFamily="18" charset="0"/>
              </a:rPr>
              <a:t>LT_CH4 based</a:t>
            </a:r>
            <a:endParaRPr kumimoji="1" lang="ja-JP" alt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837929-D877-BDE7-DB5A-A7D55151B803}"/>
              </a:ext>
            </a:extLst>
          </p:cNvPr>
          <p:cNvSpPr txBox="1"/>
          <p:nvPr/>
        </p:nvSpPr>
        <p:spPr>
          <a:xfrm>
            <a:off x="1139505" y="5981104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latin typeface="+mj-lt"/>
                <a:cs typeface="Times New Roman" panose="02020603050405020304" pitchFamily="18" charset="0"/>
              </a:rPr>
              <a:t>In-situ</a:t>
            </a:r>
            <a:r>
              <a:rPr kumimoji="1" lang="en-US" altLang="ja-JP" dirty="0">
                <a:latin typeface="+mj-lt"/>
                <a:cs typeface="Times New Roman" panose="02020603050405020304" pitchFamily="18" charset="0"/>
              </a:rPr>
              <a:t> based</a:t>
            </a:r>
            <a:endParaRPr kumimoji="1" lang="ja-JP" altLang="en-US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40B0235-84C6-8A55-8413-7476B0B2B2D6}"/>
              </a:ext>
            </a:extLst>
          </p:cNvPr>
          <p:cNvSpPr txBox="1"/>
          <p:nvPr/>
        </p:nvSpPr>
        <p:spPr>
          <a:xfrm>
            <a:off x="8772939" y="941795"/>
            <a:ext cx="34190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ja-JP" sz="2000" dirty="0">
                <a:solidFill>
                  <a:srgbClr val="000000"/>
                </a:solidFill>
                <a:latin typeface="+mj-lt"/>
                <a:ea typeface="ＭＳ Ｐゴシック"/>
                <a:cs typeface="Times New Roman" panose="02020603050405020304" pitchFamily="18" charset="0"/>
              </a:rPr>
              <a:t>Assimilation of LT_CH4, some local areas, such as Amazon, China, presents interesting (anomalous) feature.</a:t>
            </a:r>
          </a:p>
          <a:p>
            <a:pPr marL="285750" indent="-285750">
              <a:buFontTx/>
              <a:buChar char="-"/>
            </a:pPr>
            <a:endParaRPr lang="en-US" altLang="ja-JP" sz="2000" dirty="0">
              <a:solidFill>
                <a:srgbClr val="000000"/>
              </a:solidFill>
              <a:latin typeface="+mj-lt"/>
              <a:ea typeface="ＭＳ Ｐゴシック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Times New Roman" panose="02020603050405020304" pitchFamily="18" charset="0"/>
              </a:rPr>
              <a:t>These are positive feedback for our products, because, LT_CH4 have sensitivity near surface emission changes.</a:t>
            </a:r>
          </a:p>
          <a:p>
            <a:pPr marL="285750" indent="-285750">
              <a:buFontTx/>
              <a:buChar char="-"/>
            </a:pPr>
            <a:endParaRPr lang="en-US" altLang="ja-JP" sz="2000" dirty="0">
              <a:solidFill>
                <a:srgbClr val="000000"/>
              </a:solidFill>
              <a:latin typeface="+mj-lt"/>
              <a:ea typeface="ＭＳ Ｐゴシック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/>
                <a:cs typeface="Times New Roman" panose="02020603050405020304" pitchFamily="18" charset="0"/>
              </a:rPr>
              <a:t>To understand these feature, the further analysis will be conducted. </a:t>
            </a:r>
            <a:r>
              <a:rPr lang="en-US" altLang="ja-JP" sz="2000" dirty="0">
                <a:solidFill>
                  <a:srgbClr val="000000"/>
                </a:solidFill>
                <a:latin typeface="+mj-lt"/>
                <a:ea typeface="ＭＳ Ｐゴシック"/>
                <a:cs typeface="Times New Roman" panose="02020603050405020304" pitchFamily="18" charset="0"/>
              </a:rPr>
              <a:t>  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B481ACE-89E1-F673-8895-5A5CFE9781E7}"/>
              </a:ext>
            </a:extLst>
          </p:cNvPr>
          <p:cNvSpPr txBox="1"/>
          <p:nvPr/>
        </p:nvSpPr>
        <p:spPr>
          <a:xfrm>
            <a:off x="9502491" y="6059916"/>
            <a:ext cx="2496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/>
              <a:t>Tsuruta (FMI) in prep.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296386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9D39356A-E95A-C287-1D31-DDCE5577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950" dirty="0"/>
              <a:t>International collaboration for GHG sensors calibration </a:t>
            </a:r>
            <a:endParaRPr kumimoji="1" lang="ja-JP" altLang="en-US" sz="295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252ED47-7FB8-5D26-83D0-0005033A12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0EE749-78E6-456F-9601-430E83FB75E6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B1E6B5-295A-25C9-4CE8-CBDDF2249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96" y="2348705"/>
            <a:ext cx="592168" cy="7862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C15179D-E6A1-F94E-9A67-1167D2C205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4318" y="2011845"/>
            <a:ext cx="992689" cy="132139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D21E6B5-FB55-FBF5-9EC2-77E1A401D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8498" y="3774734"/>
            <a:ext cx="1190073" cy="883428"/>
          </a:xfrm>
          <a:prstGeom prst="rect">
            <a:avLst/>
          </a:prstGeom>
        </p:spPr>
      </p:pic>
      <p:pic>
        <p:nvPicPr>
          <p:cNvPr id="7" name="図 1" descr="6.jpg">
            <a:extLst>
              <a:ext uri="{FF2B5EF4-FFF2-40B4-BE49-F238E27FC236}">
                <a16:creationId xmlns:a16="http://schemas.microsoft.com/office/drawing/2014/main" id="{C3027158-8FA3-8337-554A-B0A79ED466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72" y="3155831"/>
            <a:ext cx="1125580" cy="74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矢印 7">
            <a:extLst>
              <a:ext uri="{FF2B5EF4-FFF2-40B4-BE49-F238E27FC236}">
                <a16:creationId xmlns:a16="http://schemas.microsoft.com/office/drawing/2014/main" id="{326BA8E9-5E57-4495-DDAE-CB581AD883C3}"/>
              </a:ext>
            </a:extLst>
          </p:cNvPr>
          <p:cNvSpPr/>
          <p:nvPr/>
        </p:nvSpPr>
        <p:spPr bwMode="auto">
          <a:xfrm>
            <a:off x="301669" y="1184600"/>
            <a:ext cx="11872911" cy="589480"/>
          </a:xfrm>
          <a:prstGeom prst="rightArrow">
            <a:avLst>
              <a:gd name="adj1" fmla="val 50000"/>
              <a:gd name="adj2" fmla="val 5263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altLang="ja-JP" sz="1846" dirty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2008       09        10       11       12       13       14       15       16       17       18       19      20      21</a:t>
            </a:r>
            <a:r>
              <a:rPr lang="ja-JP" altLang="en-US" sz="1846" dirty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　　</a:t>
            </a:r>
            <a:r>
              <a:rPr lang="en-US" altLang="ja-JP" sz="1846" dirty="0">
                <a:solidFill>
                  <a:srgbClr val="000000"/>
                </a:solidFill>
                <a:latin typeface="Arial" charset="0"/>
                <a:ea typeface="ＭＳ Ｐゴシック" pitchFamily="96" charset="-128"/>
              </a:rPr>
              <a:t>22     23</a:t>
            </a:r>
            <a:r>
              <a:rPr lang="en-US" altLang="ja-JP" sz="1846" dirty="0">
                <a:solidFill>
                  <a:srgbClr val="000000"/>
                </a:solidFill>
                <a:ea typeface="ＭＳ Ｐゴシック" pitchFamily="96" charset="-128"/>
              </a:rPr>
              <a:t>    24</a:t>
            </a:r>
            <a:endParaRPr lang="ja-JP" altLang="en-US" sz="1846" dirty="0">
              <a:solidFill>
                <a:srgbClr val="000000"/>
              </a:solidFill>
              <a:latin typeface="Arial" charset="0"/>
              <a:ea typeface="ＭＳ Ｐゴシック" pitchFamily="96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A3BC7A2-5202-B61D-327A-F254F05278D3}"/>
              </a:ext>
            </a:extLst>
          </p:cNvPr>
          <p:cNvCxnSpPr>
            <a:cxnSpLocks/>
          </p:cNvCxnSpPr>
          <p:nvPr/>
        </p:nvCxnSpPr>
        <p:spPr bwMode="auto">
          <a:xfrm>
            <a:off x="627734" y="1774743"/>
            <a:ext cx="10800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4C8A6C4-D4E6-CEB5-F601-895E85712A2D}"/>
              </a:ext>
            </a:extLst>
          </p:cNvPr>
          <p:cNvSpPr txBox="1"/>
          <p:nvPr/>
        </p:nvSpPr>
        <p:spPr>
          <a:xfrm>
            <a:off x="3118311" y="1649608"/>
            <a:ext cx="2592376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Radiometric calibration</a:t>
            </a:r>
            <a:endParaRPr kumimoji="1" lang="ja-JP" altLang="en-US" sz="184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81DE6D8-70A9-6308-4EEE-AEFCA3BA9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3519" y="2769660"/>
            <a:ext cx="1732405" cy="90581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5D240C6-3CE3-9242-7C9F-782E976EAD99}"/>
              </a:ext>
            </a:extLst>
          </p:cNvPr>
          <p:cNvSpPr txBox="1"/>
          <p:nvPr/>
        </p:nvSpPr>
        <p:spPr>
          <a:xfrm>
            <a:off x="382429" y="1890102"/>
            <a:ext cx="1039067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Prelaunch</a:t>
            </a:r>
          </a:p>
          <a:p>
            <a:pPr algn="ctr"/>
            <a:r>
              <a:rPr kumimoji="1"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X-CAL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454DEB5-82AB-F7B8-CDF4-B63DA7C2BB3A}"/>
              </a:ext>
            </a:extLst>
          </p:cNvPr>
          <p:cNvCxnSpPr>
            <a:cxnSpLocks/>
          </p:cNvCxnSpPr>
          <p:nvPr/>
        </p:nvCxnSpPr>
        <p:spPr bwMode="auto">
          <a:xfrm>
            <a:off x="4012230" y="2489892"/>
            <a:ext cx="474422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A8CC3E6-3112-8624-B048-841DBAEB1C1F}"/>
              </a:ext>
            </a:extLst>
          </p:cNvPr>
          <p:cNvCxnSpPr>
            <a:cxnSpLocks/>
          </p:cNvCxnSpPr>
          <p:nvPr/>
        </p:nvCxnSpPr>
        <p:spPr bwMode="auto">
          <a:xfrm>
            <a:off x="5187817" y="3591977"/>
            <a:ext cx="6336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71CDC587-6D4A-5B7C-59B3-03963CFB930A}"/>
              </a:ext>
            </a:extLst>
          </p:cNvPr>
          <p:cNvCxnSpPr>
            <a:cxnSpLocks/>
          </p:cNvCxnSpPr>
          <p:nvPr/>
        </p:nvCxnSpPr>
        <p:spPr bwMode="auto">
          <a:xfrm>
            <a:off x="6092452" y="4857490"/>
            <a:ext cx="5328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CE4914-8DA1-CD84-6C30-98420BD76D3E}"/>
              </a:ext>
            </a:extLst>
          </p:cNvPr>
          <p:cNvSpPr txBox="1"/>
          <p:nvPr/>
        </p:nvSpPr>
        <p:spPr>
          <a:xfrm>
            <a:off x="5123387" y="2267287"/>
            <a:ext cx="2060179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CH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profile</a:t>
            </a:r>
            <a:endParaRPr kumimoji="1" lang="ja-JP" altLang="en-US" sz="184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0B1A00B-E182-2D53-4D51-09F910A40D48}"/>
              </a:ext>
            </a:extLst>
          </p:cNvPr>
          <p:cNvSpPr txBox="1"/>
          <p:nvPr/>
        </p:nvSpPr>
        <p:spPr>
          <a:xfrm>
            <a:off x="6222910" y="3377018"/>
            <a:ext cx="1667444" cy="3763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XCO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XCH</a:t>
            </a:r>
            <a:r>
              <a:rPr kumimoji="1" lang="en-US" altLang="ja-JP" sz="1846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ja-JP" altLang="en-US" sz="1846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502FB1D-96A2-FC09-BF25-F35CC3E9F794}"/>
              </a:ext>
            </a:extLst>
          </p:cNvPr>
          <p:cNvSpPr txBox="1"/>
          <p:nvPr/>
        </p:nvSpPr>
        <p:spPr>
          <a:xfrm>
            <a:off x="7286973" y="4675228"/>
            <a:ext cx="20883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Coincident Target</a:t>
            </a:r>
            <a:endParaRPr kumimoji="1" lang="ja-JP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E3EA37-33FD-1D98-7C7B-99A5EF6F07D6}"/>
              </a:ext>
            </a:extLst>
          </p:cNvPr>
          <p:cNvSpPr txBox="1"/>
          <p:nvPr/>
        </p:nvSpPr>
        <p:spPr>
          <a:xfrm>
            <a:off x="1819362" y="1991170"/>
            <a:ext cx="6120455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Vicarious Calibration at the desert playa in Nevada 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1F9EE0A2-60A6-CB45-D61C-DA9C1C70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23" y="2234477"/>
            <a:ext cx="599594" cy="16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C6B7A95-3AD3-FE15-1F51-3917306E6E21}"/>
              </a:ext>
            </a:extLst>
          </p:cNvPr>
          <p:cNvSpPr txBox="1"/>
          <p:nvPr/>
        </p:nvSpPr>
        <p:spPr>
          <a:xfrm>
            <a:off x="4422099" y="2581989"/>
            <a:ext cx="334070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CO</a:t>
            </a:r>
            <a:r>
              <a:rPr lang="en-US" altLang="ja-JP" sz="1477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</a:t>
            </a:r>
            <a:r>
              <a:rPr lang="en-US" altLang="ja-JP" sz="1477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AJAX 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52619EE-C6CD-DAA1-B7E3-C49D846187B4}"/>
              </a:ext>
            </a:extLst>
          </p:cNvPr>
          <p:cNvSpPr txBox="1"/>
          <p:nvPr/>
        </p:nvSpPr>
        <p:spPr>
          <a:xfrm>
            <a:off x="5813610" y="3814356"/>
            <a:ext cx="334070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7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with EM-27 FTS</a:t>
            </a:r>
            <a:endParaRPr kumimoji="1" lang="ja-JP" altLang="en-US" sz="1477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F0CDCC4-D93E-281A-6BC4-96127DB44D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2113" y="4741140"/>
            <a:ext cx="1266917" cy="550833"/>
          </a:xfrm>
          <a:prstGeom prst="rect">
            <a:avLst/>
          </a:prstGeom>
        </p:spPr>
      </p:pic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330751E-BB8A-EF60-5593-C05ECF9D273E}"/>
              </a:ext>
            </a:extLst>
          </p:cNvPr>
          <p:cNvCxnSpPr>
            <a:cxnSpLocks/>
          </p:cNvCxnSpPr>
          <p:nvPr/>
        </p:nvCxnSpPr>
        <p:spPr bwMode="auto">
          <a:xfrm>
            <a:off x="7890354" y="5223558"/>
            <a:ext cx="353009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70AA5C9-D844-2400-00B4-733207128FAA}"/>
              </a:ext>
            </a:extLst>
          </p:cNvPr>
          <p:cNvSpPr/>
          <p:nvPr/>
        </p:nvSpPr>
        <p:spPr>
          <a:xfrm>
            <a:off x="4012966" y="6322953"/>
            <a:ext cx="317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altLang="ja-JP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Calibrated GOSAT and OCO-2 radiance spectra agrees within 5% for all bands.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0520C58C-32C5-E16F-32A8-0DDA5E596DD9}"/>
              </a:ext>
            </a:extLst>
          </p:cNvPr>
          <p:cNvGrpSpPr/>
          <p:nvPr/>
        </p:nvGrpSpPr>
        <p:grpSpPr>
          <a:xfrm>
            <a:off x="1548160" y="4074573"/>
            <a:ext cx="2322651" cy="2434799"/>
            <a:chOff x="2653357" y="3482326"/>
            <a:chExt cx="2907524" cy="3002731"/>
          </a:xfrm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96D4BA0D-E37E-7BED-10DD-AE9AA5133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53357" y="3556541"/>
              <a:ext cx="2907524" cy="2928516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023BA1C-5453-0327-3EC8-5D3CA560A8D9}"/>
                </a:ext>
              </a:extLst>
            </p:cNvPr>
            <p:cNvSpPr/>
            <p:nvPr/>
          </p:nvSpPr>
          <p:spPr>
            <a:xfrm>
              <a:off x="3866085" y="3482326"/>
              <a:ext cx="1108598" cy="254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92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GOSAT</a:t>
              </a:r>
              <a:r>
                <a:rPr lang="en-US" altLang="ja-JP" sz="923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923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OCO-2</a:t>
              </a:r>
              <a:endParaRPr lang="ja-JP" altLang="en-US" sz="92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id="{07BA597F-797F-65AE-AE80-12922F2C504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077" t="22347" r="41804" b="10585"/>
          <a:stretch/>
        </p:blipFill>
        <p:spPr>
          <a:xfrm>
            <a:off x="3927994" y="2591335"/>
            <a:ext cx="790561" cy="121567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46934D50-E7DB-86CA-5399-FDBD85E723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68504" y="5327680"/>
            <a:ext cx="1013699" cy="911045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A4388F80-6D78-B9A5-825B-8CD0705791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4683" y="3503555"/>
            <a:ext cx="992211" cy="809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2" descr="TropOmi logo">
            <a:extLst>
              <a:ext uri="{FF2B5EF4-FFF2-40B4-BE49-F238E27FC236}">
                <a16:creationId xmlns:a16="http://schemas.microsoft.com/office/drawing/2014/main" id="{BFEE739B-368D-3DE7-D676-D0DC00B2F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676" y="5329376"/>
            <a:ext cx="1331184" cy="8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5BC07D3E-8E29-317C-FB24-017388CF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338" y="1479482"/>
            <a:ext cx="1028144" cy="7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図 12">
            <a:extLst>
              <a:ext uri="{FF2B5EF4-FFF2-40B4-BE49-F238E27FC236}">
                <a16:creationId xmlns:a16="http://schemas.microsoft.com/office/drawing/2014/main" id="{B85B8095-AF31-8FA8-D42D-81FC7DB9A935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04871" y="5321736"/>
            <a:ext cx="1013700" cy="101370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23EADB5D-18E2-994D-067E-D669B716726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62807" y="5352687"/>
            <a:ext cx="1157260" cy="78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93DA1C47-2827-3BCC-385E-3441D2545A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96991" y="2234477"/>
            <a:ext cx="2085430" cy="108498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12500"/>
          </a:effectLst>
        </p:spPr>
      </p:pic>
      <p:pic>
        <p:nvPicPr>
          <p:cNvPr id="37" name="Picture 2" descr="tempo logo">
            <a:extLst>
              <a:ext uri="{FF2B5EF4-FFF2-40B4-BE49-F238E27FC236}">
                <a16:creationId xmlns:a16="http://schemas.microsoft.com/office/drawing/2014/main" id="{CB5F0A29-F5D1-17E5-CA01-2794C54E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380" y="5409211"/>
            <a:ext cx="805614" cy="7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7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0C0FDAF-01E4-CE3A-5361-DE6EA5F1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8232"/>
            <a:ext cx="7397946" cy="45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79CE2DB-DAB4-1FDB-1D27-49E8457B5356}"/>
              </a:ext>
            </a:extLst>
          </p:cNvPr>
          <p:cNvGraphicFramePr>
            <a:graphicFrameLocks noGrp="1"/>
          </p:cNvGraphicFramePr>
          <p:nvPr/>
        </p:nvGraphicFramePr>
        <p:xfrm>
          <a:off x="6929392" y="4196638"/>
          <a:ext cx="4988560" cy="23987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313180">
                  <a:extLst>
                    <a:ext uri="{9D8B030D-6E8A-4147-A177-3AD203B41FA5}">
                      <a16:colId xmlns:a16="http://schemas.microsoft.com/office/drawing/2014/main" val="2260850850"/>
                    </a:ext>
                  </a:extLst>
                </a:gridCol>
                <a:gridCol w="3675380">
                  <a:extLst>
                    <a:ext uri="{9D8B030D-6E8A-4147-A177-3AD203B41FA5}">
                      <a16:colId xmlns:a16="http://schemas.microsoft.com/office/drawing/2014/main" val="2429096280"/>
                    </a:ext>
                  </a:extLst>
                </a:gridCol>
              </a:tblGrid>
              <a:tr h="42171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44444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Nadir footprint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75948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 of 10.5km diameter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353486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 of 9.6km diameter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8671723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Rectangle of 1.3 km * 2.3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3711949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Rectangle of 1.6 km * 2.2 km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1049736"/>
                  </a:ext>
                </a:extLst>
              </a:tr>
              <a:tr h="421717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44444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Rectangle of 3.5 km * 5.5 km (B6)</a:t>
                      </a:r>
                      <a:b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km * 5.5 km (B7, B8)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223200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3405B0B-A32C-1D19-BE82-E0454B46810E}"/>
              </a:ext>
            </a:extLst>
          </p:cNvPr>
          <p:cNvGraphicFramePr>
            <a:graphicFrameLocks noGrp="1"/>
          </p:cNvGraphicFramePr>
          <p:nvPr/>
        </p:nvGraphicFramePr>
        <p:xfrm>
          <a:off x="7157894" y="1809708"/>
          <a:ext cx="4288837" cy="161163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24991">
                  <a:extLst>
                    <a:ext uri="{9D8B030D-6E8A-4147-A177-3AD203B41FA5}">
                      <a16:colId xmlns:a16="http://schemas.microsoft.com/office/drawing/2014/main" val="2913956697"/>
                    </a:ext>
                  </a:extLst>
                </a:gridCol>
                <a:gridCol w="447399">
                  <a:extLst>
                    <a:ext uri="{9D8B030D-6E8A-4147-A177-3AD203B41FA5}">
                      <a16:colId xmlns:a16="http://schemas.microsoft.com/office/drawing/2014/main" val="720570948"/>
                    </a:ext>
                  </a:extLst>
                </a:gridCol>
                <a:gridCol w="469610">
                  <a:extLst>
                    <a:ext uri="{9D8B030D-6E8A-4147-A177-3AD203B41FA5}">
                      <a16:colId xmlns:a16="http://schemas.microsoft.com/office/drawing/2014/main" val="161266572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105684018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463019084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378043057"/>
                    </a:ext>
                  </a:extLst>
                </a:gridCol>
                <a:gridCol w="522775">
                  <a:extLst>
                    <a:ext uri="{9D8B030D-6E8A-4147-A177-3AD203B41FA5}">
                      <a16:colId xmlns:a16="http://schemas.microsoft.com/office/drawing/2014/main" val="815782404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OCO-2</a:t>
                      </a:r>
                    </a:p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 path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GOSAT-2 path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TROPOMI</a:t>
                      </a:r>
                      <a:b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InstZA</a:t>
                      </a:r>
                      <a:r>
                        <a:rPr lang="ja-JP" alt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1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[deg]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24314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8-Jun-22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921032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9-Jun-22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8316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10-Jun-22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253315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11-Jun-22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003305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12-Jun-22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868646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13-Jun-22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RRV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3540039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F5A707-57F7-A968-96B6-DF57CC5D532F}"/>
              </a:ext>
            </a:extLst>
          </p:cNvPr>
          <p:cNvSpPr txBox="1"/>
          <p:nvPr/>
        </p:nvSpPr>
        <p:spPr>
          <a:xfrm>
            <a:off x="7157894" y="1340842"/>
            <a:ext cx="437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RRV 2022 Summer </a:t>
            </a:r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ampaign schedule</a:t>
            </a:r>
            <a:endParaRPr kumimoji="1" lang="ja-JP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6ECC97-2C14-960B-572C-A6E9C5788B45}"/>
              </a:ext>
            </a:extLst>
          </p:cNvPr>
          <p:cNvSpPr txBox="1"/>
          <p:nvPr/>
        </p:nvSpPr>
        <p:spPr>
          <a:xfrm>
            <a:off x="7087111" y="3496873"/>
            <a:ext cx="5104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conditions for all sensors come every 48 days.</a:t>
            </a:r>
            <a:endParaRPr kumimoji="1" lang="ja-JP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CO-3 - Earth Missions - NASA Jet Propulsion Laboratory">
            <a:extLst>
              <a:ext uri="{FF2B5EF4-FFF2-40B4-BE49-F238E27FC236}">
                <a16:creationId xmlns:a16="http://schemas.microsoft.com/office/drawing/2014/main" id="{676E4E7F-1F76-6284-6AF8-0C7965C13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166" y="5845511"/>
            <a:ext cx="1687761" cy="96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F253409-D604-27CC-2A2B-C74A0702CDA3}"/>
              </a:ext>
            </a:extLst>
          </p:cNvPr>
          <p:cNvSpPr txBox="1"/>
          <p:nvPr/>
        </p:nvSpPr>
        <p:spPr>
          <a:xfrm>
            <a:off x="4748250" y="5735273"/>
            <a:ext cx="102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OCO-3</a:t>
            </a:r>
            <a:endParaRPr kumimoji="1" lang="ja-JP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5887207-EEDB-70A4-24D8-D8BCF418D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13053" y="1658637"/>
            <a:ext cx="1196056" cy="806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8BF345-8A40-83EA-B4E1-9F99086EF48A}"/>
              </a:ext>
            </a:extLst>
          </p:cNvPr>
          <p:cNvSpPr txBox="1"/>
          <p:nvPr/>
        </p:nvSpPr>
        <p:spPr>
          <a:xfrm>
            <a:off x="1672707" y="1289305"/>
            <a:ext cx="148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GOSAT-2</a:t>
            </a:r>
            <a:endParaRPr kumimoji="1" lang="ja-JP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0724D9E5-2E0A-8D6C-8084-1EDB2603F4A3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8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9B7B326-034A-97AC-E0BE-F7F528AE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950" dirty="0"/>
              <a:t>Railroad Valley target by 5 GHG sensors</a:t>
            </a:r>
            <a:endParaRPr lang="ja-JP" altLang="en-US" sz="2950" dirty="0"/>
          </a:p>
        </p:txBody>
      </p:sp>
    </p:spTree>
    <p:extLst>
      <p:ext uri="{BB962C8B-B14F-4D97-AF65-F5344CB8AC3E}">
        <p14:creationId xmlns:p14="http://schemas.microsoft.com/office/powerpoint/2010/main" val="229940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4157E-A280-A158-37A3-B3CAFC62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950" dirty="0"/>
              <a:t>VCAL Portal site for field data access</a:t>
            </a:r>
            <a:endParaRPr kumimoji="1" lang="ja-JP" altLang="en-US" sz="295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8D2435-CBDD-B33B-838E-9AFBD5712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606" y="1217363"/>
            <a:ext cx="4971721" cy="331939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A3C3476-E5BC-7DEA-7FF2-FB76718F1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29862"/>
            <a:ext cx="6740304" cy="392617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304E54-0234-5B6D-024A-4113A1208BD4}"/>
              </a:ext>
            </a:extLst>
          </p:cNvPr>
          <p:cNvSpPr txBox="1"/>
          <p:nvPr/>
        </p:nvSpPr>
        <p:spPr>
          <a:xfrm>
            <a:off x="6661277" y="4709713"/>
            <a:ext cx="53841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1" lang="en-US" altLang="ja-JP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  <a:sym typeface="Arial"/>
              </a:rPr>
              <a:t>https://www.eorc.jaxa.jp/GOSAT/GHGs_Vical/index.html</a:t>
            </a:r>
            <a:endParaRPr kumimoji="1" lang="ja-JP" altLang="en-US" sz="16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74268F-3889-900E-4F11-3F44CFF66C31}"/>
              </a:ext>
            </a:extLst>
          </p:cNvPr>
          <p:cNvSpPr txBox="1"/>
          <p:nvPr/>
        </p:nvSpPr>
        <p:spPr>
          <a:xfrm>
            <a:off x="92161" y="5261754"/>
            <a:ext cx="11953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Railroad Valley field data are available from VCAL portal 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VCAL team meeting is held every 3-4 months. Next meeting: 6-7UTC, January 17, 2024.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year: TEMPO first special target at RRV.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 future: </a:t>
            </a:r>
            <a:r>
              <a:rPr lang="en-US" altLang="ja-JP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MethaneSAT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CO2M, …</a:t>
            </a:r>
            <a:endParaRPr kumimoji="1" lang="en-US" altLang="ja-JP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B8975CB6-A558-57AD-C3A3-C3DF59058716}"/>
              </a:ext>
            </a:extLst>
          </p:cNvPr>
          <p:cNvSpPr txBox="1">
            <a:spLocks/>
          </p:cNvSpPr>
          <p:nvPr/>
        </p:nvSpPr>
        <p:spPr>
          <a:xfrm>
            <a:off x="9433169" y="6382730"/>
            <a:ext cx="2540000" cy="246221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rgbClr val="FFFF00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r"/>
            <a:fld id="{52491B9E-DD64-4F4E-BF49-B719B0785475}" type="slidenum">
              <a:rPr lang="ja-JP" altLang="en-US" sz="2800" smtClean="0">
                <a:solidFill>
                  <a:srgbClr val="008000"/>
                </a:solidFill>
              </a:rPr>
              <a:pPr algn="r"/>
              <a:t>9</a:t>
            </a:fld>
            <a:endParaRPr lang="ja-JP" alt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39712"/>
      </p:ext>
    </p:extLst>
  </p:cSld>
  <p:clrMapOvr>
    <a:masterClrMapping/>
  </p:clrMapOvr>
</p:sld>
</file>

<file path=ppt/theme/theme1.xml><?xml version="1.0" encoding="utf-8"?>
<a:theme xmlns:a="http://schemas.openxmlformats.org/drawingml/2006/main" name="2_標準デザイ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8808</TotalTime>
  <Words>1504</Words>
  <Application>Microsoft Office PowerPoint</Application>
  <PresentationFormat>ワイド画面</PresentationFormat>
  <Paragraphs>254</Paragraphs>
  <Slides>13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24" baseType="lpstr">
      <vt:lpstr>Arial Unicode MS</vt:lpstr>
      <vt:lpstr>ＭＳ Ｐゴシック</vt:lpstr>
      <vt:lpstr>明朝</vt:lpstr>
      <vt:lpstr>游ゴシック</vt:lpstr>
      <vt:lpstr>游ゴシック Light</vt:lpstr>
      <vt:lpstr>Arial</vt:lpstr>
      <vt:lpstr>Calibri</vt:lpstr>
      <vt:lpstr>Symbol</vt:lpstr>
      <vt:lpstr>Wingdings</vt:lpstr>
      <vt:lpstr>2_標準デザイン</vt:lpstr>
      <vt:lpstr>デザインの設定</vt:lpstr>
      <vt:lpstr>GOSAT and GOSAT-2 mission update</vt:lpstr>
      <vt:lpstr>GOSAT and GOSAT-2 satellites</vt:lpstr>
      <vt:lpstr>GOSAT and GOSAT-2 status</vt:lpstr>
      <vt:lpstr>GOSAT and GOSAT-2 target observations</vt:lpstr>
      <vt:lpstr>JAXA GHG product Partial Column Density of Upper and Lower Troposphere</vt:lpstr>
      <vt:lpstr>Application of JAXA GHG products</vt:lpstr>
      <vt:lpstr>International collaboration for GHG sensors calibration </vt:lpstr>
      <vt:lpstr>Railroad Valley target by 5 GHG sensors</vt:lpstr>
      <vt:lpstr>VCAL Portal site for field data access</vt:lpstr>
      <vt:lpstr>Match-up data viewer of GHG sensors L1 and L2</vt:lpstr>
      <vt:lpstr>L2 XCO2 inter-comparison (OCO2-GOSAT)</vt:lpstr>
      <vt:lpstr>L2 XCH4 inter-comparison (TROPOMI-GOSAT)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塩見　慶</dc:creator>
  <cp:lastModifiedBy>塩見　慶</cp:lastModifiedBy>
  <cp:revision>159</cp:revision>
  <dcterms:created xsi:type="dcterms:W3CDTF">2021-06-03T07:23:24Z</dcterms:created>
  <dcterms:modified xsi:type="dcterms:W3CDTF">2024-10-17T11:50:23Z</dcterms:modified>
</cp:coreProperties>
</file>