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56" r:id="rId2"/>
    <p:sldId id="10536" r:id="rId3"/>
    <p:sldId id="290" r:id="rId4"/>
    <p:sldId id="10539" r:id="rId5"/>
    <p:sldId id="10454" r:id="rId6"/>
    <p:sldId id="10518" r:id="rId7"/>
    <p:sldId id="10520" r:id="rId8"/>
    <p:sldId id="10551" r:id="rId9"/>
    <p:sldId id="10552" r:id="rId10"/>
    <p:sldId id="10553" r:id="rId11"/>
    <p:sldId id="10470" r:id="rId12"/>
    <p:sldId id="536" r:id="rId13"/>
    <p:sldId id="10555" r:id="rId14"/>
    <p:sldId id="10556" r:id="rId15"/>
    <p:sldId id="10557" r:id="rId16"/>
    <p:sldId id="10521" r:id="rId17"/>
    <p:sldId id="10522" r:id="rId18"/>
    <p:sldId id="10523" r:id="rId19"/>
    <p:sldId id="10562" r:id="rId20"/>
    <p:sldId id="10528" r:id="rId21"/>
    <p:sldId id="10559" r:id="rId22"/>
    <p:sldId id="10474" r:id="rId23"/>
    <p:sldId id="10497" r:id="rId24"/>
    <p:sldId id="10485" r:id="rId25"/>
    <p:sldId id="10560" r:id="rId26"/>
    <p:sldId id="10558" r:id="rId27"/>
    <p:sldId id="10565" r:id="rId28"/>
    <p:sldId id="10566" r:id="rId29"/>
    <p:sldId id="10567" r:id="rId30"/>
    <p:sldId id="10561" r:id="rId31"/>
    <p:sldId id="1005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71"/>
    <p:restoredTop sz="84505"/>
  </p:normalViewPr>
  <p:slideViewPr>
    <p:cSldViewPr snapToGrid="0" showGuides="1">
      <p:cViewPr>
        <p:scale>
          <a:sx n="114" d="100"/>
          <a:sy n="114" d="100"/>
        </p:scale>
        <p:origin x="616" y="47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84C0A-4A3E-804B-BB6B-2F3943092BBE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43D49-C944-FD4A-9E20-36E5F1F25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79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plants (scale, intensity), cities (emissions), fires, forest (emissions), drought (intensity)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9CB93-25B0-0245-BE6B-7B92779EC6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56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6ED18-FE49-05F6-FD06-96623EE8B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5674A0-1EEE-47F3-C895-91825C0E40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3EAB42-D5B9-7328-82C0-E645D41A3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plants (scale, intensity), cities (emissions), fires, forest (emissions), drought (intensity)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C69B9-EA8A-4772-1AEC-0C1B776BC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9CB93-25B0-0245-BE6B-7B92779EC6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45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>
              <a:spcBef>
                <a:spcPct val="0"/>
              </a:spcBef>
            </a:pPr>
            <a:fld id="{B101207D-5BDA-4BED-8240-D3FC29C8C655}" type="slidenum">
              <a:rPr lang="en-US" altLang="en-US" smtClean="0">
                <a:latin typeface="Arial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Arial" charset="0"/>
            </a:endParaRPr>
          </a:p>
        </p:txBody>
      </p:sp>
      <p:sp>
        <p:nvSpPr>
          <p:cNvPr id="512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 algn="r">
              <a:spcBef>
                <a:spcPct val="0"/>
              </a:spcBef>
            </a:pPr>
            <a:fld id="{DB0EE1A8-34CE-4F32-BF25-9D4E96A7F8DF}" type="slidenum">
              <a:rPr lang="en-US" altLang="en-US">
                <a:latin typeface="Arial" charset="0"/>
              </a:rPr>
              <a:pPr algn="r">
                <a:spcBef>
                  <a:spcPct val="0"/>
                </a:spcBef>
              </a:pPr>
              <a:t>12</a:t>
            </a:fld>
            <a:endParaRPr lang="en-US" altLang="en-US">
              <a:latin typeface="Arial" charset="0"/>
            </a:endParaRPr>
          </a:p>
        </p:txBody>
      </p:sp>
      <p:sp>
        <p:nvSpPr>
          <p:cNvPr id="5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" pitchFamily="-106" charset="0"/>
                <a:ea typeface="ＭＳ Ｐゴシック" pitchFamily="-106" charset="-128"/>
              </a:rPr>
              <a:t>You may add comments here to clarify </a:t>
            </a:r>
            <a:r>
              <a:rPr lang="en-US" altLang="en-US">
                <a:latin typeface="Times" pitchFamily="-106" charset="0"/>
                <a:ea typeface="ＭＳ Ｐゴシック" pitchFamily="-106" charset="-128"/>
              </a:rPr>
              <a:t>the work</a:t>
            </a:r>
            <a:r>
              <a:rPr lang="en-US" altLang="en-US" baseline="0">
                <a:latin typeface="Times" pitchFamily="-106" charset="0"/>
                <a:ea typeface="ＭＳ Ｐゴシック" pitchFamily="-106" charset="-128"/>
              </a:rPr>
              <a:t> or the results.</a:t>
            </a:r>
            <a:endParaRPr lang="en-US" altLang="en-US">
              <a:latin typeface="Times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4548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43D49-C944-FD4A-9E20-36E5F1F250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44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174DE-75DC-068D-5846-C6A93317F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D4D4AE-666E-ACB6-7796-4812FD89A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DDFDA5-B620-2213-4001-B4D3B286D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plants (scale, intensity), cities (emissions), fires, forest (emissions), drought (intensity)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B459C-2AD3-2260-DC6C-E271CBC761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9CB93-25B0-0245-BE6B-7B92779EC6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79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8DB36-2698-202E-C94C-3AE7DFFDA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F336DB-B9EE-1267-CED2-A6421536E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FADB52-D49D-A2DB-78D6-CD7D75E45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has carbon been absorbed?</a:t>
            </a:r>
          </a:p>
          <a:p>
            <a:r>
              <a:rPr lang="en-US" dirty="0"/>
              <a:t>B: prior flux uncertainties</a:t>
            </a:r>
          </a:p>
          <a:p>
            <a:r>
              <a:rPr lang="en-US" dirty="0"/>
              <a:t>R: observation uncertainties,</a:t>
            </a:r>
          </a:p>
          <a:p>
            <a:r>
              <a:rPr lang="en-US" dirty="0"/>
              <a:t>H: atmospheric transport model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7E0AD3-D0A9-2FAE-B733-0BF0E77C72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17787-E205-1A4A-B950-41CE7B85E6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77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B1B7D-F2EC-1A8D-FC7D-658DA0BE9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2F3A7C-8A77-F470-FF9D-F442054AC4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2BFE92-922F-2C59-F6A5-67BA425C4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E3C8E-1EC4-C16A-E8B7-F965E7F426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C68AA-D894-554D-BC77-A9276CB0ED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93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A85FE-88BD-934C-A04C-DAC1FB8519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7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B58B-D359-5B42-9BD2-B773A56324AC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99C8-F085-3A43-A319-D2DC9609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79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B58B-D359-5B42-9BD2-B773A56324AC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99C8-F085-3A43-A319-D2DC9609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8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B58B-D359-5B42-9BD2-B773A56324AC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99C8-F085-3A43-A319-D2DC9609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96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B58B-D359-5B42-9BD2-B773A56324AC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99C8-F085-3A43-A319-D2DC9609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50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B58B-D359-5B42-9BD2-B773A56324AC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99C8-F085-3A43-A319-D2DC9609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32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B58B-D359-5B42-9BD2-B773A56324AC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99C8-F085-3A43-A319-D2DC9609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7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B58B-D359-5B42-9BD2-B773A56324AC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99C8-F085-3A43-A319-D2DC9609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7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B58B-D359-5B42-9BD2-B773A56324AC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99C8-F085-3A43-A319-D2DC9609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39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B58B-D359-5B42-9BD2-B773A56324AC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99C8-F085-3A43-A319-D2DC9609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9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B58B-D359-5B42-9BD2-B773A56324AC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99C8-F085-3A43-A319-D2DC9609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86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B58B-D359-5B42-9BD2-B773A56324AC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99C8-F085-3A43-A319-D2DC9609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1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B657B58B-D359-5B42-9BD2-B773A56324AC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DFC199C8-F085-3A43-A319-D2DC9609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01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png"/><Relationship Id="rId7" Type="http://schemas.openxmlformats.org/officeDocument/2006/relationships/image" Target="../media/image141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0.jpeg"/><Relationship Id="rId10" Type="http://schemas.openxmlformats.org/officeDocument/2006/relationships/image" Target="../media/image29.jpg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1F603-E34F-26A0-4429-491D24AA7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031" y="2462078"/>
            <a:ext cx="11521440" cy="1788739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effectLst/>
                <a:latin typeface="Arial Rounded MT Bold" panose="020F0704030504030204" pitchFamily="34" charset="77"/>
              </a:rPr>
              <a:t>Satellite Observations for Quantifying the Global Carbon Budget</a:t>
            </a:r>
            <a:endParaRPr lang="en-US" sz="5400" dirty="0">
              <a:latin typeface="Arial Rounded MT Bold" panose="020F0704030504030204" pitchFamily="34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87ABEB-B9EB-311E-591E-D7E854C04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211" y="4505093"/>
            <a:ext cx="9144000" cy="1934659"/>
          </a:xfrm>
        </p:spPr>
        <p:txBody>
          <a:bodyPr>
            <a:normAutofit/>
          </a:bodyPr>
          <a:lstStyle/>
          <a:p>
            <a:r>
              <a:rPr lang="en-US" dirty="0"/>
              <a:t>Junjie Liu</a:t>
            </a:r>
          </a:p>
          <a:p>
            <a:r>
              <a:rPr lang="en-US" dirty="0"/>
              <a:t>Jet Propulsion Laboratory, California Institute of Technology, US</a:t>
            </a:r>
          </a:p>
          <a:p>
            <a:r>
              <a:rPr lang="en-US" dirty="0"/>
              <a:t>Oct 17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  <a:p>
            <a:r>
              <a:rPr lang="en-US" dirty="0"/>
              <a:t>With input from Dan Cusworth, Hannah </a:t>
            </a:r>
            <a:r>
              <a:rPr lang="en-US" dirty="0" err="1"/>
              <a:t>Nesser</a:t>
            </a:r>
            <a:r>
              <a:rPr lang="en-US" dirty="0"/>
              <a:t>, and John Worden</a:t>
            </a:r>
          </a:p>
          <a:p>
            <a:endParaRPr lang="en-US" dirty="0"/>
          </a:p>
        </p:txBody>
      </p:sp>
      <p:pic>
        <p:nvPicPr>
          <p:cNvPr id="5" name="Picture 2" descr="Why NASA Needs a New Logo | Space">
            <a:extLst>
              <a:ext uri="{FF2B5EF4-FFF2-40B4-BE49-F238E27FC236}">
                <a16:creationId xmlns:a16="http://schemas.microsoft.com/office/drawing/2014/main" id="{CA9EA441-D60B-FD0D-5770-427D74ECA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03" y="88304"/>
            <a:ext cx="24003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274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98927-D26C-66D8-2F0D-DCA9E90AC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873"/>
            <a:ext cx="10515600" cy="870550"/>
          </a:xfrm>
        </p:spPr>
        <p:txBody>
          <a:bodyPr/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Complexities of Urban Emissions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49FA7-2219-4E09-90F2-8C4326638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50" y="6396715"/>
            <a:ext cx="11514437" cy="645727"/>
          </a:xfrm>
        </p:spPr>
        <p:txBody>
          <a:bodyPr>
            <a:noAutofit/>
          </a:bodyPr>
          <a:lstStyle/>
          <a:p>
            <a:r>
              <a:rPr lang="en-US" sz="2000" dirty="0"/>
              <a:t>Area mappers with small footprint size (OCO-2, OCO-3, GOSAT-GW, CO2M, ) 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6AB2441C-D68B-7D22-F7D0-D525DFDDD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182" y="1202101"/>
            <a:ext cx="6378055" cy="37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C81CE-6C3F-29F2-22B7-38836A632723}"/>
              </a:ext>
            </a:extLst>
          </p:cNvPr>
          <p:cNvSpPr txBox="1"/>
          <p:nvPr/>
        </p:nvSpPr>
        <p:spPr>
          <a:xfrm>
            <a:off x="8703275" y="4832881"/>
            <a:ext cx="210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 et al.,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EBECCD-C525-152A-EE9F-749B698E066F}"/>
              </a:ext>
            </a:extLst>
          </p:cNvPr>
          <p:cNvSpPr txBox="1"/>
          <p:nvPr/>
        </p:nvSpPr>
        <p:spPr>
          <a:xfrm>
            <a:off x="185350" y="5199300"/>
            <a:ext cx="11070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Emission sources: transportation, residential, industrial, aviation; a combination of large point source and diffused sources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Urban biosphere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Cloud and aerosols reduce observation throughput  </a:t>
            </a:r>
          </a:p>
        </p:txBody>
      </p:sp>
    </p:spTree>
    <p:extLst>
      <p:ext uri="{BB962C8B-B14F-4D97-AF65-F5344CB8AC3E}">
        <p14:creationId xmlns:p14="http://schemas.microsoft.com/office/powerpoint/2010/main" val="301222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DE02A-B09D-45CB-E59C-88F259962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775"/>
            <a:ext cx="10515600" cy="77792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77"/>
              </a:rPr>
              <a:t>Urban Emission Characteristics and Quantification with Observations from OCO-2</a:t>
            </a:r>
          </a:p>
        </p:txBody>
      </p:sp>
      <p:pic>
        <p:nvPicPr>
          <p:cNvPr id="22" name="Content Placeholder 3">
            <a:extLst>
              <a:ext uri="{FF2B5EF4-FFF2-40B4-BE49-F238E27FC236}">
                <a16:creationId xmlns:a16="http://schemas.microsoft.com/office/drawing/2014/main" id="{2EF2E4D6-8429-E96B-B09D-FAA4C97AF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730" y="1370389"/>
            <a:ext cx="7648831" cy="42153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BE0512E-6C84-3556-927F-E288BE429D5C}"/>
              </a:ext>
            </a:extLst>
          </p:cNvPr>
          <p:cNvSpPr txBox="1"/>
          <p:nvPr/>
        </p:nvSpPr>
        <p:spPr>
          <a:xfrm>
            <a:off x="234778" y="3390900"/>
            <a:ext cx="1556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77 cities (2015-2022)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F77E8D-3166-9F1F-9CD8-6094ECDA7F51}"/>
              </a:ext>
            </a:extLst>
          </p:cNvPr>
          <p:cNvSpPr txBox="1"/>
          <p:nvPr/>
        </p:nvSpPr>
        <p:spPr>
          <a:xfrm>
            <a:off x="9300117" y="4860508"/>
            <a:ext cx="2891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Wilmot e t </a:t>
            </a:r>
            <a:r>
              <a:rPr lang="en-US" dirty="0" err="1"/>
              <a:t>al.,ERL</a:t>
            </a:r>
            <a:r>
              <a:rPr lang="en-US" dirty="0"/>
              <a:t>,  2024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BC2F4D-B485-9DC1-EEF6-EAAF3A49453E}"/>
              </a:ext>
            </a:extLst>
          </p:cNvPr>
          <p:cNvSpPr txBox="1"/>
          <p:nvPr/>
        </p:nvSpPr>
        <p:spPr>
          <a:xfrm>
            <a:off x="0" y="5770895"/>
            <a:ext cx="12014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OCO-2, 16-day revisit time; OCO-3: Snapshot Area Mode (SAM)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Captures </a:t>
            </a:r>
            <a:r>
              <a:rPr lang="en-US" sz="1800" dirty="0">
                <a:effectLst/>
                <a:latin typeface="Cambria Math" panose="02040503050406030204" pitchFamily="18" charset="0"/>
                <a:ea typeface="DengXian" panose="02010600030101010101" pitchFamily="2" charset="-122"/>
                <a:cs typeface="Cambria Math" panose="02040503050406030204" pitchFamily="18" charset="0"/>
              </a:rPr>
              <a:t>∼</a:t>
            </a:r>
            <a:r>
              <a:rPr lang="en-US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16% of global carbon dioxide emissions, similar in magnitude to the total direct emissions of the United States or Europe.</a:t>
            </a:r>
          </a:p>
        </p:txBody>
      </p:sp>
    </p:spTree>
    <p:extLst>
      <p:ext uri="{BB962C8B-B14F-4D97-AF65-F5344CB8AC3E}">
        <p14:creationId xmlns:p14="http://schemas.microsoft.com/office/powerpoint/2010/main" val="3226258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32475" y="-75916"/>
            <a:ext cx="11959525" cy="106873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200" dirty="0">
                <a:latin typeface="Arial Rounded MT Bold" panose="020F0704030504030204" pitchFamily="34" charset="77"/>
                <a:ea typeface="ＭＳ Ｐゴシック" pitchFamily="-106" charset="-128"/>
              </a:rPr>
              <a:t>Sector-based Attribution Using intra-city Variations in Space-based Emission Ratios </a:t>
            </a:r>
          </a:p>
        </p:txBody>
      </p: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8201" y="5505594"/>
            <a:ext cx="11966135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/>
              <a:t>Emission ratios dominated by heavy industry in Shanghai (e.g., iron &amp; steel productions) are much higher than the city mean.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b="1" dirty="0"/>
              <a:t>Dense observation coverage is critical to capture the CO2 gradients  within the city.   </a:t>
            </a:r>
          </a:p>
        </p:txBody>
      </p:sp>
      <p:pic>
        <p:nvPicPr>
          <p:cNvPr id="3" name="Google Shape;407;p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503FE8-A6E5-B081-34D2-37135EDEC34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34356" t="10934"/>
          <a:stretch/>
        </p:blipFill>
        <p:spPr>
          <a:xfrm>
            <a:off x="65548" y="972395"/>
            <a:ext cx="5438319" cy="311301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9729C052-27AB-9F6E-4B1D-DA315B217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75" y="4551637"/>
            <a:ext cx="11251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r>
              <a:rPr lang="en-US" altLang="en-US" sz="1800" dirty="0"/>
              <a:t>Histogram of emission ratio of CO:CO2 for all soundings in LA and Shanghai (gray bars) and for only soundings that are strongly affected by heavy industries in cities (blue/red bars).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3BE5C6-F829-44C4-2774-2366AD68D8B9}"/>
              </a:ext>
            </a:extLst>
          </p:cNvPr>
          <p:cNvSpPr txBox="1"/>
          <p:nvPr/>
        </p:nvSpPr>
        <p:spPr>
          <a:xfrm>
            <a:off x="9212673" y="4123008"/>
            <a:ext cx="275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Wu et al.,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ED737A-A9BA-D7B8-A397-1F9B6A2F1BD3}"/>
              </a:ext>
            </a:extLst>
          </p:cNvPr>
          <p:cNvSpPr txBox="1"/>
          <p:nvPr/>
        </p:nvSpPr>
        <p:spPr>
          <a:xfrm>
            <a:off x="7033383" y="2263342"/>
            <a:ext cx="57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9.6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631512-5F93-EA9D-F7C7-DCA213BDA673}"/>
              </a:ext>
            </a:extLst>
          </p:cNvPr>
          <p:cNvSpPr txBox="1"/>
          <p:nvPr/>
        </p:nvSpPr>
        <p:spPr>
          <a:xfrm>
            <a:off x="9619546" y="2263342"/>
            <a:ext cx="84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12.9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E68695-6FFA-C20D-F912-CBCBA7B5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105" y="1007179"/>
            <a:ext cx="3353859" cy="29346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E6A30E-3377-1C10-D6FE-30217CCE3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222" y="1022908"/>
            <a:ext cx="3335883" cy="2918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45355-F1C8-A10C-9B1F-617C6B50D816}"/>
              </a:ext>
            </a:extLst>
          </p:cNvPr>
          <p:cNvSpPr txBox="1"/>
          <p:nvPr/>
        </p:nvSpPr>
        <p:spPr>
          <a:xfrm>
            <a:off x="421377" y="990244"/>
            <a:ext cx="228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CO2 from OCO-3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23B7D1-0E94-4BB4-4E2C-F83FE5D66D28}"/>
              </a:ext>
            </a:extLst>
          </p:cNvPr>
          <p:cNvSpPr txBox="1"/>
          <p:nvPr/>
        </p:nvSpPr>
        <p:spPr>
          <a:xfrm>
            <a:off x="3086402" y="1086016"/>
            <a:ext cx="228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 from TROPOMI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4DE2-E8CB-7605-A61C-2C82185C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Challenges and 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7DF93-72B8-8AED-0C77-BCDAA0BC1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914" y="1825625"/>
            <a:ext cx="1071330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Limited observational coverage due to cloud and aerosol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Validation of urban emissions  </a:t>
            </a:r>
          </a:p>
          <a:p>
            <a:pPr lvl="1"/>
            <a:r>
              <a:rPr lang="en-US" dirty="0"/>
              <a:t>Urban testbed (e.g., Northeast Corridor, INFLUX)</a:t>
            </a:r>
          </a:p>
          <a:p>
            <a:pPr lvl="1"/>
            <a:r>
              <a:rPr lang="en-US" dirty="0"/>
              <a:t>Multiple EM27s across urban domes</a:t>
            </a:r>
          </a:p>
          <a:p>
            <a:r>
              <a:rPr lang="en-US" dirty="0"/>
              <a:t>Sectorial attributions (e.g., AQ and GHG, inventory information)</a:t>
            </a:r>
          </a:p>
          <a:p>
            <a:r>
              <a:rPr lang="en-US" dirty="0"/>
              <a:t>Atmospheric transport at regional scale </a:t>
            </a:r>
          </a:p>
          <a:p>
            <a:r>
              <a:rPr lang="en-US" dirty="0"/>
              <a:t>Use data from multiple satellites (GOSAT-GW, CO2M, OCO-2/3 )</a:t>
            </a:r>
          </a:p>
          <a:p>
            <a:pPr lvl="1"/>
            <a:r>
              <a:rPr lang="en-US" dirty="0"/>
              <a:t>Standardize data format </a:t>
            </a:r>
          </a:p>
          <a:p>
            <a:pPr lvl="1"/>
            <a:r>
              <a:rPr lang="en-US" dirty="0"/>
              <a:t>Cross validation and calibration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919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A3CCA-5237-5E5C-A8EE-9EA8C7016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066" y="118190"/>
            <a:ext cx="10515600" cy="947133"/>
          </a:xfrm>
        </p:spPr>
        <p:txBody>
          <a:bodyPr/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Large-scale Natural Carbon Fluxes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8F5BFAE9-76BE-8C9F-961E-CB916540434E}"/>
              </a:ext>
            </a:extLst>
          </p:cNvPr>
          <p:cNvSpPr/>
          <p:nvPr/>
        </p:nvSpPr>
        <p:spPr>
          <a:xfrm>
            <a:off x="1268049" y="1626103"/>
            <a:ext cx="182473" cy="4538621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DCFA582E-0F6B-A43E-C0F5-62EA94A69B6D}"/>
              </a:ext>
            </a:extLst>
          </p:cNvPr>
          <p:cNvSpPr/>
          <p:nvPr/>
        </p:nvSpPr>
        <p:spPr>
          <a:xfrm rot="5400000">
            <a:off x="4319041" y="3063911"/>
            <a:ext cx="205657" cy="6201625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CAFFC9-96D0-4A87-40B9-9C72D18C6F72}"/>
              </a:ext>
            </a:extLst>
          </p:cNvPr>
          <p:cNvCxnSpPr/>
          <p:nvPr/>
        </p:nvCxnSpPr>
        <p:spPr>
          <a:xfrm>
            <a:off x="2194673" y="5962753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EC672F-1078-F2D8-D15B-0F43B0596772}"/>
              </a:ext>
            </a:extLst>
          </p:cNvPr>
          <p:cNvCxnSpPr/>
          <p:nvPr/>
        </p:nvCxnSpPr>
        <p:spPr>
          <a:xfrm>
            <a:off x="2916918" y="5956128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25F95D-CCF3-776D-3BDE-6ED5EF46E40A}"/>
              </a:ext>
            </a:extLst>
          </p:cNvPr>
          <p:cNvCxnSpPr/>
          <p:nvPr/>
        </p:nvCxnSpPr>
        <p:spPr>
          <a:xfrm>
            <a:off x="3758431" y="5962756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F9A0C1-C9A3-5323-0323-A5AB3D2E8221}"/>
              </a:ext>
            </a:extLst>
          </p:cNvPr>
          <p:cNvCxnSpPr/>
          <p:nvPr/>
        </p:nvCxnSpPr>
        <p:spPr>
          <a:xfrm>
            <a:off x="4692709" y="5956132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DA260A-275D-EBF1-28D4-6A96837F3773}"/>
              </a:ext>
            </a:extLst>
          </p:cNvPr>
          <p:cNvCxnSpPr/>
          <p:nvPr/>
        </p:nvCxnSpPr>
        <p:spPr>
          <a:xfrm>
            <a:off x="6435370" y="5976009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4A6C28-0191-D81B-030B-F73B78347C12}"/>
              </a:ext>
            </a:extLst>
          </p:cNvPr>
          <p:cNvCxnSpPr/>
          <p:nvPr/>
        </p:nvCxnSpPr>
        <p:spPr>
          <a:xfrm>
            <a:off x="5554103" y="5969388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0240E14-74D5-78D0-96E1-5990CA038E46}"/>
              </a:ext>
            </a:extLst>
          </p:cNvPr>
          <p:cNvSpPr txBox="1"/>
          <p:nvPr/>
        </p:nvSpPr>
        <p:spPr>
          <a:xfrm>
            <a:off x="1953152" y="6197854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-1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8CA70B-56A3-59D7-F533-D5A083E5D673}"/>
              </a:ext>
            </a:extLst>
          </p:cNvPr>
          <p:cNvSpPr txBox="1"/>
          <p:nvPr/>
        </p:nvSpPr>
        <p:spPr>
          <a:xfrm>
            <a:off x="7189422" y="6281866"/>
            <a:ext cx="168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Unit: km</a:t>
            </a:r>
            <a:r>
              <a:rPr lang="en-US" baseline="300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82909B-0F98-5419-4CCF-666379869904}"/>
              </a:ext>
            </a:extLst>
          </p:cNvPr>
          <p:cNvSpPr txBox="1"/>
          <p:nvPr/>
        </p:nvSpPr>
        <p:spPr>
          <a:xfrm>
            <a:off x="2575172" y="6197854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23AE40-F99E-9E9B-9199-C9AB9687901C}"/>
              </a:ext>
            </a:extLst>
          </p:cNvPr>
          <p:cNvSpPr txBox="1"/>
          <p:nvPr/>
        </p:nvSpPr>
        <p:spPr>
          <a:xfrm>
            <a:off x="3538466" y="6175393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42C561-E453-3DF7-6A84-97EF6CD5E2EA}"/>
              </a:ext>
            </a:extLst>
          </p:cNvPr>
          <p:cNvSpPr txBox="1"/>
          <p:nvPr/>
        </p:nvSpPr>
        <p:spPr>
          <a:xfrm>
            <a:off x="4433896" y="6188653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B739F6-B9ED-8269-B40D-FE8F5BFC852E}"/>
              </a:ext>
            </a:extLst>
          </p:cNvPr>
          <p:cNvSpPr txBox="1"/>
          <p:nvPr/>
        </p:nvSpPr>
        <p:spPr>
          <a:xfrm>
            <a:off x="5315574" y="6182025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BFDE83-0F59-A0E0-E5BD-E9FEE4C031C5}"/>
              </a:ext>
            </a:extLst>
          </p:cNvPr>
          <p:cNvSpPr txBox="1"/>
          <p:nvPr/>
        </p:nvSpPr>
        <p:spPr>
          <a:xfrm>
            <a:off x="6186156" y="6204479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</a:t>
            </a:r>
            <a:r>
              <a:rPr lang="en-US" baseline="30000" dirty="0"/>
              <a:t>4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94D029-D27A-C178-5905-10F1199E3FCC}"/>
              </a:ext>
            </a:extLst>
          </p:cNvPr>
          <p:cNvGrpSpPr/>
          <p:nvPr/>
        </p:nvGrpSpPr>
        <p:grpSpPr>
          <a:xfrm>
            <a:off x="4295429" y="2731570"/>
            <a:ext cx="5966054" cy="3173147"/>
            <a:chOff x="4645171" y="2840752"/>
            <a:chExt cx="5966054" cy="317314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E90F080-1DF3-1117-9511-516453F534AC}"/>
                </a:ext>
              </a:extLst>
            </p:cNvPr>
            <p:cNvSpPr txBox="1"/>
            <p:nvPr/>
          </p:nvSpPr>
          <p:spPr>
            <a:xfrm>
              <a:off x="6539174" y="2995157"/>
              <a:ext cx="2389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Fires and land use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E9D5AF-B44B-20C7-3EAA-3F7E74F52622}"/>
                </a:ext>
              </a:extLst>
            </p:cNvPr>
            <p:cNvSpPr txBox="1"/>
            <p:nvPr/>
          </p:nvSpPr>
          <p:spPr>
            <a:xfrm>
              <a:off x="6519608" y="3510397"/>
              <a:ext cx="23896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Extreme climate events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896D61-163A-0929-36DC-0D2D057161A6}"/>
                </a:ext>
              </a:extLst>
            </p:cNvPr>
            <p:cNvSpPr txBox="1"/>
            <p:nvPr/>
          </p:nvSpPr>
          <p:spPr>
            <a:xfrm>
              <a:off x="7539164" y="4450516"/>
              <a:ext cx="2353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Terrestrial biosphere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A13007-4557-A2D8-5CD0-C5CED7089C1D}"/>
                </a:ext>
              </a:extLst>
            </p:cNvPr>
            <p:cNvSpPr txBox="1"/>
            <p:nvPr/>
          </p:nvSpPr>
          <p:spPr>
            <a:xfrm>
              <a:off x="9068153" y="5146414"/>
              <a:ext cx="1543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Air-sea carbon fluxes</a:t>
              </a:r>
            </a:p>
          </p:txBody>
        </p:sp>
        <p:pic>
          <p:nvPicPr>
            <p:cNvPr id="28" name="Picture 4" descr="A group of pine trees stands against an orange sky full of smoke and flames from a wildfire.">
              <a:extLst>
                <a:ext uri="{FF2B5EF4-FFF2-40B4-BE49-F238E27FC236}">
                  <a16:creationId xmlns:a16="http://schemas.microsoft.com/office/drawing/2014/main" id="{2DEDB645-E0C1-3F6E-7904-4A332B089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3638" y="2840752"/>
              <a:ext cx="1819935" cy="649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Not long ago we had extreme climate conditions in the tropical Pacific for  over 200 years – University of Copenhagen">
              <a:extLst>
                <a:ext uri="{FF2B5EF4-FFF2-40B4-BE49-F238E27FC236}">
                  <a16:creationId xmlns:a16="http://schemas.microsoft.com/office/drawing/2014/main" id="{1AC6DC1B-92A2-8393-77A1-89862CF60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171" y="3523331"/>
              <a:ext cx="2096868" cy="604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Terrestrial biosphere contributing to warming climate – The NAU Review">
              <a:extLst>
                <a:ext uri="{FF2B5EF4-FFF2-40B4-BE49-F238E27FC236}">
                  <a16:creationId xmlns:a16="http://schemas.microsoft.com/office/drawing/2014/main" id="{A652375B-274B-F6C2-5E03-829C7281E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316" y="4195395"/>
              <a:ext cx="2389677" cy="815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Oceans | Earth | Nature | Eden Channel">
              <a:extLst>
                <a:ext uri="{FF2B5EF4-FFF2-40B4-BE49-F238E27FC236}">
                  <a16:creationId xmlns:a16="http://schemas.microsoft.com/office/drawing/2014/main" id="{E30F5965-8A93-AC43-2EB3-BC19BD96BB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" t="37636" r="45374" b="25562"/>
            <a:stretch/>
          </p:blipFill>
          <p:spPr bwMode="auto">
            <a:xfrm>
              <a:off x="5382974" y="5100157"/>
              <a:ext cx="3685179" cy="91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9DDFD3E-CEA0-E403-2AEB-37EB34969A8B}"/>
              </a:ext>
            </a:extLst>
          </p:cNvPr>
          <p:cNvSpPr txBox="1"/>
          <p:nvPr/>
        </p:nvSpPr>
        <p:spPr>
          <a:xfrm>
            <a:off x="822470" y="5151621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-1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35CFECF-BBEC-D158-FBD1-0B5D36E9FBF6}"/>
              </a:ext>
            </a:extLst>
          </p:cNvPr>
          <p:cNvCxnSpPr>
            <a:cxnSpLocks/>
          </p:cNvCxnSpPr>
          <p:nvPr/>
        </p:nvCxnSpPr>
        <p:spPr>
          <a:xfrm flipH="1">
            <a:off x="1332789" y="5275355"/>
            <a:ext cx="17890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B75415A-28F6-DAC4-82AB-21852393DB2D}"/>
              </a:ext>
            </a:extLst>
          </p:cNvPr>
          <p:cNvCxnSpPr>
            <a:cxnSpLocks/>
          </p:cNvCxnSpPr>
          <p:nvPr/>
        </p:nvCxnSpPr>
        <p:spPr>
          <a:xfrm flipH="1">
            <a:off x="1345147" y="4564563"/>
            <a:ext cx="1864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97248F8-0F9A-7B87-9562-AE9F3C278D2F}"/>
              </a:ext>
            </a:extLst>
          </p:cNvPr>
          <p:cNvCxnSpPr>
            <a:cxnSpLocks/>
          </p:cNvCxnSpPr>
          <p:nvPr/>
        </p:nvCxnSpPr>
        <p:spPr>
          <a:xfrm flipH="1">
            <a:off x="1345139" y="3838955"/>
            <a:ext cx="1864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A7096E0-C62B-CCCB-E1B9-9B15BC6098E6}"/>
              </a:ext>
            </a:extLst>
          </p:cNvPr>
          <p:cNvCxnSpPr>
            <a:cxnSpLocks/>
          </p:cNvCxnSpPr>
          <p:nvPr/>
        </p:nvCxnSpPr>
        <p:spPr>
          <a:xfrm flipH="1">
            <a:off x="1384406" y="3042584"/>
            <a:ext cx="1864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FC4A714-F057-DEE6-EDD2-A512B78CA519}"/>
              </a:ext>
            </a:extLst>
          </p:cNvPr>
          <p:cNvCxnSpPr>
            <a:cxnSpLocks/>
          </p:cNvCxnSpPr>
          <p:nvPr/>
        </p:nvCxnSpPr>
        <p:spPr>
          <a:xfrm flipH="1">
            <a:off x="1345147" y="2335973"/>
            <a:ext cx="1864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0502056-CF90-3B42-394D-D4B9E7715AF1}"/>
              </a:ext>
            </a:extLst>
          </p:cNvPr>
          <p:cNvSpPr txBox="1"/>
          <p:nvPr/>
        </p:nvSpPr>
        <p:spPr>
          <a:xfrm>
            <a:off x="503583" y="1225180"/>
            <a:ext cx="207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Unit: </a:t>
            </a:r>
            <a:r>
              <a:rPr lang="en-US" b="1" dirty="0" err="1"/>
              <a:t>gC</a:t>
            </a:r>
            <a:r>
              <a:rPr lang="en-US" b="1" dirty="0"/>
              <a:t>/m</a:t>
            </a:r>
            <a:r>
              <a:rPr lang="en-US" b="1" baseline="30000" dirty="0"/>
              <a:t>2</a:t>
            </a:r>
            <a:r>
              <a:rPr lang="en-US" b="1" dirty="0"/>
              <a:t>/day</a:t>
            </a:r>
            <a:endParaRPr lang="en-US" b="1" baseline="30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E7F292-1D50-FAB8-1D5F-4E9F4605F819}"/>
              </a:ext>
            </a:extLst>
          </p:cNvPr>
          <p:cNvSpPr txBox="1"/>
          <p:nvPr/>
        </p:nvSpPr>
        <p:spPr>
          <a:xfrm>
            <a:off x="802594" y="4459290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0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05758C-3AD0-19D5-49B1-9FAD440A8385}"/>
              </a:ext>
            </a:extLst>
          </p:cNvPr>
          <p:cNvSpPr txBox="1"/>
          <p:nvPr/>
        </p:nvSpPr>
        <p:spPr>
          <a:xfrm>
            <a:off x="703796" y="3687567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A0E811-4134-0492-3120-B2B037B738F1}"/>
              </a:ext>
            </a:extLst>
          </p:cNvPr>
          <p:cNvSpPr txBox="1"/>
          <p:nvPr/>
        </p:nvSpPr>
        <p:spPr>
          <a:xfrm>
            <a:off x="861737" y="2919457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733EC9-2377-A44E-D6D5-30023B75923E}"/>
              </a:ext>
            </a:extLst>
          </p:cNvPr>
          <p:cNvSpPr txBox="1"/>
          <p:nvPr/>
        </p:nvSpPr>
        <p:spPr>
          <a:xfrm>
            <a:off x="877495" y="2171182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CD73BD-9B8E-BD10-B1CC-4426837FD051}"/>
              </a:ext>
            </a:extLst>
          </p:cNvPr>
          <p:cNvSpPr txBox="1"/>
          <p:nvPr/>
        </p:nvSpPr>
        <p:spPr>
          <a:xfrm>
            <a:off x="2483305" y="6445826"/>
            <a:ext cx="370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 Scales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C250466-1FDF-3636-E436-DD5598371EC6}"/>
              </a:ext>
            </a:extLst>
          </p:cNvPr>
          <p:cNvSpPr txBox="1"/>
          <p:nvPr/>
        </p:nvSpPr>
        <p:spPr>
          <a:xfrm rot="16200000">
            <a:off x="-1208237" y="3569885"/>
            <a:ext cx="370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Intensity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BFE56E-CA0F-482F-AB79-962CDECC36ED}"/>
              </a:ext>
            </a:extLst>
          </p:cNvPr>
          <p:cNvSpPr txBox="1"/>
          <p:nvPr/>
        </p:nvSpPr>
        <p:spPr>
          <a:xfrm>
            <a:off x="6200486" y="1091980"/>
            <a:ext cx="58328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CO2 sinks offset 50% of emissions;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The observations need to have a global coverage and high accuracy and precision to capture the signals from natural carbon fluxes. (area mappers)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Long time scales of carbon-climate feedbacks</a:t>
            </a:r>
          </a:p>
        </p:txBody>
      </p:sp>
    </p:spTree>
    <p:extLst>
      <p:ext uri="{BB962C8B-B14F-4D97-AF65-F5344CB8AC3E}">
        <p14:creationId xmlns:p14="http://schemas.microsoft.com/office/powerpoint/2010/main" val="607896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B74CD-4314-263C-0C95-30FF8E4A2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Up Arrow 19">
            <a:extLst>
              <a:ext uri="{FF2B5EF4-FFF2-40B4-BE49-F238E27FC236}">
                <a16:creationId xmlns:a16="http://schemas.microsoft.com/office/drawing/2014/main" id="{EA8AA9AA-4472-B9FE-149D-88A7688CA9CE}"/>
              </a:ext>
            </a:extLst>
          </p:cNvPr>
          <p:cNvSpPr/>
          <p:nvPr/>
        </p:nvSpPr>
        <p:spPr>
          <a:xfrm>
            <a:off x="1268049" y="1626103"/>
            <a:ext cx="182473" cy="4538621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15460699-F206-C39A-E0DE-D27BD9F84FB7}"/>
              </a:ext>
            </a:extLst>
          </p:cNvPr>
          <p:cNvSpPr/>
          <p:nvPr/>
        </p:nvSpPr>
        <p:spPr>
          <a:xfrm rot="5400000">
            <a:off x="4319041" y="3063911"/>
            <a:ext cx="205657" cy="6201625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3F17A8-077E-C92A-77D7-6615734CE3FB}"/>
              </a:ext>
            </a:extLst>
          </p:cNvPr>
          <p:cNvCxnSpPr/>
          <p:nvPr/>
        </p:nvCxnSpPr>
        <p:spPr>
          <a:xfrm>
            <a:off x="2194673" y="5962753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751F19-62C9-2FA8-F0C6-B928F208FD19}"/>
              </a:ext>
            </a:extLst>
          </p:cNvPr>
          <p:cNvCxnSpPr/>
          <p:nvPr/>
        </p:nvCxnSpPr>
        <p:spPr>
          <a:xfrm>
            <a:off x="2916918" y="5956128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4DD0A3-C6ED-9ACE-7DA1-1769A255FAF1}"/>
              </a:ext>
            </a:extLst>
          </p:cNvPr>
          <p:cNvCxnSpPr/>
          <p:nvPr/>
        </p:nvCxnSpPr>
        <p:spPr>
          <a:xfrm>
            <a:off x="3758431" y="5962756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2B0EA75-1D10-8CF9-8D8A-99957E48DBDC}"/>
              </a:ext>
            </a:extLst>
          </p:cNvPr>
          <p:cNvCxnSpPr/>
          <p:nvPr/>
        </p:nvCxnSpPr>
        <p:spPr>
          <a:xfrm>
            <a:off x="4692709" y="5956132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38581E-184E-5426-A38E-A729A4AC98F3}"/>
              </a:ext>
            </a:extLst>
          </p:cNvPr>
          <p:cNvCxnSpPr/>
          <p:nvPr/>
        </p:nvCxnSpPr>
        <p:spPr>
          <a:xfrm>
            <a:off x="6435370" y="5976009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7986A8-9C82-3A9F-0B3D-A22F33A99025}"/>
              </a:ext>
            </a:extLst>
          </p:cNvPr>
          <p:cNvCxnSpPr/>
          <p:nvPr/>
        </p:nvCxnSpPr>
        <p:spPr>
          <a:xfrm>
            <a:off x="5554103" y="5969388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79EE51A-78E7-16C2-7D4B-76BE6EBF3894}"/>
              </a:ext>
            </a:extLst>
          </p:cNvPr>
          <p:cNvSpPr txBox="1"/>
          <p:nvPr/>
        </p:nvSpPr>
        <p:spPr>
          <a:xfrm>
            <a:off x="1953152" y="6197854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-1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42F75A-7CEC-075D-14A9-2DCF5DA73480}"/>
              </a:ext>
            </a:extLst>
          </p:cNvPr>
          <p:cNvSpPr txBox="1"/>
          <p:nvPr/>
        </p:nvSpPr>
        <p:spPr>
          <a:xfrm>
            <a:off x="7189422" y="6281866"/>
            <a:ext cx="168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Unit: km</a:t>
            </a:r>
            <a:r>
              <a:rPr lang="en-US" baseline="30000" dirty="0"/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21657F-98E9-5BFE-E02E-512F6FF149D0}"/>
              </a:ext>
            </a:extLst>
          </p:cNvPr>
          <p:cNvSpPr txBox="1"/>
          <p:nvPr/>
        </p:nvSpPr>
        <p:spPr>
          <a:xfrm>
            <a:off x="2575172" y="6197854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67A880-EA98-BFB4-4625-C9EBD2C5A1D9}"/>
              </a:ext>
            </a:extLst>
          </p:cNvPr>
          <p:cNvSpPr txBox="1"/>
          <p:nvPr/>
        </p:nvSpPr>
        <p:spPr>
          <a:xfrm>
            <a:off x="3538466" y="6175393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CF0F40F-5B3F-30A5-D76A-DE21803573BD}"/>
              </a:ext>
            </a:extLst>
          </p:cNvPr>
          <p:cNvSpPr txBox="1"/>
          <p:nvPr/>
        </p:nvSpPr>
        <p:spPr>
          <a:xfrm>
            <a:off x="4433896" y="6188653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222157-B1E3-8376-CB72-BC9CA3033314}"/>
              </a:ext>
            </a:extLst>
          </p:cNvPr>
          <p:cNvSpPr txBox="1"/>
          <p:nvPr/>
        </p:nvSpPr>
        <p:spPr>
          <a:xfrm>
            <a:off x="5315574" y="6182025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AC730B-B980-622F-0366-DBECC33D737D}"/>
              </a:ext>
            </a:extLst>
          </p:cNvPr>
          <p:cNvSpPr txBox="1"/>
          <p:nvPr/>
        </p:nvSpPr>
        <p:spPr>
          <a:xfrm>
            <a:off x="6186156" y="6204479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</a:t>
            </a:r>
            <a:r>
              <a:rPr lang="en-US" baseline="30000" dirty="0"/>
              <a:t>4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AB13C10-70C7-E3E2-0029-77E73F398D58}"/>
              </a:ext>
            </a:extLst>
          </p:cNvPr>
          <p:cNvSpPr txBox="1"/>
          <p:nvPr/>
        </p:nvSpPr>
        <p:spPr>
          <a:xfrm>
            <a:off x="822470" y="5151621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-1</a:t>
            </a:r>
            <a:endParaRPr lang="en-US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3874044-3C46-2010-A12A-62135EDAD105}"/>
              </a:ext>
            </a:extLst>
          </p:cNvPr>
          <p:cNvCxnSpPr>
            <a:cxnSpLocks/>
          </p:cNvCxnSpPr>
          <p:nvPr/>
        </p:nvCxnSpPr>
        <p:spPr>
          <a:xfrm flipH="1">
            <a:off x="1332789" y="5275355"/>
            <a:ext cx="17890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60AD609-BFD9-F3C4-8FBA-F0391396901D}"/>
              </a:ext>
            </a:extLst>
          </p:cNvPr>
          <p:cNvCxnSpPr>
            <a:cxnSpLocks/>
          </p:cNvCxnSpPr>
          <p:nvPr/>
        </p:nvCxnSpPr>
        <p:spPr>
          <a:xfrm flipH="1">
            <a:off x="1345147" y="4564563"/>
            <a:ext cx="1864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237415-9F6A-7DCC-80E5-40371F49ADBD}"/>
              </a:ext>
            </a:extLst>
          </p:cNvPr>
          <p:cNvCxnSpPr>
            <a:cxnSpLocks/>
          </p:cNvCxnSpPr>
          <p:nvPr/>
        </p:nvCxnSpPr>
        <p:spPr>
          <a:xfrm flipH="1">
            <a:off x="1345139" y="3838955"/>
            <a:ext cx="1864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6F93134-FCEE-704A-F48A-BD66F087B7D3}"/>
              </a:ext>
            </a:extLst>
          </p:cNvPr>
          <p:cNvCxnSpPr>
            <a:cxnSpLocks/>
          </p:cNvCxnSpPr>
          <p:nvPr/>
        </p:nvCxnSpPr>
        <p:spPr>
          <a:xfrm flipH="1">
            <a:off x="1384406" y="3042584"/>
            <a:ext cx="1864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15AB30A-EDE4-E863-C2E4-777373916E0F}"/>
              </a:ext>
            </a:extLst>
          </p:cNvPr>
          <p:cNvCxnSpPr>
            <a:cxnSpLocks/>
          </p:cNvCxnSpPr>
          <p:nvPr/>
        </p:nvCxnSpPr>
        <p:spPr>
          <a:xfrm flipH="1">
            <a:off x="1345147" y="2335973"/>
            <a:ext cx="1864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TextBox 1023">
            <a:extLst>
              <a:ext uri="{FF2B5EF4-FFF2-40B4-BE49-F238E27FC236}">
                <a16:creationId xmlns:a16="http://schemas.microsoft.com/office/drawing/2014/main" id="{51A7DAB7-80D4-1F79-CBA8-5862C05DAA58}"/>
              </a:ext>
            </a:extLst>
          </p:cNvPr>
          <p:cNvSpPr txBox="1"/>
          <p:nvPr/>
        </p:nvSpPr>
        <p:spPr>
          <a:xfrm>
            <a:off x="503583" y="1225180"/>
            <a:ext cx="207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Unit: kg /</a:t>
            </a:r>
            <a:r>
              <a:rPr lang="en-US" b="1" dirty="0" err="1"/>
              <a:t>hr</a:t>
            </a:r>
            <a:endParaRPr lang="en-US" b="1" baseline="30000" dirty="0"/>
          </a:p>
        </p:txBody>
      </p:sp>
      <p:sp>
        <p:nvSpPr>
          <p:cNvPr id="1025" name="Title 1">
            <a:extLst>
              <a:ext uri="{FF2B5EF4-FFF2-40B4-BE49-F238E27FC236}">
                <a16:creationId xmlns:a16="http://schemas.microsoft.com/office/drawing/2014/main" id="{09A88539-AE0A-FD1F-8AB7-9E02E7545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3" y="97620"/>
            <a:ext cx="11078818" cy="853755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77"/>
              </a:rPr>
              <a:t>Large Ranges in Spatial Scales and Magnitudes among Major Sources and Sinks of CH4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B5345ACC-6B16-2128-F8D6-CE095AF44EEE}"/>
              </a:ext>
            </a:extLst>
          </p:cNvPr>
          <p:cNvSpPr txBox="1"/>
          <p:nvPr/>
        </p:nvSpPr>
        <p:spPr>
          <a:xfrm>
            <a:off x="802594" y="4459290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0</a:t>
            </a:r>
            <a:endParaRPr lang="en-US" dirty="0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FC3A3AAB-AE61-9EAD-EEE0-4B8FE668DD35}"/>
              </a:ext>
            </a:extLst>
          </p:cNvPr>
          <p:cNvSpPr txBox="1"/>
          <p:nvPr/>
        </p:nvSpPr>
        <p:spPr>
          <a:xfrm>
            <a:off x="703796" y="3687567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DFFF21D4-2660-CD49-9C95-5B21439A2BC4}"/>
              </a:ext>
            </a:extLst>
          </p:cNvPr>
          <p:cNvSpPr txBox="1"/>
          <p:nvPr/>
        </p:nvSpPr>
        <p:spPr>
          <a:xfrm>
            <a:off x="861737" y="2919457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DDA327B9-28F3-C0A6-9D98-0B922A61D349}"/>
              </a:ext>
            </a:extLst>
          </p:cNvPr>
          <p:cNvSpPr txBox="1"/>
          <p:nvPr/>
        </p:nvSpPr>
        <p:spPr>
          <a:xfrm>
            <a:off x="877495" y="2171182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A70B7676-7991-871F-1FBB-2974E3071FB4}"/>
              </a:ext>
            </a:extLst>
          </p:cNvPr>
          <p:cNvSpPr txBox="1"/>
          <p:nvPr/>
        </p:nvSpPr>
        <p:spPr>
          <a:xfrm>
            <a:off x="2483305" y="6445826"/>
            <a:ext cx="370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 Scales </a:t>
            </a: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D9156A08-7B31-7762-4BCD-CB8B479D9101}"/>
              </a:ext>
            </a:extLst>
          </p:cNvPr>
          <p:cNvSpPr txBox="1"/>
          <p:nvPr/>
        </p:nvSpPr>
        <p:spPr>
          <a:xfrm rot="16200000">
            <a:off x="-1208237" y="3569885"/>
            <a:ext cx="370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Intensity</a:t>
            </a: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16750A61-1D84-4256-E87B-2D844C01F716}"/>
              </a:ext>
            </a:extLst>
          </p:cNvPr>
          <p:cNvSpPr txBox="1"/>
          <p:nvPr/>
        </p:nvSpPr>
        <p:spPr>
          <a:xfrm>
            <a:off x="7724680" y="1872282"/>
            <a:ext cx="435927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The observations need to have a global coverage and high accuracy and precision to capture the signals from diffused sources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Long time scale, respond and feedback to climate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7E6196-3FFD-0A30-C93F-69A3F6546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832" y="4104525"/>
            <a:ext cx="2945429" cy="1241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B525F-C1D8-DC4B-4BD3-E66FBC7736FB}"/>
              </a:ext>
            </a:extLst>
          </p:cNvPr>
          <p:cNvSpPr txBox="1"/>
          <p:nvPr/>
        </p:nvSpPr>
        <p:spPr>
          <a:xfrm>
            <a:off x="6563074" y="4767351"/>
            <a:ext cx="3687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Combined wetlands and inland waters (climate change, extreme events) (28~37%) </a:t>
            </a:r>
          </a:p>
        </p:txBody>
      </p:sp>
      <p:pic>
        <p:nvPicPr>
          <p:cNvPr id="11" name="Picture 4" descr="A group of pine trees stands against an orange sky full of smoke and flames from a wildfire.">
            <a:extLst>
              <a:ext uri="{FF2B5EF4-FFF2-40B4-BE49-F238E27FC236}">
                <a16:creationId xmlns:a16="http://schemas.microsoft.com/office/drawing/2014/main" id="{57F93B90-933F-3E54-01AA-6DB85223E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90" y="3679847"/>
            <a:ext cx="1819935" cy="64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4E9A2A-CF02-F185-DC19-F4FFC6734595}"/>
              </a:ext>
            </a:extLst>
          </p:cNvPr>
          <p:cNvSpPr txBox="1"/>
          <p:nvPr/>
        </p:nvSpPr>
        <p:spPr>
          <a:xfrm>
            <a:off x="6395014" y="3614621"/>
            <a:ext cx="2255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Biomass and Biofuel burning (5%)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AC7038-6C7F-FEFC-0BF6-6FA6BA550F1D}"/>
              </a:ext>
            </a:extLst>
          </p:cNvPr>
          <p:cNvSpPr txBox="1"/>
          <p:nvPr/>
        </p:nvSpPr>
        <p:spPr>
          <a:xfrm>
            <a:off x="4289811" y="5510920"/>
            <a:ext cx="357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OH sink </a:t>
            </a:r>
          </a:p>
        </p:txBody>
      </p:sp>
      <p:sp>
        <p:nvSpPr>
          <p:cNvPr id="15" name="Explosion 1 14">
            <a:extLst>
              <a:ext uri="{FF2B5EF4-FFF2-40B4-BE49-F238E27FC236}">
                <a16:creationId xmlns:a16="http://schemas.microsoft.com/office/drawing/2014/main" id="{CAE6411F-EC38-7978-F659-484CC157DD97}"/>
              </a:ext>
            </a:extLst>
          </p:cNvPr>
          <p:cNvSpPr/>
          <p:nvPr/>
        </p:nvSpPr>
        <p:spPr>
          <a:xfrm>
            <a:off x="4487192" y="5128456"/>
            <a:ext cx="3237488" cy="1099689"/>
          </a:xfrm>
          <a:prstGeom prst="irregularSeal1">
            <a:avLst/>
          </a:pr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882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D9BB8-E965-55DE-9D0E-64F70A017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0A2D-8A1E-D1E3-E077-CF7AF2589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42" y="-104528"/>
            <a:ext cx="12061446" cy="98199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rial Rounded MT Bold"/>
                <a:cs typeface="Arial Rounded MT Bold"/>
              </a:rPr>
              <a:t>Inferring Natural Carbon Fluxes with Atmospheric CO2/CH4 Observations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5241A6-1D52-42B7-4B3A-7F79824FB378}"/>
              </a:ext>
            </a:extLst>
          </p:cNvPr>
          <p:cNvGrpSpPr/>
          <p:nvPr/>
        </p:nvGrpSpPr>
        <p:grpSpPr>
          <a:xfrm>
            <a:off x="3975754" y="772484"/>
            <a:ext cx="5176469" cy="4159072"/>
            <a:chOff x="3975754" y="772484"/>
            <a:chExt cx="5176469" cy="41590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ontent Placeholder 2">
                  <a:extLst>
                    <a:ext uri="{FF2B5EF4-FFF2-40B4-BE49-F238E27FC236}">
                      <a16:creationId xmlns:a16="http://schemas.microsoft.com/office/drawing/2014/main" id="{D2986750-3AD7-A1D4-81BF-E2DEFF069E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024153" y="3659110"/>
                  <a:ext cx="5128070" cy="127244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fontScale="25000" lnSpcReduction="20000"/>
                </a:bodyPr>
                <a:lstStyle>
                  <a:lvl1pPr marL="2286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4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312863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484313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5735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882775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720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sz="7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72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720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72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7200" b="1" i="1" smtClean="0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7200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7200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7200" b="1" i="1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7200" b="1" i="1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7200" b="1" i="1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72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72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sSup>
                          <m:sSupPr>
                            <m:ctrlPr>
                              <a:rPr lang="en-US" sz="72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72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72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72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d>
                          <m:dPr>
                            <m:ctrlPr>
                              <a:rPr lang="en-US" sz="72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72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72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7200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7200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sz="7200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7200" b="1" i="1" dirty="0">
                    <a:latin typeface="Cambria Math" panose="02040503050406030204" pitchFamily="18" charset="0"/>
                  </a:endParaRPr>
                </a:p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7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7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7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sz="7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7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sz="7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72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Sup>
                                  <m:sSubSupPr>
                                    <m:ctrlPr>
                                      <a:rPr lang="en-US" sz="7200" b="1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7200" b="1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7200" b="1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  <m:r>
                                      <a:rPr lang="en-US" sz="7200" b="1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7200" b="1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  <m:d>
                                      <m:dPr>
                                        <m:ctrlPr>
                                          <a:rPr lang="en-US" sz="7200" b="1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7200" b="1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</m:d>
                                    <m:r>
                                      <a:rPr lang="en-US" sz="7200" b="1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b>
                                    <m:r>
                                      <a:rPr lang="en-US" sz="7200" b="1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  <m:sup>
                                    <m:r>
                                      <a:rPr lang="en-US" sz="7200" b="1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  <m:r>
                                  <a:rPr lang="en-US" sz="72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sup>
                                <m:r>
                                  <a:rPr lang="en-US" sz="72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72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p>
                            <m:r>
                              <a:rPr lang="en-US" sz="7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7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sz="7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7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  <m:d>
                              <m:dPr>
                                <m:ctrlPr>
                                  <a:rPr lang="en-US" sz="72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72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sz="7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7200" b="1" dirty="0">
                    <a:solidFill>
                      <a:srgbClr val="FFFF00"/>
                    </a:solidFill>
                  </a:endParaRPr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24" name="Content Placeholder 2">
                  <a:extLst>
                    <a:ext uri="{FF2B5EF4-FFF2-40B4-BE49-F238E27FC236}">
                      <a16:creationId xmlns:a16="http://schemas.microsoft.com/office/drawing/2014/main" id="{4CDAE50F-01E6-0A49-B974-AF22C3DBE1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153" y="3659110"/>
                  <a:ext cx="5128070" cy="1272446"/>
                </a:xfrm>
                <a:prstGeom prst="rect">
                  <a:avLst/>
                </a:prstGeom>
                <a:blipFill>
                  <a:blip r:embed="rId7"/>
                  <a:stretch>
                    <a:fillRect t="-38614" b="-990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C05B34F-EC17-C570-B8C4-1D9DE393DE43}"/>
                </a:ext>
              </a:extLst>
            </p:cNvPr>
            <p:cNvGrpSpPr/>
            <p:nvPr/>
          </p:nvGrpSpPr>
          <p:grpSpPr>
            <a:xfrm>
              <a:off x="3975754" y="772484"/>
              <a:ext cx="4375849" cy="4155531"/>
              <a:chOff x="3975754" y="772484"/>
              <a:chExt cx="4375849" cy="415553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FC80E4-67D0-E395-5078-340B194840D1}"/>
                  </a:ext>
                </a:extLst>
              </p:cNvPr>
              <p:cNvSpPr txBox="1"/>
              <p:nvPr/>
            </p:nvSpPr>
            <p:spPr>
              <a:xfrm>
                <a:off x="5007444" y="2824572"/>
                <a:ext cx="30392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Atmospheric inverse model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BEF062-FB4B-819A-8EEA-CC25400A408A}"/>
                  </a:ext>
                </a:extLst>
              </p:cNvPr>
              <p:cNvSpPr txBox="1"/>
              <p:nvPr/>
            </p:nvSpPr>
            <p:spPr>
              <a:xfrm>
                <a:off x="5867740" y="1395998"/>
                <a:ext cx="248386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CO</a:t>
                </a:r>
                <a:r>
                  <a:rPr lang="en-US" sz="2400" b="1" baseline="-25000" dirty="0">
                    <a:solidFill>
                      <a:schemeClr val="bg1"/>
                    </a:solidFill>
                  </a:rPr>
                  <a:t>2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</a:rPr>
                  <a:t>frm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 OCO-2 and GOSAT</a:t>
                </a:r>
              </a:p>
            </p:txBody>
          </p:sp>
          <p:pic>
            <p:nvPicPr>
              <p:cNvPr id="30" name="Picture 29" descr="images.jpg">
                <a:extLst>
                  <a:ext uri="{FF2B5EF4-FFF2-40B4-BE49-F238E27FC236}">
                    <a16:creationId xmlns:a16="http://schemas.microsoft.com/office/drawing/2014/main" id="{ECC46442-5E14-163F-7DDE-9CB2EC995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1723" y="1319392"/>
                <a:ext cx="2542300" cy="144144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A47BBA9-6631-1632-5B77-87C29326FC88}"/>
                  </a:ext>
                </a:extLst>
              </p:cNvPr>
              <p:cNvSpPr txBox="1"/>
              <p:nvPr/>
            </p:nvSpPr>
            <p:spPr>
              <a:xfrm>
                <a:off x="5063085" y="1976801"/>
                <a:ext cx="280903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FFFF"/>
                    </a:solidFill>
                  </a:rPr>
                  <a:t>Simulated CO2 concentration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033BB0-0FA7-D715-85F9-8EF7060CC4E4}"/>
                  </a:ext>
                </a:extLst>
              </p:cNvPr>
              <p:cNvSpPr txBox="1"/>
              <p:nvPr/>
            </p:nvSpPr>
            <p:spPr>
              <a:xfrm>
                <a:off x="4651555" y="838086"/>
                <a:ext cx="3543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Atmosphere Transport Model</a:t>
                </a:r>
              </a:p>
            </p:txBody>
          </p:sp>
          <p:sp>
            <p:nvSpPr>
              <p:cNvPr id="40" name="Down Arrow 39">
                <a:extLst>
                  <a:ext uri="{FF2B5EF4-FFF2-40B4-BE49-F238E27FC236}">
                    <a16:creationId xmlns:a16="http://schemas.microsoft.com/office/drawing/2014/main" id="{2DF2576D-B2C4-5968-AD9A-D6C128DCBAC7}"/>
                  </a:ext>
                </a:extLst>
              </p:cNvPr>
              <p:cNvSpPr/>
              <p:nvPr/>
            </p:nvSpPr>
            <p:spPr>
              <a:xfrm rot="16200000">
                <a:off x="4140163" y="2944431"/>
                <a:ext cx="428065" cy="756884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4652BBF-21C9-AE42-EBB9-3E3CEF107E3A}"/>
                  </a:ext>
                </a:extLst>
              </p:cNvPr>
              <p:cNvSpPr/>
              <p:nvPr/>
            </p:nvSpPr>
            <p:spPr>
              <a:xfrm>
                <a:off x="4757308" y="772484"/>
                <a:ext cx="3413389" cy="4155531"/>
              </a:xfrm>
              <a:prstGeom prst="rect">
                <a:avLst/>
              </a:prstGeom>
              <a:noFill/>
              <a:ln w="31750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A4E6263-BCD1-4429-FAEC-53DA73329C64}"/>
              </a:ext>
            </a:extLst>
          </p:cNvPr>
          <p:cNvGrpSpPr/>
          <p:nvPr/>
        </p:nvGrpSpPr>
        <p:grpSpPr>
          <a:xfrm>
            <a:off x="3367628" y="4939385"/>
            <a:ext cx="5983360" cy="1844864"/>
            <a:chOff x="3520028" y="4955873"/>
            <a:chExt cx="5983360" cy="1844864"/>
          </a:xfrm>
        </p:grpSpPr>
        <p:sp>
          <p:nvSpPr>
            <p:cNvPr id="39" name="Down Arrow 38">
              <a:extLst>
                <a:ext uri="{FF2B5EF4-FFF2-40B4-BE49-F238E27FC236}">
                  <a16:creationId xmlns:a16="http://schemas.microsoft.com/office/drawing/2014/main" id="{ABBC6BE2-34FA-2CBF-D207-8076DB859742}"/>
                </a:ext>
              </a:extLst>
            </p:cNvPr>
            <p:cNvSpPr/>
            <p:nvPr/>
          </p:nvSpPr>
          <p:spPr>
            <a:xfrm>
              <a:off x="6354678" y="4955873"/>
              <a:ext cx="436415" cy="290639"/>
            </a:xfrm>
            <a:prstGeom prst="downArrow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A408188-3CA8-E9BC-915D-31A02F0DB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51" r="49602" b="67851"/>
            <a:stretch/>
          </p:blipFill>
          <p:spPr>
            <a:xfrm>
              <a:off x="4283798" y="5566693"/>
              <a:ext cx="2243288" cy="109709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5BD85C2-24AD-EB5E-8F63-BD30E4573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0000" t="2401" r="-461" b="67852"/>
            <a:stretch/>
          </p:blipFill>
          <p:spPr>
            <a:xfrm>
              <a:off x="6481892" y="5565982"/>
              <a:ext cx="2352998" cy="107304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F9C1972-713A-4E17-F567-1E68129DD832}"/>
                </a:ext>
              </a:extLst>
            </p:cNvPr>
            <p:cNvSpPr txBox="1"/>
            <p:nvPr/>
          </p:nvSpPr>
          <p:spPr>
            <a:xfrm>
              <a:off x="3520028" y="5201267"/>
              <a:ext cx="5983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Posterior fluxes (CO2, CO, CH4) and uncertainties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7AEEF18-EA96-9C98-A379-1D10BAB7FC8E}"/>
                </a:ext>
              </a:extLst>
            </p:cNvPr>
            <p:cNvSpPr/>
            <p:nvPr/>
          </p:nvSpPr>
          <p:spPr>
            <a:xfrm>
              <a:off x="4192859" y="5246513"/>
              <a:ext cx="4642031" cy="1554224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13" name="Content Placeholder 3" descr="IPAD_DELIVERABLES_NASA_on_AIR-OCO-2_iPad_960x540.jpg">
            <a:extLst>
              <a:ext uri="{FF2B5EF4-FFF2-40B4-BE49-F238E27FC236}">
                <a16:creationId xmlns:a16="http://schemas.microsoft.com/office/drawing/2014/main" id="{ED6903B0-2B1E-8313-7391-3ACBBB5D43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1023611" y="1493399"/>
            <a:ext cx="2602104" cy="16813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5F8CEF-137C-A83A-2EF2-4601232F6BA6}"/>
              </a:ext>
            </a:extLst>
          </p:cNvPr>
          <p:cNvSpPr txBox="1"/>
          <p:nvPr/>
        </p:nvSpPr>
        <p:spPr>
          <a:xfrm>
            <a:off x="802351" y="872765"/>
            <a:ext cx="2882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GHG observations </a:t>
            </a:r>
          </a:p>
          <a:p>
            <a:pPr algn="ctr"/>
            <a:r>
              <a:rPr lang="en-US" sz="2000" b="1" dirty="0"/>
              <a:t>(e.g., flask, OCO-2)</a:t>
            </a: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A66A5383-D552-B561-05B6-F19C731606DA}"/>
              </a:ext>
            </a:extLst>
          </p:cNvPr>
          <p:cNvSpPr/>
          <p:nvPr/>
        </p:nvSpPr>
        <p:spPr>
          <a:xfrm flipV="1">
            <a:off x="8195367" y="2883167"/>
            <a:ext cx="516601" cy="451346"/>
          </a:xfrm>
          <a:prstGeom prst="leftArrow">
            <a:avLst>
              <a:gd name="adj1" fmla="val 38528"/>
              <a:gd name="adj2" fmla="val 50000"/>
            </a:avLst>
          </a:prstGeom>
          <a:solidFill>
            <a:schemeClr val="tx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8" descr="NOAA Global Monitoring Laboratory - THE NOAA ANNUAL GREENHOUSE GAS INDEX  (AGGI)">
            <a:extLst>
              <a:ext uri="{FF2B5EF4-FFF2-40B4-BE49-F238E27FC236}">
                <a16:creationId xmlns:a16="http://schemas.microsoft.com/office/drawing/2014/main" id="{8681B9CC-05DD-5F85-D630-98B4C72E2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67" y="3334513"/>
            <a:ext cx="2704953" cy="135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709427-1F09-5CA3-ABE4-B079B8AAFE63}"/>
              </a:ext>
            </a:extLst>
          </p:cNvPr>
          <p:cNvSpPr/>
          <p:nvPr/>
        </p:nvSpPr>
        <p:spPr>
          <a:xfrm>
            <a:off x="567915" y="769113"/>
            <a:ext cx="3393373" cy="4155531"/>
          </a:xfrm>
          <a:prstGeom prst="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oda_nightlight_co2.001.png">
            <a:extLst>
              <a:ext uri="{FF2B5EF4-FFF2-40B4-BE49-F238E27FC236}">
                <a16:creationId xmlns:a16="http://schemas.microsoft.com/office/drawing/2014/main" id="{53E75C06-754B-63CC-1499-63FBF1B4398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4"/>
          <a:stretch/>
        </p:blipFill>
        <p:spPr>
          <a:xfrm>
            <a:off x="8600997" y="1585157"/>
            <a:ext cx="3583382" cy="16656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8F6DC2-BE04-793B-6E54-2FE9D5D1CC38}"/>
              </a:ext>
            </a:extLst>
          </p:cNvPr>
          <p:cNvSpPr txBox="1"/>
          <p:nvPr/>
        </p:nvSpPr>
        <p:spPr>
          <a:xfrm>
            <a:off x="9322367" y="723366"/>
            <a:ext cx="2806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Bottom-up models and uncertainties</a:t>
            </a:r>
          </a:p>
        </p:txBody>
      </p:sp>
      <p:pic>
        <p:nvPicPr>
          <p:cNvPr id="25" name="Picture 13">
            <a:extLst>
              <a:ext uri="{FF2B5EF4-FFF2-40B4-BE49-F238E27FC236}">
                <a16:creationId xmlns:a16="http://schemas.microsoft.com/office/drawing/2014/main" id="{9C1E6A9B-A426-28C6-CCF8-DFE03109E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54" b="53881"/>
          <a:stretch/>
        </p:blipFill>
        <p:spPr bwMode="auto">
          <a:xfrm>
            <a:off x="9418776" y="2897938"/>
            <a:ext cx="2482366" cy="139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E28E3389-7AF7-3A7E-D166-6241C407F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8" t="1308" r="21643" b="2337"/>
          <a:stretch/>
        </p:blipFill>
        <p:spPr bwMode="auto">
          <a:xfrm>
            <a:off x="9457468" y="4589197"/>
            <a:ext cx="2001796" cy="190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EA023D3-25E7-9D85-297A-17DB524EF86A}"/>
              </a:ext>
            </a:extLst>
          </p:cNvPr>
          <p:cNvSpPr/>
          <p:nvPr/>
        </p:nvSpPr>
        <p:spPr>
          <a:xfrm>
            <a:off x="8773429" y="682119"/>
            <a:ext cx="3339930" cy="5940418"/>
          </a:xfrm>
          <a:prstGeom prst="rect">
            <a:avLst/>
          </a:prstGeom>
          <a:noFill/>
          <a:ln w="603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2E3542-8CAF-3CE8-1712-BE304988DFC3}"/>
              </a:ext>
            </a:extLst>
          </p:cNvPr>
          <p:cNvSpPr txBox="1"/>
          <p:nvPr/>
        </p:nvSpPr>
        <p:spPr>
          <a:xfrm>
            <a:off x="558346" y="5154238"/>
            <a:ext cx="2593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Science and decision support</a:t>
            </a:r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CFB49365-C99F-D09F-8CFC-B032FDC244E8}"/>
              </a:ext>
            </a:extLst>
          </p:cNvPr>
          <p:cNvSpPr/>
          <p:nvPr/>
        </p:nvSpPr>
        <p:spPr>
          <a:xfrm rot="5400000">
            <a:off x="3399389" y="5745604"/>
            <a:ext cx="428065" cy="551526"/>
          </a:xfrm>
          <a:prstGeom prst="downArrow">
            <a:avLst/>
          </a:prstGeom>
          <a:solidFill>
            <a:schemeClr val="tx1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2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8" grpId="0" animBg="1"/>
      <p:bldP spid="34" grpId="0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BE8A3-CDD0-9733-5D06-31B8CABF2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BBB692-5093-1D42-7D82-028CE2D04DEE}"/>
              </a:ext>
            </a:extLst>
          </p:cNvPr>
          <p:cNvSpPr txBox="1"/>
          <p:nvPr/>
        </p:nvSpPr>
        <p:spPr>
          <a:xfrm>
            <a:off x="493295" y="163807"/>
            <a:ext cx="10684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77"/>
              </a:rPr>
              <a:t>The Spatial Distributions of CO</a:t>
            </a:r>
            <a:r>
              <a:rPr lang="en-US" sz="3600" baseline="-25000" dirty="0">
                <a:latin typeface="Arial Rounded MT Bold" panose="020F0704030504030204" pitchFamily="34" charset="77"/>
              </a:rPr>
              <a:t>2</a:t>
            </a:r>
            <a:r>
              <a:rPr lang="en-US" sz="3600" dirty="0">
                <a:latin typeface="Arial Rounded MT Bold" panose="020F0704030504030204" pitchFamily="34" charset="77"/>
              </a:rPr>
              <a:t> Sources and Sinks over Land and Ocean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893221-FD77-6431-8EDE-4DB0B363F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48" t="3789" r="-395" b="66194"/>
          <a:stretch/>
        </p:blipFill>
        <p:spPr>
          <a:xfrm>
            <a:off x="44681" y="1773168"/>
            <a:ext cx="12102638" cy="35469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2179B1-DEBD-5890-75B0-B59B6A68816F}"/>
              </a:ext>
            </a:extLst>
          </p:cNvPr>
          <p:cNvSpPr txBox="1"/>
          <p:nvPr/>
        </p:nvSpPr>
        <p:spPr>
          <a:xfrm>
            <a:off x="2864938" y="4104644"/>
            <a:ext cx="208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gC</a:t>
            </a:r>
            <a:r>
              <a:rPr lang="en-US" dirty="0">
                <a:solidFill>
                  <a:schemeClr val="bg1"/>
                </a:solidFill>
              </a:rPr>
              <a:t>/m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/year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437108-3898-475F-B0DF-7E6BB3500502}"/>
              </a:ext>
            </a:extLst>
          </p:cNvPr>
          <p:cNvSpPr txBox="1"/>
          <p:nvPr/>
        </p:nvSpPr>
        <p:spPr>
          <a:xfrm>
            <a:off x="8526922" y="4104644"/>
            <a:ext cx="208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gC</a:t>
            </a:r>
            <a:r>
              <a:rPr lang="en-US" dirty="0">
                <a:solidFill>
                  <a:schemeClr val="bg1"/>
                </a:solidFill>
              </a:rPr>
              <a:t>/m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/year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CD0EAD-682E-22DF-BD02-2F08D2DA694D}"/>
              </a:ext>
            </a:extLst>
          </p:cNvPr>
          <p:cNvSpPr txBox="1"/>
          <p:nvPr/>
        </p:nvSpPr>
        <p:spPr>
          <a:xfrm>
            <a:off x="1564104" y="1364136"/>
            <a:ext cx="45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Fossil Fuel + Terrestrial biosphere fluxes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BC2ADD-949C-27DD-F66A-7730B801EA55}"/>
              </a:ext>
            </a:extLst>
          </p:cNvPr>
          <p:cNvSpPr txBox="1"/>
          <p:nvPr/>
        </p:nvSpPr>
        <p:spPr>
          <a:xfrm>
            <a:off x="360218" y="5458691"/>
            <a:ext cx="1116676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Annual mean fluxes averaged over 2015-2020;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It is the average over 13 top-down inversion models that have different assumptions of prior fluxes, prior flux uncertainties. These models use different transport models and inversion methodologies.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CDBC15-26CA-BEAA-E40D-0E098B36B7CC}"/>
              </a:ext>
            </a:extLst>
          </p:cNvPr>
          <p:cNvSpPr txBox="1"/>
          <p:nvPr/>
        </p:nvSpPr>
        <p:spPr>
          <a:xfrm>
            <a:off x="7694341" y="6404462"/>
            <a:ext cx="4497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Byrne et al., ESSD 2022,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CC90B8-0EC5-BADA-6892-002F86B7F891}"/>
              </a:ext>
            </a:extLst>
          </p:cNvPr>
          <p:cNvSpPr txBox="1"/>
          <p:nvPr/>
        </p:nvSpPr>
        <p:spPr>
          <a:xfrm>
            <a:off x="6920163" y="1351450"/>
            <a:ext cx="45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Ocean fluxes</a:t>
            </a:r>
          </a:p>
        </p:txBody>
      </p:sp>
    </p:spTree>
    <p:extLst>
      <p:ext uri="{BB962C8B-B14F-4D97-AF65-F5344CB8AC3E}">
        <p14:creationId xmlns:p14="http://schemas.microsoft.com/office/powerpoint/2010/main" val="3605307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F76D3-92C8-EA1E-A26B-A0276A23F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8FE07-92EB-7DD8-8700-DC9633B25B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2" t="1966" r="50594" b="75128"/>
          <a:stretch/>
        </p:blipFill>
        <p:spPr>
          <a:xfrm>
            <a:off x="568781" y="1118578"/>
            <a:ext cx="5102256" cy="2783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16E930-B067-F389-1279-948ED53FE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02" t="2051" b="75385"/>
          <a:stretch/>
        </p:blipFill>
        <p:spPr>
          <a:xfrm>
            <a:off x="6090534" y="1118578"/>
            <a:ext cx="5102256" cy="2655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1888E-7A60-3700-3CFA-826FE83253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02" t="69060" b="24102"/>
          <a:stretch/>
        </p:blipFill>
        <p:spPr>
          <a:xfrm>
            <a:off x="784584" y="3704004"/>
            <a:ext cx="4690606" cy="7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35E310-FBEA-AE0F-54B8-8389C786DB89}"/>
              </a:ext>
            </a:extLst>
          </p:cNvPr>
          <p:cNvSpPr txBox="1"/>
          <p:nvPr/>
        </p:nvSpPr>
        <p:spPr>
          <a:xfrm>
            <a:off x="7694341" y="6404462"/>
            <a:ext cx="4497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Byrne et al., ESSD 2022,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44644A-57BB-F966-D1FC-946808942949}"/>
              </a:ext>
            </a:extLst>
          </p:cNvPr>
          <p:cNvSpPr txBox="1"/>
          <p:nvPr/>
        </p:nvSpPr>
        <p:spPr>
          <a:xfrm>
            <a:off x="292608" y="118976"/>
            <a:ext cx="1176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77"/>
              </a:rPr>
              <a:t>Country-scale Carbon Budget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F7AFF0-B405-21D0-ADC8-311E4B582932}"/>
              </a:ext>
            </a:extLst>
          </p:cNvPr>
          <p:cNvSpPr txBox="1"/>
          <p:nvPr/>
        </p:nvSpPr>
        <p:spPr>
          <a:xfrm>
            <a:off x="784584" y="3317156"/>
            <a:ext cx="488255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Fossil + natural land carbon flux (</a:t>
            </a:r>
            <a:r>
              <a:rPr lang="en-US" b="1" dirty="0" err="1">
                <a:solidFill>
                  <a:schemeClr val="bg1"/>
                </a:solidFill>
              </a:rPr>
              <a:t>GtC</a:t>
            </a:r>
            <a:r>
              <a:rPr lang="en-US" b="1" dirty="0">
                <a:solidFill>
                  <a:schemeClr val="bg1"/>
                </a:solidFill>
              </a:rPr>
              <a:t>/year)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8DBA97-F911-F370-E8C2-AD722AF22CF8}"/>
              </a:ext>
            </a:extLst>
          </p:cNvPr>
          <p:cNvSpPr txBox="1"/>
          <p:nvPr/>
        </p:nvSpPr>
        <p:spPr>
          <a:xfrm>
            <a:off x="6928525" y="3778276"/>
            <a:ext cx="375551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Uncertainties (</a:t>
            </a:r>
            <a:r>
              <a:rPr lang="en-US" b="1" dirty="0" err="1">
                <a:solidFill>
                  <a:schemeClr val="bg1"/>
                </a:solidFill>
              </a:rPr>
              <a:t>GtC</a:t>
            </a:r>
            <a:r>
              <a:rPr lang="en-US" b="1" dirty="0">
                <a:solidFill>
                  <a:schemeClr val="bg1"/>
                </a:solidFill>
              </a:rPr>
              <a:t>/year)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FEF05-3DF5-7E3C-4C79-E22C3E51A157}"/>
              </a:ext>
            </a:extLst>
          </p:cNvPr>
          <p:cNvSpPr txBox="1"/>
          <p:nvPr/>
        </p:nvSpPr>
        <p:spPr>
          <a:xfrm>
            <a:off x="5475190" y="3919743"/>
            <a:ext cx="1973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Negative: sink;</a:t>
            </a:r>
          </a:p>
          <a:p>
            <a:r>
              <a:rPr lang="en-US" b="1" dirty="0"/>
              <a:t>Positive: source.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D2A234-912F-FE38-103C-72A954690DE0}"/>
              </a:ext>
            </a:extLst>
          </p:cNvPr>
          <p:cNvSpPr txBox="1"/>
          <p:nvPr/>
        </p:nvSpPr>
        <p:spPr>
          <a:xfrm>
            <a:off x="328313" y="4628524"/>
            <a:ext cx="110148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Uncertainties of net carbon exchange at country scale are dominated by the uncertainty in natural carbon fluxes;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Uncertainties are large over small tropical countries and the tropics;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Uncertainties are the spread among 13 models, so it includes  uncertainties from transport, priors, observations, inversion methodology, fossil fuel, etc.  </a:t>
            </a:r>
          </a:p>
        </p:txBody>
      </p:sp>
    </p:spTree>
    <p:extLst>
      <p:ext uri="{BB962C8B-B14F-4D97-AF65-F5344CB8AC3E}">
        <p14:creationId xmlns:p14="http://schemas.microsoft.com/office/powerpoint/2010/main" val="1383127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282B9-7CCA-74EA-0093-C0BAD5DCC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Global CH4 Emission Estimation with GOSAT and TROPOMI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3E9DFBE0-752F-4AE6-3E34-B78FD3382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8"/>
          <a:stretch/>
        </p:blipFill>
        <p:spPr bwMode="auto">
          <a:xfrm>
            <a:off x="536321" y="2250132"/>
            <a:ext cx="10953052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319C5D-E1D3-E996-C58D-736B0E90D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76"/>
          <a:stretch/>
        </p:blipFill>
        <p:spPr bwMode="auto">
          <a:xfrm>
            <a:off x="536321" y="1842164"/>
            <a:ext cx="10953052" cy="4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D75FDA-1CC7-38EF-0307-4D7BDC9390DD}"/>
              </a:ext>
            </a:extLst>
          </p:cNvPr>
          <p:cNvSpPr txBox="1"/>
          <p:nvPr/>
        </p:nvSpPr>
        <p:spPr>
          <a:xfrm>
            <a:off x="7071360" y="6319520"/>
            <a:ext cx="4418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Qu et al.,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607129-BB40-BD86-2ECD-5641F228D334}"/>
              </a:ext>
            </a:extLst>
          </p:cNvPr>
          <p:cNvSpPr txBox="1"/>
          <p:nvPr/>
        </p:nvSpPr>
        <p:spPr>
          <a:xfrm>
            <a:off x="536321" y="5488523"/>
            <a:ext cx="106759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Open Sans" panose="020B0606030504020204" pitchFamily="34" charset="0"/>
              </a:rPr>
              <a:t>The averaging kernel (AK) sensitivities measure the ability of the observations to constrain the emissions  (1=fully; 0</a:t>
            </a:r>
            <a:r>
              <a:rPr lang="en-US" sz="2400" dirty="0">
                <a:latin typeface="Open Sans" panose="020B0606030504020204" pitchFamily="34" charset="0"/>
              </a:rPr>
              <a:t>=not et al).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Satellite observations have less constraint over the tropics. </a:t>
            </a:r>
          </a:p>
        </p:txBody>
      </p:sp>
    </p:spTree>
    <p:extLst>
      <p:ext uri="{BB962C8B-B14F-4D97-AF65-F5344CB8AC3E}">
        <p14:creationId xmlns:p14="http://schemas.microsoft.com/office/powerpoint/2010/main" val="2860431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EE2BC-AE28-EEB7-0D28-15270AA4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507"/>
            <a:ext cx="10515600" cy="111943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77"/>
              </a:rPr>
              <a:t>Dramatic Increase in Atmospheric CO</a:t>
            </a:r>
            <a:r>
              <a:rPr lang="en-US" sz="3600" baseline="-25000" dirty="0">
                <a:latin typeface="Arial Rounded MT Bold" panose="020F0704030504030204" pitchFamily="34" charset="77"/>
              </a:rPr>
              <a:t>2</a:t>
            </a:r>
            <a:r>
              <a:rPr lang="en-US" sz="3600" dirty="0">
                <a:latin typeface="Arial Rounded MT Bold" panose="020F0704030504030204" pitchFamily="34" charset="77"/>
              </a:rPr>
              <a:t> and CH</a:t>
            </a:r>
            <a:r>
              <a:rPr lang="en-US" sz="3600" baseline="-25000" dirty="0">
                <a:latin typeface="Arial Rounded MT Bold" panose="020F0704030504030204" pitchFamily="34" charset="77"/>
              </a:rPr>
              <a:t>4</a:t>
            </a:r>
            <a:r>
              <a:rPr lang="en-US" sz="3600" dirty="0">
                <a:latin typeface="Arial Rounded MT Bold" panose="020F0704030504030204" pitchFamily="34" charset="77"/>
              </a:rPr>
              <a:t> Concentration</a:t>
            </a:r>
          </a:p>
        </p:txBody>
      </p:sp>
      <p:pic>
        <p:nvPicPr>
          <p:cNvPr id="2050" name="Picture 2" descr="Mauna Loa CO2">
            <a:extLst>
              <a:ext uri="{FF2B5EF4-FFF2-40B4-BE49-F238E27FC236}">
                <a16:creationId xmlns:a16="http://schemas.microsoft.com/office/drawing/2014/main" id="{F595A4A5-A92F-132E-3AC9-E8C8D3AF54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96" y="1484556"/>
            <a:ext cx="5220277" cy="391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lobal CH4">
            <a:extLst>
              <a:ext uri="{FF2B5EF4-FFF2-40B4-BE49-F238E27FC236}">
                <a16:creationId xmlns:a16="http://schemas.microsoft.com/office/drawing/2014/main" id="{AFEA6AE1-673A-C0B2-0959-437B2CD6B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928" y="1484556"/>
            <a:ext cx="5220277" cy="391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B86B23-B329-E38C-DD3F-E1F9F9B558EF}"/>
              </a:ext>
            </a:extLst>
          </p:cNvPr>
          <p:cNvSpPr txBox="1"/>
          <p:nvPr/>
        </p:nvSpPr>
        <p:spPr>
          <a:xfrm>
            <a:off x="672795" y="5773003"/>
            <a:ext cx="1109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CO2 has increased about 30% since 1958;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CH4 has increased more than 20% since 1980s.</a:t>
            </a:r>
          </a:p>
        </p:txBody>
      </p:sp>
    </p:spTree>
    <p:extLst>
      <p:ext uri="{BB962C8B-B14F-4D97-AF65-F5344CB8AC3E}">
        <p14:creationId xmlns:p14="http://schemas.microsoft.com/office/powerpoint/2010/main" val="1597544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23DA9-0FC1-9CD6-2E4C-BD00E837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978"/>
            <a:ext cx="10515600" cy="65147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Observational Gaps from Passive Sensors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73533DF-B44B-710C-CA9B-19D21FF176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0" b="33349"/>
          <a:stretch/>
        </p:blipFill>
        <p:spPr bwMode="auto">
          <a:xfrm>
            <a:off x="-116348" y="1301890"/>
            <a:ext cx="8907441" cy="196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DF59EA-B0BE-E3B2-05D4-46B45C75BFC6}"/>
              </a:ext>
            </a:extLst>
          </p:cNvPr>
          <p:cNvSpPr txBox="1"/>
          <p:nvPr/>
        </p:nvSpPr>
        <p:spPr>
          <a:xfrm>
            <a:off x="9321422" y="6123543"/>
            <a:ext cx="2674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Worden et al., 2021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5685375-29EC-375D-DF38-1FD81962F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249" y="3339021"/>
            <a:ext cx="10373667" cy="379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4A7197-B621-5F5F-E046-55F64BE30B70}"/>
              </a:ext>
            </a:extLst>
          </p:cNvPr>
          <p:cNvSpPr txBox="1"/>
          <p:nvPr/>
        </p:nvSpPr>
        <p:spPr>
          <a:xfrm>
            <a:off x="433145" y="937439"/>
            <a:ext cx="709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numbers of  CH4 observations from TROPOMI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518203-521C-44DD-8452-0FBEF1017A51}"/>
              </a:ext>
            </a:extLst>
          </p:cNvPr>
          <p:cNvSpPr txBox="1"/>
          <p:nvPr/>
        </p:nvSpPr>
        <p:spPr>
          <a:xfrm>
            <a:off x="-370159" y="4023527"/>
            <a:ext cx="220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number of OCO-2/3  observations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2C078C-C55F-A4EB-21A8-9F79F07E9CD6}"/>
              </a:ext>
            </a:extLst>
          </p:cNvPr>
          <p:cNvSpPr txBox="1"/>
          <p:nvPr/>
        </p:nvSpPr>
        <p:spPr>
          <a:xfrm>
            <a:off x="5552022" y="2893681"/>
            <a:ext cx="2579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Jacob et al.,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BE813F-8DF4-C291-7E18-0D7DC09868E1}"/>
              </a:ext>
            </a:extLst>
          </p:cNvPr>
          <p:cNvSpPr txBox="1"/>
          <p:nvPr/>
        </p:nvSpPr>
        <p:spPr>
          <a:xfrm>
            <a:off x="114335" y="5920561"/>
            <a:ext cx="123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Taylor et al.,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72C820-D27D-A066-ADF7-9A8D4D1AE90A}"/>
              </a:ext>
            </a:extLst>
          </p:cNvPr>
          <p:cNvSpPr txBox="1"/>
          <p:nvPr/>
        </p:nvSpPr>
        <p:spPr>
          <a:xfrm>
            <a:off x="365189" y="1251658"/>
            <a:ext cx="232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DJF (2019-2020)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8281F-97AA-C1EF-2F2B-F91F92C55DD2}"/>
              </a:ext>
            </a:extLst>
          </p:cNvPr>
          <p:cNvSpPr txBox="1"/>
          <p:nvPr/>
        </p:nvSpPr>
        <p:spPr>
          <a:xfrm>
            <a:off x="5552022" y="1278106"/>
            <a:ext cx="232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JJA  (2020)</a:t>
            </a:r>
          </a:p>
        </p:txBody>
      </p:sp>
    </p:spTree>
    <p:extLst>
      <p:ext uri="{BB962C8B-B14F-4D97-AF65-F5344CB8AC3E}">
        <p14:creationId xmlns:p14="http://schemas.microsoft.com/office/powerpoint/2010/main" val="2621638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2FB3E-58A4-D7DF-0B26-10232D976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2459-13EC-4238-2AAB-3AE990982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78" y="160409"/>
            <a:ext cx="10776044" cy="11224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Limited Validation Sites over the Tropics and Ocean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3E174-B58D-46BD-43A8-E21485E389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68" t="3909" r="4253"/>
          <a:stretch/>
        </p:blipFill>
        <p:spPr>
          <a:xfrm>
            <a:off x="2073605" y="1785295"/>
            <a:ext cx="7425236" cy="3908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53F8FB-4662-E593-B83B-E59E8710D8EB}"/>
              </a:ext>
            </a:extLst>
          </p:cNvPr>
          <p:cNvSpPr txBox="1"/>
          <p:nvPr/>
        </p:nvSpPr>
        <p:spPr>
          <a:xfrm>
            <a:off x="694755" y="5842337"/>
            <a:ext cx="10182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Fill the validation gaps over the tropics and ocean;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uncertainty of TCCON is 0.5 ppm; increase the accuracy of the validation dataset.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to validate the natural carbon fluxes?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8CEE10-5985-3649-95B0-D1731C59DA97}"/>
              </a:ext>
            </a:extLst>
          </p:cNvPr>
          <p:cNvSpPr txBox="1"/>
          <p:nvPr/>
        </p:nvSpPr>
        <p:spPr>
          <a:xfrm>
            <a:off x="3043450" y="1386527"/>
            <a:ext cx="578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Spatial distributions of TCCON and COCCON network</a:t>
            </a:r>
          </a:p>
        </p:txBody>
      </p:sp>
    </p:spTree>
    <p:extLst>
      <p:ext uri="{BB962C8B-B14F-4D97-AF65-F5344CB8AC3E}">
        <p14:creationId xmlns:p14="http://schemas.microsoft.com/office/powerpoint/2010/main" val="658980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87DB6-7A28-17FB-43B6-CDF460FF7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25" y="336758"/>
            <a:ext cx="11914496" cy="805765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77"/>
              </a:rPr>
              <a:t>Regional and Large-Scale Transport Errors Remain to be one of the Leading Uncertainties for Natural Carbon Flux Estimation </a:t>
            </a:r>
          </a:p>
        </p:txBody>
      </p:sp>
      <p:pic>
        <p:nvPicPr>
          <p:cNvPr id="4098" name="Picture 2" descr="Details are in the caption following the image">
            <a:extLst>
              <a:ext uri="{FF2B5EF4-FFF2-40B4-BE49-F238E27FC236}">
                <a16:creationId xmlns:a16="http://schemas.microsoft.com/office/drawing/2014/main" id="{62F73CED-76B2-0F5B-3216-D3189C52FD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48"/>
          <a:stretch/>
        </p:blipFill>
        <p:spPr bwMode="auto">
          <a:xfrm>
            <a:off x="50159" y="1932917"/>
            <a:ext cx="6863787" cy="322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20F825-3FFE-E0B7-B34E-D2D8DCEF6654}"/>
              </a:ext>
            </a:extLst>
          </p:cNvPr>
          <p:cNvSpPr txBox="1"/>
          <p:nvPr/>
        </p:nvSpPr>
        <p:spPr>
          <a:xfrm>
            <a:off x="9525394" y="6488668"/>
            <a:ext cx="292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Schuh et al., 2019, 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51BAA5-378A-CA84-77A8-39D346FA81F7}"/>
              </a:ext>
            </a:extLst>
          </p:cNvPr>
          <p:cNvSpPr txBox="1"/>
          <p:nvPr/>
        </p:nvSpPr>
        <p:spPr>
          <a:xfrm>
            <a:off x="323385" y="5597912"/>
            <a:ext cx="6389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Same surface flux forcing for both TM5 and GEOS-Chem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vertical transport of GEOS-Chem is more sluggish.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B7F8A3-2A3A-01B8-D872-4D7DD4972634}"/>
              </a:ext>
            </a:extLst>
          </p:cNvPr>
          <p:cNvGrpSpPr/>
          <p:nvPr/>
        </p:nvGrpSpPr>
        <p:grpSpPr>
          <a:xfrm>
            <a:off x="6913946" y="1604336"/>
            <a:ext cx="5278054" cy="3561417"/>
            <a:chOff x="6827924" y="1845220"/>
            <a:chExt cx="5278054" cy="3561417"/>
          </a:xfrm>
        </p:grpSpPr>
        <p:pic>
          <p:nvPicPr>
            <p:cNvPr id="4100" name="Picture 4" descr="Fig. 1">
              <a:extLst>
                <a:ext uri="{FF2B5EF4-FFF2-40B4-BE49-F238E27FC236}">
                  <a16:creationId xmlns:a16="http://schemas.microsoft.com/office/drawing/2014/main" id="{2DF59696-EDF8-27B1-BD42-B152E082B3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7924" y="2173801"/>
              <a:ext cx="5278054" cy="3232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707C69-769C-E3FD-1C58-4D319F17DB3D}"/>
                </a:ext>
              </a:extLst>
            </p:cNvPr>
            <p:cNvSpPr txBox="1"/>
            <p:nvPr/>
          </p:nvSpPr>
          <p:spPr>
            <a:xfrm>
              <a:off x="7755745" y="2396826"/>
              <a:ext cx="12037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Satellite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ECF16D-0631-07A4-5662-63131B19C3E3}"/>
                </a:ext>
              </a:extLst>
            </p:cNvPr>
            <p:cNvSpPr txBox="1"/>
            <p:nvPr/>
          </p:nvSpPr>
          <p:spPr>
            <a:xfrm>
              <a:off x="10387138" y="2442137"/>
              <a:ext cx="12037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Surface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326902-9F44-49BC-554E-7BAEADA2AAAD}"/>
                </a:ext>
              </a:extLst>
            </p:cNvPr>
            <p:cNvSpPr txBox="1"/>
            <p:nvPr/>
          </p:nvSpPr>
          <p:spPr>
            <a:xfrm>
              <a:off x="8129238" y="1845220"/>
              <a:ext cx="3552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Chinese Natural Carbon Sink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3E0B0B-691C-2A02-22CC-AF30151767C8}"/>
              </a:ext>
            </a:extLst>
          </p:cNvPr>
          <p:cNvSpPr txBox="1"/>
          <p:nvPr/>
        </p:nvSpPr>
        <p:spPr>
          <a:xfrm>
            <a:off x="5750165" y="4414243"/>
            <a:ext cx="66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ppm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F116F-6746-59BC-BC7A-E0C19D7E83AC}"/>
              </a:ext>
            </a:extLst>
          </p:cNvPr>
          <p:cNvSpPr txBox="1"/>
          <p:nvPr/>
        </p:nvSpPr>
        <p:spPr>
          <a:xfrm>
            <a:off x="1105469" y="1393695"/>
            <a:ext cx="464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The differences between GEOS-Chem and TM5 simulated CO2</a:t>
            </a:r>
          </a:p>
        </p:txBody>
      </p:sp>
    </p:spTree>
    <p:extLst>
      <p:ext uri="{BB962C8B-B14F-4D97-AF65-F5344CB8AC3E}">
        <p14:creationId xmlns:p14="http://schemas.microsoft.com/office/powerpoint/2010/main" val="209209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C811B-4563-A4EE-B7F1-2629D5B3F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361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77"/>
              </a:rPr>
              <a:t>Fossil Fuel Emission Uncertainties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25C687-8197-DB80-8B2D-62EC827FF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82" y="1248968"/>
            <a:ext cx="6087407" cy="4283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122062-EF55-98FD-ED4C-1B6FEFDEEA68}"/>
              </a:ext>
            </a:extLst>
          </p:cNvPr>
          <p:cNvSpPr txBox="1"/>
          <p:nvPr/>
        </p:nvSpPr>
        <p:spPr>
          <a:xfrm>
            <a:off x="2948797" y="5532700"/>
            <a:ext cx="29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Hogue et al., 2016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E9FCB20-44F6-C1F0-8706-04AAE0B76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8101"/>
          <a:stretch/>
        </p:blipFill>
        <p:spPr bwMode="auto">
          <a:xfrm>
            <a:off x="6639074" y="1303690"/>
            <a:ext cx="5552926" cy="445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72822F-321A-C399-71B7-69FB9A42CE51}"/>
              </a:ext>
            </a:extLst>
          </p:cNvPr>
          <p:cNvSpPr txBox="1"/>
          <p:nvPr/>
        </p:nvSpPr>
        <p:spPr>
          <a:xfrm>
            <a:off x="8104909" y="6206836"/>
            <a:ext cx="37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Friedlingstein et al., ESSD,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75E0C5-642C-9452-2489-10E1E1399812}"/>
              </a:ext>
            </a:extLst>
          </p:cNvPr>
          <p:cNvSpPr txBox="1"/>
          <p:nvPr/>
        </p:nvSpPr>
        <p:spPr>
          <a:xfrm>
            <a:off x="589280" y="5902032"/>
            <a:ext cx="798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Increasing the magnitude of uncertainties in fossil fuel emissions in recent years</a:t>
            </a:r>
          </a:p>
        </p:txBody>
      </p:sp>
    </p:spTree>
    <p:extLst>
      <p:ext uri="{BB962C8B-B14F-4D97-AF65-F5344CB8AC3E}">
        <p14:creationId xmlns:p14="http://schemas.microsoft.com/office/powerpoint/2010/main" val="1218051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EA191-912E-C290-C13B-06AB7C6E9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24" y="74476"/>
            <a:ext cx="10515600" cy="727695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77"/>
              </a:rPr>
              <a:t>Attribution of Total Fluxes to Fossil and Natural Components</a:t>
            </a:r>
            <a:endParaRPr lang="en-US" sz="3200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3E64F4B-0DC9-30C9-9285-6D1019503B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2" r="75022" b="74720"/>
          <a:stretch/>
        </p:blipFill>
        <p:spPr bwMode="auto">
          <a:xfrm>
            <a:off x="167842" y="3832818"/>
            <a:ext cx="4810246" cy="257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144C4A-941C-E58C-F48F-E6986ACB6384}"/>
              </a:ext>
            </a:extLst>
          </p:cNvPr>
          <p:cNvSpPr txBox="1"/>
          <p:nvPr/>
        </p:nvSpPr>
        <p:spPr>
          <a:xfrm>
            <a:off x="9888757" y="6536359"/>
            <a:ext cx="23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Oda et al., ERL, 2023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C4661C1-E836-3D3A-28BB-C2802CFD5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6" t="59347" r="624" b="6611"/>
          <a:stretch/>
        </p:blipFill>
        <p:spPr bwMode="auto">
          <a:xfrm>
            <a:off x="11271224" y="3842434"/>
            <a:ext cx="1004736" cy="255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6BD3F76-04AC-2DFA-0353-CC6E85302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23" r="75022" b="24838"/>
          <a:stretch/>
        </p:blipFill>
        <p:spPr bwMode="auto">
          <a:xfrm>
            <a:off x="6057263" y="3842435"/>
            <a:ext cx="5295645" cy="25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3275401-84B6-C94C-0337-32C32746A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6" t="9466" b="56236"/>
          <a:stretch/>
        </p:blipFill>
        <p:spPr bwMode="auto">
          <a:xfrm>
            <a:off x="4978088" y="3842437"/>
            <a:ext cx="1079175" cy="257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092AAEF-2307-19C4-D910-79432CBF5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8" t="24679" r="-70" b="15201"/>
          <a:stretch/>
        </p:blipFill>
        <p:spPr bwMode="auto">
          <a:xfrm>
            <a:off x="5260735" y="1379089"/>
            <a:ext cx="1154208" cy="24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185E2FD-7535-ED80-BEB9-2E9AD2016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6" t="55800" r="16913"/>
          <a:stretch/>
        </p:blipFill>
        <p:spPr bwMode="auto">
          <a:xfrm>
            <a:off x="167842" y="1390898"/>
            <a:ext cx="5092893" cy="24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AA047-61DC-C296-C513-0F6FCB8532B4}"/>
              </a:ext>
            </a:extLst>
          </p:cNvPr>
          <p:cNvSpPr txBox="1"/>
          <p:nvPr/>
        </p:nvSpPr>
        <p:spPr>
          <a:xfrm>
            <a:off x="755624" y="836212"/>
            <a:ext cx="4505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Column CO2 signal in July  due to the difference between ODIAC and GCP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25C9B1-C291-3DCC-37F0-3D28E5523D9B}"/>
              </a:ext>
            </a:extLst>
          </p:cNvPr>
          <p:cNvSpPr txBox="1"/>
          <p:nvPr/>
        </p:nvSpPr>
        <p:spPr>
          <a:xfrm>
            <a:off x="7399746" y="3256594"/>
            <a:ext cx="4108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Biosphere flux estimation differences between ODIAC and GCP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523DD-4373-E939-6DB8-9307C932AA6D}"/>
              </a:ext>
            </a:extLst>
          </p:cNvPr>
          <p:cNvSpPr txBox="1"/>
          <p:nvPr/>
        </p:nvSpPr>
        <p:spPr>
          <a:xfrm>
            <a:off x="6701742" y="1574157"/>
            <a:ext cx="5127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Fossil fuel emissions and natural carbon fluxes offset each other.  </a:t>
            </a:r>
          </a:p>
        </p:txBody>
      </p:sp>
    </p:spTree>
    <p:extLst>
      <p:ext uri="{BB962C8B-B14F-4D97-AF65-F5344CB8AC3E}">
        <p14:creationId xmlns:p14="http://schemas.microsoft.com/office/powerpoint/2010/main" val="305856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701E8-6252-373F-01A0-937601951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B233B-D205-34D4-7A4F-0C427E77D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827" y="187705"/>
            <a:ext cx="11591498" cy="7949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77"/>
              </a:rPr>
              <a:t>How to Use Observations from Multiple GHG Satellites?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5857DD7-C125-48D1-533D-98F70EF7CB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5" y="982639"/>
            <a:ext cx="11851813" cy="414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D63863-22E5-98BB-950F-68A4B2D0F63F}"/>
              </a:ext>
            </a:extLst>
          </p:cNvPr>
          <p:cNvSpPr/>
          <p:nvPr/>
        </p:nvSpPr>
        <p:spPr>
          <a:xfrm>
            <a:off x="6344438" y="1192448"/>
            <a:ext cx="2047165" cy="36575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AC804C-25B6-05AA-9EF5-4A737136DFC6}"/>
              </a:ext>
            </a:extLst>
          </p:cNvPr>
          <p:cNvSpPr/>
          <p:nvPr/>
        </p:nvSpPr>
        <p:spPr>
          <a:xfrm>
            <a:off x="8503059" y="1167427"/>
            <a:ext cx="529989" cy="3657599"/>
          </a:xfrm>
          <a:prstGeom prst="rect">
            <a:avLst/>
          </a:prstGeom>
          <a:noFill/>
          <a:ln w="762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9B200-AA2F-F38C-6A64-3FE9539BA606}"/>
              </a:ext>
            </a:extLst>
          </p:cNvPr>
          <p:cNvSpPr txBox="1"/>
          <p:nvPr/>
        </p:nvSpPr>
        <p:spPr>
          <a:xfrm>
            <a:off x="170093" y="5310796"/>
            <a:ext cx="12021907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Multiple satellites cover the same time period.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Using data sets from multiple satellites make it possible to investigate long-term trend.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Standardize data format and variables available across agencies;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Validation against the same standard and cross validation;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Dedicated programs to support using observations from multiple space agencies </a:t>
            </a:r>
          </a:p>
        </p:txBody>
      </p:sp>
    </p:spTree>
    <p:extLst>
      <p:ext uri="{BB962C8B-B14F-4D97-AF65-F5344CB8AC3E}">
        <p14:creationId xmlns:p14="http://schemas.microsoft.com/office/powerpoint/2010/main" val="426767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052AC-203B-ECD9-37B7-DD1289FB0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D97F-CB92-E95D-0100-EBF1FE6D2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8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Challenges Future Directions for Large Scale Natural Carbon Fluxes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A6770-88ED-EDD7-2ADD-E9FC59F07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1345248"/>
            <a:ext cx="11966917" cy="5493067"/>
          </a:xfrm>
        </p:spPr>
        <p:txBody>
          <a:bodyPr>
            <a:normAutofit/>
          </a:bodyPr>
          <a:lstStyle/>
          <a:p>
            <a:r>
              <a:rPr lang="en-US" dirty="0"/>
              <a:t>Observational gaps over the tropics and high latitudes; </a:t>
            </a:r>
          </a:p>
          <a:p>
            <a:r>
              <a:rPr lang="en-US" dirty="0"/>
              <a:t>Needs validation data over critical regions(e.g., tropics and ocean)</a:t>
            </a:r>
          </a:p>
          <a:p>
            <a:r>
              <a:rPr lang="en-US" dirty="0"/>
              <a:t>Long-term observing strategy to quantify trend and interannual variabilities;</a:t>
            </a:r>
          </a:p>
          <a:p>
            <a:r>
              <a:rPr lang="en-US" dirty="0"/>
              <a:t>Atmospheric transport at regional and global scale </a:t>
            </a:r>
          </a:p>
          <a:p>
            <a:r>
              <a:rPr lang="en-US" dirty="0"/>
              <a:t>Attribution of net carbon fluxes to natural and anthropogenic components</a:t>
            </a:r>
          </a:p>
          <a:p>
            <a:r>
              <a:rPr lang="en-US" dirty="0"/>
              <a:t>Use data from multiple satellites (GOSAT/GOSAT2, GOSAT-GW, CO2M, OCO-2/3 )</a:t>
            </a:r>
          </a:p>
          <a:p>
            <a:pPr lvl="1"/>
            <a:r>
              <a:rPr lang="en-US" dirty="0"/>
              <a:t>Standardize data format </a:t>
            </a:r>
          </a:p>
          <a:p>
            <a:pPr lvl="1"/>
            <a:r>
              <a:rPr lang="en-US" dirty="0"/>
              <a:t>Cross validation and calibration</a:t>
            </a:r>
          </a:p>
          <a:p>
            <a:pPr lvl="1"/>
            <a:r>
              <a:rPr lang="en-US" dirty="0"/>
              <a:t>Dedicate program to use observations from multiple space agencies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824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4D1B8-9E93-6021-C69C-2C9CB9802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042"/>
            <a:ext cx="10515600" cy="10838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77"/>
              </a:rPr>
              <a:t>Summary of current and future satellite observations for balancing the global carbon budget: 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Large Point Sources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74C10-964B-A8DE-7C0F-1AC36249D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1223889"/>
            <a:ext cx="11704319" cy="5494069"/>
          </a:xfrm>
        </p:spPr>
        <p:txBody>
          <a:bodyPr>
            <a:normAutofit/>
          </a:bodyPr>
          <a:lstStyle/>
          <a:p>
            <a:r>
              <a:rPr lang="en-US" dirty="0"/>
              <a:t>Large point source, super emitters (&gt;100kt/</a:t>
            </a:r>
            <a:r>
              <a:rPr lang="en-US" dirty="0" err="1"/>
              <a:t>hr</a:t>
            </a:r>
            <a:r>
              <a:rPr lang="en-US" dirty="0"/>
              <a:t> for CO2; 100kg/</a:t>
            </a:r>
            <a:r>
              <a:rPr lang="en-US" dirty="0" err="1"/>
              <a:t>hr</a:t>
            </a:r>
            <a:r>
              <a:rPr lang="en-US" dirty="0"/>
              <a:t> for CH4) (30% of CO2 emissions; ~20% of CH4 emissions)</a:t>
            </a:r>
          </a:p>
          <a:p>
            <a:pPr lvl="1"/>
            <a:r>
              <a:rPr lang="en-US" dirty="0"/>
              <a:t>Carbon Mapper, EMIT, </a:t>
            </a:r>
            <a:r>
              <a:rPr lang="en-US" dirty="0" err="1"/>
              <a:t>MethaneSAT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60-80% of emissions can be detected.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Validation (e.g., control release) and cross validation among different satellites.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Winds are the major source of uncertainties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662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36404-3A6E-B346-5328-8D54E9F34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84194-07AE-1660-0A5D-37BF3F785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042"/>
            <a:ext cx="10515600" cy="10838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77"/>
              </a:rPr>
              <a:t>Summary of current and future satellite observations for balancing the global carbon budget: 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Urban Emissions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169DF-68DF-B825-65F7-21184B0B8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1223889"/>
            <a:ext cx="11704319" cy="5494069"/>
          </a:xfrm>
        </p:spPr>
        <p:txBody>
          <a:bodyPr>
            <a:normAutofit/>
          </a:bodyPr>
          <a:lstStyle/>
          <a:p>
            <a:r>
              <a:rPr lang="en-US" dirty="0"/>
              <a:t>Urban emissions (~70% of CO2 fossil fuel emissions)</a:t>
            </a:r>
          </a:p>
          <a:p>
            <a:pPr lvl="1"/>
            <a:r>
              <a:rPr lang="en-US" dirty="0"/>
              <a:t>Large urban domes: OCO-2, OCO-3, GOSAT, GOSAT-2, TROPOMI CO2M, GOSAT-GW</a:t>
            </a:r>
          </a:p>
          <a:p>
            <a:pPr lvl="1"/>
            <a:r>
              <a:rPr lang="en-US" dirty="0"/>
              <a:t>Aerosols and clouds are the major factors affecting the throughput and major sources of uncertainties for CO2 retrievals. 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Targeted validation strategy (e.g., multi EM27s, aircraft flights, and urban testbeds)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Atmosphere transport error is one of the major sources of uncertainties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Smaller footprint area mappers may be needed to quantify smaller-size cities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75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5B2FF-8846-AAA5-B491-A859443AE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A224E-ED9F-607B-F323-CC6297E9F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003" y="140042"/>
            <a:ext cx="11329181" cy="10838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77"/>
              </a:rPr>
              <a:t>Summary of current and future satellite observations for balancing the global carbon budget: </a:t>
            </a: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Natural Carbon Fluxes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E6489-6A55-5291-2664-343B97D93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1223889"/>
            <a:ext cx="11704319" cy="549406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Natural carbon sources and sinks </a:t>
            </a:r>
          </a:p>
          <a:p>
            <a:pPr lvl="1"/>
            <a:r>
              <a:rPr lang="en-US" dirty="0"/>
              <a:t>Smaller intensity and diffused signal, requires measurements of  high accuracy and precision. </a:t>
            </a:r>
          </a:p>
          <a:p>
            <a:pPr lvl="1"/>
            <a:r>
              <a:rPr lang="en-US" dirty="0"/>
              <a:t>OCO-2, OCO-3, TROPOMI, GOSAT, GOSAT-2, GOSAT-GW, CO2M</a:t>
            </a:r>
          </a:p>
          <a:p>
            <a:pPr lvl="1"/>
            <a:r>
              <a:rPr lang="en-US" dirty="0"/>
              <a:t>Long-term observations to detect trend and interannual variability </a:t>
            </a:r>
          </a:p>
          <a:p>
            <a:pPr lvl="1"/>
            <a:r>
              <a:rPr lang="en-US" dirty="0"/>
              <a:t>Aerosols and clouds are the major factors affecting the throughput and major sources of uncertainties for CO2 retrievals. 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</a:rPr>
              <a:t>Lack of observations over the tropics, especially during wet season, and high latitudes.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Needs validation data over critical regions, such as the tropics and ocean. 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Limited use of satellite observations in ocean carbon flux estimation.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Atmospheric transport error is one of the major source of uncertainties. 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</a:rPr>
              <a:t>Better attribution of total fluxes to fossil and natural component.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Detecting the impact of extreme climate anomalies.  </a:t>
            </a:r>
          </a:p>
          <a:p>
            <a:r>
              <a:rPr lang="en-US" dirty="0">
                <a:solidFill>
                  <a:schemeClr val="bg2">
                    <a:lumMod val="25000"/>
                    <a:lumOff val="75000"/>
                  </a:schemeClr>
                </a:solidFill>
              </a:rPr>
              <a:t>Use data from multiple satellites and observing platforms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13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Up Arrow 19">
            <a:extLst>
              <a:ext uri="{FF2B5EF4-FFF2-40B4-BE49-F238E27FC236}">
                <a16:creationId xmlns:a16="http://schemas.microsoft.com/office/drawing/2014/main" id="{E9EB171C-9359-11DD-E3F0-2200B608EE87}"/>
              </a:ext>
            </a:extLst>
          </p:cNvPr>
          <p:cNvSpPr/>
          <p:nvPr/>
        </p:nvSpPr>
        <p:spPr>
          <a:xfrm>
            <a:off x="1268049" y="1626103"/>
            <a:ext cx="182473" cy="4538621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8893F24E-0230-0123-4B32-66CC5F3783DA}"/>
              </a:ext>
            </a:extLst>
          </p:cNvPr>
          <p:cNvSpPr/>
          <p:nvPr/>
        </p:nvSpPr>
        <p:spPr>
          <a:xfrm rot="5400000">
            <a:off x="4319041" y="3063911"/>
            <a:ext cx="205657" cy="6201625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C0AF2C-5173-CA47-5B33-552F79003469}"/>
              </a:ext>
            </a:extLst>
          </p:cNvPr>
          <p:cNvCxnSpPr/>
          <p:nvPr/>
        </p:nvCxnSpPr>
        <p:spPr>
          <a:xfrm>
            <a:off x="2194673" y="5962753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2814C70-1185-1F3C-5E06-5BB963D605BD}"/>
              </a:ext>
            </a:extLst>
          </p:cNvPr>
          <p:cNvCxnSpPr/>
          <p:nvPr/>
        </p:nvCxnSpPr>
        <p:spPr>
          <a:xfrm>
            <a:off x="2916918" y="5956128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A7E6D2-255A-0F92-DACD-FD1E586EFEA8}"/>
              </a:ext>
            </a:extLst>
          </p:cNvPr>
          <p:cNvCxnSpPr/>
          <p:nvPr/>
        </p:nvCxnSpPr>
        <p:spPr>
          <a:xfrm>
            <a:off x="3758431" y="5962756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99DAAD-AE17-A85E-994F-00E93DBEE132}"/>
              </a:ext>
            </a:extLst>
          </p:cNvPr>
          <p:cNvCxnSpPr/>
          <p:nvPr/>
        </p:nvCxnSpPr>
        <p:spPr>
          <a:xfrm>
            <a:off x="4692709" y="5956132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3E2B678-39AE-B403-43BA-DAAA1E84EAF4}"/>
              </a:ext>
            </a:extLst>
          </p:cNvPr>
          <p:cNvCxnSpPr/>
          <p:nvPr/>
        </p:nvCxnSpPr>
        <p:spPr>
          <a:xfrm>
            <a:off x="6435370" y="5976009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32ECD30-30A3-EC73-D1E3-D837DE652C79}"/>
              </a:ext>
            </a:extLst>
          </p:cNvPr>
          <p:cNvCxnSpPr/>
          <p:nvPr/>
        </p:nvCxnSpPr>
        <p:spPr>
          <a:xfrm>
            <a:off x="5554103" y="5969388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27636D6-4014-349C-0D8D-964F96638401}"/>
              </a:ext>
            </a:extLst>
          </p:cNvPr>
          <p:cNvSpPr txBox="1"/>
          <p:nvPr/>
        </p:nvSpPr>
        <p:spPr>
          <a:xfrm>
            <a:off x="2375463" y="1979874"/>
            <a:ext cx="3720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Power plants and heavy industry (~30%)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6A2B11-4047-64C8-7F6A-5387DA2E20D6}"/>
              </a:ext>
            </a:extLst>
          </p:cNvPr>
          <p:cNvSpPr txBox="1"/>
          <p:nvPr/>
        </p:nvSpPr>
        <p:spPr>
          <a:xfrm>
            <a:off x="1422241" y="3045507"/>
            <a:ext cx="1280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Cities (70%)  </a:t>
            </a:r>
          </a:p>
        </p:txBody>
      </p:sp>
      <p:pic>
        <p:nvPicPr>
          <p:cNvPr id="35" name="Picture 2" descr="Factory, power plant industrial icons">
            <a:extLst>
              <a:ext uri="{FF2B5EF4-FFF2-40B4-BE49-F238E27FC236}">
                <a16:creationId xmlns:a16="http://schemas.microsoft.com/office/drawing/2014/main" id="{4F6946EE-B12B-AFCD-2C75-47F8E44ECD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08" r="69057"/>
          <a:stretch/>
        </p:blipFill>
        <p:spPr bwMode="auto">
          <a:xfrm>
            <a:off x="1609819" y="1987880"/>
            <a:ext cx="697882" cy="7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4F1AF9F-B708-EEBF-58E6-E7CAF2FF904D}"/>
              </a:ext>
            </a:extLst>
          </p:cNvPr>
          <p:cNvSpPr txBox="1"/>
          <p:nvPr/>
        </p:nvSpPr>
        <p:spPr>
          <a:xfrm>
            <a:off x="1953152" y="6197854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-1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E59030-B070-A3C4-8A21-FE432A3CBE9F}"/>
              </a:ext>
            </a:extLst>
          </p:cNvPr>
          <p:cNvSpPr txBox="1"/>
          <p:nvPr/>
        </p:nvSpPr>
        <p:spPr>
          <a:xfrm>
            <a:off x="7189422" y="6281866"/>
            <a:ext cx="168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Unit: km</a:t>
            </a:r>
            <a:r>
              <a:rPr lang="en-US" baseline="30000" dirty="0"/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742988-13B5-5C17-9DE0-D8A19B933EA7}"/>
              </a:ext>
            </a:extLst>
          </p:cNvPr>
          <p:cNvSpPr txBox="1"/>
          <p:nvPr/>
        </p:nvSpPr>
        <p:spPr>
          <a:xfrm>
            <a:off x="2575172" y="6197854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84149A-3A37-1B0C-E365-D49419AC18C0}"/>
              </a:ext>
            </a:extLst>
          </p:cNvPr>
          <p:cNvSpPr txBox="1"/>
          <p:nvPr/>
        </p:nvSpPr>
        <p:spPr>
          <a:xfrm>
            <a:off x="3538466" y="6175393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C1476C-B388-A1F0-154A-D88A59AEE13D}"/>
              </a:ext>
            </a:extLst>
          </p:cNvPr>
          <p:cNvSpPr txBox="1"/>
          <p:nvPr/>
        </p:nvSpPr>
        <p:spPr>
          <a:xfrm>
            <a:off x="4433896" y="6188653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89F8CD-70A7-D43D-A103-7E731AFCBCC0}"/>
              </a:ext>
            </a:extLst>
          </p:cNvPr>
          <p:cNvSpPr txBox="1"/>
          <p:nvPr/>
        </p:nvSpPr>
        <p:spPr>
          <a:xfrm>
            <a:off x="5315574" y="6182025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BCFA662-E5D6-E31F-0D6B-776404E4CE90}"/>
              </a:ext>
            </a:extLst>
          </p:cNvPr>
          <p:cNvSpPr txBox="1"/>
          <p:nvPr/>
        </p:nvSpPr>
        <p:spPr>
          <a:xfrm>
            <a:off x="6186156" y="6204479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</a:t>
            </a:r>
            <a:r>
              <a:rPr lang="en-US" baseline="30000" dirty="0"/>
              <a:t>4</a:t>
            </a:r>
            <a:endParaRPr lang="en-US" dirty="0"/>
          </a:p>
        </p:txBody>
      </p:sp>
      <p:pic>
        <p:nvPicPr>
          <p:cNvPr id="49" name="Picture 4" descr="Vector Cities Silhouette. Black City Icon on white Background Vector Cities Silhouette. Vector black City Icon with windows on white Background Abstract stock vector">
            <a:extLst>
              <a:ext uri="{FF2B5EF4-FFF2-40B4-BE49-F238E27FC236}">
                <a16:creationId xmlns:a16="http://schemas.microsoft.com/office/drawing/2014/main" id="{B51026DF-87FF-C5CB-F6AC-6826BFFE5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 t="26055" b="27066"/>
          <a:stretch/>
        </p:blipFill>
        <p:spPr bwMode="auto">
          <a:xfrm>
            <a:off x="2483305" y="2698741"/>
            <a:ext cx="2549928" cy="127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36202712-2756-FFF3-5680-934FC9B22167}"/>
              </a:ext>
            </a:extLst>
          </p:cNvPr>
          <p:cNvGrpSpPr/>
          <p:nvPr/>
        </p:nvGrpSpPr>
        <p:grpSpPr>
          <a:xfrm>
            <a:off x="4295428" y="2731570"/>
            <a:ext cx="5966055" cy="3173147"/>
            <a:chOff x="4645170" y="2840752"/>
            <a:chExt cx="5966055" cy="317314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911331D-4CAF-9818-C6C3-42CD10A0A393}"/>
                </a:ext>
              </a:extLst>
            </p:cNvPr>
            <p:cNvSpPr txBox="1"/>
            <p:nvPr/>
          </p:nvSpPr>
          <p:spPr>
            <a:xfrm>
              <a:off x="6539174" y="2995157"/>
              <a:ext cx="2389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Fires and land use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BD079BB-35D7-79DD-C234-A474FF980088}"/>
                </a:ext>
              </a:extLst>
            </p:cNvPr>
            <p:cNvSpPr txBox="1"/>
            <p:nvPr/>
          </p:nvSpPr>
          <p:spPr>
            <a:xfrm>
              <a:off x="6519608" y="3510397"/>
              <a:ext cx="23896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Extreme climate events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557CC3-AF76-9656-B41E-8B629A831B62}"/>
                </a:ext>
              </a:extLst>
            </p:cNvPr>
            <p:cNvSpPr txBox="1"/>
            <p:nvPr/>
          </p:nvSpPr>
          <p:spPr>
            <a:xfrm>
              <a:off x="7539164" y="4450516"/>
              <a:ext cx="2353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Terrestrial biosphere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99CDBF9-828C-0965-0581-5AABEE166EAA}"/>
                </a:ext>
              </a:extLst>
            </p:cNvPr>
            <p:cNvSpPr txBox="1"/>
            <p:nvPr/>
          </p:nvSpPr>
          <p:spPr>
            <a:xfrm>
              <a:off x="9068153" y="5146414"/>
              <a:ext cx="1543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Air-sea carbon fluxes</a:t>
              </a:r>
            </a:p>
          </p:txBody>
        </p:sp>
        <p:pic>
          <p:nvPicPr>
            <p:cNvPr id="2052" name="Picture 4" descr="A group of pine trees stands against an orange sky full of smoke and flames from a wildfire.">
              <a:extLst>
                <a:ext uri="{FF2B5EF4-FFF2-40B4-BE49-F238E27FC236}">
                  <a16:creationId xmlns:a16="http://schemas.microsoft.com/office/drawing/2014/main" id="{64C54CE9-D088-147B-9D74-14D399208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3638" y="2840752"/>
              <a:ext cx="1847929" cy="659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Not long ago we had extreme climate conditions in the tropical Pacific for  over 200 years – University of Copenhagen">
              <a:extLst>
                <a:ext uri="{FF2B5EF4-FFF2-40B4-BE49-F238E27FC236}">
                  <a16:creationId xmlns:a16="http://schemas.microsoft.com/office/drawing/2014/main" id="{4B31F3E9-9E4E-DF6C-8F8B-5918C08507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170" y="3521818"/>
              <a:ext cx="2013287" cy="580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Terrestrial biosphere contributing to warming climate – The NAU Review">
              <a:extLst>
                <a:ext uri="{FF2B5EF4-FFF2-40B4-BE49-F238E27FC236}">
                  <a16:creationId xmlns:a16="http://schemas.microsoft.com/office/drawing/2014/main" id="{B74EC61B-DB8E-9113-8C8A-298E578B4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046" y="4158848"/>
              <a:ext cx="2389677" cy="815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Oceans | Earth | Nature | Eden Channel">
              <a:extLst>
                <a:ext uri="{FF2B5EF4-FFF2-40B4-BE49-F238E27FC236}">
                  <a16:creationId xmlns:a16="http://schemas.microsoft.com/office/drawing/2014/main" id="{33975A29-C9D6-5AE3-8A00-9D16706C9D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" t="37636" r="45374" b="25562"/>
            <a:stretch/>
          </p:blipFill>
          <p:spPr bwMode="auto">
            <a:xfrm>
              <a:off x="5382974" y="5100157"/>
              <a:ext cx="3685179" cy="91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2039FC27-AFBB-EEFD-B7F4-2A9AF0D1EA46}"/>
              </a:ext>
            </a:extLst>
          </p:cNvPr>
          <p:cNvSpPr txBox="1"/>
          <p:nvPr/>
        </p:nvSpPr>
        <p:spPr>
          <a:xfrm>
            <a:off x="822470" y="5151621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-1</a:t>
            </a:r>
            <a:endParaRPr lang="en-US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E9825D7-E0D8-F858-CACC-C156F60D9EBD}"/>
              </a:ext>
            </a:extLst>
          </p:cNvPr>
          <p:cNvCxnSpPr>
            <a:cxnSpLocks/>
          </p:cNvCxnSpPr>
          <p:nvPr/>
        </p:nvCxnSpPr>
        <p:spPr>
          <a:xfrm flipH="1">
            <a:off x="1332789" y="5275355"/>
            <a:ext cx="17890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F4CA162-5BC9-D79E-1AE8-EA47395F1767}"/>
              </a:ext>
            </a:extLst>
          </p:cNvPr>
          <p:cNvCxnSpPr>
            <a:cxnSpLocks/>
          </p:cNvCxnSpPr>
          <p:nvPr/>
        </p:nvCxnSpPr>
        <p:spPr>
          <a:xfrm flipH="1">
            <a:off x="1345147" y="4564563"/>
            <a:ext cx="1864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49EE5AA-C73A-B08A-458A-A02D1043E1E0}"/>
              </a:ext>
            </a:extLst>
          </p:cNvPr>
          <p:cNvCxnSpPr>
            <a:cxnSpLocks/>
          </p:cNvCxnSpPr>
          <p:nvPr/>
        </p:nvCxnSpPr>
        <p:spPr>
          <a:xfrm flipH="1">
            <a:off x="1345139" y="3838955"/>
            <a:ext cx="1864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B6AA8AA-D214-51B9-A8A9-1DD6210F69DA}"/>
              </a:ext>
            </a:extLst>
          </p:cNvPr>
          <p:cNvCxnSpPr>
            <a:cxnSpLocks/>
          </p:cNvCxnSpPr>
          <p:nvPr/>
        </p:nvCxnSpPr>
        <p:spPr>
          <a:xfrm flipH="1">
            <a:off x="1384406" y="3042584"/>
            <a:ext cx="1864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36A1EC3-A77C-FAB3-9E04-FE372CCB9F45}"/>
              </a:ext>
            </a:extLst>
          </p:cNvPr>
          <p:cNvCxnSpPr>
            <a:cxnSpLocks/>
          </p:cNvCxnSpPr>
          <p:nvPr/>
        </p:nvCxnSpPr>
        <p:spPr>
          <a:xfrm flipH="1">
            <a:off x="1345147" y="2335973"/>
            <a:ext cx="1864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TextBox 1023">
            <a:extLst>
              <a:ext uri="{FF2B5EF4-FFF2-40B4-BE49-F238E27FC236}">
                <a16:creationId xmlns:a16="http://schemas.microsoft.com/office/drawing/2014/main" id="{39E78D30-BE3F-70FA-5C61-9B66F6DBD57D}"/>
              </a:ext>
            </a:extLst>
          </p:cNvPr>
          <p:cNvSpPr txBox="1"/>
          <p:nvPr/>
        </p:nvSpPr>
        <p:spPr>
          <a:xfrm>
            <a:off x="503583" y="1225180"/>
            <a:ext cx="207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Unit: </a:t>
            </a:r>
            <a:r>
              <a:rPr lang="en-US" b="1" dirty="0" err="1"/>
              <a:t>gC</a:t>
            </a:r>
            <a:r>
              <a:rPr lang="en-US" b="1" dirty="0"/>
              <a:t>/m</a:t>
            </a:r>
            <a:r>
              <a:rPr lang="en-US" b="1" baseline="30000" dirty="0"/>
              <a:t>2</a:t>
            </a:r>
            <a:r>
              <a:rPr lang="en-US" b="1" dirty="0"/>
              <a:t>/day</a:t>
            </a:r>
            <a:endParaRPr lang="en-US" b="1" baseline="30000" dirty="0"/>
          </a:p>
        </p:txBody>
      </p:sp>
      <p:sp>
        <p:nvSpPr>
          <p:cNvPr id="1025" name="Title 1">
            <a:extLst>
              <a:ext uri="{FF2B5EF4-FFF2-40B4-BE49-F238E27FC236}">
                <a16:creationId xmlns:a16="http://schemas.microsoft.com/office/drawing/2014/main" id="{D2B1F252-DD10-0F8B-417F-632D5CE6F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3" y="97620"/>
            <a:ext cx="11078818" cy="853755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77"/>
              </a:rPr>
              <a:t>Large Ranges in Spatial Scales and Magnitudes among Major Sources and Sinks of CO</a:t>
            </a:r>
            <a:r>
              <a:rPr lang="en-US" sz="3200" baseline="-25000" dirty="0">
                <a:latin typeface="Arial Rounded MT Bold" panose="020F0704030504030204" pitchFamily="34" charset="77"/>
              </a:rPr>
              <a:t>2</a:t>
            </a:r>
            <a:endParaRPr lang="en-US" sz="3200" dirty="0">
              <a:latin typeface="Arial Rounded MT Bold" panose="020F0704030504030204" pitchFamily="34" charset="77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F0B9E214-FB16-F597-6E4B-1FAB25322AB5}"/>
              </a:ext>
            </a:extLst>
          </p:cNvPr>
          <p:cNvSpPr txBox="1"/>
          <p:nvPr/>
        </p:nvSpPr>
        <p:spPr>
          <a:xfrm>
            <a:off x="802594" y="4459290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0</a:t>
            </a:r>
            <a:endParaRPr lang="en-US" dirty="0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6844A3B0-7E55-6EBB-F81C-FCAB988B5455}"/>
              </a:ext>
            </a:extLst>
          </p:cNvPr>
          <p:cNvSpPr txBox="1"/>
          <p:nvPr/>
        </p:nvSpPr>
        <p:spPr>
          <a:xfrm>
            <a:off x="703796" y="3687567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C0CB93EF-A926-3AE2-5208-EDB82C960EE4}"/>
              </a:ext>
            </a:extLst>
          </p:cNvPr>
          <p:cNvSpPr txBox="1"/>
          <p:nvPr/>
        </p:nvSpPr>
        <p:spPr>
          <a:xfrm>
            <a:off x="861737" y="2919457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C905A4C5-26F3-D602-1AC6-5DED1EB42C6D}"/>
              </a:ext>
            </a:extLst>
          </p:cNvPr>
          <p:cNvSpPr txBox="1"/>
          <p:nvPr/>
        </p:nvSpPr>
        <p:spPr>
          <a:xfrm>
            <a:off x="877495" y="2171182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ABF5B3E5-8070-2BE1-6367-41B34DECA879}"/>
              </a:ext>
            </a:extLst>
          </p:cNvPr>
          <p:cNvSpPr txBox="1"/>
          <p:nvPr/>
        </p:nvSpPr>
        <p:spPr>
          <a:xfrm>
            <a:off x="2483305" y="6445826"/>
            <a:ext cx="370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 Scales </a:t>
            </a: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22FD15FC-81EB-425C-B59D-CF1063F21401}"/>
              </a:ext>
            </a:extLst>
          </p:cNvPr>
          <p:cNvSpPr txBox="1"/>
          <p:nvPr/>
        </p:nvSpPr>
        <p:spPr>
          <a:xfrm rot="16200000">
            <a:off x="-1208237" y="3569885"/>
            <a:ext cx="370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Intensity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A67DA1D8-5EBE-B112-A97E-724EDE52A80F}"/>
              </a:ext>
            </a:extLst>
          </p:cNvPr>
          <p:cNvSpPr txBox="1"/>
          <p:nvPr/>
        </p:nvSpPr>
        <p:spPr>
          <a:xfrm>
            <a:off x="5714300" y="1537769"/>
            <a:ext cx="5690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The observations need to be close to the sources and footprint size needs to be small to capture emission signals from large point sources</a:t>
            </a: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37ECE2DE-36D3-8902-2725-6B50772EF282}"/>
              </a:ext>
            </a:extLst>
          </p:cNvPr>
          <p:cNvSpPr txBox="1"/>
          <p:nvPr/>
        </p:nvSpPr>
        <p:spPr>
          <a:xfrm>
            <a:off x="8342887" y="2629416"/>
            <a:ext cx="36362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The observations need to have a global coverage and high accuracy and precision to capture the signals from natural carbon fluxes. 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4D3AE7-015B-2863-B004-CA33E91C44E2}"/>
              </a:ext>
            </a:extLst>
          </p:cNvPr>
          <p:cNvSpPr txBox="1"/>
          <p:nvPr/>
        </p:nvSpPr>
        <p:spPr>
          <a:xfrm>
            <a:off x="8559543" y="6164724"/>
            <a:ext cx="3384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Manage emissions and enhance carbon uptakes</a:t>
            </a:r>
          </a:p>
        </p:txBody>
      </p:sp>
    </p:spTree>
    <p:extLst>
      <p:ext uri="{BB962C8B-B14F-4D97-AF65-F5344CB8AC3E}">
        <p14:creationId xmlns:p14="http://schemas.microsoft.com/office/powerpoint/2010/main" val="370057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" grpId="0"/>
      <p:bldP spid="1049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4539F-EFB4-3CF2-F630-6A8742C3E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7D2D01-F426-C2F5-B66C-1D0DED17E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92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CF4B1-E3C4-80B6-77A3-94930C2B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01" y="128830"/>
            <a:ext cx="10686197" cy="99259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77"/>
              </a:rPr>
              <a:t>How to Validate Urban Emissions?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53528B-67EB-916D-F280-D0F963D29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52" y="1705560"/>
            <a:ext cx="5435769" cy="3446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C80FA3-8E72-3C7C-6D64-017221DF4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721" y="1699888"/>
            <a:ext cx="6115738" cy="34525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08D49A-6797-E05D-22F4-AF39FD69167D}"/>
              </a:ext>
            </a:extLst>
          </p:cNvPr>
          <p:cNvSpPr txBox="1"/>
          <p:nvPr/>
        </p:nvSpPr>
        <p:spPr>
          <a:xfrm>
            <a:off x="9634296" y="6359838"/>
            <a:ext cx="255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u="none" strike="noStrike" dirty="0">
                <a:effectLst/>
                <a:latin typeface="Open Sans" panose="020B0606030504020204" pitchFamily="34" charset="0"/>
              </a:rPr>
              <a:t> </a:t>
            </a:r>
            <a:r>
              <a:rPr lang="en-US" b="0" i="0" u="none" strike="noStrike" dirty="0" err="1">
                <a:effectLst/>
                <a:latin typeface="Open Sans" panose="020B0606030504020204" pitchFamily="34" charset="0"/>
              </a:rPr>
              <a:t>Rißmann</a:t>
            </a:r>
            <a:r>
              <a:rPr lang="en-US" b="0" i="0" u="none" strike="noStrike" dirty="0">
                <a:effectLst/>
                <a:latin typeface="Open Sans" panose="020B0606030504020204" pitchFamily="34" charset="0"/>
              </a:rPr>
              <a:t> et al., 2022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276C7-BF5C-6E1C-38D8-EB6B496A29AB}"/>
              </a:ext>
            </a:extLst>
          </p:cNvPr>
          <p:cNvSpPr txBox="1"/>
          <p:nvPr/>
        </p:nvSpPr>
        <p:spPr>
          <a:xfrm>
            <a:off x="0" y="5344175"/>
            <a:ext cx="10439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OCO-2 target observations capture the XCO2 spatial differences observed by </a:t>
            </a:r>
            <a:r>
              <a:rPr lang="en-US" sz="2000" dirty="0" err="1"/>
              <a:t>MUCCnet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Urban testbeds to directly validate emission (e.g., INFLUX testbed, Northeast corridor 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F6A8CA-F1BD-4F9C-24AC-9A72F88B5E2C}"/>
              </a:ext>
            </a:extLst>
          </p:cNvPr>
          <p:cNvSpPr txBox="1"/>
          <p:nvPr/>
        </p:nvSpPr>
        <p:spPr>
          <a:xfrm>
            <a:off x="586854" y="1327720"/>
            <a:ext cx="847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 Rounded MT Bold" panose="020F0704030504030204" pitchFamily="34" charset="77"/>
              </a:rPr>
              <a:t>Validation of Urban XCO2 Gradient  over </a:t>
            </a:r>
            <a:r>
              <a:rPr lang="en-US" sz="1800" b="1" dirty="0">
                <a:latin typeface="Arial Rounded MT Bold" panose="020F0704030504030204" pitchFamily="34" charset="77"/>
              </a:rPr>
              <a:t>an Urban Dome </a:t>
            </a:r>
            <a:r>
              <a:rPr lang="en-US" sz="1800" dirty="0">
                <a:latin typeface="Arial Rounded MT Bold" panose="020F0704030504030204" pitchFamily="34" charset="77"/>
              </a:rPr>
              <a:t>with </a:t>
            </a:r>
            <a:r>
              <a:rPr lang="en-US" sz="1800" dirty="0" err="1">
                <a:latin typeface="Arial Rounded MT Bold" panose="020F0704030504030204" pitchFamily="34" charset="77"/>
              </a:rPr>
              <a:t>MUCCnet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475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CF54D-0816-1FC1-44A4-764888BDB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Up Arrow 19">
            <a:extLst>
              <a:ext uri="{FF2B5EF4-FFF2-40B4-BE49-F238E27FC236}">
                <a16:creationId xmlns:a16="http://schemas.microsoft.com/office/drawing/2014/main" id="{8F35001A-52D0-1BF9-99F6-2C671554BC62}"/>
              </a:ext>
            </a:extLst>
          </p:cNvPr>
          <p:cNvSpPr/>
          <p:nvPr/>
        </p:nvSpPr>
        <p:spPr>
          <a:xfrm>
            <a:off x="1268049" y="1626103"/>
            <a:ext cx="182473" cy="4538621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26171D4B-7F89-CFAC-E619-B4279AB47D94}"/>
              </a:ext>
            </a:extLst>
          </p:cNvPr>
          <p:cNvSpPr/>
          <p:nvPr/>
        </p:nvSpPr>
        <p:spPr>
          <a:xfrm rot="5400000">
            <a:off x="4319041" y="3063911"/>
            <a:ext cx="205657" cy="6201625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0C25D28-7E10-001D-BEA5-FE5AC60AC45D}"/>
              </a:ext>
            </a:extLst>
          </p:cNvPr>
          <p:cNvCxnSpPr/>
          <p:nvPr/>
        </p:nvCxnSpPr>
        <p:spPr>
          <a:xfrm>
            <a:off x="2194673" y="5962753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D423B2-C1E8-C452-B805-142D10F22135}"/>
              </a:ext>
            </a:extLst>
          </p:cNvPr>
          <p:cNvCxnSpPr/>
          <p:nvPr/>
        </p:nvCxnSpPr>
        <p:spPr>
          <a:xfrm>
            <a:off x="2916918" y="5956128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4FAAA6-E6BF-6155-B77F-CD6BC6D07D50}"/>
              </a:ext>
            </a:extLst>
          </p:cNvPr>
          <p:cNvCxnSpPr/>
          <p:nvPr/>
        </p:nvCxnSpPr>
        <p:spPr>
          <a:xfrm>
            <a:off x="3758431" y="5962756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8DE3CC2-DF92-AD0A-66BE-C1FEB6C4CF92}"/>
              </a:ext>
            </a:extLst>
          </p:cNvPr>
          <p:cNvCxnSpPr/>
          <p:nvPr/>
        </p:nvCxnSpPr>
        <p:spPr>
          <a:xfrm>
            <a:off x="4692709" y="5956132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3C58EEF-85BF-E5A1-45D9-A22DFB3BB09A}"/>
              </a:ext>
            </a:extLst>
          </p:cNvPr>
          <p:cNvCxnSpPr/>
          <p:nvPr/>
        </p:nvCxnSpPr>
        <p:spPr>
          <a:xfrm>
            <a:off x="6435370" y="5976009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653E7C8-6550-E58C-E5BD-4B7DB11CD6D8}"/>
              </a:ext>
            </a:extLst>
          </p:cNvPr>
          <p:cNvCxnSpPr/>
          <p:nvPr/>
        </p:nvCxnSpPr>
        <p:spPr>
          <a:xfrm>
            <a:off x="5554103" y="5969388"/>
            <a:ext cx="0" cy="241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04D4558-58F5-C786-11E4-7C51E0135E81}"/>
              </a:ext>
            </a:extLst>
          </p:cNvPr>
          <p:cNvSpPr txBox="1"/>
          <p:nvPr/>
        </p:nvSpPr>
        <p:spPr>
          <a:xfrm>
            <a:off x="3214830" y="2087384"/>
            <a:ext cx="225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Oil and gas (~20%)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3954246-27D2-0CEA-6741-8B4DE3552249}"/>
              </a:ext>
            </a:extLst>
          </p:cNvPr>
          <p:cNvSpPr txBox="1"/>
          <p:nvPr/>
        </p:nvSpPr>
        <p:spPr>
          <a:xfrm>
            <a:off x="1953152" y="6197854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-1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79821A-FF34-EB4E-2E99-A9B269454D80}"/>
              </a:ext>
            </a:extLst>
          </p:cNvPr>
          <p:cNvSpPr txBox="1"/>
          <p:nvPr/>
        </p:nvSpPr>
        <p:spPr>
          <a:xfrm>
            <a:off x="7189422" y="6281866"/>
            <a:ext cx="168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Unit: km</a:t>
            </a:r>
            <a:r>
              <a:rPr lang="en-US" baseline="30000" dirty="0"/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7FCE66-0E5D-2EE8-BB2D-9EAF4FB9A824}"/>
              </a:ext>
            </a:extLst>
          </p:cNvPr>
          <p:cNvSpPr txBox="1"/>
          <p:nvPr/>
        </p:nvSpPr>
        <p:spPr>
          <a:xfrm>
            <a:off x="2575172" y="6197854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B8D8FA-8C31-AC54-B638-B45540E200B0}"/>
              </a:ext>
            </a:extLst>
          </p:cNvPr>
          <p:cNvSpPr txBox="1"/>
          <p:nvPr/>
        </p:nvSpPr>
        <p:spPr>
          <a:xfrm>
            <a:off x="3538466" y="6175393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3248A3-5419-860D-AADA-5D2F66097FB0}"/>
              </a:ext>
            </a:extLst>
          </p:cNvPr>
          <p:cNvSpPr txBox="1"/>
          <p:nvPr/>
        </p:nvSpPr>
        <p:spPr>
          <a:xfrm>
            <a:off x="4433896" y="6188653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CB9522-CBD9-575A-8B64-A9477C7F5780}"/>
              </a:ext>
            </a:extLst>
          </p:cNvPr>
          <p:cNvSpPr txBox="1"/>
          <p:nvPr/>
        </p:nvSpPr>
        <p:spPr>
          <a:xfrm>
            <a:off x="5315574" y="6182025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0FC577-3DFF-C510-75B5-08B3B4B02D8F}"/>
              </a:ext>
            </a:extLst>
          </p:cNvPr>
          <p:cNvSpPr txBox="1"/>
          <p:nvPr/>
        </p:nvSpPr>
        <p:spPr>
          <a:xfrm>
            <a:off x="6186156" y="6204479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</a:t>
            </a:r>
            <a:r>
              <a:rPr lang="en-US" baseline="30000" dirty="0"/>
              <a:t>4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737A2CB-A5DF-764F-D0A8-9834FE64431F}"/>
              </a:ext>
            </a:extLst>
          </p:cNvPr>
          <p:cNvSpPr txBox="1"/>
          <p:nvPr/>
        </p:nvSpPr>
        <p:spPr>
          <a:xfrm>
            <a:off x="822470" y="5151621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-1</a:t>
            </a:r>
            <a:endParaRPr lang="en-US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62C3704-A0D1-0378-7F1C-C9A5C19F9CBE}"/>
              </a:ext>
            </a:extLst>
          </p:cNvPr>
          <p:cNvCxnSpPr>
            <a:cxnSpLocks/>
          </p:cNvCxnSpPr>
          <p:nvPr/>
        </p:nvCxnSpPr>
        <p:spPr>
          <a:xfrm flipH="1">
            <a:off x="1332789" y="5275355"/>
            <a:ext cx="17890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EA47DF7-322A-04EF-1760-08E53C5FB51B}"/>
              </a:ext>
            </a:extLst>
          </p:cNvPr>
          <p:cNvCxnSpPr>
            <a:cxnSpLocks/>
          </p:cNvCxnSpPr>
          <p:nvPr/>
        </p:nvCxnSpPr>
        <p:spPr>
          <a:xfrm flipH="1">
            <a:off x="1345147" y="4564563"/>
            <a:ext cx="1864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1363F74-6DBB-D077-CC55-47C09D97225B}"/>
              </a:ext>
            </a:extLst>
          </p:cNvPr>
          <p:cNvCxnSpPr>
            <a:cxnSpLocks/>
          </p:cNvCxnSpPr>
          <p:nvPr/>
        </p:nvCxnSpPr>
        <p:spPr>
          <a:xfrm flipH="1">
            <a:off x="1345139" y="3838955"/>
            <a:ext cx="1864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2E26ED1-3C9A-F63F-84B9-3FCED462276E}"/>
              </a:ext>
            </a:extLst>
          </p:cNvPr>
          <p:cNvCxnSpPr>
            <a:cxnSpLocks/>
          </p:cNvCxnSpPr>
          <p:nvPr/>
        </p:nvCxnSpPr>
        <p:spPr>
          <a:xfrm flipH="1">
            <a:off x="1384406" y="3042584"/>
            <a:ext cx="1864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0C928B2-0965-5B21-71B2-253A45BE3DBB}"/>
              </a:ext>
            </a:extLst>
          </p:cNvPr>
          <p:cNvCxnSpPr>
            <a:cxnSpLocks/>
          </p:cNvCxnSpPr>
          <p:nvPr/>
        </p:nvCxnSpPr>
        <p:spPr>
          <a:xfrm flipH="1">
            <a:off x="1345147" y="2335973"/>
            <a:ext cx="1864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TextBox 1023">
            <a:extLst>
              <a:ext uri="{FF2B5EF4-FFF2-40B4-BE49-F238E27FC236}">
                <a16:creationId xmlns:a16="http://schemas.microsoft.com/office/drawing/2014/main" id="{ACE049DA-E9CA-52D5-0635-3DA133CFFC20}"/>
              </a:ext>
            </a:extLst>
          </p:cNvPr>
          <p:cNvSpPr txBox="1"/>
          <p:nvPr/>
        </p:nvSpPr>
        <p:spPr>
          <a:xfrm>
            <a:off x="503583" y="1225180"/>
            <a:ext cx="207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Unit: kg /</a:t>
            </a:r>
            <a:r>
              <a:rPr lang="en-US" b="1" dirty="0" err="1"/>
              <a:t>hr</a:t>
            </a:r>
            <a:endParaRPr lang="en-US" b="1" baseline="30000" dirty="0"/>
          </a:p>
        </p:txBody>
      </p:sp>
      <p:sp>
        <p:nvSpPr>
          <p:cNvPr id="1025" name="Title 1">
            <a:extLst>
              <a:ext uri="{FF2B5EF4-FFF2-40B4-BE49-F238E27FC236}">
                <a16:creationId xmlns:a16="http://schemas.microsoft.com/office/drawing/2014/main" id="{7BB2251E-5C8D-E191-E813-4B0545972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3" y="97620"/>
            <a:ext cx="11078818" cy="853755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77"/>
              </a:rPr>
              <a:t>Large Ranges in Spatial Scales and Magnitudes among Major Sources and Sinks of CH4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42029C31-D89B-D0F7-30BE-617016081487}"/>
              </a:ext>
            </a:extLst>
          </p:cNvPr>
          <p:cNvSpPr txBox="1"/>
          <p:nvPr/>
        </p:nvSpPr>
        <p:spPr>
          <a:xfrm>
            <a:off x="802594" y="4459290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0</a:t>
            </a:r>
            <a:endParaRPr lang="en-US" dirty="0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1A1828DB-0E3C-497E-40F2-470B2ED206E7}"/>
              </a:ext>
            </a:extLst>
          </p:cNvPr>
          <p:cNvSpPr txBox="1"/>
          <p:nvPr/>
        </p:nvSpPr>
        <p:spPr>
          <a:xfrm>
            <a:off x="703796" y="3687567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765CF2BF-C44D-C9C2-8680-5F7FF580362A}"/>
              </a:ext>
            </a:extLst>
          </p:cNvPr>
          <p:cNvSpPr txBox="1"/>
          <p:nvPr/>
        </p:nvSpPr>
        <p:spPr>
          <a:xfrm>
            <a:off x="861737" y="2919457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83FC1AFC-F5AB-7DC8-9B83-E98CF29ADA0F}"/>
              </a:ext>
            </a:extLst>
          </p:cNvPr>
          <p:cNvSpPr txBox="1"/>
          <p:nvPr/>
        </p:nvSpPr>
        <p:spPr>
          <a:xfrm>
            <a:off x="877495" y="2171182"/>
            <a:ext cx="70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70EE8B39-4EBB-8777-CAA8-150889E12ED9}"/>
              </a:ext>
            </a:extLst>
          </p:cNvPr>
          <p:cNvSpPr txBox="1"/>
          <p:nvPr/>
        </p:nvSpPr>
        <p:spPr>
          <a:xfrm>
            <a:off x="2483305" y="6445826"/>
            <a:ext cx="370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 Scales </a:t>
            </a: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D5EA45AB-C88B-B456-AFF7-376B17E98AE3}"/>
              </a:ext>
            </a:extLst>
          </p:cNvPr>
          <p:cNvSpPr txBox="1"/>
          <p:nvPr/>
        </p:nvSpPr>
        <p:spPr>
          <a:xfrm rot="16200000">
            <a:off x="-1208237" y="3569885"/>
            <a:ext cx="370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Intensity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FC1C0E63-7317-C291-4D42-B63EBEAFEE06}"/>
              </a:ext>
            </a:extLst>
          </p:cNvPr>
          <p:cNvSpPr txBox="1"/>
          <p:nvPr/>
        </p:nvSpPr>
        <p:spPr>
          <a:xfrm>
            <a:off x="5891915" y="1934034"/>
            <a:ext cx="5690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The observations need to be close to the sources and footprint size needs to be small to capture emission signals from power plants and cities. </a:t>
            </a: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898D19DA-3856-6FD1-774A-10C2DBA21F19}"/>
              </a:ext>
            </a:extLst>
          </p:cNvPr>
          <p:cNvSpPr txBox="1"/>
          <p:nvPr/>
        </p:nvSpPr>
        <p:spPr>
          <a:xfrm>
            <a:off x="8020124" y="3567022"/>
            <a:ext cx="4359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The observations need to have a global coverage and high accuracy and precision to capture the signals from diffused 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964EC9-06DD-061B-C9CF-0A6EC4CBC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239" y="1902935"/>
            <a:ext cx="1341392" cy="129312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2B7D6D-0FEA-7C34-31B9-E3EFDF375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515" y="3495691"/>
            <a:ext cx="1143000" cy="82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029ED7-5046-DFD6-3E11-BAC0461861E0}"/>
              </a:ext>
            </a:extLst>
          </p:cNvPr>
          <p:cNvSpPr txBox="1"/>
          <p:nvPr/>
        </p:nvSpPr>
        <p:spPr>
          <a:xfrm>
            <a:off x="3351592" y="2940336"/>
            <a:ext cx="2362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Livestock  and landfill (~40%)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0EA086-921D-2180-883F-F93BAA541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250" y="2752891"/>
            <a:ext cx="714769" cy="742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17024D-8779-428C-9B21-999A4C8CA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832" y="4104525"/>
            <a:ext cx="2945429" cy="1241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676B62-6BC6-1104-ECA1-FE191899C0CD}"/>
              </a:ext>
            </a:extLst>
          </p:cNvPr>
          <p:cNvSpPr txBox="1"/>
          <p:nvPr/>
        </p:nvSpPr>
        <p:spPr>
          <a:xfrm>
            <a:off x="6563074" y="4767351"/>
            <a:ext cx="3687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Combined wetlands and inland waters (climate change, extreme events) (28~37%) </a:t>
            </a:r>
          </a:p>
        </p:txBody>
      </p:sp>
      <p:pic>
        <p:nvPicPr>
          <p:cNvPr id="11" name="Picture 4" descr="A group of pine trees stands against an orange sky full of smoke and flames from a wildfire.">
            <a:extLst>
              <a:ext uri="{FF2B5EF4-FFF2-40B4-BE49-F238E27FC236}">
                <a16:creationId xmlns:a16="http://schemas.microsoft.com/office/drawing/2014/main" id="{3C4E535E-47C6-D829-9580-809BDD5AE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90" y="3679847"/>
            <a:ext cx="1819935" cy="64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C418-75E0-1683-07AC-0187E380F7DA}"/>
              </a:ext>
            </a:extLst>
          </p:cNvPr>
          <p:cNvSpPr txBox="1"/>
          <p:nvPr/>
        </p:nvSpPr>
        <p:spPr>
          <a:xfrm>
            <a:off x="6395014" y="3614621"/>
            <a:ext cx="2255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Biomass and Biofuel burning (5%)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858CC6-9204-6BCE-FCBB-71788BD4718C}"/>
              </a:ext>
            </a:extLst>
          </p:cNvPr>
          <p:cNvSpPr txBox="1"/>
          <p:nvPr/>
        </p:nvSpPr>
        <p:spPr>
          <a:xfrm>
            <a:off x="4289811" y="5510920"/>
            <a:ext cx="357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OH sink </a:t>
            </a:r>
          </a:p>
        </p:txBody>
      </p:sp>
      <p:sp>
        <p:nvSpPr>
          <p:cNvPr id="15" name="Explosion 1 14">
            <a:extLst>
              <a:ext uri="{FF2B5EF4-FFF2-40B4-BE49-F238E27FC236}">
                <a16:creationId xmlns:a16="http://schemas.microsoft.com/office/drawing/2014/main" id="{87E19EB6-550B-FBFE-4054-D0AF3FE51463}"/>
              </a:ext>
            </a:extLst>
          </p:cNvPr>
          <p:cNvSpPr/>
          <p:nvPr/>
        </p:nvSpPr>
        <p:spPr>
          <a:xfrm>
            <a:off x="4487192" y="5128456"/>
            <a:ext cx="3237488" cy="1099689"/>
          </a:xfrm>
          <a:prstGeom prst="irregularSeal1">
            <a:avLst/>
          </a:pr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3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" grpId="0"/>
      <p:bldP spid="1049" grpId="0"/>
      <p:bldP spid="1049" grpId="1"/>
      <p:bldP spid="10" grpId="0"/>
      <p:bldP spid="12" grpId="0"/>
      <p:bldP spid="13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29132-430B-F320-847B-BE7FE1F9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965"/>
            <a:ext cx="10515600" cy="642581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77"/>
              </a:rPr>
              <a:t>Area Mappers can Detect the Emissions from Large Power Stations </a:t>
            </a:r>
          </a:p>
        </p:txBody>
      </p:sp>
      <p:pic>
        <p:nvPicPr>
          <p:cNvPr id="16" name="Picture 15" descr="Details are in the caption following the image">
            <a:extLst>
              <a:ext uri="{FF2B5EF4-FFF2-40B4-BE49-F238E27FC236}">
                <a16:creationId xmlns:a16="http://schemas.microsoft.com/office/drawing/2014/main" id="{613B2DD8-CBE0-3B67-90A6-4165B3670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9"/>
          <a:stretch/>
        </p:blipFill>
        <p:spPr bwMode="auto">
          <a:xfrm>
            <a:off x="286929" y="1008130"/>
            <a:ext cx="4714176" cy="41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AF66C41-891A-22B4-7E1C-DE6BD28BD010}"/>
              </a:ext>
            </a:extLst>
          </p:cNvPr>
          <p:cNvGrpSpPr/>
          <p:nvPr/>
        </p:nvGrpSpPr>
        <p:grpSpPr>
          <a:xfrm>
            <a:off x="5169329" y="1232480"/>
            <a:ext cx="6735742" cy="3919311"/>
            <a:chOff x="477582" y="1904504"/>
            <a:chExt cx="4942295" cy="349534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F4ED110-6C58-986B-A805-E41F1A590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82" y="1904504"/>
              <a:ext cx="4942295" cy="3429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E39E3E-1551-84C9-A8FF-AE0F6D63C5DE}"/>
                </a:ext>
              </a:extLst>
            </p:cNvPr>
            <p:cNvSpPr txBox="1"/>
            <p:nvPr/>
          </p:nvSpPr>
          <p:spPr>
            <a:xfrm rot="3850759">
              <a:off x="712922" y="4742480"/>
              <a:ext cx="945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OCO-2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5F7F75-4355-DE8D-3EF1-A0378FB7F43C}"/>
                </a:ext>
              </a:extLst>
            </p:cNvPr>
            <p:cNvSpPr/>
            <p:nvPr/>
          </p:nvSpPr>
          <p:spPr>
            <a:xfrm>
              <a:off x="759417" y="4215540"/>
              <a:ext cx="898902" cy="10546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46139C6-AD74-4AE4-83CB-87370E2B814F}"/>
              </a:ext>
            </a:extLst>
          </p:cNvPr>
          <p:cNvSpPr txBox="1"/>
          <p:nvPr/>
        </p:nvSpPr>
        <p:spPr>
          <a:xfrm>
            <a:off x="9228881" y="5208493"/>
            <a:ext cx="296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Nassar et al., 2017,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33455-E392-2460-01D4-7DE954277750}"/>
              </a:ext>
            </a:extLst>
          </p:cNvPr>
          <p:cNvSpPr txBox="1"/>
          <p:nvPr/>
        </p:nvSpPr>
        <p:spPr>
          <a:xfrm>
            <a:off x="661737" y="5577825"/>
            <a:ext cx="102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OCO-2/3 observations capture a factor of two temporal variations of emissions from power stations 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uncertainty can be up to about 20% of emissions. </a:t>
            </a:r>
          </a:p>
        </p:txBody>
      </p:sp>
    </p:spTree>
    <p:extLst>
      <p:ext uri="{BB962C8B-B14F-4D97-AF65-F5344CB8AC3E}">
        <p14:creationId xmlns:p14="http://schemas.microsoft.com/office/powerpoint/2010/main" val="180906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1E937-E60A-FD44-B9BE-FB8D78318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34"/>
            <a:ext cx="10515600" cy="11157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60-80% of Emissions from Power Stations can be Detected with Plume Imagers</a:t>
            </a: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14EEE27-D0A1-2187-9643-15C4166443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18" r="5730" b="4604"/>
          <a:stretch/>
        </p:blipFill>
        <p:spPr>
          <a:xfrm>
            <a:off x="4880255" y="1431765"/>
            <a:ext cx="7162800" cy="442979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62665D-7090-3ABE-211E-92164CDC3AC8}"/>
              </a:ext>
            </a:extLst>
          </p:cNvPr>
          <p:cNvSpPr txBox="1"/>
          <p:nvPr/>
        </p:nvSpPr>
        <p:spPr>
          <a:xfrm>
            <a:off x="9683646" y="6374461"/>
            <a:ext cx="301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Cusworth et al.,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FA27B8-A553-8CAE-8E1D-DB3E8B4AB5E9}"/>
              </a:ext>
            </a:extLst>
          </p:cNvPr>
          <p:cNvSpPr txBox="1"/>
          <p:nvPr/>
        </p:nvSpPr>
        <p:spPr>
          <a:xfrm>
            <a:off x="229849" y="5934670"/>
            <a:ext cx="101333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venir" panose="02000503020000020003" pitchFamily="2" charset="0"/>
              </a:rPr>
              <a:t>Instrument with PRISMA type of detection limit  (680 </a:t>
            </a:r>
            <a:r>
              <a:rPr lang="en-US" dirty="0">
                <a:latin typeface="Avenir" panose="02000503020000020003" pitchFamily="2" charset="0"/>
              </a:rPr>
              <a:t>t CO2 h</a:t>
            </a:r>
            <a:r>
              <a:rPr lang="en-US" baseline="30000" dirty="0">
                <a:latin typeface="Avenir" panose="02000503020000020003" pitchFamily="2" charset="0"/>
              </a:rPr>
              <a:t>-1 </a:t>
            </a:r>
            <a:r>
              <a:rPr lang="en-US" sz="1800" dirty="0">
                <a:latin typeface="Avenir" panose="02000503020000020003" pitchFamily="2" charset="0"/>
              </a:rPr>
              <a:t>)~60%of global coal power plant CO2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venir" panose="02000503020000020003" pitchFamily="2" charset="0"/>
              </a:rPr>
              <a:t>Instrument with 350 t CO2 h</a:t>
            </a:r>
            <a:r>
              <a:rPr lang="en-US" sz="1800" baseline="30000" dirty="0">
                <a:latin typeface="Avenir" panose="02000503020000020003" pitchFamily="2" charset="0"/>
              </a:rPr>
              <a:t>-1 </a:t>
            </a:r>
            <a:r>
              <a:rPr lang="en-US" sz="1800" dirty="0">
                <a:latin typeface="Avenir" panose="02000503020000020003" pitchFamily="2" charset="0"/>
              </a:rPr>
              <a:t>detection limit ~80% of emissions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E066080-79DF-F39B-B363-4883F83F0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37" t="6747" r="2917" b="50000"/>
          <a:stretch/>
        </p:blipFill>
        <p:spPr>
          <a:xfrm>
            <a:off x="0" y="1667787"/>
            <a:ext cx="4803391" cy="395775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061480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25493-7BE7-9D49-2CB0-4E9164CCB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8892"/>
            <a:ext cx="10764187" cy="114045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CH4 Emissions from Point Sources with Tiered Observing System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03BA70F-07A4-3211-1006-8EBF220CC5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03" y="1249347"/>
            <a:ext cx="5635997" cy="43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D3F862-C455-9A13-35CD-983575DD7781}"/>
              </a:ext>
            </a:extLst>
          </p:cNvPr>
          <p:cNvSpPr txBox="1"/>
          <p:nvPr/>
        </p:nvSpPr>
        <p:spPr>
          <a:xfrm>
            <a:off x="10872866" y="5608652"/>
            <a:ext cx="1319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Jacob et al.,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C0600-5C93-E719-CAB0-9BF82D3FF435}"/>
              </a:ext>
            </a:extLst>
          </p:cNvPr>
          <p:cNvSpPr txBox="1"/>
          <p:nvPr/>
        </p:nvSpPr>
        <p:spPr>
          <a:xfrm>
            <a:off x="0" y="560865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Open Sans" panose="020B0606030504020204" pitchFamily="34" charset="0"/>
              </a:rPr>
              <a:t>The observing system completeness for point sources is defined as the fraction of total point source emissions larger than </a:t>
            </a:r>
            <a:r>
              <a:rPr lang="en-US" b="1" i="0" dirty="0">
                <a:effectLst/>
                <a:latin typeface="Open Sans" panose="020B0606030504020204" pitchFamily="34" charset="0"/>
              </a:rPr>
              <a:t>10 kg h</a:t>
            </a:r>
            <a:r>
              <a:rPr lang="en-US" b="1" i="0" baseline="30000" dirty="0">
                <a:effectLst/>
                <a:latin typeface="Open Sans" panose="020B0606030504020204" pitchFamily="34" charset="0"/>
              </a:rPr>
              <a:t>−1</a:t>
            </a:r>
            <a:r>
              <a:rPr lang="en-US" b="1" i="0" dirty="0">
                <a:effectLst/>
                <a:latin typeface="Open Sans" panose="020B0606030504020204" pitchFamily="34" charset="0"/>
              </a:rPr>
              <a:t> 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within a domain and time window that can be detected by a given instrument (or constellation of instruments).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</a:rPr>
              <a:t>Detection limit is a function of environmental factors</a:t>
            </a:r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5ECA052-0FBD-8704-10DE-8900DABDC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" y="2040703"/>
            <a:ext cx="6390243" cy="277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705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EFC9C-F964-21F6-8076-CC3CF477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6632"/>
            <a:ext cx="6475751" cy="1142334"/>
          </a:xfrm>
        </p:spPr>
        <p:txBody>
          <a:bodyPr/>
          <a:lstStyle/>
          <a:p>
            <a:pPr algn="ctr"/>
            <a:r>
              <a:rPr lang="en-US" dirty="0"/>
              <a:t>Plume Mappers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7F0A894-8CE2-8096-1848-E1355D4CA8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9" y="1093997"/>
            <a:ext cx="11877976" cy="451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109795-52ED-FC9C-9322-2595D9308821}"/>
              </a:ext>
            </a:extLst>
          </p:cNvPr>
          <p:cNvSpPr txBox="1"/>
          <p:nvPr/>
        </p:nvSpPr>
        <p:spPr>
          <a:xfrm>
            <a:off x="7579518" y="5711482"/>
            <a:ext cx="4455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database.eohandbook.com</a:t>
            </a:r>
            <a:r>
              <a:rPr lang="en-US" dirty="0"/>
              <a:t>/ghg/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A20CF-3BC3-FFA3-EB5A-E43C58703C08}"/>
              </a:ext>
            </a:extLst>
          </p:cNvPr>
          <p:cNvSpPr txBox="1"/>
          <p:nvPr/>
        </p:nvSpPr>
        <p:spPr>
          <a:xfrm>
            <a:off x="2706130" y="3441312"/>
            <a:ext cx="289148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7-14 days revisit, 500kg/</a:t>
            </a:r>
            <a:r>
              <a:rPr lang="en-US" dirty="0" err="1">
                <a:solidFill>
                  <a:schemeClr val="bg1"/>
                </a:solidFill>
              </a:rPr>
              <a:t>hr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6DD9D5-6E25-CAE8-65BD-322B35D0D5DC}"/>
              </a:ext>
            </a:extLst>
          </p:cNvPr>
          <p:cNvSpPr txBox="1"/>
          <p:nvPr/>
        </p:nvSpPr>
        <p:spPr>
          <a:xfrm>
            <a:off x="2542478" y="3902977"/>
            <a:ext cx="356175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1-7 days revisit, 100kg/</a:t>
            </a:r>
            <a:r>
              <a:rPr lang="en-US" dirty="0" err="1">
                <a:solidFill>
                  <a:schemeClr val="bg1"/>
                </a:solidFill>
              </a:rPr>
              <a:t>hr</a:t>
            </a:r>
            <a:r>
              <a:rPr lang="en-US" dirty="0">
                <a:solidFill>
                  <a:schemeClr val="bg1"/>
                </a:solidFill>
              </a:rPr>
              <a:t> for CH4</a:t>
            </a:r>
          </a:p>
          <a:p>
            <a:r>
              <a:rPr lang="en-US" dirty="0">
                <a:solidFill>
                  <a:schemeClr val="bg1"/>
                </a:solidFill>
              </a:rPr>
              <a:t>200-600 kt /</a:t>
            </a:r>
            <a:r>
              <a:rPr lang="en-US" dirty="0" err="1">
                <a:solidFill>
                  <a:schemeClr val="bg1"/>
                </a:solidFill>
              </a:rPr>
              <a:t>hr</a:t>
            </a:r>
            <a:r>
              <a:rPr lang="en-US" dirty="0">
                <a:solidFill>
                  <a:schemeClr val="bg1"/>
                </a:solidFill>
              </a:rPr>
              <a:t> for CO2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839877D-7DCD-BA76-28EC-B0079A758C78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6104237" y="3902977"/>
            <a:ext cx="543698" cy="32316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42279F-EFE7-BC25-111B-DF1D85E615B9}"/>
              </a:ext>
            </a:extLst>
          </p:cNvPr>
          <p:cNvCxnSpPr>
            <a:cxnSpLocks/>
          </p:cNvCxnSpPr>
          <p:nvPr/>
        </p:nvCxnSpPr>
        <p:spPr>
          <a:xfrm flipH="1">
            <a:off x="5081035" y="2970857"/>
            <a:ext cx="667268" cy="9233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2D8C923-C636-E6DE-8D16-8A54972FCF46}"/>
              </a:ext>
            </a:extLst>
          </p:cNvPr>
          <p:cNvSpPr txBox="1"/>
          <p:nvPr/>
        </p:nvSpPr>
        <p:spPr>
          <a:xfrm>
            <a:off x="86989" y="6135600"/>
            <a:ext cx="11058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With the current and planned missions, 60-80% of large point source can be detected for both CO2 and CH4.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849B62-FC1C-D171-B85E-EF36DF8DF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796" y="-46632"/>
            <a:ext cx="4002374" cy="309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768F8FF-0994-A5C9-2332-9368C84F21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318" r="5730" b="4604"/>
          <a:stretch/>
        </p:blipFill>
        <p:spPr>
          <a:xfrm>
            <a:off x="7887764" y="2991328"/>
            <a:ext cx="4455470" cy="275546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ED5CDC-041B-7FA9-13B0-0FDA43682D59}"/>
              </a:ext>
            </a:extLst>
          </p:cNvPr>
          <p:cNvSpPr txBox="1"/>
          <p:nvPr/>
        </p:nvSpPr>
        <p:spPr>
          <a:xfrm>
            <a:off x="2726841" y="2647691"/>
            <a:ext cx="235419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300kg/</a:t>
            </a:r>
            <a:r>
              <a:rPr lang="en-US" dirty="0" err="1">
                <a:solidFill>
                  <a:schemeClr val="bg1"/>
                </a:solidFill>
              </a:rPr>
              <a:t>hr</a:t>
            </a:r>
            <a:r>
              <a:rPr lang="en-US" dirty="0">
                <a:solidFill>
                  <a:schemeClr val="bg1"/>
                </a:solidFill>
              </a:rPr>
              <a:t> for CH4</a:t>
            </a:r>
          </a:p>
          <a:p>
            <a:r>
              <a:rPr lang="en-US" dirty="0">
                <a:solidFill>
                  <a:schemeClr val="bg1"/>
                </a:solidFill>
              </a:rPr>
              <a:t>100-500 kt/</a:t>
            </a:r>
            <a:r>
              <a:rPr lang="en-US" dirty="0" err="1">
                <a:solidFill>
                  <a:schemeClr val="bg1"/>
                </a:solidFill>
              </a:rPr>
              <a:t>hr</a:t>
            </a:r>
            <a:r>
              <a:rPr lang="en-US" dirty="0">
                <a:solidFill>
                  <a:schemeClr val="bg1"/>
                </a:solidFill>
              </a:rPr>
              <a:t> for CO2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5837F2-5A95-3B6D-D0A1-46D67AB49D30}"/>
              </a:ext>
            </a:extLst>
          </p:cNvPr>
          <p:cNvCxnSpPr>
            <a:cxnSpLocks/>
          </p:cNvCxnSpPr>
          <p:nvPr/>
        </p:nvCxnSpPr>
        <p:spPr>
          <a:xfrm flipH="1">
            <a:off x="4949124" y="2500401"/>
            <a:ext cx="548427" cy="19345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22E879-E650-BFAC-8E84-84F38A2E2A90}"/>
              </a:ext>
            </a:extLst>
          </p:cNvPr>
          <p:cNvCxnSpPr>
            <a:cxnSpLocks/>
          </p:cNvCxnSpPr>
          <p:nvPr/>
        </p:nvCxnSpPr>
        <p:spPr>
          <a:xfrm flipH="1">
            <a:off x="5616392" y="3638120"/>
            <a:ext cx="53437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17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0A1BD-2578-DB02-19F8-4BF792BC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07" y="117742"/>
            <a:ext cx="10515600" cy="71611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Future Directions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8E6093E-F021-54F1-B6AE-12E9708201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72" y="1132937"/>
            <a:ext cx="7373047" cy="473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0024E8-58B2-DDCA-CDE8-82EE76047C50}"/>
              </a:ext>
            </a:extLst>
          </p:cNvPr>
          <p:cNvSpPr txBox="1"/>
          <p:nvPr/>
        </p:nvSpPr>
        <p:spPr>
          <a:xfrm>
            <a:off x="10243751" y="5865106"/>
            <a:ext cx="1948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Jacob et al.,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B4A0D-6C87-4CF7-4F56-7F6A8AB91A31}"/>
              </a:ext>
            </a:extLst>
          </p:cNvPr>
          <p:cNvSpPr txBox="1"/>
          <p:nvPr/>
        </p:nvSpPr>
        <p:spPr>
          <a:xfrm>
            <a:off x="72081" y="1113242"/>
            <a:ext cx="467479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Huge progress in methane large point source detection, especially methane (e.g., MARS program)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Uncertainties in winds and models to infer fluxes remain to be the major sources of uncertainties.</a:t>
            </a:r>
          </a:p>
          <a:p>
            <a:pPr>
              <a:spcBef>
                <a:spcPts val="600"/>
              </a:spcBef>
            </a:pPr>
            <a:endParaRPr lang="en-US" b="1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Combination of data from multiple sources to increase the completeness in detecting emissions;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Standardize data format and variables among different data products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Coordinated validation of emission estimations and cross-validation.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47F736-3183-F51D-0E38-208F03463C96}"/>
              </a:ext>
            </a:extLst>
          </p:cNvPr>
          <p:cNvSpPr/>
          <p:nvPr/>
        </p:nvSpPr>
        <p:spPr>
          <a:xfrm>
            <a:off x="9500839" y="1226634"/>
            <a:ext cx="156117" cy="4237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353928-917C-23A7-C046-B1F79205279F}"/>
              </a:ext>
            </a:extLst>
          </p:cNvPr>
          <p:cNvSpPr/>
          <p:nvPr/>
        </p:nvSpPr>
        <p:spPr>
          <a:xfrm>
            <a:off x="9500839" y="1936595"/>
            <a:ext cx="156117" cy="4237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DFDD3F-9133-8B24-C5AF-D10AAA7DBB47}"/>
              </a:ext>
            </a:extLst>
          </p:cNvPr>
          <p:cNvSpPr/>
          <p:nvPr/>
        </p:nvSpPr>
        <p:spPr>
          <a:xfrm>
            <a:off x="10087634" y="2579648"/>
            <a:ext cx="156117" cy="4237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9F42C0-9BF9-6A70-F1DA-C18D79A7C7FB}"/>
              </a:ext>
            </a:extLst>
          </p:cNvPr>
          <p:cNvSpPr/>
          <p:nvPr/>
        </p:nvSpPr>
        <p:spPr>
          <a:xfrm>
            <a:off x="9500839" y="3396655"/>
            <a:ext cx="156117" cy="4237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8A05C7-18FC-E9F1-4381-5616F8FA96FD}"/>
              </a:ext>
            </a:extLst>
          </p:cNvPr>
          <p:cNvSpPr/>
          <p:nvPr/>
        </p:nvSpPr>
        <p:spPr>
          <a:xfrm>
            <a:off x="9500839" y="3975094"/>
            <a:ext cx="323385" cy="4237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22FAE2-DBBB-21F5-6191-98AA1FA0EB2B}"/>
              </a:ext>
            </a:extLst>
          </p:cNvPr>
          <p:cNvSpPr/>
          <p:nvPr/>
        </p:nvSpPr>
        <p:spPr>
          <a:xfrm flipV="1">
            <a:off x="9675039" y="4619689"/>
            <a:ext cx="434395" cy="3568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789DEA-0B74-491A-0DF7-ADA3C9DE0477}"/>
              </a:ext>
            </a:extLst>
          </p:cNvPr>
          <p:cNvSpPr/>
          <p:nvPr/>
        </p:nvSpPr>
        <p:spPr>
          <a:xfrm flipV="1">
            <a:off x="10087634" y="5320121"/>
            <a:ext cx="974376" cy="356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21874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9075</TotalTime>
  <Words>2215</Words>
  <Application>Microsoft Macintosh PowerPoint</Application>
  <PresentationFormat>Widescreen</PresentationFormat>
  <Paragraphs>300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Times</vt:lpstr>
      <vt:lpstr>Aptos</vt:lpstr>
      <vt:lpstr>Aptos Display</vt:lpstr>
      <vt:lpstr>Arial</vt:lpstr>
      <vt:lpstr>Arial Rounded MT Bold</vt:lpstr>
      <vt:lpstr>Avenir</vt:lpstr>
      <vt:lpstr>Calibri</vt:lpstr>
      <vt:lpstr>Cambria Math</vt:lpstr>
      <vt:lpstr>Open Sans</vt:lpstr>
      <vt:lpstr>Office Theme</vt:lpstr>
      <vt:lpstr>Satellite Observations for Quantifying the Global Carbon Budget</vt:lpstr>
      <vt:lpstr>Dramatic Increase in Atmospheric CO2 and CH4 Concentration</vt:lpstr>
      <vt:lpstr>Large Ranges in Spatial Scales and Magnitudes among Major Sources and Sinks of CO2</vt:lpstr>
      <vt:lpstr>Large Ranges in Spatial Scales and Magnitudes among Major Sources and Sinks of CH4</vt:lpstr>
      <vt:lpstr>Area Mappers can Detect the Emissions from Large Power Stations </vt:lpstr>
      <vt:lpstr>60-80% of Emissions from Power Stations can be Detected with Plume Imagers</vt:lpstr>
      <vt:lpstr>CH4 Emissions from Point Sources with Tiered Observing System</vt:lpstr>
      <vt:lpstr>Plume Mappers</vt:lpstr>
      <vt:lpstr>Future Directions</vt:lpstr>
      <vt:lpstr>Complexities of Urban Emissions</vt:lpstr>
      <vt:lpstr>Urban Emission Characteristics and Quantification with Observations from OCO-2</vt:lpstr>
      <vt:lpstr>Sector-based Attribution Using intra-city Variations in Space-based Emission Ratios </vt:lpstr>
      <vt:lpstr>Challenges and Future Directions</vt:lpstr>
      <vt:lpstr>Large-scale Natural Carbon Fluxes</vt:lpstr>
      <vt:lpstr>Large Ranges in Spatial Scales and Magnitudes among Major Sources and Sinks of CH4</vt:lpstr>
      <vt:lpstr>Inferring Natural Carbon Fluxes with Atmospheric CO2/CH4 Observations</vt:lpstr>
      <vt:lpstr>PowerPoint Presentation</vt:lpstr>
      <vt:lpstr>PowerPoint Presentation</vt:lpstr>
      <vt:lpstr>Global CH4 Emission Estimation with GOSAT and TROPOMI</vt:lpstr>
      <vt:lpstr>Observational Gaps from Passive Sensors</vt:lpstr>
      <vt:lpstr>Limited Validation Sites over the Tropics and Ocean</vt:lpstr>
      <vt:lpstr>Regional and Large-Scale Transport Errors Remain to be one of the Leading Uncertainties for Natural Carbon Flux Estimation </vt:lpstr>
      <vt:lpstr>Fossil Fuel Emission Uncertainties</vt:lpstr>
      <vt:lpstr>Attribution of Total Fluxes to Fossil and Natural Components</vt:lpstr>
      <vt:lpstr>How to Use Observations from Multiple GHG Satellites? </vt:lpstr>
      <vt:lpstr>Challenges Future Directions for Large Scale Natural Carbon Fluxes</vt:lpstr>
      <vt:lpstr>Summary of current and future satellite observations for balancing the global carbon budget: Large Point Sources</vt:lpstr>
      <vt:lpstr>Summary of current and future satellite observations for balancing the global carbon budget: Urban Emissions</vt:lpstr>
      <vt:lpstr>Summary of current and future satellite observations for balancing the global carbon budget: Natural Carbon Fluxes</vt:lpstr>
      <vt:lpstr>Backup</vt:lpstr>
      <vt:lpstr>How to Validate Urban Emissions?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Liu, Junjie (US 329G)</dc:creator>
  <cp:lastModifiedBy>Liu, Junjie (US 329G)</cp:lastModifiedBy>
  <cp:revision>177</cp:revision>
  <dcterms:created xsi:type="dcterms:W3CDTF">2024-09-26T18:37:17Z</dcterms:created>
  <dcterms:modified xsi:type="dcterms:W3CDTF">2024-10-17T01:49:31Z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42e5d-23ae-44dc-94b5-8d31af46c61e_Enabled">
    <vt:lpwstr>true</vt:lpwstr>
  </property>
  <property fmtid="{D5CDD505-2E9C-101B-9397-08002B2CF9AE}" pid="3" name="MSIP_Label_e7f42e5d-23ae-44dc-94b5-8d31af46c61e_SetDate">
    <vt:lpwstr>2024-09-26T18:38:02Z</vt:lpwstr>
  </property>
  <property fmtid="{D5CDD505-2E9C-101B-9397-08002B2CF9AE}" pid="4" name="MSIP_Label_e7f42e5d-23ae-44dc-94b5-8d31af46c61e_Method">
    <vt:lpwstr>Privileged</vt:lpwstr>
  </property>
  <property fmtid="{D5CDD505-2E9C-101B-9397-08002B2CF9AE}" pid="5" name="MSIP_Label_e7f42e5d-23ae-44dc-94b5-8d31af46c61e_Name">
    <vt:lpwstr>Reviewed - not CUI - Export Controlled</vt:lpwstr>
  </property>
  <property fmtid="{D5CDD505-2E9C-101B-9397-08002B2CF9AE}" pid="6" name="MSIP_Label_e7f42e5d-23ae-44dc-94b5-8d31af46c61e_SiteId">
    <vt:lpwstr>545921e0-10ef-4398-8713-9832ac563dad</vt:lpwstr>
  </property>
  <property fmtid="{D5CDD505-2E9C-101B-9397-08002B2CF9AE}" pid="7" name="MSIP_Label_e7f42e5d-23ae-44dc-94b5-8d31af46c61e_ActionId">
    <vt:lpwstr>7bd90fd5-d200-498e-a2b2-34001f2db152</vt:lpwstr>
  </property>
  <property fmtid="{D5CDD505-2E9C-101B-9397-08002B2CF9AE}" pid="8" name="MSIP_Label_e7f42e5d-23ae-44dc-94b5-8d31af46c61e_ContentBits">
    <vt:lpwstr>0</vt:lpwstr>
  </property>
</Properties>
</file>