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1"/>
  </p:notesMasterIdLst>
  <p:sldIdLst>
    <p:sldId id="256" r:id="rId2"/>
    <p:sldId id="261" r:id="rId3"/>
    <p:sldId id="259" r:id="rId4"/>
    <p:sldId id="260" r:id="rId5"/>
    <p:sldId id="263" r:id="rId6"/>
    <p:sldId id="262" r:id="rId7"/>
    <p:sldId id="266" r:id="rId8"/>
    <p:sldId id="265" r:id="rId9"/>
    <p:sldId id="264" r:id="rId10"/>
  </p:sldIdLst>
  <p:sldSz cx="12192000" cy="6858000"/>
  <p:notesSz cx="6858000" cy="9144000"/>
  <p:embeddedFontLst>
    <p:embeddedFont>
      <p:font typeface="Cambria" panose="02040503050406030204" pitchFamily="18" charset="0"/>
      <p:regular r:id="rId12"/>
      <p:bold r:id="rId13"/>
      <p:italic r:id="rId14"/>
      <p:boldItalic r:id="rId15"/>
    </p:embeddedFont>
    <p:embeddedFont>
      <p:font typeface="Montserrat" pitchFamily="2" charset="77"/>
      <p:regular r:id="rId16"/>
      <p:bold r:id="rId17"/>
      <p:italic r:id="rId18"/>
      <p:boldItalic r:id="rId19"/>
    </p:embeddedFon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00C6F2-3572-2649-AF44-51EFECB4C78B}" v="4" dt="2024-10-15T08:55:24.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08"/>
    <p:restoredTop sz="96306"/>
  </p:normalViewPr>
  <p:slideViewPr>
    <p:cSldViewPr snapToGrid="0">
      <p:cViewPr varScale="1">
        <p:scale>
          <a:sx n="193" d="100"/>
          <a:sy n="193" d="100"/>
        </p:scale>
        <p:origin x="232" y="24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jka Meijer" userId="4c464e55-2aef-498b-a56d-12bebce7c03a" providerId="ADAL" clId="{6200C6F2-3572-2649-AF44-51EFECB4C78B}"/>
    <pc:docChg chg="undo redo custSel addSld modSld sldOrd modMainMaster">
      <pc:chgData name="Yasjka Meijer" userId="4c464e55-2aef-498b-a56d-12bebce7c03a" providerId="ADAL" clId="{6200C6F2-3572-2649-AF44-51EFECB4C78B}" dt="2024-10-15T09:53:26.995" v="1899" actId="948"/>
      <pc:docMkLst>
        <pc:docMk/>
      </pc:docMkLst>
      <pc:sldChg chg="modSp mod">
        <pc:chgData name="Yasjka Meijer" userId="4c464e55-2aef-498b-a56d-12bebce7c03a" providerId="ADAL" clId="{6200C6F2-3572-2649-AF44-51EFECB4C78B}" dt="2024-10-15T09:53:26.995" v="1899" actId="948"/>
        <pc:sldMkLst>
          <pc:docMk/>
          <pc:sldMk cId="0" sldId="256"/>
        </pc:sldMkLst>
        <pc:spChg chg="mod">
          <ac:chgData name="Yasjka Meijer" userId="4c464e55-2aef-498b-a56d-12bebce7c03a" providerId="ADAL" clId="{6200C6F2-3572-2649-AF44-51EFECB4C78B}" dt="2024-10-14T16:50:49.873" v="61" actId="20577"/>
          <ac:spMkLst>
            <pc:docMk/>
            <pc:sldMk cId="0" sldId="256"/>
            <ac:spMk id="66" creationId="{00000000-0000-0000-0000-000000000000}"/>
          </ac:spMkLst>
        </pc:spChg>
        <pc:spChg chg="mod">
          <ac:chgData name="Yasjka Meijer" userId="4c464e55-2aef-498b-a56d-12bebce7c03a" providerId="ADAL" clId="{6200C6F2-3572-2649-AF44-51EFECB4C78B}" dt="2024-10-15T09:53:26.995" v="1899" actId="948"/>
          <ac:spMkLst>
            <pc:docMk/>
            <pc:sldMk cId="0" sldId="256"/>
            <ac:spMk id="67" creationId="{00000000-0000-0000-0000-000000000000}"/>
          </ac:spMkLst>
        </pc:spChg>
      </pc:sldChg>
      <pc:sldChg chg="addSp modSp mod">
        <pc:chgData name="Yasjka Meijer" userId="4c464e55-2aef-498b-a56d-12bebce7c03a" providerId="ADAL" clId="{6200C6F2-3572-2649-AF44-51EFECB4C78B}" dt="2024-10-15T09:45:52.687" v="1785" actId="20577"/>
        <pc:sldMkLst>
          <pc:docMk/>
          <pc:sldMk cId="0" sldId="259"/>
        </pc:sldMkLst>
        <pc:spChg chg="add mod">
          <ac:chgData name="Yasjka Meijer" userId="4c464e55-2aef-498b-a56d-12bebce7c03a" providerId="ADAL" clId="{6200C6F2-3572-2649-AF44-51EFECB4C78B}" dt="2024-10-14T16:51:47.782" v="63" actId="767"/>
          <ac:spMkLst>
            <pc:docMk/>
            <pc:sldMk cId="0" sldId="259"/>
            <ac:spMk id="2" creationId="{53C2B9B5-76D7-C418-3166-78FE962DAFC6}"/>
          </ac:spMkLst>
        </pc:spChg>
        <pc:spChg chg="mod">
          <ac:chgData name="Yasjka Meijer" userId="4c464e55-2aef-498b-a56d-12bebce7c03a" providerId="ADAL" clId="{6200C6F2-3572-2649-AF44-51EFECB4C78B}" dt="2024-10-15T09:45:52.687" v="1785" actId="20577"/>
          <ac:spMkLst>
            <pc:docMk/>
            <pc:sldMk cId="0" sldId="259"/>
            <ac:spMk id="84" creationId="{00000000-0000-0000-0000-000000000000}"/>
          </ac:spMkLst>
        </pc:spChg>
        <pc:spChg chg="mod">
          <ac:chgData name="Yasjka Meijer" userId="4c464e55-2aef-498b-a56d-12bebce7c03a" providerId="ADAL" clId="{6200C6F2-3572-2649-AF44-51EFECB4C78B}" dt="2024-10-15T09:44:53.177" v="1780" actId="1038"/>
          <ac:spMkLst>
            <pc:docMk/>
            <pc:sldMk cId="0" sldId="259"/>
            <ac:spMk id="85" creationId="{00000000-0000-0000-0000-000000000000}"/>
          </ac:spMkLst>
        </pc:spChg>
        <pc:graphicFrameChg chg="mod">
          <ac:chgData name="Yasjka Meijer" userId="4c464e55-2aef-498b-a56d-12bebce7c03a" providerId="ADAL" clId="{6200C6F2-3572-2649-AF44-51EFECB4C78B}" dt="2024-10-15T09:45:18.565" v="1782" actId="1076"/>
          <ac:graphicFrameMkLst>
            <pc:docMk/>
            <pc:sldMk cId="0" sldId="259"/>
            <ac:graphicFrameMk id="5" creationId="{FD3BD200-04D1-7737-E813-7AE4DEB610B7}"/>
          </ac:graphicFrameMkLst>
        </pc:graphicFrameChg>
        <pc:picChg chg="mod">
          <ac:chgData name="Yasjka Meijer" userId="4c464e55-2aef-498b-a56d-12bebce7c03a" providerId="ADAL" clId="{6200C6F2-3572-2649-AF44-51EFECB4C78B}" dt="2024-10-15T08:20:11.700" v="162" actId="1076"/>
          <ac:picMkLst>
            <pc:docMk/>
            <pc:sldMk cId="0" sldId="259"/>
            <ac:picMk id="4" creationId="{1AC65D9B-260A-E7FD-ABC9-E23527758086}"/>
          </ac:picMkLst>
        </pc:picChg>
      </pc:sldChg>
      <pc:sldChg chg="addSp delSp modSp mod ord">
        <pc:chgData name="Yasjka Meijer" userId="4c464e55-2aef-498b-a56d-12bebce7c03a" providerId="ADAL" clId="{6200C6F2-3572-2649-AF44-51EFECB4C78B}" dt="2024-10-15T09:20:09.042" v="1202" actId="20577"/>
        <pc:sldMkLst>
          <pc:docMk/>
          <pc:sldMk cId="602173044" sldId="260"/>
        </pc:sldMkLst>
        <pc:spChg chg="mod">
          <ac:chgData name="Yasjka Meijer" userId="4c464e55-2aef-498b-a56d-12bebce7c03a" providerId="ADAL" clId="{6200C6F2-3572-2649-AF44-51EFECB4C78B}" dt="2024-10-15T09:20:09.042" v="1202" actId="20577"/>
          <ac:spMkLst>
            <pc:docMk/>
            <pc:sldMk cId="602173044" sldId="260"/>
            <ac:spMk id="84" creationId="{90108B05-3900-5251-F29D-E81DA36EB00F}"/>
          </ac:spMkLst>
        </pc:spChg>
        <pc:spChg chg="mod">
          <ac:chgData name="Yasjka Meijer" userId="4c464e55-2aef-498b-a56d-12bebce7c03a" providerId="ADAL" clId="{6200C6F2-3572-2649-AF44-51EFECB4C78B}" dt="2024-10-15T08:30:01.064" v="233" actId="20577"/>
          <ac:spMkLst>
            <pc:docMk/>
            <pc:sldMk cId="602173044" sldId="260"/>
            <ac:spMk id="85" creationId="{7F025330-9E42-CE3F-491A-693C556C19BD}"/>
          </ac:spMkLst>
        </pc:spChg>
        <pc:picChg chg="del">
          <ac:chgData name="Yasjka Meijer" userId="4c464e55-2aef-498b-a56d-12bebce7c03a" providerId="ADAL" clId="{6200C6F2-3572-2649-AF44-51EFECB4C78B}" dt="2024-10-15T08:34:02.444" v="280" actId="478"/>
          <ac:picMkLst>
            <pc:docMk/>
            <pc:sldMk cId="602173044" sldId="260"/>
            <ac:picMk id="2" creationId="{415504C0-0C30-1631-F324-625A970A955A}"/>
          </ac:picMkLst>
        </pc:picChg>
        <pc:picChg chg="add del">
          <ac:chgData name="Yasjka Meijer" userId="4c464e55-2aef-498b-a56d-12bebce7c03a" providerId="ADAL" clId="{6200C6F2-3572-2649-AF44-51EFECB4C78B}" dt="2024-10-15T08:34:03.980" v="281" actId="478"/>
          <ac:picMkLst>
            <pc:docMk/>
            <pc:sldMk cId="602173044" sldId="260"/>
            <ac:picMk id="3" creationId="{7DDF8769-35B4-F3C8-8F82-536E55D5D32F}"/>
          </ac:picMkLst>
        </pc:picChg>
        <pc:picChg chg="add mod">
          <ac:chgData name="Yasjka Meijer" userId="4c464e55-2aef-498b-a56d-12bebce7c03a" providerId="ADAL" clId="{6200C6F2-3572-2649-AF44-51EFECB4C78B}" dt="2024-10-15T08:38:49.264" v="287" actId="1036"/>
          <ac:picMkLst>
            <pc:docMk/>
            <pc:sldMk cId="602173044" sldId="260"/>
            <ac:picMk id="5" creationId="{90B51FAA-B0CB-B0D2-3724-E2F936CE8CA6}"/>
          </ac:picMkLst>
        </pc:picChg>
      </pc:sldChg>
      <pc:sldChg chg="addSp modSp mod">
        <pc:chgData name="Yasjka Meijer" userId="4c464e55-2aef-498b-a56d-12bebce7c03a" providerId="ADAL" clId="{6200C6F2-3572-2649-AF44-51EFECB4C78B}" dt="2024-10-15T08:18:13.544" v="147" actId="20577"/>
        <pc:sldMkLst>
          <pc:docMk/>
          <pc:sldMk cId="2267328228" sldId="261"/>
        </pc:sldMkLst>
        <pc:spChg chg="mod">
          <ac:chgData name="Yasjka Meijer" userId="4c464e55-2aef-498b-a56d-12bebce7c03a" providerId="ADAL" clId="{6200C6F2-3572-2649-AF44-51EFECB4C78B}" dt="2024-10-15T08:18:13.544" v="147" actId="20577"/>
          <ac:spMkLst>
            <pc:docMk/>
            <pc:sldMk cId="2267328228" sldId="261"/>
            <ac:spMk id="84" creationId="{E2B4CEAD-5873-8D76-B60D-2F145CAC7EA2}"/>
          </ac:spMkLst>
        </pc:spChg>
        <pc:picChg chg="add mod">
          <ac:chgData name="Yasjka Meijer" userId="4c464e55-2aef-498b-a56d-12bebce7c03a" providerId="ADAL" clId="{6200C6F2-3572-2649-AF44-51EFECB4C78B}" dt="2024-10-15T08:17:41.775" v="119" actId="1076"/>
          <ac:picMkLst>
            <pc:docMk/>
            <pc:sldMk cId="2267328228" sldId="261"/>
            <ac:picMk id="2" creationId="{695371B0-40AB-7DEC-A00D-9B96E438BA80}"/>
          </ac:picMkLst>
        </pc:picChg>
      </pc:sldChg>
      <pc:sldChg chg="modSp mod">
        <pc:chgData name="Yasjka Meijer" userId="4c464e55-2aef-498b-a56d-12bebce7c03a" providerId="ADAL" clId="{6200C6F2-3572-2649-AF44-51EFECB4C78B}" dt="2024-10-15T08:44:04.212" v="366" actId="20577"/>
        <pc:sldMkLst>
          <pc:docMk/>
          <pc:sldMk cId="2125090986" sldId="262"/>
        </pc:sldMkLst>
        <pc:spChg chg="mod">
          <ac:chgData name="Yasjka Meijer" userId="4c464e55-2aef-498b-a56d-12bebce7c03a" providerId="ADAL" clId="{6200C6F2-3572-2649-AF44-51EFECB4C78B}" dt="2024-10-15T08:44:04.212" v="366" actId="20577"/>
          <ac:spMkLst>
            <pc:docMk/>
            <pc:sldMk cId="2125090986" sldId="262"/>
            <ac:spMk id="84" creationId="{BF4D92FE-9453-9E0C-6CC0-EF177A0C966B}"/>
          </ac:spMkLst>
        </pc:spChg>
      </pc:sldChg>
      <pc:sldChg chg="modSp mod">
        <pc:chgData name="Yasjka Meijer" userId="4c464e55-2aef-498b-a56d-12bebce7c03a" providerId="ADAL" clId="{6200C6F2-3572-2649-AF44-51EFECB4C78B}" dt="2024-10-15T08:39:02.816" v="294" actId="1038"/>
        <pc:sldMkLst>
          <pc:docMk/>
          <pc:sldMk cId="3511396385" sldId="263"/>
        </pc:sldMkLst>
        <pc:picChg chg="mod">
          <ac:chgData name="Yasjka Meijer" userId="4c464e55-2aef-498b-a56d-12bebce7c03a" providerId="ADAL" clId="{6200C6F2-3572-2649-AF44-51EFECB4C78B}" dt="2024-10-15T08:39:02.816" v="294" actId="1038"/>
          <ac:picMkLst>
            <pc:docMk/>
            <pc:sldMk cId="3511396385" sldId="263"/>
            <ac:picMk id="4" creationId="{0290B726-3EF5-D22C-434B-6DF8EE4336E0}"/>
          </ac:picMkLst>
        </pc:picChg>
      </pc:sldChg>
      <pc:sldChg chg="modSp mod">
        <pc:chgData name="Yasjka Meijer" userId="4c464e55-2aef-498b-a56d-12bebce7c03a" providerId="ADAL" clId="{6200C6F2-3572-2649-AF44-51EFECB4C78B}" dt="2024-10-15T09:31:49.965" v="1751" actId="1076"/>
        <pc:sldMkLst>
          <pc:docMk/>
          <pc:sldMk cId="1647182964" sldId="264"/>
        </pc:sldMkLst>
        <pc:spChg chg="mod">
          <ac:chgData name="Yasjka Meijer" userId="4c464e55-2aef-498b-a56d-12bebce7c03a" providerId="ADAL" clId="{6200C6F2-3572-2649-AF44-51EFECB4C78B}" dt="2024-10-15T09:31:49.965" v="1751" actId="1076"/>
          <ac:spMkLst>
            <pc:docMk/>
            <pc:sldMk cId="1647182964" sldId="264"/>
            <ac:spMk id="2" creationId="{D3DC0271-F962-6AF4-4563-E078D387E316}"/>
          </ac:spMkLst>
        </pc:spChg>
      </pc:sldChg>
      <pc:sldChg chg="addSp modSp mod">
        <pc:chgData name="Yasjka Meijer" userId="4c464e55-2aef-498b-a56d-12bebce7c03a" providerId="ADAL" clId="{6200C6F2-3572-2649-AF44-51EFECB4C78B}" dt="2024-10-15T09:51:31.408" v="1898" actId="20577"/>
        <pc:sldMkLst>
          <pc:docMk/>
          <pc:sldMk cId="329457297" sldId="265"/>
        </pc:sldMkLst>
        <pc:spChg chg="mod">
          <ac:chgData name="Yasjka Meijer" userId="4c464e55-2aef-498b-a56d-12bebce7c03a" providerId="ADAL" clId="{6200C6F2-3572-2649-AF44-51EFECB4C78B}" dt="2024-10-15T09:51:31.408" v="1898" actId="20577"/>
          <ac:spMkLst>
            <pc:docMk/>
            <pc:sldMk cId="329457297" sldId="265"/>
            <ac:spMk id="2" creationId="{E38BD069-0093-0D85-F09E-D5F7A13EEE10}"/>
          </ac:spMkLst>
        </pc:spChg>
        <pc:spChg chg="mod">
          <ac:chgData name="Yasjka Meijer" userId="4c464e55-2aef-498b-a56d-12bebce7c03a" providerId="ADAL" clId="{6200C6F2-3572-2649-AF44-51EFECB4C78B}" dt="2024-10-15T08:44:36.080" v="375" actId="20577"/>
          <ac:spMkLst>
            <pc:docMk/>
            <pc:sldMk cId="329457297" sldId="265"/>
            <ac:spMk id="3" creationId="{1635FAEA-EF91-95D8-4BAB-7A02A35C189C}"/>
          </ac:spMkLst>
        </pc:spChg>
        <pc:picChg chg="add mod">
          <ac:chgData name="Yasjka Meijer" userId="4c464e55-2aef-498b-a56d-12bebce7c03a" providerId="ADAL" clId="{6200C6F2-3572-2649-AF44-51EFECB4C78B}" dt="2024-10-15T08:55:24.468" v="802"/>
          <ac:picMkLst>
            <pc:docMk/>
            <pc:sldMk cId="329457297" sldId="265"/>
            <ac:picMk id="4" creationId="{09A36E3E-9A5B-AFAF-F1DF-A66DC6B730F2}"/>
          </ac:picMkLst>
        </pc:picChg>
        <pc:picChg chg="add mod">
          <ac:chgData name="Yasjka Meijer" userId="4c464e55-2aef-498b-a56d-12bebce7c03a" providerId="ADAL" clId="{6200C6F2-3572-2649-AF44-51EFECB4C78B}" dt="2024-10-15T08:55:24.468" v="802"/>
          <ac:picMkLst>
            <pc:docMk/>
            <pc:sldMk cId="329457297" sldId="265"/>
            <ac:picMk id="5" creationId="{234041A6-6581-C97B-D4BE-BC3503BC90F1}"/>
          </ac:picMkLst>
        </pc:picChg>
      </pc:sldChg>
      <pc:sldChg chg="modSp add mod ord">
        <pc:chgData name="Yasjka Meijer" userId="4c464e55-2aef-498b-a56d-12bebce7c03a" providerId="ADAL" clId="{6200C6F2-3572-2649-AF44-51EFECB4C78B}" dt="2024-10-15T09:50:29.974" v="1886" actId="20577"/>
        <pc:sldMkLst>
          <pc:docMk/>
          <pc:sldMk cId="1920520818" sldId="266"/>
        </pc:sldMkLst>
        <pc:spChg chg="mod">
          <ac:chgData name="Yasjka Meijer" userId="4c464e55-2aef-498b-a56d-12bebce7c03a" providerId="ADAL" clId="{6200C6F2-3572-2649-AF44-51EFECB4C78B}" dt="2024-10-15T09:50:29.974" v="1886" actId="20577"/>
          <ac:spMkLst>
            <pc:docMk/>
            <pc:sldMk cId="1920520818" sldId="266"/>
            <ac:spMk id="2" creationId="{8216980A-3760-EDFC-1266-C9E2EBA5F11E}"/>
          </ac:spMkLst>
        </pc:spChg>
        <pc:spChg chg="mod">
          <ac:chgData name="Yasjka Meijer" userId="4c464e55-2aef-498b-a56d-12bebce7c03a" providerId="ADAL" clId="{6200C6F2-3572-2649-AF44-51EFECB4C78B}" dt="2024-10-15T08:45:38.249" v="397" actId="20577"/>
          <ac:spMkLst>
            <pc:docMk/>
            <pc:sldMk cId="1920520818" sldId="266"/>
            <ac:spMk id="3" creationId="{9E22C1E5-F7F1-5250-5DFE-34FBF59FC5AC}"/>
          </ac:spMkLst>
        </pc:spChg>
      </pc:sldChg>
      <pc:sldMasterChg chg="modSp mod">
        <pc:chgData name="Yasjka Meijer" userId="4c464e55-2aef-498b-a56d-12bebce7c03a" providerId="ADAL" clId="{6200C6F2-3572-2649-AF44-51EFECB4C78B}" dt="2024-10-14T16:53:27.798" v="102" actId="20577"/>
        <pc:sldMasterMkLst>
          <pc:docMk/>
          <pc:sldMasterMk cId="0" sldId="2147483653"/>
        </pc:sldMasterMkLst>
        <pc:spChg chg="mod">
          <ac:chgData name="Yasjka Meijer" userId="4c464e55-2aef-498b-a56d-12bebce7c03a" providerId="ADAL" clId="{6200C6F2-3572-2649-AF44-51EFECB4C78B}" dt="2024-10-14T16:53:27.798" v="102" actId="20577"/>
          <ac:spMkLst>
            <pc:docMk/>
            <pc:sldMasterMk cId="0" sldId="2147483653"/>
            <ac:spMk id="2" creationId="{CA07246B-12F8-C3E3-DE98-6C2EE4A464D1}"/>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BA9B5777-D703-5C30-EC01-73EA8B04EC12}"/>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684894DB-0C8D-5033-48B0-F53356FFD9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CE104640-791A-0B76-BAD7-C77828D7D4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19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623AE50-CA78-3C05-6F3D-D220878347D4}"/>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CC4961F5-CE01-77D8-A649-5B249BC009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A660001D-6BAA-E43F-FF03-759FC5AE86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94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3524A257-94AC-769D-015F-DF18C32E6919}"/>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349017A0-BC7D-867F-EE6F-8A5C6A9313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74A6A379-EF90-E1BB-9ADA-7847F1E7040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285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91FD285-D6C5-A544-76A5-D8B64AD58E06}"/>
            </a:ext>
          </a:extLst>
        </p:cNvPr>
        <p:cNvGrpSpPr/>
        <p:nvPr/>
      </p:nvGrpSpPr>
      <p:grpSpPr>
        <a:xfrm>
          <a:off x="0" y="0"/>
          <a:ext cx="0" cy="0"/>
          <a:chOff x="0" y="0"/>
          <a:chExt cx="0" cy="0"/>
        </a:xfrm>
      </p:grpSpPr>
      <p:sp>
        <p:nvSpPr>
          <p:cNvPr id="81" name="Google Shape;81;g2bb727f0b64_0_1:notes">
            <a:extLst>
              <a:ext uri="{FF2B5EF4-FFF2-40B4-BE49-F238E27FC236}">
                <a16:creationId xmlns:a16="http://schemas.microsoft.com/office/drawing/2014/main" id="{068319F7-8320-95FF-4B29-9334DF01EA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bb727f0b64_0_1:notes">
            <a:extLst>
              <a:ext uri="{FF2B5EF4-FFF2-40B4-BE49-F238E27FC236}">
                <a16:creationId xmlns:a16="http://schemas.microsoft.com/office/drawing/2014/main" id="{E5D37443-CBB6-7F36-396B-5957E632E7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0701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9" name="Google Shape;29;p3"/>
          <p:cNvSpPr txBox="1">
            <a:spLocks noGrp="1"/>
          </p:cNvSpPr>
          <p:nvPr>
            <p:ph type="body" idx="1"/>
          </p:nvPr>
        </p:nvSpPr>
        <p:spPr>
          <a:xfrm>
            <a:off x="324233" y="1558533"/>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15000"/>
              </a:lnSpc>
              <a:spcBef>
                <a:spcPts val="1000"/>
              </a:spcBef>
              <a:spcAft>
                <a:spcPts val="0"/>
              </a:spcAft>
              <a:buClr>
                <a:schemeClr val="dk1"/>
              </a:buClr>
              <a:buSzPts val="3200"/>
              <a:buFont typeface="Montserrat"/>
              <a:buChar char="❖"/>
              <a:defRPr sz="3200" i="0" u="none" strike="noStrike" cap="none">
                <a:solidFill>
                  <a:schemeClr val="dk1"/>
                </a:solidFill>
                <a:latin typeface="Montserrat"/>
                <a:ea typeface="Montserrat"/>
                <a:cs typeface="Montserrat"/>
                <a:sym typeface="Montserrat"/>
              </a:defRPr>
            </a:lvl1pPr>
            <a:lvl2pPr marL="914400" marR="0" lvl="1" indent="-406400" algn="l" rtl="0">
              <a:lnSpc>
                <a:spcPct val="115000"/>
              </a:lnSpc>
              <a:spcBef>
                <a:spcPts val="5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2pPr>
            <a:lvl3pPr marL="1371600" marR="0" lvl="2" indent="-381000" algn="l" rtl="0">
              <a:lnSpc>
                <a:spcPct val="115000"/>
              </a:lnSpc>
              <a:spcBef>
                <a:spcPts val="500"/>
              </a:spcBef>
              <a:spcAft>
                <a:spcPts val="0"/>
              </a:spcAft>
              <a:buClr>
                <a:schemeClr val="dk1"/>
              </a:buClr>
              <a:buSzPts val="2400"/>
              <a:buFont typeface="Montserrat"/>
              <a:buChar char="o"/>
              <a:defRPr sz="2400" i="0" u="none" strike="noStrike" cap="none">
                <a:solidFill>
                  <a:schemeClr val="dk1"/>
                </a:solidFill>
                <a:latin typeface="Montserrat"/>
                <a:ea typeface="Montserrat"/>
                <a:cs typeface="Montserrat"/>
                <a:sym typeface="Montserrat"/>
              </a:defRPr>
            </a:lvl3pPr>
            <a:lvl4pPr marL="1828800" marR="0" lvl="3"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4pPr>
            <a:lvl5pPr marL="2286000" marR="0" lvl="4"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5000"/>
              </a:lnSpc>
              <a:spcBef>
                <a:spcPts val="1000"/>
              </a:spcBef>
              <a:spcAft>
                <a:spcPts val="0"/>
              </a:spcAft>
              <a:buClr>
                <a:schemeClr val="dk1"/>
              </a:buClr>
              <a:buSzPts val="1600"/>
              <a:buFont typeface="Montserrat"/>
              <a:buNone/>
              <a:defRPr sz="1600" i="0" u="none" strike="noStrike" cap="none">
                <a:solidFill>
                  <a:schemeClr val="dk1"/>
                </a:solidFill>
                <a:latin typeface="Montserrat"/>
                <a:ea typeface="Montserrat"/>
                <a:cs typeface="Montserrat"/>
                <a:sym typeface="Montserrat"/>
              </a:defRPr>
            </a:lvl1pPr>
            <a:lvl2pPr marL="914400" marR="0" lvl="1" indent="-228600" algn="l" rtl="0">
              <a:lnSpc>
                <a:spcPct val="115000"/>
              </a:lnSpc>
              <a:spcBef>
                <a:spcPts val="500"/>
              </a:spcBef>
              <a:spcAft>
                <a:spcPts val="0"/>
              </a:spcAft>
              <a:buClr>
                <a:schemeClr val="dk1"/>
              </a:buClr>
              <a:buSzPts val="1400"/>
              <a:buFont typeface="Montserrat"/>
              <a:buNone/>
              <a:defRPr sz="1400" i="0" u="none" strike="noStrike" cap="none">
                <a:solidFill>
                  <a:schemeClr val="dk1"/>
                </a:solidFill>
                <a:latin typeface="Montserrat"/>
                <a:ea typeface="Montserrat"/>
                <a:cs typeface="Montserrat"/>
                <a:sym typeface="Montserrat"/>
              </a:defRPr>
            </a:lvl2pPr>
            <a:lvl3pPr marL="1371600" marR="0" lvl="2" indent="-228600" algn="l" rtl="0">
              <a:lnSpc>
                <a:spcPct val="115000"/>
              </a:lnSpc>
              <a:spcBef>
                <a:spcPts val="500"/>
              </a:spcBef>
              <a:spcAft>
                <a:spcPts val="0"/>
              </a:spcAft>
              <a:buClr>
                <a:schemeClr val="dk1"/>
              </a:buClr>
              <a:buSzPts val="1200"/>
              <a:buFont typeface="Montserrat"/>
              <a:buNone/>
              <a:defRPr sz="1200" i="0" u="none" strike="noStrike" cap="none">
                <a:solidFill>
                  <a:schemeClr val="dk1"/>
                </a:solidFill>
                <a:latin typeface="Montserrat"/>
                <a:ea typeface="Montserrat"/>
                <a:cs typeface="Montserrat"/>
                <a:sym typeface="Montserrat"/>
              </a:defRPr>
            </a:lvl3pPr>
            <a:lvl4pPr marL="1828800" marR="0" lvl="3"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4pPr>
            <a:lvl5pPr marL="2286000" marR="0" lvl="4"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5pPr>
            <a:lvl6pPr marL="2743200" marR="0" lvl="5"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6pPr>
            <a:lvl7pPr marL="3200400" marR="0" lvl="6"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7pPr>
            <a:lvl8pPr marL="3657600" marR="0" lvl="7"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8pPr>
            <a:lvl9pPr marL="4114800" marR="0" lvl="8" indent="-228600" algn="l" rtl="0">
              <a:lnSpc>
                <a:spcPct val="115000"/>
              </a:lnSpc>
              <a:spcBef>
                <a:spcPts val="500"/>
              </a:spcBef>
              <a:spcAft>
                <a:spcPts val="0"/>
              </a:spcAft>
              <a:buClr>
                <a:schemeClr val="dk1"/>
              </a:buClr>
              <a:buSzPts val="1000"/>
              <a:buFont typeface="Montserrat"/>
              <a:buNone/>
              <a:defRPr sz="1000" i="0" u="none" strike="noStrike" cap="none">
                <a:solidFill>
                  <a:schemeClr val="dk1"/>
                </a:solidFill>
                <a:latin typeface="Montserrat"/>
                <a:ea typeface="Montserrat"/>
                <a:cs typeface="Montserrat"/>
                <a:sym typeface="Montserrat"/>
              </a:defRPr>
            </a:lvl9pPr>
          </a:lstStyle>
          <a:p>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7">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8">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 name="Google Shape;61;p6">
            <a:extLst>
              <a:ext uri="{FF2B5EF4-FFF2-40B4-BE49-F238E27FC236}">
                <a16:creationId xmlns:a16="http://schemas.microsoft.com/office/drawing/2014/main" id="{CA07246B-12F8-C3E3-DE98-6C2EE4A464D1}"/>
              </a:ext>
            </a:extLst>
          </p:cNvPr>
          <p:cNvSpPr txBox="1"/>
          <p:nvPr userDrawn="1"/>
        </p:nvSpPr>
        <p:spPr>
          <a:xfrm>
            <a:off x="-24376" y="6562800"/>
            <a:ext cx="708557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i="0" u="none" strike="noStrike" cap="none" dirty="0">
                <a:solidFill>
                  <a:schemeClr val="accent1"/>
                </a:solidFill>
                <a:latin typeface="Montserrat"/>
                <a:ea typeface="Montserrat"/>
                <a:cs typeface="Montserrat"/>
                <a:sym typeface="Montserrat"/>
              </a:rPr>
              <a:t>Y. Meijer, GHG Roadmap , AC-VC 20</a:t>
            </a:r>
            <a:r>
              <a:rPr lang="en-GB" b="1" dirty="0">
                <a:solidFill>
                  <a:schemeClr val="accent1"/>
                </a:solidFill>
                <a:latin typeface="Montserrat"/>
                <a:ea typeface="Montserrat"/>
                <a:cs typeface="Montserrat"/>
                <a:sym typeface="Montserrat"/>
              </a:rPr>
              <a:t>,</a:t>
            </a:r>
            <a:r>
              <a:rPr lang="en-GB" sz="1400" b="1" i="0" u="none" strike="noStrike" cap="none" dirty="0">
                <a:solidFill>
                  <a:schemeClr val="accent1"/>
                </a:solidFill>
                <a:latin typeface="Montserrat"/>
                <a:ea typeface="Montserrat"/>
                <a:cs typeface="Montserrat"/>
                <a:sym typeface="Montserrat"/>
              </a:rPr>
              <a:t> Washington, 15–18</a:t>
            </a:r>
            <a:r>
              <a:rPr lang="en-GB" b="1" dirty="0">
                <a:solidFill>
                  <a:schemeClr val="accent1"/>
                </a:solidFill>
                <a:latin typeface="Montserrat"/>
                <a:ea typeface="Montserrat"/>
                <a:cs typeface="Montserrat"/>
                <a:sym typeface="Montserrat"/>
              </a:rPr>
              <a:t> October 2024</a:t>
            </a:r>
            <a:endParaRPr b="1" dirty="0">
              <a:solidFill>
                <a:schemeClr val="accent1"/>
              </a:solidFill>
              <a:latin typeface="Montserrat"/>
              <a:ea typeface="Montserrat"/>
              <a:cs typeface="Montserrat"/>
              <a:sym typeface="Montserrat"/>
            </a:endParaRPr>
          </a:p>
        </p:txBody>
      </p:sp>
      <p:sp>
        <p:nvSpPr>
          <p:cNvPr id="3" name="Google Shape;39;p4">
            <a:extLst>
              <a:ext uri="{FF2B5EF4-FFF2-40B4-BE49-F238E27FC236}">
                <a16:creationId xmlns:a16="http://schemas.microsoft.com/office/drawing/2014/main" id="{84A2D395-2FD9-C0D1-9E66-72139BF17DA5}"/>
              </a:ext>
            </a:extLst>
          </p:cNvPr>
          <p:cNvSpPr txBox="1"/>
          <p:nvPr userDrawn="1"/>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dirty="0">
                <a:solidFill>
                  <a:schemeClr val="accent1"/>
                </a:solidFill>
                <a:latin typeface="Montserrat"/>
                <a:ea typeface="Montserrat"/>
                <a:cs typeface="Montserrat"/>
                <a:sym typeface="Montserrat"/>
              </a:rPr>
              <a:t>Slide </a:t>
            </a:r>
            <a:fld id="{00000000-1234-1234-1234-123412341234}" type="slidenum">
              <a:rPr lang="en-GB" sz="1400" b="1">
                <a:solidFill>
                  <a:schemeClr val="accent1"/>
                </a:solidFill>
                <a:latin typeface="Montserrat"/>
                <a:ea typeface="Montserrat"/>
                <a:cs typeface="Montserrat"/>
                <a:sym typeface="Montserrat"/>
              </a:rPr>
              <a:t>‹#›</a:t>
            </a:fld>
            <a:endParaRPr sz="1400" b="1" dirty="0">
              <a:solidFill>
                <a:schemeClr val="accen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docs.google.com/spreadsheets/d/1ZLJbtXlsqK2YomVO0CIodM3OZIkN7hhQUnoH4q_iRMA/edit?gid=0#gid=0" TargetMode="Externa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50" y="866274"/>
            <a:ext cx="8035800" cy="328227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lt1"/>
              </a:buClr>
              <a:buSzPts val="8000"/>
              <a:buFont typeface="Arial"/>
              <a:buNone/>
            </a:pPr>
            <a:r>
              <a:rPr lang="en-US" sz="7500" dirty="0"/>
              <a:t>GHG Roadmap</a:t>
            </a:r>
            <a:endParaRPr sz="7500" dirty="0">
              <a:latin typeface="Montserrat"/>
              <a:ea typeface="Montserrat"/>
              <a:cs typeface="Montserrat"/>
              <a:sym typeface="Montserrat"/>
            </a:endParaRPr>
          </a:p>
          <a:p>
            <a:pPr marL="0" lvl="0" indent="0" algn="l" rtl="0">
              <a:lnSpc>
                <a:spcPct val="115000"/>
              </a:lnSpc>
              <a:spcBef>
                <a:spcPts val="0"/>
              </a:spcBef>
              <a:spcAft>
                <a:spcPts val="0"/>
              </a:spcAft>
              <a:buClr>
                <a:schemeClr val="lt1"/>
              </a:buClr>
              <a:buSzPts val="8000"/>
              <a:buFont typeface="Arial"/>
              <a:buNone/>
            </a:pPr>
            <a:r>
              <a:rPr lang="en-GB" sz="4000" i="1" dirty="0">
                <a:latin typeface="Montserrat"/>
                <a:ea typeface="Montserrat"/>
                <a:cs typeface="Montserrat"/>
                <a:sym typeface="Montserrat"/>
              </a:rPr>
              <a:t>Issue 2</a:t>
            </a:r>
            <a:endParaRPr sz="4000" i="1" dirty="0">
              <a:latin typeface="Montserrat"/>
              <a:ea typeface="Montserrat"/>
              <a:cs typeface="Montserrat"/>
              <a:sym typeface="Montserrat"/>
            </a:endParaRPr>
          </a:p>
        </p:txBody>
      </p:sp>
      <p:sp>
        <p:nvSpPr>
          <p:cNvPr id="67" name="Google Shape;67;p7"/>
          <p:cNvSpPr/>
          <p:nvPr/>
        </p:nvSpPr>
        <p:spPr>
          <a:xfrm>
            <a:off x="7300809" y="3853281"/>
            <a:ext cx="4833000" cy="2979780"/>
          </a:xfrm>
          <a:prstGeom prst="rect">
            <a:avLst/>
          </a:prstGeom>
          <a:noFill/>
          <a:ln>
            <a:noFill/>
          </a:ln>
        </p:spPr>
        <p:txBody>
          <a:bodyPr spcFirstLastPara="1" wrap="square" lIns="0" tIns="0" rIns="0" bIns="0" anchor="t" anchorCtr="0">
            <a:noAutofit/>
          </a:bodyPr>
          <a:lstStyle/>
          <a:p>
            <a:pPr marL="0" marR="0" lvl="0" indent="0" algn="r" rtl="0">
              <a:spcBef>
                <a:spcPts val="1000"/>
              </a:spcBef>
              <a:spcAft>
                <a:spcPts val="0"/>
              </a:spcAft>
              <a:buNone/>
            </a:pPr>
            <a:endParaRPr lang="en-GB" sz="2200" b="1" i="0" u="none" strike="noStrike" cap="none" dirty="0">
              <a:solidFill>
                <a:schemeClr val="accent1"/>
              </a:solidFill>
              <a:latin typeface="Montserrat"/>
              <a:ea typeface="Montserrat"/>
              <a:cs typeface="Montserrat"/>
              <a:sym typeface="Montserrat"/>
            </a:endParaRPr>
          </a:p>
          <a:p>
            <a:pPr marL="0" marR="0" lvl="0" indent="0" algn="r" rtl="0">
              <a:spcBef>
                <a:spcPts val="1000"/>
              </a:spcBef>
              <a:spcAft>
                <a:spcPts val="0"/>
              </a:spcAft>
              <a:buNone/>
            </a:pPr>
            <a:r>
              <a:rPr lang="en-GB" sz="2200" b="1" i="0" u="none" strike="noStrike" cap="none" dirty="0">
                <a:solidFill>
                  <a:schemeClr val="accent1"/>
                </a:solidFill>
                <a:latin typeface="Montserrat"/>
                <a:ea typeface="Montserrat"/>
                <a:cs typeface="Montserrat"/>
                <a:sym typeface="Montserrat"/>
              </a:rPr>
              <a:t>Yasjka Meijer, ESA</a:t>
            </a:r>
            <a:br>
              <a:rPr lang="en-GB" sz="2200" b="1" i="0" u="none" strike="noStrike" cap="none" dirty="0">
                <a:solidFill>
                  <a:schemeClr val="accent1"/>
                </a:solidFill>
                <a:latin typeface="Montserrat"/>
                <a:ea typeface="Montserrat"/>
                <a:cs typeface="Montserrat"/>
                <a:sym typeface="Montserrat"/>
              </a:rPr>
            </a:br>
            <a:r>
              <a:rPr lang="en-GB" sz="2200" b="1" dirty="0">
                <a:solidFill>
                  <a:schemeClr val="accent1"/>
                </a:solidFill>
                <a:latin typeface="Montserrat"/>
                <a:ea typeface="Montserrat"/>
                <a:cs typeface="Montserrat"/>
                <a:sym typeface="Montserrat"/>
              </a:rPr>
              <a:t>GHG Task Team Lead</a:t>
            </a:r>
            <a:endParaRPr dirty="0">
              <a:latin typeface="Montserrat"/>
              <a:ea typeface="Montserrat"/>
              <a:cs typeface="Montserrat"/>
              <a:sym typeface="Montserrat"/>
            </a:endParaRPr>
          </a:p>
          <a:p>
            <a:pPr algn="r">
              <a:spcBef>
                <a:spcPts val="1600"/>
              </a:spcBef>
              <a:spcAft>
                <a:spcPts val="600"/>
              </a:spcAft>
            </a:pPr>
            <a:r>
              <a:rPr lang="en-GB" sz="2200" b="1" i="0" u="none" strike="noStrike" cap="none" dirty="0">
                <a:solidFill>
                  <a:schemeClr val="accent1"/>
                </a:solidFill>
                <a:latin typeface="Montserrat"/>
                <a:ea typeface="Montserrat"/>
                <a:cs typeface="Montserrat"/>
                <a:sym typeface="Montserrat"/>
              </a:rPr>
              <a:t> Agenda item 4.02</a:t>
            </a:r>
            <a:endParaRPr lang="en-GB" dirty="0">
              <a:latin typeface="Montserrat"/>
              <a:ea typeface="Montserrat"/>
              <a:cs typeface="Montserrat"/>
              <a:sym typeface="Montserrat"/>
            </a:endParaRPr>
          </a:p>
          <a:p>
            <a:pPr marL="0" marR="0" lvl="0" indent="0" algn="r" rtl="0">
              <a:spcBef>
                <a:spcPts val="1000"/>
              </a:spcBef>
              <a:spcAft>
                <a:spcPts val="0"/>
              </a:spcAft>
              <a:buNone/>
            </a:pPr>
            <a:r>
              <a:rPr lang="en-GB" sz="2200" b="1" dirty="0">
                <a:solidFill>
                  <a:schemeClr val="accent1"/>
                </a:solidFill>
                <a:latin typeface="Montserrat"/>
                <a:ea typeface="Montserrat"/>
                <a:cs typeface="Montserrat"/>
                <a:sym typeface="Montserrat"/>
              </a:rPr>
              <a:t>AC-VC, Washington</a:t>
            </a:r>
            <a:br>
              <a:rPr lang="en-GB" sz="2200" b="1" dirty="0">
                <a:solidFill>
                  <a:schemeClr val="accent1"/>
                </a:solidFill>
                <a:latin typeface="Montserrat"/>
                <a:ea typeface="Montserrat"/>
                <a:cs typeface="Montserrat"/>
                <a:sym typeface="Montserrat"/>
              </a:rPr>
            </a:br>
            <a:r>
              <a:rPr lang="en-GB" sz="2200" b="1" dirty="0">
                <a:solidFill>
                  <a:schemeClr val="accent1"/>
                </a:solidFill>
                <a:latin typeface="Montserrat"/>
                <a:ea typeface="Montserrat"/>
                <a:cs typeface="Montserrat"/>
                <a:sym typeface="Montserrat"/>
              </a:rPr>
              <a:t>17</a:t>
            </a:r>
            <a:r>
              <a:rPr lang="en-GB" sz="2200" b="1" baseline="30000" dirty="0">
                <a:solidFill>
                  <a:schemeClr val="accent1"/>
                </a:solidFill>
                <a:latin typeface="Montserrat"/>
                <a:ea typeface="Montserrat"/>
                <a:cs typeface="Montserrat"/>
                <a:sym typeface="Montserrat"/>
              </a:rPr>
              <a:t>th</a:t>
            </a:r>
            <a:r>
              <a:rPr lang="en-GB" sz="2200" b="1" dirty="0">
                <a:solidFill>
                  <a:schemeClr val="accent1"/>
                </a:solidFill>
                <a:latin typeface="Montserrat"/>
                <a:ea typeface="Montserrat"/>
                <a:cs typeface="Montserrat"/>
                <a:sym typeface="Montserrat"/>
              </a:rPr>
              <a:t> October 2024</a:t>
            </a:r>
            <a:endParaRPr lang="en-GB" sz="2200" b="1" i="0" u="none" strike="noStrike" cap="none" dirty="0">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3374003E-1CFC-EFEB-6CE4-3B7575725053}"/>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E2B4CEAD-5873-8D76-B60D-2F145CAC7EA2}"/>
              </a:ext>
            </a:extLst>
          </p:cNvPr>
          <p:cNvSpPr txBox="1">
            <a:spLocks noGrp="1"/>
          </p:cNvSpPr>
          <p:nvPr>
            <p:ph type="body" idx="1"/>
          </p:nvPr>
        </p:nvSpPr>
        <p:spPr>
          <a:xfrm>
            <a:off x="178225" y="1033130"/>
            <a:ext cx="11046984" cy="4959703"/>
          </a:xfrm>
          <a:prstGeom prst="rect">
            <a:avLst/>
          </a:prstGeom>
        </p:spPr>
        <p:txBody>
          <a:bodyPr spcFirstLastPara="1" wrap="square" lIns="91425" tIns="45700" rIns="91425" bIns="45700" anchor="t" anchorCtr="0">
            <a:noAutofit/>
          </a:bodyPr>
          <a:lstStyle/>
          <a:p>
            <a:pPr marL="457200" lvl="0" indent="-406400" algn="l" rtl="0">
              <a:lnSpc>
                <a:spcPct val="150000"/>
              </a:lnSpc>
              <a:spcBef>
                <a:spcPts val="0"/>
              </a:spcBef>
              <a:spcAft>
                <a:spcPts val="0"/>
              </a:spcAft>
              <a:buSzPts val="2800"/>
              <a:buChar char="❖"/>
            </a:pPr>
            <a:r>
              <a:rPr lang="en-US" sz="2000" dirty="0"/>
              <a:t>Greenhouse Gas Task Team (GHG TT) is part of joint CEOS-CGMS </a:t>
            </a:r>
            <a:r>
              <a:rPr lang="en-US" sz="2000" dirty="0" err="1"/>
              <a:t>WGClimate</a:t>
            </a:r>
            <a:endParaRPr lang="en-US" sz="2000" dirty="0"/>
          </a:p>
          <a:p>
            <a:pPr marL="457200" lvl="0" indent="-406400" algn="l" rtl="0">
              <a:lnSpc>
                <a:spcPct val="150000"/>
              </a:lnSpc>
              <a:spcBef>
                <a:spcPts val="0"/>
              </a:spcBef>
              <a:spcAft>
                <a:spcPts val="0"/>
              </a:spcAft>
              <a:buSzPts val="2800"/>
              <a:buChar char="❖"/>
            </a:pPr>
            <a:r>
              <a:rPr lang="en-GB" sz="2000" dirty="0"/>
              <a:t>Responsible for maintaining and implementation of the GHG Roadmap</a:t>
            </a:r>
          </a:p>
          <a:p>
            <a:pPr marL="457200" lvl="0" indent="-406400" algn="l" rtl="0">
              <a:lnSpc>
                <a:spcPct val="150000"/>
              </a:lnSpc>
              <a:spcBef>
                <a:spcPts val="0"/>
              </a:spcBef>
              <a:spcAft>
                <a:spcPts val="0"/>
              </a:spcAft>
              <a:buSzPts val="2800"/>
              <a:buChar char="❖"/>
            </a:pPr>
            <a:r>
              <a:rPr lang="en-GB" sz="2000" dirty="0"/>
              <a:t>Coordinates GHG related activities across various (CGMS &amp;) CEOS WGs: </a:t>
            </a:r>
            <a:br>
              <a:rPr lang="en-GB" sz="2000" dirty="0"/>
            </a:br>
            <a:r>
              <a:rPr lang="en-GB" sz="2000" dirty="0" err="1"/>
              <a:t>WGClimate</a:t>
            </a:r>
            <a:r>
              <a:rPr lang="en-GB" sz="2000" dirty="0"/>
              <a:t>, WG-</a:t>
            </a:r>
            <a:r>
              <a:rPr lang="en-GB" sz="2000" dirty="0" err="1"/>
              <a:t>CalVal</a:t>
            </a:r>
            <a:r>
              <a:rPr lang="en-GB" sz="2000" dirty="0"/>
              <a:t>, </a:t>
            </a:r>
            <a:r>
              <a:rPr lang="en-GB" sz="2000" b="1" dirty="0"/>
              <a:t>AC-VC</a:t>
            </a:r>
            <a:r>
              <a:rPr lang="en-GB" sz="2000" dirty="0"/>
              <a:t>, </a:t>
            </a:r>
            <a:r>
              <a:rPr lang="en-GB" sz="2000" dirty="0" err="1"/>
              <a:t>WGCapD</a:t>
            </a:r>
            <a:r>
              <a:rPr lang="en-GB" sz="2000" dirty="0"/>
              <a:t>, </a:t>
            </a:r>
            <a:r>
              <a:rPr lang="en-GB" sz="2000" dirty="0" err="1"/>
              <a:t>NewSpace</a:t>
            </a:r>
            <a:r>
              <a:rPr lang="en-GB" sz="2000" dirty="0"/>
              <a:t> Task Team, etc</a:t>
            </a:r>
          </a:p>
          <a:p>
            <a:pPr>
              <a:lnSpc>
                <a:spcPct val="150000"/>
              </a:lnSpc>
              <a:spcBef>
                <a:spcPts val="0"/>
              </a:spcBef>
            </a:pPr>
            <a:r>
              <a:rPr lang="en-GB" sz="2000" dirty="0"/>
              <a:t>GHG Roadmap issue 1 is from </a:t>
            </a:r>
            <a:br>
              <a:rPr lang="en-GB" sz="2000" dirty="0"/>
            </a:br>
            <a:r>
              <a:rPr lang="en-GB" sz="2000" dirty="0"/>
              <a:t>March 2020 and followed from </a:t>
            </a:r>
            <a:br>
              <a:rPr lang="en-GB" sz="2000" dirty="0"/>
            </a:br>
            <a:r>
              <a:rPr lang="en-GB" sz="2000" dirty="0"/>
              <a:t>recommendations in</a:t>
            </a:r>
            <a:br>
              <a:rPr lang="en-GB" sz="2000" dirty="0"/>
            </a:br>
            <a:r>
              <a:rPr lang="en-GB" sz="2000" dirty="0"/>
              <a:t>GHG White Paper</a:t>
            </a:r>
          </a:p>
          <a:p>
            <a:pPr marL="457200" lvl="0" indent="-406400" algn="l" rtl="0">
              <a:lnSpc>
                <a:spcPct val="150000"/>
              </a:lnSpc>
              <a:spcBef>
                <a:spcPts val="0"/>
              </a:spcBef>
              <a:spcAft>
                <a:spcPts val="0"/>
              </a:spcAft>
              <a:buSzPts val="2800"/>
              <a:buChar char="❖"/>
            </a:pPr>
            <a:endParaRPr lang="en-GB" sz="2000" dirty="0"/>
          </a:p>
          <a:p>
            <a:pPr marL="50800" lvl="0" indent="0" algn="l" rtl="0">
              <a:lnSpc>
                <a:spcPct val="150000"/>
              </a:lnSpc>
              <a:spcBef>
                <a:spcPts val="0"/>
              </a:spcBef>
              <a:spcAft>
                <a:spcPts val="0"/>
              </a:spcAft>
              <a:buSzPts val="2800"/>
              <a:buNone/>
            </a:pPr>
            <a:endParaRPr sz="2000" dirty="0"/>
          </a:p>
        </p:txBody>
      </p:sp>
      <p:sp>
        <p:nvSpPr>
          <p:cNvPr id="85" name="Google Shape;85;p10">
            <a:extLst>
              <a:ext uri="{FF2B5EF4-FFF2-40B4-BE49-F238E27FC236}">
                <a16:creationId xmlns:a16="http://schemas.microsoft.com/office/drawing/2014/main" id="{AA5B8669-978A-83B3-D53B-6082C90FF14A}"/>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Task Team - Recall</a:t>
            </a:r>
            <a:endParaRPr dirty="0"/>
          </a:p>
        </p:txBody>
      </p:sp>
      <p:pic>
        <p:nvPicPr>
          <p:cNvPr id="2" name="image1.png">
            <a:extLst>
              <a:ext uri="{FF2B5EF4-FFF2-40B4-BE49-F238E27FC236}">
                <a16:creationId xmlns:a16="http://schemas.microsoft.com/office/drawing/2014/main" id="{695371B0-40AB-7DEC-A00D-9B96E438BA80}"/>
              </a:ext>
            </a:extLst>
          </p:cNvPr>
          <p:cNvPicPr/>
          <p:nvPr/>
        </p:nvPicPr>
        <p:blipFill>
          <a:blip r:embed="rId3"/>
          <a:srcRect l="88" r="88"/>
          <a:stretch>
            <a:fillRect/>
          </a:stretch>
        </p:blipFill>
        <p:spPr>
          <a:xfrm>
            <a:off x="5318894" y="2993526"/>
            <a:ext cx="6021705" cy="3509645"/>
          </a:xfrm>
          <a:prstGeom prst="rect">
            <a:avLst/>
          </a:prstGeom>
          <a:ln w="12700">
            <a:solidFill>
              <a:srgbClr val="000000"/>
            </a:solidFill>
            <a:prstDash val="solid"/>
          </a:ln>
        </p:spPr>
      </p:pic>
    </p:spTree>
    <p:extLst>
      <p:ext uri="{BB962C8B-B14F-4D97-AF65-F5344CB8AC3E}">
        <p14:creationId xmlns:p14="http://schemas.microsoft.com/office/powerpoint/2010/main" val="226732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body" idx="1"/>
          </p:nvPr>
        </p:nvSpPr>
        <p:spPr>
          <a:xfrm>
            <a:off x="324232" y="1119486"/>
            <a:ext cx="11867767" cy="5101947"/>
          </a:xfrm>
          <a:prstGeom prst="rect">
            <a:avLst/>
          </a:prstGeom>
        </p:spPr>
        <p:txBody>
          <a:bodyPr spcFirstLastPara="1" wrap="square" lIns="91425" tIns="45700" rIns="91425" bIns="45700" anchor="t" anchorCtr="0">
            <a:noAutofit/>
          </a:bodyPr>
          <a:lstStyle/>
          <a:p>
            <a:pPr marL="404813" lvl="0" indent="-404813" algn="l" rtl="0">
              <a:spcBef>
                <a:spcPts val="0"/>
              </a:spcBef>
              <a:spcAft>
                <a:spcPts val="0"/>
              </a:spcAft>
              <a:buSzPts val="2800"/>
              <a:buChar char="❖"/>
            </a:pPr>
            <a:r>
              <a:rPr lang="en-GB" sz="2000" dirty="0"/>
              <a:t>Decision at SIT-39 to </a:t>
            </a:r>
            <a:br>
              <a:rPr lang="en-GB" sz="2000" dirty="0"/>
            </a:br>
            <a:r>
              <a:rPr lang="en-GB" sz="2000" dirty="0"/>
              <a:t>update GHG Roadmap</a:t>
            </a:r>
          </a:p>
          <a:p>
            <a:pPr marL="6492875" lvl="0" indent="-423863" algn="l" rtl="0">
              <a:spcBef>
                <a:spcPts val="0"/>
              </a:spcBef>
              <a:spcAft>
                <a:spcPts val="0"/>
              </a:spcAft>
              <a:buSzPts val="2800"/>
              <a:buChar char="❖"/>
            </a:pPr>
            <a:endParaRPr lang="en-GB" sz="2000" dirty="0"/>
          </a:p>
          <a:p>
            <a:pPr marL="457200" lvl="0" indent="-406400" algn="l" rtl="0">
              <a:spcBef>
                <a:spcPts val="0"/>
              </a:spcBef>
              <a:spcAft>
                <a:spcPts val="0"/>
              </a:spcAft>
              <a:buSzPts val="2800"/>
              <a:buChar char="❖"/>
            </a:pPr>
            <a:r>
              <a:rPr lang="en-GB" sz="2000" dirty="0"/>
              <a:t>Since Tokyo, an outline was drafted and followed by biweekly GHG TT meetings</a:t>
            </a:r>
          </a:p>
          <a:p>
            <a:pPr marL="457200" lvl="0" indent="-406400" algn="l" rtl="0">
              <a:spcBef>
                <a:spcPts val="0"/>
              </a:spcBef>
              <a:spcAft>
                <a:spcPts val="0"/>
              </a:spcAft>
              <a:buSzPts val="2800"/>
              <a:buChar char="❖"/>
            </a:pPr>
            <a:r>
              <a:rPr lang="en-GB" sz="2000" dirty="0"/>
              <a:t>In June, we coordinated  with CGMS WGs</a:t>
            </a:r>
          </a:p>
          <a:p>
            <a:pPr marL="457200" lvl="0" indent="-406400" algn="l" rtl="0">
              <a:spcBef>
                <a:spcPts val="0"/>
              </a:spcBef>
              <a:spcAft>
                <a:spcPts val="0"/>
              </a:spcAft>
              <a:buSzPts val="2800"/>
              <a:buChar char="❖"/>
            </a:pPr>
            <a:r>
              <a:rPr lang="en-GB" sz="2000" dirty="0"/>
              <a:t>At CGMS-52, Simon Elliott </a:t>
            </a:r>
            <a:br>
              <a:rPr lang="en-GB" sz="2000" dirty="0"/>
            </a:br>
            <a:r>
              <a:rPr lang="en-GB" sz="2000" dirty="0"/>
              <a:t>was appointed as PoC to</a:t>
            </a:r>
            <a:br>
              <a:rPr lang="en-GB" sz="2000" dirty="0"/>
            </a:br>
            <a:r>
              <a:rPr lang="en-GB" sz="2000" dirty="0"/>
              <a:t>coordinate CGMS’ input </a:t>
            </a:r>
          </a:p>
          <a:p>
            <a:pPr marL="457200" lvl="0" indent="-406400" algn="l" rtl="0">
              <a:spcBef>
                <a:spcPts val="0"/>
              </a:spcBef>
              <a:spcAft>
                <a:spcPts val="0"/>
              </a:spcAft>
              <a:buSzPts val="2800"/>
              <a:buChar char="❖"/>
            </a:pPr>
            <a:r>
              <a:rPr lang="en-GB" sz="2000" dirty="0"/>
              <a:t>A real team effort and until the </a:t>
            </a:r>
            <a:br>
              <a:rPr lang="en-GB" sz="2000" dirty="0"/>
            </a:br>
            <a:r>
              <a:rPr lang="en-GB" sz="2000" dirty="0"/>
              <a:t>last telecon well attended </a:t>
            </a:r>
            <a:r>
              <a:rPr lang="en-GB" sz="2000" dirty="0">
                <a:sym typeface="Wingdings" pitchFamily="2" charset="2"/>
              </a:rPr>
              <a:t></a:t>
            </a:r>
          </a:p>
          <a:p>
            <a:pPr marL="457200" lvl="0" indent="-406400" algn="l" rtl="0">
              <a:spcBef>
                <a:spcPts val="0"/>
              </a:spcBef>
              <a:spcAft>
                <a:spcPts val="0"/>
              </a:spcAft>
              <a:buSzPts val="2800"/>
              <a:buChar char="❖"/>
            </a:pPr>
            <a:endParaRPr lang="en-GB" sz="2000" dirty="0">
              <a:sym typeface="Wingdings" pitchFamily="2" charset="2"/>
            </a:endParaRPr>
          </a:p>
          <a:p>
            <a:pPr marL="457200" lvl="0" indent="-406400" algn="l" rtl="0">
              <a:spcBef>
                <a:spcPts val="0"/>
              </a:spcBef>
              <a:spcAft>
                <a:spcPts val="0"/>
              </a:spcAft>
              <a:buSzPts val="2800"/>
              <a:buChar char="❖"/>
            </a:pPr>
            <a:r>
              <a:rPr lang="en-GB" sz="2000" dirty="0">
                <a:sym typeface="Wingdings" pitchFamily="2" charset="2"/>
              </a:rPr>
              <a:t>Special thanks to Dave Crisp &amp;</a:t>
            </a:r>
            <a:br>
              <a:rPr lang="en-GB" sz="2000" dirty="0">
                <a:sym typeface="Wingdings" pitchFamily="2" charset="2"/>
              </a:rPr>
            </a:br>
            <a:r>
              <a:rPr lang="en-GB" sz="2000" dirty="0">
                <a:sym typeface="Wingdings" pitchFamily="2" charset="2"/>
              </a:rPr>
              <a:t>Libby Rose for drafting issue 2</a:t>
            </a:r>
            <a:endParaRPr lang="en-GB" sz="2000" dirty="0"/>
          </a:p>
          <a:p>
            <a:pPr marL="457200" lvl="0" indent="-406400" algn="l" rtl="0">
              <a:spcBef>
                <a:spcPts val="0"/>
              </a:spcBef>
              <a:spcAft>
                <a:spcPts val="0"/>
              </a:spcAft>
              <a:buSzPts val="2800"/>
              <a:buChar char="❖"/>
            </a:pPr>
            <a:endParaRPr sz="2000" dirty="0"/>
          </a:p>
        </p:txBody>
      </p:sp>
      <p:sp>
        <p:nvSpPr>
          <p:cNvPr id="85" name="Google Shape;85;p10"/>
          <p:cNvSpPr txBox="1">
            <a:spLocks noGrp="1"/>
          </p:cNvSpPr>
          <p:nvPr>
            <p:ph type="title"/>
          </p:nvPr>
        </p:nvSpPr>
        <p:spPr>
          <a:xfrm>
            <a:off x="13488" y="175939"/>
            <a:ext cx="9758255"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Issue 2 – drafting</a:t>
            </a:r>
            <a:endParaRPr dirty="0"/>
          </a:p>
        </p:txBody>
      </p:sp>
      <p:pic>
        <p:nvPicPr>
          <p:cNvPr id="4" name="Picture 3">
            <a:extLst>
              <a:ext uri="{FF2B5EF4-FFF2-40B4-BE49-F238E27FC236}">
                <a16:creationId xmlns:a16="http://schemas.microsoft.com/office/drawing/2014/main" id="{1AC65D9B-260A-E7FD-ABC9-E23527758086}"/>
              </a:ext>
            </a:extLst>
          </p:cNvPr>
          <p:cNvPicPr>
            <a:picLocks noChangeAspect="1"/>
          </p:cNvPicPr>
          <p:nvPr/>
        </p:nvPicPr>
        <p:blipFill>
          <a:blip r:embed="rId3"/>
          <a:stretch>
            <a:fillRect/>
          </a:stretch>
        </p:blipFill>
        <p:spPr>
          <a:xfrm>
            <a:off x="5071983" y="3052412"/>
            <a:ext cx="7054702" cy="2953130"/>
          </a:xfrm>
          <a:prstGeom prst="rect">
            <a:avLst/>
          </a:prstGeom>
        </p:spPr>
      </p:pic>
      <p:graphicFrame>
        <p:nvGraphicFramePr>
          <p:cNvPr id="5" name="Table 4">
            <a:extLst>
              <a:ext uri="{FF2B5EF4-FFF2-40B4-BE49-F238E27FC236}">
                <a16:creationId xmlns:a16="http://schemas.microsoft.com/office/drawing/2014/main" id="{FD3BD200-04D1-7737-E813-7AE4DEB610B7}"/>
              </a:ext>
            </a:extLst>
          </p:cNvPr>
          <p:cNvGraphicFramePr>
            <a:graphicFrameLocks noGrp="1"/>
          </p:cNvGraphicFramePr>
          <p:nvPr>
            <p:extLst>
              <p:ext uri="{D42A27DB-BD31-4B8C-83A1-F6EECF244321}">
                <p14:modId xmlns:p14="http://schemas.microsoft.com/office/powerpoint/2010/main" val="847009728"/>
              </p:ext>
            </p:extLst>
          </p:nvPr>
        </p:nvGraphicFramePr>
        <p:xfrm>
          <a:off x="4654857" y="1119486"/>
          <a:ext cx="5648325" cy="929640"/>
        </p:xfrm>
        <a:graphic>
          <a:graphicData uri="http://schemas.openxmlformats.org/drawingml/2006/table">
            <a:tbl>
              <a:tblPr/>
              <a:tblGrid>
                <a:gridCol w="1123950">
                  <a:extLst>
                    <a:ext uri="{9D8B030D-6E8A-4147-A177-3AD203B41FA5}">
                      <a16:colId xmlns:a16="http://schemas.microsoft.com/office/drawing/2014/main" val="458751320"/>
                    </a:ext>
                  </a:extLst>
                </a:gridCol>
                <a:gridCol w="4524375">
                  <a:extLst>
                    <a:ext uri="{9D8B030D-6E8A-4147-A177-3AD203B41FA5}">
                      <a16:colId xmlns:a16="http://schemas.microsoft.com/office/drawing/2014/main" val="3536397510"/>
                    </a:ext>
                  </a:extLst>
                </a:gridCol>
              </a:tblGrid>
              <a:tr h="863530">
                <a:tc>
                  <a:txBody>
                    <a:bodyPr/>
                    <a:lstStyle/>
                    <a:p>
                      <a:pPr marL="114300" marR="123825" algn="ctr" rtl="0" fontAlgn="ctr">
                        <a:spcBef>
                          <a:spcPts val="0"/>
                        </a:spcBef>
                        <a:spcAft>
                          <a:spcPts val="0"/>
                        </a:spcAft>
                      </a:pPr>
                      <a:r>
                        <a:rPr lang="en-GB" sz="1100" b="1" i="0" u="none" strike="noStrike" dirty="0">
                          <a:solidFill>
                            <a:srgbClr val="FFFFFF"/>
                          </a:solidFill>
                          <a:effectLst/>
                          <a:latin typeface="Calibri" panose="020F0502020204030204" pitchFamily="34" charset="0"/>
                        </a:rPr>
                        <a:t>CEOS SIT-39</a:t>
                      </a:r>
                      <a:endParaRPr lang="en-GB" dirty="0">
                        <a:effectLst/>
                      </a:endParaRPr>
                    </a:p>
                    <a:p>
                      <a:pPr marL="114300" marR="123825" algn="ctr" rtl="0" fontAlgn="ctr">
                        <a:spcBef>
                          <a:spcPts val="1200"/>
                        </a:spcBef>
                        <a:spcAft>
                          <a:spcPts val="0"/>
                        </a:spcAft>
                      </a:pPr>
                      <a:r>
                        <a:rPr lang="en-GB" sz="1100" b="1" i="0" u="none" strike="noStrike" dirty="0">
                          <a:solidFill>
                            <a:srgbClr val="FFFFFF"/>
                          </a:solidFill>
                          <a:effectLst/>
                          <a:latin typeface="Calibri" panose="020F0502020204030204" pitchFamily="34" charset="0"/>
                        </a:rPr>
                        <a:t>DECISION 03</a:t>
                      </a:r>
                      <a:endParaRPr lang="en-GB"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A84F"/>
                    </a:solidFill>
                  </a:tcPr>
                </a:tc>
                <a:tc>
                  <a:txBody>
                    <a:bodyPr/>
                    <a:lstStyle/>
                    <a:p>
                      <a:pPr marL="114300" marR="142875" algn="just" rtl="0" fontAlgn="t">
                        <a:spcBef>
                          <a:spcPts val="600"/>
                        </a:spcBef>
                        <a:spcAft>
                          <a:spcPts val="0"/>
                        </a:spcAft>
                      </a:pPr>
                      <a:r>
                        <a:rPr lang="en-GB" sz="1100" b="0" i="0" u="none" strike="noStrike" dirty="0">
                          <a:solidFill>
                            <a:srgbClr val="000000"/>
                          </a:solidFill>
                          <a:effectLst/>
                          <a:latin typeface="Calibri" panose="020F0502020204030204" pitchFamily="34" charset="0"/>
                        </a:rPr>
                        <a:t>SIT-39 agreed that an update of the CEOS GHG Roadmap should be completed for discussion at the SIT Technical Workshop in preparation for potential endorsement at 2024 CEOS Plenary. Note that the document will need to be made available in advance for CEOS Agency review.</a:t>
                      </a:r>
                      <a:endParaRPr lang="en-GB"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0081769"/>
                  </a:ext>
                </a:extLst>
              </a:tr>
            </a:tbl>
          </a:graphicData>
        </a:graphic>
      </p:graphicFrame>
      <p:sp>
        <p:nvSpPr>
          <p:cNvPr id="6" name="Rectangle 3">
            <a:extLst>
              <a:ext uri="{FF2B5EF4-FFF2-40B4-BE49-F238E27FC236}">
                <a16:creationId xmlns:a16="http://schemas.microsoft.com/office/drawing/2014/main" id="{DA86CAFE-C9F3-FD75-A712-8BD1E4CFAECC}"/>
              </a:ext>
            </a:extLst>
          </p:cNvPr>
          <p:cNvSpPr>
            <a:spLocks noChangeArrowheads="1"/>
          </p:cNvSpPr>
          <p:nvPr/>
        </p:nvSpPr>
        <p:spPr bwMode="auto">
          <a:xfrm>
            <a:off x="6298573" y="12617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NL" altLang="en-NL"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CA021669-DC37-68B3-D2B7-6F256581CCE2}"/>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90108B05-3900-5251-F29D-E81DA36EB00F}"/>
              </a:ext>
            </a:extLst>
          </p:cNvPr>
          <p:cNvSpPr txBox="1">
            <a:spLocks noGrp="1"/>
          </p:cNvSpPr>
          <p:nvPr>
            <p:ph type="body" idx="1"/>
          </p:nvPr>
        </p:nvSpPr>
        <p:spPr>
          <a:xfrm>
            <a:off x="0" y="1164320"/>
            <a:ext cx="6801492" cy="5057113"/>
          </a:xfrm>
          <a:prstGeom prst="rect">
            <a:avLst/>
          </a:prstGeom>
        </p:spPr>
        <p:txBody>
          <a:bodyPr spcFirstLastPara="1" wrap="square" lIns="91425" tIns="45700" rIns="91425" bIns="45700" anchor="t" anchorCtr="0">
            <a:noAutofit/>
          </a:bodyPr>
          <a:lstStyle/>
          <a:p>
            <a:pPr marL="457200" lvl="0" indent="-406400" algn="l" rtl="0">
              <a:lnSpc>
                <a:spcPct val="150000"/>
              </a:lnSpc>
              <a:spcBef>
                <a:spcPts val="1000"/>
              </a:spcBef>
              <a:spcAft>
                <a:spcPts val="0"/>
              </a:spcAft>
              <a:buSzPts val="2800"/>
              <a:buChar char="❖"/>
            </a:pPr>
            <a:r>
              <a:rPr lang="en-GB" sz="2000" dirty="0"/>
              <a:t>Draft issue 2 circulated on 9 Sep (CEOS &amp; CGMS)</a:t>
            </a:r>
            <a:endParaRPr sz="2000" dirty="0"/>
          </a:p>
          <a:p>
            <a:pPr marL="457200" lvl="0" indent="-406400" algn="l" rtl="0">
              <a:lnSpc>
                <a:spcPct val="150000"/>
              </a:lnSpc>
              <a:spcBef>
                <a:spcPts val="0"/>
              </a:spcBef>
              <a:spcAft>
                <a:spcPts val="0"/>
              </a:spcAft>
              <a:buSzPts val="2800"/>
              <a:buChar char="❖"/>
            </a:pPr>
            <a:r>
              <a:rPr lang="en-GB" sz="2000" dirty="0">
                <a:sym typeface="Wingdings" pitchFamily="2" charset="2"/>
              </a:rPr>
              <a:t>Feedback received at SIT-TW, Sydney</a:t>
            </a:r>
          </a:p>
          <a:p>
            <a:pPr>
              <a:lnSpc>
                <a:spcPct val="150000"/>
              </a:lnSpc>
              <a:spcBef>
                <a:spcPts val="0"/>
              </a:spcBef>
            </a:pPr>
            <a:r>
              <a:rPr lang="en-US" sz="2000" dirty="0"/>
              <a:t>Final version delivered on 8</a:t>
            </a:r>
            <a:r>
              <a:rPr lang="en-US" sz="2000" baseline="30000" dirty="0"/>
              <a:t>th</a:t>
            </a:r>
            <a:r>
              <a:rPr lang="en-US" sz="2000" dirty="0"/>
              <a:t> October</a:t>
            </a:r>
          </a:p>
          <a:p>
            <a:pPr marL="457200" lvl="0" indent="-406400" algn="l" rtl="0">
              <a:lnSpc>
                <a:spcPct val="150000"/>
              </a:lnSpc>
              <a:spcBef>
                <a:spcPts val="0"/>
              </a:spcBef>
              <a:spcAft>
                <a:spcPts val="0"/>
              </a:spcAft>
              <a:buSzPts val="2800"/>
              <a:buChar char="❖"/>
            </a:pPr>
            <a:r>
              <a:rPr lang="en-US" sz="2000" dirty="0" err="1"/>
              <a:t>Wenying</a:t>
            </a:r>
            <a:r>
              <a:rPr lang="en-US" sz="2000" dirty="0"/>
              <a:t> Su will present at CEOS plenary</a:t>
            </a:r>
          </a:p>
          <a:p>
            <a:pPr marL="457200" lvl="0" indent="-406400" algn="l" rtl="0">
              <a:lnSpc>
                <a:spcPct val="150000"/>
              </a:lnSpc>
              <a:spcBef>
                <a:spcPts val="0"/>
              </a:spcBef>
              <a:spcAft>
                <a:spcPts val="0"/>
              </a:spcAft>
              <a:buSzPts val="2800"/>
              <a:buChar char="❖"/>
            </a:pPr>
            <a:r>
              <a:rPr lang="en-US" sz="2000" dirty="0"/>
              <a:t>Endorsement of issue 2 due at </a:t>
            </a:r>
            <a:r>
              <a:rPr lang="en-US" sz="2000" b="1" dirty="0"/>
              <a:t>CEOS Plenary</a:t>
            </a:r>
          </a:p>
          <a:p>
            <a:pPr>
              <a:lnSpc>
                <a:spcPct val="150000"/>
              </a:lnSpc>
              <a:spcBef>
                <a:spcPts val="0"/>
              </a:spcBef>
            </a:pPr>
            <a:r>
              <a:rPr lang="en-US" sz="2000" dirty="0"/>
              <a:t>Endorsement of issue 2 requested to </a:t>
            </a:r>
            <a:r>
              <a:rPr lang="en-US" sz="2000" b="1" dirty="0"/>
              <a:t>CGMS</a:t>
            </a:r>
          </a:p>
          <a:p>
            <a:pPr marL="457200" lvl="0" indent="-406400" algn="l" rtl="0">
              <a:lnSpc>
                <a:spcPct val="150000"/>
              </a:lnSpc>
              <a:spcBef>
                <a:spcPts val="0"/>
              </a:spcBef>
              <a:spcAft>
                <a:spcPts val="0"/>
              </a:spcAft>
              <a:buSzPts val="2800"/>
              <a:buChar char="❖"/>
            </a:pPr>
            <a:r>
              <a:rPr lang="en-US" sz="2000" dirty="0"/>
              <a:t>Once fully endorsed issue 2 will be distributed</a:t>
            </a:r>
            <a:endParaRPr sz="2000" dirty="0"/>
          </a:p>
        </p:txBody>
      </p:sp>
      <p:sp>
        <p:nvSpPr>
          <p:cNvPr id="85" name="Google Shape;85;p10">
            <a:extLst>
              <a:ext uri="{FF2B5EF4-FFF2-40B4-BE49-F238E27FC236}">
                <a16:creationId xmlns:a16="http://schemas.microsoft.com/office/drawing/2014/main" id="{7F025330-9E42-CE3F-491A-693C556C19BD}"/>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Issue 2 – final</a:t>
            </a:r>
            <a:endParaRPr dirty="0"/>
          </a:p>
        </p:txBody>
      </p:sp>
      <p:pic>
        <p:nvPicPr>
          <p:cNvPr id="5" name="Picture 4">
            <a:extLst>
              <a:ext uri="{FF2B5EF4-FFF2-40B4-BE49-F238E27FC236}">
                <a16:creationId xmlns:a16="http://schemas.microsoft.com/office/drawing/2014/main" id="{90B51FAA-B0CB-B0D2-3724-E2F936CE8CA6}"/>
              </a:ext>
            </a:extLst>
          </p:cNvPr>
          <p:cNvPicPr>
            <a:picLocks noChangeAspect="1"/>
          </p:cNvPicPr>
          <p:nvPr/>
        </p:nvPicPr>
        <p:blipFill>
          <a:blip r:embed="rId3"/>
          <a:srcRect/>
          <a:stretch/>
        </p:blipFill>
        <p:spPr>
          <a:xfrm>
            <a:off x="7230291" y="1179034"/>
            <a:ext cx="3542797" cy="4995813"/>
          </a:xfrm>
          <a:prstGeom prst="rect">
            <a:avLst/>
          </a:prstGeom>
        </p:spPr>
      </p:pic>
    </p:spTree>
    <p:extLst>
      <p:ext uri="{BB962C8B-B14F-4D97-AF65-F5344CB8AC3E}">
        <p14:creationId xmlns:p14="http://schemas.microsoft.com/office/powerpoint/2010/main" val="60217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CB26F7D0-545C-488B-2481-FA5038E647C5}"/>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2105770B-D399-F167-73FA-A8A35FBA7A0A}"/>
              </a:ext>
            </a:extLst>
          </p:cNvPr>
          <p:cNvSpPr txBox="1">
            <a:spLocks noGrp="1"/>
          </p:cNvSpPr>
          <p:nvPr>
            <p:ph type="body" idx="1"/>
          </p:nvPr>
        </p:nvSpPr>
        <p:spPr>
          <a:xfrm>
            <a:off x="0" y="1140846"/>
            <a:ext cx="6414977" cy="5080587"/>
          </a:xfrm>
          <a:prstGeom prst="rect">
            <a:avLst/>
          </a:prstGeom>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GB" sz="2000" dirty="0">
                <a:sym typeface="Wingdings" pitchFamily="2" charset="2"/>
              </a:rPr>
              <a:t>Includes (1-page) executive summary</a:t>
            </a:r>
          </a:p>
          <a:p>
            <a:pPr>
              <a:spcBef>
                <a:spcPts val="0"/>
              </a:spcBef>
            </a:pPr>
            <a:endParaRPr lang="en-GB" sz="1100" b="0" i="0" u="none" strike="noStrike" dirty="0">
              <a:solidFill>
                <a:srgbClr val="000000"/>
              </a:solidFill>
              <a:effectLst/>
              <a:latin typeface="Cambria" panose="02040503050406030204" pitchFamily="18" charset="0"/>
            </a:endParaRPr>
          </a:p>
          <a:p>
            <a:pPr>
              <a:spcBef>
                <a:spcPts val="0"/>
              </a:spcBef>
            </a:pPr>
            <a:r>
              <a:rPr lang="en-GB" sz="1600" b="0" i="0" u="none" strike="noStrike" dirty="0">
                <a:solidFill>
                  <a:srgbClr val="000000"/>
                </a:solidFill>
                <a:effectLst/>
                <a:latin typeface="Cambria" panose="02040503050406030204" pitchFamily="18" charset="0"/>
              </a:rPr>
              <a:t>This version has been expanded in its scope to support the rapid evolution of the international GHG science, policy and regulatory communities. The updated Roadmap describes specific thematic areas where CEOS and CGMS are working with (new) stakeholders and partners to develop improved, fit-for-purpose space-based GHG products. As in issue 1, detailed activities and action items which are continuously evolving, are described in an Annex. </a:t>
            </a:r>
            <a:br>
              <a:rPr lang="en-GB" sz="1600" b="0" i="0" u="none" strike="noStrike" dirty="0">
                <a:solidFill>
                  <a:srgbClr val="000000"/>
                </a:solidFill>
                <a:effectLst/>
                <a:latin typeface="Cambria" panose="02040503050406030204" pitchFamily="18" charset="0"/>
              </a:rPr>
            </a:br>
            <a:r>
              <a:rPr lang="en-GB" sz="1600" b="0" i="0" u="none" strike="noStrike" dirty="0">
                <a:solidFill>
                  <a:srgbClr val="000000"/>
                </a:solidFill>
                <a:effectLst/>
                <a:latin typeface="Cambria" panose="02040503050406030204" pitchFamily="18" charset="0"/>
              </a:rPr>
              <a:t>With these changes, the GHG Roadmap should foster the coordination of space-based GHG products that better address the needs of an increasingly diverse stakeholder community and be more resilient to the future evolution of this rapidly evolving field.</a:t>
            </a:r>
          </a:p>
          <a:p>
            <a:pPr>
              <a:spcBef>
                <a:spcPts val="0"/>
              </a:spcBef>
            </a:pPr>
            <a:endParaRPr lang="en-GB" sz="1100" dirty="0"/>
          </a:p>
          <a:p>
            <a:pPr>
              <a:spcBef>
                <a:spcPts val="0"/>
              </a:spcBef>
            </a:pPr>
            <a:r>
              <a:rPr lang="en-GB" sz="2000" dirty="0"/>
              <a:t>Table of contents </a:t>
            </a:r>
            <a:r>
              <a:rPr lang="en-GB" sz="2000" dirty="0">
                <a:sym typeface="Wingdings" pitchFamily="2" charset="2"/>
              </a:rPr>
              <a:t></a:t>
            </a:r>
          </a:p>
          <a:p>
            <a:pPr>
              <a:spcBef>
                <a:spcPts val="0"/>
              </a:spcBef>
            </a:pPr>
            <a:endParaRPr lang="en-GB" sz="1050" dirty="0">
              <a:sym typeface="Wingdings" pitchFamily="2" charset="2"/>
            </a:endParaRPr>
          </a:p>
          <a:p>
            <a:pPr>
              <a:spcBef>
                <a:spcPts val="0"/>
              </a:spcBef>
            </a:pPr>
            <a:r>
              <a:rPr lang="en-GB" sz="2000" dirty="0">
                <a:sym typeface="Wingdings" pitchFamily="2" charset="2"/>
              </a:rPr>
              <a:t>Specific detailed actions tracked in Annex C and maintained online (living document)</a:t>
            </a:r>
          </a:p>
          <a:p>
            <a:pPr>
              <a:spcBef>
                <a:spcPts val="0"/>
              </a:spcBef>
            </a:pPr>
            <a:endParaRPr sz="1800" dirty="0"/>
          </a:p>
        </p:txBody>
      </p:sp>
      <p:sp>
        <p:nvSpPr>
          <p:cNvPr id="85" name="Google Shape;85;p10">
            <a:extLst>
              <a:ext uri="{FF2B5EF4-FFF2-40B4-BE49-F238E27FC236}">
                <a16:creationId xmlns:a16="http://schemas.microsoft.com/office/drawing/2014/main" id="{B6E1660B-C4CA-E534-550D-84ED8B72FFD8}"/>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Issue 2</a:t>
            </a:r>
            <a:endParaRPr dirty="0"/>
          </a:p>
        </p:txBody>
      </p:sp>
      <p:pic>
        <p:nvPicPr>
          <p:cNvPr id="4" name="Picture 3">
            <a:extLst>
              <a:ext uri="{FF2B5EF4-FFF2-40B4-BE49-F238E27FC236}">
                <a16:creationId xmlns:a16="http://schemas.microsoft.com/office/drawing/2014/main" id="{0290B726-3EF5-D22C-434B-6DF8EE4336E0}"/>
              </a:ext>
            </a:extLst>
          </p:cNvPr>
          <p:cNvPicPr>
            <a:picLocks noChangeAspect="1"/>
          </p:cNvPicPr>
          <p:nvPr/>
        </p:nvPicPr>
        <p:blipFill>
          <a:blip r:embed="rId3"/>
          <a:srcRect/>
          <a:stretch/>
        </p:blipFill>
        <p:spPr>
          <a:xfrm>
            <a:off x="6699613" y="1140846"/>
            <a:ext cx="5154811" cy="5231334"/>
          </a:xfrm>
          <a:prstGeom prst="rect">
            <a:avLst/>
          </a:prstGeom>
          <a:ln w="31750">
            <a:solidFill>
              <a:schemeClr val="accent2"/>
            </a:solidFill>
          </a:ln>
        </p:spPr>
      </p:pic>
    </p:spTree>
    <p:extLst>
      <p:ext uri="{BB962C8B-B14F-4D97-AF65-F5344CB8AC3E}">
        <p14:creationId xmlns:p14="http://schemas.microsoft.com/office/powerpoint/2010/main" val="351139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977F74B-2282-8798-E5CA-6FC0A5975889}"/>
            </a:ext>
          </a:extLst>
        </p:cNvPr>
        <p:cNvGrpSpPr/>
        <p:nvPr/>
      </p:nvGrpSpPr>
      <p:grpSpPr>
        <a:xfrm>
          <a:off x="0" y="0"/>
          <a:ext cx="0" cy="0"/>
          <a:chOff x="0" y="0"/>
          <a:chExt cx="0" cy="0"/>
        </a:xfrm>
      </p:grpSpPr>
      <p:sp>
        <p:nvSpPr>
          <p:cNvPr id="84" name="Google Shape;84;p10">
            <a:extLst>
              <a:ext uri="{FF2B5EF4-FFF2-40B4-BE49-F238E27FC236}">
                <a16:creationId xmlns:a16="http://schemas.microsoft.com/office/drawing/2014/main" id="{BF4D92FE-9453-9E0C-6CC0-EF177A0C966B}"/>
              </a:ext>
            </a:extLst>
          </p:cNvPr>
          <p:cNvSpPr txBox="1">
            <a:spLocks noGrp="1"/>
          </p:cNvSpPr>
          <p:nvPr>
            <p:ph type="body" idx="1"/>
          </p:nvPr>
        </p:nvSpPr>
        <p:spPr>
          <a:xfrm>
            <a:off x="356304" y="1030971"/>
            <a:ext cx="11479391" cy="5115647"/>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sz="2000" dirty="0"/>
              <a:t>Issue 2 has specific focus on co-developing activities with stakeholders</a:t>
            </a:r>
          </a:p>
          <a:p>
            <a:r>
              <a:rPr lang="en-US" sz="2000" dirty="0"/>
              <a:t>Section 3 covers “</a:t>
            </a:r>
            <a:r>
              <a:rPr lang="en-US" sz="2000" b="1" dirty="0"/>
              <a:t>Stakeholders and their Requirements</a:t>
            </a:r>
            <a:r>
              <a:rPr lang="en-US" sz="2000" dirty="0"/>
              <a:t>”, which explicitly includes WMO G3W and UNEP’s IMEO</a:t>
            </a:r>
          </a:p>
          <a:p>
            <a:r>
              <a:rPr lang="en-US" sz="2000" dirty="0"/>
              <a:t>Section 5a describes the thematic activity for “</a:t>
            </a:r>
            <a:r>
              <a:rPr lang="en-US" sz="2000" b="1" dirty="0"/>
              <a:t>Fostering Stakeholder Engagement</a:t>
            </a:r>
            <a:r>
              <a:rPr lang="en-US" sz="2000" dirty="0"/>
              <a:t>”</a:t>
            </a:r>
          </a:p>
          <a:p>
            <a:r>
              <a:rPr lang="en-US" sz="2000" dirty="0"/>
              <a:t>Issue 2 has been established in coordination </a:t>
            </a:r>
            <a:r>
              <a:rPr lang="en-US" sz="2000" b="1" dirty="0"/>
              <a:t>with G3W and IMEO</a:t>
            </a:r>
          </a:p>
          <a:p>
            <a:r>
              <a:rPr lang="en-US" sz="2000" dirty="0"/>
              <a:t>John Worden (NASA) is the GHG TT PoC vis-à-vis IMEO</a:t>
            </a:r>
          </a:p>
          <a:p>
            <a:r>
              <a:rPr lang="en-US" sz="2000" dirty="0"/>
              <a:t>Vincent-Henri Peuch (ECMWF) is the GHG TT PoC vis-à-vis G3W</a:t>
            </a:r>
          </a:p>
          <a:p>
            <a:r>
              <a:rPr lang="en-US" sz="2000" dirty="0"/>
              <a:t>Collaboration with IMEO is part of planned activities</a:t>
            </a:r>
          </a:p>
          <a:p>
            <a:r>
              <a:rPr lang="en-NL" sz="2000" dirty="0"/>
              <a:t>Intention to have a follow-up meeting of the joint CEOS-IMEO Harvard meeting “</a:t>
            </a:r>
            <a:r>
              <a:rPr lang="en-US" sz="2000" dirty="0">
                <a:solidFill>
                  <a:srgbClr val="149FEC"/>
                </a:solidFill>
                <a:effectLst/>
                <a:latin typeface="Roboto" panose="02000000000000000000" pitchFamily="2" charset="0"/>
                <a:ea typeface="MS Mincho" panose="02020609040205080304" pitchFamily="49" charset="-128"/>
                <a:cs typeface="Helvetica" pitchFamily="2" charset="0"/>
              </a:rPr>
              <a:t>International Coordination Workshop on Detection of Anthropogenic Methane Emissions from High-resolution Satellites</a:t>
            </a:r>
            <a:r>
              <a:rPr lang="en-NL" sz="2000" dirty="0"/>
              <a:t>”, which was held in June 2023</a:t>
            </a:r>
          </a:p>
        </p:txBody>
      </p:sp>
      <p:sp>
        <p:nvSpPr>
          <p:cNvPr id="85" name="Google Shape;85;p10">
            <a:extLst>
              <a:ext uri="{FF2B5EF4-FFF2-40B4-BE49-F238E27FC236}">
                <a16:creationId xmlns:a16="http://schemas.microsoft.com/office/drawing/2014/main" id="{0CD59C9B-096B-520B-6757-C233CD1AA8E4}"/>
              </a:ext>
            </a:extLst>
          </p:cNvPr>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GHG Roadmap – Stakeholder</a:t>
            </a:r>
            <a:endParaRPr dirty="0"/>
          </a:p>
        </p:txBody>
      </p:sp>
    </p:spTree>
    <p:extLst>
      <p:ext uri="{BB962C8B-B14F-4D97-AF65-F5344CB8AC3E}">
        <p14:creationId xmlns:p14="http://schemas.microsoft.com/office/powerpoint/2010/main" val="2125090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2B8A3-3731-3569-9055-8075128D26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16980A-3760-EDFC-1266-C9E2EBA5F11E}"/>
              </a:ext>
            </a:extLst>
          </p:cNvPr>
          <p:cNvSpPr>
            <a:spLocks noGrp="1"/>
          </p:cNvSpPr>
          <p:nvPr>
            <p:ph type="body" idx="1"/>
          </p:nvPr>
        </p:nvSpPr>
        <p:spPr>
          <a:xfrm>
            <a:off x="245651" y="1045028"/>
            <a:ext cx="11834430" cy="5362915"/>
          </a:xfrm>
        </p:spPr>
        <p:txBody>
          <a:bodyPr/>
          <a:lstStyle/>
          <a:p>
            <a:pPr>
              <a:spcBef>
                <a:spcPts val="400"/>
              </a:spcBef>
            </a:pPr>
            <a:r>
              <a:rPr lang="en-GB" sz="1800" b="1" dirty="0">
                <a:solidFill>
                  <a:srgbClr val="000000"/>
                </a:solidFill>
              </a:rPr>
              <a:t>T</a:t>
            </a:r>
            <a:r>
              <a:rPr kumimoji="0" lang="en-GB" sz="1800" b="1" i="0" u="none" strike="noStrike" kern="0" cap="none" spc="0" normalizeH="0" baseline="0" noProof="0" dirty="0">
                <a:ln>
                  <a:noFill/>
                </a:ln>
                <a:solidFill>
                  <a:srgbClr val="000000"/>
                </a:solidFill>
                <a:effectLst/>
                <a:uLnTx/>
                <a:uFillTx/>
                <a:latin typeface="Montserrat"/>
                <a:ea typeface="Montserrat"/>
                <a:cs typeface="Montserrat"/>
                <a:sym typeface="Montserrat"/>
              </a:rPr>
              <a:t>hematic activities </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a:t>
            </a:r>
            <a:r>
              <a:rPr kumimoji="0" lang="en-GB" sz="1800" b="0" i="0" u="sng" strike="noStrike" kern="0" cap="none" spc="0" normalizeH="0" baseline="0" noProof="0" dirty="0">
                <a:ln>
                  <a:noFill/>
                </a:ln>
                <a:solidFill>
                  <a:srgbClr val="000000"/>
                </a:solidFill>
                <a:effectLst/>
                <a:uLnTx/>
                <a:uFillTx/>
                <a:latin typeface="Montserrat"/>
                <a:ea typeface="Montserrat"/>
                <a:cs typeface="Montserrat"/>
                <a:sym typeface="Montserrat"/>
              </a:rPr>
              <a:t>long-term </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goals) described in section 5 with </a:t>
            </a:r>
            <a:r>
              <a:rPr kumimoji="0" lang="en-GB" sz="1800" b="1" i="0" u="none" strike="noStrike" kern="0" cap="none" spc="0" normalizeH="0" baseline="0" noProof="0" dirty="0">
                <a:ln>
                  <a:noFill/>
                </a:ln>
                <a:solidFill>
                  <a:srgbClr val="000000"/>
                </a:solidFill>
                <a:effectLst/>
                <a:uLnTx/>
                <a:uFillTx/>
                <a:latin typeface="Montserrat"/>
                <a:ea typeface="Montserrat"/>
                <a:cs typeface="Montserrat"/>
                <a:sym typeface="Montserrat"/>
              </a:rPr>
              <a:t>leads</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 (plus deputies):</a:t>
            </a:r>
          </a:p>
          <a:p>
            <a:pPr marL="1428750" marR="0" lvl="0" indent="-342900" algn="l" defTabSz="914400" rtl="0" eaLnBrk="1" fontAlgn="auto" latinLnBrk="0" hangingPunct="1">
              <a:lnSpc>
                <a:spcPct val="130000"/>
              </a:lnSpc>
              <a:spcBef>
                <a:spcPts val="0"/>
              </a:spcBef>
              <a:spcAft>
                <a:spcPts val="0"/>
              </a:spcAft>
              <a:buClr>
                <a:srgbClr val="000000"/>
              </a:buClr>
              <a:buSzTx/>
              <a:buFont typeface="+mj-lt"/>
              <a:buAutoNum type="alphaLcPeriod"/>
              <a:tabLst/>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Fostering Stakeholder Engagement  -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Mark Dowell (John, </a:t>
            </a:r>
            <a:r>
              <a:rPr kumimoji="0" lang="en-GB" sz="1800" b="1" i="0" u="none" strike="noStrike" kern="0" cap="none" spc="0" normalizeH="0" baseline="0" noProof="0" dirty="0" err="1">
                <a:ln>
                  <a:noFill/>
                </a:ln>
                <a:solidFill>
                  <a:srgbClr val="44546A"/>
                </a:solidFill>
                <a:effectLst/>
                <a:uLnTx/>
                <a:uFillTx/>
                <a:latin typeface="Montserrat" pitchFamily="2" charset="77"/>
                <a:cs typeface="Arial"/>
                <a:sym typeface="Arial"/>
              </a:rPr>
              <a:t>Wenying</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a:t>
            </a:r>
          </a:p>
          <a:p>
            <a:pPr marL="1428750" indent="-342900">
              <a:lnSpc>
                <a:spcPct val="130000"/>
              </a:lnSpc>
              <a:spcBef>
                <a:spcPts val="0"/>
              </a:spcBef>
              <a:buClr>
                <a:srgbClr val="000000"/>
              </a:buClr>
              <a:buSzTx/>
              <a:buFont typeface="+mj-lt"/>
              <a:buAutoNum type="alphaLcPeriod"/>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Sensor Development  and Constellation Architectures –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John (AC-VC) (Yasjka)</a:t>
            </a:r>
          </a:p>
          <a:p>
            <a:pPr marL="1428750" indent="-342900">
              <a:lnSpc>
                <a:spcPct val="130000"/>
              </a:lnSpc>
              <a:spcBef>
                <a:spcPts val="0"/>
              </a:spcBef>
              <a:buClr>
                <a:srgbClr val="000000"/>
              </a:buClr>
              <a:buSzTx/>
              <a:buFont typeface="+mj-lt"/>
              <a:buAutoNum type="alphaLcPeriod"/>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Calibration and Level 1 Products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 Hiroshi (</a:t>
            </a:r>
            <a:r>
              <a:rPr kumimoji="0" lang="en-GB" sz="1800" b="1" i="0" u="none" strike="noStrike" kern="0" cap="none" spc="0" normalizeH="0" baseline="0" noProof="0" dirty="0" err="1">
                <a:ln>
                  <a:noFill/>
                </a:ln>
                <a:solidFill>
                  <a:srgbClr val="44546A"/>
                </a:solidFill>
                <a:effectLst/>
                <a:uLnTx/>
                <a:uFillTx/>
                <a:latin typeface="Montserrat" pitchFamily="2" charset="77"/>
                <a:cs typeface="Arial"/>
                <a:sym typeface="Arial"/>
              </a:rPr>
              <a:t>Kuze</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a:t>
            </a:r>
            <a:endPar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marL="1428750" indent="-342900">
              <a:lnSpc>
                <a:spcPct val="130000"/>
              </a:lnSpc>
              <a:spcBef>
                <a:spcPts val="0"/>
              </a:spcBef>
              <a:buClr>
                <a:srgbClr val="000000"/>
              </a:buClr>
              <a:buSzTx/>
              <a:buFont typeface="+mj-lt"/>
              <a:buAutoNum type="alphaLcPeriod"/>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Level 2 Products and Validation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 Ruediger &amp; Dave</a:t>
            </a:r>
            <a:endPar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endParaRPr>
          </a:p>
          <a:p>
            <a:pPr marL="1428750" indent="-342900">
              <a:lnSpc>
                <a:spcPct val="130000"/>
              </a:lnSpc>
              <a:spcBef>
                <a:spcPts val="0"/>
              </a:spcBef>
              <a:buClr>
                <a:srgbClr val="000000"/>
              </a:buClr>
              <a:buSzTx/>
              <a:buFont typeface="+mj-lt"/>
              <a:buAutoNum type="alphaLcPeriod"/>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Flux Inversion </a:t>
            </a:r>
            <a:r>
              <a:rPr kumimoji="0" lang="en-GB" sz="1800" b="0" i="0" u="none" strike="noStrike" kern="0" cap="none" spc="0" normalizeH="0" baseline="0" noProof="0" dirty="0" err="1">
                <a:ln>
                  <a:noFill/>
                </a:ln>
                <a:solidFill>
                  <a:srgbClr val="44546A"/>
                </a:solidFill>
                <a:effectLst/>
                <a:uLnTx/>
                <a:uFillTx/>
                <a:latin typeface="Montserrat" pitchFamily="2" charset="77"/>
                <a:cs typeface="Arial"/>
                <a:sym typeface="Arial"/>
              </a:rPr>
              <a:t>Modellin</a:t>
            </a: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 g and Validation –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Kevin (Frederic)</a:t>
            </a:r>
          </a:p>
          <a:p>
            <a:pPr marL="1428750" indent="-342900">
              <a:lnSpc>
                <a:spcPct val="130000"/>
              </a:lnSpc>
              <a:spcBef>
                <a:spcPts val="0"/>
              </a:spcBef>
              <a:buClr>
                <a:srgbClr val="000000"/>
              </a:buClr>
              <a:buSzTx/>
              <a:buFont typeface="+mj-lt"/>
              <a:buAutoNum type="alphaLcPeriod"/>
              <a:defRPr/>
            </a:pPr>
            <a:r>
              <a:rPr lang="en-GB" sz="1800" dirty="0">
                <a:solidFill>
                  <a:srgbClr val="44546A"/>
                </a:solidFill>
                <a:latin typeface="Montserrat" pitchFamily="2" charset="77"/>
                <a:cs typeface="Arial"/>
                <a:sym typeface="Arial"/>
              </a:rPr>
              <a:t>Best Practises – </a:t>
            </a:r>
            <a:r>
              <a:rPr lang="en-GB" sz="1800" b="1" dirty="0">
                <a:solidFill>
                  <a:srgbClr val="44546A"/>
                </a:solidFill>
                <a:latin typeface="Montserrat" pitchFamily="2" charset="77"/>
                <a:cs typeface="Arial"/>
                <a:sym typeface="Arial"/>
              </a:rPr>
              <a:t>John (Paul Green)</a:t>
            </a:r>
            <a:endPar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endParaRPr>
          </a:p>
          <a:p>
            <a:pPr marL="1428750" marR="0" lvl="0" indent="-342900" algn="l" defTabSz="914400" rtl="0" eaLnBrk="1" fontAlgn="auto" latinLnBrk="0" hangingPunct="1">
              <a:lnSpc>
                <a:spcPct val="130000"/>
              </a:lnSpc>
              <a:spcBef>
                <a:spcPts val="0"/>
              </a:spcBef>
              <a:spcAft>
                <a:spcPts val="0"/>
              </a:spcAft>
              <a:buClr>
                <a:srgbClr val="000000"/>
              </a:buClr>
              <a:buSzTx/>
              <a:buFont typeface="+mj-lt"/>
              <a:buAutoNum type="alphaLcPeriod"/>
              <a:tabLst/>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System Development –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Richard (John, Kevin) </a:t>
            </a:r>
          </a:p>
          <a:p>
            <a:pPr marL="1428750" marR="0" lvl="0" indent="-342900" algn="l" defTabSz="914400" rtl="0" eaLnBrk="1" fontAlgn="auto" latinLnBrk="0" hangingPunct="1">
              <a:lnSpc>
                <a:spcPct val="130000"/>
              </a:lnSpc>
              <a:spcBef>
                <a:spcPts val="0"/>
              </a:spcBef>
              <a:spcAft>
                <a:spcPts val="0"/>
              </a:spcAft>
              <a:buClr>
                <a:srgbClr val="000000"/>
              </a:buClr>
              <a:buSzTx/>
              <a:buFont typeface="+mj-lt"/>
              <a:buAutoNum type="alphaLcPeriod"/>
              <a:tabLst/>
              <a:defRPr/>
            </a:pPr>
            <a:r>
              <a:rPr kumimoji="0" lang="en-GB" sz="1800" b="0" i="0" u="none" strike="noStrike" kern="0" cap="none" spc="0" normalizeH="0" baseline="0" noProof="0" dirty="0">
                <a:ln>
                  <a:noFill/>
                </a:ln>
                <a:solidFill>
                  <a:srgbClr val="44546A"/>
                </a:solidFill>
                <a:effectLst/>
                <a:uLnTx/>
                <a:uFillTx/>
                <a:latin typeface="Montserrat" pitchFamily="2" charset="77"/>
                <a:cs typeface="Arial"/>
                <a:sym typeface="Arial"/>
              </a:rPr>
              <a:t>Capacity Building – </a:t>
            </a:r>
            <a:r>
              <a:rPr kumimoji="0" lang="en-GB" sz="1800" b="1" i="0" u="none" strike="noStrike" kern="0" cap="none" spc="0" normalizeH="0" baseline="0" noProof="0" dirty="0">
                <a:ln>
                  <a:noFill/>
                </a:ln>
                <a:solidFill>
                  <a:srgbClr val="44546A"/>
                </a:solidFill>
                <a:effectLst/>
                <a:uLnTx/>
                <a:uFillTx/>
                <a:latin typeface="Montserrat" pitchFamily="2" charset="77"/>
                <a:cs typeface="Arial"/>
                <a:sym typeface="Arial"/>
              </a:rPr>
              <a:t>TT</a:t>
            </a:r>
          </a:p>
          <a:p>
            <a:pPr>
              <a:spcBef>
                <a:spcPts val="400"/>
              </a:spcBef>
            </a:pPr>
            <a:endPar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a:p>
            <a:pPr>
              <a:spcBef>
                <a:spcPts val="400"/>
              </a:spcBef>
            </a:pP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Focus is now on updating </a:t>
            </a:r>
            <a:r>
              <a:rPr kumimoji="0" lang="en-GB" sz="1800" i="0" u="sng" strike="noStrike" kern="0" cap="none" spc="0" normalizeH="0" baseline="0" noProof="0" dirty="0">
                <a:ln>
                  <a:noFill/>
                </a:ln>
                <a:solidFill>
                  <a:srgbClr val="000000"/>
                </a:solidFill>
                <a:effectLst/>
                <a:uLnTx/>
                <a:uFillTx/>
                <a:latin typeface="Montserrat"/>
                <a:ea typeface="Montserrat"/>
                <a:cs typeface="Montserrat"/>
                <a:sym typeface="Montserrat"/>
              </a:rPr>
              <a:t>short-term</a:t>
            </a:r>
            <a:r>
              <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rPr>
              <a:t> actions (to be) described in online GHG Roadmap Annex C</a:t>
            </a:r>
            <a:endParaRPr lang="en-NL" sz="1800" dirty="0"/>
          </a:p>
          <a:p>
            <a:pPr lvl="0" defTabSz="914400" eaLnBrk="1" fontAlgn="auto" latinLnBrk="0" hangingPunct="1">
              <a:spcBef>
                <a:spcPts val="400"/>
              </a:spcBef>
              <a:tabLst/>
              <a:defRPr/>
            </a:pPr>
            <a:endParaRPr lang="en-GB" sz="1800" dirty="0">
              <a:solidFill>
                <a:srgbClr val="000000"/>
              </a:solidFill>
            </a:endParaRPr>
          </a:p>
          <a:p>
            <a:pPr lvl="0" defTabSz="914400" eaLnBrk="1" fontAlgn="auto" latinLnBrk="0" hangingPunct="1">
              <a:spcBef>
                <a:spcPts val="400"/>
              </a:spcBef>
              <a:tabLst/>
              <a:defRPr/>
            </a:pPr>
            <a:r>
              <a:rPr lang="en-GB" sz="1800" dirty="0">
                <a:solidFill>
                  <a:srgbClr val="000000"/>
                </a:solidFill>
              </a:rPr>
              <a:t>Meeting with area leads scheduled on 22 November (online)</a:t>
            </a:r>
          </a:p>
          <a:p>
            <a:pPr>
              <a:spcBef>
                <a:spcPts val="400"/>
              </a:spcBef>
            </a:pPr>
            <a:r>
              <a:rPr lang="en-GB" sz="1800" dirty="0">
                <a:solidFill>
                  <a:srgbClr val="000000"/>
                </a:solidFill>
              </a:rPr>
              <a:t>GHG Task Team meeting scheduled </a:t>
            </a:r>
            <a:r>
              <a:rPr lang="en-GB" sz="1800" b="1" dirty="0">
                <a:solidFill>
                  <a:srgbClr val="000000"/>
                </a:solidFill>
              </a:rPr>
              <a:t>11–13 Feb. ‘25 in Harwell, UK</a:t>
            </a:r>
            <a:r>
              <a:rPr lang="en-GB" sz="1800" dirty="0">
                <a:solidFill>
                  <a:srgbClr val="000000"/>
                </a:solidFill>
              </a:rPr>
              <a:t>, coincident with </a:t>
            </a:r>
            <a:r>
              <a:rPr lang="en-GB" sz="1800" dirty="0" err="1">
                <a:solidFill>
                  <a:srgbClr val="000000"/>
                </a:solidFill>
              </a:rPr>
              <a:t>WGClimate</a:t>
            </a:r>
            <a:endParaRPr kumimoji="0" lang="en-GB" sz="1800" b="0" i="0" u="none" strike="noStrike" kern="0" cap="none" spc="0" normalizeH="0" baseline="0" noProof="0" dirty="0">
              <a:ln>
                <a:noFill/>
              </a:ln>
              <a:solidFill>
                <a:srgbClr val="000000"/>
              </a:solidFill>
              <a:effectLst/>
              <a:uLnTx/>
              <a:uFillTx/>
              <a:latin typeface="Montserrat"/>
              <a:ea typeface="Montserrat"/>
              <a:cs typeface="Montserrat"/>
              <a:sym typeface="Montserrat"/>
            </a:endParaRPr>
          </a:p>
        </p:txBody>
      </p:sp>
      <p:sp>
        <p:nvSpPr>
          <p:cNvPr id="3" name="Title 2">
            <a:extLst>
              <a:ext uri="{FF2B5EF4-FFF2-40B4-BE49-F238E27FC236}">
                <a16:creationId xmlns:a16="http://schemas.microsoft.com/office/drawing/2014/main" id="{9E22C1E5-F7F1-5250-5DFE-34FBF59FC5AC}"/>
              </a:ext>
            </a:extLst>
          </p:cNvPr>
          <p:cNvSpPr>
            <a:spLocks noGrp="1"/>
          </p:cNvSpPr>
          <p:nvPr>
            <p:ph type="title"/>
          </p:nvPr>
        </p:nvSpPr>
        <p:spPr/>
        <p:txBody>
          <a:bodyPr/>
          <a:lstStyle/>
          <a:p>
            <a:r>
              <a:rPr lang="en-NL" dirty="0"/>
              <a:t>GHG TT – Next steps</a:t>
            </a:r>
          </a:p>
        </p:txBody>
      </p:sp>
    </p:spTree>
    <p:extLst>
      <p:ext uri="{BB962C8B-B14F-4D97-AF65-F5344CB8AC3E}">
        <p14:creationId xmlns:p14="http://schemas.microsoft.com/office/powerpoint/2010/main" val="192052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8BD069-0093-0D85-F09E-D5F7A13EEE10}"/>
              </a:ext>
            </a:extLst>
          </p:cNvPr>
          <p:cNvSpPr>
            <a:spLocks noGrp="1"/>
          </p:cNvSpPr>
          <p:nvPr>
            <p:ph type="body" idx="1"/>
          </p:nvPr>
        </p:nvSpPr>
        <p:spPr>
          <a:xfrm>
            <a:off x="245651" y="1007270"/>
            <a:ext cx="8221016" cy="5400674"/>
          </a:xfrm>
        </p:spPr>
        <p:txBody>
          <a:bodyPr/>
          <a:lstStyle/>
          <a:p>
            <a:pPr marL="50800" indent="0">
              <a:spcBef>
                <a:spcPts val="400"/>
              </a:spcBef>
              <a:buNone/>
            </a:pPr>
            <a:r>
              <a:rPr lang="en-NL" sz="2000" b="1" dirty="0"/>
              <a:t>Some highlights in relation to AC-VC:</a:t>
            </a:r>
          </a:p>
          <a:p>
            <a:pPr>
              <a:spcBef>
                <a:spcPts val="400"/>
              </a:spcBef>
            </a:pPr>
            <a:r>
              <a:rPr lang="en-GB" sz="1800" dirty="0"/>
              <a:t>John Worden is GHG TT PoC in AC-VC</a:t>
            </a:r>
          </a:p>
          <a:p>
            <a:pPr>
              <a:spcBef>
                <a:spcPts val="400"/>
              </a:spcBef>
            </a:pPr>
            <a:r>
              <a:rPr lang="en-GB" sz="1800" dirty="0"/>
              <a:t>GHG Mission portal keeps evolving – </a:t>
            </a:r>
            <a:r>
              <a:rPr lang="en-GB" sz="1800" b="1" dirty="0" err="1">
                <a:solidFill>
                  <a:srgbClr val="0070C0"/>
                </a:solidFill>
              </a:rPr>
              <a:t>ceos.org</a:t>
            </a:r>
            <a:r>
              <a:rPr lang="en-GB" sz="1800" b="1" dirty="0">
                <a:solidFill>
                  <a:srgbClr val="0070C0"/>
                </a:solidFill>
              </a:rPr>
              <a:t>/ghg</a:t>
            </a:r>
          </a:p>
          <a:p>
            <a:pPr marL="457200" lvl="0" indent="-368300" algn="l" rtl="0">
              <a:spcBef>
                <a:spcPts val="1000"/>
              </a:spcBef>
              <a:spcAft>
                <a:spcPts val="0"/>
              </a:spcAft>
              <a:buSzPts val="2200"/>
              <a:buChar char="❖"/>
            </a:pPr>
            <a:r>
              <a:rPr lang="en-GB" sz="1800" b="1" u="sng" dirty="0">
                <a:solidFill>
                  <a:schemeClr val="hlink"/>
                </a:solidFill>
                <a:hlinkClick r:id="rId2"/>
              </a:rPr>
              <a:t>GHG Constellation Builder</a:t>
            </a:r>
            <a:r>
              <a:rPr lang="en-GB" sz="1800" b="1" dirty="0"/>
              <a:t> </a:t>
            </a:r>
            <a:r>
              <a:rPr lang="en-GB" sz="1800" dirty="0"/>
              <a:t>as spreadsheet is now available,</a:t>
            </a:r>
            <a:br>
              <a:rPr lang="en-GB" sz="1800" dirty="0"/>
            </a:br>
            <a:r>
              <a:rPr lang="en-GB" sz="1800" dirty="0"/>
              <a:t>which allows to select requirement filter to build a </a:t>
            </a:r>
            <a:br>
              <a:rPr lang="en-GB" sz="1800" dirty="0"/>
            </a:br>
            <a:r>
              <a:rPr lang="en-GB" sz="1800" dirty="0"/>
              <a:t>constellation of satellites suiting specific needs</a:t>
            </a:r>
          </a:p>
          <a:p>
            <a:pPr marL="457200" lvl="0" indent="-368300" algn="l" rtl="0">
              <a:spcBef>
                <a:spcPts val="1000"/>
              </a:spcBef>
              <a:spcAft>
                <a:spcPts val="0"/>
              </a:spcAft>
              <a:buSzPts val="2200"/>
              <a:buChar char="❖"/>
            </a:pPr>
            <a:r>
              <a:rPr lang="en-GB" sz="1800" dirty="0"/>
              <a:t>Best practise </a:t>
            </a:r>
            <a:r>
              <a:rPr lang="en-GB" sz="1800" dirty="0">
                <a:sym typeface="Wingdings" pitchFamily="2" charset="2"/>
              </a:rPr>
              <a:t> see presentation 4.20</a:t>
            </a:r>
          </a:p>
          <a:p>
            <a:pPr indent="-368300">
              <a:buSzPts val="2200"/>
            </a:pPr>
            <a:r>
              <a:rPr lang="en-GB" sz="1800" dirty="0">
                <a:sym typeface="Wingdings" pitchFamily="2" charset="2"/>
              </a:rPr>
              <a:t>NASA has an activity, and ESA has allocated resources to support,</a:t>
            </a:r>
            <a:br>
              <a:rPr lang="en-GB" sz="1800" dirty="0">
                <a:sym typeface="Wingdings" pitchFamily="2" charset="2"/>
              </a:rPr>
            </a:br>
            <a:r>
              <a:rPr lang="en-GB" sz="1800" dirty="0">
                <a:sym typeface="Wingdings" pitchFamily="2" charset="2"/>
              </a:rPr>
              <a:t>for a </a:t>
            </a:r>
            <a:r>
              <a:rPr lang="en-GB" sz="1800" b="1" dirty="0">
                <a:sym typeface="Wingdings" pitchFamily="2" charset="2"/>
              </a:rPr>
              <a:t>L2 algo intercomparison </a:t>
            </a:r>
            <a:r>
              <a:rPr lang="en-GB" sz="1800" dirty="0">
                <a:sym typeface="Wingdings" pitchFamily="2" charset="2"/>
              </a:rPr>
              <a:t>activity  your input is required!</a:t>
            </a:r>
          </a:p>
          <a:p>
            <a:pPr indent="-368300">
              <a:buSzPts val="2200"/>
            </a:pPr>
            <a:r>
              <a:rPr lang="en-GB" sz="1800" dirty="0">
                <a:sym typeface="Wingdings" pitchFamily="2" charset="2"/>
              </a:rPr>
              <a:t>CO2M Mission Advisory Group benefits from international participation; JAXA, NASA</a:t>
            </a:r>
            <a:r>
              <a:rPr lang="en-GB" sz="1800">
                <a:sym typeface="Wingdings" pitchFamily="2" charset="2"/>
              </a:rPr>
              <a:t>, CNES</a:t>
            </a:r>
            <a:endParaRPr lang="en-GB" sz="1800" dirty="0">
              <a:sym typeface="Wingdings" pitchFamily="2" charset="2"/>
            </a:endParaRPr>
          </a:p>
          <a:p>
            <a:pPr indent="-368300">
              <a:buSzPts val="2200"/>
            </a:pPr>
            <a:r>
              <a:rPr lang="en-GB" sz="1800" dirty="0">
                <a:sym typeface="Wingdings" pitchFamily="2" charset="2"/>
              </a:rPr>
              <a:t>Lessons learned from heritage mission on  calibration (mainly on-ground) have been discussed with CO2M Project in a dedicated meeting</a:t>
            </a:r>
            <a:endParaRPr lang="en-GB" sz="1800" b="1" dirty="0"/>
          </a:p>
          <a:p>
            <a:pPr>
              <a:spcBef>
                <a:spcPts val="400"/>
              </a:spcBef>
            </a:pPr>
            <a:endParaRPr lang="en-NL" sz="1800" dirty="0"/>
          </a:p>
        </p:txBody>
      </p:sp>
      <p:sp>
        <p:nvSpPr>
          <p:cNvPr id="3" name="Title 2">
            <a:extLst>
              <a:ext uri="{FF2B5EF4-FFF2-40B4-BE49-F238E27FC236}">
                <a16:creationId xmlns:a16="http://schemas.microsoft.com/office/drawing/2014/main" id="{1635FAEA-EF91-95D8-4BAB-7A02A35C189C}"/>
              </a:ext>
            </a:extLst>
          </p:cNvPr>
          <p:cNvSpPr>
            <a:spLocks noGrp="1"/>
          </p:cNvSpPr>
          <p:nvPr>
            <p:ph type="title"/>
          </p:nvPr>
        </p:nvSpPr>
        <p:spPr/>
        <p:txBody>
          <a:bodyPr/>
          <a:lstStyle/>
          <a:p>
            <a:r>
              <a:rPr lang="en-NL" dirty="0"/>
              <a:t>GHG TT – AC-VC</a:t>
            </a:r>
          </a:p>
        </p:txBody>
      </p:sp>
      <p:pic>
        <p:nvPicPr>
          <p:cNvPr id="4" name="Google Shape;83;p9">
            <a:extLst>
              <a:ext uri="{FF2B5EF4-FFF2-40B4-BE49-F238E27FC236}">
                <a16:creationId xmlns:a16="http://schemas.microsoft.com/office/drawing/2014/main" id="{09A36E3E-9A5B-AFAF-F1DF-A66DC6B730F2}"/>
              </a:ext>
            </a:extLst>
          </p:cNvPr>
          <p:cNvPicPr preferRelativeResize="0"/>
          <p:nvPr/>
        </p:nvPicPr>
        <p:blipFill>
          <a:blip r:embed="rId3">
            <a:alphaModFix/>
          </a:blip>
          <a:stretch>
            <a:fillRect/>
          </a:stretch>
        </p:blipFill>
        <p:spPr>
          <a:xfrm>
            <a:off x="8609175" y="1116925"/>
            <a:ext cx="3430426" cy="2591090"/>
          </a:xfrm>
          <a:prstGeom prst="rect">
            <a:avLst/>
          </a:prstGeom>
          <a:noFill/>
          <a:ln>
            <a:noFill/>
          </a:ln>
        </p:spPr>
      </p:pic>
      <p:pic>
        <p:nvPicPr>
          <p:cNvPr id="5" name="Google Shape;84;p9">
            <a:extLst>
              <a:ext uri="{FF2B5EF4-FFF2-40B4-BE49-F238E27FC236}">
                <a16:creationId xmlns:a16="http://schemas.microsoft.com/office/drawing/2014/main" id="{234041A6-6581-C97B-D4BE-BC3503BC90F1}"/>
              </a:ext>
            </a:extLst>
          </p:cNvPr>
          <p:cNvPicPr preferRelativeResize="0"/>
          <p:nvPr/>
        </p:nvPicPr>
        <p:blipFill>
          <a:blip r:embed="rId4">
            <a:alphaModFix/>
          </a:blip>
          <a:stretch>
            <a:fillRect/>
          </a:stretch>
        </p:blipFill>
        <p:spPr>
          <a:xfrm>
            <a:off x="8609175" y="3821003"/>
            <a:ext cx="3430426" cy="2591121"/>
          </a:xfrm>
          <a:prstGeom prst="rect">
            <a:avLst/>
          </a:prstGeom>
          <a:noFill/>
          <a:ln>
            <a:noFill/>
          </a:ln>
        </p:spPr>
      </p:pic>
    </p:spTree>
    <p:extLst>
      <p:ext uri="{BB962C8B-B14F-4D97-AF65-F5344CB8AC3E}">
        <p14:creationId xmlns:p14="http://schemas.microsoft.com/office/powerpoint/2010/main" val="329457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C0271-F962-6AF4-4563-E078D387E316}"/>
              </a:ext>
            </a:extLst>
          </p:cNvPr>
          <p:cNvSpPr>
            <a:spLocks noGrp="1"/>
          </p:cNvSpPr>
          <p:nvPr>
            <p:ph type="body" idx="1"/>
          </p:nvPr>
        </p:nvSpPr>
        <p:spPr>
          <a:xfrm>
            <a:off x="1234953" y="1944458"/>
            <a:ext cx="8817934" cy="2871382"/>
          </a:xfrm>
        </p:spPr>
        <p:txBody>
          <a:bodyPr/>
          <a:lstStyle/>
          <a:p>
            <a:pPr marL="50800" indent="0" algn="ctr">
              <a:buNone/>
            </a:pPr>
            <a:r>
              <a:rPr lang="en-NL" sz="3200" dirty="0"/>
              <a:t>Time for questions</a:t>
            </a:r>
          </a:p>
          <a:p>
            <a:pPr marL="50800" indent="0" algn="ctr">
              <a:buNone/>
            </a:pPr>
            <a:r>
              <a:rPr lang="en-NL" sz="3200" dirty="0"/>
              <a:t>and discussion</a:t>
            </a:r>
          </a:p>
          <a:p>
            <a:pPr marL="50800" indent="0" algn="ctr">
              <a:buNone/>
            </a:pPr>
            <a:endParaRPr lang="en-NL" sz="3200" dirty="0"/>
          </a:p>
          <a:p>
            <a:pPr marL="50800" indent="0" algn="ctr">
              <a:buNone/>
            </a:pPr>
            <a:r>
              <a:rPr lang="en-NL" sz="3200" dirty="0"/>
              <a:t>THANKS!</a:t>
            </a:r>
          </a:p>
        </p:txBody>
      </p:sp>
    </p:spTree>
    <p:extLst>
      <p:ext uri="{BB962C8B-B14F-4D97-AF65-F5344CB8AC3E}">
        <p14:creationId xmlns:p14="http://schemas.microsoft.com/office/powerpoint/2010/main" val="1647182964"/>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1145</TotalTime>
  <Words>823</Words>
  <Application>Microsoft Macintosh PowerPoint</Application>
  <PresentationFormat>Widescreen</PresentationFormat>
  <Paragraphs>76</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Cambria</vt:lpstr>
      <vt:lpstr>Montserrat</vt:lpstr>
      <vt:lpstr>Roboto</vt:lpstr>
      <vt:lpstr>Calibri</vt:lpstr>
      <vt:lpstr>Wingdings</vt:lpstr>
      <vt:lpstr>ceos</vt:lpstr>
      <vt:lpstr>GHG Roadmap Issue 2</vt:lpstr>
      <vt:lpstr>GHG Task Team - Recall</vt:lpstr>
      <vt:lpstr>GHG Roadmap – Issue 2 – drafting</vt:lpstr>
      <vt:lpstr>GHG Roadmap – Issue 2 – final</vt:lpstr>
      <vt:lpstr>GHG Roadmap – Issue 2</vt:lpstr>
      <vt:lpstr>GHG Roadmap – Stakeholder</vt:lpstr>
      <vt:lpstr>GHG TT – Next steps</vt:lpstr>
      <vt:lpstr>GHG TT – AC-VC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Yasjka Meijer</cp:lastModifiedBy>
  <cp:revision>6</cp:revision>
  <dcterms:modified xsi:type="dcterms:W3CDTF">2024-10-15T09:53:32Z</dcterms:modified>
</cp:coreProperties>
</file>