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Lst>
  <p:notesMasterIdLst>
    <p:notesMasterId r:id="rId1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 roundtripDataSignature="AMtx7mjldbyB8QCdSmQLftL9/4GmOxbhB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 name="Google Shape;3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37" name="Google Shape;37;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 name="Google Shape;47;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 name="Google Shape;5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6"/>
          <p:cNvSpPr txBox="1"/>
          <p:nvPr/>
        </p:nvSpPr>
        <p:spPr>
          <a:xfrm>
            <a:off x="285750" y="5889724"/>
            <a:ext cx="42291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chemeClr val="lt1"/>
                </a:solidFill>
                <a:latin typeface="Arial"/>
                <a:ea typeface="Arial"/>
                <a:cs typeface="Arial"/>
                <a:sym typeface="Arial"/>
              </a:rPr>
              <a:t>Center for Satellite Applications and Research</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rgbClr val="002F8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Font typeface="NTR"/>
              <a:buChar char="–"/>
              <a:defRPr/>
            </a:lvl2pPr>
            <a:lvl3pPr marL="1371600" lvl="2" indent="-342900" algn="l">
              <a:lnSpc>
                <a:spcPct val="100000"/>
              </a:lnSpc>
              <a:spcBef>
                <a:spcPts val="500"/>
              </a:spcBef>
              <a:spcAft>
                <a:spcPts val="0"/>
              </a:spcAft>
              <a:buClr>
                <a:schemeClr val="dk1"/>
              </a:buClr>
              <a:buSzPts val="1800"/>
              <a:buFont typeface="Courier New"/>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
        <p:cNvGrpSpPr/>
        <p:nvPr/>
      </p:nvGrpSpPr>
      <p:grpSpPr>
        <a:xfrm>
          <a:off x="0" y="0"/>
          <a:ext cx="0" cy="0"/>
          <a:chOff x="0" y="0"/>
          <a:chExt cx="0" cy="0"/>
        </a:xfrm>
      </p:grpSpPr>
      <p:sp>
        <p:nvSpPr>
          <p:cNvPr id="31" name="Google Shape;31;p1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2" name="Google Shape;32;p1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3" name="Google Shape;33;p1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p:nvPr/>
        </p:nvSpPr>
        <p:spPr>
          <a:xfrm>
            <a:off x="3077428" y="1652985"/>
            <a:ext cx="9114571" cy="35780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 name="Google Shape;7;p15"/>
          <p:cNvPicPr preferRelativeResize="0"/>
          <p:nvPr/>
        </p:nvPicPr>
        <p:blipFill rotWithShape="1">
          <a:blip r:embed="rId3">
            <a:alphaModFix/>
          </a:blip>
          <a:srcRect/>
          <a:stretch/>
        </p:blipFill>
        <p:spPr>
          <a:xfrm>
            <a:off x="0" y="3864"/>
            <a:ext cx="5681471" cy="6863523"/>
          </a:xfrm>
          <a:prstGeom prst="rect">
            <a:avLst/>
          </a:prstGeom>
          <a:noFill/>
          <a:ln>
            <a:noFill/>
          </a:ln>
        </p:spPr>
      </p:pic>
      <p:pic>
        <p:nvPicPr>
          <p:cNvPr id="8" name="Google Shape;8;p15"/>
          <p:cNvPicPr preferRelativeResize="0"/>
          <p:nvPr/>
        </p:nvPicPr>
        <p:blipFill rotWithShape="1">
          <a:blip r:embed="rId4">
            <a:alphaModFix/>
          </a:blip>
          <a:srcRect/>
          <a:stretch/>
        </p:blipFill>
        <p:spPr>
          <a:xfrm>
            <a:off x="2694571" y="2949241"/>
            <a:ext cx="2064886" cy="2064886"/>
          </a:xfrm>
          <a:prstGeom prst="rect">
            <a:avLst/>
          </a:prstGeom>
          <a:noFill/>
          <a:ln>
            <a:noFill/>
          </a:ln>
        </p:spPr>
      </p:pic>
      <p:sp>
        <p:nvSpPr>
          <p:cNvPr id="9" name="Google Shape;9;p15"/>
          <p:cNvSpPr txBox="1"/>
          <p:nvPr/>
        </p:nvSpPr>
        <p:spPr>
          <a:xfrm>
            <a:off x="407916" y="4795552"/>
            <a:ext cx="4174358" cy="103969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NOAA </a:t>
            </a:r>
            <a:br>
              <a:rPr lang="en-US" sz="2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National Satellite and Information Service</a:t>
            </a:r>
            <a:endParaRPr sz="1400" b="0" i="0" u="none" strike="noStrike" cap="none">
              <a:solidFill>
                <a:srgbClr val="000000"/>
              </a:solidFill>
              <a:latin typeface="Arial"/>
              <a:ea typeface="Arial"/>
              <a:cs typeface="Arial"/>
              <a:sym typeface="Arial"/>
            </a:endParaRPr>
          </a:p>
        </p:txBody>
      </p:sp>
      <p:pic>
        <p:nvPicPr>
          <p:cNvPr id="10" name="Google Shape;10;p15"/>
          <p:cNvPicPr preferRelativeResize="0"/>
          <p:nvPr/>
        </p:nvPicPr>
        <p:blipFill rotWithShape="1">
          <a:blip r:embed="rId5">
            <a:alphaModFix/>
          </a:blip>
          <a:srcRect/>
          <a:stretch/>
        </p:blipFill>
        <p:spPr>
          <a:xfrm>
            <a:off x="1797978" y="-6531"/>
            <a:ext cx="2554425" cy="232260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
        <p:cNvGrpSpPr/>
        <p:nvPr/>
      </p:nvGrpSpPr>
      <p:grpSpPr>
        <a:xfrm>
          <a:off x="0" y="0"/>
          <a:ext cx="0" cy="0"/>
          <a:chOff x="0" y="0"/>
          <a:chExt cx="0" cy="0"/>
        </a:xfrm>
      </p:grpSpPr>
      <p:pic>
        <p:nvPicPr>
          <p:cNvPr id="14" name="Google Shape;14;p17"/>
          <p:cNvPicPr preferRelativeResize="0"/>
          <p:nvPr/>
        </p:nvPicPr>
        <p:blipFill rotWithShape="1">
          <a:blip r:embed="rId4">
            <a:alphaModFix/>
          </a:blip>
          <a:srcRect/>
          <a:stretch/>
        </p:blipFill>
        <p:spPr>
          <a:xfrm>
            <a:off x="0" y="6420050"/>
            <a:ext cx="11658600" cy="457200"/>
          </a:xfrm>
          <a:prstGeom prst="rect">
            <a:avLst/>
          </a:prstGeom>
          <a:noFill/>
          <a:ln>
            <a:noFill/>
          </a:ln>
        </p:spPr>
      </p:pic>
      <p:sp>
        <p:nvSpPr>
          <p:cNvPr id="15" name="Google Shape;15;p17"/>
          <p:cNvSpPr txBox="1">
            <a:spLocks noGrp="1"/>
          </p:cNvSpPr>
          <p:nvPr>
            <p:ph type="title"/>
          </p:nvPr>
        </p:nvSpPr>
        <p:spPr>
          <a:xfrm>
            <a:off x="1435324" y="64947"/>
            <a:ext cx="9833008" cy="81878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E4E79"/>
              </a:buClr>
              <a:buSzPts val="4400"/>
              <a:buFont typeface="Calibri"/>
              <a:buNone/>
              <a:defRPr sz="4400" b="1" i="0" u="none" strike="noStrike" cap="none">
                <a:solidFill>
                  <a:srgbClr val="1E4E7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 name="Google Shape;16;p17"/>
          <p:cNvSpPr txBox="1">
            <a:spLocks noGrp="1"/>
          </p:cNvSpPr>
          <p:nvPr>
            <p:ph type="body" idx="1"/>
          </p:nvPr>
        </p:nvSpPr>
        <p:spPr>
          <a:xfrm>
            <a:off x="838200" y="1016035"/>
            <a:ext cx="10515600" cy="516092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NTR"/>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17"/>
          <p:cNvSpPr txBox="1"/>
          <p:nvPr/>
        </p:nvSpPr>
        <p:spPr>
          <a:xfrm>
            <a:off x="11361819" y="6443000"/>
            <a:ext cx="830181"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rgbClr val="CCCCCC"/>
                </a:solidFill>
                <a:latin typeface="Calibri"/>
                <a:ea typeface="Calibri"/>
                <a:cs typeface="Calibri"/>
                <a:sym typeface="Calibri"/>
              </a:rPr>
              <a:t>‹#›</a:t>
            </a:fld>
            <a:endParaRPr sz="1400" b="1" i="0" u="none" strike="noStrike" cap="none">
              <a:solidFill>
                <a:srgbClr val="CCCCCC"/>
              </a:solidFill>
              <a:latin typeface="Calibri"/>
              <a:ea typeface="Calibri"/>
              <a:cs typeface="Calibri"/>
              <a:sym typeface="Calibri"/>
            </a:endParaRPr>
          </a:p>
        </p:txBody>
      </p:sp>
      <p:grpSp>
        <p:nvGrpSpPr>
          <p:cNvPr id="18" name="Google Shape;18;p17"/>
          <p:cNvGrpSpPr/>
          <p:nvPr/>
        </p:nvGrpSpPr>
        <p:grpSpPr>
          <a:xfrm>
            <a:off x="108830" y="6112041"/>
            <a:ext cx="667507" cy="667507"/>
            <a:chOff x="310960" y="5520595"/>
            <a:chExt cx="1239704" cy="1239704"/>
          </a:xfrm>
        </p:grpSpPr>
        <p:sp>
          <p:nvSpPr>
            <p:cNvPr id="19" name="Google Shape;19;p17"/>
            <p:cNvSpPr/>
            <p:nvPr/>
          </p:nvSpPr>
          <p:spPr>
            <a:xfrm>
              <a:off x="310960" y="5520595"/>
              <a:ext cx="1239704" cy="12397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0" name="Google Shape;20;p17"/>
            <p:cNvPicPr preferRelativeResize="0"/>
            <p:nvPr/>
          </p:nvPicPr>
          <p:blipFill rotWithShape="1">
            <a:blip r:embed="rId5">
              <a:alphaModFix/>
            </a:blip>
            <a:srcRect/>
            <a:stretch/>
          </p:blipFill>
          <p:spPr>
            <a:xfrm>
              <a:off x="352776" y="5562411"/>
              <a:ext cx="1156072" cy="1156072"/>
            </a:xfrm>
            <a:prstGeom prst="rect">
              <a:avLst/>
            </a:prstGeom>
            <a:noFill/>
            <a:ln>
              <a:noFill/>
            </a:ln>
          </p:spPr>
        </p:pic>
      </p:grpSp>
      <p:sp>
        <p:nvSpPr>
          <p:cNvPr id="21" name="Google Shape;21;p17"/>
          <p:cNvSpPr txBox="1"/>
          <p:nvPr/>
        </p:nvSpPr>
        <p:spPr>
          <a:xfrm>
            <a:off x="923667" y="6485276"/>
            <a:ext cx="766306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NOAA National Environmental Satellite, Data, and Information Service</a:t>
            </a:r>
            <a:endParaRPr sz="1400" b="0" i="0" u="none" strike="noStrike" cap="none">
              <a:solidFill>
                <a:srgbClr val="000000"/>
              </a:solidFill>
              <a:latin typeface="Arial"/>
              <a:ea typeface="Arial"/>
              <a:cs typeface="Arial"/>
              <a:sym typeface="Arial"/>
            </a:endParaRPr>
          </a:p>
        </p:txBody>
      </p:sp>
      <p:sp>
        <p:nvSpPr>
          <p:cNvPr id="22" name="Google Shape;22;p17"/>
          <p:cNvSpPr txBox="1"/>
          <p:nvPr/>
        </p:nvSpPr>
        <p:spPr>
          <a:xfrm>
            <a:off x="6645499" y="6492875"/>
            <a:ext cx="4716320"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CEOS AC-VC #20, 2024</a:t>
            </a:r>
            <a:endParaRPr sz="1400" b="0" i="0" u="none" strike="noStrike" cap="none">
              <a:solidFill>
                <a:schemeClr val="lt1"/>
              </a:solidFill>
              <a:latin typeface="Arial"/>
              <a:ea typeface="Arial"/>
              <a:cs typeface="Arial"/>
              <a:sym typeface="Arial"/>
            </a:endParaRPr>
          </a:p>
        </p:txBody>
      </p:sp>
      <p:sp>
        <p:nvSpPr>
          <p:cNvPr id="23" name="Google Shape;23;p17"/>
          <p:cNvSpPr/>
          <p:nvPr/>
        </p:nvSpPr>
        <p:spPr>
          <a:xfrm>
            <a:off x="0" y="1"/>
            <a:ext cx="923667" cy="708024"/>
          </a:xfrm>
          <a:prstGeom prst="rect">
            <a:avLst/>
          </a:prstGeom>
          <a:solidFill>
            <a:srgbClr val="1A467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4" name="Google Shape;24;p17"/>
          <p:cNvSpPr/>
          <p:nvPr/>
        </p:nvSpPr>
        <p:spPr>
          <a:xfrm>
            <a:off x="923668" y="-7597"/>
            <a:ext cx="492382" cy="715622"/>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 name="Google Shape;25;p17"/>
          <p:cNvPicPr preferRelativeResize="0"/>
          <p:nvPr/>
        </p:nvPicPr>
        <p:blipFill rotWithShape="1">
          <a:blip r:embed="rId6">
            <a:alphaModFix/>
          </a:blip>
          <a:srcRect b="3811"/>
          <a:stretch/>
        </p:blipFill>
        <p:spPr>
          <a:xfrm>
            <a:off x="219223" y="1"/>
            <a:ext cx="1216101" cy="708024"/>
          </a:xfrm>
          <a:prstGeom prst="rect">
            <a:avLst/>
          </a:prstGeom>
          <a:noFill/>
          <a:ln>
            <a:noFill/>
          </a:ln>
        </p:spPr>
      </p:pic>
      <p:pic>
        <p:nvPicPr>
          <p:cNvPr id="26" name="Google Shape;26;p17"/>
          <p:cNvPicPr preferRelativeResize="0"/>
          <p:nvPr/>
        </p:nvPicPr>
        <p:blipFill rotWithShape="1">
          <a:blip r:embed="rId7">
            <a:alphaModFix/>
          </a:blip>
          <a:srcRect/>
          <a:stretch/>
        </p:blipFill>
        <p:spPr>
          <a:xfrm>
            <a:off x="10756676" y="-268818"/>
            <a:ext cx="1563624" cy="120825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2"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1"/>
          <p:cNvSpPr txBox="1"/>
          <p:nvPr/>
        </p:nvSpPr>
        <p:spPr>
          <a:xfrm>
            <a:off x="4857621" y="1594427"/>
            <a:ext cx="7153209" cy="266292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4400" b="0" i="0" u="none" strike="noStrike" cap="none">
                <a:solidFill>
                  <a:srgbClr val="010078"/>
                </a:solidFill>
                <a:latin typeface="Calibri"/>
                <a:ea typeface="Calibri"/>
                <a:cs typeface="Calibri"/>
                <a:sym typeface="Calibri"/>
              </a:rPr>
              <a:t>TEMPO Aerosol Retrieval and Application to PM2.5 Estimation</a:t>
            </a:r>
            <a:endParaRPr/>
          </a:p>
        </p:txBody>
      </p:sp>
      <p:sp>
        <p:nvSpPr>
          <p:cNvPr id="40" name="Google Shape;40;p1"/>
          <p:cNvSpPr/>
          <p:nvPr/>
        </p:nvSpPr>
        <p:spPr>
          <a:xfrm>
            <a:off x="295657" y="6281945"/>
            <a:ext cx="4419600" cy="461665"/>
          </a:xfrm>
          <a:prstGeom prst="rect">
            <a:avLst/>
          </a:prstGeom>
          <a:solidFill>
            <a:srgbClr val="D5DB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Disclaimer: The scientific results and conclusions, as well as any views or opinions expressed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herein, are those of the author(s) and do not necessarily reflect those of NOAA 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the Department of Commerce.</a:t>
            </a:r>
            <a:endParaRPr sz="1400" b="0" i="0" u="none" strike="noStrike" cap="none">
              <a:solidFill>
                <a:srgbClr val="000000"/>
              </a:solidFill>
              <a:latin typeface="Arial"/>
              <a:ea typeface="Arial"/>
              <a:cs typeface="Arial"/>
              <a:sym typeface="Arial"/>
            </a:endParaRPr>
          </a:p>
        </p:txBody>
      </p:sp>
      <p:pic>
        <p:nvPicPr>
          <p:cNvPr id="41" name="Google Shape;41;p1"/>
          <p:cNvPicPr preferRelativeResize="0"/>
          <p:nvPr/>
        </p:nvPicPr>
        <p:blipFill rotWithShape="1">
          <a:blip r:embed="rId3">
            <a:alphaModFix/>
          </a:blip>
          <a:srcRect/>
          <a:stretch/>
        </p:blipFill>
        <p:spPr>
          <a:xfrm>
            <a:off x="9713976" y="-293913"/>
            <a:ext cx="2478024" cy="1914837"/>
          </a:xfrm>
          <a:prstGeom prst="rect">
            <a:avLst/>
          </a:prstGeom>
          <a:noFill/>
          <a:ln>
            <a:noFill/>
          </a:ln>
        </p:spPr>
      </p:pic>
      <p:sp>
        <p:nvSpPr>
          <p:cNvPr id="42" name="Google Shape;42;p1"/>
          <p:cNvSpPr/>
          <p:nvPr/>
        </p:nvSpPr>
        <p:spPr>
          <a:xfrm>
            <a:off x="5024318" y="4759523"/>
            <a:ext cx="3409908"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1"/>
          <p:cNvSpPr txBox="1"/>
          <p:nvPr/>
        </p:nvSpPr>
        <p:spPr>
          <a:xfrm>
            <a:off x="5100770" y="3988222"/>
            <a:ext cx="6481512" cy="15426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i="0" u="none" strike="noStrike" cap="none" dirty="0">
                <a:solidFill>
                  <a:srgbClr val="010078"/>
                </a:solidFill>
                <a:latin typeface="Calibri"/>
                <a:ea typeface="Calibri"/>
                <a:cs typeface="Calibri"/>
                <a:sym typeface="Calibri"/>
              </a:rPr>
              <a:t>Hai Zhang</a:t>
            </a:r>
            <a:r>
              <a:rPr lang="en-US" sz="2400" b="0" i="0" u="none" strike="noStrike" cap="none" baseline="30000" dirty="0">
                <a:solidFill>
                  <a:srgbClr val="010078"/>
                </a:solidFill>
                <a:latin typeface="Calibri"/>
                <a:ea typeface="Calibri"/>
                <a:cs typeface="Calibri"/>
                <a:sym typeface="Calibri"/>
              </a:rPr>
              <a:t>1</a:t>
            </a:r>
            <a:r>
              <a:rPr lang="en-US" sz="2400" b="0" i="0" u="none" strike="noStrike" cap="none" dirty="0">
                <a:solidFill>
                  <a:srgbClr val="010078"/>
                </a:solidFill>
                <a:latin typeface="Calibri"/>
                <a:ea typeface="Calibri"/>
                <a:cs typeface="Calibri"/>
                <a:sym typeface="Calibri"/>
              </a:rPr>
              <a:t>, Shobha Kondragunta</a:t>
            </a:r>
            <a:r>
              <a:rPr lang="en-US" sz="2400" b="0" i="0" u="none" strike="noStrike" cap="none" baseline="30000" dirty="0">
                <a:solidFill>
                  <a:srgbClr val="010078"/>
                </a:solidFill>
                <a:latin typeface="Calibri"/>
                <a:ea typeface="Calibri"/>
                <a:cs typeface="Calibri"/>
                <a:sym typeface="Calibri"/>
              </a:rPr>
              <a:t>2</a:t>
            </a:r>
            <a:r>
              <a:rPr lang="en-US" sz="2400" b="0" i="0" u="none" strike="noStrike" cap="none" dirty="0">
                <a:solidFill>
                  <a:srgbClr val="010078"/>
                </a:solidFill>
                <a:latin typeface="Calibri"/>
                <a:ea typeface="Calibri"/>
                <a:cs typeface="Calibri"/>
                <a:sym typeface="Calibri"/>
              </a:rPr>
              <a:t>, </a:t>
            </a:r>
            <a:r>
              <a:rPr lang="en-US" sz="2400" b="0" i="0" u="none" strike="noStrike" cap="none" dirty="0" err="1">
                <a:solidFill>
                  <a:srgbClr val="010078"/>
                </a:solidFill>
                <a:latin typeface="Calibri"/>
                <a:ea typeface="Calibri"/>
                <a:cs typeface="Calibri"/>
                <a:sym typeface="Calibri"/>
              </a:rPr>
              <a:t>Pubu</a:t>
            </a:r>
            <a:r>
              <a:rPr lang="en-US" sz="2400" b="0" i="0" u="none" strike="noStrike" cap="none" dirty="0">
                <a:solidFill>
                  <a:srgbClr val="010078"/>
                </a:solidFill>
                <a:latin typeface="Calibri"/>
                <a:ea typeface="Calibri"/>
                <a:cs typeface="Calibri"/>
                <a:sym typeface="Calibri"/>
              </a:rPr>
              <a:t> Ciren</a:t>
            </a:r>
            <a:r>
              <a:rPr lang="en-US" sz="2400" b="0" i="0" u="none" strike="noStrike" cap="none" baseline="30000" dirty="0">
                <a:solidFill>
                  <a:srgbClr val="010078"/>
                </a:solidFill>
                <a:latin typeface="Calibri"/>
                <a:ea typeface="Calibri"/>
                <a:cs typeface="Calibri"/>
                <a:sym typeface="Calibri"/>
              </a:rPr>
              <a:t>1</a:t>
            </a:r>
            <a:endParaRPr dirty="0"/>
          </a:p>
          <a:p>
            <a:pPr marL="0" marR="0" lvl="0" indent="0" algn="l" rtl="0">
              <a:lnSpc>
                <a:spcPct val="100000"/>
              </a:lnSpc>
              <a:spcBef>
                <a:spcPts val="0"/>
              </a:spcBef>
              <a:spcAft>
                <a:spcPts val="0"/>
              </a:spcAft>
              <a:buNone/>
            </a:pPr>
            <a:endParaRPr sz="3600" b="1" i="0" u="none" strike="noStrike" cap="none" baseline="30000" dirty="0">
              <a:solidFill>
                <a:srgbClr val="010078"/>
              </a:solidFill>
              <a:latin typeface="Calibri"/>
              <a:ea typeface="Calibri"/>
              <a:cs typeface="Calibri"/>
              <a:sym typeface="Calibri"/>
            </a:endParaRPr>
          </a:p>
          <a:p>
            <a:pPr marL="0" marR="0" lvl="0" indent="0" algn="l" rtl="0">
              <a:lnSpc>
                <a:spcPct val="100000"/>
              </a:lnSpc>
              <a:spcBef>
                <a:spcPts val="0"/>
              </a:spcBef>
              <a:spcAft>
                <a:spcPts val="0"/>
              </a:spcAft>
              <a:buNone/>
            </a:pPr>
            <a:r>
              <a:rPr lang="en-US" sz="1800" b="0" i="0" u="none" strike="noStrike" cap="none" baseline="30000" dirty="0">
                <a:solidFill>
                  <a:srgbClr val="010078"/>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1</a:t>
            </a:r>
            <a:r>
              <a:rPr lang="en-US" sz="1800" b="0" i="0" u="none" strike="noStrike" cap="none" dirty="0">
                <a:solidFill>
                  <a:srgbClr val="010078"/>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IMSG at NOAA; </a:t>
            </a:r>
            <a:r>
              <a:rPr lang="en-US" sz="1800" b="0" i="0" u="none" strike="noStrike" cap="none" baseline="30000" dirty="0">
                <a:solidFill>
                  <a:srgbClr val="010078"/>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2</a:t>
            </a:r>
            <a:r>
              <a:rPr lang="en-US" sz="1800" b="0" i="0" u="none" strike="noStrike" cap="none" dirty="0">
                <a:solidFill>
                  <a:srgbClr val="010078"/>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NOAA</a:t>
            </a:r>
            <a:endParaRPr dirty="0"/>
          </a:p>
          <a:p>
            <a:pPr marL="0" marR="0" lvl="0" indent="0" algn="l" rtl="0">
              <a:lnSpc>
                <a:spcPct val="100000"/>
              </a:lnSpc>
              <a:spcBef>
                <a:spcPts val="0"/>
              </a:spcBef>
              <a:spcAft>
                <a:spcPts val="0"/>
              </a:spcAft>
              <a:buNone/>
            </a:pPr>
            <a:endParaRPr sz="1800" b="0" i="0" u="none" strike="noStrike" cap="none" baseline="30000" dirty="0">
              <a:solidFill>
                <a:srgbClr val="010078"/>
              </a:solidFill>
              <a:latin typeface="Calibri"/>
              <a:ea typeface="Calibri"/>
              <a:cs typeface="Calibri"/>
              <a:sym typeface="Calibri"/>
            </a:endParaRPr>
          </a:p>
        </p:txBody>
      </p:sp>
      <p:sp>
        <p:nvSpPr>
          <p:cNvPr id="44" name="Google Shape;44;p1"/>
          <p:cNvSpPr/>
          <p:nvPr/>
        </p:nvSpPr>
        <p:spPr>
          <a:xfrm>
            <a:off x="5486282" y="5784450"/>
            <a:ext cx="6096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CEOS AC-VC #20 2024</a:t>
            </a:r>
            <a:endParaRPr/>
          </a:p>
          <a:p>
            <a:pPr marL="0" marR="0" lvl="0" indent="0" algn="l"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College Park, MD, Oct 15-18,2024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0"/>
          <p:cNvSpPr txBox="1">
            <a:spLocks noGrp="1"/>
          </p:cNvSpPr>
          <p:nvPr>
            <p:ph type="title"/>
          </p:nvPr>
        </p:nvSpPr>
        <p:spPr>
          <a:xfrm>
            <a:off x="838200" y="0"/>
            <a:ext cx="10515600" cy="79457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a:t>An example PM2.5 estimates</a:t>
            </a:r>
            <a:endParaRPr/>
          </a:p>
        </p:txBody>
      </p:sp>
      <p:pic>
        <p:nvPicPr>
          <p:cNvPr id="188" name="Google Shape;188;p10"/>
          <p:cNvPicPr preferRelativeResize="0"/>
          <p:nvPr/>
        </p:nvPicPr>
        <p:blipFill rotWithShape="1">
          <a:blip r:embed="rId3">
            <a:alphaModFix/>
          </a:blip>
          <a:srcRect/>
          <a:stretch/>
        </p:blipFill>
        <p:spPr>
          <a:xfrm>
            <a:off x="3950268" y="877445"/>
            <a:ext cx="3822131" cy="2120666"/>
          </a:xfrm>
          <a:prstGeom prst="rect">
            <a:avLst/>
          </a:prstGeom>
          <a:noFill/>
          <a:ln>
            <a:noFill/>
          </a:ln>
        </p:spPr>
      </p:pic>
      <p:pic>
        <p:nvPicPr>
          <p:cNvPr id="189" name="Google Shape;189;p10"/>
          <p:cNvPicPr preferRelativeResize="0"/>
          <p:nvPr/>
        </p:nvPicPr>
        <p:blipFill rotWithShape="1">
          <a:blip r:embed="rId4">
            <a:alphaModFix/>
          </a:blip>
          <a:srcRect/>
          <a:stretch/>
        </p:blipFill>
        <p:spPr>
          <a:xfrm>
            <a:off x="7886796" y="863497"/>
            <a:ext cx="4105665" cy="2277982"/>
          </a:xfrm>
          <a:prstGeom prst="rect">
            <a:avLst/>
          </a:prstGeom>
          <a:noFill/>
          <a:ln>
            <a:noFill/>
          </a:ln>
        </p:spPr>
      </p:pic>
      <p:pic>
        <p:nvPicPr>
          <p:cNvPr id="190" name="Google Shape;190;p10"/>
          <p:cNvPicPr preferRelativeResize="0"/>
          <p:nvPr/>
        </p:nvPicPr>
        <p:blipFill rotWithShape="1">
          <a:blip r:embed="rId5">
            <a:alphaModFix/>
          </a:blip>
          <a:srcRect/>
          <a:stretch/>
        </p:blipFill>
        <p:spPr>
          <a:xfrm>
            <a:off x="6242304" y="3647599"/>
            <a:ext cx="4419600" cy="2607407"/>
          </a:xfrm>
          <a:prstGeom prst="rect">
            <a:avLst/>
          </a:prstGeom>
          <a:noFill/>
          <a:ln>
            <a:noFill/>
          </a:ln>
        </p:spPr>
      </p:pic>
      <p:pic>
        <p:nvPicPr>
          <p:cNvPr id="191" name="Google Shape;191;p10"/>
          <p:cNvPicPr preferRelativeResize="0"/>
          <p:nvPr/>
        </p:nvPicPr>
        <p:blipFill rotWithShape="1">
          <a:blip r:embed="rId6">
            <a:alphaModFix/>
          </a:blip>
          <a:srcRect/>
          <a:stretch/>
        </p:blipFill>
        <p:spPr>
          <a:xfrm>
            <a:off x="91358" y="844318"/>
            <a:ext cx="3744513" cy="2086995"/>
          </a:xfrm>
          <a:prstGeom prst="rect">
            <a:avLst/>
          </a:prstGeom>
          <a:noFill/>
          <a:ln>
            <a:noFill/>
          </a:ln>
        </p:spPr>
      </p:pic>
      <p:pic>
        <p:nvPicPr>
          <p:cNvPr id="192" name="Google Shape;192;p10"/>
          <p:cNvPicPr preferRelativeResize="0"/>
          <p:nvPr/>
        </p:nvPicPr>
        <p:blipFill rotWithShape="1">
          <a:blip r:embed="rId7">
            <a:alphaModFix/>
          </a:blip>
          <a:srcRect/>
          <a:stretch/>
        </p:blipFill>
        <p:spPr>
          <a:xfrm>
            <a:off x="1048573" y="3647599"/>
            <a:ext cx="4492691" cy="2650526"/>
          </a:xfrm>
          <a:prstGeom prst="rect">
            <a:avLst/>
          </a:prstGeom>
          <a:noFill/>
          <a:ln>
            <a:noFill/>
          </a:ln>
        </p:spPr>
      </p:pic>
      <p:sp>
        <p:nvSpPr>
          <p:cNvPr id="193" name="Google Shape;193;p10"/>
          <p:cNvSpPr txBox="1"/>
          <p:nvPr/>
        </p:nvSpPr>
        <p:spPr>
          <a:xfrm>
            <a:off x="2109918" y="3210401"/>
            <a:ext cx="226696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PM2.5 from ABI AOD only</a:t>
            </a:r>
            <a:endParaRPr/>
          </a:p>
        </p:txBody>
      </p:sp>
      <p:sp>
        <p:nvSpPr>
          <p:cNvPr id="194" name="Google Shape;194;p10"/>
          <p:cNvSpPr txBox="1"/>
          <p:nvPr/>
        </p:nvSpPr>
        <p:spPr>
          <a:xfrm>
            <a:off x="6726059" y="3339822"/>
            <a:ext cx="376256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PM2.5 from ABI AOD and TEMPO AOD ALH</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1"/>
          <p:cNvSpPr txBox="1">
            <a:spLocks noGrp="1"/>
          </p:cNvSpPr>
          <p:nvPr>
            <p:ph type="title"/>
          </p:nvPr>
        </p:nvSpPr>
        <p:spPr>
          <a:xfrm>
            <a:off x="838200" y="109093"/>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a:t>Hourly PM2.5 estimates from ABI AOD, TEMPO AOD and ALH for July 28, 2024</a:t>
            </a:r>
            <a:endParaRPr/>
          </a:p>
        </p:txBody>
      </p:sp>
      <p:pic>
        <p:nvPicPr>
          <p:cNvPr id="200" name="Google Shape;200;p11"/>
          <p:cNvPicPr preferRelativeResize="0"/>
          <p:nvPr/>
        </p:nvPicPr>
        <p:blipFill rotWithShape="1">
          <a:blip r:embed="rId3">
            <a:alphaModFix/>
          </a:blip>
          <a:srcRect/>
          <a:stretch/>
        </p:blipFill>
        <p:spPr>
          <a:xfrm>
            <a:off x="1572595" y="1605236"/>
            <a:ext cx="8284637" cy="488763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a:t>10-fold cross validation (August 2023)</a:t>
            </a:r>
            <a:endParaRPr/>
          </a:p>
        </p:txBody>
      </p:sp>
      <p:pic>
        <p:nvPicPr>
          <p:cNvPr id="206" name="Google Shape;206;p12"/>
          <p:cNvPicPr preferRelativeResize="0"/>
          <p:nvPr/>
        </p:nvPicPr>
        <p:blipFill rotWithShape="1">
          <a:blip r:embed="rId3">
            <a:alphaModFix/>
          </a:blip>
          <a:srcRect/>
          <a:stretch/>
        </p:blipFill>
        <p:spPr>
          <a:xfrm>
            <a:off x="1251961" y="1544382"/>
            <a:ext cx="4347981" cy="4226061"/>
          </a:xfrm>
          <a:prstGeom prst="rect">
            <a:avLst/>
          </a:prstGeom>
          <a:noFill/>
          <a:ln>
            <a:noFill/>
          </a:ln>
        </p:spPr>
      </p:pic>
      <p:pic>
        <p:nvPicPr>
          <p:cNvPr id="207" name="Google Shape;207;p12"/>
          <p:cNvPicPr preferRelativeResize="0"/>
          <p:nvPr/>
        </p:nvPicPr>
        <p:blipFill rotWithShape="1">
          <a:blip r:embed="rId4">
            <a:alphaModFix/>
          </a:blip>
          <a:srcRect/>
          <a:stretch/>
        </p:blipFill>
        <p:spPr>
          <a:xfrm>
            <a:off x="6453756" y="1544382"/>
            <a:ext cx="4347981" cy="4226061"/>
          </a:xfrm>
          <a:prstGeom prst="rect">
            <a:avLst/>
          </a:prstGeom>
          <a:noFill/>
          <a:ln>
            <a:noFill/>
          </a:ln>
        </p:spPr>
      </p:pic>
      <p:sp>
        <p:nvSpPr>
          <p:cNvPr id="208" name="Google Shape;208;p12"/>
          <p:cNvSpPr txBox="1"/>
          <p:nvPr/>
        </p:nvSpPr>
        <p:spPr>
          <a:xfrm>
            <a:off x="713232" y="5770443"/>
            <a:ext cx="11279050" cy="52322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TEMPO AOD and ALH ha</a:t>
            </a:r>
            <a:r>
              <a:rPr lang="en-US"/>
              <a:t>ve</a:t>
            </a:r>
            <a:r>
              <a:rPr lang="en-US" sz="1400" b="0" i="0" u="none" strike="noStrike" cap="none">
                <a:solidFill>
                  <a:srgbClr val="000000"/>
                </a:solidFill>
                <a:latin typeface="Arial"/>
                <a:ea typeface="Arial"/>
                <a:cs typeface="Arial"/>
                <a:sym typeface="Arial"/>
              </a:rPr>
              <a:t> more cloud contamination, which may be the reason of lowered performance</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ALH is not retrieved for AOD &lt; 0.2, which will have many missing values in ALH.  A default 1.0 km ALH is assumed for the missing value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a:t>Further improvements for TEMPO aerosol retrieval</a:t>
            </a:r>
            <a:endParaRPr/>
          </a:p>
        </p:txBody>
      </p:sp>
      <p:sp>
        <p:nvSpPr>
          <p:cNvPr id="214" name="Google Shape;214;p13"/>
          <p:cNvSpPr txBox="1">
            <a:spLocks noGrp="1"/>
          </p:cNvSpPr>
          <p:nvPr>
            <p:ph type="body" idx="1"/>
          </p:nvPr>
        </p:nvSpPr>
        <p:spPr>
          <a:xfrm>
            <a:off x="838200" y="1825624"/>
            <a:ext cx="10515600" cy="4511167"/>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en-US" dirty="0"/>
              <a:t>More accurate retrieval is important for PM2.5 estimates</a:t>
            </a:r>
            <a:endParaRPr dirty="0"/>
          </a:p>
          <a:p>
            <a:pPr marL="457200" lvl="0" indent="-342900" algn="l" rtl="0">
              <a:lnSpc>
                <a:spcPct val="90000"/>
              </a:lnSpc>
              <a:spcBef>
                <a:spcPts val="1000"/>
              </a:spcBef>
              <a:spcAft>
                <a:spcPts val="0"/>
              </a:spcAft>
              <a:buClr>
                <a:schemeClr val="dk1"/>
              </a:buClr>
              <a:buSzPts val="1800"/>
              <a:buChar char="•"/>
            </a:pPr>
            <a:r>
              <a:rPr lang="en-US" dirty="0"/>
              <a:t>Cloud mask improvement</a:t>
            </a:r>
          </a:p>
          <a:p>
            <a:pPr lvl="1"/>
            <a:r>
              <a:rPr lang="en-US" dirty="0"/>
              <a:t>Bring applicable internal tests from ABI and VIIRS AOD retrieval algorithm</a:t>
            </a:r>
          </a:p>
          <a:p>
            <a:pPr lvl="1"/>
            <a:r>
              <a:rPr lang="en-US" dirty="0"/>
              <a:t>Tune the thresholds for the internal tests</a:t>
            </a:r>
          </a:p>
          <a:p>
            <a:pPr lvl="1"/>
            <a:r>
              <a:rPr lang="en-US" dirty="0"/>
              <a:t>Reduce cloud contamination</a:t>
            </a:r>
            <a:endParaRPr dirty="0"/>
          </a:p>
          <a:p>
            <a:pPr lvl="1"/>
            <a:r>
              <a:rPr lang="en-US" dirty="0"/>
              <a:t>Callback of the smoke/dust plumes that misclassified as clouds</a:t>
            </a:r>
            <a:endParaRPr dirty="0"/>
          </a:p>
          <a:p>
            <a:pPr marL="457200" lvl="0" indent="-342900" algn="l" rtl="0">
              <a:lnSpc>
                <a:spcPct val="90000"/>
              </a:lnSpc>
              <a:spcBef>
                <a:spcPts val="1000"/>
              </a:spcBef>
              <a:spcAft>
                <a:spcPts val="0"/>
              </a:spcAft>
              <a:buClr>
                <a:schemeClr val="dk1"/>
              </a:buClr>
              <a:buSzPts val="1800"/>
              <a:buChar char="•"/>
            </a:pPr>
            <a:r>
              <a:rPr lang="en-US" dirty="0"/>
              <a:t>Calibration correction refinement</a:t>
            </a:r>
            <a:endParaRPr dirty="0"/>
          </a:p>
          <a:p>
            <a:pPr marL="914400" lvl="1" indent="-342900" algn="l" rtl="0">
              <a:lnSpc>
                <a:spcPct val="100000"/>
              </a:lnSpc>
              <a:spcBef>
                <a:spcPts val="500"/>
              </a:spcBef>
              <a:spcAft>
                <a:spcPts val="0"/>
              </a:spcAft>
              <a:buSzPts val="1800"/>
              <a:buChar char="–"/>
            </a:pPr>
            <a:r>
              <a:rPr lang="en-US" dirty="0"/>
              <a:t>The ALH retrieval is very sensitive to the calibration</a:t>
            </a:r>
            <a:endParaRPr dirty="0"/>
          </a:p>
          <a:p>
            <a:pPr marL="914400" lvl="1" indent="-342900" algn="l" rtl="0">
              <a:lnSpc>
                <a:spcPct val="100000"/>
              </a:lnSpc>
              <a:spcBef>
                <a:spcPts val="500"/>
              </a:spcBef>
              <a:spcAft>
                <a:spcPts val="0"/>
              </a:spcAft>
              <a:buSzPts val="1800"/>
              <a:buChar char="–"/>
            </a:pPr>
            <a:r>
              <a:rPr lang="en-US" dirty="0"/>
              <a:t>More examination of the calibration is necessary to get better correction coefficients</a:t>
            </a:r>
            <a:endParaRPr dirty="0"/>
          </a:p>
          <a:p>
            <a:pPr marL="571500" lvl="1" indent="0" algn="l" rtl="0">
              <a:lnSpc>
                <a:spcPct val="100000"/>
              </a:lnSpc>
              <a:spcBef>
                <a:spcPts val="500"/>
              </a:spcBef>
              <a:spcAft>
                <a:spcPts val="0"/>
              </a:spcAft>
              <a:buSzPts val="1800"/>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4"/>
          <p:cNvSpPr txBox="1">
            <a:spLocks noGrp="1"/>
          </p:cNvSpPr>
          <p:nvPr>
            <p:ph type="title"/>
          </p:nvPr>
        </p:nvSpPr>
        <p:spPr>
          <a:xfrm>
            <a:off x="691896" y="0"/>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a:t>Summary</a:t>
            </a:r>
            <a:endParaRPr/>
          </a:p>
        </p:txBody>
      </p:sp>
      <p:sp>
        <p:nvSpPr>
          <p:cNvPr id="220" name="Google Shape;220;p14"/>
          <p:cNvSpPr txBox="1">
            <a:spLocks noGrp="1"/>
          </p:cNvSpPr>
          <p:nvPr>
            <p:ph type="body" idx="1"/>
          </p:nvPr>
        </p:nvSpPr>
        <p:spPr>
          <a:xfrm>
            <a:off x="691896" y="1151042"/>
            <a:ext cx="10515600" cy="4555916"/>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en-US" dirty="0"/>
              <a:t>The aerosol optical depth and aerosol layer height retrieval algorithm was developed for TEMPO </a:t>
            </a:r>
            <a:endParaRPr dirty="0"/>
          </a:p>
          <a:p>
            <a:pPr marL="457200" lvl="0" indent="-342900" algn="l" rtl="0">
              <a:lnSpc>
                <a:spcPct val="90000"/>
              </a:lnSpc>
              <a:spcBef>
                <a:spcPts val="1000"/>
              </a:spcBef>
              <a:spcAft>
                <a:spcPts val="0"/>
              </a:spcAft>
              <a:buClr>
                <a:schemeClr val="dk1"/>
              </a:buClr>
              <a:buSzPts val="1800"/>
              <a:buChar char="•"/>
            </a:pPr>
            <a:r>
              <a:rPr lang="en-US" dirty="0"/>
              <a:t>Soft calibration was applied to improve the AOD and ALH retrieval</a:t>
            </a:r>
            <a:endParaRPr dirty="0"/>
          </a:p>
          <a:p>
            <a:pPr marL="457200" lvl="0" indent="-342900" algn="l" rtl="0">
              <a:lnSpc>
                <a:spcPct val="90000"/>
              </a:lnSpc>
              <a:spcBef>
                <a:spcPts val="1000"/>
              </a:spcBef>
              <a:spcAft>
                <a:spcPts val="0"/>
              </a:spcAft>
              <a:buClr>
                <a:schemeClr val="dk1"/>
              </a:buClr>
              <a:buSzPts val="1800"/>
              <a:buChar char="•"/>
            </a:pPr>
            <a:r>
              <a:rPr lang="en-US" dirty="0"/>
              <a:t>The GWR algorithm was applied to estimate PM2.5 from combined ABI AOD, TEMPO AOD and ALH.</a:t>
            </a:r>
          </a:p>
          <a:p>
            <a:pPr marL="457200" lvl="0" indent="-342900" algn="l" rtl="0">
              <a:lnSpc>
                <a:spcPct val="90000"/>
              </a:lnSpc>
              <a:spcBef>
                <a:spcPts val="1000"/>
              </a:spcBef>
              <a:spcAft>
                <a:spcPts val="0"/>
              </a:spcAft>
              <a:buClr>
                <a:schemeClr val="dk1"/>
              </a:buClr>
              <a:buSzPts val="1800"/>
              <a:buChar char="•"/>
            </a:pPr>
            <a:r>
              <a:rPr lang="en-US" dirty="0"/>
              <a:t>Further improvement will be applied for the TEMPO AOD and ALH retrieval algorithm</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2"/>
          <p:cNvSpPr txBox="1">
            <a:spLocks noGrp="1"/>
          </p:cNvSpPr>
          <p:nvPr>
            <p:ph type="title"/>
          </p:nvPr>
        </p:nvSpPr>
        <p:spPr>
          <a:xfrm>
            <a:off x="838200" y="-91440"/>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a:t>Aerosol Retrieval Algorithm Development</a:t>
            </a:r>
            <a:endParaRPr/>
          </a:p>
        </p:txBody>
      </p:sp>
      <p:sp>
        <p:nvSpPr>
          <p:cNvPr id="50" name="Google Shape;50;p2"/>
          <p:cNvSpPr txBox="1">
            <a:spLocks noGrp="1"/>
          </p:cNvSpPr>
          <p:nvPr>
            <p:ph type="body" idx="1"/>
          </p:nvPr>
        </p:nvSpPr>
        <p:spPr>
          <a:xfrm>
            <a:off x="838200" y="822960"/>
            <a:ext cx="10277856" cy="5458968"/>
          </a:xfrm>
          <a:prstGeom prst="rect">
            <a:avLst/>
          </a:prstGeom>
          <a:solidFill>
            <a:schemeClr val="lt1"/>
          </a:solid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en-US" sz="1800"/>
              <a:t>The algorithm retrieves AOD and ALH</a:t>
            </a:r>
            <a:endParaRPr/>
          </a:p>
          <a:p>
            <a:pPr marL="914400" lvl="1" indent="-342900" algn="l" rtl="0">
              <a:lnSpc>
                <a:spcPct val="100000"/>
              </a:lnSpc>
              <a:spcBef>
                <a:spcPts val="500"/>
              </a:spcBef>
              <a:spcAft>
                <a:spcPts val="0"/>
              </a:spcAft>
              <a:buSzPts val="1800"/>
              <a:buChar char="–"/>
            </a:pPr>
            <a:r>
              <a:rPr lang="en-US" sz="1800"/>
              <a:t>Adapt AOD retrieval algorithm from VIIRS and ABI</a:t>
            </a:r>
            <a:endParaRPr/>
          </a:p>
          <a:p>
            <a:pPr marL="914400" lvl="1" indent="-342900" algn="l" rtl="0">
              <a:lnSpc>
                <a:spcPct val="100000"/>
              </a:lnSpc>
              <a:spcBef>
                <a:spcPts val="500"/>
              </a:spcBef>
              <a:spcAft>
                <a:spcPts val="0"/>
              </a:spcAft>
              <a:buSzPts val="1800"/>
              <a:buChar char="–"/>
            </a:pPr>
            <a:r>
              <a:rPr lang="en-US" sz="1800"/>
              <a:t>Adapt ALH retrieval algorithm using O</a:t>
            </a:r>
            <a:r>
              <a:rPr lang="en-US" sz="1800" baseline="-25000"/>
              <a:t>2</a:t>
            </a:r>
            <a:r>
              <a:rPr lang="en-US" sz="1800"/>
              <a:t> bands by Chen et al. 2021</a:t>
            </a:r>
            <a:endParaRPr/>
          </a:p>
          <a:p>
            <a:pPr marL="457200" lvl="0" indent="-342900" algn="l" rtl="0">
              <a:lnSpc>
                <a:spcPct val="90000"/>
              </a:lnSpc>
              <a:spcBef>
                <a:spcPts val="1000"/>
              </a:spcBef>
              <a:spcAft>
                <a:spcPts val="0"/>
              </a:spcAft>
              <a:buClr>
                <a:schemeClr val="dk1"/>
              </a:buClr>
              <a:buSzPts val="1800"/>
              <a:buChar char="•"/>
            </a:pPr>
            <a:r>
              <a:rPr lang="en-US" sz="1800"/>
              <a:t>Spectral selection</a:t>
            </a:r>
            <a:endParaRPr/>
          </a:p>
          <a:p>
            <a:pPr marL="914400" lvl="1" indent="-342900" algn="l" rtl="0">
              <a:lnSpc>
                <a:spcPct val="100000"/>
              </a:lnSpc>
              <a:spcBef>
                <a:spcPts val="500"/>
              </a:spcBef>
              <a:spcAft>
                <a:spcPts val="0"/>
              </a:spcAft>
              <a:buSzPts val="1800"/>
              <a:buChar char="–"/>
            </a:pPr>
            <a:r>
              <a:rPr lang="en-US" sz="1800"/>
              <a:t>Hyperspectral measurements are convolved to the bands 354, 388, 416, 440, 494, 670, 687.75 nm using a triangle function  </a:t>
            </a:r>
            <a:endParaRPr/>
          </a:p>
          <a:p>
            <a:pPr marL="457200" lvl="0" indent="-342900" algn="l" rtl="0">
              <a:lnSpc>
                <a:spcPct val="90000"/>
              </a:lnSpc>
              <a:spcBef>
                <a:spcPts val="1000"/>
              </a:spcBef>
              <a:spcAft>
                <a:spcPts val="0"/>
              </a:spcAft>
              <a:buClr>
                <a:schemeClr val="dk1"/>
              </a:buClr>
              <a:buSzPts val="1800"/>
              <a:buChar char="•"/>
            </a:pPr>
            <a:r>
              <a:rPr lang="en-US" sz="1800"/>
              <a:t>Look-up Table (LUT) generation</a:t>
            </a:r>
            <a:endParaRPr/>
          </a:p>
          <a:p>
            <a:pPr marL="914400" lvl="1" indent="-342900" algn="l" rtl="0">
              <a:lnSpc>
                <a:spcPct val="100000"/>
              </a:lnSpc>
              <a:spcBef>
                <a:spcPts val="500"/>
              </a:spcBef>
              <a:spcAft>
                <a:spcPts val="0"/>
              </a:spcAft>
              <a:buSzPts val="1800"/>
              <a:buChar char="–"/>
            </a:pPr>
            <a:r>
              <a:rPr lang="en-US" sz="1800"/>
              <a:t>TOA reflectance of the bands for different AOD, ALH, surface reflectance, surface pressure, and Sun-satellite geometry</a:t>
            </a:r>
            <a:endParaRPr/>
          </a:p>
          <a:p>
            <a:pPr marL="914400" lvl="1" indent="-342900" algn="l" rtl="0">
              <a:lnSpc>
                <a:spcPct val="100000"/>
              </a:lnSpc>
              <a:spcBef>
                <a:spcPts val="500"/>
              </a:spcBef>
              <a:spcAft>
                <a:spcPts val="0"/>
              </a:spcAft>
              <a:buSzPts val="1800"/>
              <a:buChar char="–"/>
            </a:pPr>
            <a:r>
              <a:rPr lang="en-US" sz="1800"/>
              <a:t>Smoke, dust, generic aerosol models</a:t>
            </a:r>
            <a:endParaRPr/>
          </a:p>
          <a:p>
            <a:pPr marL="914400" lvl="1" indent="-342900" algn="l" rtl="0">
              <a:lnSpc>
                <a:spcPct val="100000"/>
              </a:lnSpc>
              <a:spcBef>
                <a:spcPts val="500"/>
              </a:spcBef>
              <a:spcAft>
                <a:spcPts val="0"/>
              </a:spcAft>
              <a:buSzPts val="1800"/>
              <a:buChar char="–"/>
            </a:pPr>
            <a:r>
              <a:rPr lang="en-US" sz="1800"/>
              <a:t>UNL-VRTM (VLIDORT)</a:t>
            </a:r>
            <a:endParaRPr/>
          </a:p>
          <a:p>
            <a:pPr marL="457200" lvl="0" indent="-342900" algn="l" rtl="0">
              <a:lnSpc>
                <a:spcPct val="90000"/>
              </a:lnSpc>
              <a:spcBef>
                <a:spcPts val="1000"/>
              </a:spcBef>
              <a:spcAft>
                <a:spcPts val="0"/>
              </a:spcAft>
              <a:buClr>
                <a:schemeClr val="dk1"/>
              </a:buClr>
              <a:buSzPts val="1800"/>
              <a:buChar char="•"/>
            </a:pPr>
            <a:r>
              <a:rPr lang="en-US" sz="1800"/>
              <a:t>TEMPO Directional Lambertian Equivalent Reflectivity (DLER) Database</a:t>
            </a:r>
            <a:endParaRPr/>
          </a:p>
          <a:p>
            <a:pPr marL="914400" lvl="1" indent="-342900" algn="l" rtl="0">
              <a:lnSpc>
                <a:spcPct val="100000"/>
              </a:lnSpc>
              <a:spcBef>
                <a:spcPts val="500"/>
              </a:spcBef>
              <a:spcAft>
                <a:spcPts val="0"/>
              </a:spcAft>
              <a:buSzPts val="1800"/>
              <a:buChar char="–"/>
            </a:pPr>
            <a:r>
              <a:rPr lang="en-US" sz="1800"/>
              <a:t>Regridded into fixed 0.05 degree lat-lon grid </a:t>
            </a:r>
            <a:endParaRPr/>
          </a:p>
          <a:p>
            <a:pPr marL="914400" lvl="1" indent="-342900" algn="l" rtl="0">
              <a:lnSpc>
                <a:spcPct val="100000"/>
              </a:lnSpc>
              <a:spcBef>
                <a:spcPts val="500"/>
              </a:spcBef>
              <a:spcAft>
                <a:spcPts val="0"/>
              </a:spcAft>
              <a:buSzPts val="1800"/>
              <a:buChar char="–"/>
            </a:pPr>
            <a:r>
              <a:rPr lang="en-US" sz="1800"/>
              <a:t>Atmospheric correction using 0.025 background AOD (from AERONET analysis)</a:t>
            </a:r>
            <a:endParaRPr/>
          </a:p>
          <a:p>
            <a:pPr marL="914400" lvl="1" indent="-342900" algn="l" rtl="0">
              <a:lnSpc>
                <a:spcPct val="100000"/>
              </a:lnSpc>
              <a:spcBef>
                <a:spcPts val="500"/>
              </a:spcBef>
              <a:spcAft>
                <a:spcPts val="0"/>
              </a:spcAft>
              <a:buSzPts val="1800"/>
              <a:buChar char="–"/>
            </a:pPr>
            <a:r>
              <a:rPr lang="en-US" sz="1800"/>
              <a:t>Generate lower bound using historical data</a:t>
            </a:r>
            <a:endParaRPr/>
          </a:p>
          <a:p>
            <a:pPr marL="914400" lvl="1" indent="-342900" algn="l" rtl="0">
              <a:lnSpc>
                <a:spcPct val="100000"/>
              </a:lnSpc>
              <a:spcBef>
                <a:spcPts val="500"/>
              </a:spcBef>
              <a:spcAft>
                <a:spcPts val="0"/>
              </a:spcAft>
              <a:buSzPts val="1800"/>
              <a:buChar char="–"/>
            </a:pPr>
            <a:r>
              <a:rPr lang="en-US" sz="1800"/>
              <a:t>Build hourly DLER </a:t>
            </a:r>
            <a:endParaRPr/>
          </a:p>
          <a:p>
            <a:pPr marL="457200" lvl="0" indent="-228600" algn="l" rtl="0">
              <a:lnSpc>
                <a:spcPct val="90000"/>
              </a:lnSpc>
              <a:spcBef>
                <a:spcPts val="1000"/>
              </a:spcBef>
              <a:spcAft>
                <a:spcPts val="0"/>
              </a:spcAft>
              <a:buClr>
                <a:schemeClr val="dk1"/>
              </a:buClr>
              <a:buSzPts val="1800"/>
              <a:buNone/>
            </a:pPr>
            <a:endParaRPr sz="2000"/>
          </a:p>
          <a:p>
            <a:pPr marL="457200" lvl="0" indent="-228600" algn="l" rtl="0">
              <a:lnSpc>
                <a:spcPct val="90000"/>
              </a:lnSpc>
              <a:spcBef>
                <a:spcPts val="1000"/>
              </a:spcBef>
              <a:spcAft>
                <a:spcPts val="0"/>
              </a:spcAft>
              <a:buClr>
                <a:schemeClr val="dk1"/>
              </a:buClr>
              <a:buSzPts val="1800"/>
              <a:buNone/>
            </a:pPr>
            <a:endParaRPr/>
          </a:p>
          <a:p>
            <a:pPr marL="457200" lvl="0" indent="-228600" algn="l" rtl="0">
              <a:lnSpc>
                <a:spcPct val="90000"/>
              </a:lnSpc>
              <a:spcBef>
                <a:spcPts val="1000"/>
              </a:spcBef>
              <a:spcAft>
                <a:spcPts val="0"/>
              </a:spcAft>
              <a:buClr>
                <a:schemeClr val="dk1"/>
              </a:buClr>
              <a:buSzPts val="18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3"/>
          <p:cNvSpPr txBox="1">
            <a:spLocks noGrp="1"/>
          </p:cNvSpPr>
          <p:nvPr>
            <p:ph type="title"/>
          </p:nvPr>
        </p:nvSpPr>
        <p:spPr>
          <a:xfrm>
            <a:off x="600456" y="-2853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dirty="0"/>
              <a:t>Calibration correction for retrieval</a:t>
            </a:r>
            <a:endParaRPr dirty="0"/>
          </a:p>
        </p:txBody>
      </p:sp>
      <p:sp>
        <p:nvSpPr>
          <p:cNvPr id="56" name="Google Shape;56;p3"/>
          <p:cNvSpPr txBox="1">
            <a:spLocks noGrp="1"/>
          </p:cNvSpPr>
          <p:nvPr>
            <p:ph type="body" idx="1"/>
          </p:nvPr>
        </p:nvSpPr>
        <p:spPr>
          <a:xfrm>
            <a:off x="724916" y="936465"/>
            <a:ext cx="10515600" cy="2441448"/>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en-US" sz="2000"/>
              <a:t>TEMPO L1b reflectance was found to have positive bias.</a:t>
            </a:r>
            <a:endParaRPr/>
          </a:p>
          <a:p>
            <a:pPr marL="457200" lvl="0" indent="-342900" algn="l" rtl="0">
              <a:lnSpc>
                <a:spcPct val="90000"/>
              </a:lnSpc>
              <a:spcBef>
                <a:spcPts val="1000"/>
              </a:spcBef>
              <a:spcAft>
                <a:spcPts val="0"/>
              </a:spcAft>
              <a:buClr>
                <a:schemeClr val="dk1"/>
              </a:buClr>
              <a:buSzPts val="1800"/>
              <a:buChar char="•"/>
            </a:pPr>
            <a:r>
              <a:rPr lang="en-US" sz="2000"/>
              <a:t>Used ABI AOD over ocean and TEMPO geometry to derive empirical corrections to L1B reflectances</a:t>
            </a:r>
            <a:endParaRPr/>
          </a:p>
          <a:p>
            <a:pPr marL="457200" lvl="0" indent="-342900" algn="l" rtl="0">
              <a:lnSpc>
                <a:spcPct val="90000"/>
              </a:lnSpc>
              <a:spcBef>
                <a:spcPts val="1000"/>
              </a:spcBef>
              <a:spcAft>
                <a:spcPts val="0"/>
              </a:spcAft>
              <a:buClr>
                <a:schemeClr val="dk1"/>
              </a:buClr>
              <a:buSzPts val="1800"/>
              <a:buChar char="•"/>
            </a:pPr>
            <a:r>
              <a:rPr lang="en-US" sz="2000"/>
              <a:t>Used the corrected TOA reflectances to derive surface reflectance database (DLER) and retrieved AOD and ALH.</a:t>
            </a:r>
            <a:endParaRPr/>
          </a:p>
          <a:p>
            <a:pPr marL="457200" lvl="0" indent="-228600" algn="l" rtl="0">
              <a:lnSpc>
                <a:spcPct val="90000"/>
              </a:lnSpc>
              <a:spcBef>
                <a:spcPts val="1000"/>
              </a:spcBef>
              <a:spcAft>
                <a:spcPts val="0"/>
              </a:spcAft>
              <a:buClr>
                <a:schemeClr val="dk1"/>
              </a:buClr>
              <a:buSzPts val="1800"/>
              <a:buNone/>
            </a:pPr>
            <a:endParaRPr/>
          </a:p>
        </p:txBody>
      </p:sp>
      <p:pic>
        <p:nvPicPr>
          <p:cNvPr id="57" name="Google Shape;57;p3"/>
          <p:cNvPicPr preferRelativeResize="0"/>
          <p:nvPr/>
        </p:nvPicPr>
        <p:blipFill rotWithShape="1">
          <a:blip r:embed="rId3">
            <a:alphaModFix/>
          </a:blip>
          <a:srcRect/>
          <a:stretch/>
        </p:blipFill>
        <p:spPr>
          <a:xfrm>
            <a:off x="189032" y="3261434"/>
            <a:ext cx="2684684" cy="2669188"/>
          </a:xfrm>
          <a:prstGeom prst="rect">
            <a:avLst/>
          </a:prstGeom>
          <a:noFill/>
          <a:ln>
            <a:noFill/>
          </a:ln>
        </p:spPr>
      </p:pic>
      <p:pic>
        <p:nvPicPr>
          <p:cNvPr id="58" name="Google Shape;58;p3"/>
          <p:cNvPicPr preferRelativeResize="0"/>
          <p:nvPr/>
        </p:nvPicPr>
        <p:blipFill rotWithShape="1">
          <a:blip r:embed="rId4">
            <a:alphaModFix/>
          </a:blip>
          <a:srcRect/>
          <a:stretch/>
        </p:blipFill>
        <p:spPr>
          <a:xfrm>
            <a:off x="3148493" y="3230654"/>
            <a:ext cx="2715643" cy="2699968"/>
          </a:xfrm>
          <a:prstGeom prst="rect">
            <a:avLst/>
          </a:prstGeom>
          <a:noFill/>
          <a:ln>
            <a:noFill/>
          </a:ln>
        </p:spPr>
      </p:pic>
      <p:pic>
        <p:nvPicPr>
          <p:cNvPr id="59" name="Google Shape;59;p3"/>
          <p:cNvPicPr preferRelativeResize="0"/>
          <p:nvPr/>
        </p:nvPicPr>
        <p:blipFill rotWithShape="1">
          <a:blip r:embed="rId5">
            <a:alphaModFix/>
          </a:blip>
          <a:srcRect/>
          <a:stretch/>
        </p:blipFill>
        <p:spPr>
          <a:xfrm>
            <a:off x="5946411" y="3168643"/>
            <a:ext cx="2943225" cy="2933700"/>
          </a:xfrm>
          <a:prstGeom prst="rect">
            <a:avLst/>
          </a:prstGeom>
          <a:noFill/>
          <a:ln>
            <a:noFill/>
          </a:ln>
        </p:spPr>
      </p:pic>
      <p:pic>
        <p:nvPicPr>
          <p:cNvPr id="60" name="Google Shape;60;p3"/>
          <p:cNvPicPr preferRelativeResize="0"/>
          <p:nvPr/>
        </p:nvPicPr>
        <p:blipFill rotWithShape="1">
          <a:blip r:embed="rId6">
            <a:alphaModFix/>
          </a:blip>
          <a:srcRect/>
          <a:stretch/>
        </p:blipFill>
        <p:spPr>
          <a:xfrm>
            <a:off x="9164413" y="3187418"/>
            <a:ext cx="2852991" cy="2836872"/>
          </a:xfrm>
          <a:prstGeom prst="rect">
            <a:avLst/>
          </a:prstGeom>
          <a:noFill/>
          <a:ln>
            <a:noFill/>
          </a:ln>
        </p:spPr>
      </p:pic>
      <p:sp>
        <p:nvSpPr>
          <p:cNvPr id="61" name="Google Shape;61;p3"/>
          <p:cNvSpPr/>
          <p:nvPr/>
        </p:nvSpPr>
        <p:spPr>
          <a:xfrm>
            <a:off x="2877117" y="4352525"/>
            <a:ext cx="189101" cy="164592"/>
          </a:xfrm>
          <a:prstGeom prst="rightArrow">
            <a:avLst>
              <a:gd name="adj1" fmla="val 50000"/>
              <a:gd name="adj2" fmla="val 50000"/>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2" name="Google Shape;62;p3"/>
          <p:cNvSpPr/>
          <p:nvPr/>
        </p:nvSpPr>
        <p:spPr>
          <a:xfrm>
            <a:off x="8932474" y="4470901"/>
            <a:ext cx="189101" cy="164592"/>
          </a:xfrm>
          <a:prstGeom prst="rightArrow">
            <a:avLst>
              <a:gd name="adj1" fmla="val 50000"/>
              <a:gd name="adj2" fmla="val 50000"/>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 name="TextBox 1">
            <a:extLst>
              <a:ext uri="{FF2B5EF4-FFF2-40B4-BE49-F238E27FC236}">
                <a16:creationId xmlns:a16="http://schemas.microsoft.com/office/drawing/2014/main" id="{E3312D5E-8E85-4C67-B510-194CFDD80D41}"/>
              </a:ext>
            </a:extLst>
          </p:cNvPr>
          <p:cNvSpPr txBox="1"/>
          <p:nvPr/>
        </p:nvSpPr>
        <p:spPr>
          <a:xfrm>
            <a:off x="1700784" y="5221224"/>
            <a:ext cx="801823" cy="307777"/>
          </a:xfrm>
          <a:prstGeom prst="rect">
            <a:avLst/>
          </a:prstGeom>
          <a:noFill/>
        </p:spPr>
        <p:txBody>
          <a:bodyPr wrap="none" rtlCol="0">
            <a:spAutoFit/>
          </a:bodyPr>
          <a:lstStyle/>
          <a:p>
            <a:r>
              <a:rPr lang="en-US" dirty="0"/>
              <a:t>Original</a:t>
            </a:r>
          </a:p>
        </p:txBody>
      </p:sp>
      <p:sp>
        <p:nvSpPr>
          <p:cNvPr id="11" name="TextBox 10">
            <a:extLst>
              <a:ext uri="{FF2B5EF4-FFF2-40B4-BE49-F238E27FC236}">
                <a16:creationId xmlns:a16="http://schemas.microsoft.com/office/drawing/2014/main" id="{3BE41512-C5F7-493E-A554-0523E6F8440F}"/>
              </a:ext>
            </a:extLst>
          </p:cNvPr>
          <p:cNvSpPr txBox="1"/>
          <p:nvPr/>
        </p:nvSpPr>
        <p:spPr>
          <a:xfrm>
            <a:off x="7595616" y="5375112"/>
            <a:ext cx="801823" cy="307777"/>
          </a:xfrm>
          <a:prstGeom prst="rect">
            <a:avLst/>
          </a:prstGeom>
          <a:noFill/>
        </p:spPr>
        <p:txBody>
          <a:bodyPr wrap="none" rtlCol="0">
            <a:spAutoFit/>
          </a:bodyPr>
          <a:lstStyle/>
          <a:p>
            <a:r>
              <a:rPr lang="en-US" dirty="0"/>
              <a:t>Original</a:t>
            </a:r>
          </a:p>
        </p:txBody>
      </p:sp>
      <p:sp>
        <p:nvSpPr>
          <p:cNvPr id="13" name="TextBox 12">
            <a:extLst>
              <a:ext uri="{FF2B5EF4-FFF2-40B4-BE49-F238E27FC236}">
                <a16:creationId xmlns:a16="http://schemas.microsoft.com/office/drawing/2014/main" id="{62F6F31E-7909-4571-9AE4-440184FA7434}"/>
              </a:ext>
            </a:extLst>
          </p:cNvPr>
          <p:cNvSpPr txBox="1"/>
          <p:nvPr/>
        </p:nvSpPr>
        <p:spPr>
          <a:xfrm>
            <a:off x="4596769" y="5049929"/>
            <a:ext cx="1109651" cy="523220"/>
          </a:xfrm>
          <a:prstGeom prst="rect">
            <a:avLst/>
          </a:prstGeom>
          <a:noFill/>
        </p:spPr>
        <p:txBody>
          <a:bodyPr wrap="square" rtlCol="0">
            <a:spAutoFit/>
          </a:bodyPr>
          <a:lstStyle/>
          <a:p>
            <a:r>
              <a:rPr lang="en-US" dirty="0"/>
              <a:t>With soft calibration</a:t>
            </a:r>
          </a:p>
        </p:txBody>
      </p:sp>
      <p:sp>
        <p:nvSpPr>
          <p:cNvPr id="14" name="TextBox 13">
            <a:extLst>
              <a:ext uri="{FF2B5EF4-FFF2-40B4-BE49-F238E27FC236}">
                <a16:creationId xmlns:a16="http://schemas.microsoft.com/office/drawing/2014/main" id="{1E46C4A6-3644-4534-8454-A745F9220608}"/>
              </a:ext>
            </a:extLst>
          </p:cNvPr>
          <p:cNvSpPr txBox="1"/>
          <p:nvPr/>
        </p:nvSpPr>
        <p:spPr>
          <a:xfrm>
            <a:off x="10685690" y="5123934"/>
            <a:ext cx="1109651" cy="523220"/>
          </a:xfrm>
          <a:prstGeom prst="rect">
            <a:avLst/>
          </a:prstGeom>
          <a:noFill/>
        </p:spPr>
        <p:txBody>
          <a:bodyPr wrap="square" rtlCol="0">
            <a:spAutoFit/>
          </a:bodyPr>
          <a:lstStyle/>
          <a:p>
            <a:r>
              <a:rPr lang="en-US" dirty="0"/>
              <a:t>With soft calibration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4"/>
          <p:cNvSpPr txBox="1"/>
          <p:nvPr/>
        </p:nvSpPr>
        <p:spPr>
          <a:xfrm>
            <a:off x="1984891" y="180147"/>
            <a:ext cx="845455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2F5496"/>
                </a:solidFill>
                <a:latin typeface="Calibri"/>
                <a:ea typeface="Calibri"/>
                <a:cs typeface="Calibri"/>
                <a:sym typeface="Calibri"/>
              </a:rPr>
              <a:t>TEMPO AOD ALH retrieval uses ADP to differentiate aerosol type</a:t>
            </a:r>
            <a:endParaRPr/>
          </a:p>
        </p:txBody>
      </p:sp>
      <p:pic>
        <p:nvPicPr>
          <p:cNvPr id="68" name="Google Shape;68;p4"/>
          <p:cNvPicPr preferRelativeResize="0"/>
          <p:nvPr/>
        </p:nvPicPr>
        <p:blipFill rotWithShape="1">
          <a:blip r:embed="rId3">
            <a:alphaModFix/>
          </a:blip>
          <a:srcRect/>
          <a:stretch/>
        </p:blipFill>
        <p:spPr>
          <a:xfrm>
            <a:off x="2310373" y="843308"/>
            <a:ext cx="3139448" cy="2466548"/>
          </a:xfrm>
          <a:prstGeom prst="rect">
            <a:avLst/>
          </a:prstGeom>
          <a:noFill/>
          <a:ln>
            <a:noFill/>
          </a:ln>
        </p:spPr>
      </p:pic>
      <p:sp>
        <p:nvSpPr>
          <p:cNvPr id="69" name="Google Shape;69;p4"/>
          <p:cNvSpPr/>
          <p:nvPr/>
        </p:nvSpPr>
        <p:spPr>
          <a:xfrm>
            <a:off x="8540646" y="1831041"/>
            <a:ext cx="2221992" cy="461665"/>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TEMPO ADP Smoke Dust Mask Input</a:t>
            </a:r>
            <a:endParaRPr/>
          </a:p>
        </p:txBody>
      </p:sp>
      <p:sp>
        <p:nvSpPr>
          <p:cNvPr id="70" name="Google Shape;70;p4"/>
          <p:cNvSpPr/>
          <p:nvPr/>
        </p:nvSpPr>
        <p:spPr>
          <a:xfrm>
            <a:off x="9455046" y="2292706"/>
            <a:ext cx="384048" cy="288143"/>
          </a:xfrm>
          <a:prstGeom prst="downArrow">
            <a:avLst>
              <a:gd name="adj1" fmla="val 50000"/>
              <a:gd name="adj2" fmla="val 50000"/>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1" name="Google Shape;71;p4"/>
          <p:cNvSpPr/>
          <p:nvPr/>
        </p:nvSpPr>
        <p:spPr>
          <a:xfrm>
            <a:off x="8540646" y="2681540"/>
            <a:ext cx="2221992" cy="685800"/>
          </a:xfrm>
          <a:prstGeom prst="diamond">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Smoke or dust ?</a:t>
            </a:r>
            <a:endParaRPr/>
          </a:p>
        </p:txBody>
      </p:sp>
      <p:cxnSp>
        <p:nvCxnSpPr>
          <p:cNvPr id="72" name="Google Shape;72;p4"/>
          <p:cNvCxnSpPr/>
          <p:nvPr/>
        </p:nvCxnSpPr>
        <p:spPr>
          <a:xfrm>
            <a:off x="7973718" y="3024440"/>
            <a:ext cx="0" cy="946297"/>
          </a:xfrm>
          <a:prstGeom prst="straightConnector1">
            <a:avLst/>
          </a:prstGeom>
          <a:noFill/>
          <a:ln w="38100" cap="flat" cmpd="sng">
            <a:solidFill>
              <a:srgbClr val="3E6EC2"/>
            </a:solidFill>
            <a:prstDash val="solid"/>
            <a:round/>
            <a:headEnd type="none" w="sm" len="sm"/>
            <a:tailEnd type="triangle" w="med" len="med"/>
          </a:ln>
        </p:spPr>
      </p:cxnSp>
      <p:cxnSp>
        <p:nvCxnSpPr>
          <p:cNvPr id="73" name="Google Shape;73;p4"/>
          <p:cNvCxnSpPr>
            <a:endCxn id="71" idx="1"/>
          </p:cNvCxnSpPr>
          <p:nvPr/>
        </p:nvCxnSpPr>
        <p:spPr>
          <a:xfrm>
            <a:off x="7973646" y="3024440"/>
            <a:ext cx="567000" cy="0"/>
          </a:xfrm>
          <a:prstGeom prst="straightConnector1">
            <a:avLst/>
          </a:prstGeom>
          <a:noFill/>
          <a:ln w="38100" cap="flat" cmpd="sng">
            <a:solidFill>
              <a:srgbClr val="3E6EC2"/>
            </a:solidFill>
            <a:prstDash val="solid"/>
            <a:round/>
            <a:headEnd type="none" w="sm" len="sm"/>
            <a:tailEnd type="none" w="sm" len="sm"/>
          </a:ln>
        </p:spPr>
      </p:cxnSp>
      <p:cxnSp>
        <p:nvCxnSpPr>
          <p:cNvPr id="74" name="Google Shape;74;p4"/>
          <p:cNvCxnSpPr/>
          <p:nvPr/>
        </p:nvCxnSpPr>
        <p:spPr>
          <a:xfrm>
            <a:off x="10762638" y="3024440"/>
            <a:ext cx="566928" cy="0"/>
          </a:xfrm>
          <a:prstGeom prst="straightConnector1">
            <a:avLst/>
          </a:prstGeom>
          <a:noFill/>
          <a:ln w="38100" cap="flat" cmpd="sng">
            <a:solidFill>
              <a:srgbClr val="3E6EC2"/>
            </a:solidFill>
            <a:prstDash val="solid"/>
            <a:round/>
            <a:headEnd type="none" w="sm" len="sm"/>
            <a:tailEnd type="none" w="sm" len="sm"/>
          </a:ln>
        </p:spPr>
      </p:cxnSp>
      <p:cxnSp>
        <p:nvCxnSpPr>
          <p:cNvPr id="75" name="Google Shape;75;p4"/>
          <p:cNvCxnSpPr/>
          <p:nvPr/>
        </p:nvCxnSpPr>
        <p:spPr>
          <a:xfrm>
            <a:off x="11335662" y="3024440"/>
            <a:ext cx="0" cy="946297"/>
          </a:xfrm>
          <a:prstGeom prst="straightConnector1">
            <a:avLst/>
          </a:prstGeom>
          <a:noFill/>
          <a:ln w="38100" cap="flat" cmpd="sng">
            <a:solidFill>
              <a:srgbClr val="3E6EC2"/>
            </a:solidFill>
            <a:prstDash val="solid"/>
            <a:round/>
            <a:headEnd type="none" w="sm" len="sm"/>
            <a:tailEnd type="triangle" w="med" len="med"/>
          </a:ln>
        </p:spPr>
      </p:cxnSp>
      <p:cxnSp>
        <p:nvCxnSpPr>
          <p:cNvPr id="76" name="Google Shape;76;p4"/>
          <p:cNvCxnSpPr/>
          <p:nvPr/>
        </p:nvCxnSpPr>
        <p:spPr>
          <a:xfrm>
            <a:off x="9647070" y="3286568"/>
            <a:ext cx="0" cy="684169"/>
          </a:xfrm>
          <a:prstGeom prst="straightConnector1">
            <a:avLst/>
          </a:prstGeom>
          <a:noFill/>
          <a:ln w="38100" cap="flat" cmpd="sng">
            <a:solidFill>
              <a:srgbClr val="3E6EC2"/>
            </a:solidFill>
            <a:prstDash val="solid"/>
            <a:round/>
            <a:headEnd type="none" w="sm" len="sm"/>
            <a:tailEnd type="triangle" w="med" len="med"/>
          </a:ln>
        </p:spPr>
      </p:cxnSp>
      <p:sp>
        <p:nvSpPr>
          <p:cNvPr id="77" name="Google Shape;77;p4"/>
          <p:cNvSpPr txBox="1"/>
          <p:nvPr/>
        </p:nvSpPr>
        <p:spPr>
          <a:xfrm>
            <a:off x="7863990" y="2763729"/>
            <a:ext cx="71205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smoke</a:t>
            </a:r>
            <a:endParaRPr/>
          </a:p>
        </p:txBody>
      </p:sp>
      <p:sp>
        <p:nvSpPr>
          <p:cNvPr id="78" name="Google Shape;78;p4"/>
          <p:cNvSpPr txBox="1"/>
          <p:nvPr/>
        </p:nvSpPr>
        <p:spPr>
          <a:xfrm>
            <a:off x="10727240" y="2716662"/>
            <a:ext cx="5229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dust</a:t>
            </a:r>
            <a:endParaRPr/>
          </a:p>
        </p:txBody>
      </p:sp>
      <p:sp>
        <p:nvSpPr>
          <p:cNvPr id="79" name="Google Shape;79;p4"/>
          <p:cNvSpPr txBox="1"/>
          <p:nvPr/>
        </p:nvSpPr>
        <p:spPr>
          <a:xfrm>
            <a:off x="9625220" y="3490360"/>
            <a:ext cx="118974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No detection</a:t>
            </a:r>
            <a:endParaRPr/>
          </a:p>
        </p:txBody>
      </p:sp>
      <p:sp>
        <p:nvSpPr>
          <p:cNvPr id="80" name="Google Shape;80;p4"/>
          <p:cNvSpPr/>
          <p:nvPr/>
        </p:nvSpPr>
        <p:spPr>
          <a:xfrm>
            <a:off x="7374787" y="4016693"/>
            <a:ext cx="1243582" cy="461665"/>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Use smoke model</a:t>
            </a:r>
            <a:endParaRPr/>
          </a:p>
        </p:txBody>
      </p:sp>
      <p:sp>
        <p:nvSpPr>
          <p:cNvPr id="81" name="Google Shape;81;p4"/>
          <p:cNvSpPr/>
          <p:nvPr/>
        </p:nvSpPr>
        <p:spPr>
          <a:xfrm>
            <a:off x="9094878" y="4033223"/>
            <a:ext cx="1243582" cy="461665"/>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Use generic model</a:t>
            </a:r>
            <a:endParaRPr/>
          </a:p>
        </p:txBody>
      </p:sp>
      <p:sp>
        <p:nvSpPr>
          <p:cNvPr id="82" name="Google Shape;82;p4"/>
          <p:cNvSpPr/>
          <p:nvPr/>
        </p:nvSpPr>
        <p:spPr>
          <a:xfrm>
            <a:off x="10762638" y="4033222"/>
            <a:ext cx="1243582" cy="461665"/>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Use dust model</a:t>
            </a:r>
            <a:endParaRPr/>
          </a:p>
        </p:txBody>
      </p:sp>
      <p:pic>
        <p:nvPicPr>
          <p:cNvPr id="83" name="Google Shape;83;p4"/>
          <p:cNvPicPr preferRelativeResize="0"/>
          <p:nvPr/>
        </p:nvPicPr>
        <p:blipFill rotWithShape="1">
          <a:blip r:embed="rId4">
            <a:alphaModFix/>
          </a:blip>
          <a:srcRect/>
          <a:stretch/>
        </p:blipFill>
        <p:spPr>
          <a:xfrm>
            <a:off x="3713676" y="3644248"/>
            <a:ext cx="3374599" cy="2755318"/>
          </a:xfrm>
          <a:prstGeom prst="rect">
            <a:avLst/>
          </a:prstGeom>
          <a:noFill/>
          <a:ln>
            <a:noFill/>
          </a:ln>
        </p:spPr>
      </p:pic>
      <p:pic>
        <p:nvPicPr>
          <p:cNvPr id="84" name="Google Shape;84;p4"/>
          <p:cNvPicPr preferRelativeResize="0"/>
          <p:nvPr/>
        </p:nvPicPr>
        <p:blipFill rotWithShape="1">
          <a:blip r:embed="rId5">
            <a:alphaModFix/>
          </a:blip>
          <a:srcRect/>
          <a:stretch/>
        </p:blipFill>
        <p:spPr>
          <a:xfrm>
            <a:off x="100822" y="3628652"/>
            <a:ext cx="3374599" cy="2755318"/>
          </a:xfrm>
          <a:prstGeom prst="rect">
            <a:avLst/>
          </a:prstGeom>
          <a:noFill/>
          <a:ln>
            <a:noFill/>
          </a:ln>
        </p:spPr>
      </p:pic>
      <p:cxnSp>
        <p:nvCxnSpPr>
          <p:cNvPr id="85" name="Google Shape;85;p4"/>
          <p:cNvCxnSpPr/>
          <p:nvPr/>
        </p:nvCxnSpPr>
        <p:spPr>
          <a:xfrm rot="10800000">
            <a:off x="5184648" y="1728216"/>
            <a:ext cx="911352" cy="329184"/>
          </a:xfrm>
          <a:prstGeom prst="straightConnector1">
            <a:avLst/>
          </a:prstGeom>
          <a:noFill/>
          <a:ln w="38100" cap="flat" cmpd="sng">
            <a:solidFill>
              <a:srgbClr val="3E6EC2"/>
            </a:solidFill>
            <a:prstDash val="solid"/>
            <a:round/>
            <a:headEnd type="none" w="sm" len="sm"/>
            <a:tailEnd type="triangle" w="med" len="med"/>
          </a:ln>
        </p:spPr>
      </p:cxnSp>
      <p:cxnSp>
        <p:nvCxnSpPr>
          <p:cNvPr id="86" name="Google Shape;86;p4"/>
          <p:cNvCxnSpPr/>
          <p:nvPr/>
        </p:nvCxnSpPr>
        <p:spPr>
          <a:xfrm flipH="1">
            <a:off x="3162724" y="2057400"/>
            <a:ext cx="2916152" cy="2571812"/>
          </a:xfrm>
          <a:prstGeom prst="straightConnector1">
            <a:avLst/>
          </a:prstGeom>
          <a:noFill/>
          <a:ln w="38100" cap="flat" cmpd="sng">
            <a:solidFill>
              <a:srgbClr val="3E6EC2"/>
            </a:solidFill>
            <a:prstDash val="solid"/>
            <a:round/>
            <a:headEnd type="none" w="sm" len="sm"/>
            <a:tailEnd type="triangle" w="med" len="med"/>
          </a:ln>
        </p:spPr>
      </p:cxnSp>
      <p:cxnSp>
        <p:nvCxnSpPr>
          <p:cNvPr id="87" name="Google Shape;87;p4"/>
          <p:cNvCxnSpPr/>
          <p:nvPr/>
        </p:nvCxnSpPr>
        <p:spPr>
          <a:xfrm>
            <a:off x="6096000" y="2057400"/>
            <a:ext cx="600092" cy="2495612"/>
          </a:xfrm>
          <a:prstGeom prst="straightConnector1">
            <a:avLst/>
          </a:prstGeom>
          <a:noFill/>
          <a:ln w="38100" cap="flat" cmpd="sng">
            <a:solidFill>
              <a:srgbClr val="3E6EC2"/>
            </a:solidFill>
            <a:prstDash val="solid"/>
            <a:round/>
            <a:headEnd type="none" w="sm" len="sm"/>
            <a:tailEnd type="triangle" w="med" len="med"/>
          </a:ln>
        </p:spPr>
      </p:cxnSp>
      <p:sp>
        <p:nvSpPr>
          <p:cNvPr id="88" name="Google Shape;88;p4"/>
          <p:cNvSpPr/>
          <p:nvPr/>
        </p:nvSpPr>
        <p:spPr>
          <a:xfrm>
            <a:off x="5827780" y="1410280"/>
            <a:ext cx="1158235" cy="612648"/>
          </a:xfrm>
          <a:prstGeom prst="wedgeRectCallout">
            <a:avLst>
              <a:gd name="adj1" fmla="val -20833"/>
              <a:gd name="adj2" fmla="val 62500"/>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Smoke</a:t>
            </a:r>
            <a:endParaRPr/>
          </a:p>
        </p:txBody>
      </p:sp>
      <p:sp>
        <p:nvSpPr>
          <p:cNvPr id="89" name="Google Shape;89;p4"/>
          <p:cNvSpPr txBox="1"/>
          <p:nvPr/>
        </p:nvSpPr>
        <p:spPr>
          <a:xfrm>
            <a:off x="7180152" y="4729972"/>
            <a:ext cx="5073000" cy="14775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With UV bands available from TEMPO, the combined TEMPO and ABI detection can better detect the dust and smoke and can help AOD retrieval, because dust plumes usually are missing in ABI AOD retrievals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5"/>
          <p:cNvSpPr txBox="1"/>
          <p:nvPr/>
        </p:nvSpPr>
        <p:spPr>
          <a:xfrm>
            <a:off x="1984891" y="180147"/>
            <a:ext cx="835356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2F87"/>
                </a:solidFill>
                <a:latin typeface="Arial"/>
                <a:ea typeface="Arial"/>
                <a:cs typeface="Arial"/>
                <a:sym typeface="Arial"/>
              </a:rPr>
              <a:t>TEMPO AOD and ALH aerosol type selection using ADP</a:t>
            </a:r>
            <a:endParaRPr/>
          </a:p>
        </p:txBody>
      </p:sp>
      <p:pic>
        <p:nvPicPr>
          <p:cNvPr id="95" name="Google Shape;95;p5"/>
          <p:cNvPicPr preferRelativeResize="0"/>
          <p:nvPr/>
        </p:nvPicPr>
        <p:blipFill rotWithShape="1">
          <a:blip r:embed="rId3">
            <a:alphaModFix/>
          </a:blip>
          <a:srcRect/>
          <a:stretch/>
        </p:blipFill>
        <p:spPr>
          <a:xfrm>
            <a:off x="2310373" y="843308"/>
            <a:ext cx="3139448" cy="2466548"/>
          </a:xfrm>
          <a:prstGeom prst="rect">
            <a:avLst/>
          </a:prstGeom>
          <a:noFill/>
          <a:ln>
            <a:noFill/>
          </a:ln>
        </p:spPr>
      </p:pic>
      <p:sp>
        <p:nvSpPr>
          <p:cNvPr id="96" name="Google Shape;96;p5"/>
          <p:cNvSpPr/>
          <p:nvPr/>
        </p:nvSpPr>
        <p:spPr>
          <a:xfrm>
            <a:off x="8540646" y="1831041"/>
            <a:ext cx="2221992" cy="461665"/>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TEMPO ADP Smoke Dust Mask Input</a:t>
            </a:r>
            <a:endParaRPr/>
          </a:p>
        </p:txBody>
      </p:sp>
      <p:sp>
        <p:nvSpPr>
          <p:cNvPr id="97" name="Google Shape;97;p5"/>
          <p:cNvSpPr/>
          <p:nvPr/>
        </p:nvSpPr>
        <p:spPr>
          <a:xfrm>
            <a:off x="9455046" y="2292706"/>
            <a:ext cx="384048" cy="288143"/>
          </a:xfrm>
          <a:prstGeom prst="downArrow">
            <a:avLst>
              <a:gd name="adj1" fmla="val 50000"/>
              <a:gd name="adj2" fmla="val 50000"/>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8" name="Google Shape;98;p5"/>
          <p:cNvSpPr/>
          <p:nvPr/>
        </p:nvSpPr>
        <p:spPr>
          <a:xfrm>
            <a:off x="8540646" y="2681540"/>
            <a:ext cx="2221992" cy="685800"/>
          </a:xfrm>
          <a:prstGeom prst="diamond">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Smoke or dust ?</a:t>
            </a:r>
            <a:endParaRPr/>
          </a:p>
        </p:txBody>
      </p:sp>
      <p:cxnSp>
        <p:nvCxnSpPr>
          <p:cNvPr id="99" name="Google Shape;99;p5"/>
          <p:cNvCxnSpPr/>
          <p:nvPr/>
        </p:nvCxnSpPr>
        <p:spPr>
          <a:xfrm>
            <a:off x="7973718" y="3024440"/>
            <a:ext cx="0" cy="946297"/>
          </a:xfrm>
          <a:prstGeom prst="straightConnector1">
            <a:avLst/>
          </a:prstGeom>
          <a:noFill/>
          <a:ln w="38100" cap="flat" cmpd="sng">
            <a:solidFill>
              <a:srgbClr val="3E6EC2"/>
            </a:solidFill>
            <a:prstDash val="solid"/>
            <a:round/>
            <a:headEnd type="none" w="sm" len="sm"/>
            <a:tailEnd type="triangle" w="med" len="med"/>
          </a:ln>
        </p:spPr>
      </p:cxnSp>
      <p:cxnSp>
        <p:nvCxnSpPr>
          <p:cNvPr id="100" name="Google Shape;100;p5"/>
          <p:cNvCxnSpPr>
            <a:endCxn id="98" idx="1"/>
          </p:cNvCxnSpPr>
          <p:nvPr/>
        </p:nvCxnSpPr>
        <p:spPr>
          <a:xfrm>
            <a:off x="7973646" y="3024440"/>
            <a:ext cx="567000" cy="0"/>
          </a:xfrm>
          <a:prstGeom prst="straightConnector1">
            <a:avLst/>
          </a:prstGeom>
          <a:noFill/>
          <a:ln w="38100" cap="flat" cmpd="sng">
            <a:solidFill>
              <a:srgbClr val="3E6EC2"/>
            </a:solidFill>
            <a:prstDash val="solid"/>
            <a:round/>
            <a:headEnd type="none" w="sm" len="sm"/>
            <a:tailEnd type="none" w="sm" len="sm"/>
          </a:ln>
        </p:spPr>
      </p:cxnSp>
      <p:cxnSp>
        <p:nvCxnSpPr>
          <p:cNvPr id="101" name="Google Shape;101;p5"/>
          <p:cNvCxnSpPr/>
          <p:nvPr/>
        </p:nvCxnSpPr>
        <p:spPr>
          <a:xfrm>
            <a:off x="10762638" y="3024440"/>
            <a:ext cx="566928" cy="0"/>
          </a:xfrm>
          <a:prstGeom prst="straightConnector1">
            <a:avLst/>
          </a:prstGeom>
          <a:noFill/>
          <a:ln w="38100" cap="flat" cmpd="sng">
            <a:solidFill>
              <a:srgbClr val="3E6EC2"/>
            </a:solidFill>
            <a:prstDash val="solid"/>
            <a:round/>
            <a:headEnd type="none" w="sm" len="sm"/>
            <a:tailEnd type="none" w="sm" len="sm"/>
          </a:ln>
        </p:spPr>
      </p:cxnSp>
      <p:cxnSp>
        <p:nvCxnSpPr>
          <p:cNvPr id="102" name="Google Shape;102;p5"/>
          <p:cNvCxnSpPr/>
          <p:nvPr/>
        </p:nvCxnSpPr>
        <p:spPr>
          <a:xfrm>
            <a:off x="11335662" y="3024440"/>
            <a:ext cx="0" cy="946297"/>
          </a:xfrm>
          <a:prstGeom prst="straightConnector1">
            <a:avLst/>
          </a:prstGeom>
          <a:noFill/>
          <a:ln w="38100" cap="flat" cmpd="sng">
            <a:solidFill>
              <a:srgbClr val="3E6EC2"/>
            </a:solidFill>
            <a:prstDash val="solid"/>
            <a:round/>
            <a:headEnd type="none" w="sm" len="sm"/>
            <a:tailEnd type="triangle" w="med" len="med"/>
          </a:ln>
        </p:spPr>
      </p:cxnSp>
      <p:cxnSp>
        <p:nvCxnSpPr>
          <p:cNvPr id="103" name="Google Shape;103;p5"/>
          <p:cNvCxnSpPr/>
          <p:nvPr/>
        </p:nvCxnSpPr>
        <p:spPr>
          <a:xfrm>
            <a:off x="9647070" y="3286568"/>
            <a:ext cx="0" cy="684169"/>
          </a:xfrm>
          <a:prstGeom prst="straightConnector1">
            <a:avLst/>
          </a:prstGeom>
          <a:noFill/>
          <a:ln w="38100" cap="flat" cmpd="sng">
            <a:solidFill>
              <a:srgbClr val="3E6EC2"/>
            </a:solidFill>
            <a:prstDash val="solid"/>
            <a:round/>
            <a:headEnd type="none" w="sm" len="sm"/>
            <a:tailEnd type="triangle" w="med" len="med"/>
          </a:ln>
        </p:spPr>
      </p:cxnSp>
      <p:sp>
        <p:nvSpPr>
          <p:cNvPr id="104" name="Google Shape;104;p5"/>
          <p:cNvSpPr txBox="1"/>
          <p:nvPr/>
        </p:nvSpPr>
        <p:spPr>
          <a:xfrm>
            <a:off x="7863990" y="2763729"/>
            <a:ext cx="71205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smoke</a:t>
            </a:r>
            <a:endParaRPr/>
          </a:p>
        </p:txBody>
      </p:sp>
      <p:sp>
        <p:nvSpPr>
          <p:cNvPr id="105" name="Google Shape;105;p5"/>
          <p:cNvSpPr txBox="1"/>
          <p:nvPr/>
        </p:nvSpPr>
        <p:spPr>
          <a:xfrm>
            <a:off x="10727240" y="2716662"/>
            <a:ext cx="5229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dust</a:t>
            </a:r>
            <a:endParaRPr/>
          </a:p>
        </p:txBody>
      </p:sp>
      <p:sp>
        <p:nvSpPr>
          <p:cNvPr id="106" name="Google Shape;106;p5"/>
          <p:cNvSpPr txBox="1"/>
          <p:nvPr/>
        </p:nvSpPr>
        <p:spPr>
          <a:xfrm>
            <a:off x="9625220" y="3490360"/>
            <a:ext cx="118974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No detection</a:t>
            </a:r>
            <a:endParaRPr/>
          </a:p>
        </p:txBody>
      </p:sp>
      <p:sp>
        <p:nvSpPr>
          <p:cNvPr id="107" name="Google Shape;107;p5"/>
          <p:cNvSpPr/>
          <p:nvPr/>
        </p:nvSpPr>
        <p:spPr>
          <a:xfrm>
            <a:off x="7374787" y="4016693"/>
            <a:ext cx="1243582" cy="461665"/>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Use smoke model</a:t>
            </a:r>
            <a:endParaRPr/>
          </a:p>
        </p:txBody>
      </p:sp>
      <p:sp>
        <p:nvSpPr>
          <p:cNvPr id="108" name="Google Shape;108;p5"/>
          <p:cNvSpPr/>
          <p:nvPr/>
        </p:nvSpPr>
        <p:spPr>
          <a:xfrm>
            <a:off x="9094878" y="4033223"/>
            <a:ext cx="1243582" cy="461665"/>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Use generic model</a:t>
            </a:r>
            <a:endParaRPr/>
          </a:p>
        </p:txBody>
      </p:sp>
      <p:sp>
        <p:nvSpPr>
          <p:cNvPr id="109" name="Google Shape;109;p5"/>
          <p:cNvSpPr/>
          <p:nvPr/>
        </p:nvSpPr>
        <p:spPr>
          <a:xfrm>
            <a:off x="10762638" y="4033222"/>
            <a:ext cx="1243582" cy="461665"/>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Use dust model</a:t>
            </a:r>
            <a:endParaRPr/>
          </a:p>
        </p:txBody>
      </p:sp>
      <p:pic>
        <p:nvPicPr>
          <p:cNvPr id="110" name="Google Shape;110;p5"/>
          <p:cNvPicPr preferRelativeResize="0"/>
          <p:nvPr/>
        </p:nvPicPr>
        <p:blipFill rotWithShape="1">
          <a:blip r:embed="rId4">
            <a:alphaModFix/>
          </a:blip>
          <a:srcRect/>
          <a:stretch/>
        </p:blipFill>
        <p:spPr>
          <a:xfrm>
            <a:off x="3713676" y="3644248"/>
            <a:ext cx="3374599" cy="2755318"/>
          </a:xfrm>
          <a:prstGeom prst="rect">
            <a:avLst/>
          </a:prstGeom>
          <a:noFill/>
          <a:ln>
            <a:noFill/>
          </a:ln>
        </p:spPr>
      </p:pic>
      <p:pic>
        <p:nvPicPr>
          <p:cNvPr id="111" name="Google Shape;111;p5"/>
          <p:cNvPicPr preferRelativeResize="0"/>
          <p:nvPr/>
        </p:nvPicPr>
        <p:blipFill rotWithShape="1">
          <a:blip r:embed="rId5">
            <a:alphaModFix/>
          </a:blip>
          <a:srcRect/>
          <a:stretch/>
        </p:blipFill>
        <p:spPr>
          <a:xfrm>
            <a:off x="100822" y="3628652"/>
            <a:ext cx="3374599" cy="2755318"/>
          </a:xfrm>
          <a:prstGeom prst="rect">
            <a:avLst/>
          </a:prstGeom>
          <a:noFill/>
          <a:ln>
            <a:noFill/>
          </a:ln>
        </p:spPr>
      </p:pic>
      <p:cxnSp>
        <p:nvCxnSpPr>
          <p:cNvPr id="112" name="Google Shape;112;p5"/>
          <p:cNvCxnSpPr/>
          <p:nvPr/>
        </p:nvCxnSpPr>
        <p:spPr>
          <a:xfrm flipH="1">
            <a:off x="5084064" y="2057400"/>
            <a:ext cx="1011936" cy="592597"/>
          </a:xfrm>
          <a:prstGeom prst="straightConnector1">
            <a:avLst/>
          </a:prstGeom>
          <a:noFill/>
          <a:ln w="38100" cap="flat" cmpd="sng">
            <a:solidFill>
              <a:srgbClr val="3E6EC2"/>
            </a:solidFill>
            <a:prstDash val="solid"/>
            <a:round/>
            <a:headEnd type="none" w="sm" len="sm"/>
            <a:tailEnd type="triangle" w="med" len="med"/>
          </a:ln>
        </p:spPr>
      </p:cxnSp>
      <p:cxnSp>
        <p:nvCxnSpPr>
          <p:cNvPr id="113" name="Google Shape;113;p5"/>
          <p:cNvCxnSpPr>
            <a:stCxn id="114" idx="4"/>
          </p:cNvCxnSpPr>
          <p:nvPr/>
        </p:nvCxnSpPr>
        <p:spPr>
          <a:xfrm flipH="1">
            <a:off x="3044984" y="2099509"/>
            <a:ext cx="3049500" cy="3496500"/>
          </a:xfrm>
          <a:prstGeom prst="straightConnector1">
            <a:avLst/>
          </a:prstGeom>
          <a:noFill/>
          <a:ln w="38100" cap="flat" cmpd="sng">
            <a:solidFill>
              <a:srgbClr val="3E6EC2"/>
            </a:solidFill>
            <a:prstDash val="solid"/>
            <a:round/>
            <a:headEnd type="none" w="sm" len="sm"/>
            <a:tailEnd type="triangle" w="med" len="med"/>
          </a:ln>
        </p:spPr>
      </p:cxnSp>
      <p:cxnSp>
        <p:nvCxnSpPr>
          <p:cNvPr id="115" name="Google Shape;115;p5"/>
          <p:cNvCxnSpPr/>
          <p:nvPr/>
        </p:nvCxnSpPr>
        <p:spPr>
          <a:xfrm>
            <a:off x="6096000" y="1984930"/>
            <a:ext cx="509990" cy="3724434"/>
          </a:xfrm>
          <a:prstGeom prst="straightConnector1">
            <a:avLst/>
          </a:prstGeom>
          <a:noFill/>
          <a:ln w="38100" cap="flat" cmpd="sng">
            <a:solidFill>
              <a:srgbClr val="3E6EC2"/>
            </a:solidFill>
            <a:prstDash val="solid"/>
            <a:round/>
            <a:headEnd type="none" w="sm" len="sm"/>
            <a:tailEnd type="triangle" w="med" len="med"/>
          </a:ln>
        </p:spPr>
      </p:cxnSp>
      <p:sp>
        <p:nvSpPr>
          <p:cNvPr id="114" name="Google Shape;114;p5"/>
          <p:cNvSpPr/>
          <p:nvPr/>
        </p:nvSpPr>
        <p:spPr>
          <a:xfrm>
            <a:off x="5827781" y="1410280"/>
            <a:ext cx="914400" cy="612648"/>
          </a:xfrm>
          <a:prstGeom prst="wedgeRectCallout">
            <a:avLst>
              <a:gd name="adj1" fmla="val -20833"/>
              <a:gd name="adj2" fmla="val 62500"/>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Dust</a:t>
            </a:r>
            <a:endParaRPr/>
          </a:p>
        </p:txBody>
      </p:sp>
      <p:sp>
        <p:nvSpPr>
          <p:cNvPr id="116" name="Google Shape;116;p5"/>
          <p:cNvSpPr txBox="1"/>
          <p:nvPr/>
        </p:nvSpPr>
        <p:spPr>
          <a:xfrm>
            <a:off x="7180152" y="4729972"/>
            <a:ext cx="5073000" cy="14775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With UV bands available from TEMPO, the combined TEMPO and ABI detection can better detect the dust and smoke and can help AOD retrieval, because dust plumes usually are missing in ABI AOD retrievals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6"/>
          <p:cNvSpPr txBox="1"/>
          <p:nvPr/>
        </p:nvSpPr>
        <p:spPr>
          <a:xfrm>
            <a:off x="1984891" y="180147"/>
            <a:ext cx="835356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2F87"/>
                </a:solidFill>
                <a:latin typeface="Arial"/>
                <a:ea typeface="Arial"/>
                <a:cs typeface="Arial"/>
                <a:sym typeface="Arial"/>
              </a:rPr>
              <a:t>TEMPO AOD and ALH aerosol type selection using ADP</a:t>
            </a:r>
            <a:endParaRPr/>
          </a:p>
        </p:txBody>
      </p:sp>
      <p:pic>
        <p:nvPicPr>
          <p:cNvPr id="122" name="Google Shape;122;p6"/>
          <p:cNvPicPr preferRelativeResize="0"/>
          <p:nvPr/>
        </p:nvPicPr>
        <p:blipFill rotWithShape="1">
          <a:blip r:embed="rId3">
            <a:alphaModFix/>
          </a:blip>
          <a:srcRect/>
          <a:stretch/>
        </p:blipFill>
        <p:spPr>
          <a:xfrm>
            <a:off x="2310373" y="843308"/>
            <a:ext cx="3139448" cy="2466548"/>
          </a:xfrm>
          <a:prstGeom prst="rect">
            <a:avLst/>
          </a:prstGeom>
          <a:noFill/>
          <a:ln>
            <a:noFill/>
          </a:ln>
        </p:spPr>
      </p:pic>
      <p:sp>
        <p:nvSpPr>
          <p:cNvPr id="123" name="Google Shape;123;p6"/>
          <p:cNvSpPr/>
          <p:nvPr/>
        </p:nvSpPr>
        <p:spPr>
          <a:xfrm>
            <a:off x="8540646" y="1831041"/>
            <a:ext cx="2221992" cy="461665"/>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TEMPO ADP Smoke Dust Mask Input</a:t>
            </a:r>
            <a:endParaRPr/>
          </a:p>
        </p:txBody>
      </p:sp>
      <p:sp>
        <p:nvSpPr>
          <p:cNvPr id="124" name="Google Shape;124;p6"/>
          <p:cNvSpPr/>
          <p:nvPr/>
        </p:nvSpPr>
        <p:spPr>
          <a:xfrm>
            <a:off x="9455046" y="2292706"/>
            <a:ext cx="384048" cy="288143"/>
          </a:xfrm>
          <a:prstGeom prst="downArrow">
            <a:avLst>
              <a:gd name="adj1" fmla="val 50000"/>
              <a:gd name="adj2" fmla="val 50000"/>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5" name="Google Shape;125;p6"/>
          <p:cNvSpPr/>
          <p:nvPr/>
        </p:nvSpPr>
        <p:spPr>
          <a:xfrm>
            <a:off x="8540646" y="2681540"/>
            <a:ext cx="2221992" cy="685800"/>
          </a:xfrm>
          <a:prstGeom prst="diamond">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Smoke or dust ?</a:t>
            </a:r>
            <a:endParaRPr/>
          </a:p>
        </p:txBody>
      </p:sp>
      <p:cxnSp>
        <p:nvCxnSpPr>
          <p:cNvPr id="126" name="Google Shape;126;p6"/>
          <p:cNvCxnSpPr/>
          <p:nvPr/>
        </p:nvCxnSpPr>
        <p:spPr>
          <a:xfrm>
            <a:off x="7973718" y="3024440"/>
            <a:ext cx="0" cy="946297"/>
          </a:xfrm>
          <a:prstGeom prst="straightConnector1">
            <a:avLst/>
          </a:prstGeom>
          <a:noFill/>
          <a:ln w="38100" cap="flat" cmpd="sng">
            <a:solidFill>
              <a:srgbClr val="3E6EC2"/>
            </a:solidFill>
            <a:prstDash val="solid"/>
            <a:round/>
            <a:headEnd type="none" w="sm" len="sm"/>
            <a:tailEnd type="triangle" w="med" len="med"/>
          </a:ln>
        </p:spPr>
      </p:cxnSp>
      <p:cxnSp>
        <p:nvCxnSpPr>
          <p:cNvPr id="127" name="Google Shape;127;p6"/>
          <p:cNvCxnSpPr>
            <a:endCxn id="125" idx="1"/>
          </p:cNvCxnSpPr>
          <p:nvPr/>
        </p:nvCxnSpPr>
        <p:spPr>
          <a:xfrm>
            <a:off x="7973646" y="3024440"/>
            <a:ext cx="567000" cy="0"/>
          </a:xfrm>
          <a:prstGeom prst="straightConnector1">
            <a:avLst/>
          </a:prstGeom>
          <a:noFill/>
          <a:ln w="38100" cap="flat" cmpd="sng">
            <a:solidFill>
              <a:srgbClr val="3E6EC2"/>
            </a:solidFill>
            <a:prstDash val="solid"/>
            <a:round/>
            <a:headEnd type="none" w="sm" len="sm"/>
            <a:tailEnd type="none" w="sm" len="sm"/>
          </a:ln>
        </p:spPr>
      </p:cxnSp>
      <p:cxnSp>
        <p:nvCxnSpPr>
          <p:cNvPr id="128" name="Google Shape;128;p6"/>
          <p:cNvCxnSpPr/>
          <p:nvPr/>
        </p:nvCxnSpPr>
        <p:spPr>
          <a:xfrm>
            <a:off x="10762638" y="3024440"/>
            <a:ext cx="566928" cy="0"/>
          </a:xfrm>
          <a:prstGeom prst="straightConnector1">
            <a:avLst/>
          </a:prstGeom>
          <a:noFill/>
          <a:ln w="38100" cap="flat" cmpd="sng">
            <a:solidFill>
              <a:srgbClr val="3E6EC2"/>
            </a:solidFill>
            <a:prstDash val="solid"/>
            <a:round/>
            <a:headEnd type="none" w="sm" len="sm"/>
            <a:tailEnd type="none" w="sm" len="sm"/>
          </a:ln>
        </p:spPr>
      </p:cxnSp>
      <p:cxnSp>
        <p:nvCxnSpPr>
          <p:cNvPr id="129" name="Google Shape;129;p6"/>
          <p:cNvCxnSpPr/>
          <p:nvPr/>
        </p:nvCxnSpPr>
        <p:spPr>
          <a:xfrm>
            <a:off x="11335662" y="3024440"/>
            <a:ext cx="0" cy="946297"/>
          </a:xfrm>
          <a:prstGeom prst="straightConnector1">
            <a:avLst/>
          </a:prstGeom>
          <a:noFill/>
          <a:ln w="38100" cap="flat" cmpd="sng">
            <a:solidFill>
              <a:srgbClr val="3E6EC2"/>
            </a:solidFill>
            <a:prstDash val="solid"/>
            <a:round/>
            <a:headEnd type="none" w="sm" len="sm"/>
            <a:tailEnd type="triangle" w="med" len="med"/>
          </a:ln>
        </p:spPr>
      </p:cxnSp>
      <p:cxnSp>
        <p:nvCxnSpPr>
          <p:cNvPr id="130" name="Google Shape;130;p6"/>
          <p:cNvCxnSpPr/>
          <p:nvPr/>
        </p:nvCxnSpPr>
        <p:spPr>
          <a:xfrm>
            <a:off x="9647070" y="3286568"/>
            <a:ext cx="0" cy="684169"/>
          </a:xfrm>
          <a:prstGeom prst="straightConnector1">
            <a:avLst/>
          </a:prstGeom>
          <a:noFill/>
          <a:ln w="38100" cap="flat" cmpd="sng">
            <a:solidFill>
              <a:srgbClr val="3E6EC2"/>
            </a:solidFill>
            <a:prstDash val="solid"/>
            <a:round/>
            <a:headEnd type="none" w="sm" len="sm"/>
            <a:tailEnd type="triangle" w="med" len="med"/>
          </a:ln>
        </p:spPr>
      </p:cxnSp>
      <p:sp>
        <p:nvSpPr>
          <p:cNvPr id="131" name="Google Shape;131;p6"/>
          <p:cNvSpPr txBox="1"/>
          <p:nvPr/>
        </p:nvSpPr>
        <p:spPr>
          <a:xfrm>
            <a:off x="7863990" y="2763729"/>
            <a:ext cx="71205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smoke</a:t>
            </a:r>
            <a:endParaRPr/>
          </a:p>
        </p:txBody>
      </p:sp>
      <p:sp>
        <p:nvSpPr>
          <p:cNvPr id="132" name="Google Shape;132;p6"/>
          <p:cNvSpPr txBox="1"/>
          <p:nvPr/>
        </p:nvSpPr>
        <p:spPr>
          <a:xfrm>
            <a:off x="10727240" y="2716662"/>
            <a:ext cx="5229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dust</a:t>
            </a:r>
            <a:endParaRPr/>
          </a:p>
        </p:txBody>
      </p:sp>
      <p:sp>
        <p:nvSpPr>
          <p:cNvPr id="133" name="Google Shape;133;p6"/>
          <p:cNvSpPr txBox="1"/>
          <p:nvPr/>
        </p:nvSpPr>
        <p:spPr>
          <a:xfrm>
            <a:off x="9625220" y="3490360"/>
            <a:ext cx="118974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No detection</a:t>
            </a:r>
            <a:endParaRPr/>
          </a:p>
        </p:txBody>
      </p:sp>
      <p:sp>
        <p:nvSpPr>
          <p:cNvPr id="134" name="Google Shape;134;p6"/>
          <p:cNvSpPr/>
          <p:nvPr/>
        </p:nvSpPr>
        <p:spPr>
          <a:xfrm>
            <a:off x="7374787" y="4016693"/>
            <a:ext cx="1243582" cy="461665"/>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Use smoke model</a:t>
            </a:r>
            <a:endParaRPr/>
          </a:p>
        </p:txBody>
      </p:sp>
      <p:sp>
        <p:nvSpPr>
          <p:cNvPr id="135" name="Google Shape;135;p6"/>
          <p:cNvSpPr/>
          <p:nvPr/>
        </p:nvSpPr>
        <p:spPr>
          <a:xfrm>
            <a:off x="9094878" y="4033223"/>
            <a:ext cx="1243582" cy="461665"/>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Use generic model</a:t>
            </a:r>
            <a:endParaRPr/>
          </a:p>
        </p:txBody>
      </p:sp>
      <p:sp>
        <p:nvSpPr>
          <p:cNvPr id="136" name="Google Shape;136;p6"/>
          <p:cNvSpPr/>
          <p:nvPr/>
        </p:nvSpPr>
        <p:spPr>
          <a:xfrm>
            <a:off x="10762638" y="4033222"/>
            <a:ext cx="1243582" cy="461665"/>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Use dust model</a:t>
            </a:r>
            <a:endParaRPr/>
          </a:p>
        </p:txBody>
      </p:sp>
      <p:pic>
        <p:nvPicPr>
          <p:cNvPr id="137" name="Google Shape;137;p6"/>
          <p:cNvPicPr preferRelativeResize="0"/>
          <p:nvPr/>
        </p:nvPicPr>
        <p:blipFill rotWithShape="1">
          <a:blip r:embed="rId4">
            <a:alphaModFix/>
          </a:blip>
          <a:srcRect/>
          <a:stretch/>
        </p:blipFill>
        <p:spPr>
          <a:xfrm>
            <a:off x="3713676" y="3644248"/>
            <a:ext cx="3374599" cy="2755318"/>
          </a:xfrm>
          <a:prstGeom prst="rect">
            <a:avLst/>
          </a:prstGeom>
          <a:noFill/>
          <a:ln>
            <a:noFill/>
          </a:ln>
        </p:spPr>
      </p:pic>
      <p:pic>
        <p:nvPicPr>
          <p:cNvPr id="138" name="Google Shape;138;p6"/>
          <p:cNvPicPr preferRelativeResize="0"/>
          <p:nvPr/>
        </p:nvPicPr>
        <p:blipFill rotWithShape="1">
          <a:blip r:embed="rId5">
            <a:alphaModFix/>
          </a:blip>
          <a:srcRect/>
          <a:stretch/>
        </p:blipFill>
        <p:spPr>
          <a:xfrm>
            <a:off x="100822" y="3628652"/>
            <a:ext cx="3374599" cy="2755318"/>
          </a:xfrm>
          <a:prstGeom prst="rect">
            <a:avLst/>
          </a:prstGeom>
          <a:noFill/>
          <a:ln>
            <a:noFill/>
          </a:ln>
        </p:spPr>
      </p:pic>
      <p:cxnSp>
        <p:nvCxnSpPr>
          <p:cNvPr id="139" name="Google Shape;139;p6"/>
          <p:cNvCxnSpPr>
            <a:stCxn id="140" idx="4"/>
          </p:cNvCxnSpPr>
          <p:nvPr/>
        </p:nvCxnSpPr>
        <p:spPr>
          <a:xfrm flipH="1">
            <a:off x="3658929" y="2099509"/>
            <a:ext cx="2536500" cy="128100"/>
          </a:xfrm>
          <a:prstGeom prst="straightConnector1">
            <a:avLst/>
          </a:prstGeom>
          <a:noFill/>
          <a:ln w="38100" cap="flat" cmpd="sng">
            <a:solidFill>
              <a:srgbClr val="3E6EC2"/>
            </a:solidFill>
            <a:prstDash val="solid"/>
            <a:round/>
            <a:headEnd type="none" w="sm" len="sm"/>
            <a:tailEnd type="triangle" w="med" len="med"/>
          </a:ln>
        </p:spPr>
      </p:cxnSp>
      <p:cxnSp>
        <p:nvCxnSpPr>
          <p:cNvPr id="141" name="Google Shape;141;p6"/>
          <p:cNvCxnSpPr>
            <a:stCxn id="140" idx="4"/>
          </p:cNvCxnSpPr>
          <p:nvPr/>
        </p:nvCxnSpPr>
        <p:spPr>
          <a:xfrm flipH="1">
            <a:off x="1605729" y="2099509"/>
            <a:ext cx="4589700" cy="3149100"/>
          </a:xfrm>
          <a:prstGeom prst="straightConnector1">
            <a:avLst/>
          </a:prstGeom>
          <a:noFill/>
          <a:ln w="38100" cap="flat" cmpd="sng">
            <a:solidFill>
              <a:srgbClr val="3E6EC2"/>
            </a:solidFill>
            <a:prstDash val="solid"/>
            <a:round/>
            <a:headEnd type="none" w="sm" len="sm"/>
            <a:tailEnd type="triangle" w="med" len="med"/>
          </a:ln>
        </p:spPr>
      </p:cxnSp>
      <p:cxnSp>
        <p:nvCxnSpPr>
          <p:cNvPr id="142" name="Google Shape;142;p6"/>
          <p:cNvCxnSpPr>
            <a:stCxn id="140" idx="4"/>
          </p:cNvCxnSpPr>
          <p:nvPr/>
        </p:nvCxnSpPr>
        <p:spPr>
          <a:xfrm flipH="1">
            <a:off x="5188329" y="2099509"/>
            <a:ext cx="1007100" cy="3149100"/>
          </a:xfrm>
          <a:prstGeom prst="straightConnector1">
            <a:avLst/>
          </a:prstGeom>
          <a:noFill/>
          <a:ln w="38100" cap="flat" cmpd="sng">
            <a:solidFill>
              <a:srgbClr val="3E6EC2"/>
            </a:solidFill>
            <a:prstDash val="solid"/>
            <a:round/>
            <a:headEnd type="none" w="sm" len="sm"/>
            <a:tailEnd type="triangle" w="med" len="med"/>
          </a:ln>
        </p:spPr>
      </p:cxnSp>
      <p:sp>
        <p:nvSpPr>
          <p:cNvPr id="140" name="Google Shape;140;p6"/>
          <p:cNvSpPr/>
          <p:nvPr/>
        </p:nvSpPr>
        <p:spPr>
          <a:xfrm>
            <a:off x="5827781" y="1410280"/>
            <a:ext cx="1260494" cy="612648"/>
          </a:xfrm>
          <a:prstGeom prst="wedgeRectCallout">
            <a:avLst>
              <a:gd name="adj1" fmla="val -20833"/>
              <a:gd name="adj2" fmla="val 62500"/>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Generic</a:t>
            </a:r>
            <a:endParaRPr/>
          </a:p>
        </p:txBody>
      </p:sp>
      <p:sp>
        <p:nvSpPr>
          <p:cNvPr id="143" name="Google Shape;143;p6"/>
          <p:cNvSpPr txBox="1"/>
          <p:nvPr/>
        </p:nvSpPr>
        <p:spPr>
          <a:xfrm>
            <a:off x="7180152" y="4729972"/>
            <a:ext cx="5073000" cy="14775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With UV bands available from TEMPO, the combined TEMPO and ABI detection can better detect the dust and smoke and can help AOD retrieval, because dust plumes usually are missing in ABI AOD retrievals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7"/>
          <p:cNvSpPr txBox="1">
            <a:spLocks noGrp="1"/>
          </p:cNvSpPr>
          <p:nvPr>
            <p:ph type="title"/>
          </p:nvPr>
        </p:nvSpPr>
        <p:spPr>
          <a:xfrm>
            <a:off x="649942" y="282049"/>
            <a:ext cx="10515599" cy="81878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sz="3200"/>
              <a:t>Geographically Weighted Regression (GWR) to estimate PM</a:t>
            </a:r>
            <a:r>
              <a:rPr lang="en-US" sz="3200" baseline="-25000"/>
              <a:t>2.5</a:t>
            </a:r>
            <a:r>
              <a:rPr lang="en-US" sz="3200"/>
              <a:t> from AOD and ALH</a:t>
            </a:r>
            <a:endParaRPr/>
          </a:p>
        </p:txBody>
      </p:sp>
      <p:sp>
        <p:nvSpPr>
          <p:cNvPr id="149" name="Google Shape;149;p7"/>
          <p:cNvSpPr txBox="1">
            <a:spLocks noGrp="1"/>
          </p:cNvSpPr>
          <p:nvPr>
            <p:ph type="body" idx="1"/>
          </p:nvPr>
        </p:nvSpPr>
        <p:spPr>
          <a:xfrm>
            <a:off x="192024" y="1401288"/>
            <a:ext cx="6638544" cy="2992623"/>
          </a:xfrm>
          <a:prstGeom prst="rect">
            <a:avLst/>
          </a:prstGeom>
          <a:blipFill rotWithShape="1">
            <a:blip r:embed="rId3">
              <a:alphaModFix/>
            </a:blip>
            <a:stretch>
              <a:fillRect r="-1560" b="-23217"/>
            </a:stretch>
          </a:blip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Clr>
                <a:schemeClr val="dk1"/>
              </a:buClr>
              <a:buSzPts val="1800"/>
              <a:buNone/>
            </a:pPr>
            <a:r>
              <a:rPr lang="en-US" dirty="0"/>
              <a:t> </a:t>
            </a:r>
            <a:endParaRPr dirty="0"/>
          </a:p>
        </p:txBody>
      </p:sp>
      <p:pic>
        <p:nvPicPr>
          <p:cNvPr id="150" name="Google Shape;150;p7"/>
          <p:cNvPicPr preferRelativeResize="0"/>
          <p:nvPr/>
        </p:nvPicPr>
        <p:blipFill rotWithShape="1">
          <a:blip r:embed="rId4">
            <a:alphaModFix/>
          </a:blip>
          <a:srcRect/>
          <a:stretch/>
        </p:blipFill>
        <p:spPr>
          <a:xfrm>
            <a:off x="7196629" y="1401288"/>
            <a:ext cx="4901585" cy="2715519"/>
          </a:xfrm>
          <a:prstGeom prst="rect">
            <a:avLst/>
          </a:prstGeom>
          <a:noFill/>
          <a:ln>
            <a:noFill/>
          </a:ln>
        </p:spPr>
      </p:pic>
      <p:sp>
        <p:nvSpPr>
          <p:cNvPr id="151" name="Google Shape;151;p7"/>
          <p:cNvSpPr txBox="1"/>
          <p:nvPr/>
        </p:nvSpPr>
        <p:spPr>
          <a:xfrm>
            <a:off x="293187" y="4417265"/>
            <a:ext cx="11605626" cy="163121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GWR becomes simple linear regression if the weight is set to 1</a:t>
            </a:r>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Regression coefficients are updated </a:t>
            </a:r>
            <a:r>
              <a:rPr lang="en-US" sz="2000" b="0" i="0" u="none" strike="noStrike" cap="none">
                <a:solidFill>
                  <a:srgbClr val="C00000"/>
                </a:solidFill>
                <a:latin typeface="Arial"/>
                <a:ea typeface="Arial"/>
                <a:cs typeface="Arial"/>
                <a:sym typeface="Arial"/>
              </a:rPr>
              <a:t>dynamically</a:t>
            </a:r>
            <a:r>
              <a:rPr lang="en-US" sz="2000" b="0" i="0" u="none" strike="noStrike" cap="none">
                <a:solidFill>
                  <a:srgbClr val="000000"/>
                </a:solidFill>
                <a:latin typeface="Arial"/>
                <a:ea typeface="Arial"/>
                <a:cs typeface="Arial"/>
                <a:sym typeface="Arial"/>
              </a:rPr>
              <a:t> for each time step using the satellite surface matchup data: Every hour for hourly PM2.5 estimates</a:t>
            </a:r>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C00000"/>
                </a:solidFill>
                <a:latin typeface="Arial"/>
                <a:ea typeface="Arial"/>
                <a:cs typeface="Arial"/>
                <a:sym typeface="Arial"/>
              </a:rPr>
              <a:t>The dynamic adjustment of the regression relation can catch the temporal and spatial variation of the PM2.5 and AOD relationship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8"/>
          <p:cNvSpPr txBox="1">
            <a:spLocks noGrp="1"/>
          </p:cNvSpPr>
          <p:nvPr>
            <p:ph type="title"/>
          </p:nvPr>
        </p:nvSpPr>
        <p:spPr>
          <a:xfrm>
            <a:off x="554736" y="-10121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a:t>ABI AOD for PM2.5 estimates</a:t>
            </a:r>
            <a:endParaRPr/>
          </a:p>
        </p:txBody>
      </p:sp>
      <p:sp>
        <p:nvSpPr>
          <p:cNvPr id="157" name="Google Shape;157;p8"/>
          <p:cNvSpPr txBox="1">
            <a:spLocks noGrp="1"/>
          </p:cNvSpPr>
          <p:nvPr>
            <p:ph type="body" idx="1"/>
          </p:nvPr>
        </p:nvSpPr>
        <p:spPr>
          <a:xfrm>
            <a:off x="424803" y="1070958"/>
            <a:ext cx="5983224" cy="466725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en-US"/>
              <a:t>Hourly PM2.5 has been estimated from combined GOES-East and GOES-West AOD;</a:t>
            </a:r>
            <a:endParaRPr/>
          </a:p>
          <a:p>
            <a:pPr marL="457200" lvl="0" indent="-342900" algn="l" rtl="0">
              <a:lnSpc>
                <a:spcPct val="90000"/>
              </a:lnSpc>
              <a:spcBef>
                <a:spcPts val="1000"/>
              </a:spcBef>
              <a:spcAft>
                <a:spcPts val="0"/>
              </a:spcAft>
              <a:buClr>
                <a:schemeClr val="dk1"/>
              </a:buClr>
              <a:buSzPts val="1800"/>
              <a:buChar char="•"/>
            </a:pPr>
            <a:r>
              <a:rPr lang="en-US"/>
              <a:t>The product is running near-real-time and the data are provided to EPA;</a:t>
            </a:r>
            <a:endParaRPr/>
          </a:p>
          <a:p>
            <a:pPr marL="457200" lvl="0" indent="-342900" algn="l" rtl="0">
              <a:lnSpc>
                <a:spcPct val="90000"/>
              </a:lnSpc>
              <a:spcBef>
                <a:spcPts val="1000"/>
              </a:spcBef>
              <a:spcAft>
                <a:spcPts val="0"/>
              </a:spcAft>
              <a:buClr>
                <a:schemeClr val="dk1"/>
              </a:buClr>
              <a:buSzPts val="1800"/>
              <a:buChar char="•"/>
            </a:pPr>
            <a:r>
              <a:rPr lang="en-US"/>
              <a:t>High temporal resolution of geostationary observation can help with tracking pollution transport;</a:t>
            </a:r>
            <a:endParaRPr/>
          </a:p>
          <a:p>
            <a:pPr marL="457200" lvl="0" indent="-342900" algn="l" rtl="0">
              <a:lnSpc>
                <a:spcPct val="90000"/>
              </a:lnSpc>
              <a:spcBef>
                <a:spcPts val="1000"/>
              </a:spcBef>
              <a:spcAft>
                <a:spcPts val="0"/>
              </a:spcAft>
              <a:buClr>
                <a:schemeClr val="dk1"/>
              </a:buClr>
              <a:buSzPts val="1800"/>
              <a:buChar char="•"/>
            </a:pPr>
            <a:r>
              <a:rPr lang="en-US"/>
              <a:t>Better spatial coverage compared to the polar-orbiting satellites</a:t>
            </a:r>
            <a:endParaRPr/>
          </a:p>
          <a:p>
            <a:pPr marL="457200" lvl="0" indent="-228600" algn="l" rtl="0">
              <a:lnSpc>
                <a:spcPct val="90000"/>
              </a:lnSpc>
              <a:spcBef>
                <a:spcPts val="1000"/>
              </a:spcBef>
              <a:spcAft>
                <a:spcPts val="0"/>
              </a:spcAft>
              <a:buClr>
                <a:schemeClr val="dk1"/>
              </a:buClr>
              <a:buSzPts val="1800"/>
              <a:buNone/>
            </a:pPr>
            <a:endParaRPr/>
          </a:p>
        </p:txBody>
      </p:sp>
      <p:grpSp>
        <p:nvGrpSpPr>
          <p:cNvPr id="158" name="Google Shape;158;p8"/>
          <p:cNvGrpSpPr/>
          <p:nvPr/>
        </p:nvGrpSpPr>
        <p:grpSpPr>
          <a:xfrm>
            <a:off x="6408027" y="1700783"/>
            <a:ext cx="5607190" cy="3881977"/>
            <a:chOff x="4579983" y="1003670"/>
            <a:chExt cx="6966791" cy="5225094"/>
          </a:xfrm>
        </p:grpSpPr>
        <p:pic>
          <p:nvPicPr>
            <p:cNvPr id="159" name="Google Shape;159;p8"/>
            <p:cNvPicPr preferRelativeResize="0"/>
            <p:nvPr/>
          </p:nvPicPr>
          <p:blipFill rotWithShape="1">
            <a:blip r:embed="rId3">
              <a:alphaModFix/>
            </a:blip>
            <a:srcRect/>
            <a:stretch/>
          </p:blipFill>
          <p:spPr>
            <a:xfrm>
              <a:off x="4579983" y="1003670"/>
              <a:ext cx="6966791" cy="5225094"/>
            </a:xfrm>
            <a:prstGeom prst="rect">
              <a:avLst/>
            </a:prstGeom>
            <a:noFill/>
            <a:ln>
              <a:noFill/>
            </a:ln>
          </p:spPr>
        </p:pic>
        <p:sp>
          <p:nvSpPr>
            <p:cNvPr id="160" name="Google Shape;160;p8"/>
            <p:cNvSpPr/>
            <p:nvPr/>
          </p:nvSpPr>
          <p:spPr>
            <a:xfrm>
              <a:off x="8260089" y="1514675"/>
              <a:ext cx="183508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38.53°N; 121.77°W</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9"/>
          <p:cNvSpPr txBox="1">
            <a:spLocks noGrp="1"/>
          </p:cNvSpPr>
          <p:nvPr>
            <p:ph type="title"/>
          </p:nvPr>
        </p:nvSpPr>
        <p:spPr>
          <a:xfrm>
            <a:off x="1066800" y="0"/>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sz="3600"/>
              <a:t>Combining ABI and TEMPO aerosol retrievals to estimate PM2.5</a:t>
            </a:r>
            <a:endParaRPr/>
          </a:p>
        </p:txBody>
      </p:sp>
      <p:sp>
        <p:nvSpPr>
          <p:cNvPr id="166" name="Google Shape;166;p9"/>
          <p:cNvSpPr/>
          <p:nvPr/>
        </p:nvSpPr>
        <p:spPr>
          <a:xfrm>
            <a:off x="3572256" y="1996823"/>
            <a:ext cx="2221992" cy="461665"/>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TEMPO AOD</a:t>
            </a:r>
            <a:endParaRPr/>
          </a:p>
        </p:txBody>
      </p:sp>
      <p:sp>
        <p:nvSpPr>
          <p:cNvPr id="167" name="Google Shape;167;p9"/>
          <p:cNvSpPr/>
          <p:nvPr/>
        </p:nvSpPr>
        <p:spPr>
          <a:xfrm>
            <a:off x="2683001" y="3118781"/>
            <a:ext cx="1495045" cy="461665"/>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Merged AOD</a:t>
            </a:r>
            <a:endParaRPr/>
          </a:p>
        </p:txBody>
      </p:sp>
      <p:sp>
        <p:nvSpPr>
          <p:cNvPr id="168" name="Google Shape;168;p9"/>
          <p:cNvSpPr/>
          <p:nvPr/>
        </p:nvSpPr>
        <p:spPr>
          <a:xfrm>
            <a:off x="1066800" y="1997395"/>
            <a:ext cx="2221992" cy="461665"/>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ABI AOD</a:t>
            </a:r>
            <a:endParaRPr/>
          </a:p>
        </p:txBody>
      </p:sp>
      <p:cxnSp>
        <p:nvCxnSpPr>
          <p:cNvPr id="169" name="Google Shape;169;p9"/>
          <p:cNvCxnSpPr>
            <a:stCxn id="166" idx="2"/>
          </p:cNvCxnSpPr>
          <p:nvPr/>
        </p:nvCxnSpPr>
        <p:spPr>
          <a:xfrm>
            <a:off x="4683252" y="2458488"/>
            <a:ext cx="0" cy="330300"/>
          </a:xfrm>
          <a:prstGeom prst="straightConnector1">
            <a:avLst/>
          </a:prstGeom>
          <a:noFill/>
          <a:ln w="38100" cap="flat" cmpd="sng">
            <a:solidFill>
              <a:srgbClr val="3E6EC2"/>
            </a:solidFill>
            <a:prstDash val="solid"/>
            <a:round/>
            <a:headEnd type="none" w="sm" len="sm"/>
            <a:tailEnd type="none" w="sm" len="sm"/>
          </a:ln>
        </p:spPr>
      </p:cxnSp>
      <p:cxnSp>
        <p:nvCxnSpPr>
          <p:cNvPr id="170" name="Google Shape;170;p9"/>
          <p:cNvCxnSpPr>
            <a:stCxn id="168" idx="2"/>
          </p:cNvCxnSpPr>
          <p:nvPr/>
        </p:nvCxnSpPr>
        <p:spPr>
          <a:xfrm>
            <a:off x="2177796" y="2459060"/>
            <a:ext cx="0" cy="330000"/>
          </a:xfrm>
          <a:prstGeom prst="straightConnector1">
            <a:avLst/>
          </a:prstGeom>
          <a:noFill/>
          <a:ln w="38100" cap="flat" cmpd="sng">
            <a:solidFill>
              <a:srgbClr val="3E6EC2"/>
            </a:solidFill>
            <a:prstDash val="solid"/>
            <a:round/>
            <a:headEnd type="none" w="sm" len="sm"/>
            <a:tailEnd type="none" w="sm" len="sm"/>
          </a:ln>
        </p:spPr>
      </p:cxnSp>
      <p:cxnSp>
        <p:nvCxnSpPr>
          <p:cNvPr id="171" name="Google Shape;171;p9"/>
          <p:cNvCxnSpPr/>
          <p:nvPr/>
        </p:nvCxnSpPr>
        <p:spPr>
          <a:xfrm>
            <a:off x="2177796" y="2788920"/>
            <a:ext cx="2505456" cy="0"/>
          </a:xfrm>
          <a:prstGeom prst="straightConnector1">
            <a:avLst/>
          </a:prstGeom>
          <a:noFill/>
          <a:ln w="38100" cap="flat" cmpd="sng">
            <a:solidFill>
              <a:srgbClr val="3E6EC2"/>
            </a:solidFill>
            <a:prstDash val="solid"/>
            <a:round/>
            <a:headEnd type="none" w="sm" len="sm"/>
            <a:tailEnd type="none" w="sm" len="sm"/>
          </a:ln>
        </p:spPr>
      </p:cxnSp>
      <p:cxnSp>
        <p:nvCxnSpPr>
          <p:cNvPr id="172" name="Google Shape;172;p9"/>
          <p:cNvCxnSpPr>
            <a:endCxn id="167" idx="0"/>
          </p:cNvCxnSpPr>
          <p:nvPr/>
        </p:nvCxnSpPr>
        <p:spPr>
          <a:xfrm>
            <a:off x="3430524" y="2788781"/>
            <a:ext cx="0" cy="330000"/>
          </a:xfrm>
          <a:prstGeom prst="straightConnector1">
            <a:avLst/>
          </a:prstGeom>
          <a:noFill/>
          <a:ln w="38100" cap="flat" cmpd="sng">
            <a:solidFill>
              <a:srgbClr val="3E6EC2"/>
            </a:solidFill>
            <a:prstDash val="solid"/>
            <a:round/>
            <a:headEnd type="none" w="sm" len="sm"/>
            <a:tailEnd type="triangle" w="med" len="med"/>
          </a:ln>
        </p:spPr>
      </p:cxnSp>
      <p:sp>
        <p:nvSpPr>
          <p:cNvPr id="173" name="Google Shape;173;p9"/>
          <p:cNvSpPr/>
          <p:nvPr/>
        </p:nvSpPr>
        <p:spPr>
          <a:xfrm>
            <a:off x="6147816" y="1971254"/>
            <a:ext cx="2221992" cy="461665"/>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TEMPO ALH</a:t>
            </a:r>
            <a:endParaRPr/>
          </a:p>
        </p:txBody>
      </p:sp>
      <p:sp>
        <p:nvSpPr>
          <p:cNvPr id="174" name="Google Shape;174;p9"/>
          <p:cNvSpPr/>
          <p:nvPr/>
        </p:nvSpPr>
        <p:spPr>
          <a:xfrm>
            <a:off x="8089392" y="4363132"/>
            <a:ext cx="2221992" cy="461665"/>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AIRNOW PM2.5</a:t>
            </a:r>
            <a:endParaRPr/>
          </a:p>
        </p:txBody>
      </p:sp>
      <p:cxnSp>
        <p:nvCxnSpPr>
          <p:cNvPr id="175" name="Google Shape;175;p9"/>
          <p:cNvCxnSpPr>
            <a:stCxn id="167" idx="2"/>
          </p:cNvCxnSpPr>
          <p:nvPr/>
        </p:nvCxnSpPr>
        <p:spPr>
          <a:xfrm>
            <a:off x="3430524" y="3580446"/>
            <a:ext cx="0" cy="488700"/>
          </a:xfrm>
          <a:prstGeom prst="straightConnector1">
            <a:avLst/>
          </a:prstGeom>
          <a:noFill/>
          <a:ln w="38100" cap="flat" cmpd="sng">
            <a:solidFill>
              <a:srgbClr val="3E6EC2"/>
            </a:solidFill>
            <a:prstDash val="solid"/>
            <a:round/>
            <a:headEnd type="none" w="sm" len="sm"/>
            <a:tailEnd type="none" w="sm" len="sm"/>
          </a:ln>
        </p:spPr>
      </p:cxnSp>
      <p:cxnSp>
        <p:nvCxnSpPr>
          <p:cNvPr id="176" name="Google Shape;176;p9"/>
          <p:cNvCxnSpPr>
            <a:stCxn id="173" idx="2"/>
          </p:cNvCxnSpPr>
          <p:nvPr/>
        </p:nvCxnSpPr>
        <p:spPr>
          <a:xfrm>
            <a:off x="7258812" y="2432919"/>
            <a:ext cx="0" cy="1636200"/>
          </a:xfrm>
          <a:prstGeom prst="straightConnector1">
            <a:avLst/>
          </a:prstGeom>
          <a:noFill/>
          <a:ln w="38100" cap="flat" cmpd="sng">
            <a:solidFill>
              <a:srgbClr val="3E6EC2"/>
            </a:solidFill>
            <a:prstDash val="solid"/>
            <a:round/>
            <a:headEnd type="none" w="sm" len="sm"/>
            <a:tailEnd type="none" w="sm" len="sm"/>
          </a:ln>
        </p:spPr>
      </p:cxnSp>
      <p:cxnSp>
        <p:nvCxnSpPr>
          <p:cNvPr id="177" name="Google Shape;177;p9"/>
          <p:cNvCxnSpPr/>
          <p:nvPr/>
        </p:nvCxnSpPr>
        <p:spPr>
          <a:xfrm rot="10800000" flipH="1">
            <a:off x="3430523" y="4045693"/>
            <a:ext cx="3828289" cy="23387"/>
          </a:xfrm>
          <a:prstGeom prst="straightConnector1">
            <a:avLst/>
          </a:prstGeom>
          <a:noFill/>
          <a:ln w="38100" cap="flat" cmpd="sng">
            <a:solidFill>
              <a:srgbClr val="3E6EC2"/>
            </a:solidFill>
            <a:prstDash val="solid"/>
            <a:round/>
            <a:headEnd type="none" w="sm" len="sm"/>
            <a:tailEnd type="none" w="sm" len="sm"/>
          </a:ln>
        </p:spPr>
      </p:cxnSp>
      <p:cxnSp>
        <p:nvCxnSpPr>
          <p:cNvPr id="178" name="Google Shape;178;p9"/>
          <p:cNvCxnSpPr/>
          <p:nvPr/>
        </p:nvCxnSpPr>
        <p:spPr>
          <a:xfrm>
            <a:off x="5289042" y="4042370"/>
            <a:ext cx="0" cy="329184"/>
          </a:xfrm>
          <a:prstGeom prst="straightConnector1">
            <a:avLst/>
          </a:prstGeom>
          <a:noFill/>
          <a:ln w="38100" cap="flat" cmpd="sng">
            <a:solidFill>
              <a:srgbClr val="3E6EC2"/>
            </a:solidFill>
            <a:prstDash val="solid"/>
            <a:round/>
            <a:headEnd type="none" w="sm" len="sm"/>
            <a:tailEnd type="triangle" w="med" len="med"/>
          </a:ln>
        </p:spPr>
      </p:cxnSp>
      <p:sp>
        <p:nvSpPr>
          <p:cNvPr id="179" name="Google Shape;179;p9"/>
          <p:cNvSpPr/>
          <p:nvPr/>
        </p:nvSpPr>
        <p:spPr>
          <a:xfrm>
            <a:off x="4178046" y="4376126"/>
            <a:ext cx="2221992" cy="461665"/>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GWR</a:t>
            </a:r>
            <a:endParaRPr/>
          </a:p>
        </p:txBody>
      </p:sp>
      <p:cxnSp>
        <p:nvCxnSpPr>
          <p:cNvPr id="180" name="Google Shape;180;p9"/>
          <p:cNvCxnSpPr>
            <a:stCxn id="174" idx="1"/>
            <a:endCxn id="179" idx="3"/>
          </p:cNvCxnSpPr>
          <p:nvPr/>
        </p:nvCxnSpPr>
        <p:spPr>
          <a:xfrm flipH="1">
            <a:off x="6400092" y="4593965"/>
            <a:ext cx="1689300" cy="12900"/>
          </a:xfrm>
          <a:prstGeom prst="straightConnector1">
            <a:avLst/>
          </a:prstGeom>
          <a:noFill/>
          <a:ln w="38100" cap="flat" cmpd="sng">
            <a:solidFill>
              <a:srgbClr val="3E6EC2"/>
            </a:solidFill>
            <a:prstDash val="solid"/>
            <a:round/>
            <a:headEnd type="none" w="sm" len="sm"/>
            <a:tailEnd type="triangle" w="med" len="med"/>
          </a:ln>
        </p:spPr>
      </p:cxnSp>
      <p:cxnSp>
        <p:nvCxnSpPr>
          <p:cNvPr id="181" name="Google Shape;181;p9"/>
          <p:cNvCxnSpPr/>
          <p:nvPr/>
        </p:nvCxnSpPr>
        <p:spPr>
          <a:xfrm>
            <a:off x="5289042" y="4837791"/>
            <a:ext cx="0" cy="329184"/>
          </a:xfrm>
          <a:prstGeom prst="straightConnector1">
            <a:avLst/>
          </a:prstGeom>
          <a:noFill/>
          <a:ln w="38100" cap="flat" cmpd="sng">
            <a:solidFill>
              <a:srgbClr val="3E6EC2"/>
            </a:solidFill>
            <a:prstDash val="solid"/>
            <a:round/>
            <a:headEnd type="none" w="sm" len="sm"/>
            <a:tailEnd type="triangle" w="med" len="med"/>
          </a:ln>
        </p:spPr>
      </p:cxnSp>
      <p:sp>
        <p:nvSpPr>
          <p:cNvPr id="182" name="Google Shape;182;p9"/>
          <p:cNvSpPr/>
          <p:nvPr/>
        </p:nvSpPr>
        <p:spPr>
          <a:xfrm>
            <a:off x="4178046" y="5177199"/>
            <a:ext cx="2221992" cy="461665"/>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PM2.5 estimates</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ternate Interior ">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4345</TotalTime>
  <Words>833</Words>
  <Application>Microsoft Office PowerPoint</Application>
  <PresentationFormat>Widescreen</PresentationFormat>
  <Paragraphs>108</Paragraphs>
  <Slides>14</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NTR</vt:lpstr>
      <vt:lpstr>Arial</vt:lpstr>
      <vt:lpstr>Calibri</vt:lpstr>
      <vt:lpstr>Courier New</vt:lpstr>
      <vt:lpstr>Office Theme</vt:lpstr>
      <vt:lpstr>Alternate Interior </vt:lpstr>
      <vt:lpstr>PowerPoint Presentation</vt:lpstr>
      <vt:lpstr>Aerosol Retrieval Algorithm Development</vt:lpstr>
      <vt:lpstr>Calibration correction for retrieval</vt:lpstr>
      <vt:lpstr>PowerPoint Presentation</vt:lpstr>
      <vt:lpstr>PowerPoint Presentation</vt:lpstr>
      <vt:lpstr>PowerPoint Presentation</vt:lpstr>
      <vt:lpstr>Geographically Weighted Regression (GWR) to estimate PM2.5 from AOD and ALH</vt:lpstr>
      <vt:lpstr>ABI AOD for PM2.5 estimates</vt:lpstr>
      <vt:lpstr>Combining ABI and TEMPO aerosol retrievals to estimate PM2.5</vt:lpstr>
      <vt:lpstr>An example PM2.5 estimates</vt:lpstr>
      <vt:lpstr>Hourly PM2.5 estimates from ABI AOD, TEMPO AOD and ALH for July 28, 2024</vt:lpstr>
      <vt:lpstr>10-fold cross validation (August 2023)</vt:lpstr>
      <vt:lpstr>Further improvements for TEMPO aerosol retrieval</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Shobha Kondragunta</dc:creator>
  <cp:lastModifiedBy>Hai Zhang</cp:lastModifiedBy>
  <cp:revision>7</cp:revision>
  <dcterms:modified xsi:type="dcterms:W3CDTF">2024-10-14T13:13:51Z</dcterms:modified>
</cp:coreProperties>
</file>