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  <p:sldMasterId id="2147483680" r:id="rId2"/>
  </p:sldMasterIdLst>
  <p:notesMasterIdLst>
    <p:notesMasterId r:id="rId34"/>
  </p:notesMasterIdLst>
  <p:sldIdLst>
    <p:sldId id="256" r:id="rId3"/>
    <p:sldId id="312" r:id="rId4"/>
    <p:sldId id="298" r:id="rId5"/>
    <p:sldId id="301" r:id="rId6"/>
    <p:sldId id="296" r:id="rId7"/>
    <p:sldId id="293" r:id="rId8"/>
    <p:sldId id="315" r:id="rId9"/>
    <p:sldId id="294" r:id="rId10"/>
    <p:sldId id="300" r:id="rId11"/>
    <p:sldId id="258" r:id="rId12"/>
    <p:sldId id="309" r:id="rId13"/>
    <p:sldId id="308" r:id="rId14"/>
    <p:sldId id="304" r:id="rId15"/>
    <p:sldId id="272" r:id="rId16"/>
    <p:sldId id="305" r:id="rId17"/>
    <p:sldId id="316" r:id="rId18"/>
    <p:sldId id="311" r:id="rId19"/>
    <p:sldId id="313" r:id="rId20"/>
    <p:sldId id="314" r:id="rId21"/>
    <p:sldId id="285" r:id="rId22"/>
    <p:sldId id="286" r:id="rId23"/>
    <p:sldId id="299" r:id="rId24"/>
    <p:sldId id="297" r:id="rId25"/>
    <p:sldId id="295" r:id="rId26"/>
    <p:sldId id="290" r:id="rId27"/>
    <p:sldId id="277" r:id="rId28"/>
    <p:sldId id="282" r:id="rId29"/>
    <p:sldId id="283" r:id="rId30"/>
    <p:sldId id="289" r:id="rId31"/>
    <p:sldId id="287" r:id="rId32"/>
    <p:sldId id="30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Cheeseman" initials="MC" lastIdx="1" clrIdx="0">
    <p:extLst>
      <p:ext uri="{19B8F6BF-5375-455C-9EA6-DF929625EA0E}">
        <p15:presenceInfo xmlns:p15="http://schemas.microsoft.com/office/powerpoint/2012/main" userId="S::cheesemanm@imsg.com::a6e43284-6c7b-493d-acd1-26a8390547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C7B"/>
    <a:srgbClr val="FFA100"/>
    <a:srgbClr val="8E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56"/>
  </p:normalViewPr>
  <p:slideViewPr>
    <p:cSldViewPr snapToGrid="0">
      <p:cViewPr varScale="1">
        <p:scale>
          <a:sx n="59" d="100"/>
          <a:sy n="59" d="100"/>
        </p:scale>
        <p:origin x="78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Southeastern US exceedances may be driven by combination of local sources and optically thin transported smoke/dust that isn’t captured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11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Southeastern US exceedances may be driven by combination of local sources and optically thin transported smoke/dust that isn’t captured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82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Southeastern US exceedances may be driven by combination of local sources and optically thin transported smoke/dust that isn’t captured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602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Southeastern US exceedances may be driven by combination of local sources and optically thin transported smoke/dust that isn’t captured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10223276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dirty="0"/>
          </a:p>
        </p:txBody>
      </p:sp>
      <p:sp>
        <p:nvSpPr>
          <p:cNvPr id="22" name="Google Shape;22;p3"/>
          <p:cNvSpPr txBox="1"/>
          <p:nvPr/>
        </p:nvSpPr>
        <p:spPr>
          <a:xfrm>
            <a:off x="7036067" y="6492875"/>
            <a:ext cx="432575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14-18th October 2024 CEOS, College Park, Maryland</a:t>
            </a:r>
            <a:endParaRPr dirty="0"/>
          </a:p>
        </p:txBody>
      </p:sp>
      <p:sp>
        <p:nvSpPr>
          <p:cNvPr id="23" name="Google Shape;23;p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6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782904"/>
            <a:ext cx="7153209" cy="31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Satellite perspectives to changing Federal standards for PM</a:t>
            </a:r>
            <a:r>
              <a:rPr lang="en-US" sz="5400" b="1" i="0" u="none" strike="noStrike" cap="none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2.5</a:t>
            </a:r>
            <a:endParaRPr lang="en-US" sz="2400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Michael Cheeseman, Shobha </a:t>
            </a:r>
            <a:r>
              <a:rPr lang="en-US" sz="2400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Kondra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gunta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Hai Zhang,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Ciren</a:t>
            </a:r>
            <a:endParaRPr lang="en-US" sz="3200" i="0" u="none" strike="noStrike" cap="none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304801" y="6391673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/>
          </a:p>
        </p:txBody>
      </p:sp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A7F81C-B32A-F749-BCF5-CB59A8FD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501850" cy="818782"/>
          </a:xfrm>
        </p:spPr>
        <p:txBody>
          <a:bodyPr>
            <a:noAutofit/>
          </a:bodyPr>
          <a:lstStyle/>
          <a:p>
            <a:r>
              <a:rPr lang="en-US" sz="3200" dirty="0"/>
              <a:t>VIIRs smoke/dust-free PM</a:t>
            </a:r>
            <a:r>
              <a:rPr lang="en-US" sz="3200" baseline="-25000" dirty="0"/>
              <a:t>2.5</a:t>
            </a:r>
            <a:r>
              <a:rPr lang="en-US" sz="3200" dirty="0"/>
              <a:t> shows many counties in excess of the new NAAQs during the 2019-2021 period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CEE94-EC88-5740-9741-5032D8E6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1"/>
          <a:stretch/>
        </p:blipFill>
        <p:spPr>
          <a:xfrm>
            <a:off x="1574800" y="1330035"/>
            <a:ext cx="9042400" cy="47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4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A7F81C-B32A-F749-BCF5-CB59A8FD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501850" cy="818782"/>
          </a:xfrm>
        </p:spPr>
        <p:txBody>
          <a:bodyPr>
            <a:noAutofit/>
          </a:bodyPr>
          <a:lstStyle/>
          <a:p>
            <a:r>
              <a:rPr lang="en-US" sz="3200" dirty="0"/>
              <a:t>VIIRs smoke/dust-free PM</a:t>
            </a:r>
            <a:r>
              <a:rPr lang="en-US" sz="3200" baseline="-25000" dirty="0"/>
              <a:t>2.5</a:t>
            </a:r>
            <a:r>
              <a:rPr lang="en-US" sz="3200" dirty="0"/>
              <a:t> shows many counties in excess of the new NAAQs during the 2019-2021 period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CEE94-EC88-5740-9741-5032D8E6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7"/>
          <a:stretch/>
        </p:blipFill>
        <p:spPr>
          <a:xfrm>
            <a:off x="1574800" y="1294409"/>
            <a:ext cx="9042400" cy="47963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7CDEA7-7917-7E43-89C8-A130A97FC41A}"/>
              </a:ext>
            </a:extLst>
          </p:cNvPr>
          <p:cNvSpPr/>
          <p:nvPr/>
        </p:nvSpPr>
        <p:spPr>
          <a:xfrm>
            <a:off x="1880259" y="2530283"/>
            <a:ext cx="8431482" cy="118669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Increase from 1.6 million people to 65 million people above the NAAQs during 2019-2021</a:t>
            </a:r>
          </a:p>
        </p:txBody>
      </p:sp>
    </p:spTree>
    <p:extLst>
      <p:ext uri="{BB962C8B-B14F-4D97-AF65-F5344CB8AC3E}">
        <p14:creationId xmlns:p14="http://schemas.microsoft.com/office/powerpoint/2010/main" val="195593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1CEE94-EC88-5740-9741-5032D8E6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9"/>
          <a:stretch/>
        </p:blipFill>
        <p:spPr>
          <a:xfrm>
            <a:off x="1574800" y="1282535"/>
            <a:ext cx="9042400" cy="480819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A7F81C-B32A-F749-BCF5-CB59A8FD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501850" cy="818782"/>
          </a:xfrm>
        </p:spPr>
        <p:txBody>
          <a:bodyPr>
            <a:noAutofit/>
          </a:bodyPr>
          <a:lstStyle/>
          <a:p>
            <a:r>
              <a:rPr lang="en-US" sz="3200" dirty="0"/>
              <a:t>VIIRs smoke/dust-free PM</a:t>
            </a:r>
            <a:r>
              <a:rPr lang="en-US" sz="3200" baseline="-25000" dirty="0"/>
              <a:t>2.5</a:t>
            </a:r>
            <a:r>
              <a:rPr lang="en-US" sz="3200" dirty="0"/>
              <a:t> shows many counties in excess of the new NAAQs during the 2019-2021 period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9ABE7-1164-534F-85B9-2BB6813A741E}"/>
              </a:ext>
            </a:extLst>
          </p:cNvPr>
          <p:cNvSpPr txBox="1"/>
          <p:nvPr/>
        </p:nvSpPr>
        <p:spPr>
          <a:xfrm>
            <a:off x="9276534" y="3748486"/>
            <a:ext cx="2915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Southeastern exceedances may be driven by combination of smoke/dust transport, sulfate aerosols, and secondary organic aerosol (SOAs) formation.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759D1A42-9175-E142-BDD7-952703008DE5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82102" y="4001983"/>
            <a:ext cx="1094433" cy="53133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96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D5290-7D39-C348-99D5-AD54F80A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89"/>
          <a:stretch/>
        </p:blipFill>
        <p:spPr>
          <a:xfrm>
            <a:off x="1574292" y="1393371"/>
            <a:ext cx="9043416" cy="4697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21226-65D7-E844-BE85-F6152229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10178744" cy="818782"/>
          </a:xfrm>
        </p:spPr>
        <p:txBody>
          <a:bodyPr>
            <a:noAutofit/>
          </a:bodyPr>
          <a:lstStyle/>
          <a:p>
            <a:r>
              <a:rPr lang="en-US" sz="3200" dirty="0"/>
              <a:t>Using HMS smoke information leads to similar results in southeastern US but a decrease in the West</a:t>
            </a:r>
          </a:p>
        </p:txBody>
      </p:sp>
    </p:spTree>
    <p:extLst>
      <p:ext uri="{BB962C8B-B14F-4D97-AF65-F5344CB8AC3E}">
        <p14:creationId xmlns:p14="http://schemas.microsoft.com/office/powerpoint/2010/main" val="325327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9158-F47C-4A4C-BDBC-503854F5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76822"/>
            <a:ext cx="9513725" cy="818782"/>
          </a:xfrm>
        </p:spPr>
        <p:txBody>
          <a:bodyPr>
            <a:noAutofit/>
          </a:bodyPr>
          <a:lstStyle/>
          <a:p>
            <a:r>
              <a:rPr lang="en-US" sz="3200" dirty="0"/>
              <a:t>Including smoke/dust events indicates a significant increase in NAAQs exceedances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98EA4-DF80-6749-AEA9-DB99F16F5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7"/>
          <a:stretch/>
        </p:blipFill>
        <p:spPr>
          <a:xfrm>
            <a:off x="1574800" y="1306286"/>
            <a:ext cx="9042400" cy="47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1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54DE-C5BB-B442-84D8-1420F21B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10350276" cy="818782"/>
          </a:xfrm>
        </p:spPr>
        <p:txBody>
          <a:bodyPr>
            <a:noAutofit/>
          </a:bodyPr>
          <a:lstStyle/>
          <a:p>
            <a:r>
              <a:rPr lang="en-US" sz="3200" dirty="0"/>
              <a:t>Thus, smoke/dust events will likely drive increased demand for counties to produce EERs, especially in Western US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5A4245-5CC7-4B54-A537-A0D72A6552D1}"/>
              </a:ext>
            </a:extLst>
          </p:cNvPr>
          <p:cNvGrpSpPr/>
          <p:nvPr/>
        </p:nvGrpSpPr>
        <p:grpSpPr>
          <a:xfrm>
            <a:off x="907997" y="1230176"/>
            <a:ext cx="9963203" cy="4980124"/>
            <a:chOff x="1009597" y="1230176"/>
            <a:chExt cx="9963203" cy="49801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12EF33-A658-4354-9595-ECC8DD1FE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83" r="14083" b="6553"/>
            <a:stretch/>
          </p:blipFill>
          <p:spPr>
            <a:xfrm>
              <a:off x="1163624" y="1447267"/>
              <a:ext cx="8874152" cy="476303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2C245A-965C-47BA-8B47-C40B188CD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543" t="6773" r="-209" b="-771"/>
            <a:stretch/>
          </p:blipFill>
          <p:spPr>
            <a:xfrm>
              <a:off x="10037776" y="1447266"/>
              <a:ext cx="935024" cy="47630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7E0920-EE12-4DF7-A332-2B65C7088084}"/>
                </a:ext>
              </a:extLst>
            </p:cNvPr>
            <p:cNvSpPr txBox="1"/>
            <p:nvPr/>
          </p:nvSpPr>
          <p:spPr>
            <a:xfrm>
              <a:off x="1009597" y="1230176"/>
              <a:ext cx="9334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Number of counties that would require EERs (VIIRS smoke + dust mask, 2019-2021)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50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B14D-83BC-4B79-9A70-196AEB476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8" t="12945" r="13339" b="5269"/>
          <a:stretch/>
        </p:blipFill>
        <p:spPr>
          <a:xfrm>
            <a:off x="1511526" y="1478079"/>
            <a:ext cx="8500852" cy="4808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E54DE-C5BB-B442-84D8-1420F21B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10350276" cy="818782"/>
          </a:xfrm>
        </p:spPr>
        <p:txBody>
          <a:bodyPr>
            <a:noAutofit/>
          </a:bodyPr>
          <a:lstStyle/>
          <a:p>
            <a:r>
              <a:rPr lang="en-US" sz="3200" dirty="0"/>
              <a:t>HMS indicates an even greater number of EERs during the 2019-2021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C245A-965C-47BA-8B47-C40B188CD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43" t="6773" r="-209" b="-771"/>
          <a:stretch/>
        </p:blipFill>
        <p:spPr>
          <a:xfrm>
            <a:off x="9936176" y="1447266"/>
            <a:ext cx="935024" cy="4763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7E0920-EE12-4DF7-A332-2B65C7088084}"/>
              </a:ext>
            </a:extLst>
          </p:cNvPr>
          <p:cNvSpPr txBox="1"/>
          <p:nvPr/>
        </p:nvSpPr>
        <p:spPr>
          <a:xfrm>
            <a:off x="907997" y="1230176"/>
            <a:ext cx="984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Number of counties that would require EERs (HMS smoke + VIIRS dust mask, 2019-2021)</a:t>
            </a:r>
          </a:p>
        </p:txBody>
      </p:sp>
    </p:spTree>
    <p:extLst>
      <p:ext uri="{BB962C8B-B14F-4D97-AF65-F5344CB8AC3E}">
        <p14:creationId xmlns:p14="http://schemas.microsoft.com/office/powerpoint/2010/main" val="195853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1A8F-88D0-7E43-A149-2D53AE1B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112447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VIIRS aids in identifying areas most impacted by acute PM</a:t>
            </a:r>
            <a:r>
              <a:rPr lang="en-US" baseline="-25000" dirty="0"/>
              <a:t>2.5</a:t>
            </a:r>
            <a:r>
              <a:rPr lang="en-US" dirty="0"/>
              <a:t> concentrations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C6A4E4-1FC6-9949-854A-271DC97C56C7}"/>
              </a:ext>
            </a:extLst>
          </p:cNvPr>
          <p:cNvGrpSpPr/>
          <p:nvPr/>
        </p:nvGrpSpPr>
        <p:grpSpPr>
          <a:xfrm>
            <a:off x="354281" y="1995055"/>
            <a:ext cx="11483439" cy="3135085"/>
            <a:chOff x="403761" y="1995055"/>
            <a:chExt cx="11483439" cy="31350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A12D6E-17BB-BD43-B4F0-B6D5BD5AF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24" t="10700" r="15368" b="5967"/>
            <a:stretch/>
          </p:blipFill>
          <p:spPr>
            <a:xfrm>
              <a:off x="403761" y="1995055"/>
              <a:ext cx="5652655" cy="31350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F04AE2-70F6-9540-AF4A-1111A32DD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24" t="10700" r="15368" b="5967"/>
            <a:stretch/>
          </p:blipFill>
          <p:spPr>
            <a:xfrm>
              <a:off x="6234545" y="1995055"/>
              <a:ext cx="5652655" cy="31350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50D2E-F6B5-F844-9C99-70620388EDCA}"/>
              </a:ext>
            </a:extLst>
          </p:cNvPr>
          <p:cNvGrpSpPr/>
          <p:nvPr/>
        </p:nvGrpSpPr>
        <p:grpSpPr>
          <a:xfrm>
            <a:off x="3597708" y="5045139"/>
            <a:ext cx="5174714" cy="793781"/>
            <a:chOff x="3588877" y="5592119"/>
            <a:chExt cx="5174714" cy="7937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88E89-B2D9-7B48-8BDF-9E55FCA1D55B}"/>
                </a:ext>
              </a:extLst>
            </p:cNvPr>
            <p:cNvSpPr txBox="1"/>
            <p:nvPr/>
          </p:nvSpPr>
          <p:spPr>
            <a:xfrm>
              <a:off x="3588877" y="6047346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&lt;1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C6171B-4F46-DE43-8CB9-4A8B240C39D2}"/>
                </a:ext>
              </a:extLst>
            </p:cNvPr>
            <p:cNvSpPr txBox="1"/>
            <p:nvPr/>
          </p:nvSpPr>
          <p:spPr>
            <a:xfrm>
              <a:off x="4839105" y="6047346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FFAF63-DBA3-5348-B839-1481133D4FFD}"/>
                </a:ext>
              </a:extLst>
            </p:cNvPr>
            <p:cNvSpPr txBox="1"/>
            <p:nvPr/>
          </p:nvSpPr>
          <p:spPr>
            <a:xfrm>
              <a:off x="5911875" y="6047346"/>
              <a:ext cx="4736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F51B0F-0DED-B24C-8952-39EC9EFE35AF}"/>
                </a:ext>
              </a:extLst>
            </p:cNvPr>
            <p:cNvSpPr txBox="1"/>
            <p:nvPr/>
          </p:nvSpPr>
          <p:spPr>
            <a:xfrm>
              <a:off x="7037529" y="6047346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E2B2E6-061C-E24D-B30B-792680957EE3}"/>
                </a:ext>
              </a:extLst>
            </p:cNvPr>
            <p:cNvSpPr txBox="1"/>
            <p:nvPr/>
          </p:nvSpPr>
          <p:spPr>
            <a:xfrm>
              <a:off x="6282934" y="6047346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25F2F7-CC4E-784A-9133-4F0755550AD2}"/>
                </a:ext>
              </a:extLst>
            </p:cNvPr>
            <p:cNvSpPr txBox="1"/>
            <p:nvPr/>
          </p:nvSpPr>
          <p:spPr>
            <a:xfrm>
              <a:off x="8221455" y="60473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&gt; 30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CC4144-02C6-4D4C-B4E4-0A1D9DF8A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026" r="3310" b="711"/>
            <a:stretch/>
          </p:blipFill>
          <p:spPr>
            <a:xfrm rot="5400000">
              <a:off x="5831176" y="3360119"/>
              <a:ext cx="547424" cy="50114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61C528C-3252-1847-8FC9-53FAE386F6B8}"/>
              </a:ext>
            </a:extLst>
          </p:cNvPr>
          <p:cNvSpPr txBox="1"/>
          <p:nvPr/>
        </p:nvSpPr>
        <p:spPr>
          <a:xfrm>
            <a:off x="4177573" y="5678459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Number of days with hazardous PM</a:t>
            </a:r>
            <a:r>
              <a:rPr lang="en-US" sz="1800" baseline="-25000" dirty="0"/>
              <a:t>2.5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48283-2708-CB45-8697-C1C8EAC3D97D}"/>
              </a:ext>
            </a:extLst>
          </p:cNvPr>
          <p:cNvSpPr txBox="1"/>
          <p:nvPr/>
        </p:nvSpPr>
        <p:spPr>
          <a:xfrm>
            <a:off x="1385084" y="1644520"/>
            <a:ext cx="359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Background/Anthropogenic PM</a:t>
            </a:r>
            <a:r>
              <a:rPr lang="en-US" sz="1800" baseline="-25000" dirty="0"/>
              <a:t>2.5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60A40-E9EA-ED4D-A8EB-0B61B5542B34}"/>
              </a:ext>
            </a:extLst>
          </p:cNvPr>
          <p:cNvSpPr txBox="1"/>
          <p:nvPr/>
        </p:nvSpPr>
        <p:spPr>
          <a:xfrm>
            <a:off x="7414640" y="1656396"/>
            <a:ext cx="31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VIIRS-identified Smoke PM</a:t>
            </a:r>
            <a:r>
              <a:rPr lang="en-US" sz="1800" baseline="-25000" dirty="0"/>
              <a:t>2.5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523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D169C2-B7E6-442F-AA67-6D07913B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28" y="910965"/>
            <a:ext cx="10872238" cy="5394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10178744" cy="818782"/>
          </a:xfrm>
        </p:spPr>
        <p:txBody>
          <a:bodyPr>
            <a:noAutofit/>
          </a:bodyPr>
          <a:lstStyle/>
          <a:p>
            <a:r>
              <a:rPr lang="en-US" sz="3600" dirty="0"/>
              <a:t>Racial/ethnic data indicates that there is some disparity in acute episodes of smoke/dust-free PM</a:t>
            </a:r>
            <a:r>
              <a:rPr lang="en-US" sz="3600" baseline="-25000" dirty="0"/>
              <a:t>2.5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378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6F2B5-5915-45DE-A2E4-6DCB7E0D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0" y="916051"/>
            <a:ext cx="10872238" cy="5394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10178744" cy="818782"/>
          </a:xfrm>
        </p:spPr>
        <p:txBody>
          <a:bodyPr>
            <a:noAutofit/>
          </a:bodyPr>
          <a:lstStyle/>
          <a:p>
            <a:r>
              <a:rPr lang="en-US" sz="3600" dirty="0"/>
              <a:t>Racial/ethnic data indicates that there is some disparity in acute episodes of smoke/dust-free PM</a:t>
            </a:r>
            <a:r>
              <a:rPr lang="en-US" sz="3600" baseline="-25000" dirty="0"/>
              <a:t>2.5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244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5947D-3AB8-844C-9977-469D104D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84" y="1348526"/>
            <a:ext cx="7171517" cy="4341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6308D-AF4E-7B47-8DD4-2660BA2F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EPA amended federal standards for PM</a:t>
            </a:r>
            <a:r>
              <a:rPr lang="en-US" baseline="-25000" dirty="0"/>
              <a:t>2.5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46AEC-BEA8-5D48-80D1-F9B71CFA5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421364"/>
            <a:ext cx="5158840" cy="5193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 2024, the US EPA updated the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National Ambient Air Quality Standards (NAAQS) for annual average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from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12</a:t>
            </a:r>
            <a:r>
              <a:rPr lang="en-US" dirty="0"/>
              <a:t> µg m</a:t>
            </a:r>
            <a:r>
              <a:rPr lang="en-US" baseline="30000" dirty="0"/>
              <a:t>-3</a:t>
            </a:r>
            <a:r>
              <a:rPr lang="en-US" dirty="0"/>
              <a:t> to 9 µg m</a:t>
            </a:r>
            <a:r>
              <a:rPr lang="en-US" baseline="30000" dirty="0"/>
              <a:t>-3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The EPA estimates that 99% of counties will be in attainment by 2032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D0FFAB5-82F0-3440-BC77-7463428CE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94E2A-6CEB-1D49-9A18-FFB46D930CF7}"/>
              </a:ext>
            </a:extLst>
          </p:cNvPr>
          <p:cNvSpPr txBox="1"/>
          <p:nvPr/>
        </p:nvSpPr>
        <p:spPr>
          <a:xfrm>
            <a:off x="5020484" y="5709897"/>
            <a:ext cx="6625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U.S. Environmental Protection Agency (EPA), Proposed Decision for the Reconsideration of the National Ambient Air Quality Standards for Particulate Matter (PM)</a:t>
            </a:r>
          </a:p>
        </p:txBody>
      </p:sp>
    </p:spTree>
    <p:extLst>
      <p:ext uri="{BB962C8B-B14F-4D97-AF65-F5344CB8AC3E}">
        <p14:creationId xmlns:p14="http://schemas.microsoft.com/office/powerpoint/2010/main" val="1572679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62842B-4827-EB44-BB40-C9F23CE2F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2153"/>
            <a:ext cx="10430132" cy="523015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VIIRS observations indicate a large population increase across many counties that will exceed the new annual PM</a:t>
            </a:r>
            <a:r>
              <a:rPr lang="en-US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NAAQS, even in the absence of smoke/dust.</a:t>
            </a:r>
          </a:p>
          <a:p>
            <a:pPr lvl="1"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Southeastern US may be driven by anthropogenic emissions of SO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NOx that will be diminished by 2032 due to regulations.</a:t>
            </a:r>
          </a:p>
          <a:p>
            <a:pPr lvl="1"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However, if biogenic emissions and transported smoke/dust also play a major role, this region may continue to be in exceedance of the new NAAQs.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increasing number landscape fires and reduced annual NAAQS may lead to a large increase in Exceptional Events Reports, which require significant man-hours and analysis to complete.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VIIRS-derived PM indicates disparities in acute exposure for both anthropogenic and smoke/dust sources.</a:t>
            </a:r>
          </a:p>
        </p:txBody>
      </p:sp>
    </p:spTree>
    <p:extLst>
      <p:ext uri="{BB962C8B-B14F-4D97-AF65-F5344CB8AC3E}">
        <p14:creationId xmlns:p14="http://schemas.microsoft.com/office/powerpoint/2010/main" val="288610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37490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B5F716-E385-6F4E-A7F7-C06D37E31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0" r="15205" b="11937"/>
          <a:stretch/>
        </p:blipFill>
        <p:spPr>
          <a:xfrm>
            <a:off x="15032" y="2018805"/>
            <a:ext cx="5739753" cy="3457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286168-DFB9-3647-B383-1CA38C1C4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" r="15201" b="13640"/>
          <a:stretch/>
        </p:blipFill>
        <p:spPr>
          <a:xfrm>
            <a:off x="5686494" y="2018805"/>
            <a:ext cx="5739753" cy="3457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2F1959-ABE5-5B48-AC2A-3979E5FAB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4" t="757" r="-407" b="967"/>
          <a:stretch/>
        </p:blipFill>
        <p:spPr>
          <a:xfrm>
            <a:off x="11357956" y="1436914"/>
            <a:ext cx="620288" cy="419052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5DA49DA-38D8-EE4E-B24D-6A71864F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136197"/>
            <a:ext cx="9833008" cy="818782"/>
          </a:xfrm>
        </p:spPr>
        <p:txBody>
          <a:bodyPr>
            <a:noAutofit/>
          </a:bodyPr>
          <a:lstStyle/>
          <a:p>
            <a:r>
              <a:rPr lang="en-US" sz="4000" dirty="0"/>
              <a:t>VIIRS smoke/dust retrievals are especially useful for thicker smoke plumes in the West</a:t>
            </a:r>
          </a:p>
        </p:txBody>
      </p:sp>
    </p:spTree>
    <p:extLst>
      <p:ext uri="{BB962C8B-B14F-4D97-AF65-F5344CB8AC3E}">
        <p14:creationId xmlns:p14="http://schemas.microsoft.com/office/powerpoint/2010/main" val="401114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932D-0E45-664B-866D-752DB888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7605"/>
            <a:ext cx="9833008" cy="818782"/>
          </a:xfrm>
        </p:spPr>
        <p:txBody>
          <a:bodyPr>
            <a:noAutofit/>
          </a:bodyPr>
          <a:lstStyle/>
          <a:p>
            <a:r>
              <a:rPr lang="en-US" sz="4000" dirty="0"/>
              <a:t>What happens when PM</a:t>
            </a:r>
            <a:r>
              <a:rPr lang="en-US" sz="4000" baseline="-25000" dirty="0"/>
              <a:t>2.5</a:t>
            </a:r>
            <a:r>
              <a:rPr lang="en-US" sz="4000" dirty="0"/>
              <a:t> concentrations exceed the NAAQS?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C1454D-3799-BF4E-9C0B-8B2DC1F3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421365"/>
            <a:ext cx="555171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If a county is in nonattainment, the state must create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State Implementation Plan (SIP)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67FFD-294E-5C43-9B63-54AA0D509D38}"/>
              </a:ext>
            </a:extLst>
          </p:cNvPr>
          <p:cNvGrpSpPr/>
          <p:nvPr/>
        </p:nvGrpSpPr>
        <p:grpSpPr>
          <a:xfrm>
            <a:off x="6093028" y="1431256"/>
            <a:ext cx="6129647" cy="4424572"/>
            <a:chOff x="6093028" y="1431256"/>
            <a:chExt cx="6129647" cy="4424572"/>
          </a:xfrm>
        </p:grpSpPr>
        <p:pic>
          <p:nvPicPr>
            <p:cNvPr id="7" name="Picture 2" descr="https://media.nbcnewyork.com/2023/06/107252840-1686161468980-IMG_1895-1.jpg?quality=85&amp;strip=all&amp;fit=4032%2C3024">
              <a:extLst>
                <a:ext uri="{FF2B5EF4-FFF2-40B4-BE49-F238E27FC236}">
                  <a16:creationId xmlns:a16="http://schemas.microsoft.com/office/drawing/2014/main" id="{C658A8C9-4FF5-7B4C-9959-1152DFC1D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28" y="1504490"/>
              <a:ext cx="5801784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831841EA-9FFC-464D-9007-8F541E047B49}"/>
                </a:ext>
              </a:extLst>
            </p:cNvPr>
            <p:cNvSpPr txBox="1">
              <a:spLocks/>
            </p:cNvSpPr>
            <p:nvPr/>
          </p:nvSpPr>
          <p:spPr>
            <a:xfrm>
              <a:off x="6093028" y="1431256"/>
              <a:ext cx="5801784" cy="115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TR"/>
                <a:buChar char="–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urier New"/>
                <a:buChar char="o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>
                <a:buNone/>
              </a:pPr>
              <a:r>
                <a:rPr lang="en-US" sz="2000" dirty="0"/>
                <a:t>New York city smoke from Canadian fire in June 2023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68FB82-9D16-CF46-87D6-F61CAAA0B737}"/>
                </a:ext>
              </a:extLst>
            </p:cNvPr>
            <p:cNvSpPr/>
            <p:nvPr/>
          </p:nvSpPr>
          <p:spPr>
            <a:xfrm>
              <a:off x="6126675" y="5332608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https://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www.nbcnewyork.com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/local/wildfire-smoke-photos-in-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nyc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-show-apocalyptic-sepia-landscape/4405485/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48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932D-0E45-664B-866D-752DB888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7605"/>
            <a:ext cx="9833008" cy="818782"/>
          </a:xfrm>
        </p:spPr>
        <p:txBody>
          <a:bodyPr>
            <a:noAutofit/>
          </a:bodyPr>
          <a:lstStyle/>
          <a:p>
            <a:r>
              <a:rPr lang="en-US" sz="4000" dirty="0"/>
              <a:t>What happens when PM</a:t>
            </a:r>
            <a:r>
              <a:rPr lang="en-US" sz="4000" baseline="-25000" dirty="0"/>
              <a:t>2.5</a:t>
            </a:r>
            <a:r>
              <a:rPr lang="en-US" sz="4000" dirty="0"/>
              <a:t> concentrations exceed the NAAQS?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6CFC3E6-8F84-DE42-80FC-6341A6ED4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421365"/>
            <a:ext cx="555171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If a county is in nonattainment, the state must create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State Implementation Plan (SIP)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Show that the state has adequate air quality management program to implement NAAQS</a:t>
            </a:r>
            <a:endParaRPr lang="en-US" b="1" dirty="0"/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67FFD-294E-5C43-9B63-54AA0D509D38}"/>
              </a:ext>
            </a:extLst>
          </p:cNvPr>
          <p:cNvGrpSpPr/>
          <p:nvPr/>
        </p:nvGrpSpPr>
        <p:grpSpPr>
          <a:xfrm>
            <a:off x="6093028" y="1431256"/>
            <a:ext cx="6129647" cy="4424572"/>
            <a:chOff x="6093028" y="1431256"/>
            <a:chExt cx="6129647" cy="4424572"/>
          </a:xfrm>
        </p:grpSpPr>
        <p:pic>
          <p:nvPicPr>
            <p:cNvPr id="7" name="Picture 2" descr="https://media.nbcnewyork.com/2023/06/107252840-1686161468980-IMG_1895-1.jpg?quality=85&amp;strip=all&amp;fit=4032%2C3024">
              <a:extLst>
                <a:ext uri="{FF2B5EF4-FFF2-40B4-BE49-F238E27FC236}">
                  <a16:creationId xmlns:a16="http://schemas.microsoft.com/office/drawing/2014/main" id="{C658A8C9-4FF5-7B4C-9959-1152DFC1D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28" y="1504490"/>
              <a:ext cx="5801784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831841EA-9FFC-464D-9007-8F541E047B49}"/>
                </a:ext>
              </a:extLst>
            </p:cNvPr>
            <p:cNvSpPr txBox="1">
              <a:spLocks/>
            </p:cNvSpPr>
            <p:nvPr/>
          </p:nvSpPr>
          <p:spPr>
            <a:xfrm>
              <a:off x="6093028" y="1431256"/>
              <a:ext cx="5801784" cy="115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TR"/>
                <a:buChar char="–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urier New"/>
                <a:buChar char="o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>
                <a:buNone/>
              </a:pPr>
              <a:r>
                <a:rPr lang="en-US" sz="2000" dirty="0"/>
                <a:t>New York city smoke from Canadian fire in June 2023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68FB82-9D16-CF46-87D6-F61CAAA0B737}"/>
                </a:ext>
              </a:extLst>
            </p:cNvPr>
            <p:cNvSpPr/>
            <p:nvPr/>
          </p:nvSpPr>
          <p:spPr>
            <a:xfrm>
              <a:off x="6126675" y="5332608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https://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www.nbcnewyork.com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/local/wildfire-smoke-photos-in-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nyc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-show-apocalyptic-sepia-landscape/4405485/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08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932D-0E45-664B-866D-752DB888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7605"/>
            <a:ext cx="9833008" cy="818782"/>
          </a:xfrm>
        </p:spPr>
        <p:txBody>
          <a:bodyPr>
            <a:noAutofit/>
          </a:bodyPr>
          <a:lstStyle/>
          <a:p>
            <a:r>
              <a:rPr lang="en-US" sz="4000" dirty="0"/>
              <a:t>What happens when PM</a:t>
            </a:r>
            <a:r>
              <a:rPr lang="en-US" sz="4000" baseline="-25000" dirty="0"/>
              <a:t>2.5</a:t>
            </a:r>
            <a:r>
              <a:rPr lang="en-US" sz="4000" dirty="0"/>
              <a:t> concentrations exceed the NAAQS?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22B23-8142-FA43-B1DE-B7A3E214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421365"/>
            <a:ext cx="555171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If a county is in nonattainment, the state must create 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State Implementation Plan (SIP)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Show that the state has adequate air quality management program to implement NAAQS</a:t>
            </a:r>
            <a:endParaRPr lang="en-US" dirty="0"/>
          </a:p>
          <a:p>
            <a:pPr lvl="1"/>
            <a:r>
              <a:rPr lang="en-US" b="1" dirty="0"/>
              <a:t>Provides state-adopted control measures in order to reach and maintain air pollutant concentrations below the NAAQS</a:t>
            </a:r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67FFD-294E-5C43-9B63-54AA0D509D38}"/>
              </a:ext>
            </a:extLst>
          </p:cNvPr>
          <p:cNvGrpSpPr/>
          <p:nvPr/>
        </p:nvGrpSpPr>
        <p:grpSpPr>
          <a:xfrm>
            <a:off x="6093028" y="1431256"/>
            <a:ext cx="6129647" cy="4424572"/>
            <a:chOff x="6093028" y="1431256"/>
            <a:chExt cx="6129647" cy="4424572"/>
          </a:xfrm>
        </p:grpSpPr>
        <p:pic>
          <p:nvPicPr>
            <p:cNvPr id="7" name="Picture 2" descr="https://media.nbcnewyork.com/2023/06/107252840-1686161468980-IMG_1895-1.jpg?quality=85&amp;strip=all&amp;fit=4032%2C3024">
              <a:extLst>
                <a:ext uri="{FF2B5EF4-FFF2-40B4-BE49-F238E27FC236}">
                  <a16:creationId xmlns:a16="http://schemas.microsoft.com/office/drawing/2014/main" id="{C658A8C9-4FF5-7B4C-9959-1152DFC1D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28" y="1504490"/>
              <a:ext cx="5801784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831841EA-9FFC-464D-9007-8F541E047B49}"/>
                </a:ext>
              </a:extLst>
            </p:cNvPr>
            <p:cNvSpPr txBox="1">
              <a:spLocks/>
            </p:cNvSpPr>
            <p:nvPr/>
          </p:nvSpPr>
          <p:spPr>
            <a:xfrm>
              <a:off x="6093028" y="1431256"/>
              <a:ext cx="5801784" cy="115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TR"/>
                <a:buChar char="–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urier New"/>
                <a:buChar char="o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>
                <a:buNone/>
              </a:pPr>
              <a:r>
                <a:rPr lang="en-US" sz="2000" dirty="0"/>
                <a:t>New York city smoke from Canadian fire in June 2023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68FB82-9D16-CF46-87D6-F61CAAA0B737}"/>
                </a:ext>
              </a:extLst>
            </p:cNvPr>
            <p:cNvSpPr/>
            <p:nvPr/>
          </p:nvSpPr>
          <p:spPr>
            <a:xfrm>
              <a:off x="6126675" y="5332608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https://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www.nbcnewyork.com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/local/wildfire-smoke-photos-in-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nyc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-show-apocalyptic-sepia-landscape/4405485/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478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116706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smoke/dust impact daily air quality disparities across the US?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202F12-00FF-AA45-8ECE-E4AE4E9048FE}"/>
              </a:ext>
            </a:extLst>
          </p:cNvPr>
          <p:cNvGrpSpPr/>
          <p:nvPr/>
        </p:nvGrpSpPr>
        <p:grpSpPr>
          <a:xfrm>
            <a:off x="3588877" y="5309894"/>
            <a:ext cx="5174714" cy="793781"/>
            <a:chOff x="3588877" y="5592119"/>
            <a:chExt cx="5174714" cy="7937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1606B3-58DE-0643-8DE2-2EFCA0C6E171}"/>
                </a:ext>
              </a:extLst>
            </p:cNvPr>
            <p:cNvSpPr txBox="1"/>
            <p:nvPr/>
          </p:nvSpPr>
          <p:spPr>
            <a:xfrm>
              <a:off x="3588877" y="6047346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&lt;1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4ADE3C-8C7F-B34A-8BE1-107F9ED268C5}"/>
                </a:ext>
              </a:extLst>
            </p:cNvPr>
            <p:cNvSpPr txBox="1"/>
            <p:nvPr/>
          </p:nvSpPr>
          <p:spPr>
            <a:xfrm>
              <a:off x="4193943" y="6047346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1-5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6C4628-1752-D64C-9838-ECC3B6E32D0D}"/>
                </a:ext>
              </a:extLst>
            </p:cNvPr>
            <p:cNvSpPr txBox="1"/>
            <p:nvPr/>
          </p:nvSpPr>
          <p:spPr>
            <a:xfrm>
              <a:off x="5230079" y="6047346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5-10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82D495-2A68-5545-A7F0-961BD4FF589C}"/>
                </a:ext>
              </a:extLst>
            </p:cNvPr>
            <p:cNvSpPr txBox="1"/>
            <p:nvPr/>
          </p:nvSpPr>
          <p:spPr>
            <a:xfrm>
              <a:off x="7423265" y="6047346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15-20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E5D273-4F50-9C41-8B07-3A81A4E28D57}"/>
                </a:ext>
              </a:extLst>
            </p:cNvPr>
            <p:cNvSpPr txBox="1"/>
            <p:nvPr/>
          </p:nvSpPr>
          <p:spPr>
            <a:xfrm>
              <a:off x="6282934" y="6047346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10-15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A3BF57-99B9-B348-9855-8C7A7442E49C}"/>
                </a:ext>
              </a:extLst>
            </p:cNvPr>
            <p:cNvSpPr txBox="1"/>
            <p:nvPr/>
          </p:nvSpPr>
          <p:spPr>
            <a:xfrm>
              <a:off x="8221455" y="60473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&gt; 20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E4906E-F400-424B-BF41-F46D5E37E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026" r="3310" b="711"/>
            <a:stretch/>
          </p:blipFill>
          <p:spPr>
            <a:xfrm rot="5400000">
              <a:off x="5831176" y="3360119"/>
              <a:ext cx="547424" cy="501142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699B2BB-1E19-EE4F-850F-F6DF65898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7" t="14339" r="16032" b="15082"/>
          <a:stretch/>
        </p:blipFill>
        <p:spPr>
          <a:xfrm>
            <a:off x="54430" y="2007339"/>
            <a:ext cx="6014372" cy="32933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FB0C5D-89C9-D74D-A8F5-6876EAC24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7" t="14339" r="16032" b="15082"/>
          <a:stretch/>
        </p:blipFill>
        <p:spPr>
          <a:xfrm>
            <a:off x="6115609" y="2008820"/>
            <a:ext cx="6011668" cy="32918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07686F-6FAF-C64C-BC19-F368BC3527FC}"/>
              </a:ext>
            </a:extLst>
          </p:cNvPr>
          <p:cNvSpPr txBox="1"/>
          <p:nvPr/>
        </p:nvSpPr>
        <p:spPr>
          <a:xfrm>
            <a:off x="765956" y="1469371"/>
            <a:ext cx="459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Number of daily air quality alerts due to</a:t>
            </a:r>
          </a:p>
          <a:p>
            <a:pPr algn="ctr"/>
            <a:r>
              <a:rPr lang="en-US" sz="1800" b="1" dirty="0"/>
              <a:t>Background/Anthropogenic PM</a:t>
            </a:r>
            <a:r>
              <a:rPr lang="en-US" sz="1800" b="1" baseline="-25000" dirty="0"/>
              <a:t>2.5</a:t>
            </a:r>
            <a:r>
              <a:rPr lang="en-US" sz="1800" b="1" dirty="0"/>
              <a:t> (2020)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29C04D-C5B7-9D45-8107-49CCA21DD938}"/>
              </a:ext>
            </a:extLst>
          </p:cNvPr>
          <p:cNvSpPr txBox="1"/>
          <p:nvPr/>
        </p:nvSpPr>
        <p:spPr>
          <a:xfrm>
            <a:off x="6861850" y="1469371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Number of daily air quality alerts due to</a:t>
            </a:r>
          </a:p>
          <a:p>
            <a:pPr algn="ctr"/>
            <a:r>
              <a:rPr lang="en-US" sz="1800" b="1" dirty="0"/>
              <a:t>Total PM</a:t>
            </a:r>
            <a:r>
              <a:rPr lang="en-US" sz="1800" b="1" baseline="-25000" dirty="0"/>
              <a:t>2.5</a:t>
            </a:r>
            <a:r>
              <a:rPr lang="en-US" sz="1800" b="1" dirty="0"/>
              <a:t> (2020)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B4CE1-E844-D34C-A000-A7FC268BFB22}"/>
              </a:ext>
            </a:extLst>
          </p:cNvPr>
          <p:cNvSpPr/>
          <p:nvPr/>
        </p:nvSpPr>
        <p:spPr>
          <a:xfrm>
            <a:off x="210625" y="5241901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Air quality alert: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daily PM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35 μg 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7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F6B1CF-C1D0-484C-B322-E9CB3E04C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99890"/>
            <a:ext cx="10871200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Racial/ethnic data indicates that there is some disparity in daily air quality alerts from Total PM</a:t>
            </a:r>
            <a:r>
              <a:rPr lang="en-US" sz="3600" baseline="-25000" dirty="0"/>
              <a:t>2.5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4481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D0A37F-AA70-2E40-8751-F14D3F72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99890"/>
            <a:ext cx="10871200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7605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Background/anthropogenic PM</a:t>
            </a:r>
            <a:r>
              <a:rPr lang="en-US" baseline="-25000" dirty="0"/>
              <a:t>2.5</a:t>
            </a:r>
            <a:r>
              <a:rPr lang="en-US" dirty="0"/>
              <a:t> shows even larger disparities</a:t>
            </a:r>
          </a:p>
        </p:txBody>
      </p:sp>
    </p:spTree>
    <p:extLst>
      <p:ext uri="{BB962C8B-B14F-4D97-AF65-F5344CB8AC3E}">
        <p14:creationId xmlns:p14="http://schemas.microsoft.com/office/powerpoint/2010/main" val="3931631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4927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Low-fire year (2019) shows very few daily PM</a:t>
            </a:r>
            <a:r>
              <a:rPr lang="en-US" baseline="-25000" dirty="0"/>
              <a:t>2.5</a:t>
            </a:r>
            <a:r>
              <a:rPr lang="en-US" dirty="0"/>
              <a:t> air quality alerts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19174F-4CF5-DE44-BDEC-EB3DF46BA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" t="15382" r="16033" b="14984"/>
          <a:stretch/>
        </p:blipFill>
        <p:spPr>
          <a:xfrm>
            <a:off x="2449295" y="1575920"/>
            <a:ext cx="7805066" cy="41956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78CB965-1C83-7C4C-BE74-A5C4AC8C6296}"/>
              </a:ext>
            </a:extLst>
          </p:cNvPr>
          <p:cNvGrpSpPr/>
          <p:nvPr/>
        </p:nvGrpSpPr>
        <p:grpSpPr>
          <a:xfrm>
            <a:off x="3588877" y="5562623"/>
            <a:ext cx="5174714" cy="793781"/>
            <a:chOff x="3588877" y="5592119"/>
            <a:chExt cx="5174714" cy="7937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C707C6-FF48-C646-AAC4-9D7F87650D2C}"/>
                </a:ext>
              </a:extLst>
            </p:cNvPr>
            <p:cNvSpPr txBox="1"/>
            <p:nvPr/>
          </p:nvSpPr>
          <p:spPr>
            <a:xfrm>
              <a:off x="3588877" y="6047346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&lt;1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40F45D-61E2-7A46-90E6-F68A2A10AFC5}"/>
                </a:ext>
              </a:extLst>
            </p:cNvPr>
            <p:cNvSpPr txBox="1"/>
            <p:nvPr/>
          </p:nvSpPr>
          <p:spPr>
            <a:xfrm>
              <a:off x="4193943" y="6047346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1-5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F53F0C-EC59-A441-89A0-483CA6984351}"/>
                </a:ext>
              </a:extLst>
            </p:cNvPr>
            <p:cNvSpPr txBox="1"/>
            <p:nvPr/>
          </p:nvSpPr>
          <p:spPr>
            <a:xfrm>
              <a:off x="5230079" y="6047346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5-10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28F98-2625-DB40-A136-26702E996EC9}"/>
                </a:ext>
              </a:extLst>
            </p:cNvPr>
            <p:cNvSpPr txBox="1"/>
            <p:nvPr/>
          </p:nvSpPr>
          <p:spPr>
            <a:xfrm>
              <a:off x="7423265" y="6047346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15-20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A89305-77FA-5243-9956-D8D13CFE4304}"/>
                </a:ext>
              </a:extLst>
            </p:cNvPr>
            <p:cNvSpPr txBox="1"/>
            <p:nvPr/>
          </p:nvSpPr>
          <p:spPr>
            <a:xfrm>
              <a:off x="6282934" y="6047346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10-15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C5E9AF-4010-1F4B-8EDD-18A06A9DA62E}"/>
                </a:ext>
              </a:extLst>
            </p:cNvPr>
            <p:cNvSpPr txBox="1"/>
            <p:nvPr/>
          </p:nvSpPr>
          <p:spPr>
            <a:xfrm>
              <a:off x="8221455" y="604734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&gt; 20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BB0E8F-925C-1647-BA9D-F2726D171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026" r="3310" b="711"/>
            <a:stretch/>
          </p:blipFill>
          <p:spPr>
            <a:xfrm rot="5400000">
              <a:off x="5831176" y="3360119"/>
              <a:ext cx="547424" cy="501142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8BDFE5-8147-2941-A0F0-FD48256C4EE1}"/>
              </a:ext>
            </a:extLst>
          </p:cNvPr>
          <p:cNvSpPr txBox="1"/>
          <p:nvPr/>
        </p:nvSpPr>
        <p:spPr>
          <a:xfrm>
            <a:off x="3472674" y="1214206"/>
            <a:ext cx="57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Number of daily air quality alerts due to Total PM</a:t>
            </a:r>
            <a:r>
              <a:rPr lang="en-US" sz="1800" b="1" baseline="-25000" dirty="0"/>
              <a:t>2.5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9862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B8E6-E27B-D24E-A9AA-CFBD258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Exceptional Events Rule (EER)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A8DA-4835-1945-99EF-0A2F1249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365"/>
            <a:ext cx="10515600" cy="4565778"/>
          </a:xfrm>
        </p:spPr>
        <p:txBody>
          <a:bodyPr>
            <a:normAutofit/>
          </a:bodyPr>
          <a:lstStyle/>
          <a:p>
            <a:r>
              <a:rPr lang="en-US" dirty="0"/>
              <a:t>Pollution levels can often exceed the NAAQS due to </a:t>
            </a:r>
            <a:r>
              <a:rPr lang="en-US" b="1" dirty="0"/>
              <a:t>unusual and naturally occurring events (exceptional events) </a:t>
            </a:r>
            <a:r>
              <a:rPr lang="en-US" dirty="0"/>
              <a:t>that cannot reasonably be controlled by state regulations:</a:t>
            </a:r>
          </a:p>
        </p:txBody>
      </p:sp>
    </p:spTree>
    <p:extLst>
      <p:ext uri="{BB962C8B-B14F-4D97-AF65-F5344CB8AC3E}">
        <p14:creationId xmlns:p14="http://schemas.microsoft.com/office/powerpoint/2010/main" val="2778823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EC191-C4A1-A248-BCF6-7D147761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99890"/>
            <a:ext cx="10871200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7CC14A-959C-284E-92AC-B6F36C91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97605"/>
            <a:ext cx="9833008" cy="818782"/>
          </a:xfrm>
        </p:spPr>
        <p:txBody>
          <a:bodyPr>
            <a:noAutofit/>
          </a:bodyPr>
          <a:lstStyle/>
          <a:p>
            <a:r>
              <a:rPr lang="en-US" sz="3600" dirty="0"/>
              <a:t>Hispanics still have proportionally higher number of daily air quality alerts</a:t>
            </a:r>
          </a:p>
        </p:txBody>
      </p:sp>
    </p:spTree>
    <p:extLst>
      <p:ext uri="{BB962C8B-B14F-4D97-AF65-F5344CB8AC3E}">
        <p14:creationId xmlns:p14="http://schemas.microsoft.com/office/powerpoint/2010/main" val="1766024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70E02-D6E5-0949-89A4-43F36554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VIIRS captures acute smoke contributions to daily hazardous PM</a:t>
            </a:r>
            <a:r>
              <a:rPr lang="en-US" baseline="-25000" dirty="0"/>
              <a:t>2.5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BB2E4-734C-0B48-BF4E-60D1214485E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68592-603C-6147-A97F-D2EE1867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59" y="1070187"/>
            <a:ext cx="10973311" cy="52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B8E6-E27B-D24E-A9AA-CFBD258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Exceptional Events Rule (EER)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A8DA-4835-1945-99EF-0A2F1249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365"/>
            <a:ext cx="10515600" cy="4565778"/>
          </a:xfrm>
        </p:spPr>
        <p:txBody>
          <a:bodyPr>
            <a:normAutofit/>
          </a:bodyPr>
          <a:lstStyle/>
          <a:p>
            <a:r>
              <a:rPr lang="en-US" dirty="0"/>
              <a:t>Pollution levels can often exceed the NAAQS due to </a:t>
            </a:r>
            <a:r>
              <a:rPr lang="en-US" b="1" dirty="0"/>
              <a:t>unusual and naturally occurring events (exceptional events) </a:t>
            </a:r>
            <a:r>
              <a:rPr lang="en-US" dirty="0"/>
              <a:t>that cannot reasonably be controlled by state regulations:</a:t>
            </a:r>
          </a:p>
          <a:p>
            <a:pPr lvl="1"/>
            <a:r>
              <a:rPr lang="en-US" b="1" dirty="0"/>
              <a:t>Wildfires</a:t>
            </a:r>
          </a:p>
          <a:p>
            <a:pPr lvl="1"/>
            <a:r>
              <a:rPr lang="en-US" b="1" dirty="0"/>
              <a:t>Dust storms</a:t>
            </a:r>
          </a:p>
          <a:p>
            <a:pPr lvl="1"/>
            <a:r>
              <a:rPr lang="en-US" b="1" dirty="0"/>
              <a:t>Volcanic emissions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5D3A8-40FB-1D4F-921F-FD2CF4CC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657" y="2824487"/>
            <a:ext cx="4923902" cy="341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D7816-916A-E04C-937D-D388DE633648}"/>
              </a:ext>
            </a:extLst>
          </p:cNvPr>
          <p:cNvSpPr txBox="1"/>
          <p:nvPr/>
        </p:nvSpPr>
        <p:spPr>
          <a:xfrm>
            <a:off x="8411349" y="6180644"/>
            <a:ext cx="1994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(Image credit: </a:t>
            </a:r>
            <a:r>
              <a:rPr lang="en-US" sz="1200" dirty="0" err="1"/>
              <a:t>EUMeTrain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48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B8E6-E27B-D24E-A9AA-CFBD258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Exceptional Events Rule (EER)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A8DA-4835-1945-99EF-0A2F1249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365"/>
            <a:ext cx="10515600" cy="45657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Pollution levels can often exceed the NAAQS due to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unusual and naturally occurring events (exceptional events)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that cannot reasonably be controlled by state regulations: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Wildfires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Dust storms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Volcanic emissions</a:t>
            </a:r>
          </a:p>
          <a:p>
            <a:r>
              <a:rPr lang="en-US" dirty="0"/>
              <a:t>In these cases, states can take advantage of the </a:t>
            </a:r>
            <a:r>
              <a:rPr lang="en-US" b="1" dirty="0"/>
              <a:t>Exceptional Events Rule (EER) </a:t>
            </a:r>
            <a:r>
              <a:rPr lang="en-US" dirty="0"/>
              <a:t>and avoid being classified as </a:t>
            </a:r>
            <a:r>
              <a:rPr lang="en-US" b="1" dirty="0"/>
              <a:t>nonattainment.</a:t>
            </a:r>
          </a:p>
        </p:txBody>
      </p:sp>
    </p:spTree>
    <p:extLst>
      <p:ext uri="{BB962C8B-B14F-4D97-AF65-F5344CB8AC3E}">
        <p14:creationId xmlns:p14="http://schemas.microsoft.com/office/powerpoint/2010/main" val="266969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31B6-110D-8B42-9088-79351D05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Landscape fires are becoming an increasingly important source of PM</a:t>
            </a:r>
            <a:r>
              <a:rPr lang="en-US" sz="3600" baseline="-25000" dirty="0"/>
              <a:t>2.5</a:t>
            </a:r>
            <a:r>
              <a:rPr lang="en-US" sz="3600" dirty="0"/>
              <a:t> in the 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E2EC4F-195A-FD42-BE2D-E07CE244DB2C}"/>
              </a:ext>
            </a:extLst>
          </p:cNvPr>
          <p:cNvGrpSpPr>
            <a:grpSpLocks noChangeAspect="1"/>
          </p:cNvGrpSpPr>
          <p:nvPr/>
        </p:nvGrpSpPr>
        <p:grpSpPr>
          <a:xfrm>
            <a:off x="-1066400" y="1158240"/>
            <a:ext cx="8301855" cy="5262555"/>
            <a:chOff x="320866" y="2725547"/>
            <a:chExt cx="3793732" cy="25345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D9F2E6-300F-0B40-A419-21DB449F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105" r="54733" b="60923"/>
            <a:stretch/>
          </p:blipFill>
          <p:spPr>
            <a:xfrm>
              <a:off x="320866" y="3094068"/>
              <a:ext cx="3793732" cy="216603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0F8056-4AAB-EF4D-842C-59954ADF482E}"/>
                </a:ext>
              </a:extLst>
            </p:cNvPr>
            <p:cNvSpPr/>
            <p:nvPr/>
          </p:nvSpPr>
          <p:spPr>
            <a:xfrm>
              <a:off x="3583060" y="3501092"/>
              <a:ext cx="512970" cy="2192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30755E-F921-8A4D-BD93-7E60323B669F}"/>
                </a:ext>
              </a:extLst>
            </p:cNvPr>
            <p:cNvSpPr/>
            <p:nvPr/>
          </p:nvSpPr>
          <p:spPr>
            <a:xfrm>
              <a:off x="2552320" y="3521117"/>
              <a:ext cx="512970" cy="2192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57BC27-BE6D-9540-AF4F-15661DD285DA}"/>
                </a:ext>
              </a:extLst>
            </p:cNvPr>
            <p:cNvSpPr/>
            <p:nvPr/>
          </p:nvSpPr>
          <p:spPr>
            <a:xfrm>
              <a:off x="1529853" y="3210204"/>
              <a:ext cx="512970" cy="2192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4E87E7-FE49-5F41-93F2-2FC7243B9128}"/>
                </a:ext>
              </a:extLst>
            </p:cNvPr>
            <p:cNvSpPr/>
            <p:nvPr/>
          </p:nvSpPr>
          <p:spPr>
            <a:xfrm>
              <a:off x="3101194" y="2725547"/>
              <a:ext cx="957604" cy="1798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4AB35C5-8F7F-6E4E-95AF-627236B18D5C}"/>
                </a:ext>
              </a:extLst>
            </p:cNvPr>
            <p:cNvCxnSpPr/>
            <p:nvPr/>
          </p:nvCxnSpPr>
          <p:spPr>
            <a:xfrm>
              <a:off x="1584959" y="3439040"/>
              <a:ext cx="4260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37DA22-FA2C-954F-9F33-6629BDFD5F3E}"/>
                </a:ext>
              </a:extLst>
            </p:cNvPr>
            <p:cNvCxnSpPr/>
            <p:nvPr/>
          </p:nvCxnSpPr>
          <p:spPr>
            <a:xfrm>
              <a:off x="2614373" y="3744499"/>
              <a:ext cx="4260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24FE39-D261-9D4E-AEBA-BCC064DF2F95}"/>
                </a:ext>
              </a:extLst>
            </p:cNvPr>
            <p:cNvCxnSpPr/>
            <p:nvPr/>
          </p:nvCxnSpPr>
          <p:spPr>
            <a:xfrm>
              <a:off x="3639650" y="3714884"/>
              <a:ext cx="4260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29B68B-8C69-1B41-8CA1-641EC35B01E7}"/>
                </a:ext>
              </a:extLst>
            </p:cNvPr>
            <p:cNvSpPr/>
            <p:nvPr/>
          </p:nvSpPr>
          <p:spPr>
            <a:xfrm>
              <a:off x="2095839" y="3178899"/>
              <a:ext cx="442246" cy="1587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35F3BD-DA7C-234D-B750-E212B1423B43}"/>
                </a:ext>
              </a:extLst>
            </p:cNvPr>
            <p:cNvSpPr/>
            <p:nvPr/>
          </p:nvSpPr>
          <p:spPr>
            <a:xfrm>
              <a:off x="3121390" y="3174759"/>
              <a:ext cx="442246" cy="1587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537FE1-FEDA-7D4D-A7EC-2979D4081B67}"/>
                </a:ext>
              </a:extLst>
            </p:cNvPr>
            <p:cNvSpPr/>
            <p:nvPr/>
          </p:nvSpPr>
          <p:spPr>
            <a:xfrm>
              <a:off x="2039491" y="4812863"/>
              <a:ext cx="521846" cy="3005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567928-50F0-8644-8CB0-5BBB71805528}"/>
                </a:ext>
              </a:extLst>
            </p:cNvPr>
            <p:cNvSpPr/>
            <p:nvPr/>
          </p:nvSpPr>
          <p:spPr>
            <a:xfrm>
              <a:off x="3085170" y="4825341"/>
              <a:ext cx="521846" cy="3005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CC2301-9F56-BE45-BE21-A22104FFB313}"/>
              </a:ext>
            </a:extLst>
          </p:cNvPr>
          <p:cNvGrpSpPr/>
          <p:nvPr/>
        </p:nvGrpSpPr>
        <p:grpSpPr>
          <a:xfrm>
            <a:off x="7743390" y="1440239"/>
            <a:ext cx="3785671" cy="4807319"/>
            <a:chOff x="7743390" y="1440239"/>
            <a:chExt cx="3785671" cy="4807319"/>
          </a:xfrm>
        </p:grpSpPr>
        <p:pic>
          <p:nvPicPr>
            <p:cNvPr id="20" name="Picture 19" descr="LA smoke day 2.jpg">
              <a:extLst>
                <a:ext uri="{FF2B5EF4-FFF2-40B4-BE49-F238E27FC236}">
                  <a16:creationId xmlns:a16="http://schemas.microsoft.com/office/drawing/2014/main" id="{63319520-0270-1440-8557-F53DCDB6C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5540" y="1440239"/>
              <a:ext cx="3493521" cy="233015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147FB4E-915D-C641-8DFA-41C900D62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390" y="2516715"/>
              <a:ext cx="0" cy="86497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LA smog day.jpeg">
              <a:extLst>
                <a:ext uri="{FF2B5EF4-FFF2-40B4-BE49-F238E27FC236}">
                  <a16:creationId xmlns:a16="http://schemas.microsoft.com/office/drawing/2014/main" id="{33487A79-937D-4C43-8546-2225CC0D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1176" y="3894813"/>
              <a:ext cx="3493520" cy="2352745"/>
            </a:xfrm>
            <a:prstGeom prst="rec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1A5E154-C59A-8B4E-BBB1-A642F6520C68}"/>
                </a:ext>
              </a:extLst>
            </p:cNvPr>
            <p:cNvCxnSpPr>
              <a:cxnSpLocks/>
            </p:cNvCxnSpPr>
            <p:nvPr/>
          </p:nvCxnSpPr>
          <p:spPr>
            <a:xfrm>
              <a:off x="7743390" y="4752027"/>
              <a:ext cx="0" cy="870942"/>
            </a:xfrm>
            <a:prstGeom prst="straightConnector1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Google Shape;147;p30">
            <a:extLst>
              <a:ext uri="{FF2B5EF4-FFF2-40B4-BE49-F238E27FC236}">
                <a16:creationId xmlns:a16="http://schemas.microsoft.com/office/drawing/2014/main" id="{6F8858C1-EB27-8B43-9C65-D55965A285E2}"/>
              </a:ext>
            </a:extLst>
          </p:cNvPr>
          <p:cNvSpPr txBox="1">
            <a:spLocks/>
          </p:cNvSpPr>
          <p:nvPr/>
        </p:nvSpPr>
        <p:spPr>
          <a:xfrm>
            <a:off x="798037" y="6082887"/>
            <a:ext cx="5231743" cy="3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1800" dirty="0"/>
              <a:t>See Ford et al. (2018), slide courtesy of Bonne Ford</a:t>
            </a:r>
          </a:p>
        </p:txBody>
      </p:sp>
    </p:spTree>
    <p:extLst>
      <p:ext uri="{BB962C8B-B14F-4D97-AF65-F5344CB8AC3E}">
        <p14:creationId xmlns:p14="http://schemas.microsoft.com/office/powerpoint/2010/main" val="40302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B8E6-E27B-D24E-A9AA-CFBD258A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103047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Exceptional Events Reports (EERs) have significant resource costs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A8DA-4835-1945-99EF-0A2F1249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421365"/>
            <a:ext cx="5778500" cy="4565778"/>
          </a:xfrm>
        </p:spPr>
        <p:txBody>
          <a:bodyPr>
            <a:normAutofit/>
          </a:bodyPr>
          <a:lstStyle/>
          <a:p>
            <a:r>
              <a:rPr lang="en-US" dirty="0"/>
              <a:t>A single EER for a wildfire can require tens of thousands of dollars and hundreds of working hours for local agencies.</a:t>
            </a:r>
          </a:p>
          <a:p>
            <a:r>
              <a:rPr lang="en-US" dirty="0"/>
              <a:t>Reducing the NAAQs will likely lead to an increase in EERs and some agencies argue those resources would be better spent on reducing local air pollution.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1B8434-EF97-4A81-9D16-7F695420AAFF}"/>
              </a:ext>
            </a:extLst>
          </p:cNvPr>
          <p:cNvGrpSpPr/>
          <p:nvPr/>
        </p:nvGrpSpPr>
        <p:grpSpPr>
          <a:xfrm>
            <a:off x="6220028" y="1431256"/>
            <a:ext cx="6129647" cy="4424572"/>
            <a:chOff x="6093028" y="1431256"/>
            <a:chExt cx="6129647" cy="4424572"/>
          </a:xfrm>
        </p:grpSpPr>
        <p:pic>
          <p:nvPicPr>
            <p:cNvPr id="5" name="Picture 2" descr="https://media.nbcnewyork.com/2023/06/107252840-1686161468980-IMG_1895-1.jpg?quality=85&amp;strip=all&amp;fit=4032%2C3024">
              <a:extLst>
                <a:ext uri="{FF2B5EF4-FFF2-40B4-BE49-F238E27FC236}">
                  <a16:creationId xmlns:a16="http://schemas.microsoft.com/office/drawing/2014/main" id="{39243A4C-35A5-4F12-B673-5EC2F86DC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28" y="1504490"/>
              <a:ext cx="5801784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59315EBA-22DB-4BE8-98E5-B88FC1E43F45}"/>
                </a:ext>
              </a:extLst>
            </p:cNvPr>
            <p:cNvSpPr txBox="1">
              <a:spLocks/>
            </p:cNvSpPr>
            <p:nvPr/>
          </p:nvSpPr>
          <p:spPr>
            <a:xfrm>
              <a:off x="6093028" y="1431256"/>
              <a:ext cx="5801784" cy="115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TR"/>
                <a:buChar char="–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urier New"/>
                <a:buChar char="o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114300" indent="0">
                <a:buNone/>
              </a:pPr>
              <a:r>
                <a:rPr lang="en-US" sz="2000" dirty="0"/>
                <a:t>New York city smoke from Canadian fire in June 2023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4B994A-C833-495E-950B-B053AEDEC0BE}"/>
                </a:ext>
              </a:extLst>
            </p:cNvPr>
            <p:cNvSpPr/>
            <p:nvPr/>
          </p:nvSpPr>
          <p:spPr>
            <a:xfrm>
              <a:off x="6126675" y="5332608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https://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www.nbcnewyork.com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/local/wildfire-smoke-photos-in-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nyc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-show-apocalyptic-sepia-landscape/4405485/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94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0ED2-DA21-6C4B-8731-89EEDFB4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21403"/>
            <a:ext cx="9833008" cy="2046156"/>
          </a:xfrm>
        </p:spPr>
        <p:txBody>
          <a:bodyPr>
            <a:normAutofit/>
          </a:bodyPr>
          <a:lstStyle/>
          <a:p>
            <a:r>
              <a:rPr lang="en-US" dirty="0"/>
              <a:t>Visible Infrared Imaging Radiometer Suite (VIIRS) Aerosol Products from JPSS series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A3F33-E591-0A4D-A928-236FC844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" r="2615"/>
          <a:stretch/>
        </p:blipFill>
        <p:spPr>
          <a:xfrm>
            <a:off x="70818" y="2121989"/>
            <a:ext cx="5974079" cy="3038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4F4C2-5C3F-E24A-879D-68568814F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" r="1449"/>
          <a:stretch/>
        </p:blipFill>
        <p:spPr>
          <a:xfrm>
            <a:off x="6075680" y="2121996"/>
            <a:ext cx="6052739" cy="3038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06C00-376D-8F4C-9977-EBC38D16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02"/>
          <a:stretch/>
        </p:blipFill>
        <p:spPr>
          <a:xfrm>
            <a:off x="8591388" y="4834467"/>
            <a:ext cx="3547089" cy="152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B74E4-5A49-414C-A770-EC118BDEE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86"/>
          <a:stretch/>
        </p:blipFill>
        <p:spPr>
          <a:xfrm>
            <a:off x="648973" y="5214495"/>
            <a:ext cx="4551075" cy="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819E-54F4-5F47-A59C-1932D953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186093"/>
            <a:ext cx="9833008" cy="81878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Translating satellite AOD, smoke, and dust retrievals to PM</a:t>
            </a:r>
            <a:r>
              <a:rPr lang="en-US" baseline="-25000" dirty="0"/>
              <a:t>2.5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5591E-F5B0-2B46-BAF2-1969D9B4C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2150"/>
          <a:stretch/>
        </p:blipFill>
        <p:spPr>
          <a:xfrm>
            <a:off x="458986" y="1331494"/>
            <a:ext cx="4629388" cy="34532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34FE191-79B2-D146-A894-939B8E25B3B2}"/>
              </a:ext>
            </a:extLst>
          </p:cNvPr>
          <p:cNvGrpSpPr/>
          <p:nvPr/>
        </p:nvGrpSpPr>
        <p:grpSpPr>
          <a:xfrm>
            <a:off x="4512733" y="2496911"/>
            <a:ext cx="7607479" cy="3842889"/>
            <a:chOff x="4512733" y="2496911"/>
            <a:chExt cx="7607479" cy="384288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D9443-77CD-DB4A-BC5C-53CAFF8F4D89}"/>
                </a:ext>
              </a:extLst>
            </p:cNvPr>
            <p:cNvCxnSpPr/>
            <p:nvPr/>
          </p:nvCxnSpPr>
          <p:spPr>
            <a:xfrm>
              <a:off x="4512733" y="4284133"/>
              <a:ext cx="381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A20B5C-8CBB-6C4C-85F8-CAEEEF45E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3733" y="2505075"/>
              <a:ext cx="0" cy="17949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7B39C6-C115-6741-8CED-FD82147E9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269" y="2505075"/>
              <a:ext cx="3763964" cy="1692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895340-1B67-504D-A771-A5D3286A44EF}"/>
                </a:ext>
              </a:extLst>
            </p:cNvPr>
            <p:cNvCxnSpPr>
              <a:cxnSpLocks/>
            </p:cNvCxnSpPr>
            <p:nvPr/>
          </p:nvCxnSpPr>
          <p:spPr>
            <a:xfrm>
              <a:off x="8629347" y="2496911"/>
              <a:ext cx="0" cy="2086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86B6E9-B587-5C4A-8224-33E4CC99A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0254" y="2694713"/>
              <a:ext cx="6959958" cy="3645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374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9756</TotalTime>
  <Words>1235</Words>
  <Application>Microsoft Office PowerPoint</Application>
  <PresentationFormat>Widescreen</PresentationFormat>
  <Paragraphs>107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Arial</vt:lpstr>
      <vt:lpstr>Courier New</vt:lpstr>
      <vt:lpstr>NTR</vt:lpstr>
      <vt:lpstr>Office Theme</vt:lpstr>
      <vt:lpstr>Alternate Interior </vt:lpstr>
      <vt:lpstr>PowerPoint Presentation</vt:lpstr>
      <vt:lpstr>EPA amended federal standards for PM2.5</vt:lpstr>
      <vt:lpstr>The Exceptional Events Rule (EER)</vt:lpstr>
      <vt:lpstr>The Exceptional Events Rule (EER)</vt:lpstr>
      <vt:lpstr>The Exceptional Events Rule (EER)</vt:lpstr>
      <vt:lpstr>Landscape fires are becoming an increasingly important source of PM2.5 in the US</vt:lpstr>
      <vt:lpstr>Exceptional Events Reports (EERs) have significant resource costs</vt:lpstr>
      <vt:lpstr>Visible Infrared Imaging Radiometer Suite (VIIRS) Aerosol Products from JPSS series</vt:lpstr>
      <vt:lpstr>Translating satellite AOD, smoke, and dust retrievals to PM2.5</vt:lpstr>
      <vt:lpstr>VIIRs smoke/dust-free PM2.5 shows many counties in excess of the new NAAQs during the 2019-2021 period </vt:lpstr>
      <vt:lpstr>VIIRs smoke/dust-free PM2.5 shows many counties in excess of the new NAAQs during the 2019-2021 period </vt:lpstr>
      <vt:lpstr>VIIRs smoke/dust-free PM2.5 shows many counties in excess of the new NAAQs during the 2019-2021 period </vt:lpstr>
      <vt:lpstr>Using HMS smoke information leads to similar results in southeastern US but a decrease in the West</vt:lpstr>
      <vt:lpstr>Including smoke/dust events indicates a significant increase in NAAQs exceedances</vt:lpstr>
      <vt:lpstr>Thus, smoke/dust events will likely drive increased demand for counties to produce EERs, especially in Western US</vt:lpstr>
      <vt:lpstr>HMS indicates an even greater number of EERs during the 2019-2021 period</vt:lpstr>
      <vt:lpstr>VIIRS aids in identifying areas most impacted by acute PM2.5 concentrations</vt:lpstr>
      <vt:lpstr>Racial/ethnic data indicates that there is some disparity in acute episodes of smoke/dust-free PM2.5</vt:lpstr>
      <vt:lpstr>Racial/ethnic data indicates that there is some disparity in acute episodes of smoke/dust-free PM2.5</vt:lpstr>
      <vt:lpstr>Conclusions</vt:lpstr>
      <vt:lpstr>Supplemental Slides</vt:lpstr>
      <vt:lpstr>VIIRS smoke/dust retrievals are especially useful for thicker smoke plumes in the West</vt:lpstr>
      <vt:lpstr>What happens when PM2.5 concentrations exceed the NAAQS?</vt:lpstr>
      <vt:lpstr>What happens when PM2.5 concentrations exceed the NAAQS?</vt:lpstr>
      <vt:lpstr>What happens when PM2.5 concentrations exceed the NAAQS?</vt:lpstr>
      <vt:lpstr>How does smoke/dust impact daily air quality disparities across the US?</vt:lpstr>
      <vt:lpstr>Racial/ethnic data indicates that there is some disparity in daily air quality alerts from Total PM2.5</vt:lpstr>
      <vt:lpstr>Background/anthropogenic PM2.5 shows even larger disparities</vt:lpstr>
      <vt:lpstr>Low-fire year (2019) shows very few daily PM2.5 air quality alerts</vt:lpstr>
      <vt:lpstr>Hispanics still have proportionally higher number of daily air quality alerts</vt:lpstr>
      <vt:lpstr>VIIRS captures acute smoke contributions to daily hazardous PM2.5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Michael Cheeseman</cp:lastModifiedBy>
  <cp:revision>89</cp:revision>
  <dcterms:modified xsi:type="dcterms:W3CDTF">2024-10-16T01:57:15Z</dcterms:modified>
</cp:coreProperties>
</file>