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21" r:id="rId2"/>
    <p:sldId id="322" r:id="rId3"/>
    <p:sldId id="335" r:id="rId4"/>
    <p:sldId id="323" r:id="rId5"/>
    <p:sldId id="324" r:id="rId6"/>
    <p:sldId id="325" r:id="rId7"/>
    <p:sldId id="326" r:id="rId8"/>
    <p:sldId id="327" r:id="rId9"/>
    <p:sldId id="328" r:id="rId10"/>
    <p:sldId id="338" r:id="rId11"/>
    <p:sldId id="339" r:id="rId12"/>
    <p:sldId id="340" r:id="rId13"/>
    <p:sldId id="341" r:id="rId14"/>
    <p:sldId id="331" r:id="rId15"/>
    <p:sldId id="342" r:id="rId16"/>
    <p:sldId id="333" r:id="rId17"/>
    <p:sldId id="334" r:id="rId18"/>
    <p:sldId id="336" r:id="rId19"/>
    <p:sldId id="296" r:id="rId20"/>
    <p:sldId id="330" r:id="rId21"/>
    <p:sldId id="303" r:id="rId22"/>
    <p:sldId id="302" r:id="rId23"/>
    <p:sldId id="299" r:id="rId24"/>
    <p:sldId id="301" r:id="rId25"/>
    <p:sldId id="297" r:id="rId26"/>
    <p:sldId id="298" r:id="rId27"/>
    <p:sldId id="300" r:id="rId28"/>
    <p:sldId id="305" r:id="rId29"/>
    <p:sldId id="307" r:id="rId30"/>
    <p:sldId id="308" r:id="rId31"/>
    <p:sldId id="309" r:id="rId32"/>
    <p:sldId id="310" r:id="rId33"/>
    <p:sldId id="311" r:id="rId34"/>
    <p:sldId id="306" r:id="rId35"/>
    <p:sldId id="315" r:id="rId36"/>
    <p:sldId id="313" r:id="rId37"/>
    <p:sldId id="314" r:id="rId38"/>
    <p:sldId id="316" r:id="rId39"/>
    <p:sldId id="31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9" autoAdjust="0"/>
    <p:restoredTop sz="94660"/>
  </p:normalViewPr>
  <p:slideViewPr>
    <p:cSldViewPr snapToGrid="0">
      <p:cViewPr varScale="1">
        <p:scale>
          <a:sx n="83" d="100"/>
          <a:sy n="83" d="100"/>
        </p:scale>
        <p:origin x="7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64E3A-1731-4A7E-AE72-5C64B96BB1D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19699-1D1F-4F5F-80C9-D518B8DBF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9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2:40-2:52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689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71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3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14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11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85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17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51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137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98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3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7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67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1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36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2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36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4F3E4-EF4F-414F-B2D8-B56BBFE95D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41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5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9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1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45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4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4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88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0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53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23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006E6-353A-49E9-BB3A-A7335498D65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E38E1-2BA0-4B2E-B1D9-03BF9A92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8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mp"/><Relationship Id="rId4" Type="http://schemas.openxmlformats.org/officeDocument/2006/relationships/image" Target="../media/image12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7990" y="1079026"/>
            <a:ext cx="9465210" cy="2197876"/>
          </a:xfrm>
        </p:spPr>
        <p:txBody>
          <a:bodyPr>
            <a:noAutofit/>
          </a:bodyPr>
          <a:lstStyle/>
          <a:p>
            <a:pPr algn="l">
              <a:lnSpc>
                <a:spcPts val="5200"/>
              </a:lnSpc>
              <a:spcBef>
                <a:spcPts val="600"/>
              </a:spcBef>
            </a:pPr>
            <a:r>
              <a:rPr lang="en-US" sz="49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Evaluating TEMPO Aerosol Layer Height Product using Airborne and Ground-Based Observations</a:t>
            </a:r>
            <a:endParaRPr lang="en-US" sz="49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3389" y="3690427"/>
            <a:ext cx="10074125" cy="2100920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000" dirty="0">
                <a:solidFill>
                  <a:srgbClr val="44546A"/>
                </a:solidFill>
                <a:latin typeface="Arial Narrow" panose="020B0606020202030204" pitchFamily="34" charset="0"/>
              </a:rPr>
              <a:t>Siyuan </a:t>
            </a:r>
            <a:r>
              <a:rPr lang="en-US" sz="20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Wang,</a:t>
            </a:r>
            <a:r>
              <a:rPr lang="en-US" sz="2000" baseline="300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1,2</a:t>
            </a:r>
            <a:r>
              <a:rPr lang="en-US" sz="20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 Hai </a:t>
            </a:r>
            <a:r>
              <a:rPr lang="en-US" sz="2000" dirty="0">
                <a:solidFill>
                  <a:srgbClr val="44546A"/>
                </a:solidFill>
                <a:latin typeface="Arial Narrow" panose="020B0606020202030204" pitchFamily="34" charset="0"/>
              </a:rPr>
              <a:t>Zhang,</a:t>
            </a:r>
            <a:r>
              <a:rPr lang="en-US" sz="2000" baseline="30000" dirty="0">
                <a:solidFill>
                  <a:srgbClr val="44546A"/>
                </a:solidFill>
                <a:latin typeface="Arial Narrow" panose="020B0606020202030204" pitchFamily="34" charset="0"/>
              </a:rPr>
              <a:t>3</a:t>
            </a:r>
            <a:r>
              <a:rPr lang="en-US" sz="2000" dirty="0">
                <a:solidFill>
                  <a:srgbClr val="44546A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 err="1" smtClean="0">
                <a:solidFill>
                  <a:srgbClr val="44546A"/>
                </a:solidFill>
                <a:latin typeface="Arial Narrow" panose="020B0606020202030204" pitchFamily="34" charset="0"/>
              </a:rPr>
              <a:t>Shobha</a:t>
            </a:r>
            <a:r>
              <a:rPr lang="en-US" sz="20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 </a:t>
            </a:r>
            <a:r>
              <a:rPr lang="en-US" sz="2000" dirty="0">
                <a:solidFill>
                  <a:srgbClr val="44546A"/>
                </a:solidFill>
                <a:latin typeface="Arial Narrow" panose="020B0606020202030204" pitchFamily="34" charset="0"/>
              </a:rPr>
              <a:t>Kondragunta,</a:t>
            </a:r>
            <a:r>
              <a:rPr lang="en-US" sz="2000" baseline="30000" dirty="0">
                <a:solidFill>
                  <a:srgbClr val="44546A"/>
                </a:solidFill>
                <a:latin typeface="Arial Narrow" panose="020B0606020202030204" pitchFamily="34" charset="0"/>
              </a:rPr>
              <a:t>3</a:t>
            </a:r>
            <a:r>
              <a:rPr lang="en-US" sz="2000" dirty="0">
                <a:solidFill>
                  <a:srgbClr val="44546A"/>
                </a:solidFill>
                <a:latin typeface="Arial Narrow" panose="020B0606020202030204" pitchFamily="34" charset="0"/>
              </a:rPr>
              <a:t> Brian </a:t>
            </a:r>
            <a:r>
              <a:rPr lang="en-US" sz="20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McDonald.</a:t>
            </a:r>
            <a:r>
              <a:rPr lang="en-US" sz="2000" baseline="300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2</a:t>
            </a:r>
            <a:endParaRPr lang="en-US" altLang="ja-JP" sz="2000" baseline="30000" dirty="0" smtClean="0">
              <a:solidFill>
                <a:srgbClr val="44546A"/>
              </a:solidFill>
              <a:latin typeface="Arial Narrow" panose="020B0606020202030204" pitchFamily="34" charset="0"/>
              <a:ea typeface="Microsoft YaHei UI Light" panose="020B0502040204020203" pitchFamily="34" charset="-122"/>
            </a:endParaRPr>
          </a:p>
          <a:p>
            <a:pPr algn="l">
              <a:spcBef>
                <a:spcPts val="0"/>
              </a:spcBef>
            </a:pPr>
            <a:endParaRPr lang="en-US" sz="500" dirty="0">
              <a:solidFill>
                <a:srgbClr val="44546A"/>
              </a:solidFill>
              <a:latin typeface="Arial Narrow" panose="020B0606020202030204" pitchFamily="34" charset="0"/>
            </a:endParaRP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7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 </a:t>
            </a:r>
            <a:endParaRPr lang="en-US" sz="1600" dirty="0" smtClean="0">
              <a:solidFill>
                <a:srgbClr val="44546A"/>
              </a:solidFill>
              <a:latin typeface="Arial Narrow" panose="020B0606020202030204" pitchFamily="34" charset="0"/>
            </a:endParaRP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1600" baseline="300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1</a:t>
            </a:r>
            <a:r>
              <a:rPr lang="en-US" sz="16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 Cooperative </a:t>
            </a:r>
            <a:r>
              <a:rPr lang="en-US" sz="1600" dirty="0">
                <a:solidFill>
                  <a:srgbClr val="44546A"/>
                </a:solidFill>
                <a:latin typeface="Arial Narrow" panose="020B0606020202030204" pitchFamily="34" charset="0"/>
              </a:rPr>
              <a:t>Institute for Research in Environmental Sciences (CIRES</a:t>
            </a:r>
            <a:r>
              <a:rPr lang="en-US" sz="16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), University </a:t>
            </a:r>
            <a:r>
              <a:rPr lang="en-US" sz="1600" dirty="0">
                <a:solidFill>
                  <a:srgbClr val="44546A"/>
                </a:solidFill>
                <a:latin typeface="Arial Narrow" panose="020B0606020202030204" pitchFamily="34" charset="0"/>
              </a:rPr>
              <a:t>of Colorado, Boulder</a:t>
            </a: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1600" baseline="300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2</a:t>
            </a:r>
            <a:r>
              <a:rPr lang="en-US" sz="16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 National </a:t>
            </a:r>
            <a:r>
              <a:rPr lang="en-US" sz="1600" dirty="0">
                <a:solidFill>
                  <a:srgbClr val="44546A"/>
                </a:solidFill>
                <a:latin typeface="Arial Narrow" panose="020B0606020202030204" pitchFamily="34" charset="0"/>
              </a:rPr>
              <a:t>Oceanic and Atmospheric Administration (NOAA</a:t>
            </a:r>
            <a:r>
              <a:rPr lang="en-US" sz="16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), Chemical </a:t>
            </a:r>
            <a:r>
              <a:rPr lang="en-US" sz="1600" dirty="0">
                <a:solidFill>
                  <a:srgbClr val="44546A"/>
                </a:solidFill>
                <a:latin typeface="Arial Narrow" panose="020B0606020202030204" pitchFamily="34" charset="0"/>
              </a:rPr>
              <a:t>Sciences Laboratory (CSL</a:t>
            </a:r>
            <a:r>
              <a:rPr lang="en-US" sz="16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)</a:t>
            </a:r>
          </a:p>
          <a:p>
            <a:pPr algn="l">
              <a:spcBef>
                <a:spcPts val="200"/>
              </a:spcBef>
              <a:spcAft>
                <a:spcPts val="200"/>
              </a:spcAft>
            </a:pPr>
            <a:r>
              <a:rPr lang="en-US" sz="1600" baseline="30000" dirty="0">
                <a:solidFill>
                  <a:srgbClr val="44546A"/>
                </a:solidFill>
                <a:latin typeface="Arial Narrow" panose="020B0606020202030204" pitchFamily="34" charset="0"/>
              </a:rPr>
              <a:t>3</a:t>
            </a:r>
            <a:r>
              <a:rPr lang="en-US" sz="1600" dirty="0">
                <a:solidFill>
                  <a:srgbClr val="44546A"/>
                </a:solidFill>
                <a:latin typeface="Arial Narrow" panose="020B0606020202030204" pitchFamily="34" charset="0"/>
              </a:rPr>
              <a:t> National Oceanic and Atmospheric Administration (NOAA), National Environmental Satellite, Data, and </a:t>
            </a:r>
            <a:r>
              <a:rPr lang="en-US" sz="16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Information Service </a:t>
            </a:r>
            <a:r>
              <a:rPr lang="en-US" sz="1600" dirty="0">
                <a:solidFill>
                  <a:srgbClr val="44546A"/>
                </a:solidFill>
                <a:latin typeface="Arial Narrow" panose="020B0606020202030204" pitchFamily="34" charset="0"/>
              </a:rPr>
              <a:t>(NESDIS</a:t>
            </a:r>
            <a:r>
              <a:rPr lang="en-US" sz="1600" dirty="0" smtClean="0">
                <a:solidFill>
                  <a:srgbClr val="44546A"/>
                </a:solidFill>
                <a:latin typeface="Arial Narrow" panose="020B0606020202030204" pitchFamily="34" charset="0"/>
              </a:rPr>
              <a:t>)</a:t>
            </a:r>
            <a:endParaRPr lang="en-US" sz="1600" dirty="0">
              <a:solidFill>
                <a:srgbClr val="44546A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Picture 6" descr="File:CIRES logo.svg - Wikimedia Common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82" b="30631"/>
          <a:stretch/>
        </p:blipFill>
        <p:spPr>
          <a:xfrm>
            <a:off x="8826500" y="5791347"/>
            <a:ext cx="2119272" cy="1008481"/>
          </a:xfrm>
          <a:prstGeom prst="rect">
            <a:avLst/>
          </a:prstGeom>
        </p:spPr>
      </p:pic>
      <p:pic>
        <p:nvPicPr>
          <p:cNvPr id="13" name="Picture 12" descr="National Oceanic and Atmospheric Administration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256" y="5791347"/>
            <a:ext cx="1008481" cy="100848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923389" y="6552915"/>
            <a:ext cx="3945136" cy="335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>
                <a:solidFill>
                  <a:srgbClr val="44546A"/>
                </a:solidFill>
              </a:rPr>
              <a:t>CEOS AC-VC 2024</a:t>
            </a:r>
            <a:endParaRPr lang="en-US" sz="1200" b="1" dirty="0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10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Summary: MPLNET + AEROMMA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594324"/>
            <a:ext cx="9332039" cy="2241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6065" y="1523479"/>
            <a:ext cx="2684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MPLNET</a:t>
            </a:r>
          </a:p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(GSFC, Appalachian State, UH-Liberty, London-CDN</a:t>
            </a:r>
            <a:r>
              <a:rPr lang="en-US" sz="1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1600" dirty="0" smtClean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26065" y="3816395"/>
            <a:ext cx="268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AEROMMA/STAQS</a:t>
            </a:r>
            <a:endParaRPr lang="en-US" sz="16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GV/HSRL2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81000" y="5925076"/>
            <a:ext cx="12111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Based on </a:t>
            </a:r>
            <a:r>
              <a:rPr lang="en-US" sz="2400" b="1" u="sng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August 2023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: 4 sites in MPLNET and 7 research flights during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AEROMMA/STAQS.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Need more observations, especially MPLNET (or similar ground-based networks).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1292949"/>
            <a:ext cx="9257765" cy="223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292949"/>
            <a:ext cx="9257765" cy="2231664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10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Summary: MPLNET + AEROMMA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81000" y="5925076"/>
            <a:ext cx="1257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TEMPO AOCH often shows a high bias. Number of high quality pixels? Need at least 10, but more not always better.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3594324"/>
            <a:ext cx="9332039" cy="2241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6065" y="1523479"/>
            <a:ext cx="2684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MPLNET</a:t>
            </a:r>
          </a:p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(GSFC, Appalachian State, UH-Liberty, London-CDN</a:t>
            </a:r>
            <a:r>
              <a:rPr lang="en-US" sz="1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1600" dirty="0" smtClean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26065" y="3816395"/>
            <a:ext cx="268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AEROMMA/STAQS</a:t>
            </a:r>
            <a:endParaRPr lang="en-US" sz="16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GV/HSRL2</a:t>
            </a:r>
          </a:p>
        </p:txBody>
      </p:sp>
      <p:sp>
        <p:nvSpPr>
          <p:cNvPr id="3" name="Oval 2"/>
          <p:cNvSpPr/>
          <p:nvPr/>
        </p:nvSpPr>
        <p:spPr>
          <a:xfrm rot="3277667">
            <a:off x="923329" y="1971127"/>
            <a:ext cx="618864" cy="101161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955227">
            <a:off x="973152" y="4016519"/>
            <a:ext cx="618864" cy="8763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292949"/>
            <a:ext cx="9257765" cy="2231664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10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Summary: MPLNET + AEROMMA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81000" y="5912376"/>
            <a:ext cx="12573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AOD is key: TEMPO AOD&lt;0.2 or so should be discarded. However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, in the moderate AOD range, AOD isn’t a major source of AOCH bias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(&lt;20% 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variability explained by AOD bias).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3594324"/>
            <a:ext cx="9332039" cy="2241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6065" y="1523479"/>
            <a:ext cx="2684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MPLNET</a:t>
            </a:r>
          </a:p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(GSFC, Appalachian State, UH-Liberty, London-CDN</a:t>
            </a:r>
            <a:r>
              <a:rPr lang="en-US" sz="1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1600" dirty="0" smtClean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26065" y="3816395"/>
            <a:ext cx="268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AEROMMA/STAQS</a:t>
            </a:r>
            <a:endParaRPr lang="en-US" sz="16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GV/HSRL2</a:t>
            </a:r>
          </a:p>
        </p:txBody>
      </p:sp>
      <p:sp>
        <p:nvSpPr>
          <p:cNvPr id="15" name="Oval 14"/>
          <p:cNvSpPr/>
          <p:nvPr/>
        </p:nvSpPr>
        <p:spPr>
          <a:xfrm>
            <a:off x="4335780" y="1660291"/>
            <a:ext cx="407342" cy="14477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282440" y="3967162"/>
            <a:ext cx="407342" cy="16182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292949"/>
            <a:ext cx="9257765" cy="2231664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10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Summary: MPLNET + AEROMMA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81000" y="5912376"/>
            <a:ext cx="1257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Solar zenith angle does not seem to affect AOCH.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3594324"/>
            <a:ext cx="9332039" cy="22418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26065" y="1523479"/>
            <a:ext cx="2684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MPLNET</a:t>
            </a:r>
          </a:p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(GSFC, Appalachian State, UH-Liberty, London-CDN</a:t>
            </a:r>
            <a:r>
              <a:rPr lang="en-US" sz="1600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lang="en-US" sz="1600" dirty="0" smtClean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26065" y="3816395"/>
            <a:ext cx="2684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AEROMMA/STAQS</a:t>
            </a:r>
            <a:endParaRPr lang="en-US" sz="1600" dirty="0">
              <a:solidFill>
                <a:srgbClr val="44546A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lvl="1"/>
            <a:r>
              <a:rPr lang="en-US" sz="1600" dirty="0" smtClean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GV/HSRL2</a:t>
            </a:r>
          </a:p>
        </p:txBody>
      </p:sp>
    </p:spTree>
    <p:extLst>
      <p:ext uri="{BB962C8B-B14F-4D97-AF65-F5344CB8AC3E}">
        <p14:creationId xmlns:p14="http://schemas.microsoft.com/office/powerpoint/2010/main" val="2664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413910"/>
            <a:ext cx="7924800" cy="5234523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11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Unique Challenges with Extreme Smoke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300734" y="1326754"/>
            <a:ext cx="456793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u="sng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Park Fire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in California: ignited on 24 Jul 2024.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Plume dynamics nicely captured by NEXRAD radar.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62953" y="5283128"/>
            <a:ext cx="203725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900" dirty="0" smtClean="0">
                <a:latin typeface="Arial Narrow" panose="020B0606020202030204" pitchFamily="34" charset="0"/>
              </a:rPr>
              <a:t>GOES image</a:t>
            </a:r>
          </a:p>
          <a:p>
            <a:pPr algn="r">
              <a:spcBef>
                <a:spcPts val="600"/>
              </a:spcBef>
            </a:pPr>
            <a:r>
              <a:rPr lang="en-US" sz="1900" dirty="0" smtClean="0">
                <a:latin typeface="Arial Narrow" panose="020B0606020202030204" pitchFamily="34" charset="0"/>
              </a:rPr>
              <a:t>TEMPO AOD</a:t>
            </a:r>
          </a:p>
          <a:p>
            <a:pPr algn="r">
              <a:spcBef>
                <a:spcPts val="600"/>
              </a:spcBef>
            </a:pPr>
            <a:r>
              <a:rPr lang="en-US" sz="1900" dirty="0" smtClean="0">
                <a:latin typeface="Arial Narrow" panose="020B0606020202030204" pitchFamily="34" charset="0"/>
              </a:rPr>
              <a:t>TEMPO AOCH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551238" y="4810125"/>
            <a:ext cx="911225" cy="6877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551238" y="5515873"/>
            <a:ext cx="911225" cy="32581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3551238" y="6185535"/>
            <a:ext cx="911225" cy="1276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551238" y="1767234"/>
            <a:ext cx="911225" cy="37305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551238" y="2537619"/>
            <a:ext cx="911225" cy="33040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551238" y="3220746"/>
            <a:ext cx="911225" cy="296478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180488" y="3772135"/>
            <a:ext cx="203725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900" dirty="0" smtClean="0">
                <a:latin typeface="Arial Narrow" panose="020B0606020202030204" pitchFamily="34" charset="0"/>
              </a:rPr>
              <a:t>NEXRAD radar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189226" y="3964495"/>
            <a:ext cx="1506599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57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11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Unique Challenges with Extreme Smoke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413910"/>
            <a:ext cx="7924800" cy="523834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300734" y="1326754"/>
            <a:ext cx="456793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Known issue: optically thick pixels misclassified as clouds with AOD retrievals. AOD is needed in AOCH retrieval.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PyroCu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/</a:t>
            </a: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PyroCb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: legit fire clouds that greatly affects plume injection! AOCH is not designed for these.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Users should be careful when examining smoke injection heights near fire sources: diurnal variability may be biased by “visibility”.</a:t>
            </a:r>
          </a:p>
        </p:txBody>
      </p:sp>
    </p:spTree>
    <p:extLst>
      <p:ext uri="{BB962C8B-B14F-4D97-AF65-F5344CB8AC3E}">
        <p14:creationId xmlns:p14="http://schemas.microsoft.com/office/powerpoint/2010/main" val="19472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12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Final Remarks on Wildfire Smoke Heights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326754"/>
            <a:ext cx="1249273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Optical approaches 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(TROPOMI AOCH, TEMPO AOCH)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are 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sensitive to moderate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AOD.</a:t>
            </a:r>
            <a:endParaRPr lang="en-US" sz="2400" dirty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Geometry-base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approaches 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(MISR, stereoscopic GOES/GOES) is, in theory, not affected by thick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smoke, 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but may have reduced sensitivity for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optically thin smoke/aerosols.</a:t>
            </a:r>
            <a:endParaRPr lang="en-US" sz="2400" dirty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6224" y="2748628"/>
            <a:ext cx="11639564" cy="4101381"/>
            <a:chOff x="283844" y="2748628"/>
            <a:chExt cx="11639564" cy="410138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8415" y="2748628"/>
              <a:ext cx="6981825" cy="380914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756340" y="6573010"/>
              <a:ext cx="9167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Data Courtesy: MISR: </a:t>
              </a:r>
              <a:r>
                <a:rPr lang="en-US" sz="1200" dirty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Ralph </a:t>
              </a:r>
              <a:r>
                <a:rPr lang="en-US" sz="12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Kahn</a:t>
              </a:r>
              <a:r>
                <a:rPr lang="en-US" sz="1200" dirty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12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(NASA); AOCH/TROPOMI: Jun Wang (Univ. of Iowa); Stereoscopic GEO+GEO: Mariel </a:t>
              </a:r>
              <a:r>
                <a:rPr lang="en-US" sz="1200" dirty="0" err="1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Friberg</a:t>
              </a:r>
              <a:r>
                <a:rPr lang="en-US" sz="12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(UMD/NASA).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3844" y="3053491"/>
              <a:ext cx="2170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r">
                <a:spcBef>
                  <a:spcPts val="600"/>
                </a:spcBef>
                <a:spcAft>
                  <a:spcPts val="600"/>
                </a:spcAft>
              </a:pPr>
              <a:r>
                <a:rPr lang="en-US" sz="1600" dirty="0" smtClean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MISR/Terra, AOCH/TROPOMI 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6770" y="4240205"/>
              <a:ext cx="16276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r">
                <a:spcBef>
                  <a:spcPts val="600"/>
                </a:spcBef>
                <a:spcAft>
                  <a:spcPts val="600"/>
                </a:spcAft>
              </a:pPr>
              <a:r>
                <a:rPr lang="en-US" sz="1600" dirty="0" smtClean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Stereoscopic GEO+GEO 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55370" y="5616773"/>
              <a:ext cx="13990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r">
                <a:spcBef>
                  <a:spcPts val="600"/>
                </a:spcBef>
                <a:spcAft>
                  <a:spcPts val="600"/>
                </a:spcAft>
              </a:pPr>
              <a:r>
                <a:rPr lang="en-US" sz="1600" dirty="0" smtClean="0">
                  <a:solidFill>
                    <a:srgbClr val="44546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NEXRAD 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208347" y="2748628"/>
            <a:ext cx="479315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Arial Narrow" panose="020B0606020202030204" pitchFamily="34" charset="0"/>
              </a:rPr>
              <a:t>↓</a:t>
            </a:r>
            <a:r>
              <a:rPr lang="en-US" sz="1900" dirty="0" smtClean="0">
                <a:latin typeface="Arial Narrow" panose="020B0606020202030204" pitchFamily="34" charset="0"/>
              </a:rPr>
              <a:t> Mosquito Fire we sampled during CALFIDE. Major </a:t>
            </a:r>
            <a:r>
              <a:rPr lang="en-US" sz="1900" dirty="0" err="1" smtClean="0">
                <a:latin typeface="Arial Narrow" panose="020B0606020202030204" pitchFamily="34" charset="0"/>
              </a:rPr>
              <a:t>pyroCb</a:t>
            </a:r>
            <a:r>
              <a:rPr lang="en-US" sz="1900" dirty="0" smtClean="0">
                <a:latin typeface="Arial Narrow" panose="020B0606020202030204" pitchFamily="34" charset="0"/>
              </a:rPr>
              <a:t> development in the afternoon captured by NEXRAD Radar and stereoscopic GEO+GEO.</a:t>
            </a:r>
          </a:p>
        </p:txBody>
      </p:sp>
    </p:spTree>
    <p:extLst>
      <p:ext uri="{BB962C8B-B14F-4D97-AF65-F5344CB8AC3E}">
        <p14:creationId xmlns:p14="http://schemas.microsoft.com/office/powerpoint/2010/main" val="392455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13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Final Remarks on Wildfire Smoke Heights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326754"/>
            <a:ext cx="1249273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Geometry-based 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approaches retrieve the smoke top, while optical approaches retrieve the height with max extinction (depends on smoke structure). </a:t>
            </a:r>
            <a:endParaRPr lang="en-US" sz="2400" dirty="0" smtClean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Be careful with the physics behind the retrievals when comparing different satellite-derived aerosol layer height products!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300734" y="3050303"/>
            <a:ext cx="66329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From the modeling perspective, optical approaches may be more useful for plume injection. But optical approaches can’t see very dense smoke or </a:t>
            </a: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pyroCu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/</a:t>
            </a: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pyroCb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, and geometry-based approaches are, in theory, not affected.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Both 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struggle with layered structures.</a:t>
            </a:r>
            <a:endParaRPr lang="en-US" sz="2400" dirty="0" smtClean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32220" y="2824828"/>
            <a:ext cx="5553297" cy="2694054"/>
            <a:chOff x="6332220" y="2748628"/>
            <a:chExt cx="5553297" cy="26940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1" t="7999" r="7717" b="51139"/>
            <a:stretch/>
          </p:blipFill>
          <p:spPr>
            <a:xfrm>
              <a:off x="6332220" y="2748628"/>
              <a:ext cx="5553297" cy="242658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77978" y="5165683"/>
              <a:ext cx="5195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Data Courtesy: MISR: </a:t>
              </a:r>
              <a:r>
                <a:rPr lang="en-US" sz="1200" dirty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Ralph </a:t>
              </a:r>
              <a:r>
                <a:rPr lang="en-US" sz="12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Kahn</a:t>
              </a:r>
              <a:r>
                <a:rPr lang="en-US" sz="1200" dirty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1200" dirty="0" smtClean="0">
                  <a:latin typeface="Arial Narrow" panose="020B060602020203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(NASA); AOCH/TROPOMI: Jun Wang (Univ. of Iowa)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22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13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Acknowledgements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453754"/>
            <a:ext cx="1249273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HSRL2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:  Johnathan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Hair (NASA), Taylor </a:t>
            </a:r>
            <a:r>
              <a:rPr lang="en-US" sz="2400" dirty="0" err="1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Shingler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(NASA)</a:t>
            </a:r>
            <a:endParaRPr lang="en-US" sz="2400" dirty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MPLNET: Judd </a:t>
            </a:r>
            <a:r>
              <a:rPr lang="en-US" sz="2400" dirty="0" err="1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Welton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 (GSFC), James Flynn (UH-Liberty), James Sherman (Appalachian-State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), Robert </a:t>
            </a: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Sica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 (London-CDR)</a:t>
            </a:r>
            <a:endParaRPr lang="en-US" sz="2400" dirty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MISR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: Ralph Kahn (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NASA); AOCH/TROPOMI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: Jun Wang (Univ. of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Iowa), Xi </a:t>
            </a: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Chem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 (Univ. of Iowa); Stereoscopic 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GEO+GEO: Mariel </a:t>
            </a:r>
            <a:r>
              <a:rPr lang="en-US" sz="2400" dirty="0" err="1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Friberg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 (UMD/NASA).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901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05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AOCH: Aerosol Optical Centroid Height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341994"/>
            <a:ext cx="1228061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TEMPO AOCH algorithm was originally developed by Jun Wang’s group (University of Iowa) and has been previously tested on TROPOMI </a:t>
            </a:r>
            <a:r>
              <a:rPr lang="en-US" sz="2000" dirty="0" smtClean="0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(Chen et al. 2021)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 and EPIC </a:t>
            </a:r>
            <a:r>
              <a:rPr lang="en-US" sz="2000" dirty="0" smtClean="0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(Lu et al. 2021)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NOAA/NESDIS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(</a:t>
            </a: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Shobha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Kondragunta</a:t>
            </a: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, Hai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Zhang) is producing/maintaining the TEMPO AOCH product.</a:t>
            </a:r>
            <a:endParaRPr lang="en-US" sz="2400" dirty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NOAA/CSL (Siyuan Wang, Brian McDonald) is evaluating the preliminary TEMPO AOCH product &amp; iterating with the NESDIS team.</a:t>
            </a:r>
          </a:p>
        </p:txBody>
      </p:sp>
      <p:pic>
        <p:nvPicPr>
          <p:cNvPr id="2" name="Picture 1" descr="Lu et al. - 2021 - Hourly Mapping of the Layer Height of Thick Smoke .pdf - Adobe Acrobat Pro (64-bit)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7" t="18037" r="5592" b="13163"/>
          <a:stretch/>
        </p:blipFill>
        <p:spPr>
          <a:xfrm>
            <a:off x="6413161" y="4137660"/>
            <a:ext cx="4507788" cy="2625966"/>
          </a:xfrm>
          <a:prstGeom prst="rect">
            <a:avLst/>
          </a:prstGeom>
        </p:spPr>
      </p:pic>
      <p:pic>
        <p:nvPicPr>
          <p:cNvPr id="3" name="Picture 2" descr="Chen 2021 TROPOMI smoke.pdf - Adobe Acrobat Pro (64-bit)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8" t="21037" r="3867" b="8852"/>
          <a:stretch/>
        </p:blipFill>
        <p:spPr>
          <a:xfrm>
            <a:off x="543697" y="4137660"/>
            <a:ext cx="4700761" cy="26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368"/>
            <a:ext cx="4957707" cy="6145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514" y="738367"/>
            <a:ext cx="4957708" cy="6145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520" y="30481"/>
            <a:ext cx="1101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TEMPO AOCH for near-field wildfire smoke: thick smoke being misclassified as clouds and filtered out. Even more so in the early morning &amp; late afternoon.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9920" y="3708400"/>
            <a:ext cx="1402080" cy="44704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64080" y="3657599"/>
            <a:ext cx="1600200" cy="382301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25048" y="3708400"/>
            <a:ext cx="371712" cy="44704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12240" y="3380711"/>
            <a:ext cx="88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good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76973" y="3296845"/>
            <a:ext cx="88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bad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3040" y="3355311"/>
            <a:ext cx="88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good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93200" y="4823461"/>
            <a:ext cx="309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it works, it works nicely. But diurnal variability or statistics for plume injection may be biased. </a:t>
            </a:r>
            <a:r>
              <a:rPr lang="en-US" sz="2000" dirty="0" err="1" smtClean="0"/>
              <a:t>Gotta</a:t>
            </a:r>
            <a:r>
              <a:rPr lang="en-US" sz="2000" dirty="0" smtClean="0"/>
              <a:t> be careful.</a:t>
            </a:r>
          </a:p>
        </p:txBody>
      </p:sp>
    </p:spTree>
    <p:extLst>
      <p:ext uri="{BB962C8B-B14F-4D97-AF65-F5344CB8AC3E}">
        <p14:creationId xmlns:p14="http://schemas.microsoft.com/office/powerpoint/2010/main" val="88789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2742"/>
            <a:ext cx="7015539" cy="3355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93"/>
            <a:ext cx="7015539" cy="33552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59922" y="68646"/>
            <a:ext cx="5569744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Lawn mower flight pattern over NYC.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Old batch: TEMPO AOCH is drastically overestimated, but land pixels perform better. TEMPO </a:t>
            </a:r>
            <a:r>
              <a:rPr lang="en-US" sz="2000" dirty="0"/>
              <a:t>AOD </a:t>
            </a:r>
            <a:r>
              <a:rPr lang="en-US" sz="2000" dirty="0" smtClean="0"/>
              <a:t>okay.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New batch (new calibration): TEMPO AOCH is greatly improved!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Are water pixels now removed?</a:t>
            </a:r>
          </a:p>
        </p:txBody>
      </p:sp>
    </p:spTree>
    <p:extLst>
      <p:ext uri="{BB962C8B-B14F-4D97-AF65-F5344CB8AC3E}">
        <p14:creationId xmlns:p14="http://schemas.microsoft.com/office/powerpoint/2010/main" val="180019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2355" cy="336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9916"/>
            <a:ext cx="7042355" cy="33680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9922" y="68646"/>
            <a:ext cx="55697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Lawn mower flight pattern over Chicago.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Old batch: TEMPO AOCH is drastically overestimated.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New batch (new calibration): TEMPO AOCH is greatly improved! AOD also improved!</a:t>
            </a:r>
          </a:p>
        </p:txBody>
      </p:sp>
    </p:spTree>
    <p:extLst>
      <p:ext uri="{BB962C8B-B14F-4D97-AF65-F5344CB8AC3E}">
        <p14:creationId xmlns:p14="http://schemas.microsoft.com/office/powerpoint/2010/main" val="166057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58063" cy="3519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8926"/>
            <a:ext cx="7358063" cy="35190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72300" y="104365"/>
            <a:ext cx="5219700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Chicago flight: mostly land grids, with a few water pixels over Lake Michigan.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Old batch: TEMPO AOD biased high (possibly beyond uncertainty); TEMPO AOCH also drastically overestimated.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New batch (new calibration): TEMPO AOD certainly improved! AOCH also greatly improved, although still shows a high bias (~1.5 km).</a:t>
            </a:r>
          </a:p>
        </p:txBody>
      </p:sp>
    </p:spTree>
    <p:extLst>
      <p:ext uri="{BB962C8B-B14F-4D97-AF65-F5344CB8AC3E}">
        <p14:creationId xmlns:p14="http://schemas.microsoft.com/office/powerpoint/2010/main" val="190435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20" y="0"/>
            <a:ext cx="5782173" cy="27653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320" y="2624076"/>
            <a:ext cx="5775540" cy="2762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"/>
            <a:ext cx="5782173" cy="27653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624076"/>
            <a:ext cx="5782173" cy="27653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79" y="510606"/>
            <a:ext cx="1104901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3200" b="1" dirty="0" smtClean="0"/>
              <a:t>OLD</a:t>
            </a:r>
          </a:p>
          <a:p>
            <a:pPr algn="r">
              <a:spcBef>
                <a:spcPts val="600"/>
              </a:spcBef>
            </a:pPr>
            <a:endParaRPr lang="en-US" sz="3200" b="1" dirty="0"/>
          </a:p>
          <a:p>
            <a:pPr algn="r">
              <a:spcBef>
                <a:spcPts val="600"/>
              </a:spcBef>
            </a:pPr>
            <a:endParaRPr lang="en-US" sz="3200" b="1" dirty="0" smtClean="0"/>
          </a:p>
          <a:p>
            <a:pPr algn="r">
              <a:spcBef>
                <a:spcPts val="600"/>
              </a:spcBef>
            </a:pPr>
            <a:endParaRPr lang="en-US" sz="3200" b="1" dirty="0"/>
          </a:p>
          <a:p>
            <a:pPr algn="r">
              <a:spcBef>
                <a:spcPts val="600"/>
              </a:spcBef>
            </a:pPr>
            <a:endParaRPr lang="en-US" sz="3200" b="1" dirty="0" smtClean="0"/>
          </a:p>
          <a:p>
            <a:pPr algn="r">
              <a:spcBef>
                <a:spcPts val="600"/>
              </a:spcBef>
            </a:pPr>
            <a:r>
              <a:rPr lang="en-US" sz="3200" b="1" dirty="0" smtClean="0"/>
              <a:t>NEW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7780" y="5386291"/>
            <a:ext cx="1006597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 few more examples showing drastically improved TEMPO AOCH in the moderate AOD range (0.2-0.3).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One of the previously identified issues associated with water pixels appear to be resolved.</a:t>
            </a:r>
          </a:p>
        </p:txBody>
      </p:sp>
    </p:spTree>
    <p:extLst>
      <p:ext uri="{BB962C8B-B14F-4D97-AF65-F5344CB8AC3E}">
        <p14:creationId xmlns:p14="http://schemas.microsoft.com/office/powerpoint/2010/main" val="14152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6509"/>
            <a:ext cx="7279481" cy="34814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74285" cy="34790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29425" y="125796"/>
            <a:ext cx="52506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Transit to NYC: mostly land grids. Lofted smoke layer &amp; urban pollutants near surface.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Old batch: TEMPO AOCH and AOD both in good agreement with GV HSRL2.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29425" y="3580867"/>
            <a:ext cx="5250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New batch (new calibration): TEMPO AOD now a bit lower. TEMPO AOCH very close to the surface. But this is a tricky case because AOD was pretty low.</a:t>
            </a:r>
          </a:p>
        </p:txBody>
      </p:sp>
    </p:spTree>
    <p:extLst>
      <p:ext uri="{BB962C8B-B14F-4D97-AF65-F5344CB8AC3E}">
        <p14:creationId xmlns:p14="http://schemas.microsoft.com/office/powerpoint/2010/main" val="297208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175" cy="3402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910"/>
            <a:ext cx="7224279" cy="3455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9922" y="68646"/>
            <a:ext cx="55697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Lawn mower flight pattern over NYC: mixed land &amp; water grids.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Old batch: TEMPO land retrievals show very good agreement with GV HSRL while water retrievals are drastically overestimated. TEMPO </a:t>
            </a:r>
            <a:r>
              <a:rPr lang="en-US" sz="2000" dirty="0"/>
              <a:t>AOD </a:t>
            </a:r>
            <a:r>
              <a:rPr lang="en-US" sz="2000" dirty="0" smtClean="0"/>
              <a:t>okay.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New batch (new calibration): TEMPO AOCH again very close to the surface, although HSRL2 shows nicely defined aerosol layers (one at ~1.5km, another at ~4.5 km). Not many TEMPO pixels available.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Are water pixels now removed?</a:t>
            </a:r>
          </a:p>
        </p:txBody>
      </p:sp>
    </p:spTree>
    <p:extLst>
      <p:ext uri="{BB962C8B-B14F-4D97-AF65-F5344CB8AC3E}">
        <p14:creationId xmlns:p14="http://schemas.microsoft.com/office/powerpoint/2010/main" val="20668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29463" cy="3409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743"/>
            <a:ext cx="7154790" cy="3421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9438" y="68253"/>
            <a:ext cx="526256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Lawn mower flight pattern over NYC: mixed land &amp; water grids.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Old batch: TEMPO water pixels greatly overestimates AOCH; land pixels look much better! TEMPO AOD very good.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New batch (new calibration): TEMPO AOCH again very closely confined to the surface. HSRL2 shows an aerosol layer peaking at ~2km.</a:t>
            </a:r>
          </a:p>
        </p:txBody>
      </p:sp>
    </p:spTree>
    <p:extLst>
      <p:ext uri="{BB962C8B-B14F-4D97-AF65-F5344CB8AC3E}">
        <p14:creationId xmlns:p14="http://schemas.microsoft.com/office/powerpoint/2010/main" val="29249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2192001" cy="2920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118" y="3398193"/>
            <a:ext cx="85391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With limited flights, AEROMMA does not provide the best statistics. GV HSRL2 sampled a fairly narrow range of AOCH (mostly 1.5-2.5km).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Number of high quality pixels mostly isn’t an issue.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TEMPO AOCH shows slightly better performance in the moderate AOD range (&gt;0.2); AOD bias explains up to 15% of AOCH bias.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In these urban settings, SZA doesn’t seem to affect TEMPO AOCH retrieval.</a:t>
            </a:r>
          </a:p>
        </p:txBody>
      </p:sp>
      <p:sp>
        <p:nvSpPr>
          <p:cNvPr id="7" name="Rectangle 6"/>
          <p:cNvSpPr/>
          <p:nvPr/>
        </p:nvSpPr>
        <p:spPr>
          <a:xfrm>
            <a:off x="8876305" y="3273743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All pixels	RMSE: 1.4 km; MAE: </a:t>
            </a:r>
            <a:r>
              <a:rPr lang="en-US" sz="1400" dirty="0"/>
              <a:t>1.1 </a:t>
            </a:r>
            <a:r>
              <a:rPr lang="en-US" sz="1400" dirty="0" smtClean="0"/>
              <a:t>km</a:t>
            </a:r>
          </a:p>
          <a:p>
            <a:r>
              <a:rPr lang="en-US" sz="1400" dirty="0" smtClean="0"/>
              <a:t>AOD&gt;0.2	RMSE: </a:t>
            </a:r>
            <a:r>
              <a:rPr lang="en-US" sz="1400" dirty="0"/>
              <a:t>1.1 </a:t>
            </a:r>
            <a:r>
              <a:rPr lang="en-US" sz="1400" dirty="0" smtClean="0"/>
              <a:t>km; MAE </a:t>
            </a:r>
            <a:r>
              <a:rPr lang="en-US" sz="1400" dirty="0"/>
              <a:t>0.7 </a:t>
            </a:r>
            <a:r>
              <a:rPr lang="en-US" sz="1400" dirty="0" smtClean="0"/>
              <a:t>km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3455" y="3796963"/>
            <a:ext cx="3048995" cy="19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8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16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1649" y="1225689"/>
            <a:ext cx="41303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Take off &amp; lake shore. Lofted smoke descending to the surface.</a:t>
            </a:r>
          </a:p>
          <a:p>
            <a:endParaRPr lang="en-US" dirty="0"/>
          </a:p>
          <a:p>
            <a:r>
              <a:rPr lang="en-US" dirty="0" smtClean="0"/>
              <a:t>B: Spiral west of the lake. Lofted smoke at 2-3 km AGL ^ some near surface pollutants. TEMPO overestimated aerosol layer height.</a:t>
            </a:r>
          </a:p>
          <a:p>
            <a:endParaRPr lang="en-US" dirty="0"/>
          </a:p>
          <a:p>
            <a:r>
              <a:rPr lang="en-US" dirty="0" smtClean="0"/>
              <a:t>C: Lakeside. Smoke descending to the surface.</a:t>
            </a:r>
          </a:p>
          <a:p>
            <a:endParaRPr lang="en-US" dirty="0"/>
          </a:p>
          <a:p>
            <a:r>
              <a:rPr lang="en-US" dirty="0" smtClean="0"/>
              <a:t>D: SLC + spiral: smoke mixing down. TEMPO overestimated aerosol layer height.</a:t>
            </a:r>
          </a:p>
          <a:p>
            <a:endParaRPr lang="en-US" dirty="0"/>
          </a:p>
          <a:p>
            <a:r>
              <a:rPr lang="en-US" dirty="0" smtClean="0"/>
              <a:t>E: Canyons. Like lofted thin smoke.</a:t>
            </a:r>
          </a:p>
          <a:p>
            <a:endParaRPr lang="en-US" dirty="0"/>
          </a:p>
          <a:p>
            <a:r>
              <a:rPr lang="en-US" dirty="0" smtClean="0"/>
              <a:t>F: SLC + spiral: reduced aerosols closer to the surface. TEMPO overestimated aerosol layer height.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44677" y="9331"/>
            <a:ext cx="4130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TEMPO pixels temporally &amp; spatially matched with Twin Otter (+/-15min, within ~20 km).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778752" y="213858"/>
            <a:ext cx="1565925" cy="25713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1841" y="5440680"/>
            <a:ext cx="619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 smtClean="0"/>
              <a:t>TEMPO data to be updated!</a:t>
            </a:r>
          </a:p>
        </p:txBody>
      </p:sp>
    </p:spTree>
    <p:extLst>
      <p:ext uri="{BB962C8B-B14F-4D97-AF65-F5344CB8AC3E}">
        <p14:creationId xmlns:p14="http://schemas.microsoft.com/office/powerpoint/2010/main" val="31194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3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Current Status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341994"/>
            <a:ext cx="1249273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Initial evaluation identified several issues, including a major high bias over water. This issue is largely fixed by re-calibrating the TEMPO TOA reflectance (Hai Zhang/NESDIS).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Plots below demonstrate the 440 nm surface reflectance before and after the L1b calibration correction.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4546A"/>
              </a:solidFill>
              <a:latin typeface="+mj-lt"/>
              <a:sym typeface="Wingdings" panose="05000000000000000000" pitchFamily="2" charset="2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Currently recalibrated TEMPO AOCH data available for </a:t>
            </a:r>
            <a:r>
              <a:rPr lang="en-US" sz="2400" b="1" u="sng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August 2023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55389" y="2879910"/>
            <a:ext cx="7303605" cy="2553565"/>
            <a:chOff x="712289" y="3065542"/>
            <a:chExt cx="7303605" cy="2553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0AB7E1-6FEE-4ABC-B44E-967E91FE4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89" y="3065543"/>
              <a:ext cx="3127499" cy="25535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091CF5-8968-437A-A546-DF2D0552C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9330" y="3065542"/>
              <a:ext cx="3236564" cy="2553565"/>
            </a:xfrm>
            <a:prstGeom prst="rect">
              <a:avLst/>
            </a:prstGeom>
          </p:spPr>
        </p:pic>
        <p:sp>
          <p:nvSpPr>
            <p:cNvPr id="12" name="Arrow: Right 6">
              <a:extLst>
                <a:ext uri="{FF2B5EF4-FFF2-40B4-BE49-F238E27FC236}">
                  <a16:creationId xmlns:a16="http://schemas.microsoft.com/office/drawing/2014/main" id="{9E925D5D-B946-40DD-9731-E48194BF60B5}"/>
                </a:ext>
              </a:extLst>
            </p:cNvPr>
            <p:cNvSpPr/>
            <p:nvPr/>
          </p:nvSpPr>
          <p:spPr>
            <a:xfrm>
              <a:off x="3982385" y="3982238"/>
              <a:ext cx="635335" cy="500763"/>
            </a:xfrm>
            <a:prstGeom prst="rightArrow">
              <a:avLst/>
            </a:prstGeom>
            <a:gradFill>
              <a:gsLst>
                <a:gs pos="0">
                  <a:schemeClr val="tx2">
                    <a:alpha val="0"/>
                  </a:schemeClr>
                </a:gs>
                <a:gs pos="83000">
                  <a:schemeClr val="tx2"/>
                </a:gs>
                <a:gs pos="100000">
                  <a:schemeClr val="tx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655389" y="4787196"/>
            <a:ext cx="541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BEFORE                                                                AFTER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52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90748" y="234758"/>
            <a:ext cx="57012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Take off &amp; spiral over the lake. Cloudy. Enhanced aerosols (smoke) extending from surface to 3-4 km AGL.</a:t>
            </a:r>
          </a:p>
          <a:p>
            <a:endParaRPr lang="en-US" dirty="0"/>
          </a:p>
          <a:p>
            <a:r>
              <a:rPr lang="en-US" dirty="0" smtClean="0"/>
              <a:t>B: Survey over the lake. Cloudy. Enhanced aerosols (smoke) extending to 2-4 km AGL. TEMPO showed an aerosol layer height between 3-5 km AGL, quite reasonable!</a:t>
            </a:r>
          </a:p>
          <a:p>
            <a:endParaRPr lang="en-US" dirty="0"/>
          </a:p>
          <a:p>
            <a:r>
              <a:rPr lang="en-US" dirty="0" smtClean="0"/>
              <a:t>C: Survey over SLC &amp; canyons. Aerosols confined to 2-3 km AGL. TEMPO showed aerosol layers between 3-6 km AGL, so overestimation.</a:t>
            </a:r>
          </a:p>
          <a:p>
            <a:endParaRPr lang="en-US" dirty="0"/>
          </a:p>
          <a:p>
            <a:r>
              <a:rPr lang="en-US" dirty="0" smtClean="0"/>
              <a:t>D: Spiral over the lake. Aerosols confined to the lowest 2-3 km. TEMPO has no good spatial/temporal matches.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774" y="5491480"/>
            <a:ext cx="619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 smtClean="0"/>
              <a:t>TEMPO data to be updated!</a:t>
            </a:r>
          </a:p>
        </p:txBody>
      </p:sp>
    </p:spTree>
    <p:extLst>
      <p:ext uri="{BB962C8B-B14F-4D97-AF65-F5344CB8AC3E}">
        <p14:creationId xmlns:p14="http://schemas.microsoft.com/office/powerpoint/2010/main" val="37202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0748" y="234758"/>
            <a:ext cx="57012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research flight on 0801:</a:t>
            </a:r>
          </a:p>
          <a:p>
            <a:endParaRPr lang="en-US" dirty="0"/>
          </a:p>
          <a:p>
            <a:r>
              <a:rPr lang="en-US" dirty="0" smtClean="0"/>
              <a:t>A: Take off &amp; lake survey. Aerosol (smoke) confined to the lowest ~3 km AGL.</a:t>
            </a:r>
          </a:p>
          <a:p>
            <a:endParaRPr lang="en-US" dirty="0"/>
          </a:p>
          <a:p>
            <a:r>
              <a:rPr lang="en-US" dirty="0" smtClean="0"/>
              <a:t>B: Lake survey. Lofted aerosol layer above 2km AGL (?) but signal cut off at ~3-4 km. TEMPO showed aerosol layer at ~4-5 km AGL.</a:t>
            </a:r>
          </a:p>
          <a:p>
            <a:endParaRPr lang="en-US" dirty="0"/>
          </a:p>
          <a:p>
            <a:r>
              <a:rPr lang="en-US" dirty="0" smtClean="0"/>
              <a:t>C: SLC survey. Lofted aerosol layer at ~2 km AGL, possibly mixing with near-surface aerosols. TEMPO may be overestimating the aerosol layer height.</a:t>
            </a:r>
          </a:p>
          <a:p>
            <a:endParaRPr lang="en-US" dirty="0"/>
          </a:p>
          <a:p>
            <a:r>
              <a:rPr lang="en-US" dirty="0" smtClean="0"/>
              <a:t>D: SLC survey. Mostly urban aerosols possibly mixed with smoke at ~2 km AGL. TEMPO overestimated aerosol layer height.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774" y="5491480"/>
            <a:ext cx="619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 smtClean="0"/>
              <a:t>TEMPO data to be updated!</a:t>
            </a:r>
          </a:p>
        </p:txBody>
      </p:sp>
    </p:spTree>
    <p:extLst>
      <p:ext uri="{BB962C8B-B14F-4D97-AF65-F5344CB8AC3E}">
        <p14:creationId xmlns:p14="http://schemas.microsoft.com/office/powerpoint/2010/main" val="111233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0748" y="234758"/>
            <a:ext cx="570125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research flight on 0801.</a:t>
            </a:r>
          </a:p>
          <a:p>
            <a:endParaRPr lang="en-US" dirty="0"/>
          </a:p>
          <a:p>
            <a:r>
              <a:rPr lang="en-US" dirty="0" smtClean="0"/>
              <a:t>A: Take off &amp; lake survey. Some lofted aerosols over the city; over the lake aerosols confined to the lowest 1-2 km AGL. TEMPO captured the aerosol layer height over the city nicely, but tends to overestimate aerosols over the lake.</a:t>
            </a:r>
          </a:p>
          <a:p>
            <a:endParaRPr lang="en-US" dirty="0"/>
          </a:p>
          <a:p>
            <a:r>
              <a:rPr lang="en-US" dirty="0" smtClean="0"/>
              <a:t>B: SLC survey. Lofted aerosols over the city, possibly mixing with the urban near-surface pollutants. TEMPO getting the lofted aerosol layer(s) nicely.</a:t>
            </a:r>
          </a:p>
          <a:p>
            <a:endParaRPr lang="en-US" dirty="0"/>
          </a:p>
          <a:p>
            <a:r>
              <a:rPr lang="en-US" dirty="0" smtClean="0"/>
              <a:t>C: Survey over the canyons. Aerosols confined inside the canyons.</a:t>
            </a:r>
          </a:p>
          <a:p>
            <a:endParaRPr lang="en-US" dirty="0"/>
          </a:p>
          <a:p>
            <a:r>
              <a:rPr lang="en-US" dirty="0" smtClean="0"/>
              <a:t>D: SLC survey. Again lofted aerosol layer mixing with the urban near-surface pollutants. TEMPO getting the lofted aerosol layer(s) nicely.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774" y="5491480"/>
            <a:ext cx="619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4000" b="1" dirty="0" smtClean="0"/>
              <a:t>TEMPO data to be updated!</a:t>
            </a:r>
          </a:p>
        </p:txBody>
      </p:sp>
    </p:spTree>
    <p:extLst>
      <p:ext uri="{BB962C8B-B14F-4D97-AF65-F5344CB8AC3E}">
        <p14:creationId xmlns:p14="http://schemas.microsoft.com/office/powerpoint/2010/main" val="233918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368"/>
            <a:ext cx="4957707" cy="6145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514" y="738367"/>
            <a:ext cx="4957708" cy="6145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3520" y="30481"/>
            <a:ext cx="1101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TEMPO AOCH for near-field wildfire smoke: thick smoke being misclassified as clouds and filtered out. Even more so in the early morning &amp; late afternoon.</a:t>
            </a:r>
          </a:p>
        </p:txBody>
      </p:sp>
      <p:sp>
        <p:nvSpPr>
          <p:cNvPr id="8" name="Rectangle 7"/>
          <p:cNvSpPr/>
          <p:nvPr/>
        </p:nvSpPr>
        <p:spPr>
          <a:xfrm>
            <a:off x="629920" y="3708400"/>
            <a:ext cx="1402080" cy="44704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164080" y="3657599"/>
            <a:ext cx="1600200" cy="382301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25048" y="3708400"/>
            <a:ext cx="371712" cy="447040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12240" y="3380711"/>
            <a:ext cx="88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good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76973" y="3296845"/>
            <a:ext cx="88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bad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13040" y="3355311"/>
            <a:ext cx="88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good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93200" y="4823461"/>
            <a:ext cx="309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When it works, it works nicely. But diurnal variability or statistics for plume injection may be biased. </a:t>
            </a:r>
            <a:r>
              <a:rPr lang="en-US" sz="2000" dirty="0" err="1" smtClean="0"/>
              <a:t>Gotta</a:t>
            </a:r>
            <a:r>
              <a:rPr lang="en-US" sz="2000" dirty="0" smtClean="0"/>
              <a:t> be careful.</a:t>
            </a:r>
          </a:p>
        </p:txBody>
      </p:sp>
    </p:spTree>
    <p:extLst>
      <p:ext uri="{BB962C8B-B14F-4D97-AF65-F5344CB8AC3E}">
        <p14:creationId xmlns:p14="http://schemas.microsoft.com/office/powerpoint/2010/main" val="3481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55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240" y="614892"/>
            <a:ext cx="5633936" cy="2763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216" y="614892"/>
            <a:ext cx="5244024" cy="25942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5949" y="54157"/>
            <a:ext cx="11780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Example: aerosol vertical structures measured at GSFC (MD)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53909" y="3713904"/>
            <a:ext cx="436565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MPLNET evaluation results are very similar to AEROMMA</a:t>
            </a:r>
            <a:r>
              <a:rPr lang="en-US" sz="2000" dirty="0"/>
              <a:t> </a:t>
            </a:r>
            <a:r>
              <a:rPr lang="en-US" sz="2000" dirty="0" smtClean="0"/>
              <a:t>evaluation.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Filtered: TEMPO AOD&gt;0.2.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58" y="3370574"/>
            <a:ext cx="3487426" cy="34874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t="13054" r="80812"/>
          <a:stretch/>
        </p:blipFill>
        <p:spPr>
          <a:xfrm>
            <a:off x="4090182" y="3759200"/>
            <a:ext cx="2844088" cy="308667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65708" y="3446824"/>
            <a:ext cx="250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AEROMMA GV/HSRL2</a:t>
            </a:r>
          </a:p>
        </p:txBody>
      </p:sp>
    </p:spTree>
    <p:extLst>
      <p:ext uri="{BB962C8B-B14F-4D97-AF65-F5344CB8AC3E}">
        <p14:creationId xmlns:p14="http://schemas.microsoft.com/office/powerpoint/2010/main" val="36565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77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21509" cy="3100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989" y="0"/>
            <a:ext cx="5884011" cy="2910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4" y="3269148"/>
            <a:ext cx="5798821" cy="2868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988" y="3269834"/>
            <a:ext cx="5884011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7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6729"/>
            <a:ext cx="6271129" cy="3075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483" y="246729"/>
            <a:ext cx="6271130" cy="30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8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13" y="1770669"/>
            <a:ext cx="7331365" cy="35063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4510" y="2221376"/>
            <a:ext cx="1448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GV/HSRL Flight track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4510" y="920041"/>
            <a:ext cx="20043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TEMPO AOD pixels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25140" y="542002"/>
            <a:ext cx="3169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TEMPO AOCH pixels in the vicinity of HSRL profile location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251270" y="3810212"/>
            <a:ext cx="285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Aircraft altitude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238737" y="4109900"/>
            <a:ext cx="3409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HSRL 532nm extinction curtain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238736" y="4415502"/>
            <a:ext cx="2857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HSRL AOCH (same definition as TEMPO AOCH)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62536" y="3129427"/>
            <a:ext cx="4384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HSRL extinction profile in the “red window” (median/interquartile)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24540" y="2747630"/>
            <a:ext cx="3409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HSRL AOCH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44412" y="987305"/>
            <a:ext cx="1825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TEMPO AOCH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50282" y="1188333"/>
            <a:ext cx="931452" cy="9406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707357" y="2682716"/>
            <a:ext cx="993542" cy="150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765895" y="1135346"/>
            <a:ext cx="113817" cy="13454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918062" y="1320012"/>
            <a:ext cx="161532" cy="12456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933812" y="2932296"/>
            <a:ext cx="490728" cy="2124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494622" y="3316805"/>
            <a:ext cx="11679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732604" y="3993284"/>
            <a:ext cx="15400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819742" y="4287409"/>
            <a:ext cx="1452865" cy="3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863287" y="4579310"/>
            <a:ext cx="1409320" cy="14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444574" y="5306354"/>
            <a:ext cx="4840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HSRL profile with the same time (+/-5 minutes) stamp as TEMPO granule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627939" y="4744281"/>
            <a:ext cx="6605" cy="6107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80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4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TEMPO AOCH Evaluation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341994"/>
            <a:ext cx="122806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Airborne campaign: NOAA/NASA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AEROMMA/STAQS 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(summer 2023). NASA GV/HSRL2.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Ground-based network: NASA MPLNET (summer 2023). MPL.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Airborne campaign: NOAA USUS (summer 2024). NOAA Twin Otter/Doppler Lidar.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7989" y="5235530"/>
            <a:ext cx="4948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MPLNET: summer 2023</a:t>
            </a:r>
            <a:endParaRPr lang="en-US" b="1" dirty="0"/>
          </a:p>
          <a:p>
            <a:r>
              <a:rPr lang="en-US" dirty="0" smtClean="0"/>
              <a:t>GSFC (MD): 20230802-20230831</a:t>
            </a:r>
          </a:p>
          <a:p>
            <a:r>
              <a:rPr lang="en-US" dirty="0" smtClean="0"/>
              <a:t>Appalachian State (NC): </a:t>
            </a:r>
            <a:r>
              <a:rPr lang="en-US" dirty="0"/>
              <a:t>20230802-20230831</a:t>
            </a:r>
            <a:endParaRPr lang="en-US" dirty="0" smtClean="0"/>
          </a:p>
          <a:p>
            <a:r>
              <a:rPr lang="en-US" dirty="0" smtClean="0"/>
              <a:t>UH-Liberty (TX): 20230826-20230831</a:t>
            </a:r>
          </a:p>
          <a:p>
            <a:r>
              <a:rPr lang="en-US" dirty="0" smtClean="0"/>
              <a:t>London-CDR (Canada): 20230804-20230829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408758" y="2879954"/>
            <a:ext cx="691119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USOS: summer 2024, special case study: Park Fire (California)</a:t>
            </a:r>
          </a:p>
          <a:p>
            <a:r>
              <a:rPr lang="en-US" dirty="0" smtClean="0"/>
              <a:t>20240725  </a:t>
            </a:r>
            <a:r>
              <a:rPr lang="en-US" dirty="0" smtClean="0">
                <a:sym typeface="Wingdings" panose="05000000000000000000" pitchFamily="2" charset="2"/>
              </a:rPr>
              <a:t> NEXRAD radar near-field detection: Park Fire (California)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20240726   NEXRAD radar near-field detection: Park Fire (California)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20240728   Twin Otter: SLC urban pollution + transported smoke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20240730   Twin Otter: SLC urban pollution + transported smoke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20240801   Twin Otter</a:t>
            </a:r>
            <a:r>
              <a:rPr lang="en-US" dirty="0">
                <a:sym typeface="Wingdings" panose="05000000000000000000" pitchFamily="2" charset="2"/>
              </a:rPr>
              <a:t>: SLC urban pollution + transported </a:t>
            </a:r>
            <a:r>
              <a:rPr lang="en-US" dirty="0" smtClean="0">
                <a:sym typeface="Wingdings" panose="05000000000000000000" pitchFamily="2" charset="2"/>
              </a:rPr>
              <a:t>smoke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(working in progress)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597989" y="2879954"/>
            <a:ext cx="44761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AEROMMA/STAQS: </a:t>
            </a:r>
            <a:r>
              <a:rPr lang="en-US" b="1" dirty="0" smtClean="0"/>
              <a:t>summer 2023</a:t>
            </a:r>
            <a:endParaRPr lang="en-US" b="1" dirty="0"/>
          </a:p>
          <a:p>
            <a:r>
              <a:rPr lang="en-US" dirty="0" smtClean="0"/>
              <a:t>20230802  </a:t>
            </a:r>
            <a:r>
              <a:rPr lang="en-US" dirty="0" smtClean="0">
                <a:sym typeface="Wingdings" panose="05000000000000000000" pitchFamily="2" charset="2"/>
              </a:rPr>
              <a:t> Chicago flight (first TEMPO day)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20230804   Toronto flight</a:t>
            </a:r>
            <a:endParaRPr lang="en-US" dirty="0" smtClean="0"/>
          </a:p>
          <a:p>
            <a:r>
              <a:rPr lang="en-US" dirty="0" smtClean="0">
                <a:sym typeface="Wingdings" panose="05000000000000000000" pitchFamily="2" charset="2"/>
              </a:rPr>
              <a:t>20230805   NYC flight</a:t>
            </a:r>
            <a:endParaRPr lang="en-US" dirty="0"/>
          </a:p>
          <a:p>
            <a:r>
              <a:rPr lang="en-US" dirty="0" smtClean="0">
                <a:sym typeface="Wingdings" panose="05000000000000000000" pitchFamily="2" charset="2"/>
              </a:rPr>
              <a:t>20230808   Chicago flight</a:t>
            </a:r>
            <a:endParaRPr lang="en-US" dirty="0" smtClean="0"/>
          </a:p>
          <a:p>
            <a:r>
              <a:rPr lang="en-US" dirty="0" smtClean="0"/>
              <a:t>20230809  </a:t>
            </a:r>
            <a:r>
              <a:rPr lang="en-US" dirty="0" smtClean="0">
                <a:sym typeface="Wingdings" panose="05000000000000000000" pitchFamily="2" charset="2"/>
              </a:rPr>
              <a:t> NYC flight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20230812   Chicago flight</a:t>
            </a:r>
            <a:endParaRPr lang="en-US" dirty="0"/>
          </a:p>
          <a:p>
            <a:r>
              <a:rPr lang="en-US" dirty="0" smtClean="0">
                <a:sym typeface="Wingdings" panose="05000000000000000000" pitchFamily="2" charset="2"/>
              </a:rPr>
              <a:t>20230815   Chicago flight (last GV flight)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054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049" y="2221644"/>
            <a:ext cx="3118632" cy="323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81" y="2221645"/>
            <a:ext cx="3118633" cy="3231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99" y="2221645"/>
            <a:ext cx="3118631" cy="323179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5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8" y="271228"/>
            <a:ext cx="1130826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AEROMMA/STAQS: HSRL2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341994"/>
            <a:ext cx="12280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Coordinated airborne mission (DC-8, GV, …) sampling urban air pollution in multiple regions (Chicago, NYC, </a:t>
            </a: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etc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); encountered transported Canadian wildfire smoke.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3" y="2221646"/>
            <a:ext cx="3118631" cy="32317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51812" y="5474244"/>
            <a:ext cx="28006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Arial Narrow" panose="020B0606020202030204" pitchFamily="34" charset="0"/>
              </a:rPr>
              <a:t>↑ </a:t>
            </a:r>
            <a:r>
              <a:rPr lang="en-US" sz="1900" dirty="0" smtClean="0">
                <a:latin typeface="Arial Narrow" panose="020B0606020202030204" pitchFamily="34" charset="0"/>
              </a:rPr>
              <a:t>0809 (NYC): a lofted layer (up to 5km); another closer to the surface later extends deeper (also 4-5km).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902" y="5492581"/>
            <a:ext cx="28448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Arial Narrow" panose="020B0606020202030204" pitchFamily="34" charset="0"/>
              </a:rPr>
              <a:t>↑</a:t>
            </a:r>
            <a:r>
              <a:rPr lang="en-US" sz="1900" dirty="0" smtClean="0">
                <a:latin typeface="Arial Narrow" panose="020B0606020202030204" pitchFamily="34" charset="0"/>
              </a:rPr>
              <a:t> 0802 (Chicago): Cloudy. Lofted smoke (up to ~4km) in the morning &amp; boundary layer aerosols.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78834" y="5480422"/>
            <a:ext cx="29729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 Narrow" panose="020B0606020202030204" pitchFamily="34" charset="0"/>
              </a:rPr>
              <a:t>↑ 0808 (Chicago) mostly clear. Lofted smoke layer at 4-5 km decoupled from the surface aerosol layer (&lt;3 km).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10244" y="5492581"/>
            <a:ext cx="24333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 Narrow" panose="020B0606020202030204" pitchFamily="34" charset="0"/>
              </a:rPr>
              <a:t>↑ 0804 (Toronto) cloudy. Aerosols confined below 3 km, with some lofted reaching 5-7 km.</a:t>
            </a:r>
          </a:p>
        </p:txBody>
      </p:sp>
    </p:spTree>
    <p:extLst>
      <p:ext uri="{BB962C8B-B14F-4D97-AF65-F5344CB8AC3E}">
        <p14:creationId xmlns:p14="http://schemas.microsoft.com/office/powerpoint/2010/main" val="207289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6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MPLNET: Micro-Pulse Lidar (MPL)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334374"/>
            <a:ext cx="905420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Multiple locations in North America, long-term operation.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For the evaluation period (Aug 2023), only 4 sites reported data: GSFC (MD), Appalachian State (NC), UH-Liberty (TX), London-CDR (Canada).</a:t>
            </a:r>
          </a:p>
        </p:txBody>
      </p:sp>
      <p:pic>
        <p:nvPicPr>
          <p:cNvPr id="23" name="Picture 2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15" y="3147331"/>
            <a:ext cx="7784417" cy="3543999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4"/>
          <a:stretch/>
        </p:blipFill>
        <p:spPr>
          <a:xfrm>
            <a:off x="8668107" y="1244966"/>
            <a:ext cx="1756691" cy="555948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405748" y="1244966"/>
            <a:ext cx="1769762" cy="5189755"/>
            <a:chOff x="11823706" y="782457"/>
            <a:chExt cx="1769762" cy="5189755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"/>
            <a:stretch/>
          </p:blipFill>
          <p:spPr>
            <a:xfrm>
              <a:off x="11823706" y="928687"/>
              <a:ext cx="1769762" cy="5043525"/>
            </a:xfrm>
            <a:prstGeom prst="rect">
              <a:avLst/>
            </a:prstGeom>
          </p:spPr>
        </p:pic>
        <p:pic>
          <p:nvPicPr>
            <p:cNvPr id="24" name="Picture 23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763"/>
            <a:stretch/>
          </p:blipFill>
          <p:spPr>
            <a:xfrm>
              <a:off x="11836509" y="782457"/>
              <a:ext cx="1756959" cy="153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01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7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Works Well in Moderate AOD Range (&gt;0.2)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6" y="1488700"/>
            <a:ext cx="4955157" cy="23698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27" y="1471630"/>
            <a:ext cx="4955157" cy="23698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767" y="3938529"/>
            <a:ext cx="4822317" cy="2365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328" y="3921459"/>
            <a:ext cx="4822318" cy="236504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226351" y="2243457"/>
            <a:ext cx="255416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 Narrow" panose="020B0606020202030204" pitchFamily="34" charset="0"/>
              </a:rPr>
              <a:t>← Two examples using GV/HSRL2 data during </a:t>
            </a:r>
            <a:r>
              <a:rPr lang="en-US" sz="1900" dirty="0" smtClean="0">
                <a:latin typeface="Arial Narrow" panose="020B0606020202030204" pitchFamily="34" charset="0"/>
              </a:rPr>
              <a:t>AEROMMA/STAQS</a:t>
            </a:r>
            <a:endParaRPr lang="en-US" sz="1900" dirty="0" smtClean="0"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26351" y="4701107"/>
            <a:ext cx="26456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 Narrow" panose="020B0606020202030204" pitchFamily="34" charset="0"/>
              </a:rPr>
              <a:t>← Two examples using MPL data at GSFC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989" y="6201235"/>
            <a:ext cx="11362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Lidar window: TEMPO overpass ± 10 min.</a:t>
            </a:r>
          </a:p>
          <a:p>
            <a:r>
              <a:rPr lang="en-US" dirty="0" smtClean="0">
                <a:latin typeface="Arial Narrow" panose="020B0606020202030204" pitchFamily="34" charset="0"/>
              </a:rPr>
              <a:t>Geographic footprint: MPLNET within 0.1 </a:t>
            </a:r>
            <a:r>
              <a:rPr lang="en-US" dirty="0" err="1" smtClean="0">
                <a:latin typeface="Arial Narrow" panose="020B0606020202030204" pitchFamily="34" charset="0"/>
              </a:rPr>
              <a:t>deg</a:t>
            </a:r>
            <a:r>
              <a:rPr lang="en-US" dirty="0" smtClean="0">
                <a:latin typeface="Arial Narrow" panose="020B0606020202030204" pitchFamily="34" charset="0"/>
              </a:rPr>
              <a:t>; airborne: dynamically determined but no bigger than 0.5 deg.</a:t>
            </a:r>
          </a:p>
        </p:txBody>
      </p:sp>
    </p:spTree>
    <p:extLst>
      <p:ext uri="{BB962C8B-B14F-4D97-AF65-F5344CB8AC3E}">
        <p14:creationId xmlns:p14="http://schemas.microsoft.com/office/powerpoint/2010/main" val="427329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8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Low AOD is Challenging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341994"/>
            <a:ext cx="121815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TEMPO AOCH algorithm struggles in the low AOD range (&lt;0.2 or so).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Of course not sufficient high quality pixels can affect the results as well.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6" y="2626348"/>
            <a:ext cx="6229776" cy="29794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974" y="2626348"/>
            <a:ext cx="6229776" cy="29794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7988" y="5504417"/>
            <a:ext cx="106820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Arial Narrow" panose="020B0606020202030204" pitchFamily="34" charset="0"/>
              </a:rPr>
              <a:t>↑</a:t>
            </a:r>
            <a:r>
              <a:rPr lang="en-US" sz="1900" dirty="0" smtClean="0">
                <a:latin typeface="Arial Narrow" panose="020B0606020202030204" pitchFamily="34" charset="0"/>
              </a:rPr>
              <a:t> Two more examples using GV/HSRL2 during </a:t>
            </a:r>
            <a:r>
              <a:rPr lang="en-US" sz="1900" dirty="0" smtClean="0">
                <a:latin typeface="Arial Narrow" panose="020B0606020202030204" pitchFamily="34" charset="0"/>
              </a:rPr>
              <a:t>AEROMMA/STAQS. </a:t>
            </a:r>
            <a:r>
              <a:rPr lang="en-US" sz="1900" dirty="0" smtClean="0">
                <a:latin typeface="Arial Narrow" panose="020B0606020202030204" pitchFamily="34" charset="0"/>
              </a:rPr>
              <a:t>TEMPO AOCH retrievals with low AOD (&lt;0.2) should be discarded.</a:t>
            </a:r>
          </a:p>
        </p:txBody>
      </p:sp>
    </p:spTree>
    <p:extLst>
      <p:ext uri="{BB962C8B-B14F-4D97-AF65-F5344CB8AC3E}">
        <p14:creationId xmlns:p14="http://schemas.microsoft.com/office/powerpoint/2010/main" val="42676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10661"/>
            <a:ext cx="12192000" cy="185578"/>
            <a:chOff x="0" y="0"/>
            <a:chExt cx="9144000" cy="172719"/>
          </a:xfrm>
        </p:grpSpPr>
        <p:sp>
          <p:nvSpPr>
            <p:cNvPr id="57" name="Rectangle 56"/>
            <p:cNvSpPr/>
            <p:nvPr/>
          </p:nvSpPr>
          <p:spPr>
            <a:xfrm>
              <a:off x="0" y="0"/>
              <a:ext cx="9144000" cy="1016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0" y="127000"/>
              <a:ext cx="9144000" cy="4571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10656537" y="1"/>
            <a:ext cx="623454" cy="762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9</a:t>
            </a:r>
            <a:endParaRPr lang="en-US" sz="2800" b="1" dirty="0"/>
          </a:p>
        </p:txBody>
      </p:sp>
      <p:sp>
        <p:nvSpPr>
          <p:cNvPr id="87" name="Title 1"/>
          <p:cNvSpPr>
            <a:spLocks noGrp="1"/>
          </p:cNvSpPr>
          <p:nvPr>
            <p:ph type="title"/>
          </p:nvPr>
        </p:nvSpPr>
        <p:spPr>
          <a:xfrm>
            <a:off x="597989" y="271228"/>
            <a:ext cx="9247051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  <a:latin typeface="+mn-lt"/>
              </a:rPr>
              <a:t>Sometimes High Biases: Not Sure Why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300734" y="1341994"/>
            <a:ext cx="1180058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2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 representations examples with moderate AOD (&gt;0.2) and sufficient high quality pixels.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For </a:t>
            </a:r>
            <a:r>
              <a:rPr lang="en-US" sz="2400" dirty="0" err="1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lidar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 profiles, weighted extinction height is compared to AOCH </a:t>
            </a:r>
            <a:r>
              <a:rPr lang="en-US" sz="2000" dirty="0" smtClean="0">
                <a:solidFill>
                  <a:schemeClr val="accent2"/>
                </a:solidFill>
                <a:latin typeface="+mj-lt"/>
                <a:sym typeface="Wingdings" panose="05000000000000000000" pitchFamily="2" charset="2"/>
              </a:rPr>
              <a:t>(Chen et al. 2021 and refs there in)</a:t>
            </a:r>
            <a:r>
              <a:rPr lang="en-US" sz="2400" dirty="0" smtClean="0">
                <a:solidFill>
                  <a:srgbClr val="44546A"/>
                </a:solidFill>
                <a:latin typeface="+mj-lt"/>
                <a:sym typeface="Wingdings" panose="05000000000000000000" pitchFamily="2" charset="2"/>
              </a:rPr>
              <a:t>, introducing some systematic bias. But the discrepancies shown in these cases are likely beyond that.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" y="3136123"/>
            <a:ext cx="5371705" cy="25690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667" y="3136123"/>
            <a:ext cx="4851001" cy="23998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5438" y="5596659"/>
            <a:ext cx="42775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Arial Narrow" panose="020B0606020202030204" pitchFamily="34" charset="0"/>
              </a:rPr>
              <a:t>↑</a:t>
            </a:r>
            <a:r>
              <a:rPr lang="en-US" sz="1900" dirty="0" smtClean="0">
                <a:latin typeface="Arial Narrow" panose="020B0606020202030204" pitchFamily="34" charset="0"/>
              </a:rPr>
              <a:t> </a:t>
            </a:r>
            <a:r>
              <a:rPr lang="en-US" sz="1900" dirty="0" smtClean="0">
                <a:latin typeface="Arial Narrow" panose="020B0606020202030204" pitchFamily="34" charset="0"/>
              </a:rPr>
              <a:t>AEROMMA/STAQS </a:t>
            </a:r>
            <a:r>
              <a:rPr lang="en-US" sz="1900" dirty="0" smtClean="0">
                <a:latin typeface="Arial Narrow" panose="020B0606020202030204" pitchFamily="34" charset="0"/>
              </a:rPr>
              <a:t>Chicago flight (GV/HSRL2). Well defined aerosol layer decoupled from surface. TEMPO AOD 0.29 (&gt;100 good pixels).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67350" y="5596659"/>
            <a:ext cx="43561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Arial Narrow" panose="020B0606020202030204" pitchFamily="34" charset="0"/>
              </a:rPr>
              <a:t>↑</a:t>
            </a:r>
            <a:r>
              <a:rPr lang="en-US" sz="1900" dirty="0" smtClean="0">
                <a:latin typeface="Arial Narrow" panose="020B0606020202030204" pitchFamily="34" charset="0"/>
              </a:rPr>
              <a:t> MPLNET GSFC. Surface-bound aerosols extending to ~3 km. TEMPO AOD 0.33 (19 high quality pixels).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958387" y="4157264"/>
                <a:ext cx="2260501" cy="561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b="0" dirty="0" smtClean="0"/>
                  <a:t>Weighted extinction height: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𝐴𝑂𝐶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𝑙𝑖𝑑𝑎𝑟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𝑒𝑥𝑡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𝑒𝑥𝑡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8387" y="4157264"/>
                <a:ext cx="2260501" cy="561885"/>
              </a:xfrm>
              <a:prstGeom prst="rect">
                <a:avLst/>
              </a:prstGeom>
              <a:blipFill>
                <a:blip r:embed="rId5"/>
                <a:stretch>
                  <a:fillRect l="-4865" t="-9783" b="-7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 flipH="1">
            <a:off x="9112250" y="4272280"/>
            <a:ext cx="8128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1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22540</TotalTime>
  <Words>2555</Words>
  <Application>Microsoft Office PowerPoint</Application>
  <PresentationFormat>Widescreen</PresentationFormat>
  <Paragraphs>286</Paragraphs>
  <Slides>39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Microsoft YaHei UI Light</vt:lpstr>
      <vt:lpstr>Arial</vt:lpstr>
      <vt:lpstr>Arial Narrow</vt:lpstr>
      <vt:lpstr>Britannic Bold</vt:lpstr>
      <vt:lpstr>Calibri</vt:lpstr>
      <vt:lpstr>Calibri Light</vt:lpstr>
      <vt:lpstr>Cambria Math</vt:lpstr>
      <vt:lpstr>Wingdings</vt:lpstr>
      <vt:lpstr>Office Theme</vt:lpstr>
      <vt:lpstr>Evaluating TEMPO Aerosol Layer Height Product using Airborne and Ground-Based Observations</vt:lpstr>
      <vt:lpstr>AOCH: Aerosol Optical Centroid Height</vt:lpstr>
      <vt:lpstr>Current Status</vt:lpstr>
      <vt:lpstr>TEMPO AOCH Evaluation</vt:lpstr>
      <vt:lpstr>AEROMMA/STAQS: HSRL2</vt:lpstr>
      <vt:lpstr>MPLNET: Micro-Pulse Lidar (MPL)</vt:lpstr>
      <vt:lpstr>Works Well in Moderate AOD Range (&gt;0.2)</vt:lpstr>
      <vt:lpstr>Low AOD is Challenging</vt:lpstr>
      <vt:lpstr>Sometimes High Biases: Not Sure Why</vt:lpstr>
      <vt:lpstr>Summary: MPLNET + AEROMMA</vt:lpstr>
      <vt:lpstr>Summary: MPLNET + AEROMMA</vt:lpstr>
      <vt:lpstr>Summary: MPLNET + AEROMMA</vt:lpstr>
      <vt:lpstr>Summary: MPLNET + AEROMMA</vt:lpstr>
      <vt:lpstr>Unique Challenges with Extreme Smoke</vt:lpstr>
      <vt:lpstr>Unique Challenges with Extreme Smoke</vt:lpstr>
      <vt:lpstr>Final Remarks on Wildfire Smoke Heights</vt:lpstr>
      <vt:lpstr>Final Remarks on Wildfire Smoke Heights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Siyuan Wang</dc:creator>
  <cp:lastModifiedBy>Siyuan Wang</cp:lastModifiedBy>
  <cp:revision>150</cp:revision>
  <dcterms:created xsi:type="dcterms:W3CDTF">2024-02-22T04:04:34Z</dcterms:created>
  <dcterms:modified xsi:type="dcterms:W3CDTF">2024-10-15T16:00:10Z</dcterms:modified>
</cp:coreProperties>
</file>