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 id="2147483677" r:id="rId2"/>
    <p:sldMasterId id="2147483722" r:id="rId3"/>
    <p:sldMasterId id="2147483730" r:id="rId4"/>
  </p:sldMasterIdLst>
  <p:notesMasterIdLst>
    <p:notesMasterId r:id="rId25"/>
  </p:notesMasterIdLst>
  <p:sldIdLst>
    <p:sldId id="1042652954" r:id="rId5"/>
    <p:sldId id="5072" r:id="rId6"/>
    <p:sldId id="5070" r:id="rId7"/>
    <p:sldId id="5074" r:id="rId8"/>
    <p:sldId id="259" r:id="rId9"/>
    <p:sldId id="268" r:id="rId10"/>
    <p:sldId id="276" r:id="rId11"/>
    <p:sldId id="1042652960" r:id="rId12"/>
    <p:sldId id="5073" r:id="rId13"/>
    <p:sldId id="5069" r:id="rId14"/>
    <p:sldId id="1042652961" r:id="rId15"/>
    <p:sldId id="1042652955" r:id="rId16"/>
    <p:sldId id="1042652958" r:id="rId17"/>
    <p:sldId id="1042652959" r:id="rId18"/>
    <p:sldId id="1042652956" r:id="rId19"/>
    <p:sldId id="415" r:id="rId20"/>
    <p:sldId id="5060" r:id="rId21"/>
    <p:sldId id="5059" r:id="rId22"/>
    <p:sldId id="5067" r:id="rId23"/>
    <p:sldId id="5063" r:id="rId24"/>
  </p:sldIdLst>
  <p:sldSz cx="12192000" cy="6858000"/>
  <p:notesSz cx="6858000" cy="9144000"/>
  <p:embeddedFontLst>
    <p:embeddedFont>
      <p:font typeface="Arial Rounded MT Bold" panose="020F0704030504030204" pitchFamily="34" charset="0"/>
      <p:regular r:id="rId26"/>
    </p:embeddedFon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Cambria Math" panose="02040503050406030204" pitchFamily="18"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8" roundtripDataSignature="AMtx7mgcec/nsvjIDX3Gx2ADWIrGb9EtV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187"/>
    <a:srgbClr val="7E7B85"/>
    <a:srgbClr val="7B7D85"/>
    <a:srgbClr val="F6BB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A16B12E-E423-4CF4-B129-9977A535B467}">
  <a:tblStyle styleId="{8A16B12E-E423-4CF4-B129-9977A535B467}"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7589" autoAdjust="0"/>
    <p:restoredTop sz="94694"/>
  </p:normalViewPr>
  <p:slideViewPr>
    <p:cSldViewPr snapToGrid="0">
      <p:cViewPr varScale="1">
        <p:scale>
          <a:sx n="69" d="100"/>
          <a:sy n="69" d="100"/>
        </p:scale>
        <p:origin x="72" y="44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21" Type="http://schemas.openxmlformats.org/officeDocument/2006/relationships/slide" Target="slides/slide17.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48" Type="http://customschemas.google.com/relationships/presentationmetadata" Target="meta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9" name="Google Shape;25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3147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3824753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30" name="Google Shape;33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F6F504-CE41-414C-8B15-9512D0C662A3}"/>
              </a:ext>
            </a:extLst>
          </p:cNvPr>
          <p:cNvSpPr/>
          <p:nvPr/>
        </p:nvSpPr>
        <p:spPr>
          <a:xfrm>
            <a:off x="0" y="1110953"/>
            <a:ext cx="12192000" cy="57470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498432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EA5DB-818B-4A02-81BB-6DD6A6E4E2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8D13E2-0B92-486F-977D-A2C893CC5F6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DFD24E-4258-4732-8D15-E3E50F53B29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27FA61C1-7E86-4657-8137-1ECD6A3C3B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D1EACD-DD14-44A1-BC92-17282D1B3A29}"/>
              </a:ext>
            </a:extLst>
          </p:cNvPr>
          <p:cNvSpPr>
            <a:spLocks noGrp="1"/>
          </p:cNvSpPr>
          <p:nvPr>
            <p:ph type="sldNum" sz="quarter" idx="12"/>
          </p:nvPr>
        </p:nvSpPr>
        <p:spPr>
          <a:xfrm>
            <a:off x="8610600" y="6356350"/>
            <a:ext cx="2743200" cy="365125"/>
          </a:xfrm>
          <a:prstGeom prst="rect">
            <a:avLst/>
          </a:prstGeom>
        </p:spPr>
        <p:txBody>
          <a:bodyPr/>
          <a:lstStyle/>
          <a:p>
            <a:fld id="{E0507EEB-1616-453C-933B-51FA3ABEFD41}" type="slidenum">
              <a:rPr lang="en-US" smtClean="0"/>
              <a:t>‹#›</a:t>
            </a:fld>
            <a:endParaRPr lang="en-US"/>
          </a:p>
        </p:txBody>
      </p:sp>
    </p:spTree>
    <p:extLst>
      <p:ext uri="{BB962C8B-B14F-4D97-AF65-F5344CB8AC3E}">
        <p14:creationId xmlns:p14="http://schemas.microsoft.com/office/powerpoint/2010/main" val="297349046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E4F3DC-15E6-4E6F-B536-61E7FFD1B10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7020BE-F3FB-4FE3-9D4B-B52962E2C6F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7C6970-F724-40F4-93C2-C8AFAE42B72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C6268876-86DB-4EBD-8857-EE87D2E36D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ABB502-BC31-41D5-896A-10B8C7135CC0}"/>
              </a:ext>
            </a:extLst>
          </p:cNvPr>
          <p:cNvSpPr>
            <a:spLocks noGrp="1"/>
          </p:cNvSpPr>
          <p:nvPr>
            <p:ph type="sldNum" sz="quarter" idx="12"/>
          </p:nvPr>
        </p:nvSpPr>
        <p:spPr>
          <a:xfrm>
            <a:off x="8610600" y="6356350"/>
            <a:ext cx="2743200" cy="365125"/>
          </a:xfrm>
          <a:prstGeom prst="rect">
            <a:avLst/>
          </a:prstGeom>
        </p:spPr>
        <p:txBody>
          <a:bodyPr/>
          <a:lstStyle/>
          <a:p>
            <a:fld id="{E0507EEB-1616-453C-933B-51FA3ABEFD41}" type="slidenum">
              <a:rPr lang="en-US" smtClean="0"/>
              <a:t>‹#›</a:t>
            </a:fld>
            <a:endParaRPr lang="en-US"/>
          </a:p>
        </p:txBody>
      </p:sp>
    </p:spTree>
    <p:extLst>
      <p:ext uri="{BB962C8B-B14F-4D97-AF65-F5344CB8AC3E}">
        <p14:creationId xmlns:p14="http://schemas.microsoft.com/office/powerpoint/2010/main" val="390319585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Content" type="obj">
  <p:cSld name="1_Title and Content">
    <p:spTree>
      <p:nvGrpSpPr>
        <p:cNvPr id="1" name="Shape 22"/>
        <p:cNvGrpSpPr/>
        <p:nvPr/>
      </p:nvGrpSpPr>
      <p:grpSpPr>
        <a:xfrm>
          <a:off x="0" y="0"/>
          <a:ext cx="0" cy="0"/>
          <a:chOff x="0" y="0"/>
          <a:chExt cx="0" cy="0"/>
        </a:xfrm>
      </p:grpSpPr>
      <p:sp>
        <p:nvSpPr>
          <p:cNvPr id="23" name="Google Shape;23;p32"/>
          <p:cNvSpPr txBox="1">
            <a:spLocks noGrp="1"/>
          </p:cNvSpPr>
          <p:nvPr>
            <p:ph type="title"/>
          </p:nvPr>
        </p:nvSpPr>
        <p:spPr>
          <a:xfrm>
            <a:off x="609600" y="936865"/>
            <a:ext cx="10972800" cy="858753"/>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32"/>
          <p:cNvSpPr txBox="1">
            <a:spLocks noGrp="1"/>
          </p:cNvSpPr>
          <p:nvPr>
            <p:ph type="body" idx="1"/>
          </p:nvPr>
        </p:nvSpPr>
        <p:spPr>
          <a:xfrm>
            <a:off x="609600" y="2146905"/>
            <a:ext cx="10972800" cy="3979259"/>
          </a:xfrm>
          <a:prstGeom prst="rect">
            <a:avLst/>
          </a:prstGeom>
          <a:noFill/>
          <a:ln>
            <a:noFill/>
          </a:ln>
        </p:spPr>
        <p:txBody>
          <a:bodyPr spcFirstLastPara="1" wrap="square" lIns="91425" tIns="45700" rIns="91425" bIns="45700" anchor="t" anchorCtr="0">
            <a:normAutofit/>
          </a:bodyPr>
          <a:lstStyle>
            <a:lvl1pPr marL="609585" lvl="0" indent="-457189" algn="l">
              <a:spcBef>
                <a:spcPts val="480"/>
              </a:spcBef>
              <a:spcAft>
                <a:spcPts val="0"/>
              </a:spcAft>
              <a:buClr>
                <a:schemeClr val="dk1"/>
              </a:buClr>
              <a:buSzPts val="1800"/>
              <a:buChar char="•"/>
              <a:defRPr/>
            </a:lvl1pPr>
            <a:lvl2pPr marL="1219170" lvl="1" indent="-457189" algn="l">
              <a:spcBef>
                <a:spcPts val="480"/>
              </a:spcBef>
              <a:spcAft>
                <a:spcPts val="0"/>
              </a:spcAft>
              <a:buClr>
                <a:schemeClr val="dk1"/>
              </a:buClr>
              <a:buSzPts val="1800"/>
              <a:buChar char="–"/>
              <a:defRPr/>
            </a:lvl2pPr>
            <a:lvl3pPr marL="1828754" lvl="2" indent="-457189" algn="l">
              <a:spcBef>
                <a:spcPts val="480"/>
              </a:spcBef>
              <a:spcAft>
                <a:spcPts val="0"/>
              </a:spcAft>
              <a:buClr>
                <a:schemeClr val="dk1"/>
              </a:buClr>
              <a:buSzPts val="1800"/>
              <a:buChar char="•"/>
              <a:defRPr/>
            </a:lvl3pPr>
            <a:lvl4pPr marL="2438339" lvl="3" indent="-457189" algn="l">
              <a:spcBef>
                <a:spcPts val="480"/>
              </a:spcBef>
              <a:spcAft>
                <a:spcPts val="0"/>
              </a:spcAft>
              <a:buClr>
                <a:schemeClr val="dk1"/>
              </a:buClr>
              <a:buSzPts val="1800"/>
              <a:buChar char="–"/>
              <a:defRPr/>
            </a:lvl4pPr>
            <a:lvl5pPr marL="3047924" lvl="4" indent="-457189" algn="l">
              <a:spcBef>
                <a:spcPts val="480"/>
              </a:spcBef>
              <a:spcAft>
                <a:spcPts val="0"/>
              </a:spcAft>
              <a:buClr>
                <a:schemeClr val="dk1"/>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25" name="Google Shape;25;p3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170765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C9E9FF"/>
        </a:solidFill>
        <a:effectLst/>
      </p:bgPr>
    </p:bg>
    <p:spTree>
      <p:nvGrpSpPr>
        <p:cNvPr id="1" name=""/>
        <p:cNvGrpSpPr/>
        <p:nvPr/>
      </p:nvGrpSpPr>
      <p:grpSpPr>
        <a:xfrm>
          <a:off x="0" y="0"/>
          <a:ext cx="0" cy="0"/>
          <a:chOff x="0" y="0"/>
          <a:chExt cx="0" cy="0"/>
        </a:xfrm>
      </p:grpSpPr>
      <p:sp>
        <p:nvSpPr>
          <p:cNvPr id="15363" name="Rectangle 3"/>
          <p:cNvSpPr>
            <a:spLocks noGrp="1" noChangeArrowheads="1"/>
          </p:cNvSpPr>
          <p:nvPr>
            <p:ph type="ctrTitle"/>
          </p:nvPr>
        </p:nvSpPr>
        <p:spPr>
          <a:xfrm>
            <a:off x="914400" y="1790700"/>
            <a:ext cx="10363200" cy="1143000"/>
          </a:xfrm>
          <a:prstGeom prst="rect">
            <a:avLst/>
          </a:prstGeom>
        </p:spPr>
        <p:txBody>
          <a:bodyPr/>
          <a:lstStyle>
            <a:lvl1pPr>
              <a:defRPr sz="3600" b="1">
                <a:solidFill>
                  <a:srgbClr val="003C64"/>
                </a:solidFill>
                <a:latin typeface="+mj-lt"/>
              </a:defRPr>
            </a:lvl1pPr>
          </a:lstStyle>
          <a:p>
            <a:r>
              <a:rPr lang="en-US"/>
              <a:t>Click to edit Master title style</a:t>
            </a:r>
          </a:p>
        </p:txBody>
      </p:sp>
      <p:sp>
        <p:nvSpPr>
          <p:cNvPr id="15364" name="Rectangle 4"/>
          <p:cNvSpPr>
            <a:spLocks noGrp="1" noChangeArrowheads="1"/>
          </p:cNvSpPr>
          <p:nvPr>
            <p:ph type="subTitle" idx="1"/>
          </p:nvPr>
        </p:nvSpPr>
        <p:spPr>
          <a:xfrm>
            <a:off x="1828800" y="3235570"/>
            <a:ext cx="8534400" cy="1752600"/>
          </a:xfrm>
          <a:prstGeom prst="rect">
            <a:avLst/>
          </a:prstGeom>
        </p:spPr>
        <p:txBody>
          <a:bodyPr/>
          <a:lstStyle>
            <a:lvl1pPr marL="0" indent="0" algn="ctr">
              <a:buFontTx/>
              <a:buNone/>
              <a:defRPr>
                <a:solidFill>
                  <a:srgbClr val="003C64"/>
                </a:solidFill>
                <a:latin typeface="+mj-lt"/>
              </a:defRPr>
            </a:lvl1pPr>
          </a:lstStyle>
          <a:p>
            <a:r>
              <a:rPr lang="en-US"/>
              <a:t>Click to edit Master subtitle style</a:t>
            </a:r>
          </a:p>
        </p:txBody>
      </p:sp>
      <p:sp>
        <p:nvSpPr>
          <p:cNvPr id="6" name="Date Placeholder 5"/>
          <p:cNvSpPr>
            <a:spLocks noGrp="1" noChangeArrowheads="1"/>
          </p:cNvSpPr>
          <p:nvPr>
            <p:ph type="dt" sz="half" idx="10"/>
          </p:nvPr>
        </p:nvSpPr>
        <p:spPr>
          <a:xfrm>
            <a:off x="4826000" y="5412516"/>
            <a:ext cx="2540000" cy="264384"/>
          </a:xfrm>
          <a:prstGeom prst="rect">
            <a:avLst/>
          </a:prstGeom>
        </p:spPr>
        <p:txBody>
          <a:bodyPr anchor="ctr"/>
          <a:lstStyle>
            <a:lvl1pPr algn="ctr">
              <a:defRPr smtClean="0">
                <a:solidFill>
                  <a:srgbClr val="003C64"/>
                </a:solidFill>
                <a:latin typeface="+mj-lt"/>
              </a:defRPr>
            </a:lvl1pPr>
          </a:lstStyle>
          <a:p>
            <a:fld id="{E6941D17-0429-4793-8FDA-34381CE9C852}" type="datetime1">
              <a:rPr lang="en-US" smtClean="0"/>
              <a:pPr/>
              <a:t>10/16/2024</a:t>
            </a:fld>
            <a:endParaRPr lang="en-US"/>
          </a:p>
        </p:txBody>
      </p:sp>
      <p:sp>
        <p:nvSpPr>
          <p:cNvPr id="11" name="Rectangle 10">
            <a:extLst>
              <a:ext uri="{FF2B5EF4-FFF2-40B4-BE49-F238E27FC236}">
                <a16:creationId xmlns:a16="http://schemas.microsoft.com/office/drawing/2014/main" id="{D7DEE0C1-CD9A-4CCA-9F53-C8BB348E4B64}"/>
              </a:ext>
            </a:extLst>
          </p:cNvPr>
          <p:cNvSpPr/>
          <p:nvPr/>
        </p:nvSpPr>
        <p:spPr bwMode="auto">
          <a:xfrm>
            <a:off x="0" y="0"/>
            <a:ext cx="12192000" cy="1042438"/>
          </a:xfrm>
          <a:prstGeom prst="rect">
            <a:avLst/>
          </a:prstGeom>
          <a:solidFill>
            <a:srgbClr val="003C6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sp>
        <p:nvSpPr>
          <p:cNvPr id="2" name="Rectangle 1">
            <a:extLst>
              <a:ext uri="{FF2B5EF4-FFF2-40B4-BE49-F238E27FC236}">
                <a16:creationId xmlns:a16="http://schemas.microsoft.com/office/drawing/2014/main" id="{254F4B41-470A-4434-814E-09B432469DA7}"/>
              </a:ext>
            </a:extLst>
          </p:cNvPr>
          <p:cNvSpPr/>
          <p:nvPr/>
        </p:nvSpPr>
        <p:spPr bwMode="auto">
          <a:xfrm>
            <a:off x="0" y="97123"/>
            <a:ext cx="12192000" cy="848192"/>
          </a:xfrm>
          <a:prstGeom prst="rect">
            <a:avLst/>
          </a:prstGeom>
          <a:solidFill>
            <a:srgbClr val="005187"/>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cxnSp>
        <p:nvCxnSpPr>
          <p:cNvPr id="4" name="Straight Connector 3">
            <a:extLst>
              <a:ext uri="{FF2B5EF4-FFF2-40B4-BE49-F238E27FC236}">
                <a16:creationId xmlns:a16="http://schemas.microsoft.com/office/drawing/2014/main" id="{08AC61D2-4063-4884-B1D2-CA3EEE406DFF}"/>
              </a:ext>
            </a:extLst>
          </p:cNvPr>
          <p:cNvCxnSpPr/>
          <p:nvPr userDrawn="1"/>
        </p:nvCxnSpPr>
        <p:spPr bwMode="auto">
          <a:xfrm>
            <a:off x="0" y="97123"/>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74892B48-2F2C-4FCF-9897-A38E3D08ADBD}"/>
              </a:ext>
            </a:extLst>
          </p:cNvPr>
          <p:cNvCxnSpPr/>
          <p:nvPr userDrawn="1"/>
        </p:nvCxnSpPr>
        <p:spPr bwMode="auto">
          <a:xfrm>
            <a:off x="0" y="945315"/>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pic>
        <p:nvPicPr>
          <p:cNvPr id="9" name="Picture 8" descr="Logo&#10;&#10;Description automatically generated">
            <a:extLst>
              <a:ext uri="{FF2B5EF4-FFF2-40B4-BE49-F238E27FC236}">
                <a16:creationId xmlns:a16="http://schemas.microsoft.com/office/drawing/2014/main" id="{D6EB7DB5-BB34-44FE-8997-04EF091501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564" y="189921"/>
            <a:ext cx="1656493" cy="662597"/>
          </a:xfrm>
          <a:prstGeom prst="rect">
            <a:avLst/>
          </a:prstGeom>
        </p:spPr>
      </p:pic>
      <p:sp>
        <p:nvSpPr>
          <p:cNvPr id="22" name="Rectangle 21">
            <a:extLst>
              <a:ext uri="{FF2B5EF4-FFF2-40B4-BE49-F238E27FC236}">
                <a16:creationId xmlns:a16="http://schemas.microsoft.com/office/drawing/2014/main" id="{F574A88F-1766-4A44-B5E2-3BF153CB4A2E}"/>
              </a:ext>
            </a:extLst>
          </p:cNvPr>
          <p:cNvSpPr/>
          <p:nvPr userDrawn="1"/>
        </p:nvSpPr>
        <p:spPr bwMode="auto">
          <a:xfrm>
            <a:off x="0" y="6482316"/>
            <a:ext cx="12192000" cy="375684"/>
          </a:xfrm>
          <a:prstGeom prst="rect">
            <a:avLst/>
          </a:prstGeom>
          <a:solidFill>
            <a:srgbClr val="003C6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sp>
        <p:nvSpPr>
          <p:cNvPr id="23" name="Rectangle 22">
            <a:extLst>
              <a:ext uri="{FF2B5EF4-FFF2-40B4-BE49-F238E27FC236}">
                <a16:creationId xmlns:a16="http://schemas.microsoft.com/office/drawing/2014/main" id="{1E1984FC-9955-4A04-B5BC-E37CE2ECA5BB}"/>
              </a:ext>
            </a:extLst>
          </p:cNvPr>
          <p:cNvSpPr/>
          <p:nvPr userDrawn="1"/>
        </p:nvSpPr>
        <p:spPr bwMode="auto">
          <a:xfrm>
            <a:off x="0" y="6530608"/>
            <a:ext cx="12192000" cy="264384"/>
          </a:xfrm>
          <a:prstGeom prst="rect">
            <a:avLst/>
          </a:prstGeom>
          <a:solidFill>
            <a:srgbClr val="005187"/>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sp>
        <p:nvSpPr>
          <p:cNvPr id="24" name="Slide Number Placeholder 7">
            <a:extLst>
              <a:ext uri="{FF2B5EF4-FFF2-40B4-BE49-F238E27FC236}">
                <a16:creationId xmlns:a16="http://schemas.microsoft.com/office/drawing/2014/main" id="{1643506A-4516-472C-8A67-934129570B7D}"/>
              </a:ext>
            </a:extLst>
          </p:cNvPr>
          <p:cNvSpPr>
            <a:spLocks noGrp="1" noChangeArrowheads="1"/>
          </p:cNvSpPr>
          <p:nvPr>
            <p:ph type="sldNum" sz="quarter" idx="4"/>
          </p:nvPr>
        </p:nvSpPr>
        <p:spPr>
          <a:xfrm>
            <a:off x="9441271" y="6523520"/>
            <a:ext cx="2540000" cy="278561"/>
          </a:xfrm>
          <a:prstGeom prst="rect">
            <a:avLst/>
          </a:prstGeom>
        </p:spPr>
        <p:txBody>
          <a:bodyPr anchor="ctr"/>
          <a:lstStyle>
            <a:lvl1pPr algn="r">
              <a:defRPr sz="1400" smtClean="0">
                <a:solidFill>
                  <a:schemeClr val="bg1">
                    <a:lumMod val="85000"/>
                  </a:schemeClr>
                </a:solidFill>
              </a:defRPr>
            </a:lvl1pPr>
          </a:lstStyle>
          <a:p>
            <a:fld id="{12C80C7B-1DE2-4FD7-9AB9-740667D82627}" type="slidenum">
              <a:rPr lang="en-US" smtClean="0"/>
              <a:pPr/>
              <a:t>‹#›</a:t>
            </a:fld>
            <a:endParaRPr lang="en-US"/>
          </a:p>
        </p:txBody>
      </p:sp>
      <p:sp>
        <p:nvSpPr>
          <p:cNvPr id="25" name="Rectangle 6">
            <a:extLst>
              <a:ext uri="{FF2B5EF4-FFF2-40B4-BE49-F238E27FC236}">
                <a16:creationId xmlns:a16="http://schemas.microsoft.com/office/drawing/2014/main" id="{9C5AD8CF-9C34-4DA4-A320-FA657CC4FD20}"/>
              </a:ext>
            </a:extLst>
          </p:cNvPr>
          <p:cNvSpPr txBox="1">
            <a:spLocks noChangeArrowheads="1"/>
          </p:cNvSpPr>
          <p:nvPr userDrawn="1"/>
        </p:nvSpPr>
        <p:spPr bwMode="auto">
          <a:xfrm>
            <a:off x="3556000" y="6434200"/>
            <a:ext cx="5080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lumMod val="85000"/>
                  </a:schemeClr>
                </a:solidFill>
                <a:effectLst/>
                <a:uLnTx/>
                <a:uFillTx/>
                <a:latin typeface="+mn-lt"/>
                <a:ea typeface="+mn-ea"/>
                <a:cs typeface="+mn-cs"/>
              </a:rPr>
              <a:t>Office of Research and Development</a:t>
            </a:r>
          </a:p>
        </p:txBody>
      </p:sp>
      <p:cxnSp>
        <p:nvCxnSpPr>
          <p:cNvPr id="26" name="Straight Connector 25">
            <a:extLst>
              <a:ext uri="{FF2B5EF4-FFF2-40B4-BE49-F238E27FC236}">
                <a16:creationId xmlns:a16="http://schemas.microsoft.com/office/drawing/2014/main" id="{9CD43571-3525-4A19-ACF3-F1ADDD0F134F}"/>
              </a:ext>
            </a:extLst>
          </p:cNvPr>
          <p:cNvCxnSpPr/>
          <p:nvPr userDrawn="1"/>
        </p:nvCxnSpPr>
        <p:spPr bwMode="auto">
          <a:xfrm>
            <a:off x="0" y="6540410"/>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AD0A0DC7-3278-4431-9EE8-F9791BAED035}"/>
              </a:ext>
            </a:extLst>
          </p:cNvPr>
          <p:cNvCxnSpPr/>
          <p:nvPr userDrawn="1"/>
        </p:nvCxnSpPr>
        <p:spPr bwMode="auto">
          <a:xfrm>
            <a:off x="0" y="6796970"/>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spTree>
    <p:extLst>
      <p:ext uri="{BB962C8B-B14F-4D97-AF65-F5344CB8AC3E}">
        <p14:creationId xmlns:p14="http://schemas.microsoft.com/office/powerpoint/2010/main" val="1572728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rgbClr val="C9E9FF"/>
        </a:solidFill>
        <a:effectLst/>
      </p:bgPr>
    </p:bg>
    <p:spTree>
      <p:nvGrpSpPr>
        <p:cNvPr id="1" name=""/>
        <p:cNvGrpSpPr/>
        <p:nvPr/>
      </p:nvGrpSpPr>
      <p:grpSpPr>
        <a:xfrm>
          <a:off x="0" y="0"/>
          <a:ext cx="0" cy="0"/>
          <a:chOff x="0" y="0"/>
          <a:chExt cx="0" cy="0"/>
        </a:xfrm>
      </p:grpSpPr>
      <p:sp>
        <p:nvSpPr>
          <p:cNvPr id="15363" name="Rectangle 3"/>
          <p:cNvSpPr>
            <a:spLocks noGrp="1" noChangeArrowheads="1"/>
          </p:cNvSpPr>
          <p:nvPr>
            <p:ph type="ctrTitle"/>
          </p:nvPr>
        </p:nvSpPr>
        <p:spPr>
          <a:xfrm>
            <a:off x="2125019" y="1359024"/>
            <a:ext cx="10031124" cy="1143000"/>
          </a:xfrm>
          <a:prstGeom prst="rect">
            <a:avLst/>
          </a:prstGeom>
        </p:spPr>
        <p:txBody>
          <a:bodyPr/>
          <a:lstStyle>
            <a:lvl1pPr algn="l">
              <a:defRPr sz="3600" b="1">
                <a:solidFill>
                  <a:srgbClr val="003C64"/>
                </a:solidFill>
              </a:defRPr>
            </a:lvl1pPr>
          </a:lstStyle>
          <a:p>
            <a:r>
              <a:rPr lang="en-US"/>
              <a:t>Click to edit Master title style</a:t>
            </a:r>
          </a:p>
        </p:txBody>
      </p:sp>
      <p:sp>
        <p:nvSpPr>
          <p:cNvPr id="15364" name="Rectangle 4"/>
          <p:cNvSpPr>
            <a:spLocks noGrp="1" noChangeArrowheads="1"/>
          </p:cNvSpPr>
          <p:nvPr>
            <p:ph type="subTitle" idx="1"/>
          </p:nvPr>
        </p:nvSpPr>
        <p:spPr>
          <a:xfrm>
            <a:off x="2125018" y="2516201"/>
            <a:ext cx="10031125" cy="709957"/>
          </a:xfrm>
          <a:prstGeom prst="rect">
            <a:avLst/>
          </a:prstGeom>
        </p:spPr>
        <p:txBody>
          <a:bodyPr/>
          <a:lstStyle>
            <a:lvl1pPr marL="0" indent="0" algn="l">
              <a:buFontTx/>
              <a:buNone/>
              <a:defRPr>
                <a:solidFill>
                  <a:srgbClr val="003C64"/>
                </a:solidFill>
              </a:defRPr>
            </a:lvl1pPr>
          </a:lstStyle>
          <a:p>
            <a:r>
              <a:rPr lang="en-US"/>
              <a:t>Click to edit Master subtitle style</a:t>
            </a:r>
          </a:p>
        </p:txBody>
      </p:sp>
      <p:sp>
        <p:nvSpPr>
          <p:cNvPr id="28" name="Rectangle 27">
            <a:extLst>
              <a:ext uri="{FF2B5EF4-FFF2-40B4-BE49-F238E27FC236}">
                <a16:creationId xmlns:a16="http://schemas.microsoft.com/office/drawing/2014/main" id="{ABB2409A-C8C2-48C5-A8A6-A0CE1B330089}"/>
              </a:ext>
            </a:extLst>
          </p:cNvPr>
          <p:cNvSpPr/>
          <p:nvPr userDrawn="1"/>
        </p:nvSpPr>
        <p:spPr bwMode="auto">
          <a:xfrm>
            <a:off x="0" y="6482316"/>
            <a:ext cx="12192000" cy="375684"/>
          </a:xfrm>
          <a:prstGeom prst="rect">
            <a:avLst/>
          </a:prstGeom>
          <a:solidFill>
            <a:srgbClr val="003C6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sp>
        <p:nvSpPr>
          <p:cNvPr id="29" name="Rectangle 28">
            <a:extLst>
              <a:ext uri="{FF2B5EF4-FFF2-40B4-BE49-F238E27FC236}">
                <a16:creationId xmlns:a16="http://schemas.microsoft.com/office/drawing/2014/main" id="{DD7E6508-8325-4283-9955-BAB34967B96B}"/>
              </a:ext>
            </a:extLst>
          </p:cNvPr>
          <p:cNvSpPr/>
          <p:nvPr userDrawn="1"/>
        </p:nvSpPr>
        <p:spPr bwMode="auto">
          <a:xfrm>
            <a:off x="0" y="6530608"/>
            <a:ext cx="12192000" cy="264384"/>
          </a:xfrm>
          <a:prstGeom prst="rect">
            <a:avLst/>
          </a:prstGeom>
          <a:solidFill>
            <a:srgbClr val="005187"/>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sp>
        <p:nvSpPr>
          <p:cNvPr id="30" name="Slide Number Placeholder 7">
            <a:extLst>
              <a:ext uri="{FF2B5EF4-FFF2-40B4-BE49-F238E27FC236}">
                <a16:creationId xmlns:a16="http://schemas.microsoft.com/office/drawing/2014/main" id="{E8FA934F-BCA8-43E8-AF02-ABEF9656DF78}"/>
              </a:ext>
            </a:extLst>
          </p:cNvPr>
          <p:cNvSpPr>
            <a:spLocks noGrp="1" noChangeArrowheads="1"/>
          </p:cNvSpPr>
          <p:nvPr>
            <p:ph type="sldNum" sz="quarter" idx="4"/>
          </p:nvPr>
        </p:nvSpPr>
        <p:spPr>
          <a:xfrm>
            <a:off x="9441271" y="6523520"/>
            <a:ext cx="2540000" cy="278561"/>
          </a:xfrm>
          <a:prstGeom prst="rect">
            <a:avLst/>
          </a:prstGeom>
        </p:spPr>
        <p:txBody>
          <a:bodyPr anchor="ctr"/>
          <a:lstStyle>
            <a:lvl1pPr algn="r">
              <a:defRPr sz="1400" smtClean="0">
                <a:solidFill>
                  <a:schemeClr val="bg1">
                    <a:lumMod val="85000"/>
                  </a:schemeClr>
                </a:solidFill>
              </a:defRPr>
            </a:lvl1pPr>
          </a:lstStyle>
          <a:p>
            <a:fld id="{12C80C7B-1DE2-4FD7-9AB9-740667D82627}" type="slidenum">
              <a:rPr lang="en-US" smtClean="0"/>
              <a:pPr/>
              <a:t>‹#›</a:t>
            </a:fld>
            <a:endParaRPr lang="en-US"/>
          </a:p>
        </p:txBody>
      </p:sp>
      <p:sp>
        <p:nvSpPr>
          <p:cNvPr id="31" name="Rectangle 6">
            <a:extLst>
              <a:ext uri="{FF2B5EF4-FFF2-40B4-BE49-F238E27FC236}">
                <a16:creationId xmlns:a16="http://schemas.microsoft.com/office/drawing/2014/main" id="{A739D814-0486-4CE3-8211-C6C4C23F236B}"/>
              </a:ext>
            </a:extLst>
          </p:cNvPr>
          <p:cNvSpPr txBox="1">
            <a:spLocks noChangeArrowheads="1"/>
          </p:cNvSpPr>
          <p:nvPr userDrawn="1"/>
        </p:nvSpPr>
        <p:spPr bwMode="auto">
          <a:xfrm>
            <a:off x="3556000" y="6434200"/>
            <a:ext cx="5080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lumMod val="85000"/>
                  </a:schemeClr>
                </a:solidFill>
                <a:effectLst/>
                <a:uLnTx/>
                <a:uFillTx/>
                <a:latin typeface="+mn-lt"/>
                <a:ea typeface="+mn-ea"/>
                <a:cs typeface="+mn-cs"/>
              </a:rPr>
              <a:t>Office of Research and Development</a:t>
            </a:r>
          </a:p>
        </p:txBody>
      </p:sp>
      <p:cxnSp>
        <p:nvCxnSpPr>
          <p:cNvPr id="32" name="Straight Connector 31">
            <a:extLst>
              <a:ext uri="{FF2B5EF4-FFF2-40B4-BE49-F238E27FC236}">
                <a16:creationId xmlns:a16="http://schemas.microsoft.com/office/drawing/2014/main" id="{29616C9B-2582-4554-A533-E7526E3D4212}"/>
              </a:ext>
            </a:extLst>
          </p:cNvPr>
          <p:cNvCxnSpPr/>
          <p:nvPr userDrawn="1"/>
        </p:nvCxnSpPr>
        <p:spPr bwMode="auto">
          <a:xfrm>
            <a:off x="0" y="6540410"/>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E0A085EA-535B-49C0-88CD-5615948E747D}"/>
              </a:ext>
            </a:extLst>
          </p:cNvPr>
          <p:cNvCxnSpPr/>
          <p:nvPr userDrawn="1"/>
        </p:nvCxnSpPr>
        <p:spPr bwMode="auto">
          <a:xfrm>
            <a:off x="0" y="6796970"/>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sp>
        <p:nvSpPr>
          <p:cNvPr id="34" name="Rectangle 33">
            <a:extLst>
              <a:ext uri="{FF2B5EF4-FFF2-40B4-BE49-F238E27FC236}">
                <a16:creationId xmlns:a16="http://schemas.microsoft.com/office/drawing/2014/main" id="{52A7B514-B892-40D9-9BF8-58655AE84557}"/>
              </a:ext>
            </a:extLst>
          </p:cNvPr>
          <p:cNvSpPr/>
          <p:nvPr userDrawn="1"/>
        </p:nvSpPr>
        <p:spPr bwMode="auto">
          <a:xfrm>
            <a:off x="0" y="0"/>
            <a:ext cx="12192000" cy="1042438"/>
          </a:xfrm>
          <a:prstGeom prst="rect">
            <a:avLst/>
          </a:prstGeom>
          <a:solidFill>
            <a:srgbClr val="003C6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sp>
        <p:nvSpPr>
          <p:cNvPr id="35" name="Rectangle 34">
            <a:extLst>
              <a:ext uri="{FF2B5EF4-FFF2-40B4-BE49-F238E27FC236}">
                <a16:creationId xmlns:a16="http://schemas.microsoft.com/office/drawing/2014/main" id="{32E38C93-E0DE-4DE5-AB81-BBB878ADE35A}"/>
              </a:ext>
            </a:extLst>
          </p:cNvPr>
          <p:cNvSpPr/>
          <p:nvPr userDrawn="1"/>
        </p:nvSpPr>
        <p:spPr bwMode="auto">
          <a:xfrm>
            <a:off x="0" y="97123"/>
            <a:ext cx="12192000" cy="848192"/>
          </a:xfrm>
          <a:prstGeom prst="rect">
            <a:avLst/>
          </a:prstGeom>
          <a:solidFill>
            <a:srgbClr val="005187"/>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cxnSp>
        <p:nvCxnSpPr>
          <p:cNvPr id="36" name="Straight Connector 35">
            <a:extLst>
              <a:ext uri="{FF2B5EF4-FFF2-40B4-BE49-F238E27FC236}">
                <a16:creationId xmlns:a16="http://schemas.microsoft.com/office/drawing/2014/main" id="{0C8886DD-56C8-41CA-834C-51ABBB84709A}"/>
              </a:ext>
            </a:extLst>
          </p:cNvPr>
          <p:cNvCxnSpPr/>
          <p:nvPr userDrawn="1"/>
        </p:nvCxnSpPr>
        <p:spPr bwMode="auto">
          <a:xfrm>
            <a:off x="0" y="97123"/>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9A8EA4AE-4BA1-4D85-8DA5-6B4F18A0A6B9}"/>
              </a:ext>
            </a:extLst>
          </p:cNvPr>
          <p:cNvCxnSpPr/>
          <p:nvPr userDrawn="1"/>
        </p:nvCxnSpPr>
        <p:spPr bwMode="auto">
          <a:xfrm>
            <a:off x="0" y="945315"/>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pic>
        <p:nvPicPr>
          <p:cNvPr id="38" name="Picture 37" descr="Logo&#10;&#10;Description automatically generated">
            <a:extLst>
              <a:ext uri="{FF2B5EF4-FFF2-40B4-BE49-F238E27FC236}">
                <a16:creationId xmlns:a16="http://schemas.microsoft.com/office/drawing/2014/main" id="{BA0173C6-F2D0-4AC2-8A42-FB8385556C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564" y="189921"/>
            <a:ext cx="1656493" cy="662597"/>
          </a:xfrm>
          <a:prstGeom prst="rect">
            <a:avLst/>
          </a:prstGeom>
        </p:spPr>
      </p:pic>
    </p:spTree>
    <p:extLst>
      <p:ext uri="{BB962C8B-B14F-4D97-AF65-F5344CB8AC3E}">
        <p14:creationId xmlns:p14="http://schemas.microsoft.com/office/powerpoint/2010/main" val="3971569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419447"/>
            <a:ext cx="10363200" cy="3657600"/>
          </a:xfrm>
          <a:prstGeom prst="rect">
            <a:avLst/>
          </a:prstGeom>
        </p:spPr>
        <p:txBody>
          <a:bodyPr/>
          <a:lstStyle>
            <a:lvl1pPr>
              <a:defRPr>
                <a:solidFill>
                  <a:srgbClr val="005187"/>
                </a:solidFill>
                <a:latin typeface="+mj-lt"/>
              </a:defRPr>
            </a:lvl1pPr>
            <a:lvl2pPr>
              <a:defRPr>
                <a:solidFill>
                  <a:srgbClr val="005187"/>
                </a:solidFill>
                <a:latin typeface="+mj-lt"/>
              </a:defRPr>
            </a:lvl2pPr>
            <a:lvl3pPr>
              <a:defRPr>
                <a:solidFill>
                  <a:srgbClr val="005187"/>
                </a:solidFill>
                <a:latin typeface="+mj-lt"/>
              </a:defRPr>
            </a:lvl3pPr>
            <a:lvl4pPr>
              <a:defRPr>
                <a:solidFill>
                  <a:srgbClr val="005187"/>
                </a:solidFill>
                <a:latin typeface="+mj-lt"/>
              </a:defRPr>
            </a:lvl4pPr>
            <a:lvl5pPr>
              <a:defRPr>
                <a:solidFill>
                  <a:srgbClr val="005187"/>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2"/>
          <p:cNvSpPr>
            <a:spLocks noGrp="1" noChangeArrowheads="1"/>
          </p:cNvSpPr>
          <p:nvPr>
            <p:ph type="title"/>
          </p:nvPr>
        </p:nvSpPr>
        <p:spPr bwMode="auto">
          <a:xfrm>
            <a:off x="914400" y="181055"/>
            <a:ext cx="10363200" cy="695790"/>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lvl1pPr>
              <a:defRPr sz="3600">
                <a:solidFill>
                  <a:srgbClr val="005187"/>
                </a:solidFill>
                <a:effectLst/>
                <a:latin typeface="+mj-lt"/>
                <a:cs typeface="Calibri" panose="020F0502020204030204" pitchFamily="34" charset="0"/>
              </a:defRPr>
            </a:lvl1pPr>
          </a:lstStyle>
          <a:p>
            <a:pPr lvl="0"/>
            <a:r>
              <a:rPr lang="en-US"/>
              <a:t>Click to edit Master title style</a:t>
            </a:r>
          </a:p>
        </p:txBody>
      </p:sp>
      <p:sp>
        <p:nvSpPr>
          <p:cNvPr id="7" name="Slide Number Placeholder 7">
            <a:extLst>
              <a:ext uri="{FF2B5EF4-FFF2-40B4-BE49-F238E27FC236}">
                <a16:creationId xmlns:a16="http://schemas.microsoft.com/office/drawing/2014/main" id="{953F52E8-6AE6-4FDA-B36B-AC18E2FC0544}"/>
              </a:ext>
            </a:extLst>
          </p:cNvPr>
          <p:cNvSpPr>
            <a:spLocks noGrp="1" noChangeArrowheads="1"/>
          </p:cNvSpPr>
          <p:nvPr>
            <p:ph type="sldNum" sz="quarter" idx="4"/>
          </p:nvPr>
        </p:nvSpPr>
        <p:spPr>
          <a:xfrm>
            <a:off x="9441271" y="6530877"/>
            <a:ext cx="2540000" cy="278561"/>
          </a:xfrm>
          <a:prstGeom prst="rect">
            <a:avLst/>
          </a:prstGeom>
        </p:spPr>
        <p:txBody>
          <a:bodyPr anchor="ctr"/>
          <a:lstStyle>
            <a:lvl1pPr algn="r">
              <a:defRPr smtClean="0">
                <a:solidFill>
                  <a:schemeClr val="bg1">
                    <a:lumMod val="85000"/>
                  </a:schemeClr>
                </a:solidFill>
              </a:defRPr>
            </a:lvl1pPr>
          </a:lstStyle>
          <a:p>
            <a:fld id="{12C80C7B-1DE2-4FD7-9AB9-740667D82627}" type="slidenum">
              <a:rPr lang="en-US" smtClean="0"/>
              <a:pPr/>
              <a:t>‹#›</a:t>
            </a:fld>
            <a:endParaRPr lang="en-US"/>
          </a:p>
        </p:txBody>
      </p:sp>
      <p:pic>
        <p:nvPicPr>
          <p:cNvPr id="4" name="Picture 3">
            <a:extLst>
              <a:ext uri="{FF2B5EF4-FFF2-40B4-BE49-F238E27FC236}">
                <a16:creationId xmlns:a16="http://schemas.microsoft.com/office/drawing/2014/main" id="{941B466E-03F6-AA6C-4CBC-28A6DD2A00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1271" y="5835088"/>
            <a:ext cx="1398581" cy="695790"/>
          </a:xfrm>
          <a:prstGeom prst="rect">
            <a:avLst/>
          </a:prstGeom>
        </p:spPr>
      </p:pic>
    </p:spTree>
    <p:extLst>
      <p:ext uri="{BB962C8B-B14F-4D97-AF65-F5344CB8AC3E}">
        <p14:creationId xmlns:p14="http://schemas.microsoft.com/office/powerpoint/2010/main" val="35211802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solidFill>
                  <a:srgbClr val="005187"/>
                </a:solidFill>
                <a:latin typeface="+mj-lt"/>
                <a:cs typeface="Calibri" panose="020F0502020204030204" pitchFamily="34" charset="0"/>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rgbClr val="005187"/>
                </a:solidFill>
                <a:latin typeface="+mj-lt"/>
                <a:cs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7" name="Slide Number Placeholder 7">
            <a:extLst>
              <a:ext uri="{FF2B5EF4-FFF2-40B4-BE49-F238E27FC236}">
                <a16:creationId xmlns:a16="http://schemas.microsoft.com/office/drawing/2014/main" id="{F9F97502-A41B-4D78-85F0-4FFCE70A9E2E}"/>
              </a:ext>
            </a:extLst>
          </p:cNvPr>
          <p:cNvSpPr>
            <a:spLocks noGrp="1" noChangeArrowheads="1"/>
          </p:cNvSpPr>
          <p:nvPr>
            <p:ph type="sldNum" sz="quarter" idx="4"/>
          </p:nvPr>
        </p:nvSpPr>
        <p:spPr>
          <a:xfrm>
            <a:off x="9441271" y="6530877"/>
            <a:ext cx="2540000" cy="278561"/>
          </a:xfrm>
          <a:prstGeom prst="rect">
            <a:avLst/>
          </a:prstGeom>
        </p:spPr>
        <p:txBody>
          <a:bodyPr anchor="ctr"/>
          <a:lstStyle>
            <a:lvl1pPr algn="r">
              <a:defRPr smtClean="0">
                <a:solidFill>
                  <a:schemeClr val="bg1">
                    <a:lumMod val="85000"/>
                  </a:schemeClr>
                </a:solidFill>
              </a:defRPr>
            </a:lvl1pPr>
          </a:lstStyle>
          <a:p>
            <a:fld id="{12C80C7B-1DE2-4FD7-9AB9-740667D82627}" type="slidenum">
              <a:rPr lang="en-US" smtClean="0"/>
              <a:pPr/>
              <a:t>‹#›</a:t>
            </a:fld>
            <a:endParaRPr lang="en-US"/>
          </a:p>
        </p:txBody>
      </p:sp>
    </p:spTree>
    <p:extLst>
      <p:ext uri="{BB962C8B-B14F-4D97-AF65-F5344CB8AC3E}">
        <p14:creationId xmlns:p14="http://schemas.microsoft.com/office/powerpoint/2010/main" val="20475672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593111"/>
            <a:ext cx="5080000" cy="3429000"/>
          </a:xfrm>
          <a:prstGeom prst="rect">
            <a:avLst/>
          </a:prstGeom>
        </p:spPr>
        <p:txBody>
          <a:bodyPr/>
          <a:lstStyle>
            <a:lvl1pPr>
              <a:defRPr sz="2400">
                <a:solidFill>
                  <a:srgbClr val="005187"/>
                </a:solidFill>
                <a:latin typeface="+mj-lt"/>
                <a:cs typeface="Calibri" panose="020F0502020204030204" pitchFamily="34" charset="0"/>
              </a:defRPr>
            </a:lvl1pPr>
            <a:lvl2pPr>
              <a:defRPr sz="2000">
                <a:solidFill>
                  <a:srgbClr val="005187"/>
                </a:solidFill>
                <a:latin typeface="+mj-lt"/>
                <a:cs typeface="Calibri" panose="020F0502020204030204" pitchFamily="34" charset="0"/>
              </a:defRPr>
            </a:lvl2pPr>
            <a:lvl3pPr>
              <a:defRPr sz="1800">
                <a:solidFill>
                  <a:srgbClr val="005187"/>
                </a:solidFill>
                <a:latin typeface="+mj-lt"/>
                <a:cs typeface="Calibri" panose="020F0502020204030204" pitchFamily="34" charset="0"/>
              </a:defRPr>
            </a:lvl3pPr>
            <a:lvl4pPr>
              <a:defRPr sz="1600">
                <a:solidFill>
                  <a:srgbClr val="005187"/>
                </a:solidFill>
                <a:latin typeface="+mj-lt"/>
                <a:cs typeface="Calibri" panose="020F0502020204030204" pitchFamily="34" charset="0"/>
              </a:defRPr>
            </a:lvl4pPr>
            <a:lvl5pPr>
              <a:defRPr sz="1600">
                <a:solidFill>
                  <a:srgbClr val="005187"/>
                </a:solidFill>
                <a:latin typeface="+mj-lt"/>
                <a:cs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93111"/>
            <a:ext cx="5080000" cy="3429000"/>
          </a:xfrm>
          <a:prstGeom prst="rect">
            <a:avLst/>
          </a:prstGeom>
        </p:spPr>
        <p:txBody>
          <a:bodyPr/>
          <a:lstStyle>
            <a:lvl1pPr>
              <a:defRPr sz="2400">
                <a:solidFill>
                  <a:srgbClr val="005187"/>
                </a:solidFill>
                <a:latin typeface="+mj-lt"/>
                <a:cs typeface="Calibri" panose="020F0502020204030204" pitchFamily="34" charset="0"/>
              </a:defRPr>
            </a:lvl1pPr>
            <a:lvl2pPr>
              <a:defRPr sz="2000">
                <a:solidFill>
                  <a:srgbClr val="005187"/>
                </a:solidFill>
                <a:latin typeface="+mj-lt"/>
                <a:cs typeface="Calibri" panose="020F0502020204030204" pitchFamily="34" charset="0"/>
              </a:defRPr>
            </a:lvl2pPr>
            <a:lvl3pPr>
              <a:defRPr sz="1800">
                <a:solidFill>
                  <a:srgbClr val="005187"/>
                </a:solidFill>
                <a:latin typeface="+mj-lt"/>
                <a:cs typeface="Calibri" panose="020F0502020204030204" pitchFamily="34" charset="0"/>
              </a:defRPr>
            </a:lvl3pPr>
            <a:lvl4pPr>
              <a:defRPr sz="1600">
                <a:solidFill>
                  <a:srgbClr val="005187"/>
                </a:solidFill>
                <a:latin typeface="+mj-lt"/>
                <a:cs typeface="Calibri" panose="020F0502020204030204" pitchFamily="34" charset="0"/>
              </a:defRPr>
            </a:lvl4pPr>
            <a:lvl5pPr>
              <a:defRPr sz="1600">
                <a:solidFill>
                  <a:srgbClr val="005187"/>
                </a:solidFill>
                <a:latin typeface="+mj-lt"/>
                <a:cs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2">
            <a:extLst>
              <a:ext uri="{FF2B5EF4-FFF2-40B4-BE49-F238E27FC236}">
                <a16:creationId xmlns:a16="http://schemas.microsoft.com/office/drawing/2014/main" id="{9CB21E94-80AB-47AA-9898-6D3F278B80CB}"/>
              </a:ext>
            </a:extLst>
          </p:cNvPr>
          <p:cNvSpPr>
            <a:spLocks noGrp="1" noChangeArrowheads="1"/>
          </p:cNvSpPr>
          <p:nvPr>
            <p:ph type="title"/>
          </p:nvPr>
        </p:nvSpPr>
        <p:spPr bwMode="auto">
          <a:xfrm>
            <a:off x="914400" y="181055"/>
            <a:ext cx="10363200" cy="695790"/>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lvl1pPr>
              <a:defRPr sz="3200">
                <a:solidFill>
                  <a:srgbClr val="005187"/>
                </a:solidFill>
                <a:effectLst/>
                <a:latin typeface="+mj-lt"/>
                <a:cs typeface="Calibri" panose="020F0502020204030204" pitchFamily="34" charset="0"/>
              </a:defRPr>
            </a:lvl1pPr>
          </a:lstStyle>
          <a:p>
            <a:pPr lvl="0"/>
            <a:r>
              <a:rPr lang="en-US"/>
              <a:t>Click to edit Master title style</a:t>
            </a:r>
          </a:p>
        </p:txBody>
      </p:sp>
      <p:sp>
        <p:nvSpPr>
          <p:cNvPr id="12" name="Slide Number Placeholder 7">
            <a:extLst>
              <a:ext uri="{FF2B5EF4-FFF2-40B4-BE49-F238E27FC236}">
                <a16:creationId xmlns:a16="http://schemas.microsoft.com/office/drawing/2014/main" id="{A5FEC377-077B-4739-9A39-D6FA51FA6E8D}"/>
              </a:ext>
            </a:extLst>
          </p:cNvPr>
          <p:cNvSpPr>
            <a:spLocks noGrp="1" noChangeArrowheads="1"/>
          </p:cNvSpPr>
          <p:nvPr>
            <p:ph type="sldNum" sz="quarter" idx="4"/>
          </p:nvPr>
        </p:nvSpPr>
        <p:spPr>
          <a:xfrm>
            <a:off x="9441271" y="6530877"/>
            <a:ext cx="2540000" cy="278561"/>
          </a:xfrm>
          <a:prstGeom prst="rect">
            <a:avLst/>
          </a:prstGeom>
        </p:spPr>
        <p:txBody>
          <a:bodyPr anchor="ctr"/>
          <a:lstStyle>
            <a:lvl1pPr algn="r">
              <a:defRPr smtClean="0">
                <a:solidFill>
                  <a:schemeClr val="bg1">
                    <a:lumMod val="85000"/>
                  </a:schemeClr>
                </a:solidFill>
              </a:defRPr>
            </a:lvl1pPr>
          </a:lstStyle>
          <a:p>
            <a:fld id="{12C80C7B-1DE2-4FD7-9AB9-740667D82627}" type="slidenum">
              <a:rPr lang="en-US" smtClean="0"/>
              <a:pPr/>
              <a:t>‹#›</a:t>
            </a:fld>
            <a:endParaRPr lang="en-US"/>
          </a:p>
        </p:txBody>
      </p:sp>
      <p:pic>
        <p:nvPicPr>
          <p:cNvPr id="5" name="Picture 4">
            <a:extLst>
              <a:ext uri="{FF2B5EF4-FFF2-40B4-BE49-F238E27FC236}">
                <a16:creationId xmlns:a16="http://schemas.microsoft.com/office/drawing/2014/main" id="{19C5BC10-6844-3F65-C7CA-67FA772720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1271" y="5835088"/>
            <a:ext cx="1398581" cy="695790"/>
          </a:xfrm>
          <a:prstGeom prst="rect">
            <a:avLst/>
          </a:prstGeom>
        </p:spPr>
      </p:pic>
    </p:spTree>
    <p:extLst>
      <p:ext uri="{BB962C8B-B14F-4D97-AF65-F5344CB8AC3E}">
        <p14:creationId xmlns:p14="http://schemas.microsoft.com/office/powerpoint/2010/main" val="30425869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0788B4B-6669-450A-A54E-9886904F67E1}"/>
              </a:ext>
            </a:extLst>
          </p:cNvPr>
          <p:cNvSpPr>
            <a:spLocks noGrp="1" noChangeArrowheads="1"/>
          </p:cNvSpPr>
          <p:nvPr>
            <p:ph type="title"/>
          </p:nvPr>
        </p:nvSpPr>
        <p:spPr bwMode="auto">
          <a:xfrm>
            <a:off x="914400" y="181055"/>
            <a:ext cx="10363200" cy="695790"/>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lvl1pPr>
              <a:defRPr sz="3600">
                <a:solidFill>
                  <a:srgbClr val="005187"/>
                </a:solidFill>
                <a:effectLst/>
                <a:latin typeface="Calibri" panose="020F0502020204030204" pitchFamily="34" charset="0"/>
                <a:cs typeface="Calibri" panose="020F0502020204030204" pitchFamily="34" charset="0"/>
              </a:defRPr>
            </a:lvl1pPr>
          </a:lstStyle>
          <a:p>
            <a:pPr lvl="0"/>
            <a:r>
              <a:rPr lang="en-US"/>
              <a:t>Click to edit Master title style</a:t>
            </a:r>
          </a:p>
        </p:txBody>
      </p:sp>
      <p:sp>
        <p:nvSpPr>
          <p:cNvPr id="10" name="Slide Number Placeholder 7">
            <a:extLst>
              <a:ext uri="{FF2B5EF4-FFF2-40B4-BE49-F238E27FC236}">
                <a16:creationId xmlns:a16="http://schemas.microsoft.com/office/drawing/2014/main" id="{E8602775-A737-42CC-9249-60E75128AA68}"/>
              </a:ext>
            </a:extLst>
          </p:cNvPr>
          <p:cNvSpPr>
            <a:spLocks noGrp="1" noChangeArrowheads="1"/>
          </p:cNvSpPr>
          <p:nvPr>
            <p:ph type="sldNum" sz="quarter" idx="4"/>
          </p:nvPr>
        </p:nvSpPr>
        <p:spPr>
          <a:xfrm>
            <a:off x="9441271" y="6530877"/>
            <a:ext cx="2540000" cy="278561"/>
          </a:xfrm>
          <a:prstGeom prst="rect">
            <a:avLst/>
          </a:prstGeom>
        </p:spPr>
        <p:txBody>
          <a:bodyPr anchor="ctr"/>
          <a:lstStyle>
            <a:lvl1pPr algn="r">
              <a:defRPr smtClean="0">
                <a:solidFill>
                  <a:schemeClr val="bg1">
                    <a:lumMod val="85000"/>
                  </a:schemeClr>
                </a:solidFill>
              </a:defRPr>
            </a:lvl1pPr>
          </a:lstStyle>
          <a:p>
            <a:fld id="{12C80C7B-1DE2-4FD7-9AB9-740667D82627}" type="slidenum">
              <a:rPr lang="en-US" smtClean="0"/>
              <a:pPr/>
              <a:t>‹#›</a:t>
            </a:fld>
            <a:endParaRPr lang="en-US"/>
          </a:p>
        </p:txBody>
      </p:sp>
      <p:pic>
        <p:nvPicPr>
          <p:cNvPr id="2" name="Picture 1">
            <a:extLst>
              <a:ext uri="{FF2B5EF4-FFF2-40B4-BE49-F238E27FC236}">
                <a16:creationId xmlns:a16="http://schemas.microsoft.com/office/drawing/2014/main" id="{2E46BBEE-E833-1CF4-DAF6-0D2051B0EB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1271" y="5835088"/>
            <a:ext cx="1398581" cy="695790"/>
          </a:xfrm>
          <a:prstGeom prst="rect">
            <a:avLst/>
          </a:prstGeom>
        </p:spPr>
      </p:pic>
    </p:spTree>
    <p:extLst>
      <p:ext uri="{BB962C8B-B14F-4D97-AF65-F5344CB8AC3E}">
        <p14:creationId xmlns:p14="http://schemas.microsoft.com/office/powerpoint/2010/main" val="683836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FD44920-C4C3-44A1-910A-7786CB184B1A}"/>
              </a:ext>
            </a:extLst>
          </p:cNvPr>
          <p:cNvSpPr/>
          <p:nvPr userDrawn="1"/>
        </p:nvSpPr>
        <p:spPr bwMode="auto">
          <a:xfrm>
            <a:off x="0" y="6482316"/>
            <a:ext cx="12192000" cy="375684"/>
          </a:xfrm>
          <a:prstGeom prst="rect">
            <a:avLst/>
          </a:prstGeom>
          <a:solidFill>
            <a:srgbClr val="003C6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sp>
        <p:nvSpPr>
          <p:cNvPr id="28" name="Rectangle 27">
            <a:extLst>
              <a:ext uri="{FF2B5EF4-FFF2-40B4-BE49-F238E27FC236}">
                <a16:creationId xmlns:a16="http://schemas.microsoft.com/office/drawing/2014/main" id="{6D5EF3BE-9588-45A7-A7D6-80A477B6364A}"/>
              </a:ext>
            </a:extLst>
          </p:cNvPr>
          <p:cNvSpPr/>
          <p:nvPr userDrawn="1"/>
        </p:nvSpPr>
        <p:spPr bwMode="auto">
          <a:xfrm>
            <a:off x="0" y="6530608"/>
            <a:ext cx="12192000" cy="264384"/>
          </a:xfrm>
          <a:prstGeom prst="rect">
            <a:avLst/>
          </a:prstGeom>
          <a:solidFill>
            <a:srgbClr val="005187"/>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sp>
        <p:nvSpPr>
          <p:cNvPr id="29" name="Slide Number Placeholder 7">
            <a:extLst>
              <a:ext uri="{FF2B5EF4-FFF2-40B4-BE49-F238E27FC236}">
                <a16:creationId xmlns:a16="http://schemas.microsoft.com/office/drawing/2014/main" id="{9949F6B3-B4EA-45D4-8ACC-4D777C80868D}"/>
              </a:ext>
            </a:extLst>
          </p:cNvPr>
          <p:cNvSpPr>
            <a:spLocks noGrp="1" noChangeArrowheads="1"/>
          </p:cNvSpPr>
          <p:nvPr>
            <p:ph type="sldNum" sz="quarter" idx="4"/>
          </p:nvPr>
        </p:nvSpPr>
        <p:spPr>
          <a:xfrm>
            <a:off x="9441271" y="6523520"/>
            <a:ext cx="2540000" cy="278561"/>
          </a:xfrm>
          <a:prstGeom prst="rect">
            <a:avLst/>
          </a:prstGeom>
        </p:spPr>
        <p:txBody>
          <a:bodyPr anchor="ctr"/>
          <a:lstStyle>
            <a:lvl1pPr algn="r">
              <a:defRPr sz="1400" smtClean="0">
                <a:solidFill>
                  <a:schemeClr val="bg1">
                    <a:lumMod val="85000"/>
                  </a:schemeClr>
                </a:solidFill>
              </a:defRPr>
            </a:lvl1pPr>
          </a:lstStyle>
          <a:p>
            <a:fld id="{12C80C7B-1DE2-4FD7-9AB9-740667D82627}" type="slidenum">
              <a:rPr lang="en-US" smtClean="0"/>
              <a:pPr/>
              <a:t>‹#›</a:t>
            </a:fld>
            <a:endParaRPr lang="en-US"/>
          </a:p>
        </p:txBody>
      </p:sp>
      <p:sp>
        <p:nvSpPr>
          <p:cNvPr id="30" name="Rectangle 6">
            <a:extLst>
              <a:ext uri="{FF2B5EF4-FFF2-40B4-BE49-F238E27FC236}">
                <a16:creationId xmlns:a16="http://schemas.microsoft.com/office/drawing/2014/main" id="{84533B49-D85E-4621-8259-45651D94879E}"/>
              </a:ext>
            </a:extLst>
          </p:cNvPr>
          <p:cNvSpPr txBox="1">
            <a:spLocks noChangeArrowheads="1"/>
          </p:cNvSpPr>
          <p:nvPr userDrawn="1"/>
        </p:nvSpPr>
        <p:spPr bwMode="auto">
          <a:xfrm>
            <a:off x="3556000" y="6434200"/>
            <a:ext cx="5080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lumMod val="85000"/>
                  </a:schemeClr>
                </a:solidFill>
                <a:effectLst/>
                <a:uLnTx/>
                <a:uFillTx/>
                <a:latin typeface="+mn-lt"/>
                <a:ea typeface="+mn-ea"/>
                <a:cs typeface="+mn-cs"/>
              </a:rPr>
              <a:t>Office of Research and Development</a:t>
            </a:r>
          </a:p>
        </p:txBody>
      </p:sp>
      <p:cxnSp>
        <p:nvCxnSpPr>
          <p:cNvPr id="31" name="Straight Connector 30">
            <a:extLst>
              <a:ext uri="{FF2B5EF4-FFF2-40B4-BE49-F238E27FC236}">
                <a16:creationId xmlns:a16="http://schemas.microsoft.com/office/drawing/2014/main" id="{6E6E921B-E963-4006-BA99-13382646CD50}"/>
              </a:ext>
            </a:extLst>
          </p:cNvPr>
          <p:cNvCxnSpPr/>
          <p:nvPr userDrawn="1"/>
        </p:nvCxnSpPr>
        <p:spPr bwMode="auto">
          <a:xfrm>
            <a:off x="0" y="6540410"/>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F4E8BA0A-627D-49CF-98EC-C02BB1EB7EC3}"/>
              </a:ext>
            </a:extLst>
          </p:cNvPr>
          <p:cNvCxnSpPr/>
          <p:nvPr userDrawn="1"/>
        </p:nvCxnSpPr>
        <p:spPr bwMode="auto">
          <a:xfrm>
            <a:off x="0" y="6796970"/>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pic>
        <p:nvPicPr>
          <p:cNvPr id="33" name="Picture 32" descr="Logo&#10;&#10;Description automatically generated">
            <a:extLst>
              <a:ext uri="{FF2B5EF4-FFF2-40B4-BE49-F238E27FC236}">
                <a16:creationId xmlns:a16="http://schemas.microsoft.com/office/drawing/2014/main" id="{EFE62E49-9CDB-4F73-9EDC-6E3F7D22F6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0729" y="6524426"/>
            <a:ext cx="691871" cy="276748"/>
          </a:xfrm>
          <a:prstGeom prst="rect">
            <a:avLst/>
          </a:prstGeom>
        </p:spPr>
      </p:pic>
      <p:pic>
        <p:nvPicPr>
          <p:cNvPr id="5" name="Picture 4">
            <a:extLst>
              <a:ext uri="{FF2B5EF4-FFF2-40B4-BE49-F238E27FC236}">
                <a16:creationId xmlns:a16="http://schemas.microsoft.com/office/drawing/2014/main" id="{5E18646B-49BD-CE8F-5F94-5D619E691C3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11271" y="5835088"/>
            <a:ext cx="1398581" cy="695790"/>
          </a:xfrm>
          <a:prstGeom prst="rect">
            <a:avLst/>
          </a:prstGeom>
        </p:spPr>
      </p:pic>
    </p:spTree>
    <p:extLst>
      <p:ext uri="{BB962C8B-B14F-4D97-AF65-F5344CB8AC3E}">
        <p14:creationId xmlns:p14="http://schemas.microsoft.com/office/powerpoint/2010/main" val="1438922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B36EA-5F4B-4BF8-8E1D-293E4BB32D5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818E6F-5764-4E64-9EA3-E2F0E49A0A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A1D9D9-2D3E-41F8-B8AB-6C5A8E2AD5B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EB2647D0-4F61-4E8A-AFDA-0ACBDB0487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DDE306-EFFE-466F-9D5A-E155DE34400F}"/>
              </a:ext>
            </a:extLst>
          </p:cNvPr>
          <p:cNvSpPr>
            <a:spLocks noGrp="1"/>
          </p:cNvSpPr>
          <p:nvPr>
            <p:ph type="sldNum" sz="quarter" idx="12"/>
          </p:nvPr>
        </p:nvSpPr>
        <p:spPr>
          <a:xfrm>
            <a:off x="8610600" y="6356350"/>
            <a:ext cx="2743200" cy="365125"/>
          </a:xfrm>
          <a:prstGeom prst="rect">
            <a:avLst/>
          </a:prstGeom>
        </p:spPr>
        <p:txBody>
          <a:bodyPr/>
          <a:lstStyle/>
          <a:p>
            <a:fld id="{E0507EEB-1616-453C-933B-51FA3ABEFD41}" type="slidenum">
              <a:rPr lang="en-US" smtClean="0"/>
              <a:t>‹#›</a:t>
            </a:fld>
            <a:endParaRPr lang="en-US"/>
          </a:p>
        </p:txBody>
      </p:sp>
    </p:spTree>
    <p:extLst>
      <p:ext uri="{BB962C8B-B14F-4D97-AF65-F5344CB8AC3E}">
        <p14:creationId xmlns:p14="http://schemas.microsoft.com/office/powerpoint/2010/main" val="31374549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solidFill>
                  <a:srgbClr val="005187"/>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Picture Placeholder 2"/>
          <p:cNvSpPr>
            <a:spLocks noGrp="1"/>
          </p:cNvSpPr>
          <p:nvPr>
            <p:ph type="pic" idx="1"/>
          </p:nvPr>
        </p:nvSpPr>
        <p:spPr>
          <a:xfrm>
            <a:off x="2389717" y="1295399"/>
            <a:ext cx="7315200" cy="3432175"/>
          </a:xfrm>
          <a:prstGeom prst="rect">
            <a:avLst/>
          </a:prstGeom>
        </p:spPr>
        <p:txBody>
          <a:bodyPr/>
          <a:lstStyle>
            <a:lvl1pPr marL="0" indent="0">
              <a:buNone/>
              <a:defRPr sz="3200">
                <a:solidFill>
                  <a:srgbClr val="005187"/>
                </a:solidFill>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solidFill>
                  <a:srgbClr val="005187"/>
                </a:solidFill>
                <a:latin typeface="Calibri" panose="020F0502020204030204" pitchFamily="34" charset="0"/>
                <a:cs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7">
            <a:extLst>
              <a:ext uri="{FF2B5EF4-FFF2-40B4-BE49-F238E27FC236}">
                <a16:creationId xmlns:a16="http://schemas.microsoft.com/office/drawing/2014/main" id="{4F90FCDA-2194-4EF3-8F80-9217200B9FF1}"/>
              </a:ext>
            </a:extLst>
          </p:cNvPr>
          <p:cNvSpPr>
            <a:spLocks noGrp="1" noChangeArrowheads="1"/>
          </p:cNvSpPr>
          <p:nvPr>
            <p:ph type="sldNum" sz="quarter" idx="4"/>
          </p:nvPr>
        </p:nvSpPr>
        <p:spPr>
          <a:xfrm>
            <a:off x="9441271" y="6530877"/>
            <a:ext cx="2540000" cy="278561"/>
          </a:xfrm>
          <a:prstGeom prst="rect">
            <a:avLst/>
          </a:prstGeom>
        </p:spPr>
        <p:txBody>
          <a:bodyPr anchor="ctr"/>
          <a:lstStyle>
            <a:lvl1pPr algn="r">
              <a:defRPr smtClean="0">
                <a:solidFill>
                  <a:schemeClr val="bg1">
                    <a:lumMod val="85000"/>
                  </a:schemeClr>
                </a:solidFill>
              </a:defRPr>
            </a:lvl1pPr>
          </a:lstStyle>
          <a:p>
            <a:fld id="{12C80C7B-1DE2-4FD7-9AB9-740667D82627}" type="slidenum">
              <a:rPr lang="en-US" smtClean="0"/>
              <a:pPr/>
              <a:t>‹#›</a:t>
            </a:fld>
            <a:endParaRPr lang="en-US"/>
          </a:p>
        </p:txBody>
      </p:sp>
    </p:spTree>
    <p:extLst>
      <p:ext uri="{BB962C8B-B14F-4D97-AF65-F5344CB8AC3E}">
        <p14:creationId xmlns:p14="http://schemas.microsoft.com/office/powerpoint/2010/main" val="2299902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lip Art and Text">
    <p:spTree>
      <p:nvGrpSpPr>
        <p:cNvPr id="1" name=""/>
        <p:cNvGrpSpPr/>
        <p:nvPr/>
      </p:nvGrpSpPr>
      <p:grpSpPr>
        <a:xfrm>
          <a:off x="0" y="0"/>
          <a:ext cx="0" cy="0"/>
          <a:chOff x="0" y="0"/>
          <a:chExt cx="0" cy="0"/>
        </a:xfrm>
      </p:grpSpPr>
      <p:sp>
        <p:nvSpPr>
          <p:cNvPr id="3" name="ClipArt Placeholder 2"/>
          <p:cNvSpPr>
            <a:spLocks noGrp="1"/>
          </p:cNvSpPr>
          <p:nvPr>
            <p:ph type="clipArt" sz="half" idx="1"/>
          </p:nvPr>
        </p:nvSpPr>
        <p:spPr>
          <a:xfrm>
            <a:off x="914400" y="1714500"/>
            <a:ext cx="5080000" cy="3429000"/>
          </a:xfrm>
          <a:prstGeom prst="rect">
            <a:avLst/>
          </a:prstGeom>
        </p:spPr>
        <p:txBody>
          <a:bodyPr/>
          <a:lstStyle>
            <a:lvl1pPr>
              <a:defRPr>
                <a:solidFill>
                  <a:srgbClr val="005187"/>
                </a:solidFill>
                <a:latin typeface="Calibri" panose="020F0502020204030204" pitchFamily="34" charset="0"/>
                <a:cs typeface="Calibri" panose="020F0502020204030204" pitchFamily="34" charset="0"/>
              </a:defRPr>
            </a:lvl1pPr>
          </a:lstStyle>
          <a:p>
            <a:pPr lvl="0"/>
            <a:r>
              <a:rPr lang="en-US" noProof="0"/>
              <a:t>Click icon to add online image</a:t>
            </a:r>
          </a:p>
        </p:txBody>
      </p:sp>
      <p:sp>
        <p:nvSpPr>
          <p:cNvPr id="4" name="Text Placeholder 3"/>
          <p:cNvSpPr>
            <a:spLocks noGrp="1"/>
          </p:cNvSpPr>
          <p:nvPr>
            <p:ph type="body" sz="half" idx="2"/>
          </p:nvPr>
        </p:nvSpPr>
        <p:spPr>
          <a:xfrm>
            <a:off x="6197600" y="1714500"/>
            <a:ext cx="5080000" cy="3429000"/>
          </a:xfrm>
          <a:prstGeom prst="rect">
            <a:avLst/>
          </a:prstGeom>
        </p:spPr>
        <p:txBody>
          <a:bodyPr/>
          <a:lstStyle>
            <a:lvl1pPr>
              <a:defRPr>
                <a:solidFill>
                  <a:srgbClr val="005187"/>
                </a:solidFill>
                <a:latin typeface="Calibri" panose="020F0502020204030204" pitchFamily="34" charset="0"/>
                <a:cs typeface="Calibri" panose="020F0502020204030204" pitchFamily="34" charset="0"/>
              </a:defRPr>
            </a:lvl1pPr>
            <a:lvl2pPr>
              <a:defRPr>
                <a:solidFill>
                  <a:srgbClr val="005187"/>
                </a:solidFill>
                <a:latin typeface="Calibri" panose="020F0502020204030204" pitchFamily="34" charset="0"/>
                <a:cs typeface="Calibri" panose="020F0502020204030204" pitchFamily="34" charset="0"/>
              </a:defRPr>
            </a:lvl2pPr>
            <a:lvl3pPr>
              <a:defRPr>
                <a:solidFill>
                  <a:srgbClr val="005187"/>
                </a:solidFill>
                <a:latin typeface="Calibri" panose="020F0502020204030204" pitchFamily="34" charset="0"/>
                <a:cs typeface="Calibri" panose="020F0502020204030204" pitchFamily="34" charset="0"/>
              </a:defRPr>
            </a:lvl3pPr>
            <a:lvl4pPr>
              <a:defRPr>
                <a:solidFill>
                  <a:srgbClr val="005187"/>
                </a:solidFill>
                <a:latin typeface="Calibri" panose="020F0502020204030204" pitchFamily="34" charset="0"/>
                <a:cs typeface="Calibri" panose="020F0502020204030204" pitchFamily="34" charset="0"/>
              </a:defRPr>
            </a:lvl4pPr>
            <a:lvl5pPr>
              <a:defRPr>
                <a:solidFill>
                  <a:srgbClr val="005187"/>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2">
            <a:extLst>
              <a:ext uri="{FF2B5EF4-FFF2-40B4-BE49-F238E27FC236}">
                <a16:creationId xmlns:a16="http://schemas.microsoft.com/office/drawing/2014/main" id="{69525012-BF13-4478-8E90-82D2EBBCBDC4}"/>
              </a:ext>
            </a:extLst>
          </p:cNvPr>
          <p:cNvSpPr>
            <a:spLocks noGrp="1" noChangeArrowheads="1"/>
          </p:cNvSpPr>
          <p:nvPr>
            <p:ph type="title"/>
          </p:nvPr>
        </p:nvSpPr>
        <p:spPr bwMode="auto">
          <a:xfrm>
            <a:off x="914400" y="181055"/>
            <a:ext cx="10363200" cy="695790"/>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lvl1pPr>
              <a:defRPr sz="3600">
                <a:solidFill>
                  <a:srgbClr val="005187"/>
                </a:solidFill>
                <a:effectLst/>
                <a:latin typeface="Calibri" panose="020F0502020204030204" pitchFamily="34" charset="0"/>
                <a:cs typeface="Calibri" panose="020F0502020204030204" pitchFamily="34" charset="0"/>
              </a:defRPr>
            </a:lvl1pPr>
          </a:lstStyle>
          <a:p>
            <a:pPr lvl="0"/>
            <a:r>
              <a:rPr lang="en-US"/>
              <a:t>Click to edit Master title style</a:t>
            </a:r>
          </a:p>
        </p:txBody>
      </p:sp>
      <p:sp>
        <p:nvSpPr>
          <p:cNvPr id="12" name="Slide Number Placeholder 7">
            <a:extLst>
              <a:ext uri="{FF2B5EF4-FFF2-40B4-BE49-F238E27FC236}">
                <a16:creationId xmlns:a16="http://schemas.microsoft.com/office/drawing/2014/main" id="{53565D54-C999-4072-8E5D-65C63EC67E5A}"/>
              </a:ext>
            </a:extLst>
          </p:cNvPr>
          <p:cNvSpPr>
            <a:spLocks noGrp="1" noChangeArrowheads="1"/>
          </p:cNvSpPr>
          <p:nvPr>
            <p:ph type="sldNum" sz="quarter" idx="4"/>
          </p:nvPr>
        </p:nvSpPr>
        <p:spPr>
          <a:xfrm>
            <a:off x="9441271" y="6530877"/>
            <a:ext cx="2540000" cy="278561"/>
          </a:xfrm>
          <a:prstGeom prst="rect">
            <a:avLst/>
          </a:prstGeom>
        </p:spPr>
        <p:txBody>
          <a:bodyPr anchor="ctr"/>
          <a:lstStyle>
            <a:lvl1pPr algn="r">
              <a:defRPr smtClean="0">
                <a:solidFill>
                  <a:schemeClr val="bg1">
                    <a:lumMod val="85000"/>
                  </a:schemeClr>
                </a:solidFill>
              </a:defRPr>
            </a:lvl1pPr>
          </a:lstStyle>
          <a:p>
            <a:fld id="{12C80C7B-1DE2-4FD7-9AB9-740667D82627}" type="slidenum">
              <a:rPr lang="en-US" smtClean="0"/>
              <a:pPr/>
              <a:t>‹#›</a:t>
            </a:fld>
            <a:endParaRPr lang="en-US"/>
          </a:p>
        </p:txBody>
      </p:sp>
      <p:pic>
        <p:nvPicPr>
          <p:cNvPr id="5" name="Picture 4">
            <a:extLst>
              <a:ext uri="{FF2B5EF4-FFF2-40B4-BE49-F238E27FC236}">
                <a16:creationId xmlns:a16="http://schemas.microsoft.com/office/drawing/2014/main" id="{48268E76-C977-A0C8-59D9-5B47B78447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1271" y="5835088"/>
            <a:ext cx="1398581" cy="695790"/>
          </a:xfrm>
          <a:prstGeom prst="rect">
            <a:avLst/>
          </a:prstGeom>
        </p:spPr>
      </p:pic>
    </p:spTree>
    <p:extLst>
      <p:ext uri="{BB962C8B-B14F-4D97-AF65-F5344CB8AC3E}">
        <p14:creationId xmlns:p14="http://schemas.microsoft.com/office/powerpoint/2010/main" val="34229656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Diagram or Organization Chart">
    <p:spTree>
      <p:nvGrpSpPr>
        <p:cNvPr id="1" name=""/>
        <p:cNvGrpSpPr/>
        <p:nvPr/>
      </p:nvGrpSpPr>
      <p:grpSpPr>
        <a:xfrm>
          <a:off x="0" y="0"/>
          <a:ext cx="0" cy="0"/>
          <a:chOff x="0" y="0"/>
          <a:chExt cx="0" cy="0"/>
        </a:xfrm>
      </p:grpSpPr>
      <p:sp>
        <p:nvSpPr>
          <p:cNvPr id="3" name="SmartArt Placeholder 2"/>
          <p:cNvSpPr>
            <a:spLocks noGrp="1"/>
          </p:cNvSpPr>
          <p:nvPr>
            <p:ph type="dgm" idx="1"/>
          </p:nvPr>
        </p:nvSpPr>
        <p:spPr>
          <a:xfrm>
            <a:off x="914400" y="1497419"/>
            <a:ext cx="10363200" cy="3429000"/>
          </a:xfrm>
          <a:prstGeom prst="rect">
            <a:avLst/>
          </a:prstGeom>
        </p:spPr>
        <p:txBody>
          <a:bodyPr/>
          <a:lstStyle>
            <a:lvl1pPr>
              <a:defRPr>
                <a:solidFill>
                  <a:srgbClr val="005187"/>
                </a:solidFill>
                <a:latin typeface="Calibri" panose="020F0502020204030204" pitchFamily="34" charset="0"/>
                <a:cs typeface="Calibri" panose="020F0502020204030204" pitchFamily="34" charset="0"/>
              </a:defRPr>
            </a:lvl1pPr>
          </a:lstStyle>
          <a:p>
            <a:pPr lvl="0"/>
            <a:r>
              <a:rPr lang="en-US" noProof="0"/>
              <a:t>Click icon to add SmartArt graphic</a:t>
            </a:r>
          </a:p>
        </p:txBody>
      </p:sp>
      <p:sp>
        <p:nvSpPr>
          <p:cNvPr id="7" name="Rectangle 2">
            <a:extLst>
              <a:ext uri="{FF2B5EF4-FFF2-40B4-BE49-F238E27FC236}">
                <a16:creationId xmlns:a16="http://schemas.microsoft.com/office/drawing/2014/main" id="{FDEC5C62-F02B-4737-8C2E-C33442B554EE}"/>
              </a:ext>
            </a:extLst>
          </p:cNvPr>
          <p:cNvSpPr>
            <a:spLocks noGrp="1" noChangeArrowheads="1"/>
          </p:cNvSpPr>
          <p:nvPr>
            <p:ph type="title"/>
          </p:nvPr>
        </p:nvSpPr>
        <p:spPr bwMode="auto">
          <a:xfrm>
            <a:off x="914400" y="181055"/>
            <a:ext cx="10363200" cy="695790"/>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lvl1pPr>
              <a:defRPr sz="3600">
                <a:solidFill>
                  <a:srgbClr val="005187"/>
                </a:solidFill>
                <a:effectLst/>
                <a:latin typeface="Calibri" panose="020F0502020204030204" pitchFamily="34" charset="0"/>
                <a:cs typeface="Calibri" panose="020F0502020204030204" pitchFamily="34" charset="0"/>
              </a:defRPr>
            </a:lvl1pPr>
          </a:lstStyle>
          <a:p>
            <a:pPr lvl="0"/>
            <a:r>
              <a:rPr lang="en-US"/>
              <a:t>Click to edit Master title style</a:t>
            </a:r>
          </a:p>
        </p:txBody>
      </p:sp>
      <p:sp>
        <p:nvSpPr>
          <p:cNvPr id="11" name="Slide Number Placeholder 7">
            <a:extLst>
              <a:ext uri="{FF2B5EF4-FFF2-40B4-BE49-F238E27FC236}">
                <a16:creationId xmlns:a16="http://schemas.microsoft.com/office/drawing/2014/main" id="{0CC6EC61-70EA-4FAC-B2E3-D63E99257778}"/>
              </a:ext>
            </a:extLst>
          </p:cNvPr>
          <p:cNvSpPr>
            <a:spLocks noGrp="1" noChangeArrowheads="1"/>
          </p:cNvSpPr>
          <p:nvPr>
            <p:ph type="sldNum" sz="quarter" idx="4"/>
          </p:nvPr>
        </p:nvSpPr>
        <p:spPr>
          <a:xfrm>
            <a:off x="9441271" y="6530877"/>
            <a:ext cx="2540000" cy="278561"/>
          </a:xfrm>
          <a:prstGeom prst="rect">
            <a:avLst/>
          </a:prstGeom>
        </p:spPr>
        <p:txBody>
          <a:bodyPr anchor="ctr"/>
          <a:lstStyle>
            <a:lvl1pPr algn="r">
              <a:defRPr smtClean="0">
                <a:solidFill>
                  <a:schemeClr val="bg1">
                    <a:lumMod val="85000"/>
                  </a:schemeClr>
                </a:solidFill>
              </a:defRPr>
            </a:lvl1pPr>
          </a:lstStyle>
          <a:p>
            <a:fld id="{12C80C7B-1DE2-4FD7-9AB9-740667D82627}" type="slidenum">
              <a:rPr lang="en-US" smtClean="0"/>
              <a:pPr/>
              <a:t>‹#›</a:t>
            </a:fld>
            <a:endParaRPr lang="en-US"/>
          </a:p>
        </p:txBody>
      </p:sp>
      <p:pic>
        <p:nvPicPr>
          <p:cNvPr id="4" name="Picture 3">
            <a:extLst>
              <a:ext uri="{FF2B5EF4-FFF2-40B4-BE49-F238E27FC236}">
                <a16:creationId xmlns:a16="http://schemas.microsoft.com/office/drawing/2014/main" id="{6111D93F-AB7E-A275-EB4C-CE509A6BB1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1271" y="5835088"/>
            <a:ext cx="1398581" cy="695790"/>
          </a:xfrm>
          <a:prstGeom prst="rect">
            <a:avLst/>
          </a:prstGeom>
        </p:spPr>
      </p:pic>
    </p:spTree>
    <p:extLst>
      <p:ext uri="{BB962C8B-B14F-4D97-AF65-F5344CB8AC3E}">
        <p14:creationId xmlns:p14="http://schemas.microsoft.com/office/powerpoint/2010/main" val="14901703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914400" y="1529316"/>
            <a:ext cx="5080000" cy="3429000"/>
          </a:xfrm>
          <a:prstGeom prst="rect">
            <a:avLst/>
          </a:prstGeom>
        </p:spPr>
        <p:txBody>
          <a:bodyPr/>
          <a:lstStyle>
            <a:lvl1pPr>
              <a:defRPr>
                <a:solidFill>
                  <a:srgbClr val="005187"/>
                </a:solidFill>
                <a:latin typeface="Calibri" panose="020F0502020204030204" pitchFamily="34" charset="0"/>
                <a:cs typeface="Calibri" panose="020F0502020204030204" pitchFamily="34" charset="0"/>
              </a:defRPr>
            </a:lvl1pPr>
            <a:lvl2pPr>
              <a:defRPr>
                <a:solidFill>
                  <a:srgbClr val="005187"/>
                </a:solidFill>
                <a:latin typeface="Calibri" panose="020F0502020204030204" pitchFamily="34" charset="0"/>
                <a:cs typeface="Calibri" panose="020F0502020204030204" pitchFamily="34" charset="0"/>
              </a:defRPr>
            </a:lvl2pPr>
            <a:lvl3pPr>
              <a:defRPr>
                <a:solidFill>
                  <a:srgbClr val="005187"/>
                </a:solidFill>
                <a:latin typeface="Calibri" panose="020F0502020204030204" pitchFamily="34" charset="0"/>
                <a:cs typeface="Calibri" panose="020F0502020204030204" pitchFamily="34" charset="0"/>
              </a:defRPr>
            </a:lvl3pPr>
            <a:lvl4pPr>
              <a:defRPr>
                <a:solidFill>
                  <a:srgbClr val="005187"/>
                </a:solidFill>
                <a:latin typeface="Calibri" panose="020F0502020204030204" pitchFamily="34" charset="0"/>
                <a:cs typeface="Calibri" panose="020F0502020204030204" pitchFamily="34" charset="0"/>
              </a:defRPr>
            </a:lvl4pPr>
            <a:lvl5pPr>
              <a:defRPr>
                <a:solidFill>
                  <a:srgbClr val="005187"/>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9316"/>
            <a:ext cx="5080000" cy="3429000"/>
          </a:xfrm>
          <a:prstGeom prst="rect">
            <a:avLst/>
          </a:prstGeom>
        </p:spPr>
        <p:txBody>
          <a:bodyPr/>
          <a:lstStyle>
            <a:lvl1pPr>
              <a:defRPr>
                <a:solidFill>
                  <a:srgbClr val="005187"/>
                </a:solidFill>
                <a:latin typeface="Calibri" panose="020F0502020204030204" pitchFamily="34" charset="0"/>
                <a:cs typeface="Calibri" panose="020F0502020204030204" pitchFamily="34" charset="0"/>
              </a:defRPr>
            </a:lvl1pPr>
            <a:lvl2pPr>
              <a:defRPr>
                <a:solidFill>
                  <a:srgbClr val="005187"/>
                </a:solidFill>
                <a:latin typeface="Calibri" panose="020F0502020204030204" pitchFamily="34" charset="0"/>
                <a:cs typeface="Calibri" panose="020F0502020204030204" pitchFamily="34" charset="0"/>
              </a:defRPr>
            </a:lvl2pPr>
            <a:lvl3pPr>
              <a:defRPr>
                <a:solidFill>
                  <a:srgbClr val="005187"/>
                </a:solidFill>
                <a:latin typeface="Calibri" panose="020F0502020204030204" pitchFamily="34" charset="0"/>
                <a:cs typeface="Calibri" panose="020F0502020204030204" pitchFamily="34" charset="0"/>
              </a:defRPr>
            </a:lvl3pPr>
            <a:lvl4pPr>
              <a:defRPr>
                <a:solidFill>
                  <a:srgbClr val="005187"/>
                </a:solidFill>
                <a:latin typeface="Calibri" panose="020F0502020204030204" pitchFamily="34" charset="0"/>
                <a:cs typeface="Calibri" panose="020F0502020204030204" pitchFamily="34" charset="0"/>
              </a:defRPr>
            </a:lvl4pPr>
            <a:lvl5pPr>
              <a:defRPr>
                <a:solidFill>
                  <a:srgbClr val="005187"/>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2">
            <a:extLst>
              <a:ext uri="{FF2B5EF4-FFF2-40B4-BE49-F238E27FC236}">
                <a16:creationId xmlns:a16="http://schemas.microsoft.com/office/drawing/2014/main" id="{B7B78A9C-3136-482B-A0C0-7798D9B6390D}"/>
              </a:ext>
            </a:extLst>
          </p:cNvPr>
          <p:cNvSpPr>
            <a:spLocks noGrp="1" noChangeArrowheads="1"/>
          </p:cNvSpPr>
          <p:nvPr>
            <p:ph type="title"/>
          </p:nvPr>
        </p:nvSpPr>
        <p:spPr bwMode="auto">
          <a:xfrm>
            <a:off x="914400" y="181055"/>
            <a:ext cx="10363200" cy="695790"/>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lvl1pPr>
              <a:defRPr sz="3600">
                <a:solidFill>
                  <a:srgbClr val="005187"/>
                </a:solidFill>
                <a:effectLst/>
                <a:latin typeface="Calibri" panose="020F0502020204030204" pitchFamily="34" charset="0"/>
                <a:cs typeface="Calibri" panose="020F0502020204030204" pitchFamily="34" charset="0"/>
              </a:defRPr>
            </a:lvl1pPr>
          </a:lstStyle>
          <a:p>
            <a:pPr lvl="0"/>
            <a:r>
              <a:rPr lang="en-US"/>
              <a:t>Click to edit Master title style</a:t>
            </a:r>
          </a:p>
        </p:txBody>
      </p:sp>
      <p:sp>
        <p:nvSpPr>
          <p:cNvPr id="12" name="Slide Number Placeholder 7">
            <a:extLst>
              <a:ext uri="{FF2B5EF4-FFF2-40B4-BE49-F238E27FC236}">
                <a16:creationId xmlns:a16="http://schemas.microsoft.com/office/drawing/2014/main" id="{6786FBE3-2DD9-4551-8AF4-26EBA7C8C7C0}"/>
              </a:ext>
            </a:extLst>
          </p:cNvPr>
          <p:cNvSpPr>
            <a:spLocks noGrp="1" noChangeArrowheads="1"/>
          </p:cNvSpPr>
          <p:nvPr>
            <p:ph type="sldNum" sz="quarter" idx="4"/>
          </p:nvPr>
        </p:nvSpPr>
        <p:spPr>
          <a:xfrm>
            <a:off x="9441271" y="6530877"/>
            <a:ext cx="2540000" cy="278561"/>
          </a:xfrm>
          <a:prstGeom prst="rect">
            <a:avLst/>
          </a:prstGeom>
        </p:spPr>
        <p:txBody>
          <a:bodyPr anchor="ctr"/>
          <a:lstStyle>
            <a:lvl1pPr algn="r">
              <a:defRPr smtClean="0">
                <a:solidFill>
                  <a:schemeClr val="bg1">
                    <a:lumMod val="85000"/>
                  </a:schemeClr>
                </a:solidFill>
              </a:defRPr>
            </a:lvl1pPr>
          </a:lstStyle>
          <a:p>
            <a:fld id="{12C80C7B-1DE2-4FD7-9AB9-740667D82627}" type="slidenum">
              <a:rPr lang="en-US" smtClean="0"/>
              <a:pPr/>
              <a:t>‹#›</a:t>
            </a:fld>
            <a:endParaRPr lang="en-US"/>
          </a:p>
        </p:txBody>
      </p:sp>
    </p:spTree>
    <p:extLst>
      <p:ext uri="{BB962C8B-B14F-4D97-AF65-F5344CB8AC3E}">
        <p14:creationId xmlns:p14="http://schemas.microsoft.com/office/powerpoint/2010/main" val="16282351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143000"/>
            <a:ext cx="10363200" cy="4495800"/>
          </a:xfrm>
          <a:prstGeom prst="rect">
            <a:avLst/>
          </a:prstGeo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7">
            <a:extLst>
              <a:ext uri="{FF2B5EF4-FFF2-40B4-BE49-F238E27FC236}">
                <a16:creationId xmlns:a16="http://schemas.microsoft.com/office/drawing/2014/main" id="{2090E00F-6A4C-4D31-A988-253BAED0FF47}"/>
              </a:ext>
            </a:extLst>
          </p:cNvPr>
          <p:cNvSpPr>
            <a:spLocks noGrp="1" noChangeArrowheads="1"/>
          </p:cNvSpPr>
          <p:nvPr>
            <p:ph type="sldNum" sz="quarter" idx="4"/>
          </p:nvPr>
        </p:nvSpPr>
        <p:spPr>
          <a:xfrm>
            <a:off x="9441271" y="6530877"/>
            <a:ext cx="2540000" cy="278561"/>
          </a:xfrm>
          <a:prstGeom prst="rect">
            <a:avLst/>
          </a:prstGeom>
        </p:spPr>
        <p:txBody>
          <a:bodyPr anchor="ctr"/>
          <a:lstStyle>
            <a:lvl1pPr algn="r">
              <a:defRPr smtClean="0">
                <a:solidFill>
                  <a:schemeClr val="bg1">
                    <a:lumMod val="85000"/>
                  </a:schemeClr>
                </a:solidFill>
              </a:defRPr>
            </a:lvl1pPr>
          </a:lstStyle>
          <a:p>
            <a:fld id="{12C80C7B-1DE2-4FD7-9AB9-740667D82627}" type="slidenum">
              <a:rPr lang="en-US" smtClean="0"/>
              <a:pPr/>
              <a:t>‹#›</a:t>
            </a:fld>
            <a:endParaRPr lang="en-US"/>
          </a:p>
        </p:txBody>
      </p:sp>
      <p:pic>
        <p:nvPicPr>
          <p:cNvPr id="4" name="Picture 3">
            <a:extLst>
              <a:ext uri="{FF2B5EF4-FFF2-40B4-BE49-F238E27FC236}">
                <a16:creationId xmlns:a16="http://schemas.microsoft.com/office/drawing/2014/main" id="{0CAFA739-733E-22B3-1133-9AF5E5D46C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1271" y="5835088"/>
            <a:ext cx="1398581" cy="695790"/>
          </a:xfrm>
          <a:prstGeom prst="rect">
            <a:avLst/>
          </a:prstGeom>
        </p:spPr>
      </p:pic>
    </p:spTree>
    <p:extLst>
      <p:ext uri="{BB962C8B-B14F-4D97-AF65-F5344CB8AC3E}">
        <p14:creationId xmlns:p14="http://schemas.microsoft.com/office/powerpoint/2010/main" val="16753606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6235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68038" y="0"/>
            <a:ext cx="8309316" cy="964406"/>
          </a:xfrm>
          <a:prstGeom prst="rect">
            <a:avLst/>
          </a:prstGeom>
        </p:spPr>
        <p:txBody>
          <a:bodyPr vert="horz" anchor="ctr"/>
          <a:lstStyle>
            <a:lvl1pPr>
              <a:defRPr sz="2800">
                <a:solidFill>
                  <a:srgbClr val="FFFFFF"/>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24528EB1-4DC2-B445-862E-7D59106F092A}" type="slidenum">
              <a:rPr lang="en-US" smtClean="0"/>
              <a:t>‹#›</a:t>
            </a:fld>
            <a:endParaRPr lang="en-US" dirty="0"/>
          </a:p>
        </p:txBody>
      </p:sp>
      <p:sp>
        <p:nvSpPr>
          <p:cNvPr id="5" name="Date Placeholder 4"/>
          <p:cNvSpPr>
            <a:spLocks noGrp="1"/>
          </p:cNvSpPr>
          <p:nvPr>
            <p:ph type="dt" sz="half" idx="12"/>
          </p:nvPr>
        </p:nvSpPr>
        <p:spPr/>
        <p:txBody>
          <a:bodyPr/>
          <a:lstStyle/>
          <a:p>
            <a:endParaRPr lang="en-US" dirty="0"/>
          </a:p>
        </p:txBody>
      </p:sp>
      <p:sp>
        <p:nvSpPr>
          <p:cNvPr id="7" name="Content Placeholder 6"/>
          <p:cNvSpPr>
            <a:spLocks noGrp="1"/>
          </p:cNvSpPr>
          <p:nvPr>
            <p:ph sz="quarter" idx="13"/>
          </p:nvPr>
        </p:nvSpPr>
        <p:spPr>
          <a:xfrm>
            <a:off x="266701" y="1158875"/>
            <a:ext cx="11605684"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10992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8038" y="0"/>
            <a:ext cx="8309316" cy="964406"/>
          </a:xfrm>
          <a:prstGeom prst="rect">
            <a:avLst/>
          </a:prstGeom>
        </p:spPr>
        <p:txBody>
          <a:bodyPr vert="horz" anchor="ctr"/>
          <a:lstStyle>
            <a:lvl1pPr>
              <a:defRPr sz="2800">
                <a:solidFill>
                  <a:srgbClr val="FFFFFF"/>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24528EB1-4DC2-B445-862E-7D59106F092A}" type="slidenum">
              <a:rPr lang="en-US" smtClean="0"/>
              <a:t>‹#›</a:t>
            </a:fld>
            <a:endParaRPr lang="en-US" dirty="0"/>
          </a:p>
        </p:txBody>
      </p:sp>
      <p:sp>
        <p:nvSpPr>
          <p:cNvPr id="5" name="Date Placeholder 4"/>
          <p:cNvSpPr>
            <a:spLocks noGrp="1"/>
          </p:cNvSpPr>
          <p:nvPr>
            <p:ph type="dt" sz="half" idx="12"/>
          </p:nvPr>
        </p:nvSpPr>
        <p:spPr/>
        <p:txBody>
          <a:bodyPr/>
          <a:lstStyle/>
          <a:p>
            <a:endParaRPr lang="en-US" dirty="0"/>
          </a:p>
        </p:txBody>
      </p:sp>
    </p:spTree>
    <p:extLst>
      <p:ext uri="{BB962C8B-B14F-4D97-AF65-F5344CB8AC3E}">
        <p14:creationId xmlns:p14="http://schemas.microsoft.com/office/powerpoint/2010/main" val="17405878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8"/>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a:solidFill>
                  <a:srgbClr val="000090"/>
                </a:solidFill>
                <a:latin typeface="Arial Rounded MT Bold"/>
                <a:cs typeface="Arial Rounded MT Bold"/>
              </a:rPr>
              <a:t>BACKUP</a:t>
            </a:r>
          </a:p>
        </p:txBody>
      </p:sp>
    </p:spTree>
    <p:extLst>
      <p:ext uri="{BB962C8B-B14F-4D97-AF65-F5344CB8AC3E}">
        <p14:creationId xmlns:p14="http://schemas.microsoft.com/office/powerpoint/2010/main" val="7784186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47923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E4CB1-9174-4613-BB29-527B3685D63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839B7E-9272-448F-A9BE-17726966B9F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F3CC5B3-79A1-4D07-8DB1-9BE240888D0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EA73814-60DD-421A-8C4E-F55BCC0610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AA1450-9275-4FC8-88EC-0119536385BB}"/>
              </a:ext>
            </a:extLst>
          </p:cNvPr>
          <p:cNvSpPr>
            <a:spLocks noGrp="1"/>
          </p:cNvSpPr>
          <p:nvPr>
            <p:ph type="sldNum" sz="quarter" idx="12"/>
          </p:nvPr>
        </p:nvSpPr>
        <p:spPr>
          <a:xfrm>
            <a:off x="8610600" y="6356350"/>
            <a:ext cx="2743200" cy="365125"/>
          </a:xfrm>
          <a:prstGeom prst="rect">
            <a:avLst/>
          </a:prstGeom>
        </p:spPr>
        <p:txBody>
          <a:bodyPr/>
          <a:lstStyle/>
          <a:p>
            <a:fld id="{E0507EEB-1616-453C-933B-51FA3ABEFD41}" type="slidenum">
              <a:rPr lang="en-US" smtClean="0"/>
              <a:t>‹#›</a:t>
            </a:fld>
            <a:endParaRPr lang="en-US"/>
          </a:p>
        </p:txBody>
      </p:sp>
    </p:spTree>
    <p:extLst>
      <p:ext uri="{BB962C8B-B14F-4D97-AF65-F5344CB8AC3E}">
        <p14:creationId xmlns:p14="http://schemas.microsoft.com/office/powerpoint/2010/main" val="1250497933"/>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429963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22601090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C9E9FF"/>
        </a:solidFill>
        <a:effectLst/>
      </p:bgPr>
    </p:bg>
    <p:spTree>
      <p:nvGrpSpPr>
        <p:cNvPr id="1" name=""/>
        <p:cNvGrpSpPr/>
        <p:nvPr/>
      </p:nvGrpSpPr>
      <p:grpSpPr>
        <a:xfrm>
          <a:off x="0" y="0"/>
          <a:ext cx="0" cy="0"/>
          <a:chOff x="0" y="0"/>
          <a:chExt cx="0" cy="0"/>
        </a:xfrm>
      </p:grpSpPr>
      <p:sp>
        <p:nvSpPr>
          <p:cNvPr id="15363" name="Rectangle 3"/>
          <p:cNvSpPr>
            <a:spLocks noGrp="1" noChangeArrowheads="1"/>
          </p:cNvSpPr>
          <p:nvPr>
            <p:ph type="ctrTitle"/>
          </p:nvPr>
        </p:nvSpPr>
        <p:spPr>
          <a:xfrm>
            <a:off x="914400" y="1790700"/>
            <a:ext cx="10363200" cy="1143000"/>
          </a:xfrm>
          <a:prstGeom prst="rect">
            <a:avLst/>
          </a:prstGeom>
        </p:spPr>
        <p:txBody>
          <a:bodyPr/>
          <a:lstStyle>
            <a:lvl1pPr>
              <a:defRPr sz="3600" b="1">
                <a:solidFill>
                  <a:srgbClr val="003C64"/>
                </a:solidFill>
                <a:latin typeface="+mj-lt"/>
              </a:defRPr>
            </a:lvl1pPr>
          </a:lstStyle>
          <a:p>
            <a:r>
              <a:rPr lang="en-US"/>
              <a:t>Click to edit Master title style</a:t>
            </a:r>
          </a:p>
        </p:txBody>
      </p:sp>
      <p:sp>
        <p:nvSpPr>
          <p:cNvPr id="15364" name="Rectangle 4"/>
          <p:cNvSpPr>
            <a:spLocks noGrp="1" noChangeArrowheads="1"/>
          </p:cNvSpPr>
          <p:nvPr>
            <p:ph type="subTitle" idx="1"/>
          </p:nvPr>
        </p:nvSpPr>
        <p:spPr>
          <a:xfrm>
            <a:off x="1828800" y="3235570"/>
            <a:ext cx="8534400" cy="1752600"/>
          </a:xfrm>
          <a:prstGeom prst="rect">
            <a:avLst/>
          </a:prstGeom>
        </p:spPr>
        <p:txBody>
          <a:bodyPr/>
          <a:lstStyle>
            <a:lvl1pPr marL="0" indent="0" algn="ctr">
              <a:buFontTx/>
              <a:buNone/>
              <a:defRPr>
                <a:solidFill>
                  <a:srgbClr val="003C64"/>
                </a:solidFill>
                <a:latin typeface="+mj-lt"/>
              </a:defRPr>
            </a:lvl1pPr>
          </a:lstStyle>
          <a:p>
            <a:r>
              <a:rPr lang="en-US"/>
              <a:t>Click to edit Master subtitle style</a:t>
            </a:r>
          </a:p>
        </p:txBody>
      </p:sp>
      <p:sp>
        <p:nvSpPr>
          <p:cNvPr id="6" name="Date Placeholder 5"/>
          <p:cNvSpPr>
            <a:spLocks noGrp="1" noChangeArrowheads="1"/>
          </p:cNvSpPr>
          <p:nvPr>
            <p:ph type="dt" sz="half" idx="10"/>
          </p:nvPr>
        </p:nvSpPr>
        <p:spPr>
          <a:xfrm>
            <a:off x="4826000" y="5412516"/>
            <a:ext cx="2540000" cy="264384"/>
          </a:xfrm>
          <a:prstGeom prst="rect">
            <a:avLst/>
          </a:prstGeom>
        </p:spPr>
        <p:txBody>
          <a:bodyPr anchor="ctr"/>
          <a:lstStyle>
            <a:lvl1pPr algn="ctr">
              <a:defRPr smtClean="0">
                <a:solidFill>
                  <a:srgbClr val="003C64"/>
                </a:solidFill>
                <a:latin typeface="+mj-lt"/>
              </a:defRPr>
            </a:lvl1pPr>
          </a:lstStyle>
          <a:p>
            <a:fld id="{E6941D17-0429-4793-8FDA-34381CE9C852}" type="datetime1">
              <a:rPr lang="en-US" smtClean="0"/>
              <a:pPr/>
              <a:t>10/16/2024</a:t>
            </a:fld>
            <a:endParaRPr lang="en-US"/>
          </a:p>
        </p:txBody>
      </p:sp>
      <p:sp>
        <p:nvSpPr>
          <p:cNvPr id="11" name="Rectangle 10">
            <a:extLst>
              <a:ext uri="{FF2B5EF4-FFF2-40B4-BE49-F238E27FC236}">
                <a16:creationId xmlns:a16="http://schemas.microsoft.com/office/drawing/2014/main" id="{D7DEE0C1-CD9A-4CCA-9F53-C8BB348E4B64}"/>
              </a:ext>
            </a:extLst>
          </p:cNvPr>
          <p:cNvSpPr/>
          <p:nvPr/>
        </p:nvSpPr>
        <p:spPr bwMode="auto">
          <a:xfrm>
            <a:off x="0" y="0"/>
            <a:ext cx="12192000" cy="1042438"/>
          </a:xfrm>
          <a:prstGeom prst="rect">
            <a:avLst/>
          </a:prstGeom>
          <a:solidFill>
            <a:srgbClr val="003C6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sp>
        <p:nvSpPr>
          <p:cNvPr id="2" name="Rectangle 1">
            <a:extLst>
              <a:ext uri="{FF2B5EF4-FFF2-40B4-BE49-F238E27FC236}">
                <a16:creationId xmlns:a16="http://schemas.microsoft.com/office/drawing/2014/main" id="{254F4B41-470A-4434-814E-09B432469DA7}"/>
              </a:ext>
            </a:extLst>
          </p:cNvPr>
          <p:cNvSpPr/>
          <p:nvPr/>
        </p:nvSpPr>
        <p:spPr bwMode="auto">
          <a:xfrm>
            <a:off x="0" y="97123"/>
            <a:ext cx="12192000" cy="848192"/>
          </a:xfrm>
          <a:prstGeom prst="rect">
            <a:avLst/>
          </a:prstGeom>
          <a:solidFill>
            <a:srgbClr val="005187"/>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cxnSp>
        <p:nvCxnSpPr>
          <p:cNvPr id="4" name="Straight Connector 3">
            <a:extLst>
              <a:ext uri="{FF2B5EF4-FFF2-40B4-BE49-F238E27FC236}">
                <a16:creationId xmlns:a16="http://schemas.microsoft.com/office/drawing/2014/main" id="{08AC61D2-4063-4884-B1D2-CA3EEE406DFF}"/>
              </a:ext>
            </a:extLst>
          </p:cNvPr>
          <p:cNvCxnSpPr/>
          <p:nvPr userDrawn="1"/>
        </p:nvCxnSpPr>
        <p:spPr bwMode="auto">
          <a:xfrm>
            <a:off x="0" y="97123"/>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74892B48-2F2C-4FCF-9897-A38E3D08ADBD}"/>
              </a:ext>
            </a:extLst>
          </p:cNvPr>
          <p:cNvCxnSpPr/>
          <p:nvPr userDrawn="1"/>
        </p:nvCxnSpPr>
        <p:spPr bwMode="auto">
          <a:xfrm>
            <a:off x="0" y="945315"/>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pic>
        <p:nvPicPr>
          <p:cNvPr id="9" name="Picture 8" descr="Logo&#10;&#10;Description automatically generated">
            <a:extLst>
              <a:ext uri="{FF2B5EF4-FFF2-40B4-BE49-F238E27FC236}">
                <a16:creationId xmlns:a16="http://schemas.microsoft.com/office/drawing/2014/main" id="{D6EB7DB5-BB34-44FE-8997-04EF091501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564" y="189921"/>
            <a:ext cx="1656493" cy="662597"/>
          </a:xfrm>
          <a:prstGeom prst="rect">
            <a:avLst/>
          </a:prstGeom>
        </p:spPr>
      </p:pic>
      <p:sp>
        <p:nvSpPr>
          <p:cNvPr id="22" name="Rectangle 21">
            <a:extLst>
              <a:ext uri="{FF2B5EF4-FFF2-40B4-BE49-F238E27FC236}">
                <a16:creationId xmlns:a16="http://schemas.microsoft.com/office/drawing/2014/main" id="{F574A88F-1766-4A44-B5E2-3BF153CB4A2E}"/>
              </a:ext>
            </a:extLst>
          </p:cNvPr>
          <p:cNvSpPr/>
          <p:nvPr userDrawn="1"/>
        </p:nvSpPr>
        <p:spPr bwMode="auto">
          <a:xfrm>
            <a:off x="0" y="6482316"/>
            <a:ext cx="12192000" cy="375684"/>
          </a:xfrm>
          <a:prstGeom prst="rect">
            <a:avLst/>
          </a:prstGeom>
          <a:solidFill>
            <a:srgbClr val="003C6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sp>
        <p:nvSpPr>
          <p:cNvPr id="23" name="Rectangle 22">
            <a:extLst>
              <a:ext uri="{FF2B5EF4-FFF2-40B4-BE49-F238E27FC236}">
                <a16:creationId xmlns:a16="http://schemas.microsoft.com/office/drawing/2014/main" id="{1E1984FC-9955-4A04-B5BC-E37CE2ECA5BB}"/>
              </a:ext>
            </a:extLst>
          </p:cNvPr>
          <p:cNvSpPr/>
          <p:nvPr userDrawn="1"/>
        </p:nvSpPr>
        <p:spPr bwMode="auto">
          <a:xfrm>
            <a:off x="0" y="6530608"/>
            <a:ext cx="12192000" cy="264384"/>
          </a:xfrm>
          <a:prstGeom prst="rect">
            <a:avLst/>
          </a:prstGeom>
          <a:solidFill>
            <a:srgbClr val="005187"/>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sp>
        <p:nvSpPr>
          <p:cNvPr id="24" name="Slide Number Placeholder 7">
            <a:extLst>
              <a:ext uri="{FF2B5EF4-FFF2-40B4-BE49-F238E27FC236}">
                <a16:creationId xmlns:a16="http://schemas.microsoft.com/office/drawing/2014/main" id="{1643506A-4516-472C-8A67-934129570B7D}"/>
              </a:ext>
            </a:extLst>
          </p:cNvPr>
          <p:cNvSpPr>
            <a:spLocks noGrp="1" noChangeArrowheads="1"/>
          </p:cNvSpPr>
          <p:nvPr>
            <p:ph type="sldNum" sz="quarter" idx="4"/>
          </p:nvPr>
        </p:nvSpPr>
        <p:spPr>
          <a:xfrm>
            <a:off x="9441271" y="6523520"/>
            <a:ext cx="2540000" cy="278561"/>
          </a:xfrm>
          <a:prstGeom prst="rect">
            <a:avLst/>
          </a:prstGeom>
        </p:spPr>
        <p:txBody>
          <a:bodyPr anchor="ctr"/>
          <a:lstStyle>
            <a:lvl1pPr algn="r">
              <a:defRPr sz="1400" smtClean="0">
                <a:solidFill>
                  <a:schemeClr val="bg1">
                    <a:lumMod val="85000"/>
                  </a:schemeClr>
                </a:solidFill>
              </a:defRPr>
            </a:lvl1pPr>
          </a:lstStyle>
          <a:p>
            <a:fld id="{12C80C7B-1DE2-4FD7-9AB9-740667D82627}" type="slidenum">
              <a:rPr lang="en-US" smtClean="0"/>
              <a:pPr/>
              <a:t>‹#›</a:t>
            </a:fld>
            <a:endParaRPr lang="en-US"/>
          </a:p>
        </p:txBody>
      </p:sp>
      <p:sp>
        <p:nvSpPr>
          <p:cNvPr id="25" name="Rectangle 6">
            <a:extLst>
              <a:ext uri="{FF2B5EF4-FFF2-40B4-BE49-F238E27FC236}">
                <a16:creationId xmlns:a16="http://schemas.microsoft.com/office/drawing/2014/main" id="{9C5AD8CF-9C34-4DA4-A320-FA657CC4FD20}"/>
              </a:ext>
            </a:extLst>
          </p:cNvPr>
          <p:cNvSpPr txBox="1">
            <a:spLocks noChangeArrowheads="1"/>
          </p:cNvSpPr>
          <p:nvPr userDrawn="1"/>
        </p:nvSpPr>
        <p:spPr bwMode="auto">
          <a:xfrm>
            <a:off x="3556000" y="6434200"/>
            <a:ext cx="5080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lumMod val="85000"/>
                  </a:schemeClr>
                </a:solidFill>
                <a:effectLst/>
                <a:uLnTx/>
                <a:uFillTx/>
                <a:latin typeface="+mn-lt"/>
                <a:ea typeface="+mn-ea"/>
                <a:cs typeface="+mn-cs"/>
              </a:rPr>
              <a:t>Office of Research and Development</a:t>
            </a:r>
          </a:p>
        </p:txBody>
      </p:sp>
      <p:cxnSp>
        <p:nvCxnSpPr>
          <p:cNvPr id="26" name="Straight Connector 25">
            <a:extLst>
              <a:ext uri="{FF2B5EF4-FFF2-40B4-BE49-F238E27FC236}">
                <a16:creationId xmlns:a16="http://schemas.microsoft.com/office/drawing/2014/main" id="{9CD43571-3525-4A19-ACF3-F1ADDD0F134F}"/>
              </a:ext>
            </a:extLst>
          </p:cNvPr>
          <p:cNvCxnSpPr/>
          <p:nvPr userDrawn="1"/>
        </p:nvCxnSpPr>
        <p:spPr bwMode="auto">
          <a:xfrm>
            <a:off x="0" y="6540410"/>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AD0A0DC7-3278-4431-9EE8-F9791BAED035}"/>
              </a:ext>
            </a:extLst>
          </p:cNvPr>
          <p:cNvCxnSpPr/>
          <p:nvPr userDrawn="1"/>
        </p:nvCxnSpPr>
        <p:spPr bwMode="auto">
          <a:xfrm>
            <a:off x="0" y="6796970"/>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spTree>
    <p:extLst>
      <p:ext uri="{BB962C8B-B14F-4D97-AF65-F5344CB8AC3E}">
        <p14:creationId xmlns:p14="http://schemas.microsoft.com/office/powerpoint/2010/main" val="20131292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rgbClr val="C9E9FF"/>
        </a:solidFill>
        <a:effectLst/>
      </p:bgPr>
    </p:bg>
    <p:spTree>
      <p:nvGrpSpPr>
        <p:cNvPr id="1" name=""/>
        <p:cNvGrpSpPr/>
        <p:nvPr/>
      </p:nvGrpSpPr>
      <p:grpSpPr>
        <a:xfrm>
          <a:off x="0" y="0"/>
          <a:ext cx="0" cy="0"/>
          <a:chOff x="0" y="0"/>
          <a:chExt cx="0" cy="0"/>
        </a:xfrm>
      </p:grpSpPr>
      <p:sp>
        <p:nvSpPr>
          <p:cNvPr id="15363" name="Rectangle 3"/>
          <p:cNvSpPr>
            <a:spLocks noGrp="1" noChangeArrowheads="1"/>
          </p:cNvSpPr>
          <p:nvPr>
            <p:ph type="ctrTitle"/>
          </p:nvPr>
        </p:nvSpPr>
        <p:spPr>
          <a:xfrm>
            <a:off x="2125019" y="1359024"/>
            <a:ext cx="10031124" cy="1143000"/>
          </a:xfrm>
          <a:prstGeom prst="rect">
            <a:avLst/>
          </a:prstGeom>
        </p:spPr>
        <p:txBody>
          <a:bodyPr/>
          <a:lstStyle>
            <a:lvl1pPr algn="l">
              <a:defRPr sz="3600" b="1">
                <a:solidFill>
                  <a:srgbClr val="003C64"/>
                </a:solidFill>
              </a:defRPr>
            </a:lvl1pPr>
          </a:lstStyle>
          <a:p>
            <a:r>
              <a:rPr lang="en-US"/>
              <a:t>Click to edit Master title style</a:t>
            </a:r>
          </a:p>
        </p:txBody>
      </p:sp>
      <p:sp>
        <p:nvSpPr>
          <p:cNvPr id="15364" name="Rectangle 4"/>
          <p:cNvSpPr>
            <a:spLocks noGrp="1" noChangeArrowheads="1"/>
          </p:cNvSpPr>
          <p:nvPr>
            <p:ph type="subTitle" idx="1"/>
          </p:nvPr>
        </p:nvSpPr>
        <p:spPr>
          <a:xfrm>
            <a:off x="2125018" y="2516201"/>
            <a:ext cx="10031125" cy="709957"/>
          </a:xfrm>
          <a:prstGeom prst="rect">
            <a:avLst/>
          </a:prstGeom>
        </p:spPr>
        <p:txBody>
          <a:bodyPr/>
          <a:lstStyle>
            <a:lvl1pPr marL="0" indent="0" algn="l">
              <a:buFontTx/>
              <a:buNone/>
              <a:defRPr>
                <a:solidFill>
                  <a:srgbClr val="003C64"/>
                </a:solidFill>
              </a:defRPr>
            </a:lvl1pPr>
          </a:lstStyle>
          <a:p>
            <a:r>
              <a:rPr lang="en-US"/>
              <a:t>Click to edit Master subtitle style</a:t>
            </a:r>
          </a:p>
        </p:txBody>
      </p:sp>
      <p:sp>
        <p:nvSpPr>
          <p:cNvPr id="28" name="Rectangle 27">
            <a:extLst>
              <a:ext uri="{FF2B5EF4-FFF2-40B4-BE49-F238E27FC236}">
                <a16:creationId xmlns:a16="http://schemas.microsoft.com/office/drawing/2014/main" id="{ABB2409A-C8C2-48C5-A8A6-A0CE1B330089}"/>
              </a:ext>
            </a:extLst>
          </p:cNvPr>
          <p:cNvSpPr/>
          <p:nvPr userDrawn="1"/>
        </p:nvSpPr>
        <p:spPr bwMode="auto">
          <a:xfrm>
            <a:off x="0" y="6482316"/>
            <a:ext cx="12192000" cy="375684"/>
          </a:xfrm>
          <a:prstGeom prst="rect">
            <a:avLst/>
          </a:prstGeom>
          <a:solidFill>
            <a:srgbClr val="003C6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sp>
        <p:nvSpPr>
          <p:cNvPr id="29" name="Rectangle 28">
            <a:extLst>
              <a:ext uri="{FF2B5EF4-FFF2-40B4-BE49-F238E27FC236}">
                <a16:creationId xmlns:a16="http://schemas.microsoft.com/office/drawing/2014/main" id="{DD7E6508-8325-4283-9955-BAB34967B96B}"/>
              </a:ext>
            </a:extLst>
          </p:cNvPr>
          <p:cNvSpPr/>
          <p:nvPr userDrawn="1"/>
        </p:nvSpPr>
        <p:spPr bwMode="auto">
          <a:xfrm>
            <a:off x="0" y="6530608"/>
            <a:ext cx="12192000" cy="264384"/>
          </a:xfrm>
          <a:prstGeom prst="rect">
            <a:avLst/>
          </a:prstGeom>
          <a:solidFill>
            <a:srgbClr val="005187"/>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sp>
        <p:nvSpPr>
          <p:cNvPr id="30" name="Slide Number Placeholder 7">
            <a:extLst>
              <a:ext uri="{FF2B5EF4-FFF2-40B4-BE49-F238E27FC236}">
                <a16:creationId xmlns:a16="http://schemas.microsoft.com/office/drawing/2014/main" id="{E8FA934F-BCA8-43E8-AF02-ABEF9656DF78}"/>
              </a:ext>
            </a:extLst>
          </p:cNvPr>
          <p:cNvSpPr>
            <a:spLocks noGrp="1" noChangeArrowheads="1"/>
          </p:cNvSpPr>
          <p:nvPr>
            <p:ph type="sldNum" sz="quarter" idx="4"/>
          </p:nvPr>
        </p:nvSpPr>
        <p:spPr>
          <a:xfrm>
            <a:off x="9441271" y="6523520"/>
            <a:ext cx="2540000" cy="278561"/>
          </a:xfrm>
          <a:prstGeom prst="rect">
            <a:avLst/>
          </a:prstGeom>
        </p:spPr>
        <p:txBody>
          <a:bodyPr anchor="ctr"/>
          <a:lstStyle>
            <a:lvl1pPr algn="r">
              <a:defRPr sz="1400" smtClean="0">
                <a:solidFill>
                  <a:schemeClr val="bg1">
                    <a:lumMod val="85000"/>
                  </a:schemeClr>
                </a:solidFill>
              </a:defRPr>
            </a:lvl1pPr>
          </a:lstStyle>
          <a:p>
            <a:fld id="{12C80C7B-1DE2-4FD7-9AB9-740667D82627}" type="slidenum">
              <a:rPr lang="en-US" smtClean="0"/>
              <a:pPr/>
              <a:t>‹#›</a:t>
            </a:fld>
            <a:endParaRPr lang="en-US"/>
          </a:p>
        </p:txBody>
      </p:sp>
      <p:sp>
        <p:nvSpPr>
          <p:cNvPr id="31" name="Rectangle 6">
            <a:extLst>
              <a:ext uri="{FF2B5EF4-FFF2-40B4-BE49-F238E27FC236}">
                <a16:creationId xmlns:a16="http://schemas.microsoft.com/office/drawing/2014/main" id="{A739D814-0486-4CE3-8211-C6C4C23F236B}"/>
              </a:ext>
            </a:extLst>
          </p:cNvPr>
          <p:cNvSpPr txBox="1">
            <a:spLocks noChangeArrowheads="1"/>
          </p:cNvSpPr>
          <p:nvPr userDrawn="1"/>
        </p:nvSpPr>
        <p:spPr bwMode="auto">
          <a:xfrm>
            <a:off x="3556000" y="6434200"/>
            <a:ext cx="5080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lumMod val="85000"/>
                  </a:schemeClr>
                </a:solidFill>
                <a:effectLst/>
                <a:uLnTx/>
                <a:uFillTx/>
                <a:latin typeface="+mn-lt"/>
                <a:ea typeface="+mn-ea"/>
                <a:cs typeface="+mn-cs"/>
              </a:rPr>
              <a:t>Office of Research and Development</a:t>
            </a:r>
          </a:p>
        </p:txBody>
      </p:sp>
      <p:cxnSp>
        <p:nvCxnSpPr>
          <p:cNvPr id="32" name="Straight Connector 31">
            <a:extLst>
              <a:ext uri="{FF2B5EF4-FFF2-40B4-BE49-F238E27FC236}">
                <a16:creationId xmlns:a16="http://schemas.microsoft.com/office/drawing/2014/main" id="{29616C9B-2582-4554-A533-E7526E3D4212}"/>
              </a:ext>
            </a:extLst>
          </p:cNvPr>
          <p:cNvCxnSpPr/>
          <p:nvPr userDrawn="1"/>
        </p:nvCxnSpPr>
        <p:spPr bwMode="auto">
          <a:xfrm>
            <a:off x="0" y="6540410"/>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E0A085EA-535B-49C0-88CD-5615948E747D}"/>
              </a:ext>
            </a:extLst>
          </p:cNvPr>
          <p:cNvCxnSpPr/>
          <p:nvPr userDrawn="1"/>
        </p:nvCxnSpPr>
        <p:spPr bwMode="auto">
          <a:xfrm>
            <a:off x="0" y="6796970"/>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sp>
        <p:nvSpPr>
          <p:cNvPr id="34" name="Rectangle 33">
            <a:extLst>
              <a:ext uri="{FF2B5EF4-FFF2-40B4-BE49-F238E27FC236}">
                <a16:creationId xmlns:a16="http://schemas.microsoft.com/office/drawing/2014/main" id="{52A7B514-B892-40D9-9BF8-58655AE84557}"/>
              </a:ext>
            </a:extLst>
          </p:cNvPr>
          <p:cNvSpPr/>
          <p:nvPr userDrawn="1"/>
        </p:nvSpPr>
        <p:spPr bwMode="auto">
          <a:xfrm>
            <a:off x="0" y="0"/>
            <a:ext cx="12192000" cy="1042438"/>
          </a:xfrm>
          <a:prstGeom prst="rect">
            <a:avLst/>
          </a:prstGeom>
          <a:solidFill>
            <a:srgbClr val="003C6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sp>
        <p:nvSpPr>
          <p:cNvPr id="35" name="Rectangle 34">
            <a:extLst>
              <a:ext uri="{FF2B5EF4-FFF2-40B4-BE49-F238E27FC236}">
                <a16:creationId xmlns:a16="http://schemas.microsoft.com/office/drawing/2014/main" id="{32E38C93-E0DE-4DE5-AB81-BBB878ADE35A}"/>
              </a:ext>
            </a:extLst>
          </p:cNvPr>
          <p:cNvSpPr/>
          <p:nvPr userDrawn="1"/>
        </p:nvSpPr>
        <p:spPr bwMode="auto">
          <a:xfrm>
            <a:off x="0" y="97123"/>
            <a:ext cx="12192000" cy="848192"/>
          </a:xfrm>
          <a:prstGeom prst="rect">
            <a:avLst/>
          </a:prstGeom>
          <a:solidFill>
            <a:srgbClr val="005187"/>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cxnSp>
        <p:nvCxnSpPr>
          <p:cNvPr id="36" name="Straight Connector 35">
            <a:extLst>
              <a:ext uri="{FF2B5EF4-FFF2-40B4-BE49-F238E27FC236}">
                <a16:creationId xmlns:a16="http://schemas.microsoft.com/office/drawing/2014/main" id="{0C8886DD-56C8-41CA-834C-51ABBB84709A}"/>
              </a:ext>
            </a:extLst>
          </p:cNvPr>
          <p:cNvCxnSpPr/>
          <p:nvPr userDrawn="1"/>
        </p:nvCxnSpPr>
        <p:spPr bwMode="auto">
          <a:xfrm>
            <a:off x="0" y="97123"/>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9A8EA4AE-4BA1-4D85-8DA5-6B4F18A0A6B9}"/>
              </a:ext>
            </a:extLst>
          </p:cNvPr>
          <p:cNvCxnSpPr/>
          <p:nvPr userDrawn="1"/>
        </p:nvCxnSpPr>
        <p:spPr bwMode="auto">
          <a:xfrm>
            <a:off x="0" y="945315"/>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pic>
        <p:nvPicPr>
          <p:cNvPr id="38" name="Picture 37" descr="Logo&#10;&#10;Description automatically generated">
            <a:extLst>
              <a:ext uri="{FF2B5EF4-FFF2-40B4-BE49-F238E27FC236}">
                <a16:creationId xmlns:a16="http://schemas.microsoft.com/office/drawing/2014/main" id="{BA0173C6-F2D0-4AC2-8A42-FB8385556C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564" y="189921"/>
            <a:ext cx="1656493" cy="662597"/>
          </a:xfrm>
          <a:prstGeom prst="rect">
            <a:avLst/>
          </a:prstGeom>
        </p:spPr>
      </p:pic>
    </p:spTree>
    <p:extLst>
      <p:ext uri="{BB962C8B-B14F-4D97-AF65-F5344CB8AC3E}">
        <p14:creationId xmlns:p14="http://schemas.microsoft.com/office/powerpoint/2010/main" val="33698997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419447"/>
            <a:ext cx="10363200" cy="3657600"/>
          </a:xfrm>
          <a:prstGeom prst="rect">
            <a:avLst/>
          </a:prstGeom>
        </p:spPr>
        <p:txBody>
          <a:bodyPr/>
          <a:lstStyle>
            <a:lvl1pPr>
              <a:defRPr>
                <a:solidFill>
                  <a:srgbClr val="005187"/>
                </a:solidFill>
                <a:latin typeface="+mj-lt"/>
              </a:defRPr>
            </a:lvl1pPr>
            <a:lvl2pPr>
              <a:defRPr>
                <a:solidFill>
                  <a:srgbClr val="005187"/>
                </a:solidFill>
                <a:latin typeface="+mj-lt"/>
              </a:defRPr>
            </a:lvl2pPr>
            <a:lvl3pPr>
              <a:defRPr>
                <a:solidFill>
                  <a:srgbClr val="005187"/>
                </a:solidFill>
                <a:latin typeface="+mj-lt"/>
              </a:defRPr>
            </a:lvl3pPr>
            <a:lvl4pPr>
              <a:defRPr>
                <a:solidFill>
                  <a:srgbClr val="005187"/>
                </a:solidFill>
                <a:latin typeface="+mj-lt"/>
              </a:defRPr>
            </a:lvl4pPr>
            <a:lvl5pPr>
              <a:defRPr>
                <a:solidFill>
                  <a:srgbClr val="005187"/>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2"/>
          <p:cNvSpPr>
            <a:spLocks noGrp="1" noChangeArrowheads="1"/>
          </p:cNvSpPr>
          <p:nvPr>
            <p:ph type="title"/>
          </p:nvPr>
        </p:nvSpPr>
        <p:spPr bwMode="auto">
          <a:xfrm>
            <a:off x="914400" y="181055"/>
            <a:ext cx="10363200" cy="695790"/>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lvl1pPr>
              <a:defRPr sz="3600">
                <a:solidFill>
                  <a:srgbClr val="005187"/>
                </a:solidFill>
                <a:effectLst/>
                <a:latin typeface="+mj-lt"/>
                <a:cs typeface="Calibri" panose="020F0502020204030204" pitchFamily="34" charset="0"/>
              </a:defRPr>
            </a:lvl1pPr>
          </a:lstStyle>
          <a:p>
            <a:pPr lvl="0"/>
            <a:r>
              <a:rPr lang="en-US"/>
              <a:t>Click to edit Master title style</a:t>
            </a:r>
          </a:p>
        </p:txBody>
      </p:sp>
      <p:sp>
        <p:nvSpPr>
          <p:cNvPr id="7" name="Slide Number Placeholder 7">
            <a:extLst>
              <a:ext uri="{FF2B5EF4-FFF2-40B4-BE49-F238E27FC236}">
                <a16:creationId xmlns:a16="http://schemas.microsoft.com/office/drawing/2014/main" id="{953F52E8-6AE6-4FDA-B36B-AC18E2FC0544}"/>
              </a:ext>
            </a:extLst>
          </p:cNvPr>
          <p:cNvSpPr>
            <a:spLocks noGrp="1" noChangeArrowheads="1"/>
          </p:cNvSpPr>
          <p:nvPr>
            <p:ph type="sldNum" sz="quarter" idx="4"/>
          </p:nvPr>
        </p:nvSpPr>
        <p:spPr>
          <a:xfrm>
            <a:off x="9441271" y="6530877"/>
            <a:ext cx="2540000" cy="278561"/>
          </a:xfrm>
          <a:prstGeom prst="rect">
            <a:avLst/>
          </a:prstGeom>
        </p:spPr>
        <p:txBody>
          <a:bodyPr anchor="ctr"/>
          <a:lstStyle>
            <a:lvl1pPr algn="r">
              <a:defRPr smtClean="0">
                <a:solidFill>
                  <a:schemeClr val="bg1">
                    <a:lumMod val="85000"/>
                  </a:schemeClr>
                </a:solidFill>
              </a:defRPr>
            </a:lvl1pPr>
          </a:lstStyle>
          <a:p>
            <a:fld id="{12C80C7B-1DE2-4FD7-9AB9-740667D82627}" type="slidenum">
              <a:rPr lang="en-US" smtClean="0"/>
              <a:pPr/>
              <a:t>‹#›</a:t>
            </a:fld>
            <a:endParaRPr lang="en-US"/>
          </a:p>
        </p:txBody>
      </p:sp>
      <p:pic>
        <p:nvPicPr>
          <p:cNvPr id="5" name="Picture 4">
            <a:extLst>
              <a:ext uri="{FF2B5EF4-FFF2-40B4-BE49-F238E27FC236}">
                <a16:creationId xmlns:a16="http://schemas.microsoft.com/office/drawing/2014/main" id="{43C1E462-4E44-4512-B327-7550323578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15820" y="5824782"/>
            <a:ext cx="1294337" cy="643929"/>
          </a:xfrm>
          <a:prstGeom prst="rect">
            <a:avLst/>
          </a:prstGeom>
        </p:spPr>
      </p:pic>
    </p:spTree>
    <p:extLst>
      <p:ext uri="{BB962C8B-B14F-4D97-AF65-F5344CB8AC3E}">
        <p14:creationId xmlns:p14="http://schemas.microsoft.com/office/powerpoint/2010/main" val="26503700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solidFill>
                  <a:srgbClr val="005187"/>
                </a:solidFill>
                <a:latin typeface="+mj-lt"/>
                <a:cs typeface="Calibri" panose="020F0502020204030204" pitchFamily="34" charset="0"/>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rgbClr val="005187"/>
                </a:solidFill>
                <a:latin typeface="+mj-lt"/>
                <a:cs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7" name="Slide Number Placeholder 7">
            <a:extLst>
              <a:ext uri="{FF2B5EF4-FFF2-40B4-BE49-F238E27FC236}">
                <a16:creationId xmlns:a16="http://schemas.microsoft.com/office/drawing/2014/main" id="{F9F97502-A41B-4D78-85F0-4FFCE70A9E2E}"/>
              </a:ext>
            </a:extLst>
          </p:cNvPr>
          <p:cNvSpPr>
            <a:spLocks noGrp="1" noChangeArrowheads="1"/>
          </p:cNvSpPr>
          <p:nvPr>
            <p:ph type="sldNum" sz="quarter" idx="4"/>
          </p:nvPr>
        </p:nvSpPr>
        <p:spPr>
          <a:xfrm>
            <a:off x="9441271" y="6530877"/>
            <a:ext cx="2540000" cy="278561"/>
          </a:xfrm>
          <a:prstGeom prst="rect">
            <a:avLst/>
          </a:prstGeom>
        </p:spPr>
        <p:txBody>
          <a:bodyPr anchor="ctr"/>
          <a:lstStyle>
            <a:lvl1pPr algn="r">
              <a:defRPr smtClean="0">
                <a:solidFill>
                  <a:schemeClr val="bg1">
                    <a:lumMod val="85000"/>
                  </a:schemeClr>
                </a:solidFill>
              </a:defRPr>
            </a:lvl1pPr>
          </a:lstStyle>
          <a:p>
            <a:fld id="{12C80C7B-1DE2-4FD7-9AB9-740667D82627}" type="slidenum">
              <a:rPr lang="en-US" smtClean="0"/>
              <a:pPr/>
              <a:t>‹#›</a:t>
            </a:fld>
            <a:endParaRPr lang="en-US"/>
          </a:p>
        </p:txBody>
      </p:sp>
    </p:spTree>
    <p:extLst>
      <p:ext uri="{BB962C8B-B14F-4D97-AF65-F5344CB8AC3E}">
        <p14:creationId xmlns:p14="http://schemas.microsoft.com/office/powerpoint/2010/main" val="2611534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593111"/>
            <a:ext cx="5080000" cy="3429000"/>
          </a:xfrm>
          <a:prstGeom prst="rect">
            <a:avLst/>
          </a:prstGeom>
        </p:spPr>
        <p:txBody>
          <a:bodyPr/>
          <a:lstStyle>
            <a:lvl1pPr>
              <a:defRPr sz="2400">
                <a:solidFill>
                  <a:srgbClr val="005187"/>
                </a:solidFill>
                <a:latin typeface="+mj-lt"/>
                <a:cs typeface="Calibri" panose="020F0502020204030204" pitchFamily="34" charset="0"/>
              </a:defRPr>
            </a:lvl1pPr>
            <a:lvl2pPr>
              <a:defRPr sz="2000">
                <a:solidFill>
                  <a:srgbClr val="005187"/>
                </a:solidFill>
                <a:latin typeface="+mj-lt"/>
                <a:cs typeface="Calibri" panose="020F0502020204030204" pitchFamily="34" charset="0"/>
              </a:defRPr>
            </a:lvl2pPr>
            <a:lvl3pPr>
              <a:defRPr sz="1800">
                <a:solidFill>
                  <a:srgbClr val="005187"/>
                </a:solidFill>
                <a:latin typeface="+mj-lt"/>
                <a:cs typeface="Calibri" panose="020F0502020204030204" pitchFamily="34" charset="0"/>
              </a:defRPr>
            </a:lvl3pPr>
            <a:lvl4pPr>
              <a:defRPr sz="1600">
                <a:solidFill>
                  <a:srgbClr val="005187"/>
                </a:solidFill>
                <a:latin typeface="+mj-lt"/>
                <a:cs typeface="Calibri" panose="020F0502020204030204" pitchFamily="34" charset="0"/>
              </a:defRPr>
            </a:lvl4pPr>
            <a:lvl5pPr>
              <a:defRPr sz="1600">
                <a:solidFill>
                  <a:srgbClr val="005187"/>
                </a:solidFill>
                <a:latin typeface="+mj-lt"/>
                <a:cs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93111"/>
            <a:ext cx="5080000" cy="3429000"/>
          </a:xfrm>
          <a:prstGeom prst="rect">
            <a:avLst/>
          </a:prstGeom>
        </p:spPr>
        <p:txBody>
          <a:bodyPr/>
          <a:lstStyle>
            <a:lvl1pPr>
              <a:defRPr sz="2400">
                <a:solidFill>
                  <a:srgbClr val="005187"/>
                </a:solidFill>
                <a:latin typeface="+mj-lt"/>
                <a:cs typeface="Calibri" panose="020F0502020204030204" pitchFamily="34" charset="0"/>
              </a:defRPr>
            </a:lvl1pPr>
            <a:lvl2pPr>
              <a:defRPr sz="2000">
                <a:solidFill>
                  <a:srgbClr val="005187"/>
                </a:solidFill>
                <a:latin typeface="+mj-lt"/>
                <a:cs typeface="Calibri" panose="020F0502020204030204" pitchFamily="34" charset="0"/>
              </a:defRPr>
            </a:lvl2pPr>
            <a:lvl3pPr>
              <a:defRPr sz="1800">
                <a:solidFill>
                  <a:srgbClr val="005187"/>
                </a:solidFill>
                <a:latin typeface="+mj-lt"/>
                <a:cs typeface="Calibri" panose="020F0502020204030204" pitchFamily="34" charset="0"/>
              </a:defRPr>
            </a:lvl3pPr>
            <a:lvl4pPr>
              <a:defRPr sz="1600">
                <a:solidFill>
                  <a:srgbClr val="005187"/>
                </a:solidFill>
                <a:latin typeface="+mj-lt"/>
                <a:cs typeface="Calibri" panose="020F0502020204030204" pitchFamily="34" charset="0"/>
              </a:defRPr>
            </a:lvl4pPr>
            <a:lvl5pPr>
              <a:defRPr sz="1600">
                <a:solidFill>
                  <a:srgbClr val="005187"/>
                </a:solidFill>
                <a:latin typeface="+mj-lt"/>
                <a:cs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2">
            <a:extLst>
              <a:ext uri="{FF2B5EF4-FFF2-40B4-BE49-F238E27FC236}">
                <a16:creationId xmlns:a16="http://schemas.microsoft.com/office/drawing/2014/main" id="{9CB21E94-80AB-47AA-9898-6D3F278B80CB}"/>
              </a:ext>
            </a:extLst>
          </p:cNvPr>
          <p:cNvSpPr>
            <a:spLocks noGrp="1" noChangeArrowheads="1"/>
          </p:cNvSpPr>
          <p:nvPr>
            <p:ph type="title"/>
          </p:nvPr>
        </p:nvSpPr>
        <p:spPr bwMode="auto">
          <a:xfrm>
            <a:off x="914400" y="181055"/>
            <a:ext cx="10363200" cy="695790"/>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lvl1pPr>
              <a:defRPr sz="3200">
                <a:solidFill>
                  <a:srgbClr val="005187"/>
                </a:solidFill>
                <a:effectLst/>
                <a:latin typeface="+mj-lt"/>
                <a:cs typeface="Calibri" panose="020F0502020204030204" pitchFamily="34" charset="0"/>
              </a:defRPr>
            </a:lvl1pPr>
          </a:lstStyle>
          <a:p>
            <a:pPr lvl="0"/>
            <a:r>
              <a:rPr lang="en-US"/>
              <a:t>Click to edit Master title style</a:t>
            </a:r>
          </a:p>
        </p:txBody>
      </p:sp>
      <p:sp>
        <p:nvSpPr>
          <p:cNvPr id="12" name="Slide Number Placeholder 7">
            <a:extLst>
              <a:ext uri="{FF2B5EF4-FFF2-40B4-BE49-F238E27FC236}">
                <a16:creationId xmlns:a16="http://schemas.microsoft.com/office/drawing/2014/main" id="{A5FEC377-077B-4739-9A39-D6FA51FA6E8D}"/>
              </a:ext>
            </a:extLst>
          </p:cNvPr>
          <p:cNvSpPr>
            <a:spLocks noGrp="1" noChangeArrowheads="1"/>
          </p:cNvSpPr>
          <p:nvPr>
            <p:ph type="sldNum" sz="quarter" idx="4"/>
          </p:nvPr>
        </p:nvSpPr>
        <p:spPr>
          <a:xfrm>
            <a:off x="9441271" y="6530877"/>
            <a:ext cx="2540000" cy="278561"/>
          </a:xfrm>
          <a:prstGeom prst="rect">
            <a:avLst/>
          </a:prstGeom>
        </p:spPr>
        <p:txBody>
          <a:bodyPr anchor="ctr"/>
          <a:lstStyle>
            <a:lvl1pPr algn="r">
              <a:defRPr smtClean="0">
                <a:solidFill>
                  <a:schemeClr val="bg1">
                    <a:lumMod val="85000"/>
                  </a:schemeClr>
                </a:solidFill>
              </a:defRPr>
            </a:lvl1pPr>
          </a:lstStyle>
          <a:p>
            <a:fld id="{12C80C7B-1DE2-4FD7-9AB9-740667D82627}" type="slidenum">
              <a:rPr lang="en-US" smtClean="0"/>
              <a:pPr/>
              <a:t>‹#›</a:t>
            </a:fld>
            <a:endParaRPr lang="en-US"/>
          </a:p>
        </p:txBody>
      </p:sp>
      <p:pic>
        <p:nvPicPr>
          <p:cNvPr id="5" name="Picture 4">
            <a:extLst>
              <a:ext uri="{FF2B5EF4-FFF2-40B4-BE49-F238E27FC236}">
                <a16:creationId xmlns:a16="http://schemas.microsoft.com/office/drawing/2014/main" id="{03BCA1B1-5AA1-A157-3991-45DF7FE8E8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0655" y="5852073"/>
            <a:ext cx="1294337" cy="643929"/>
          </a:xfrm>
          <a:prstGeom prst="rect">
            <a:avLst/>
          </a:prstGeom>
        </p:spPr>
      </p:pic>
    </p:spTree>
    <p:extLst>
      <p:ext uri="{BB962C8B-B14F-4D97-AF65-F5344CB8AC3E}">
        <p14:creationId xmlns:p14="http://schemas.microsoft.com/office/powerpoint/2010/main" val="12572444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0788B4B-6669-450A-A54E-9886904F67E1}"/>
              </a:ext>
            </a:extLst>
          </p:cNvPr>
          <p:cNvSpPr>
            <a:spLocks noGrp="1" noChangeArrowheads="1"/>
          </p:cNvSpPr>
          <p:nvPr>
            <p:ph type="title"/>
          </p:nvPr>
        </p:nvSpPr>
        <p:spPr bwMode="auto">
          <a:xfrm>
            <a:off x="914400" y="181055"/>
            <a:ext cx="10363200" cy="695790"/>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lvl1pPr>
              <a:defRPr sz="3600">
                <a:solidFill>
                  <a:srgbClr val="005187"/>
                </a:solidFill>
                <a:effectLst/>
                <a:latin typeface="Calibri" panose="020F0502020204030204" pitchFamily="34" charset="0"/>
                <a:cs typeface="Calibri" panose="020F0502020204030204" pitchFamily="34" charset="0"/>
              </a:defRPr>
            </a:lvl1pPr>
          </a:lstStyle>
          <a:p>
            <a:pPr lvl="0"/>
            <a:r>
              <a:rPr lang="en-US"/>
              <a:t>Click to edit Master title style</a:t>
            </a:r>
          </a:p>
        </p:txBody>
      </p:sp>
      <p:sp>
        <p:nvSpPr>
          <p:cNvPr id="10" name="Slide Number Placeholder 7">
            <a:extLst>
              <a:ext uri="{FF2B5EF4-FFF2-40B4-BE49-F238E27FC236}">
                <a16:creationId xmlns:a16="http://schemas.microsoft.com/office/drawing/2014/main" id="{E8602775-A737-42CC-9249-60E75128AA68}"/>
              </a:ext>
            </a:extLst>
          </p:cNvPr>
          <p:cNvSpPr>
            <a:spLocks noGrp="1" noChangeArrowheads="1"/>
          </p:cNvSpPr>
          <p:nvPr>
            <p:ph type="sldNum" sz="quarter" idx="4"/>
          </p:nvPr>
        </p:nvSpPr>
        <p:spPr>
          <a:xfrm>
            <a:off x="9441271" y="6530877"/>
            <a:ext cx="2540000" cy="278561"/>
          </a:xfrm>
          <a:prstGeom prst="rect">
            <a:avLst/>
          </a:prstGeom>
        </p:spPr>
        <p:txBody>
          <a:bodyPr anchor="ctr"/>
          <a:lstStyle>
            <a:lvl1pPr algn="r">
              <a:defRPr smtClean="0">
                <a:solidFill>
                  <a:schemeClr val="bg1">
                    <a:lumMod val="85000"/>
                  </a:schemeClr>
                </a:solidFill>
              </a:defRPr>
            </a:lvl1pPr>
          </a:lstStyle>
          <a:p>
            <a:fld id="{12C80C7B-1DE2-4FD7-9AB9-740667D82627}" type="slidenum">
              <a:rPr lang="en-US" smtClean="0"/>
              <a:pPr/>
              <a:t>‹#›</a:t>
            </a:fld>
            <a:endParaRPr lang="en-US"/>
          </a:p>
        </p:txBody>
      </p:sp>
      <p:pic>
        <p:nvPicPr>
          <p:cNvPr id="2" name="Picture 1">
            <a:extLst>
              <a:ext uri="{FF2B5EF4-FFF2-40B4-BE49-F238E27FC236}">
                <a16:creationId xmlns:a16="http://schemas.microsoft.com/office/drawing/2014/main" id="{992EF571-DF5A-61DE-03D1-17216096B0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0655" y="5838425"/>
            <a:ext cx="1294337" cy="643929"/>
          </a:xfrm>
          <a:prstGeom prst="rect">
            <a:avLst/>
          </a:prstGeom>
        </p:spPr>
      </p:pic>
    </p:spTree>
    <p:extLst>
      <p:ext uri="{BB962C8B-B14F-4D97-AF65-F5344CB8AC3E}">
        <p14:creationId xmlns:p14="http://schemas.microsoft.com/office/powerpoint/2010/main" val="11255215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FD44920-C4C3-44A1-910A-7786CB184B1A}"/>
              </a:ext>
            </a:extLst>
          </p:cNvPr>
          <p:cNvSpPr/>
          <p:nvPr userDrawn="1"/>
        </p:nvSpPr>
        <p:spPr bwMode="auto">
          <a:xfrm>
            <a:off x="0" y="6482316"/>
            <a:ext cx="12192000" cy="375684"/>
          </a:xfrm>
          <a:prstGeom prst="rect">
            <a:avLst/>
          </a:prstGeom>
          <a:solidFill>
            <a:srgbClr val="003C6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sp>
        <p:nvSpPr>
          <p:cNvPr id="28" name="Rectangle 27">
            <a:extLst>
              <a:ext uri="{FF2B5EF4-FFF2-40B4-BE49-F238E27FC236}">
                <a16:creationId xmlns:a16="http://schemas.microsoft.com/office/drawing/2014/main" id="{6D5EF3BE-9588-45A7-A7D6-80A477B6364A}"/>
              </a:ext>
            </a:extLst>
          </p:cNvPr>
          <p:cNvSpPr/>
          <p:nvPr userDrawn="1"/>
        </p:nvSpPr>
        <p:spPr bwMode="auto">
          <a:xfrm>
            <a:off x="0" y="6530608"/>
            <a:ext cx="12192000" cy="264384"/>
          </a:xfrm>
          <a:prstGeom prst="rect">
            <a:avLst/>
          </a:prstGeom>
          <a:solidFill>
            <a:srgbClr val="005187"/>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sp>
        <p:nvSpPr>
          <p:cNvPr id="29" name="Slide Number Placeholder 7">
            <a:extLst>
              <a:ext uri="{FF2B5EF4-FFF2-40B4-BE49-F238E27FC236}">
                <a16:creationId xmlns:a16="http://schemas.microsoft.com/office/drawing/2014/main" id="{9949F6B3-B4EA-45D4-8ACC-4D777C80868D}"/>
              </a:ext>
            </a:extLst>
          </p:cNvPr>
          <p:cNvSpPr>
            <a:spLocks noGrp="1" noChangeArrowheads="1"/>
          </p:cNvSpPr>
          <p:nvPr>
            <p:ph type="sldNum" sz="quarter" idx="4"/>
          </p:nvPr>
        </p:nvSpPr>
        <p:spPr>
          <a:xfrm>
            <a:off x="9441271" y="6523520"/>
            <a:ext cx="2540000" cy="278561"/>
          </a:xfrm>
          <a:prstGeom prst="rect">
            <a:avLst/>
          </a:prstGeom>
        </p:spPr>
        <p:txBody>
          <a:bodyPr anchor="ctr"/>
          <a:lstStyle>
            <a:lvl1pPr algn="r">
              <a:defRPr sz="1400" smtClean="0">
                <a:solidFill>
                  <a:schemeClr val="bg1">
                    <a:lumMod val="85000"/>
                  </a:schemeClr>
                </a:solidFill>
              </a:defRPr>
            </a:lvl1pPr>
          </a:lstStyle>
          <a:p>
            <a:fld id="{12C80C7B-1DE2-4FD7-9AB9-740667D82627}" type="slidenum">
              <a:rPr lang="en-US" smtClean="0"/>
              <a:pPr/>
              <a:t>‹#›</a:t>
            </a:fld>
            <a:endParaRPr lang="en-US"/>
          </a:p>
        </p:txBody>
      </p:sp>
      <p:sp>
        <p:nvSpPr>
          <p:cNvPr id="30" name="Rectangle 6">
            <a:extLst>
              <a:ext uri="{FF2B5EF4-FFF2-40B4-BE49-F238E27FC236}">
                <a16:creationId xmlns:a16="http://schemas.microsoft.com/office/drawing/2014/main" id="{84533B49-D85E-4621-8259-45651D94879E}"/>
              </a:ext>
            </a:extLst>
          </p:cNvPr>
          <p:cNvSpPr txBox="1">
            <a:spLocks noChangeArrowheads="1"/>
          </p:cNvSpPr>
          <p:nvPr userDrawn="1"/>
        </p:nvSpPr>
        <p:spPr bwMode="auto">
          <a:xfrm>
            <a:off x="3556000" y="6434200"/>
            <a:ext cx="5080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lumMod val="85000"/>
                  </a:schemeClr>
                </a:solidFill>
                <a:effectLst/>
                <a:uLnTx/>
                <a:uFillTx/>
                <a:latin typeface="+mn-lt"/>
                <a:ea typeface="+mn-ea"/>
                <a:cs typeface="+mn-cs"/>
              </a:rPr>
              <a:t>Office of Research and Development</a:t>
            </a:r>
          </a:p>
        </p:txBody>
      </p:sp>
      <p:cxnSp>
        <p:nvCxnSpPr>
          <p:cNvPr id="31" name="Straight Connector 30">
            <a:extLst>
              <a:ext uri="{FF2B5EF4-FFF2-40B4-BE49-F238E27FC236}">
                <a16:creationId xmlns:a16="http://schemas.microsoft.com/office/drawing/2014/main" id="{6E6E921B-E963-4006-BA99-13382646CD50}"/>
              </a:ext>
            </a:extLst>
          </p:cNvPr>
          <p:cNvCxnSpPr/>
          <p:nvPr userDrawn="1"/>
        </p:nvCxnSpPr>
        <p:spPr bwMode="auto">
          <a:xfrm>
            <a:off x="0" y="6540410"/>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F4E8BA0A-627D-49CF-98EC-C02BB1EB7EC3}"/>
              </a:ext>
            </a:extLst>
          </p:cNvPr>
          <p:cNvCxnSpPr/>
          <p:nvPr userDrawn="1"/>
        </p:nvCxnSpPr>
        <p:spPr bwMode="auto">
          <a:xfrm>
            <a:off x="0" y="6796970"/>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pic>
        <p:nvPicPr>
          <p:cNvPr id="33" name="Picture 32" descr="Logo&#10;&#10;Description automatically generated">
            <a:extLst>
              <a:ext uri="{FF2B5EF4-FFF2-40B4-BE49-F238E27FC236}">
                <a16:creationId xmlns:a16="http://schemas.microsoft.com/office/drawing/2014/main" id="{EFE62E49-9CDB-4F73-9EDC-6E3F7D22F6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0729" y="6524426"/>
            <a:ext cx="691871" cy="276748"/>
          </a:xfrm>
          <a:prstGeom prst="rect">
            <a:avLst/>
          </a:prstGeom>
        </p:spPr>
      </p:pic>
      <p:pic>
        <p:nvPicPr>
          <p:cNvPr id="2" name="Picture 1">
            <a:extLst>
              <a:ext uri="{FF2B5EF4-FFF2-40B4-BE49-F238E27FC236}">
                <a16:creationId xmlns:a16="http://schemas.microsoft.com/office/drawing/2014/main" id="{17D7D1AA-1C0F-FA2F-5F90-B3E226020F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0655" y="5838425"/>
            <a:ext cx="1294337" cy="643929"/>
          </a:xfrm>
          <a:prstGeom prst="rect">
            <a:avLst/>
          </a:prstGeom>
        </p:spPr>
      </p:pic>
    </p:spTree>
    <p:extLst>
      <p:ext uri="{BB962C8B-B14F-4D97-AF65-F5344CB8AC3E}">
        <p14:creationId xmlns:p14="http://schemas.microsoft.com/office/powerpoint/2010/main" val="24783564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solidFill>
                  <a:srgbClr val="005187"/>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Picture Placeholder 2"/>
          <p:cNvSpPr>
            <a:spLocks noGrp="1"/>
          </p:cNvSpPr>
          <p:nvPr>
            <p:ph type="pic" idx="1"/>
          </p:nvPr>
        </p:nvSpPr>
        <p:spPr>
          <a:xfrm>
            <a:off x="2389717" y="1295399"/>
            <a:ext cx="7315200" cy="3432175"/>
          </a:xfrm>
          <a:prstGeom prst="rect">
            <a:avLst/>
          </a:prstGeom>
        </p:spPr>
        <p:txBody>
          <a:bodyPr/>
          <a:lstStyle>
            <a:lvl1pPr marL="0" indent="0">
              <a:buNone/>
              <a:defRPr sz="3200">
                <a:solidFill>
                  <a:srgbClr val="005187"/>
                </a:solidFill>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solidFill>
                  <a:srgbClr val="005187"/>
                </a:solidFill>
                <a:latin typeface="Calibri" panose="020F0502020204030204" pitchFamily="34" charset="0"/>
                <a:cs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7">
            <a:extLst>
              <a:ext uri="{FF2B5EF4-FFF2-40B4-BE49-F238E27FC236}">
                <a16:creationId xmlns:a16="http://schemas.microsoft.com/office/drawing/2014/main" id="{4F90FCDA-2194-4EF3-8F80-9217200B9FF1}"/>
              </a:ext>
            </a:extLst>
          </p:cNvPr>
          <p:cNvSpPr>
            <a:spLocks noGrp="1" noChangeArrowheads="1"/>
          </p:cNvSpPr>
          <p:nvPr>
            <p:ph type="sldNum" sz="quarter" idx="4"/>
          </p:nvPr>
        </p:nvSpPr>
        <p:spPr>
          <a:xfrm>
            <a:off x="9441271" y="6530877"/>
            <a:ext cx="2540000" cy="278561"/>
          </a:xfrm>
          <a:prstGeom prst="rect">
            <a:avLst/>
          </a:prstGeom>
        </p:spPr>
        <p:txBody>
          <a:bodyPr anchor="ctr"/>
          <a:lstStyle>
            <a:lvl1pPr algn="r">
              <a:defRPr smtClean="0">
                <a:solidFill>
                  <a:schemeClr val="bg1">
                    <a:lumMod val="85000"/>
                  </a:schemeClr>
                </a:solidFill>
              </a:defRPr>
            </a:lvl1pPr>
          </a:lstStyle>
          <a:p>
            <a:fld id="{12C80C7B-1DE2-4FD7-9AB9-740667D82627}" type="slidenum">
              <a:rPr lang="en-US" smtClean="0"/>
              <a:pPr/>
              <a:t>‹#›</a:t>
            </a:fld>
            <a:endParaRPr lang="en-US"/>
          </a:p>
        </p:txBody>
      </p:sp>
    </p:spTree>
    <p:extLst>
      <p:ext uri="{BB962C8B-B14F-4D97-AF65-F5344CB8AC3E}">
        <p14:creationId xmlns:p14="http://schemas.microsoft.com/office/powerpoint/2010/main" val="1681068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83898-293C-4274-995B-2FCF3B83C5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8C11D35-126E-42BB-8B61-BA9D2C78F50B}"/>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05DBBF-B3FE-4360-98C9-97F3BFD7E32A}"/>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9D4A7A-F228-4883-A2A4-06D1E74B50B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D0E67BD6-6B38-421D-AFA0-C75CC04802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C9ABC8B-CD4A-40D8-B688-683F5E663310}"/>
              </a:ext>
            </a:extLst>
          </p:cNvPr>
          <p:cNvSpPr>
            <a:spLocks noGrp="1"/>
          </p:cNvSpPr>
          <p:nvPr>
            <p:ph type="sldNum" sz="quarter" idx="12"/>
          </p:nvPr>
        </p:nvSpPr>
        <p:spPr>
          <a:xfrm>
            <a:off x="8610600" y="6356350"/>
            <a:ext cx="2743200" cy="365125"/>
          </a:xfrm>
          <a:prstGeom prst="rect">
            <a:avLst/>
          </a:prstGeom>
        </p:spPr>
        <p:txBody>
          <a:bodyPr/>
          <a:lstStyle/>
          <a:p>
            <a:fld id="{E0507EEB-1616-453C-933B-51FA3ABEFD41}" type="slidenum">
              <a:rPr lang="en-US" smtClean="0"/>
              <a:t>‹#›</a:t>
            </a:fld>
            <a:endParaRPr lang="en-US"/>
          </a:p>
        </p:txBody>
      </p:sp>
    </p:spTree>
    <p:extLst>
      <p:ext uri="{BB962C8B-B14F-4D97-AF65-F5344CB8AC3E}">
        <p14:creationId xmlns:p14="http://schemas.microsoft.com/office/powerpoint/2010/main" val="1149946667"/>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Clip Art and Text">
    <p:spTree>
      <p:nvGrpSpPr>
        <p:cNvPr id="1" name=""/>
        <p:cNvGrpSpPr/>
        <p:nvPr/>
      </p:nvGrpSpPr>
      <p:grpSpPr>
        <a:xfrm>
          <a:off x="0" y="0"/>
          <a:ext cx="0" cy="0"/>
          <a:chOff x="0" y="0"/>
          <a:chExt cx="0" cy="0"/>
        </a:xfrm>
      </p:grpSpPr>
      <p:sp>
        <p:nvSpPr>
          <p:cNvPr id="3" name="ClipArt Placeholder 2"/>
          <p:cNvSpPr>
            <a:spLocks noGrp="1"/>
          </p:cNvSpPr>
          <p:nvPr>
            <p:ph type="clipArt" sz="half" idx="1"/>
          </p:nvPr>
        </p:nvSpPr>
        <p:spPr>
          <a:xfrm>
            <a:off x="914400" y="1714500"/>
            <a:ext cx="5080000" cy="3429000"/>
          </a:xfrm>
          <a:prstGeom prst="rect">
            <a:avLst/>
          </a:prstGeom>
        </p:spPr>
        <p:txBody>
          <a:bodyPr/>
          <a:lstStyle>
            <a:lvl1pPr>
              <a:defRPr>
                <a:solidFill>
                  <a:srgbClr val="005187"/>
                </a:solidFill>
                <a:latin typeface="Calibri" panose="020F0502020204030204" pitchFamily="34" charset="0"/>
                <a:cs typeface="Calibri" panose="020F0502020204030204" pitchFamily="34" charset="0"/>
              </a:defRPr>
            </a:lvl1pPr>
          </a:lstStyle>
          <a:p>
            <a:pPr lvl="0"/>
            <a:r>
              <a:rPr lang="en-US" noProof="0"/>
              <a:t>Click icon to add online image</a:t>
            </a:r>
          </a:p>
        </p:txBody>
      </p:sp>
      <p:sp>
        <p:nvSpPr>
          <p:cNvPr id="4" name="Text Placeholder 3"/>
          <p:cNvSpPr>
            <a:spLocks noGrp="1"/>
          </p:cNvSpPr>
          <p:nvPr>
            <p:ph type="body" sz="half" idx="2"/>
          </p:nvPr>
        </p:nvSpPr>
        <p:spPr>
          <a:xfrm>
            <a:off x="6197600" y="1714500"/>
            <a:ext cx="5080000" cy="3429000"/>
          </a:xfrm>
          <a:prstGeom prst="rect">
            <a:avLst/>
          </a:prstGeom>
        </p:spPr>
        <p:txBody>
          <a:bodyPr/>
          <a:lstStyle>
            <a:lvl1pPr>
              <a:defRPr>
                <a:solidFill>
                  <a:srgbClr val="005187"/>
                </a:solidFill>
                <a:latin typeface="Calibri" panose="020F0502020204030204" pitchFamily="34" charset="0"/>
                <a:cs typeface="Calibri" panose="020F0502020204030204" pitchFamily="34" charset="0"/>
              </a:defRPr>
            </a:lvl1pPr>
            <a:lvl2pPr>
              <a:defRPr>
                <a:solidFill>
                  <a:srgbClr val="005187"/>
                </a:solidFill>
                <a:latin typeface="Calibri" panose="020F0502020204030204" pitchFamily="34" charset="0"/>
                <a:cs typeface="Calibri" panose="020F0502020204030204" pitchFamily="34" charset="0"/>
              </a:defRPr>
            </a:lvl2pPr>
            <a:lvl3pPr>
              <a:defRPr>
                <a:solidFill>
                  <a:srgbClr val="005187"/>
                </a:solidFill>
                <a:latin typeface="Calibri" panose="020F0502020204030204" pitchFamily="34" charset="0"/>
                <a:cs typeface="Calibri" panose="020F0502020204030204" pitchFamily="34" charset="0"/>
              </a:defRPr>
            </a:lvl3pPr>
            <a:lvl4pPr>
              <a:defRPr>
                <a:solidFill>
                  <a:srgbClr val="005187"/>
                </a:solidFill>
                <a:latin typeface="Calibri" panose="020F0502020204030204" pitchFamily="34" charset="0"/>
                <a:cs typeface="Calibri" panose="020F0502020204030204" pitchFamily="34" charset="0"/>
              </a:defRPr>
            </a:lvl4pPr>
            <a:lvl5pPr>
              <a:defRPr>
                <a:solidFill>
                  <a:srgbClr val="005187"/>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2">
            <a:extLst>
              <a:ext uri="{FF2B5EF4-FFF2-40B4-BE49-F238E27FC236}">
                <a16:creationId xmlns:a16="http://schemas.microsoft.com/office/drawing/2014/main" id="{69525012-BF13-4478-8E90-82D2EBBCBDC4}"/>
              </a:ext>
            </a:extLst>
          </p:cNvPr>
          <p:cNvSpPr>
            <a:spLocks noGrp="1" noChangeArrowheads="1"/>
          </p:cNvSpPr>
          <p:nvPr>
            <p:ph type="title"/>
          </p:nvPr>
        </p:nvSpPr>
        <p:spPr bwMode="auto">
          <a:xfrm>
            <a:off x="914400" y="181055"/>
            <a:ext cx="10363200" cy="695790"/>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lvl1pPr>
              <a:defRPr sz="3600">
                <a:solidFill>
                  <a:srgbClr val="005187"/>
                </a:solidFill>
                <a:effectLst/>
                <a:latin typeface="Calibri" panose="020F0502020204030204" pitchFamily="34" charset="0"/>
                <a:cs typeface="Calibri" panose="020F0502020204030204" pitchFamily="34" charset="0"/>
              </a:defRPr>
            </a:lvl1pPr>
          </a:lstStyle>
          <a:p>
            <a:pPr lvl="0"/>
            <a:r>
              <a:rPr lang="en-US"/>
              <a:t>Click to edit Master title style</a:t>
            </a:r>
          </a:p>
        </p:txBody>
      </p:sp>
      <p:sp>
        <p:nvSpPr>
          <p:cNvPr id="12" name="Slide Number Placeholder 7">
            <a:extLst>
              <a:ext uri="{FF2B5EF4-FFF2-40B4-BE49-F238E27FC236}">
                <a16:creationId xmlns:a16="http://schemas.microsoft.com/office/drawing/2014/main" id="{53565D54-C999-4072-8E5D-65C63EC67E5A}"/>
              </a:ext>
            </a:extLst>
          </p:cNvPr>
          <p:cNvSpPr>
            <a:spLocks noGrp="1" noChangeArrowheads="1"/>
          </p:cNvSpPr>
          <p:nvPr>
            <p:ph type="sldNum" sz="quarter" idx="4"/>
          </p:nvPr>
        </p:nvSpPr>
        <p:spPr>
          <a:xfrm>
            <a:off x="9441271" y="6530877"/>
            <a:ext cx="2540000" cy="278561"/>
          </a:xfrm>
          <a:prstGeom prst="rect">
            <a:avLst/>
          </a:prstGeom>
        </p:spPr>
        <p:txBody>
          <a:bodyPr anchor="ctr"/>
          <a:lstStyle>
            <a:lvl1pPr algn="r">
              <a:defRPr smtClean="0">
                <a:solidFill>
                  <a:schemeClr val="bg1">
                    <a:lumMod val="85000"/>
                  </a:schemeClr>
                </a:solidFill>
              </a:defRPr>
            </a:lvl1pPr>
          </a:lstStyle>
          <a:p>
            <a:fld id="{12C80C7B-1DE2-4FD7-9AB9-740667D82627}" type="slidenum">
              <a:rPr lang="en-US" smtClean="0"/>
              <a:pPr/>
              <a:t>‹#›</a:t>
            </a:fld>
            <a:endParaRPr lang="en-US"/>
          </a:p>
        </p:txBody>
      </p:sp>
    </p:spTree>
    <p:extLst>
      <p:ext uri="{BB962C8B-B14F-4D97-AF65-F5344CB8AC3E}">
        <p14:creationId xmlns:p14="http://schemas.microsoft.com/office/powerpoint/2010/main" val="15866336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Diagram or Organization Chart">
    <p:spTree>
      <p:nvGrpSpPr>
        <p:cNvPr id="1" name=""/>
        <p:cNvGrpSpPr/>
        <p:nvPr/>
      </p:nvGrpSpPr>
      <p:grpSpPr>
        <a:xfrm>
          <a:off x="0" y="0"/>
          <a:ext cx="0" cy="0"/>
          <a:chOff x="0" y="0"/>
          <a:chExt cx="0" cy="0"/>
        </a:xfrm>
      </p:grpSpPr>
      <p:sp>
        <p:nvSpPr>
          <p:cNvPr id="3" name="SmartArt Placeholder 2"/>
          <p:cNvSpPr>
            <a:spLocks noGrp="1"/>
          </p:cNvSpPr>
          <p:nvPr>
            <p:ph type="dgm" idx="1"/>
          </p:nvPr>
        </p:nvSpPr>
        <p:spPr>
          <a:xfrm>
            <a:off x="914400" y="1497419"/>
            <a:ext cx="10363200" cy="3429000"/>
          </a:xfrm>
          <a:prstGeom prst="rect">
            <a:avLst/>
          </a:prstGeom>
        </p:spPr>
        <p:txBody>
          <a:bodyPr/>
          <a:lstStyle>
            <a:lvl1pPr>
              <a:defRPr>
                <a:solidFill>
                  <a:srgbClr val="005187"/>
                </a:solidFill>
                <a:latin typeface="Calibri" panose="020F0502020204030204" pitchFamily="34" charset="0"/>
                <a:cs typeface="Calibri" panose="020F0502020204030204" pitchFamily="34" charset="0"/>
              </a:defRPr>
            </a:lvl1pPr>
          </a:lstStyle>
          <a:p>
            <a:pPr lvl="0"/>
            <a:r>
              <a:rPr lang="en-US" noProof="0"/>
              <a:t>Click icon to add SmartArt graphic</a:t>
            </a:r>
          </a:p>
        </p:txBody>
      </p:sp>
      <p:sp>
        <p:nvSpPr>
          <p:cNvPr id="7" name="Rectangle 2">
            <a:extLst>
              <a:ext uri="{FF2B5EF4-FFF2-40B4-BE49-F238E27FC236}">
                <a16:creationId xmlns:a16="http://schemas.microsoft.com/office/drawing/2014/main" id="{FDEC5C62-F02B-4737-8C2E-C33442B554EE}"/>
              </a:ext>
            </a:extLst>
          </p:cNvPr>
          <p:cNvSpPr>
            <a:spLocks noGrp="1" noChangeArrowheads="1"/>
          </p:cNvSpPr>
          <p:nvPr>
            <p:ph type="title"/>
          </p:nvPr>
        </p:nvSpPr>
        <p:spPr bwMode="auto">
          <a:xfrm>
            <a:off x="914400" y="181055"/>
            <a:ext cx="10363200" cy="695790"/>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lvl1pPr>
              <a:defRPr sz="3600">
                <a:solidFill>
                  <a:srgbClr val="005187"/>
                </a:solidFill>
                <a:effectLst/>
                <a:latin typeface="Calibri" panose="020F0502020204030204" pitchFamily="34" charset="0"/>
                <a:cs typeface="Calibri" panose="020F0502020204030204" pitchFamily="34" charset="0"/>
              </a:defRPr>
            </a:lvl1pPr>
          </a:lstStyle>
          <a:p>
            <a:pPr lvl="0"/>
            <a:r>
              <a:rPr lang="en-US"/>
              <a:t>Click to edit Master title style</a:t>
            </a:r>
          </a:p>
        </p:txBody>
      </p:sp>
      <p:sp>
        <p:nvSpPr>
          <p:cNvPr id="11" name="Slide Number Placeholder 7">
            <a:extLst>
              <a:ext uri="{FF2B5EF4-FFF2-40B4-BE49-F238E27FC236}">
                <a16:creationId xmlns:a16="http://schemas.microsoft.com/office/drawing/2014/main" id="{0CC6EC61-70EA-4FAC-B2E3-D63E99257778}"/>
              </a:ext>
            </a:extLst>
          </p:cNvPr>
          <p:cNvSpPr>
            <a:spLocks noGrp="1" noChangeArrowheads="1"/>
          </p:cNvSpPr>
          <p:nvPr>
            <p:ph type="sldNum" sz="quarter" idx="4"/>
          </p:nvPr>
        </p:nvSpPr>
        <p:spPr>
          <a:xfrm>
            <a:off x="9441271" y="6530877"/>
            <a:ext cx="2540000" cy="278561"/>
          </a:xfrm>
          <a:prstGeom prst="rect">
            <a:avLst/>
          </a:prstGeom>
        </p:spPr>
        <p:txBody>
          <a:bodyPr anchor="ctr"/>
          <a:lstStyle>
            <a:lvl1pPr algn="r">
              <a:defRPr smtClean="0">
                <a:solidFill>
                  <a:schemeClr val="bg1">
                    <a:lumMod val="85000"/>
                  </a:schemeClr>
                </a:solidFill>
              </a:defRPr>
            </a:lvl1pPr>
          </a:lstStyle>
          <a:p>
            <a:fld id="{12C80C7B-1DE2-4FD7-9AB9-740667D82627}" type="slidenum">
              <a:rPr lang="en-US" smtClean="0"/>
              <a:pPr/>
              <a:t>‹#›</a:t>
            </a:fld>
            <a:endParaRPr lang="en-US"/>
          </a:p>
        </p:txBody>
      </p:sp>
      <p:pic>
        <p:nvPicPr>
          <p:cNvPr id="4" name="Picture 3">
            <a:extLst>
              <a:ext uri="{FF2B5EF4-FFF2-40B4-BE49-F238E27FC236}">
                <a16:creationId xmlns:a16="http://schemas.microsoft.com/office/drawing/2014/main" id="{B24429E6-E667-AA9C-F700-543015A398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0655" y="5852073"/>
            <a:ext cx="1294337" cy="643929"/>
          </a:xfrm>
          <a:prstGeom prst="rect">
            <a:avLst/>
          </a:prstGeom>
        </p:spPr>
      </p:pic>
    </p:spTree>
    <p:extLst>
      <p:ext uri="{BB962C8B-B14F-4D97-AF65-F5344CB8AC3E}">
        <p14:creationId xmlns:p14="http://schemas.microsoft.com/office/powerpoint/2010/main" val="13045926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914400" y="1529316"/>
            <a:ext cx="5080000" cy="3429000"/>
          </a:xfrm>
          <a:prstGeom prst="rect">
            <a:avLst/>
          </a:prstGeom>
        </p:spPr>
        <p:txBody>
          <a:bodyPr/>
          <a:lstStyle>
            <a:lvl1pPr>
              <a:defRPr>
                <a:solidFill>
                  <a:srgbClr val="005187"/>
                </a:solidFill>
                <a:latin typeface="Calibri" panose="020F0502020204030204" pitchFamily="34" charset="0"/>
                <a:cs typeface="Calibri" panose="020F0502020204030204" pitchFamily="34" charset="0"/>
              </a:defRPr>
            </a:lvl1pPr>
            <a:lvl2pPr>
              <a:defRPr>
                <a:solidFill>
                  <a:srgbClr val="005187"/>
                </a:solidFill>
                <a:latin typeface="Calibri" panose="020F0502020204030204" pitchFamily="34" charset="0"/>
                <a:cs typeface="Calibri" panose="020F0502020204030204" pitchFamily="34" charset="0"/>
              </a:defRPr>
            </a:lvl2pPr>
            <a:lvl3pPr>
              <a:defRPr>
                <a:solidFill>
                  <a:srgbClr val="005187"/>
                </a:solidFill>
                <a:latin typeface="Calibri" panose="020F0502020204030204" pitchFamily="34" charset="0"/>
                <a:cs typeface="Calibri" panose="020F0502020204030204" pitchFamily="34" charset="0"/>
              </a:defRPr>
            </a:lvl3pPr>
            <a:lvl4pPr>
              <a:defRPr>
                <a:solidFill>
                  <a:srgbClr val="005187"/>
                </a:solidFill>
                <a:latin typeface="Calibri" panose="020F0502020204030204" pitchFamily="34" charset="0"/>
                <a:cs typeface="Calibri" panose="020F0502020204030204" pitchFamily="34" charset="0"/>
              </a:defRPr>
            </a:lvl4pPr>
            <a:lvl5pPr>
              <a:defRPr>
                <a:solidFill>
                  <a:srgbClr val="005187"/>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9316"/>
            <a:ext cx="5080000" cy="3429000"/>
          </a:xfrm>
          <a:prstGeom prst="rect">
            <a:avLst/>
          </a:prstGeom>
        </p:spPr>
        <p:txBody>
          <a:bodyPr/>
          <a:lstStyle>
            <a:lvl1pPr>
              <a:defRPr>
                <a:solidFill>
                  <a:srgbClr val="005187"/>
                </a:solidFill>
                <a:latin typeface="Calibri" panose="020F0502020204030204" pitchFamily="34" charset="0"/>
                <a:cs typeface="Calibri" panose="020F0502020204030204" pitchFamily="34" charset="0"/>
              </a:defRPr>
            </a:lvl1pPr>
            <a:lvl2pPr>
              <a:defRPr>
                <a:solidFill>
                  <a:srgbClr val="005187"/>
                </a:solidFill>
                <a:latin typeface="Calibri" panose="020F0502020204030204" pitchFamily="34" charset="0"/>
                <a:cs typeface="Calibri" panose="020F0502020204030204" pitchFamily="34" charset="0"/>
              </a:defRPr>
            </a:lvl2pPr>
            <a:lvl3pPr>
              <a:defRPr>
                <a:solidFill>
                  <a:srgbClr val="005187"/>
                </a:solidFill>
                <a:latin typeface="Calibri" panose="020F0502020204030204" pitchFamily="34" charset="0"/>
                <a:cs typeface="Calibri" panose="020F0502020204030204" pitchFamily="34" charset="0"/>
              </a:defRPr>
            </a:lvl3pPr>
            <a:lvl4pPr>
              <a:defRPr>
                <a:solidFill>
                  <a:srgbClr val="005187"/>
                </a:solidFill>
                <a:latin typeface="Calibri" panose="020F0502020204030204" pitchFamily="34" charset="0"/>
                <a:cs typeface="Calibri" panose="020F0502020204030204" pitchFamily="34" charset="0"/>
              </a:defRPr>
            </a:lvl4pPr>
            <a:lvl5pPr>
              <a:defRPr>
                <a:solidFill>
                  <a:srgbClr val="005187"/>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2">
            <a:extLst>
              <a:ext uri="{FF2B5EF4-FFF2-40B4-BE49-F238E27FC236}">
                <a16:creationId xmlns:a16="http://schemas.microsoft.com/office/drawing/2014/main" id="{B7B78A9C-3136-482B-A0C0-7798D9B6390D}"/>
              </a:ext>
            </a:extLst>
          </p:cNvPr>
          <p:cNvSpPr>
            <a:spLocks noGrp="1" noChangeArrowheads="1"/>
          </p:cNvSpPr>
          <p:nvPr>
            <p:ph type="title"/>
          </p:nvPr>
        </p:nvSpPr>
        <p:spPr bwMode="auto">
          <a:xfrm>
            <a:off x="914400" y="181055"/>
            <a:ext cx="10363200" cy="695790"/>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lvl1pPr>
              <a:defRPr sz="3600">
                <a:solidFill>
                  <a:srgbClr val="005187"/>
                </a:solidFill>
                <a:effectLst/>
                <a:latin typeface="Calibri" panose="020F0502020204030204" pitchFamily="34" charset="0"/>
                <a:cs typeface="Calibri" panose="020F0502020204030204" pitchFamily="34" charset="0"/>
              </a:defRPr>
            </a:lvl1pPr>
          </a:lstStyle>
          <a:p>
            <a:pPr lvl="0"/>
            <a:r>
              <a:rPr lang="en-US"/>
              <a:t>Click to edit Master title style</a:t>
            </a:r>
          </a:p>
        </p:txBody>
      </p:sp>
      <p:sp>
        <p:nvSpPr>
          <p:cNvPr id="12" name="Slide Number Placeholder 7">
            <a:extLst>
              <a:ext uri="{FF2B5EF4-FFF2-40B4-BE49-F238E27FC236}">
                <a16:creationId xmlns:a16="http://schemas.microsoft.com/office/drawing/2014/main" id="{6786FBE3-2DD9-4551-8AF4-26EBA7C8C7C0}"/>
              </a:ext>
            </a:extLst>
          </p:cNvPr>
          <p:cNvSpPr>
            <a:spLocks noGrp="1" noChangeArrowheads="1"/>
          </p:cNvSpPr>
          <p:nvPr>
            <p:ph type="sldNum" sz="quarter" idx="4"/>
          </p:nvPr>
        </p:nvSpPr>
        <p:spPr>
          <a:xfrm>
            <a:off x="9441271" y="6530877"/>
            <a:ext cx="2540000" cy="278561"/>
          </a:xfrm>
          <a:prstGeom prst="rect">
            <a:avLst/>
          </a:prstGeom>
        </p:spPr>
        <p:txBody>
          <a:bodyPr anchor="ctr"/>
          <a:lstStyle>
            <a:lvl1pPr algn="r">
              <a:defRPr smtClean="0">
                <a:solidFill>
                  <a:schemeClr val="bg1">
                    <a:lumMod val="85000"/>
                  </a:schemeClr>
                </a:solidFill>
              </a:defRPr>
            </a:lvl1pPr>
          </a:lstStyle>
          <a:p>
            <a:fld id="{12C80C7B-1DE2-4FD7-9AB9-740667D82627}" type="slidenum">
              <a:rPr lang="en-US" smtClean="0"/>
              <a:pPr/>
              <a:t>‹#›</a:t>
            </a:fld>
            <a:endParaRPr lang="en-US"/>
          </a:p>
        </p:txBody>
      </p:sp>
    </p:spTree>
    <p:extLst>
      <p:ext uri="{BB962C8B-B14F-4D97-AF65-F5344CB8AC3E}">
        <p14:creationId xmlns:p14="http://schemas.microsoft.com/office/powerpoint/2010/main" val="25839754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143000"/>
            <a:ext cx="10363200" cy="4495800"/>
          </a:xfrm>
          <a:prstGeom prst="rect">
            <a:avLst/>
          </a:prstGeo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7">
            <a:extLst>
              <a:ext uri="{FF2B5EF4-FFF2-40B4-BE49-F238E27FC236}">
                <a16:creationId xmlns:a16="http://schemas.microsoft.com/office/drawing/2014/main" id="{2090E00F-6A4C-4D31-A988-253BAED0FF47}"/>
              </a:ext>
            </a:extLst>
          </p:cNvPr>
          <p:cNvSpPr>
            <a:spLocks noGrp="1" noChangeArrowheads="1"/>
          </p:cNvSpPr>
          <p:nvPr>
            <p:ph type="sldNum" sz="quarter" idx="4"/>
          </p:nvPr>
        </p:nvSpPr>
        <p:spPr>
          <a:xfrm>
            <a:off x="9441271" y="6530877"/>
            <a:ext cx="2540000" cy="278561"/>
          </a:xfrm>
          <a:prstGeom prst="rect">
            <a:avLst/>
          </a:prstGeom>
        </p:spPr>
        <p:txBody>
          <a:bodyPr anchor="ctr"/>
          <a:lstStyle>
            <a:lvl1pPr algn="r">
              <a:defRPr smtClean="0">
                <a:solidFill>
                  <a:schemeClr val="bg1">
                    <a:lumMod val="85000"/>
                  </a:schemeClr>
                </a:solidFill>
              </a:defRPr>
            </a:lvl1pPr>
          </a:lstStyle>
          <a:p>
            <a:fld id="{12C80C7B-1DE2-4FD7-9AB9-740667D82627}" type="slidenum">
              <a:rPr lang="en-US" smtClean="0"/>
              <a:pPr/>
              <a:t>‹#›</a:t>
            </a:fld>
            <a:endParaRPr lang="en-US"/>
          </a:p>
        </p:txBody>
      </p:sp>
      <p:pic>
        <p:nvPicPr>
          <p:cNvPr id="4" name="Picture 3">
            <a:extLst>
              <a:ext uri="{FF2B5EF4-FFF2-40B4-BE49-F238E27FC236}">
                <a16:creationId xmlns:a16="http://schemas.microsoft.com/office/drawing/2014/main" id="{C9133FCA-52EF-C361-1ADA-A8A7F24382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40655" y="5852073"/>
            <a:ext cx="1294337" cy="643929"/>
          </a:xfrm>
          <a:prstGeom prst="rect">
            <a:avLst/>
          </a:prstGeom>
        </p:spPr>
      </p:pic>
    </p:spTree>
    <p:extLst>
      <p:ext uri="{BB962C8B-B14F-4D97-AF65-F5344CB8AC3E}">
        <p14:creationId xmlns:p14="http://schemas.microsoft.com/office/powerpoint/2010/main" val="1552692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D3E72-203A-47B1-9735-09B84E1CAB01}"/>
              </a:ext>
            </a:extLst>
          </p:cNvPr>
          <p:cNvSpPr>
            <a:spLocks noGrp="1"/>
          </p:cNvSpPr>
          <p:nvPr>
            <p:ph type="title"/>
          </p:nvPr>
        </p:nvSpPr>
        <p:spPr>
          <a:xfrm>
            <a:off x="839788" y="365125"/>
            <a:ext cx="10515600" cy="1325563"/>
          </a:xfrm>
          <a:prstGeom prst="rect">
            <a:avLst/>
          </a:prstGeo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F5BE5300-9917-4981-9AF6-61DC81934BF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E275F95-A880-48BE-A7A9-EBAC137E4FC7}"/>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04152A-B0D5-471F-94FA-5B4E06F8B25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A31F00E-BEE5-4677-B597-246C09E9AEAA}"/>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3EA40B-AB19-44A9-9828-5D5C400C1F85}"/>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84554E48-49E6-48B9-8B0A-3C1D33CC63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A40535A-F0FF-4C83-B5BC-D969BE5FB63F}"/>
              </a:ext>
            </a:extLst>
          </p:cNvPr>
          <p:cNvSpPr>
            <a:spLocks noGrp="1"/>
          </p:cNvSpPr>
          <p:nvPr>
            <p:ph type="sldNum" sz="quarter" idx="12"/>
          </p:nvPr>
        </p:nvSpPr>
        <p:spPr>
          <a:xfrm>
            <a:off x="8610600" y="6356350"/>
            <a:ext cx="2743200" cy="365125"/>
          </a:xfrm>
          <a:prstGeom prst="rect">
            <a:avLst/>
          </a:prstGeom>
        </p:spPr>
        <p:txBody>
          <a:bodyPr/>
          <a:lstStyle/>
          <a:p>
            <a:fld id="{E0507EEB-1616-453C-933B-51FA3ABEFD41}" type="slidenum">
              <a:rPr lang="en-US" smtClean="0"/>
              <a:t>‹#›</a:t>
            </a:fld>
            <a:endParaRPr lang="en-US"/>
          </a:p>
        </p:txBody>
      </p:sp>
    </p:spTree>
    <p:extLst>
      <p:ext uri="{BB962C8B-B14F-4D97-AF65-F5344CB8AC3E}">
        <p14:creationId xmlns:p14="http://schemas.microsoft.com/office/powerpoint/2010/main" val="54800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97252-D308-4CFC-B7C4-1628F6BFA64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EA6B4FD-8BAB-455C-89BB-3E71E01B257C}"/>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E5686F58-4E7E-4660-ADFE-9BD9793E94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180CF70-205C-4747-BE3D-7E5D8CD3FD4D}"/>
              </a:ext>
            </a:extLst>
          </p:cNvPr>
          <p:cNvSpPr>
            <a:spLocks noGrp="1"/>
          </p:cNvSpPr>
          <p:nvPr>
            <p:ph type="sldNum" sz="quarter" idx="12"/>
          </p:nvPr>
        </p:nvSpPr>
        <p:spPr>
          <a:xfrm>
            <a:off x="8610600" y="6356350"/>
            <a:ext cx="2743200" cy="365125"/>
          </a:xfrm>
          <a:prstGeom prst="rect">
            <a:avLst/>
          </a:prstGeom>
        </p:spPr>
        <p:txBody>
          <a:bodyPr/>
          <a:lstStyle/>
          <a:p>
            <a:fld id="{E0507EEB-1616-453C-933B-51FA3ABEFD41}" type="slidenum">
              <a:rPr lang="en-US" smtClean="0"/>
              <a:t>‹#›</a:t>
            </a:fld>
            <a:endParaRPr lang="en-US"/>
          </a:p>
        </p:txBody>
      </p:sp>
    </p:spTree>
    <p:extLst>
      <p:ext uri="{BB962C8B-B14F-4D97-AF65-F5344CB8AC3E}">
        <p14:creationId xmlns:p14="http://schemas.microsoft.com/office/powerpoint/2010/main" val="24751644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5B362C-439B-45F5-962F-EB41F9D94A39}"/>
              </a:ext>
            </a:extLst>
          </p:cNvPr>
          <p:cNvSpPr>
            <a:spLocks noGrp="1"/>
          </p:cNvSpPr>
          <p:nvPr>
            <p:ph type="dt" sz="half" idx="10"/>
          </p:nvPr>
        </p:nvSpPr>
        <p:spPr>
          <a:xfrm>
            <a:off x="838200" y="6356350"/>
            <a:ext cx="2743200" cy="365125"/>
          </a:xfrm>
          <a:prstGeom prst="rect">
            <a:avLst/>
          </a:prstGeom>
        </p:spPr>
        <p:txBody>
          <a:bodyPr/>
          <a:lstStyle/>
          <a:p>
            <a:fld id="{7463C41C-A487-0C45-A261-16903102544D}" type="datetimeFigureOut">
              <a:rPr lang="en-US" smtClean="0"/>
              <a:t>10/16/2024</a:t>
            </a:fld>
            <a:endParaRPr lang="en-US"/>
          </a:p>
        </p:txBody>
      </p:sp>
      <p:sp>
        <p:nvSpPr>
          <p:cNvPr id="3" name="Footer Placeholder 2">
            <a:extLst>
              <a:ext uri="{FF2B5EF4-FFF2-40B4-BE49-F238E27FC236}">
                <a16:creationId xmlns:a16="http://schemas.microsoft.com/office/drawing/2014/main" id="{07DAA971-8861-4FF0-8F9B-43A0F75DD40C}"/>
              </a:ext>
            </a:extLst>
          </p:cNvPr>
          <p:cNvSpPr>
            <a:spLocks noGrp="1"/>
          </p:cNvSpPr>
          <p:nvPr>
            <p:ph type="ftr" sz="quarter" idx="11"/>
          </p:nvPr>
        </p:nvSpPr>
        <p:spPr>
          <a:xfrm>
            <a:off x="4038600" y="6356350"/>
            <a:ext cx="4114800" cy="365125"/>
          </a:xfrm>
          <a:prstGeom prst="rect">
            <a:avLst/>
          </a:prstGeom>
        </p:spPr>
        <p:txBody>
          <a:bodyPr/>
          <a:lstStyle/>
          <a:p>
            <a:r>
              <a:rPr lang="en-US"/>
              <a:t>URL</a:t>
            </a:r>
            <a:endParaRPr lang="en-US" dirty="0"/>
          </a:p>
        </p:txBody>
      </p:sp>
      <p:sp>
        <p:nvSpPr>
          <p:cNvPr id="4" name="Slide Number Placeholder 3">
            <a:extLst>
              <a:ext uri="{FF2B5EF4-FFF2-40B4-BE49-F238E27FC236}">
                <a16:creationId xmlns:a16="http://schemas.microsoft.com/office/drawing/2014/main" id="{9F7A0CA0-AB34-431D-9FED-A183B064961C}"/>
              </a:ext>
            </a:extLst>
          </p:cNvPr>
          <p:cNvSpPr>
            <a:spLocks noGrp="1"/>
          </p:cNvSpPr>
          <p:nvPr>
            <p:ph type="sldNum" sz="quarter" idx="12"/>
          </p:nvPr>
        </p:nvSpPr>
        <p:spPr>
          <a:xfrm>
            <a:off x="8610600" y="6356350"/>
            <a:ext cx="2743200" cy="365125"/>
          </a:xfrm>
          <a:prstGeom prst="rect">
            <a:avLst/>
          </a:prstGeom>
        </p:spPr>
        <p:txBody>
          <a:bodyPr/>
          <a:lstStyle/>
          <a:p>
            <a:fld id="{E0507EEB-1616-453C-933B-51FA3ABEFD41}" type="slidenum">
              <a:rPr lang="en-US" smtClean="0"/>
              <a:t>‹#›</a:t>
            </a:fld>
            <a:endParaRPr lang="en-US"/>
          </a:p>
        </p:txBody>
      </p:sp>
    </p:spTree>
    <p:extLst>
      <p:ext uri="{BB962C8B-B14F-4D97-AF65-F5344CB8AC3E}">
        <p14:creationId xmlns:p14="http://schemas.microsoft.com/office/powerpoint/2010/main" val="2109796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1AEA6-35DB-4235-8D0F-66FAA399590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8B690C-6363-4FE3-85C3-8D47976E7B7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3C7F78-AA16-408B-907E-2B7D2015D29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D9D3513-B3A1-4369-8B5C-1792681B3055}"/>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761C8C7E-C4C0-4676-BF0F-6614BD94D3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BEBCCA0-5D13-42D9-850D-CC4E683D09C3}"/>
              </a:ext>
            </a:extLst>
          </p:cNvPr>
          <p:cNvSpPr>
            <a:spLocks noGrp="1"/>
          </p:cNvSpPr>
          <p:nvPr>
            <p:ph type="sldNum" sz="quarter" idx="12"/>
          </p:nvPr>
        </p:nvSpPr>
        <p:spPr>
          <a:xfrm>
            <a:off x="8610600" y="6356350"/>
            <a:ext cx="2743200" cy="365125"/>
          </a:xfrm>
          <a:prstGeom prst="rect">
            <a:avLst/>
          </a:prstGeom>
        </p:spPr>
        <p:txBody>
          <a:bodyPr/>
          <a:lstStyle/>
          <a:p>
            <a:fld id="{E0507EEB-1616-453C-933B-51FA3ABEFD41}" type="slidenum">
              <a:rPr lang="en-US" smtClean="0"/>
              <a:t>‹#›</a:t>
            </a:fld>
            <a:endParaRPr lang="en-US"/>
          </a:p>
        </p:txBody>
      </p:sp>
    </p:spTree>
    <p:extLst>
      <p:ext uri="{BB962C8B-B14F-4D97-AF65-F5344CB8AC3E}">
        <p14:creationId xmlns:p14="http://schemas.microsoft.com/office/powerpoint/2010/main" val="720162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9CD54-03E6-49CC-9EC8-D8746B8780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2A4A4A-B2B7-4F96-897D-96175CFCDFD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5E4ACEF-9B30-4158-BC54-1A22081E010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00C4EA8-8DC0-4B93-B283-1411D64CE91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230B0793-3735-4392-9050-B55BD564E7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5A37FB-ED9B-4479-A2F2-1931022AEB15}"/>
              </a:ext>
            </a:extLst>
          </p:cNvPr>
          <p:cNvSpPr>
            <a:spLocks noGrp="1"/>
          </p:cNvSpPr>
          <p:nvPr>
            <p:ph type="sldNum" sz="quarter" idx="12"/>
          </p:nvPr>
        </p:nvSpPr>
        <p:spPr>
          <a:xfrm>
            <a:off x="8610600" y="6356350"/>
            <a:ext cx="2743200" cy="365125"/>
          </a:xfrm>
          <a:prstGeom prst="rect">
            <a:avLst/>
          </a:prstGeom>
        </p:spPr>
        <p:txBody>
          <a:bodyPr/>
          <a:lstStyle/>
          <a:p>
            <a:fld id="{E0507EEB-1616-453C-933B-51FA3ABEFD41}" type="slidenum">
              <a:rPr lang="en-US" smtClean="0"/>
              <a:t>‹#›</a:t>
            </a:fld>
            <a:endParaRPr lang="en-US"/>
          </a:p>
        </p:txBody>
      </p:sp>
    </p:spTree>
    <p:extLst>
      <p:ext uri="{BB962C8B-B14F-4D97-AF65-F5344CB8AC3E}">
        <p14:creationId xmlns:p14="http://schemas.microsoft.com/office/powerpoint/2010/main" val="18777459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image" Target="../media/image6.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1026" name="Picture 2" descr="Hampton University Home">
            <a:extLst>
              <a:ext uri="{FF2B5EF4-FFF2-40B4-BE49-F238E27FC236}">
                <a16:creationId xmlns:a16="http://schemas.microsoft.com/office/drawing/2014/main" id="{7C9220BA-D130-46BE-A3E6-F2B79336F0C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4085" y="199734"/>
            <a:ext cx="2381250" cy="752475"/>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84ECD544-F2B8-4DDA-A8E0-7A0247DD12D0}"/>
              </a:ext>
            </a:extLst>
          </p:cNvPr>
          <p:cNvCxnSpPr/>
          <p:nvPr/>
        </p:nvCxnSpPr>
        <p:spPr>
          <a:xfrm>
            <a:off x="0" y="1111882"/>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045357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A448D51-0AED-431B-8E58-959EB943FAA8}"/>
              </a:ext>
            </a:extLst>
          </p:cNvPr>
          <p:cNvSpPr/>
          <p:nvPr userDrawn="1"/>
        </p:nvSpPr>
        <p:spPr bwMode="auto">
          <a:xfrm>
            <a:off x="0" y="6482316"/>
            <a:ext cx="12192000" cy="375684"/>
          </a:xfrm>
          <a:prstGeom prst="rect">
            <a:avLst/>
          </a:prstGeom>
          <a:solidFill>
            <a:srgbClr val="003C6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sp>
        <p:nvSpPr>
          <p:cNvPr id="30" name="Rectangle 29">
            <a:extLst>
              <a:ext uri="{FF2B5EF4-FFF2-40B4-BE49-F238E27FC236}">
                <a16:creationId xmlns:a16="http://schemas.microsoft.com/office/drawing/2014/main" id="{A5317E0C-113B-4986-B136-62836E11CC95}"/>
              </a:ext>
            </a:extLst>
          </p:cNvPr>
          <p:cNvSpPr/>
          <p:nvPr userDrawn="1"/>
        </p:nvSpPr>
        <p:spPr bwMode="auto">
          <a:xfrm>
            <a:off x="0" y="6530608"/>
            <a:ext cx="12192000" cy="264384"/>
          </a:xfrm>
          <a:prstGeom prst="rect">
            <a:avLst/>
          </a:prstGeom>
          <a:solidFill>
            <a:srgbClr val="005187"/>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sp>
        <p:nvSpPr>
          <p:cNvPr id="31" name="Slide Number Placeholder 7">
            <a:extLst>
              <a:ext uri="{FF2B5EF4-FFF2-40B4-BE49-F238E27FC236}">
                <a16:creationId xmlns:a16="http://schemas.microsoft.com/office/drawing/2014/main" id="{DD1F5DE9-3CEE-41A4-BB8F-7D4E8077EC5F}"/>
              </a:ext>
            </a:extLst>
          </p:cNvPr>
          <p:cNvSpPr>
            <a:spLocks noGrp="1" noChangeArrowheads="1"/>
          </p:cNvSpPr>
          <p:nvPr>
            <p:ph type="sldNum" sz="quarter" idx="4"/>
          </p:nvPr>
        </p:nvSpPr>
        <p:spPr>
          <a:xfrm>
            <a:off x="9441271" y="6523520"/>
            <a:ext cx="2540000" cy="278561"/>
          </a:xfrm>
          <a:prstGeom prst="rect">
            <a:avLst/>
          </a:prstGeom>
        </p:spPr>
        <p:txBody>
          <a:bodyPr anchor="ctr"/>
          <a:lstStyle>
            <a:lvl1pPr algn="r">
              <a:defRPr sz="1400" smtClean="0">
                <a:solidFill>
                  <a:schemeClr val="bg1">
                    <a:lumMod val="85000"/>
                  </a:schemeClr>
                </a:solidFill>
              </a:defRPr>
            </a:lvl1pPr>
          </a:lstStyle>
          <a:p>
            <a:fld id="{12C80C7B-1DE2-4FD7-9AB9-740667D82627}" type="slidenum">
              <a:rPr lang="en-US" smtClean="0"/>
              <a:pPr/>
              <a:t>‹#›</a:t>
            </a:fld>
            <a:endParaRPr lang="en-US"/>
          </a:p>
        </p:txBody>
      </p:sp>
      <p:sp>
        <p:nvSpPr>
          <p:cNvPr id="32" name="Rectangle 6">
            <a:extLst>
              <a:ext uri="{FF2B5EF4-FFF2-40B4-BE49-F238E27FC236}">
                <a16:creationId xmlns:a16="http://schemas.microsoft.com/office/drawing/2014/main" id="{1875CE88-DA38-434B-824D-C76357471880}"/>
              </a:ext>
            </a:extLst>
          </p:cNvPr>
          <p:cNvSpPr txBox="1">
            <a:spLocks noChangeArrowheads="1"/>
          </p:cNvSpPr>
          <p:nvPr userDrawn="1"/>
        </p:nvSpPr>
        <p:spPr bwMode="auto">
          <a:xfrm>
            <a:off x="3556000" y="6434200"/>
            <a:ext cx="5080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lumMod val="85000"/>
                  </a:schemeClr>
                </a:solidFill>
                <a:effectLst/>
                <a:uLnTx/>
                <a:uFillTx/>
                <a:latin typeface="+mn-lt"/>
                <a:ea typeface="+mn-ea"/>
                <a:cs typeface="+mn-cs"/>
              </a:rPr>
              <a:t>Office of Research and Development</a:t>
            </a:r>
          </a:p>
        </p:txBody>
      </p:sp>
      <p:cxnSp>
        <p:nvCxnSpPr>
          <p:cNvPr id="33" name="Straight Connector 32">
            <a:extLst>
              <a:ext uri="{FF2B5EF4-FFF2-40B4-BE49-F238E27FC236}">
                <a16:creationId xmlns:a16="http://schemas.microsoft.com/office/drawing/2014/main" id="{944B1F5E-DC86-481F-82F6-7AA8004B68B1}"/>
              </a:ext>
            </a:extLst>
          </p:cNvPr>
          <p:cNvCxnSpPr/>
          <p:nvPr userDrawn="1"/>
        </p:nvCxnSpPr>
        <p:spPr bwMode="auto">
          <a:xfrm>
            <a:off x="0" y="6540410"/>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D78FA782-A670-4CD2-9FEB-E6D28DA69335}"/>
              </a:ext>
            </a:extLst>
          </p:cNvPr>
          <p:cNvCxnSpPr/>
          <p:nvPr userDrawn="1"/>
        </p:nvCxnSpPr>
        <p:spPr bwMode="auto">
          <a:xfrm>
            <a:off x="0" y="6796970"/>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sp>
        <p:nvSpPr>
          <p:cNvPr id="9" name="Rectangle 2"/>
          <p:cNvSpPr>
            <a:spLocks noGrp="1" noChangeArrowheads="1"/>
          </p:cNvSpPr>
          <p:nvPr>
            <p:ph type="title"/>
          </p:nvPr>
        </p:nvSpPr>
        <p:spPr bwMode="auto">
          <a:xfrm>
            <a:off x="762000" y="102437"/>
            <a:ext cx="10363200" cy="842877"/>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 name="Rectangle 3"/>
          <p:cNvSpPr>
            <a:spLocks noGrp="1" noChangeArrowheads="1"/>
          </p:cNvSpPr>
          <p:nvPr>
            <p:ph type="body" idx="1"/>
          </p:nvPr>
        </p:nvSpPr>
        <p:spPr bwMode="auto">
          <a:xfrm>
            <a:off x="762000" y="1447800"/>
            <a:ext cx="10363200" cy="3657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descr="Logo&#10;&#10;Description automatically generated">
            <a:extLst>
              <a:ext uri="{FF2B5EF4-FFF2-40B4-BE49-F238E27FC236}">
                <a16:creationId xmlns:a16="http://schemas.microsoft.com/office/drawing/2014/main" id="{4AADBB3D-734C-4B29-8646-3B9500868FA9}"/>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210729" y="6524426"/>
            <a:ext cx="691871" cy="276748"/>
          </a:xfrm>
          <a:prstGeom prst="rect">
            <a:avLst/>
          </a:prstGeom>
        </p:spPr>
      </p:pic>
    </p:spTree>
    <p:extLst>
      <p:ext uri="{BB962C8B-B14F-4D97-AF65-F5344CB8AC3E}">
        <p14:creationId xmlns:p14="http://schemas.microsoft.com/office/powerpoint/2010/main" val="277405469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5" r:id="rId7"/>
    <p:sldLayoutId id="2147483686" r:id="rId8"/>
    <p:sldLayoutId id="2147483687" r:id="rId9"/>
    <p:sldLayoutId id="2147483688" r:id="rId10"/>
    <p:sldLayoutId id="2147483689" r:id="rId11"/>
    <p:sldLayoutId id="2147483690" r:id="rId12"/>
  </p:sldLayoutIdLst>
  <p:hf hdr="0" ftr="0" dt="0"/>
  <p:txStyles>
    <p:titleStyle>
      <a:lvl1pPr algn="ctr" rtl="0" eaLnBrk="1" fontAlgn="base" hangingPunct="1">
        <a:spcBef>
          <a:spcPct val="0"/>
        </a:spcBef>
        <a:spcAft>
          <a:spcPct val="0"/>
        </a:spcAft>
        <a:defRPr sz="3600" b="1">
          <a:solidFill>
            <a:srgbClr val="005187"/>
          </a:solidFill>
          <a:effectLst/>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p:titleStyle>
    <p:bodyStyle>
      <a:lvl1pPr marL="342900" indent="-342900" algn="l" rtl="0" eaLnBrk="1" fontAlgn="base" hangingPunct="1">
        <a:spcBef>
          <a:spcPct val="20000"/>
        </a:spcBef>
        <a:spcAft>
          <a:spcPct val="0"/>
        </a:spcAft>
        <a:buChar char="•"/>
        <a:defRPr sz="2800">
          <a:solidFill>
            <a:srgbClr val="005187"/>
          </a:solidFill>
          <a:latin typeface="+mj-lt"/>
          <a:ea typeface="+mn-ea"/>
          <a:cs typeface="Calibri" panose="020F0502020204030204" pitchFamily="34" charset="0"/>
        </a:defRPr>
      </a:lvl1pPr>
      <a:lvl2pPr marL="742950" indent="-285750" algn="l" rtl="0" eaLnBrk="1" fontAlgn="base" hangingPunct="1">
        <a:spcBef>
          <a:spcPct val="20000"/>
        </a:spcBef>
        <a:spcAft>
          <a:spcPct val="0"/>
        </a:spcAft>
        <a:buChar char="–"/>
        <a:defRPr sz="2400">
          <a:solidFill>
            <a:srgbClr val="005187"/>
          </a:solidFill>
          <a:latin typeface="+mj-lt"/>
          <a:ea typeface="+mn-ea"/>
          <a:cs typeface="Calibri" panose="020F0502020204030204" pitchFamily="34" charset="0"/>
        </a:defRPr>
      </a:lvl2pPr>
      <a:lvl3pPr marL="1143000" indent="-228600" algn="l" rtl="0" eaLnBrk="1" fontAlgn="base" hangingPunct="1">
        <a:spcBef>
          <a:spcPct val="20000"/>
        </a:spcBef>
        <a:spcAft>
          <a:spcPct val="0"/>
        </a:spcAft>
        <a:buChar char="•"/>
        <a:defRPr sz="2000">
          <a:solidFill>
            <a:srgbClr val="005187"/>
          </a:solidFill>
          <a:latin typeface="+mj-lt"/>
          <a:ea typeface="+mn-ea"/>
          <a:cs typeface="Calibri" panose="020F0502020204030204" pitchFamily="34" charset="0"/>
        </a:defRPr>
      </a:lvl3pPr>
      <a:lvl4pPr marL="1600200" indent="-228600" algn="l" rtl="0" eaLnBrk="1" fontAlgn="base" hangingPunct="1">
        <a:spcBef>
          <a:spcPct val="20000"/>
        </a:spcBef>
        <a:spcAft>
          <a:spcPct val="0"/>
        </a:spcAft>
        <a:buChar char="–"/>
        <a:defRPr>
          <a:solidFill>
            <a:srgbClr val="005187"/>
          </a:solidFill>
          <a:latin typeface="+mj-lt"/>
          <a:ea typeface="+mn-ea"/>
          <a:cs typeface="Calibri" panose="020F0502020204030204" pitchFamily="34" charset="0"/>
        </a:defRPr>
      </a:lvl4pPr>
      <a:lvl5pPr marL="2057400" indent="-228600" algn="l" rtl="0" eaLnBrk="1" fontAlgn="base" hangingPunct="1">
        <a:spcBef>
          <a:spcPct val="20000"/>
        </a:spcBef>
        <a:spcAft>
          <a:spcPct val="0"/>
        </a:spcAft>
        <a:buChar char="»"/>
        <a:defRPr sz="1600">
          <a:solidFill>
            <a:srgbClr val="005187"/>
          </a:solidFill>
          <a:latin typeface="+mj-lt"/>
          <a:ea typeface="+mn-ea"/>
          <a:cs typeface="Calibri" panose="020F0502020204030204" pitchFamily="34" charset="0"/>
        </a:defRPr>
      </a:lvl5pPr>
      <a:lvl6pPr marL="2514600" indent="-228600" algn="l" rtl="0" eaLnBrk="1" fontAlgn="base" hangingPunct="1">
        <a:spcBef>
          <a:spcPct val="20000"/>
        </a:spcBef>
        <a:spcAft>
          <a:spcPct val="0"/>
        </a:spcAft>
        <a:buChar char="»"/>
        <a:defRPr sz="1600">
          <a:solidFill>
            <a:schemeClr val="tx1"/>
          </a:solidFill>
          <a:latin typeface="+mn-lt"/>
          <a:ea typeface="+mn-ea"/>
        </a:defRPr>
      </a:lvl6pPr>
      <a:lvl7pPr marL="2971800" indent="-228600" algn="l" rtl="0" eaLnBrk="1" fontAlgn="base" hangingPunct="1">
        <a:spcBef>
          <a:spcPct val="20000"/>
        </a:spcBef>
        <a:spcAft>
          <a:spcPct val="0"/>
        </a:spcAft>
        <a:buChar char="»"/>
        <a:defRPr sz="1600">
          <a:solidFill>
            <a:schemeClr val="tx1"/>
          </a:solidFill>
          <a:latin typeface="+mn-lt"/>
          <a:ea typeface="+mn-ea"/>
        </a:defRPr>
      </a:lvl7pPr>
      <a:lvl8pPr marL="3429000" indent="-228600" algn="l" rtl="0" eaLnBrk="1" fontAlgn="base" hangingPunct="1">
        <a:spcBef>
          <a:spcPct val="20000"/>
        </a:spcBef>
        <a:spcAft>
          <a:spcPct val="0"/>
        </a:spcAft>
        <a:buChar char="»"/>
        <a:defRPr sz="1600">
          <a:solidFill>
            <a:schemeClr val="tx1"/>
          </a:solidFill>
          <a:latin typeface="+mn-lt"/>
          <a:ea typeface="+mn-ea"/>
        </a:defRPr>
      </a:lvl8pPr>
      <a:lvl9pPr marL="3886200" indent="-228600" algn="l" rtl="0" eaLnBrk="1" fontAlgn="base" hangingPunct="1">
        <a:spcBef>
          <a:spcPct val="20000"/>
        </a:spcBef>
        <a:spcAft>
          <a:spcPct val="0"/>
        </a:spcAft>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0" y="0"/>
            <a:ext cx="12192000" cy="1063752"/>
          </a:xfrm>
          <a:prstGeom prst="rect">
            <a:avLst/>
          </a:prstGeom>
        </p:spPr>
      </p:pic>
      <p:sp>
        <p:nvSpPr>
          <p:cNvPr id="2" name="Footer Placeholder 1"/>
          <p:cNvSpPr>
            <a:spLocks noGrp="1"/>
          </p:cNvSpPr>
          <p:nvPr>
            <p:ph type="ftr" sz="quarter" idx="3"/>
          </p:nvPr>
        </p:nvSpPr>
        <p:spPr>
          <a:xfrm>
            <a:off x="4165600" y="6623554"/>
            <a:ext cx="38608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 name="Slide Number Placeholder 2"/>
          <p:cNvSpPr>
            <a:spLocks noGrp="1"/>
          </p:cNvSpPr>
          <p:nvPr>
            <p:ph type="sldNum" sz="quarter" idx="4"/>
          </p:nvPr>
        </p:nvSpPr>
        <p:spPr>
          <a:xfrm>
            <a:off x="9347200" y="6623555"/>
            <a:ext cx="28448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t>‹#›</a:t>
            </a:fld>
            <a:endParaRPr lang="en-US" dirty="0"/>
          </a:p>
        </p:txBody>
      </p:sp>
      <p:sp>
        <p:nvSpPr>
          <p:cNvPr id="5" name="Date Placeholder 4"/>
          <p:cNvSpPr>
            <a:spLocks noGrp="1"/>
          </p:cNvSpPr>
          <p:nvPr>
            <p:ph type="dt" sz="half" idx="2"/>
          </p:nvPr>
        </p:nvSpPr>
        <p:spPr>
          <a:xfrm>
            <a:off x="0" y="6623554"/>
            <a:ext cx="2844800" cy="234446"/>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56810931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A448D51-0AED-431B-8E58-959EB943FAA8}"/>
              </a:ext>
            </a:extLst>
          </p:cNvPr>
          <p:cNvSpPr/>
          <p:nvPr userDrawn="1"/>
        </p:nvSpPr>
        <p:spPr bwMode="auto">
          <a:xfrm>
            <a:off x="0" y="6482316"/>
            <a:ext cx="12192000" cy="375684"/>
          </a:xfrm>
          <a:prstGeom prst="rect">
            <a:avLst/>
          </a:prstGeom>
          <a:solidFill>
            <a:srgbClr val="003C6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sp>
        <p:nvSpPr>
          <p:cNvPr id="30" name="Rectangle 29">
            <a:extLst>
              <a:ext uri="{FF2B5EF4-FFF2-40B4-BE49-F238E27FC236}">
                <a16:creationId xmlns:a16="http://schemas.microsoft.com/office/drawing/2014/main" id="{A5317E0C-113B-4986-B136-62836E11CC95}"/>
              </a:ext>
            </a:extLst>
          </p:cNvPr>
          <p:cNvSpPr/>
          <p:nvPr userDrawn="1"/>
        </p:nvSpPr>
        <p:spPr bwMode="auto">
          <a:xfrm>
            <a:off x="0" y="6530608"/>
            <a:ext cx="12192000" cy="264384"/>
          </a:xfrm>
          <a:prstGeom prst="rect">
            <a:avLst/>
          </a:prstGeom>
          <a:solidFill>
            <a:srgbClr val="005187"/>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Arial" charset="0"/>
              <a:ea typeface="ＭＳ Ｐゴシック" pitchFamily="84" charset="-128"/>
            </a:endParaRPr>
          </a:p>
        </p:txBody>
      </p:sp>
      <p:sp>
        <p:nvSpPr>
          <p:cNvPr id="31" name="Slide Number Placeholder 7">
            <a:extLst>
              <a:ext uri="{FF2B5EF4-FFF2-40B4-BE49-F238E27FC236}">
                <a16:creationId xmlns:a16="http://schemas.microsoft.com/office/drawing/2014/main" id="{DD1F5DE9-3CEE-41A4-BB8F-7D4E8077EC5F}"/>
              </a:ext>
            </a:extLst>
          </p:cNvPr>
          <p:cNvSpPr>
            <a:spLocks noGrp="1" noChangeArrowheads="1"/>
          </p:cNvSpPr>
          <p:nvPr>
            <p:ph type="sldNum" sz="quarter" idx="4"/>
          </p:nvPr>
        </p:nvSpPr>
        <p:spPr>
          <a:xfrm>
            <a:off x="9441271" y="6523520"/>
            <a:ext cx="2540000" cy="278561"/>
          </a:xfrm>
          <a:prstGeom prst="rect">
            <a:avLst/>
          </a:prstGeom>
        </p:spPr>
        <p:txBody>
          <a:bodyPr anchor="ctr"/>
          <a:lstStyle>
            <a:lvl1pPr algn="r">
              <a:defRPr sz="1400" smtClean="0">
                <a:solidFill>
                  <a:schemeClr val="bg1">
                    <a:lumMod val="85000"/>
                  </a:schemeClr>
                </a:solidFill>
              </a:defRPr>
            </a:lvl1pPr>
          </a:lstStyle>
          <a:p>
            <a:fld id="{12C80C7B-1DE2-4FD7-9AB9-740667D82627}" type="slidenum">
              <a:rPr lang="en-US" smtClean="0"/>
              <a:pPr/>
              <a:t>‹#›</a:t>
            </a:fld>
            <a:endParaRPr lang="en-US"/>
          </a:p>
        </p:txBody>
      </p:sp>
      <p:sp>
        <p:nvSpPr>
          <p:cNvPr id="32" name="Rectangle 6">
            <a:extLst>
              <a:ext uri="{FF2B5EF4-FFF2-40B4-BE49-F238E27FC236}">
                <a16:creationId xmlns:a16="http://schemas.microsoft.com/office/drawing/2014/main" id="{1875CE88-DA38-434B-824D-C76357471880}"/>
              </a:ext>
            </a:extLst>
          </p:cNvPr>
          <p:cNvSpPr txBox="1">
            <a:spLocks noChangeArrowheads="1"/>
          </p:cNvSpPr>
          <p:nvPr userDrawn="1"/>
        </p:nvSpPr>
        <p:spPr bwMode="auto">
          <a:xfrm>
            <a:off x="3556000" y="6434200"/>
            <a:ext cx="5080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lumMod val="85000"/>
                  </a:schemeClr>
                </a:solidFill>
                <a:effectLst/>
                <a:uLnTx/>
                <a:uFillTx/>
                <a:latin typeface="+mn-lt"/>
                <a:ea typeface="+mn-ea"/>
                <a:cs typeface="+mn-cs"/>
              </a:rPr>
              <a:t>Office of Research and Development</a:t>
            </a:r>
          </a:p>
        </p:txBody>
      </p:sp>
      <p:cxnSp>
        <p:nvCxnSpPr>
          <p:cNvPr id="33" name="Straight Connector 32">
            <a:extLst>
              <a:ext uri="{FF2B5EF4-FFF2-40B4-BE49-F238E27FC236}">
                <a16:creationId xmlns:a16="http://schemas.microsoft.com/office/drawing/2014/main" id="{944B1F5E-DC86-481F-82F6-7AA8004B68B1}"/>
              </a:ext>
            </a:extLst>
          </p:cNvPr>
          <p:cNvCxnSpPr/>
          <p:nvPr userDrawn="1"/>
        </p:nvCxnSpPr>
        <p:spPr bwMode="auto">
          <a:xfrm>
            <a:off x="0" y="6540410"/>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D78FA782-A670-4CD2-9FEB-E6D28DA69335}"/>
              </a:ext>
            </a:extLst>
          </p:cNvPr>
          <p:cNvCxnSpPr/>
          <p:nvPr userDrawn="1"/>
        </p:nvCxnSpPr>
        <p:spPr bwMode="auto">
          <a:xfrm>
            <a:off x="0" y="6796970"/>
            <a:ext cx="12192000" cy="0"/>
          </a:xfrm>
          <a:prstGeom prst="line">
            <a:avLst/>
          </a:prstGeom>
          <a:solidFill>
            <a:schemeClr val="accent1"/>
          </a:solidFill>
          <a:ln w="9525" cap="flat" cmpd="sng" algn="ctr">
            <a:solidFill>
              <a:schemeClr val="bg1">
                <a:lumMod val="85000"/>
              </a:schemeClr>
            </a:solidFill>
            <a:prstDash val="solid"/>
            <a:round/>
            <a:headEnd type="none" w="med" len="med"/>
            <a:tailEnd type="none" w="med" len="med"/>
          </a:ln>
          <a:effectLst/>
        </p:spPr>
      </p:cxnSp>
      <p:sp>
        <p:nvSpPr>
          <p:cNvPr id="9" name="Rectangle 2"/>
          <p:cNvSpPr>
            <a:spLocks noGrp="1" noChangeArrowheads="1"/>
          </p:cNvSpPr>
          <p:nvPr>
            <p:ph type="title"/>
          </p:nvPr>
        </p:nvSpPr>
        <p:spPr bwMode="auto">
          <a:xfrm>
            <a:off x="762000" y="102437"/>
            <a:ext cx="10363200" cy="842877"/>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 name="Rectangle 3"/>
          <p:cNvSpPr>
            <a:spLocks noGrp="1" noChangeArrowheads="1"/>
          </p:cNvSpPr>
          <p:nvPr>
            <p:ph type="body" idx="1"/>
          </p:nvPr>
        </p:nvSpPr>
        <p:spPr bwMode="auto">
          <a:xfrm>
            <a:off x="762000" y="1447800"/>
            <a:ext cx="10363200" cy="3657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descr="Logo&#10;&#10;Description automatically generated">
            <a:extLst>
              <a:ext uri="{FF2B5EF4-FFF2-40B4-BE49-F238E27FC236}">
                <a16:creationId xmlns:a16="http://schemas.microsoft.com/office/drawing/2014/main" id="{4AADBB3D-734C-4B29-8646-3B9500868FA9}"/>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210729" y="6524426"/>
            <a:ext cx="691871" cy="276748"/>
          </a:xfrm>
          <a:prstGeom prst="rect">
            <a:avLst/>
          </a:prstGeom>
        </p:spPr>
      </p:pic>
    </p:spTree>
    <p:extLst>
      <p:ext uri="{BB962C8B-B14F-4D97-AF65-F5344CB8AC3E}">
        <p14:creationId xmlns:p14="http://schemas.microsoft.com/office/powerpoint/2010/main" val="386994249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hf hdr="0" ftr="0" dt="0"/>
  <p:txStyles>
    <p:titleStyle>
      <a:lvl1pPr algn="ctr" rtl="0" eaLnBrk="1" fontAlgn="base" hangingPunct="1">
        <a:spcBef>
          <a:spcPct val="0"/>
        </a:spcBef>
        <a:spcAft>
          <a:spcPct val="0"/>
        </a:spcAft>
        <a:defRPr sz="3600" b="1">
          <a:solidFill>
            <a:srgbClr val="005187"/>
          </a:solidFill>
          <a:effectLst/>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p:titleStyle>
    <p:bodyStyle>
      <a:lvl1pPr marL="342900" indent="-342900" algn="l" rtl="0" eaLnBrk="1" fontAlgn="base" hangingPunct="1">
        <a:spcBef>
          <a:spcPct val="20000"/>
        </a:spcBef>
        <a:spcAft>
          <a:spcPct val="0"/>
        </a:spcAft>
        <a:buChar char="•"/>
        <a:defRPr sz="2800">
          <a:solidFill>
            <a:srgbClr val="005187"/>
          </a:solidFill>
          <a:latin typeface="+mj-lt"/>
          <a:ea typeface="+mn-ea"/>
          <a:cs typeface="Calibri" panose="020F0502020204030204" pitchFamily="34" charset="0"/>
        </a:defRPr>
      </a:lvl1pPr>
      <a:lvl2pPr marL="742950" indent="-285750" algn="l" rtl="0" eaLnBrk="1" fontAlgn="base" hangingPunct="1">
        <a:spcBef>
          <a:spcPct val="20000"/>
        </a:spcBef>
        <a:spcAft>
          <a:spcPct val="0"/>
        </a:spcAft>
        <a:buChar char="–"/>
        <a:defRPr sz="2400">
          <a:solidFill>
            <a:srgbClr val="005187"/>
          </a:solidFill>
          <a:latin typeface="+mj-lt"/>
          <a:ea typeface="+mn-ea"/>
          <a:cs typeface="Calibri" panose="020F0502020204030204" pitchFamily="34" charset="0"/>
        </a:defRPr>
      </a:lvl2pPr>
      <a:lvl3pPr marL="1143000" indent="-228600" algn="l" rtl="0" eaLnBrk="1" fontAlgn="base" hangingPunct="1">
        <a:spcBef>
          <a:spcPct val="20000"/>
        </a:spcBef>
        <a:spcAft>
          <a:spcPct val="0"/>
        </a:spcAft>
        <a:buChar char="•"/>
        <a:defRPr sz="2000">
          <a:solidFill>
            <a:srgbClr val="005187"/>
          </a:solidFill>
          <a:latin typeface="+mj-lt"/>
          <a:ea typeface="+mn-ea"/>
          <a:cs typeface="Calibri" panose="020F0502020204030204" pitchFamily="34" charset="0"/>
        </a:defRPr>
      </a:lvl3pPr>
      <a:lvl4pPr marL="1600200" indent="-228600" algn="l" rtl="0" eaLnBrk="1" fontAlgn="base" hangingPunct="1">
        <a:spcBef>
          <a:spcPct val="20000"/>
        </a:spcBef>
        <a:spcAft>
          <a:spcPct val="0"/>
        </a:spcAft>
        <a:buChar char="–"/>
        <a:defRPr>
          <a:solidFill>
            <a:srgbClr val="005187"/>
          </a:solidFill>
          <a:latin typeface="+mj-lt"/>
          <a:ea typeface="+mn-ea"/>
          <a:cs typeface="Calibri" panose="020F0502020204030204" pitchFamily="34" charset="0"/>
        </a:defRPr>
      </a:lvl4pPr>
      <a:lvl5pPr marL="2057400" indent="-228600" algn="l" rtl="0" eaLnBrk="1" fontAlgn="base" hangingPunct="1">
        <a:spcBef>
          <a:spcPct val="20000"/>
        </a:spcBef>
        <a:spcAft>
          <a:spcPct val="0"/>
        </a:spcAft>
        <a:buChar char="»"/>
        <a:defRPr sz="1600">
          <a:solidFill>
            <a:srgbClr val="005187"/>
          </a:solidFill>
          <a:latin typeface="+mj-lt"/>
          <a:ea typeface="+mn-ea"/>
          <a:cs typeface="Calibri" panose="020F0502020204030204" pitchFamily="34" charset="0"/>
        </a:defRPr>
      </a:lvl5pPr>
      <a:lvl6pPr marL="2514600" indent="-228600" algn="l" rtl="0" eaLnBrk="1" fontAlgn="base" hangingPunct="1">
        <a:spcBef>
          <a:spcPct val="20000"/>
        </a:spcBef>
        <a:spcAft>
          <a:spcPct val="0"/>
        </a:spcAft>
        <a:buChar char="»"/>
        <a:defRPr sz="1600">
          <a:solidFill>
            <a:schemeClr val="tx1"/>
          </a:solidFill>
          <a:latin typeface="+mn-lt"/>
          <a:ea typeface="+mn-ea"/>
        </a:defRPr>
      </a:lvl6pPr>
      <a:lvl7pPr marL="2971800" indent="-228600" algn="l" rtl="0" eaLnBrk="1" fontAlgn="base" hangingPunct="1">
        <a:spcBef>
          <a:spcPct val="20000"/>
        </a:spcBef>
        <a:spcAft>
          <a:spcPct val="0"/>
        </a:spcAft>
        <a:buChar char="»"/>
        <a:defRPr sz="1600">
          <a:solidFill>
            <a:schemeClr val="tx1"/>
          </a:solidFill>
          <a:latin typeface="+mn-lt"/>
          <a:ea typeface="+mn-ea"/>
        </a:defRPr>
      </a:lvl7pPr>
      <a:lvl8pPr marL="3429000" indent="-228600" algn="l" rtl="0" eaLnBrk="1" fontAlgn="base" hangingPunct="1">
        <a:spcBef>
          <a:spcPct val="20000"/>
        </a:spcBef>
        <a:spcAft>
          <a:spcPct val="0"/>
        </a:spcAft>
        <a:buChar char="»"/>
        <a:defRPr sz="1600">
          <a:solidFill>
            <a:schemeClr val="tx1"/>
          </a:solidFill>
          <a:latin typeface="+mn-lt"/>
          <a:ea typeface="+mn-ea"/>
        </a:defRPr>
      </a:lvl8pPr>
      <a:lvl9pPr marL="3886200" indent="-228600" algn="l" rtl="0" eaLnBrk="1" fontAlgn="base" hangingPunct="1">
        <a:spcBef>
          <a:spcPct val="20000"/>
        </a:spcBef>
        <a:spcAft>
          <a:spcPct val="0"/>
        </a:spcAft>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5.png"/><Relationship Id="rId4" Type="http://schemas.openxmlformats.org/officeDocument/2006/relationships/image" Target="../media/image10.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5.xml"/><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image" Target="../media/image49.png"/><Relationship Id="rId1" Type="http://schemas.openxmlformats.org/officeDocument/2006/relationships/slideLayout" Target="../slideLayouts/slideLayout21.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53.emf"/><Relationship Id="rId1" Type="http://schemas.openxmlformats.org/officeDocument/2006/relationships/slideLayout" Target="../slideLayouts/slideLayout38.xml"/><Relationship Id="rId5" Type="http://schemas.openxmlformats.org/officeDocument/2006/relationships/image" Target="../media/image55.jpe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3" Type="http://schemas.openxmlformats.org/officeDocument/2006/relationships/image" Target="../media/image66.png"/><Relationship Id="rId18" Type="http://schemas.openxmlformats.org/officeDocument/2006/relationships/image" Target="../media/image71.png"/><Relationship Id="rId26" Type="http://schemas.openxmlformats.org/officeDocument/2006/relationships/image" Target="../media/image79.png"/><Relationship Id="rId39" Type="http://schemas.openxmlformats.org/officeDocument/2006/relationships/image" Target="../media/image14.jpeg"/><Relationship Id="rId21" Type="http://schemas.openxmlformats.org/officeDocument/2006/relationships/image" Target="../media/image74.jpeg"/><Relationship Id="rId34" Type="http://schemas.openxmlformats.org/officeDocument/2006/relationships/image" Target="../media/image84.png"/><Relationship Id="rId7" Type="http://schemas.openxmlformats.org/officeDocument/2006/relationships/image" Target="../media/image60.png"/><Relationship Id="rId12" Type="http://schemas.openxmlformats.org/officeDocument/2006/relationships/image" Target="../media/image65.jpg"/><Relationship Id="rId17" Type="http://schemas.openxmlformats.org/officeDocument/2006/relationships/image" Target="../media/image70.png"/><Relationship Id="rId25" Type="http://schemas.openxmlformats.org/officeDocument/2006/relationships/image" Target="../media/image78.jpg"/><Relationship Id="rId33" Type="http://schemas.openxmlformats.org/officeDocument/2006/relationships/image" Target="../media/image83.jpeg"/><Relationship Id="rId38" Type="http://schemas.openxmlformats.org/officeDocument/2006/relationships/image" Target="../media/image11.png"/><Relationship Id="rId2" Type="http://schemas.openxmlformats.org/officeDocument/2006/relationships/notesSlide" Target="../notesSlides/notesSlide4.xml"/><Relationship Id="rId16" Type="http://schemas.openxmlformats.org/officeDocument/2006/relationships/image" Target="../media/image69.png"/><Relationship Id="rId20" Type="http://schemas.openxmlformats.org/officeDocument/2006/relationships/image" Target="../media/image73.PNG"/><Relationship Id="rId29" Type="http://schemas.openxmlformats.org/officeDocument/2006/relationships/hyperlink" Target="mailto:john.mcnabb@hamptonu.edu" TargetMode="External"/><Relationship Id="rId1" Type="http://schemas.openxmlformats.org/officeDocument/2006/relationships/slideLayout" Target="../slideLayouts/slideLayout12.xml"/><Relationship Id="rId6" Type="http://schemas.openxmlformats.org/officeDocument/2006/relationships/image" Target="../media/image59.PNG"/><Relationship Id="rId11" Type="http://schemas.openxmlformats.org/officeDocument/2006/relationships/image" Target="../media/image64.jpg"/><Relationship Id="rId24" Type="http://schemas.openxmlformats.org/officeDocument/2006/relationships/image" Target="../media/image77.png"/><Relationship Id="rId32" Type="http://schemas.openxmlformats.org/officeDocument/2006/relationships/image" Target="../media/image82.jpeg"/><Relationship Id="rId37" Type="http://schemas.openxmlformats.org/officeDocument/2006/relationships/image" Target="../media/image10.png"/><Relationship Id="rId5" Type="http://schemas.openxmlformats.org/officeDocument/2006/relationships/image" Target="../media/image58.emf"/><Relationship Id="rId15" Type="http://schemas.openxmlformats.org/officeDocument/2006/relationships/image" Target="../media/image68.png"/><Relationship Id="rId23" Type="http://schemas.openxmlformats.org/officeDocument/2006/relationships/image" Target="../media/image76.png"/><Relationship Id="rId28" Type="http://schemas.openxmlformats.org/officeDocument/2006/relationships/hyperlink" Target="mailto:ruben.delgado@hamptonu.edu" TargetMode="External"/><Relationship Id="rId36" Type="http://schemas.openxmlformats.org/officeDocument/2006/relationships/image" Target="../media/image86.png"/><Relationship Id="rId10" Type="http://schemas.openxmlformats.org/officeDocument/2006/relationships/image" Target="../media/image63.png"/><Relationship Id="rId19" Type="http://schemas.openxmlformats.org/officeDocument/2006/relationships/image" Target="../media/image72.png"/><Relationship Id="rId31" Type="http://schemas.openxmlformats.org/officeDocument/2006/relationships/image" Target="../media/image81.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 Id="rId22" Type="http://schemas.openxmlformats.org/officeDocument/2006/relationships/image" Target="../media/image75.png"/><Relationship Id="rId27" Type="http://schemas.openxmlformats.org/officeDocument/2006/relationships/image" Target="../media/image80.png"/><Relationship Id="rId30" Type="http://schemas.openxmlformats.org/officeDocument/2006/relationships/hyperlink" Target="about:blank" TargetMode="External"/><Relationship Id="rId35" Type="http://schemas.openxmlformats.org/officeDocument/2006/relationships/image" Target="../media/image85.png"/><Relationship Id="rId8" Type="http://schemas.openxmlformats.org/officeDocument/2006/relationships/image" Target="../media/image61.PNG"/><Relationship Id="rId3" Type="http://schemas.openxmlformats.org/officeDocument/2006/relationships/image" Target="../media/image5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9.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5.xml"/><Relationship Id="rId5" Type="http://schemas.openxmlformats.org/officeDocument/2006/relationships/image" Target="../media/image26.jpeg"/><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30.png"/><Relationship Id="rId11" Type="http://schemas.openxmlformats.org/officeDocument/2006/relationships/image" Target="../media/image25.jpeg"/><Relationship Id="rId5" Type="http://schemas.openxmlformats.org/officeDocument/2006/relationships/image" Target="../media/image29.png"/><Relationship Id="rId10" Type="http://schemas.openxmlformats.org/officeDocument/2006/relationships/image" Target="../media/image34.jpg"/><Relationship Id="rId4" Type="http://schemas.openxmlformats.org/officeDocument/2006/relationships/image" Target="../media/image28.png"/><Relationship Id="rId9" Type="http://schemas.openxmlformats.org/officeDocument/2006/relationships/image" Target="../media/image33.jp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11" name="Picture 10">
            <a:extLst>
              <a:ext uri="{FF2B5EF4-FFF2-40B4-BE49-F238E27FC236}">
                <a16:creationId xmlns:a16="http://schemas.microsoft.com/office/drawing/2014/main" id="{FAA64DF5-7E99-493E-A015-2F61B3A7E074}"/>
              </a:ext>
            </a:extLst>
          </p:cNvPr>
          <p:cNvPicPr>
            <a:picLocks noChangeAspect="1"/>
          </p:cNvPicPr>
          <p:nvPr/>
        </p:nvPicPr>
        <p:blipFill>
          <a:blip r:embed="rId3"/>
          <a:stretch>
            <a:fillRect/>
          </a:stretch>
        </p:blipFill>
        <p:spPr>
          <a:xfrm>
            <a:off x="164888" y="88462"/>
            <a:ext cx="1100871" cy="1039712"/>
          </a:xfrm>
          <a:prstGeom prst="rect">
            <a:avLst/>
          </a:prstGeom>
        </p:spPr>
      </p:pic>
      <p:pic>
        <p:nvPicPr>
          <p:cNvPr id="15" name="Picture 14">
            <a:extLst>
              <a:ext uri="{FF2B5EF4-FFF2-40B4-BE49-F238E27FC236}">
                <a16:creationId xmlns:a16="http://schemas.microsoft.com/office/drawing/2014/main" id="{93DF099A-E428-4C15-8D5F-0D8BF8B121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5078" y="6014733"/>
            <a:ext cx="688103" cy="794760"/>
          </a:xfrm>
          <a:prstGeom prst="rect">
            <a:avLst/>
          </a:prstGeom>
        </p:spPr>
      </p:pic>
      <p:pic>
        <p:nvPicPr>
          <p:cNvPr id="16" name="Picture 15">
            <a:extLst>
              <a:ext uri="{FF2B5EF4-FFF2-40B4-BE49-F238E27FC236}">
                <a16:creationId xmlns:a16="http://schemas.microsoft.com/office/drawing/2014/main" id="{5389BCEF-E6A7-43FF-B4E8-515F546C8E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8395" y="6070441"/>
            <a:ext cx="676547" cy="676547"/>
          </a:xfrm>
          <a:prstGeom prst="rect">
            <a:avLst/>
          </a:prstGeom>
        </p:spPr>
      </p:pic>
      <p:pic>
        <p:nvPicPr>
          <p:cNvPr id="17" name="Picture 16">
            <a:extLst>
              <a:ext uri="{FF2B5EF4-FFF2-40B4-BE49-F238E27FC236}">
                <a16:creationId xmlns:a16="http://schemas.microsoft.com/office/drawing/2014/main" id="{CEA892DC-4ECD-4DF3-9ADC-A446542F17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2468" y="6078357"/>
            <a:ext cx="807280" cy="667512"/>
          </a:xfrm>
          <a:prstGeom prst="rect">
            <a:avLst/>
          </a:prstGeom>
        </p:spPr>
      </p:pic>
      <p:sp>
        <p:nvSpPr>
          <p:cNvPr id="2" name="TextBox 1">
            <a:extLst>
              <a:ext uri="{FF2B5EF4-FFF2-40B4-BE49-F238E27FC236}">
                <a16:creationId xmlns:a16="http://schemas.microsoft.com/office/drawing/2014/main" id="{977A38E5-F51B-DF57-4D15-09D59CCF6E43}"/>
              </a:ext>
            </a:extLst>
          </p:cNvPr>
          <p:cNvSpPr txBox="1">
            <a:spLocks noChangeArrowheads="1"/>
          </p:cNvSpPr>
          <p:nvPr/>
        </p:nvSpPr>
        <p:spPr bwMode="auto">
          <a:xfrm>
            <a:off x="4592132" y="1926869"/>
            <a:ext cx="7284440"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002060"/>
                </a:solidFill>
                <a:effectLst/>
                <a:uLnTx/>
                <a:uFillTx/>
                <a:latin typeface="Arial"/>
                <a:ea typeface="Arial"/>
                <a:cs typeface="Arial"/>
                <a:sym typeface="Arial"/>
              </a:rPr>
              <a:t>James Szykman, US EPA and Ruben Delgado, Hampton University</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lang="en-US" sz="1600" kern="0" dirty="0">
                <a:solidFill>
                  <a:srgbClr val="002060"/>
                </a:solidFill>
                <a:latin typeface="Arial"/>
                <a:ea typeface="Arial"/>
                <a:cs typeface="Arial"/>
                <a:sym typeface="Arial"/>
              </a:rPr>
              <a:t>Hai Zhang* and Shobha Kondragunta </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600" i="0" u="none" strike="noStrike" kern="0" cap="none" spc="0" normalizeH="0" baseline="0" noProof="0" dirty="0">
                <a:ln>
                  <a:noFill/>
                </a:ln>
                <a:solidFill>
                  <a:srgbClr val="002060"/>
                </a:solidFill>
                <a:effectLst/>
                <a:uLnTx/>
                <a:uFillTx/>
                <a:latin typeface="Arial"/>
                <a:ea typeface="Arial"/>
                <a:cs typeface="Arial"/>
                <a:sym typeface="Arial"/>
              </a:rPr>
              <a:t>NOAA/NESDIS (ISMG*)</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ES" sz="1600" i="0" u="none" strike="noStrike" kern="0" cap="none" spc="0" normalizeH="0" baseline="0" noProof="0" dirty="0">
                <a:ln>
                  <a:noFill/>
                </a:ln>
                <a:solidFill>
                  <a:srgbClr val="002060"/>
                </a:solidFill>
                <a:effectLst/>
                <a:uLnTx/>
                <a:uFillTx/>
                <a:latin typeface="Arial"/>
                <a:ea typeface="Arial"/>
                <a:cs typeface="Arial"/>
                <a:sym typeface="Arial"/>
              </a:rPr>
              <a:t>John </a:t>
            </a:r>
            <a:r>
              <a:rPr kumimoji="0" lang="es-ES" sz="1600" i="0" u="none" strike="noStrike" kern="0" cap="none" spc="0" normalizeH="0" baseline="0" noProof="0" dirty="0" err="1">
                <a:ln>
                  <a:noFill/>
                </a:ln>
                <a:solidFill>
                  <a:srgbClr val="002060"/>
                </a:solidFill>
                <a:effectLst/>
                <a:uLnTx/>
                <a:uFillTx/>
                <a:latin typeface="Arial"/>
                <a:ea typeface="Arial"/>
                <a:cs typeface="Arial"/>
                <a:sym typeface="Arial"/>
              </a:rPr>
              <a:t>McNabb</a:t>
            </a:r>
            <a:r>
              <a:rPr kumimoji="0" lang="es-ES" sz="1600" i="0" u="none" strike="noStrike" kern="0" cap="none" spc="0" normalizeH="0" baseline="0" noProof="0" dirty="0">
                <a:ln>
                  <a:noFill/>
                </a:ln>
                <a:solidFill>
                  <a:srgbClr val="002060"/>
                </a:solidFill>
                <a:effectLst/>
                <a:uLnTx/>
                <a:uFillTx/>
                <a:latin typeface="Arial"/>
                <a:ea typeface="Arial"/>
                <a:cs typeface="Arial"/>
                <a:sym typeface="Arial"/>
              </a:rPr>
              <a:t>, Kent Taguba, Kyle Rivera, Jia Su, and Kevin Herrera,</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600" i="0" u="none" strike="noStrike" kern="0" cap="none" spc="0" normalizeH="0" baseline="0" noProof="0" dirty="0">
                <a:ln>
                  <a:noFill/>
                </a:ln>
                <a:solidFill>
                  <a:srgbClr val="002060"/>
                </a:solidFill>
                <a:effectLst/>
                <a:uLnTx/>
                <a:uFillTx/>
                <a:latin typeface="Arial"/>
                <a:ea typeface="Arial"/>
                <a:cs typeface="Arial"/>
                <a:sym typeface="Arial"/>
              </a:rPr>
              <a:t>Hampton University</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600" i="0" u="none" strike="noStrike" kern="0" cap="none" spc="0" normalizeH="0" baseline="0" noProof="0" dirty="0">
                <a:ln>
                  <a:noFill/>
                </a:ln>
                <a:solidFill>
                  <a:srgbClr val="002060"/>
                </a:solidFill>
                <a:effectLst/>
                <a:uLnTx/>
                <a:uFillTx/>
                <a:latin typeface="Arial"/>
                <a:ea typeface="Arial"/>
                <a:cs typeface="Arial"/>
                <a:sym typeface="Arial"/>
              </a:rPr>
              <a:t>Barron Henderson, David Williams, and Corey Mocka</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600" i="0" u="none" strike="noStrike" kern="0" cap="none" spc="0" normalizeH="0" baseline="0" noProof="0" dirty="0">
                <a:ln>
                  <a:noFill/>
                </a:ln>
                <a:solidFill>
                  <a:srgbClr val="002060"/>
                </a:solidFill>
                <a:effectLst/>
                <a:uLnTx/>
                <a:uFillTx/>
                <a:latin typeface="Arial"/>
                <a:ea typeface="Arial"/>
                <a:cs typeface="Arial"/>
                <a:sym typeface="Arial"/>
              </a:rPr>
              <a:t>US EPA</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it-IT" sz="1600" i="0" u="none" strike="noStrike" kern="0" cap="none" spc="0" normalizeH="0" baseline="0" noProof="0" dirty="0">
                <a:ln>
                  <a:noFill/>
                </a:ln>
                <a:solidFill>
                  <a:srgbClr val="002060"/>
                </a:solidFill>
                <a:effectLst/>
                <a:uLnTx/>
                <a:uFillTx/>
                <a:latin typeface="Arial"/>
                <a:ea typeface="Arial"/>
                <a:cs typeface="Arial"/>
                <a:sym typeface="Arial"/>
              </a:rPr>
              <a:t>Vanessa Caicedo</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it-IT" sz="1600" i="0" u="none" strike="noStrike" kern="0" cap="none" spc="0" normalizeH="0" baseline="0" noProof="0" dirty="0">
                <a:ln>
                  <a:noFill/>
                </a:ln>
                <a:solidFill>
                  <a:srgbClr val="002060"/>
                </a:solidFill>
                <a:effectLst/>
                <a:uLnTx/>
                <a:uFillTx/>
                <a:latin typeface="Arial"/>
                <a:ea typeface="Arial"/>
                <a:cs typeface="Arial"/>
                <a:sym typeface="Arial"/>
              </a:rPr>
              <a:t>CIRES, NOAA/GML</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600" u="none" strike="noStrike" kern="0" cap="none" spc="0" normalizeH="0" baseline="0" noProof="0" dirty="0">
                <a:ln>
                  <a:noFill/>
                </a:ln>
                <a:solidFill>
                  <a:srgbClr val="002060"/>
                </a:solidFill>
                <a:effectLst/>
                <a:uLnTx/>
                <a:uFillTx/>
                <a:latin typeface="Arial"/>
                <a:ea typeface="Arial"/>
                <a:cs typeface="Arial"/>
                <a:sym typeface="Arial"/>
              </a:rPr>
              <a:t>Xiong Liu, Kelly Chance</a:t>
            </a:r>
            <a:r>
              <a:rPr lang="en-US" sz="1600" kern="0" dirty="0">
                <a:solidFill>
                  <a:srgbClr val="002060"/>
                </a:solidFill>
                <a:latin typeface="Arial"/>
                <a:ea typeface="Arial"/>
                <a:cs typeface="Arial"/>
                <a:sym typeface="Arial"/>
              </a:rPr>
              <a:t> </a:t>
            </a:r>
            <a:r>
              <a:rPr kumimoji="0" lang="en-US" sz="1600" u="none" strike="noStrike" kern="0" cap="none" spc="0" normalizeH="0" baseline="0" noProof="0" dirty="0">
                <a:ln>
                  <a:noFill/>
                </a:ln>
                <a:solidFill>
                  <a:srgbClr val="002060"/>
                </a:solidFill>
                <a:effectLst/>
                <a:uLnTx/>
                <a:uFillTx/>
                <a:latin typeface="Arial"/>
                <a:ea typeface="Arial"/>
                <a:cs typeface="Arial"/>
                <a:sym typeface="Arial"/>
              </a:rPr>
              <a:t>and entire SAO TEAM</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02060"/>
                </a:solidFill>
                <a:effectLst/>
                <a:uLnTx/>
                <a:uFillTx/>
                <a:latin typeface="Arial"/>
                <a:ea typeface="Arial"/>
                <a:cs typeface="Arial"/>
                <a:sym typeface="Arial"/>
              </a:rPr>
              <a:t>Barry Lefer</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02060"/>
                </a:solidFill>
                <a:effectLst/>
                <a:uLnTx/>
                <a:uFillTx/>
                <a:latin typeface="Arial"/>
                <a:ea typeface="Arial"/>
                <a:cs typeface="Arial"/>
                <a:sym typeface="Arial"/>
              </a:rPr>
              <a:t>NASA HQs</a:t>
            </a:r>
          </a:p>
        </p:txBody>
      </p:sp>
      <p:sp>
        <p:nvSpPr>
          <p:cNvPr id="4" name="AutoShape 4" descr="AGU23, , San Francisco">
            <a:extLst>
              <a:ext uri="{FF2B5EF4-FFF2-40B4-BE49-F238E27FC236}">
                <a16:creationId xmlns:a16="http://schemas.microsoft.com/office/drawing/2014/main" id="{B53FE407-700D-9A78-9191-BD33236EAF2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AutoShape 6" descr="AGU23, , San Francisco">
            <a:extLst>
              <a:ext uri="{FF2B5EF4-FFF2-40B4-BE49-F238E27FC236}">
                <a16:creationId xmlns:a16="http://schemas.microsoft.com/office/drawing/2014/main" id="{13F5CB6C-9972-4F13-FB8A-BDB18CF6FE9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D4D550F4-F7F2-9D04-8F11-D31A67D9645C}"/>
              </a:ext>
            </a:extLst>
          </p:cNvPr>
          <p:cNvSpPr txBox="1"/>
          <p:nvPr/>
        </p:nvSpPr>
        <p:spPr>
          <a:xfrm>
            <a:off x="4235556" y="23387"/>
            <a:ext cx="6642178"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Committee on Earth Observation Satellites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Atmospheric Composition Virtual Constellation (AC-VC-20)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15-18 October 2024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9" name="Google Shape;443;p14" descr="epa">
            <a:extLst>
              <a:ext uri="{FF2B5EF4-FFF2-40B4-BE49-F238E27FC236}">
                <a16:creationId xmlns:a16="http://schemas.microsoft.com/office/drawing/2014/main" id="{32742677-EA74-7D9E-4C1B-F1CBE5008ACE}"/>
              </a:ext>
            </a:extLst>
          </p:cNvPr>
          <p:cNvPicPr preferRelativeResize="0"/>
          <p:nvPr/>
        </p:nvPicPr>
        <p:blipFill rotWithShape="1">
          <a:blip r:embed="rId7">
            <a:alphaModFix/>
          </a:blip>
          <a:srcRect/>
          <a:stretch/>
        </p:blipFill>
        <p:spPr>
          <a:xfrm>
            <a:off x="9162254" y="6014733"/>
            <a:ext cx="807298" cy="794761"/>
          </a:xfrm>
          <a:prstGeom prst="rect">
            <a:avLst/>
          </a:prstGeom>
          <a:noFill/>
          <a:ln>
            <a:noFill/>
          </a:ln>
        </p:spPr>
      </p:pic>
      <p:pic>
        <p:nvPicPr>
          <p:cNvPr id="8" name="Google Shape;444;p14" descr="noaa_logo">
            <a:extLst>
              <a:ext uri="{FF2B5EF4-FFF2-40B4-BE49-F238E27FC236}">
                <a16:creationId xmlns:a16="http://schemas.microsoft.com/office/drawing/2014/main" id="{3F5A0C4D-716F-FBB4-D034-C98B7096B1E1}"/>
              </a:ext>
            </a:extLst>
          </p:cNvPr>
          <p:cNvPicPr preferRelativeResize="0"/>
          <p:nvPr/>
        </p:nvPicPr>
        <p:blipFill rotWithShape="1">
          <a:blip r:embed="rId8">
            <a:alphaModFix/>
          </a:blip>
          <a:srcRect/>
          <a:stretch/>
        </p:blipFill>
        <p:spPr>
          <a:xfrm>
            <a:off x="9969552" y="6014733"/>
            <a:ext cx="807299" cy="775951"/>
          </a:xfrm>
          <a:prstGeom prst="rect">
            <a:avLst/>
          </a:prstGeom>
          <a:noFill/>
          <a:ln>
            <a:noFill/>
          </a:ln>
        </p:spPr>
      </p:pic>
      <p:sp>
        <p:nvSpPr>
          <p:cNvPr id="9" name="TextBox 8">
            <a:extLst>
              <a:ext uri="{FF2B5EF4-FFF2-40B4-BE49-F238E27FC236}">
                <a16:creationId xmlns:a16="http://schemas.microsoft.com/office/drawing/2014/main" id="{54882C6A-1916-ABCB-DAE1-4B5A73AA7D7D}"/>
              </a:ext>
            </a:extLst>
          </p:cNvPr>
          <p:cNvSpPr txBox="1">
            <a:spLocks noChangeArrowheads="1"/>
          </p:cNvSpPr>
          <p:nvPr/>
        </p:nvSpPr>
        <p:spPr bwMode="auto">
          <a:xfrm>
            <a:off x="3924931" y="983563"/>
            <a:ext cx="768839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b="1" dirty="0">
                <a:solidFill>
                  <a:srgbClr val="000090"/>
                </a:solidFill>
                <a:latin typeface="+mj-lt"/>
                <a:ea typeface="ヒラギノ角ゴ Pro W3"/>
                <a:cs typeface="Arial Narrow" panose="020B0604020202020204" pitchFamily="34" charset="0"/>
              </a:rPr>
              <a:t>Potential Use of the Unified Ceilometer Network in support of TEMPO Aerosol Layer Height Validation</a:t>
            </a:r>
          </a:p>
        </p:txBody>
      </p:sp>
      <p:pic>
        <p:nvPicPr>
          <p:cNvPr id="10" name="Picture 9">
            <a:extLst>
              <a:ext uri="{FF2B5EF4-FFF2-40B4-BE49-F238E27FC236}">
                <a16:creationId xmlns:a16="http://schemas.microsoft.com/office/drawing/2014/main" id="{78AD0E1E-1158-AB67-2708-3F86266784ED}"/>
              </a:ext>
            </a:extLst>
          </p:cNvPr>
          <p:cNvPicPr>
            <a:picLocks noChangeAspect="1"/>
          </p:cNvPicPr>
          <p:nvPr/>
        </p:nvPicPr>
        <p:blipFill>
          <a:blip r:embed="rId9"/>
          <a:stretch>
            <a:fillRect/>
          </a:stretch>
        </p:blipFill>
        <p:spPr>
          <a:xfrm>
            <a:off x="-57281" y="1273463"/>
            <a:ext cx="1545208" cy="882976"/>
          </a:xfrm>
          <a:prstGeom prst="rect">
            <a:avLst/>
          </a:prstGeom>
        </p:spPr>
      </p:pic>
      <p:sp>
        <p:nvSpPr>
          <p:cNvPr id="14" name="Rectangle 13">
            <a:extLst>
              <a:ext uri="{FF2B5EF4-FFF2-40B4-BE49-F238E27FC236}">
                <a16:creationId xmlns:a16="http://schemas.microsoft.com/office/drawing/2014/main" id="{59C32816-3D30-1159-ABB1-2825A8DABA29}"/>
              </a:ext>
            </a:extLst>
          </p:cNvPr>
          <p:cNvSpPr/>
          <p:nvPr/>
        </p:nvSpPr>
        <p:spPr>
          <a:xfrm>
            <a:off x="197352" y="6572111"/>
            <a:ext cx="903249" cy="237382"/>
          </a:xfrm>
          <a:prstGeom prst="rect">
            <a:avLst/>
          </a:prstGeom>
          <a:solidFill>
            <a:srgbClr val="7E7B8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2763D54-2914-9697-CDF1-79CBB47B1F8B}"/>
              </a:ext>
            </a:extLst>
          </p:cNvPr>
          <p:cNvSpPr txBox="1"/>
          <p:nvPr/>
        </p:nvSpPr>
        <p:spPr>
          <a:xfrm>
            <a:off x="120806" y="5842337"/>
            <a:ext cx="6127594" cy="1015663"/>
          </a:xfrm>
          <a:prstGeom prst="rect">
            <a:avLst/>
          </a:prstGeom>
          <a:noFill/>
        </p:spPr>
        <p:txBody>
          <a:bodyPr wrap="square">
            <a:spAutoFit/>
          </a:bodyPr>
          <a:lstStyle/>
          <a:p>
            <a:r>
              <a:rPr lang="en-US" sz="1200" b="1" dirty="0">
                <a:solidFill>
                  <a:schemeClr val="bg1"/>
                </a:solidFill>
              </a:rPr>
              <a:t>Disclaimers: The views expressed in this presentation are those of the authors and do not necessarily represent the views or the policies of the U.S. Environmental Protection Agency. </a:t>
            </a:r>
          </a:p>
          <a:p>
            <a:r>
              <a:rPr lang="en-US" sz="1200" b="1" dirty="0">
                <a:solidFill>
                  <a:schemeClr val="bg1"/>
                </a:solidFill>
              </a:rPr>
              <a:t>Any mention of trade names, products, or services does not imply an endorsement by the U.S. Government or the U.S. Environmental Protection Agency. The EPA does not endorse any commercial products, services, or enterprises.</a:t>
            </a:r>
          </a:p>
        </p:txBody>
      </p:sp>
      <p:pic>
        <p:nvPicPr>
          <p:cNvPr id="3" name="Picture 2">
            <a:extLst>
              <a:ext uri="{FF2B5EF4-FFF2-40B4-BE49-F238E27FC236}">
                <a16:creationId xmlns:a16="http://schemas.microsoft.com/office/drawing/2014/main" id="{0531E0A3-74B4-6F60-54AE-95EF6F804D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40655" y="6070441"/>
            <a:ext cx="1294337" cy="643929"/>
          </a:xfrm>
          <a:prstGeom prst="rect">
            <a:avLst/>
          </a:prstGeom>
        </p:spPr>
      </p:pic>
    </p:spTree>
    <p:extLst>
      <p:ext uri="{BB962C8B-B14F-4D97-AF65-F5344CB8AC3E}">
        <p14:creationId xmlns:p14="http://schemas.microsoft.com/office/powerpoint/2010/main" val="4148575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972308E-DC2A-0F76-D6A6-D8140C07CA41}"/>
              </a:ext>
            </a:extLst>
          </p:cNvPr>
          <p:cNvSpPr txBox="1"/>
          <p:nvPr/>
        </p:nvSpPr>
        <p:spPr>
          <a:xfrm>
            <a:off x="643922" y="-22302"/>
            <a:ext cx="11226215" cy="954107"/>
          </a:xfrm>
          <a:prstGeom prst="rect">
            <a:avLst/>
          </a:prstGeom>
          <a:noFill/>
        </p:spPr>
        <p:txBody>
          <a:bodyPr wrap="none" rtlCol="0">
            <a:spAutoFit/>
          </a:bodyPr>
          <a:lstStyle/>
          <a:p>
            <a:pPr algn="ctr"/>
            <a:r>
              <a:rPr lang="en-US" sz="2800" b="1" dirty="0">
                <a:solidFill>
                  <a:srgbClr val="005187"/>
                </a:solidFill>
                <a:latin typeface="Calibri" panose="020F0502020204030204" pitchFamily="34" charset="0"/>
                <a:cs typeface="Calibri" panose="020F0502020204030204" pitchFamily="34" charset="0"/>
              </a:rPr>
              <a:t>Ceilometers capture lofted aerosol layers and vertical structure</a:t>
            </a:r>
          </a:p>
          <a:p>
            <a:pPr algn="ctr"/>
            <a:r>
              <a:rPr lang="en-US" sz="2800" b="1" dirty="0">
                <a:solidFill>
                  <a:srgbClr val="005187"/>
                </a:solidFill>
                <a:latin typeface="Calibri" panose="020F0502020204030204" pitchFamily="34" charset="0"/>
                <a:cs typeface="Calibri" panose="020F0502020204030204" pitchFamily="34" charset="0"/>
              </a:rPr>
              <a:t>  across Mid-Atlantic states on May 10, 2023: Canadian Wildfires (Alberta)</a:t>
            </a:r>
          </a:p>
        </p:txBody>
      </p:sp>
      <p:grpSp>
        <p:nvGrpSpPr>
          <p:cNvPr id="22" name="Google Shape;460;p3">
            <a:extLst>
              <a:ext uri="{FF2B5EF4-FFF2-40B4-BE49-F238E27FC236}">
                <a16:creationId xmlns:a16="http://schemas.microsoft.com/office/drawing/2014/main" id="{A55D6BE3-2A7E-0434-0622-6745D3AE823C}"/>
              </a:ext>
            </a:extLst>
          </p:cNvPr>
          <p:cNvGrpSpPr/>
          <p:nvPr/>
        </p:nvGrpSpPr>
        <p:grpSpPr>
          <a:xfrm>
            <a:off x="310712" y="832928"/>
            <a:ext cx="3895713" cy="5626181"/>
            <a:chOff x="437740" y="824562"/>
            <a:chExt cx="4134260" cy="6033438"/>
          </a:xfrm>
        </p:grpSpPr>
        <p:pic>
          <p:nvPicPr>
            <p:cNvPr id="23" name="Google Shape;461;p3">
              <a:extLst>
                <a:ext uri="{FF2B5EF4-FFF2-40B4-BE49-F238E27FC236}">
                  <a16:creationId xmlns:a16="http://schemas.microsoft.com/office/drawing/2014/main" id="{58716589-4529-2705-657C-2C873078C1ED}"/>
                </a:ext>
              </a:extLst>
            </p:cNvPr>
            <p:cNvPicPr preferRelativeResize="0"/>
            <p:nvPr/>
          </p:nvPicPr>
          <p:blipFill rotWithShape="1">
            <a:blip r:embed="rId2">
              <a:alphaModFix/>
            </a:blip>
            <a:srcRect/>
            <a:stretch/>
          </p:blipFill>
          <p:spPr>
            <a:xfrm>
              <a:off x="437740" y="824562"/>
              <a:ext cx="4134260" cy="1991925"/>
            </a:xfrm>
            <a:prstGeom prst="rect">
              <a:avLst/>
            </a:prstGeom>
            <a:noFill/>
            <a:ln>
              <a:noFill/>
            </a:ln>
          </p:spPr>
        </p:pic>
        <p:pic>
          <p:nvPicPr>
            <p:cNvPr id="24" name="Google Shape;462;p3">
              <a:extLst>
                <a:ext uri="{FF2B5EF4-FFF2-40B4-BE49-F238E27FC236}">
                  <a16:creationId xmlns:a16="http://schemas.microsoft.com/office/drawing/2014/main" id="{791E45FB-F50F-8747-1D9C-902517319D30}"/>
                </a:ext>
              </a:extLst>
            </p:cNvPr>
            <p:cNvPicPr preferRelativeResize="0"/>
            <p:nvPr/>
          </p:nvPicPr>
          <p:blipFill rotWithShape="1">
            <a:blip r:embed="rId3">
              <a:alphaModFix/>
            </a:blip>
            <a:srcRect/>
            <a:stretch/>
          </p:blipFill>
          <p:spPr>
            <a:xfrm>
              <a:off x="437740" y="2833197"/>
              <a:ext cx="4134260" cy="1991924"/>
            </a:xfrm>
            <a:prstGeom prst="rect">
              <a:avLst/>
            </a:prstGeom>
            <a:noFill/>
            <a:ln>
              <a:noFill/>
            </a:ln>
          </p:spPr>
        </p:pic>
        <p:pic>
          <p:nvPicPr>
            <p:cNvPr id="25" name="Google Shape;463;p3">
              <a:extLst>
                <a:ext uri="{FF2B5EF4-FFF2-40B4-BE49-F238E27FC236}">
                  <a16:creationId xmlns:a16="http://schemas.microsoft.com/office/drawing/2014/main" id="{4F528C1D-3B69-D252-536B-4F9198BA9DFF}"/>
                </a:ext>
              </a:extLst>
            </p:cNvPr>
            <p:cNvPicPr preferRelativeResize="0"/>
            <p:nvPr/>
          </p:nvPicPr>
          <p:blipFill rotWithShape="1">
            <a:blip r:embed="rId4">
              <a:alphaModFix/>
            </a:blip>
            <a:srcRect/>
            <a:stretch/>
          </p:blipFill>
          <p:spPr>
            <a:xfrm>
              <a:off x="437740" y="4866075"/>
              <a:ext cx="4134260" cy="1991925"/>
            </a:xfrm>
            <a:prstGeom prst="rect">
              <a:avLst/>
            </a:prstGeom>
            <a:noFill/>
            <a:ln>
              <a:noFill/>
            </a:ln>
          </p:spPr>
        </p:pic>
        <p:sp>
          <p:nvSpPr>
            <p:cNvPr id="26" name="Google Shape;464;p3">
              <a:extLst>
                <a:ext uri="{FF2B5EF4-FFF2-40B4-BE49-F238E27FC236}">
                  <a16:creationId xmlns:a16="http://schemas.microsoft.com/office/drawing/2014/main" id="{5CF68CD4-967D-1883-23F8-DCD44613478E}"/>
                </a:ext>
              </a:extLst>
            </p:cNvPr>
            <p:cNvSpPr txBox="1"/>
            <p:nvPr/>
          </p:nvSpPr>
          <p:spPr>
            <a:xfrm>
              <a:off x="781878" y="954154"/>
              <a:ext cx="1679399" cy="693072"/>
            </a:xfrm>
            <a:prstGeom prst="rect">
              <a:avLst/>
            </a:prstGeom>
            <a:noFill/>
            <a:ln>
              <a:noFill/>
            </a:ln>
          </p:spPr>
          <p:txBody>
            <a:bodyPr spcFirstLastPara="1" wrap="square" lIns="91425" tIns="45700" rIns="91425" bIns="45700" anchor="t" anchorCtr="0">
              <a:spAutoFit/>
            </a:bodyPr>
            <a:lstStyle/>
            <a:p>
              <a:r>
                <a:rPr lang="en-US" dirty="0">
                  <a:solidFill>
                    <a:prstClr val="white"/>
                  </a:solidFill>
                  <a:latin typeface="Calibri"/>
                  <a:ea typeface="Calibri"/>
                  <a:cs typeface="Calibri"/>
                  <a:sym typeface="Calibri"/>
                </a:rPr>
                <a:t>Richmond, VA</a:t>
              </a:r>
            </a:p>
            <a:p>
              <a:r>
                <a:rPr lang="en-US" dirty="0">
                  <a:solidFill>
                    <a:prstClr val="white"/>
                  </a:solidFill>
                  <a:latin typeface="Calibri"/>
                  <a:cs typeface="Calibri"/>
                  <a:sym typeface="Calibri"/>
                </a:rPr>
                <a:t>VADEQ</a:t>
              </a:r>
              <a:endParaRPr dirty="0">
                <a:solidFill>
                  <a:prstClr val="black"/>
                </a:solidFill>
                <a:latin typeface="Calibri" panose="020F0502020204030204"/>
              </a:endParaRPr>
            </a:p>
          </p:txBody>
        </p:sp>
        <p:sp>
          <p:nvSpPr>
            <p:cNvPr id="27" name="Google Shape;465;p3">
              <a:extLst>
                <a:ext uri="{FF2B5EF4-FFF2-40B4-BE49-F238E27FC236}">
                  <a16:creationId xmlns:a16="http://schemas.microsoft.com/office/drawing/2014/main" id="{0D7F1D8E-EC73-F290-0860-76B240F49E96}"/>
                </a:ext>
              </a:extLst>
            </p:cNvPr>
            <p:cNvSpPr txBox="1"/>
            <p:nvPr/>
          </p:nvSpPr>
          <p:spPr>
            <a:xfrm>
              <a:off x="781877" y="2979290"/>
              <a:ext cx="1842515" cy="693072"/>
            </a:xfrm>
            <a:prstGeom prst="rect">
              <a:avLst/>
            </a:prstGeom>
            <a:noFill/>
            <a:ln>
              <a:noFill/>
            </a:ln>
          </p:spPr>
          <p:txBody>
            <a:bodyPr spcFirstLastPara="1" wrap="square" lIns="91425" tIns="45700" rIns="91425" bIns="45700" anchor="t" anchorCtr="0">
              <a:spAutoFit/>
            </a:bodyPr>
            <a:lstStyle/>
            <a:p>
              <a:r>
                <a:rPr lang="en-US" dirty="0">
                  <a:solidFill>
                    <a:prstClr val="white"/>
                  </a:solidFill>
                  <a:latin typeface="Calibri"/>
                  <a:ea typeface="Calibri"/>
                  <a:cs typeface="Calibri"/>
                  <a:sym typeface="Calibri"/>
                </a:rPr>
                <a:t>Washington, DC</a:t>
              </a:r>
            </a:p>
            <a:p>
              <a:r>
                <a:rPr lang="en-US" dirty="0">
                  <a:solidFill>
                    <a:prstClr val="white"/>
                  </a:solidFill>
                  <a:latin typeface="Calibri"/>
                  <a:cs typeface="Calibri"/>
                  <a:sym typeface="Calibri"/>
                </a:rPr>
                <a:t>DC-DOEE</a:t>
              </a:r>
              <a:endParaRPr dirty="0">
                <a:solidFill>
                  <a:prstClr val="black"/>
                </a:solidFill>
                <a:latin typeface="Calibri" panose="020F0502020204030204"/>
              </a:endParaRPr>
            </a:p>
          </p:txBody>
        </p:sp>
        <p:sp>
          <p:nvSpPr>
            <p:cNvPr id="28" name="Google Shape;466;p3">
              <a:extLst>
                <a:ext uri="{FF2B5EF4-FFF2-40B4-BE49-F238E27FC236}">
                  <a16:creationId xmlns:a16="http://schemas.microsoft.com/office/drawing/2014/main" id="{95B3B6DD-7E1B-13BF-A322-56509D592AB4}"/>
                </a:ext>
              </a:extLst>
            </p:cNvPr>
            <p:cNvSpPr txBox="1"/>
            <p:nvPr/>
          </p:nvSpPr>
          <p:spPr>
            <a:xfrm>
              <a:off x="2200435" y="5013504"/>
              <a:ext cx="1837150" cy="693072"/>
            </a:xfrm>
            <a:prstGeom prst="rect">
              <a:avLst/>
            </a:prstGeom>
            <a:noFill/>
            <a:ln>
              <a:noFill/>
            </a:ln>
          </p:spPr>
          <p:txBody>
            <a:bodyPr spcFirstLastPara="1" wrap="square" lIns="91425" tIns="45700" rIns="91425" bIns="45700" anchor="t" anchorCtr="0">
              <a:spAutoFit/>
            </a:bodyPr>
            <a:lstStyle/>
            <a:p>
              <a:r>
                <a:rPr lang="en-US" dirty="0" err="1">
                  <a:solidFill>
                    <a:prstClr val="white"/>
                  </a:solidFill>
                  <a:latin typeface="Calibri"/>
                  <a:ea typeface="Calibri"/>
                  <a:cs typeface="Calibri"/>
                  <a:sym typeface="Calibri"/>
                </a:rPr>
                <a:t>Arendtsville</a:t>
              </a:r>
              <a:r>
                <a:rPr lang="en-US" dirty="0">
                  <a:solidFill>
                    <a:prstClr val="white"/>
                  </a:solidFill>
                  <a:latin typeface="Calibri"/>
                  <a:ea typeface="Calibri"/>
                  <a:cs typeface="Calibri"/>
                  <a:sym typeface="Calibri"/>
                </a:rPr>
                <a:t>, PA</a:t>
              </a:r>
            </a:p>
            <a:p>
              <a:r>
                <a:rPr lang="en-US" dirty="0">
                  <a:solidFill>
                    <a:prstClr val="white"/>
                  </a:solidFill>
                  <a:latin typeface="Calibri"/>
                  <a:cs typeface="Calibri"/>
                  <a:sym typeface="Calibri"/>
                </a:rPr>
                <a:t>(PADEP)</a:t>
              </a:r>
              <a:endParaRPr dirty="0">
                <a:solidFill>
                  <a:prstClr val="black"/>
                </a:solidFill>
                <a:latin typeface="Calibri" panose="020F0502020204030204"/>
              </a:endParaRPr>
            </a:p>
          </p:txBody>
        </p:sp>
      </p:grpSp>
      <p:grpSp>
        <p:nvGrpSpPr>
          <p:cNvPr id="29" name="Google Shape;467;p3">
            <a:extLst>
              <a:ext uri="{FF2B5EF4-FFF2-40B4-BE49-F238E27FC236}">
                <a16:creationId xmlns:a16="http://schemas.microsoft.com/office/drawing/2014/main" id="{930CDC5F-EE35-3518-9E9C-A398564D1D29}"/>
              </a:ext>
            </a:extLst>
          </p:cNvPr>
          <p:cNvGrpSpPr/>
          <p:nvPr/>
        </p:nvGrpSpPr>
        <p:grpSpPr>
          <a:xfrm>
            <a:off x="4514186" y="832928"/>
            <a:ext cx="3726624" cy="5643192"/>
            <a:chOff x="6095999" y="766015"/>
            <a:chExt cx="4134262" cy="6051031"/>
          </a:xfrm>
        </p:grpSpPr>
        <p:pic>
          <p:nvPicPr>
            <p:cNvPr id="30" name="Google Shape;468;p3">
              <a:extLst>
                <a:ext uri="{FF2B5EF4-FFF2-40B4-BE49-F238E27FC236}">
                  <a16:creationId xmlns:a16="http://schemas.microsoft.com/office/drawing/2014/main" id="{A266ED3B-0141-9211-F6BD-433020E698DD}"/>
                </a:ext>
              </a:extLst>
            </p:cNvPr>
            <p:cNvPicPr preferRelativeResize="0"/>
            <p:nvPr/>
          </p:nvPicPr>
          <p:blipFill rotWithShape="1">
            <a:blip r:embed="rId5">
              <a:alphaModFix/>
            </a:blip>
            <a:srcRect/>
            <a:stretch/>
          </p:blipFill>
          <p:spPr>
            <a:xfrm>
              <a:off x="6096000" y="4825121"/>
              <a:ext cx="4134260" cy="1991925"/>
            </a:xfrm>
            <a:prstGeom prst="rect">
              <a:avLst/>
            </a:prstGeom>
            <a:noFill/>
            <a:ln>
              <a:noFill/>
            </a:ln>
          </p:spPr>
        </p:pic>
        <p:sp>
          <p:nvSpPr>
            <p:cNvPr id="31" name="Google Shape;469;p3">
              <a:extLst>
                <a:ext uri="{FF2B5EF4-FFF2-40B4-BE49-F238E27FC236}">
                  <a16:creationId xmlns:a16="http://schemas.microsoft.com/office/drawing/2014/main" id="{9A550C69-76A4-ED30-0787-4049DB5F8694}"/>
                </a:ext>
              </a:extLst>
            </p:cNvPr>
            <p:cNvSpPr txBox="1"/>
            <p:nvPr/>
          </p:nvSpPr>
          <p:spPr>
            <a:xfrm>
              <a:off x="7970977" y="5013504"/>
              <a:ext cx="1678500" cy="692998"/>
            </a:xfrm>
            <a:prstGeom prst="rect">
              <a:avLst/>
            </a:prstGeom>
            <a:noFill/>
            <a:ln>
              <a:noFill/>
            </a:ln>
          </p:spPr>
          <p:txBody>
            <a:bodyPr spcFirstLastPara="1" wrap="square" lIns="91425" tIns="45700" rIns="91425" bIns="45700" anchor="t" anchorCtr="0">
              <a:spAutoFit/>
            </a:bodyPr>
            <a:lstStyle/>
            <a:p>
              <a:r>
                <a:rPr lang="en-US" dirty="0">
                  <a:solidFill>
                    <a:prstClr val="white"/>
                  </a:solidFill>
                  <a:latin typeface="Calibri"/>
                  <a:ea typeface="Calibri"/>
                  <a:cs typeface="Calibri"/>
                  <a:sym typeface="Calibri"/>
                </a:rPr>
                <a:t>Duke Forest, NC  (US EPA)</a:t>
              </a:r>
              <a:endParaRPr dirty="0">
                <a:solidFill>
                  <a:prstClr val="black"/>
                </a:solidFill>
                <a:latin typeface="Calibri" panose="020F0502020204030204"/>
              </a:endParaRPr>
            </a:p>
          </p:txBody>
        </p:sp>
        <p:pic>
          <p:nvPicPr>
            <p:cNvPr id="32" name="Google Shape;470;p3">
              <a:extLst>
                <a:ext uri="{FF2B5EF4-FFF2-40B4-BE49-F238E27FC236}">
                  <a16:creationId xmlns:a16="http://schemas.microsoft.com/office/drawing/2014/main" id="{AE41FF61-178B-94DA-AA60-95D0A8C030A6}"/>
                </a:ext>
              </a:extLst>
            </p:cNvPr>
            <p:cNvPicPr preferRelativeResize="0"/>
            <p:nvPr/>
          </p:nvPicPr>
          <p:blipFill rotWithShape="1">
            <a:blip r:embed="rId6">
              <a:alphaModFix/>
            </a:blip>
            <a:srcRect/>
            <a:stretch/>
          </p:blipFill>
          <p:spPr>
            <a:xfrm>
              <a:off x="6096001" y="2795568"/>
              <a:ext cx="4134260" cy="1991925"/>
            </a:xfrm>
            <a:prstGeom prst="rect">
              <a:avLst/>
            </a:prstGeom>
            <a:noFill/>
            <a:ln>
              <a:noFill/>
            </a:ln>
          </p:spPr>
        </p:pic>
        <p:sp>
          <p:nvSpPr>
            <p:cNvPr id="33" name="Google Shape;471;p3">
              <a:extLst>
                <a:ext uri="{FF2B5EF4-FFF2-40B4-BE49-F238E27FC236}">
                  <a16:creationId xmlns:a16="http://schemas.microsoft.com/office/drawing/2014/main" id="{5A097CCD-A6D5-5AC7-68F6-21539E64958C}"/>
                </a:ext>
              </a:extLst>
            </p:cNvPr>
            <p:cNvSpPr txBox="1"/>
            <p:nvPr/>
          </p:nvSpPr>
          <p:spPr>
            <a:xfrm>
              <a:off x="8336211" y="3021579"/>
              <a:ext cx="1297732" cy="692998"/>
            </a:xfrm>
            <a:prstGeom prst="rect">
              <a:avLst/>
            </a:prstGeom>
            <a:noFill/>
            <a:ln>
              <a:noFill/>
            </a:ln>
          </p:spPr>
          <p:txBody>
            <a:bodyPr spcFirstLastPara="1" wrap="square" lIns="91425" tIns="45700" rIns="91425" bIns="45700" anchor="t" anchorCtr="0">
              <a:spAutoFit/>
            </a:bodyPr>
            <a:lstStyle/>
            <a:p>
              <a:r>
                <a:rPr lang="en-US" dirty="0">
                  <a:solidFill>
                    <a:prstClr val="white"/>
                  </a:solidFill>
                  <a:latin typeface="Calibri"/>
                  <a:ea typeface="Calibri"/>
                  <a:cs typeface="Calibri"/>
                  <a:sym typeface="Calibri"/>
                </a:rPr>
                <a:t>Beaver, PA</a:t>
              </a:r>
            </a:p>
            <a:p>
              <a:r>
                <a:rPr lang="en-US" dirty="0">
                  <a:solidFill>
                    <a:prstClr val="white"/>
                  </a:solidFill>
                  <a:latin typeface="Calibri"/>
                  <a:cs typeface="Calibri"/>
                  <a:sym typeface="Calibri"/>
                </a:rPr>
                <a:t>(PADEP)</a:t>
              </a:r>
              <a:endParaRPr dirty="0">
                <a:solidFill>
                  <a:prstClr val="black"/>
                </a:solidFill>
                <a:latin typeface="Calibri" panose="020F0502020204030204"/>
              </a:endParaRPr>
            </a:p>
          </p:txBody>
        </p:sp>
        <p:pic>
          <p:nvPicPr>
            <p:cNvPr id="34" name="Google Shape;472;p3">
              <a:extLst>
                <a:ext uri="{FF2B5EF4-FFF2-40B4-BE49-F238E27FC236}">
                  <a16:creationId xmlns:a16="http://schemas.microsoft.com/office/drawing/2014/main" id="{D877868B-DB08-A927-A99A-C91D46CD8F34}"/>
                </a:ext>
              </a:extLst>
            </p:cNvPr>
            <p:cNvPicPr preferRelativeResize="0"/>
            <p:nvPr/>
          </p:nvPicPr>
          <p:blipFill rotWithShape="1">
            <a:blip r:embed="rId7">
              <a:alphaModFix/>
            </a:blip>
            <a:srcRect/>
            <a:stretch/>
          </p:blipFill>
          <p:spPr>
            <a:xfrm>
              <a:off x="6095999" y="766015"/>
              <a:ext cx="4134261" cy="1991925"/>
            </a:xfrm>
            <a:prstGeom prst="rect">
              <a:avLst/>
            </a:prstGeom>
            <a:noFill/>
            <a:ln>
              <a:noFill/>
            </a:ln>
          </p:spPr>
        </p:pic>
        <p:sp>
          <p:nvSpPr>
            <p:cNvPr id="35" name="Google Shape;473;p3">
              <a:extLst>
                <a:ext uri="{FF2B5EF4-FFF2-40B4-BE49-F238E27FC236}">
                  <a16:creationId xmlns:a16="http://schemas.microsoft.com/office/drawing/2014/main" id="{E47B43FF-EC1D-7E90-2B46-F940391BC2CD}"/>
                </a:ext>
              </a:extLst>
            </p:cNvPr>
            <p:cNvSpPr txBox="1"/>
            <p:nvPr/>
          </p:nvSpPr>
          <p:spPr>
            <a:xfrm>
              <a:off x="8494645" y="947290"/>
              <a:ext cx="1289332" cy="692998"/>
            </a:xfrm>
            <a:prstGeom prst="rect">
              <a:avLst/>
            </a:prstGeom>
            <a:noFill/>
            <a:ln>
              <a:noFill/>
            </a:ln>
          </p:spPr>
          <p:txBody>
            <a:bodyPr spcFirstLastPara="1" wrap="square" lIns="91425" tIns="45700" rIns="91425" bIns="45700" anchor="t" anchorCtr="0">
              <a:spAutoFit/>
            </a:bodyPr>
            <a:lstStyle/>
            <a:p>
              <a:r>
                <a:rPr lang="en-US" dirty="0">
                  <a:solidFill>
                    <a:prstClr val="white"/>
                  </a:solidFill>
                  <a:latin typeface="Calibri"/>
                  <a:ea typeface="Calibri"/>
                  <a:cs typeface="Calibri"/>
                  <a:sym typeface="Calibri"/>
                </a:rPr>
                <a:t>Essex, MD</a:t>
              </a:r>
            </a:p>
            <a:p>
              <a:r>
                <a:rPr lang="en-US" dirty="0">
                  <a:solidFill>
                    <a:prstClr val="white"/>
                  </a:solidFill>
                  <a:latin typeface="Calibri"/>
                  <a:cs typeface="Calibri"/>
                  <a:sym typeface="Calibri"/>
                </a:rPr>
                <a:t>(MDE)</a:t>
              </a:r>
              <a:endParaRPr dirty="0">
                <a:solidFill>
                  <a:prstClr val="black"/>
                </a:solidFill>
                <a:latin typeface="Calibri" panose="020F0502020204030204"/>
              </a:endParaRPr>
            </a:p>
          </p:txBody>
        </p:sp>
      </p:grpSp>
      <p:sp>
        <p:nvSpPr>
          <p:cNvPr id="3" name="TextBox 2">
            <a:extLst>
              <a:ext uri="{FF2B5EF4-FFF2-40B4-BE49-F238E27FC236}">
                <a16:creationId xmlns:a16="http://schemas.microsoft.com/office/drawing/2014/main" id="{FF1F4A9F-D054-5C69-53FD-AF33A3DEDBBF}"/>
              </a:ext>
            </a:extLst>
          </p:cNvPr>
          <p:cNvSpPr txBox="1"/>
          <p:nvPr/>
        </p:nvSpPr>
        <p:spPr>
          <a:xfrm>
            <a:off x="8423543" y="1124662"/>
            <a:ext cx="3261395" cy="3970318"/>
          </a:xfrm>
          <a:prstGeom prst="rect">
            <a:avLst/>
          </a:prstGeom>
          <a:noFill/>
        </p:spPr>
        <p:txBody>
          <a:bodyPr wrap="square" rtlCol="0">
            <a:spAutoFit/>
          </a:bodyPr>
          <a:lstStyle/>
          <a:p>
            <a:r>
              <a:rPr lang="en-US" dirty="0"/>
              <a:t>Issues:</a:t>
            </a:r>
          </a:p>
          <a:p>
            <a:r>
              <a:rPr lang="en-US" dirty="0"/>
              <a:t>ACES evaluation for UCN was conducted in winter months (low aerosol loads) to challenge PBLH algorithm</a:t>
            </a:r>
          </a:p>
          <a:p>
            <a:endParaRPr lang="en-US" dirty="0"/>
          </a:p>
          <a:p>
            <a:r>
              <a:rPr lang="en-US" dirty="0"/>
              <a:t>Ceilometer SNR degrades at higher altitudes 5-7 km. </a:t>
            </a:r>
          </a:p>
          <a:p>
            <a:endParaRPr lang="en-US" dirty="0"/>
          </a:p>
          <a:p>
            <a:r>
              <a:rPr lang="en-US" dirty="0"/>
              <a:t>Need to determine how to deal with multiple aerosol layers and complex vertical structure versus a satellite derived ALH. </a:t>
            </a:r>
          </a:p>
        </p:txBody>
      </p:sp>
    </p:spTree>
    <p:extLst>
      <p:ext uri="{BB962C8B-B14F-4D97-AF65-F5344CB8AC3E}">
        <p14:creationId xmlns:p14="http://schemas.microsoft.com/office/powerpoint/2010/main" val="349557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5F5AD9-09FA-2642-1AA2-40FC3C69E7D3}"/>
              </a:ext>
            </a:extLst>
          </p:cNvPr>
          <p:cNvSpPr>
            <a:spLocks noGrp="1"/>
          </p:cNvSpPr>
          <p:nvPr>
            <p:ph type="title"/>
          </p:nvPr>
        </p:nvSpPr>
        <p:spPr/>
        <p:txBody>
          <a:bodyPr/>
          <a:lstStyle/>
          <a:p>
            <a:r>
              <a:rPr lang="en-US" dirty="0"/>
              <a:t>TEMPO AOD and ALH (8/5 &amp; 9/2023)</a:t>
            </a:r>
          </a:p>
        </p:txBody>
      </p:sp>
      <p:sp>
        <p:nvSpPr>
          <p:cNvPr id="4" name="Slide Number Placeholder 3">
            <a:extLst>
              <a:ext uri="{FF2B5EF4-FFF2-40B4-BE49-F238E27FC236}">
                <a16:creationId xmlns:a16="http://schemas.microsoft.com/office/drawing/2014/main" id="{A96ACA6F-6894-814E-1568-0474BAE1519E}"/>
              </a:ext>
            </a:extLst>
          </p:cNvPr>
          <p:cNvSpPr>
            <a:spLocks noGrp="1"/>
          </p:cNvSpPr>
          <p:nvPr>
            <p:ph type="sldNum" sz="quarter" idx="4"/>
          </p:nvPr>
        </p:nvSpPr>
        <p:spPr/>
        <p:txBody>
          <a:bodyPr/>
          <a:lstStyle/>
          <a:p>
            <a:fld id="{12C80C7B-1DE2-4FD7-9AB9-740667D82627}" type="slidenum">
              <a:rPr lang="en-US" smtClean="0"/>
              <a:pPr/>
              <a:t>11</a:t>
            </a:fld>
            <a:endParaRPr lang="en-US"/>
          </a:p>
        </p:txBody>
      </p:sp>
      <p:pic>
        <p:nvPicPr>
          <p:cNvPr id="5" name="Picture 4">
            <a:extLst>
              <a:ext uri="{FF2B5EF4-FFF2-40B4-BE49-F238E27FC236}">
                <a16:creationId xmlns:a16="http://schemas.microsoft.com/office/drawing/2014/main" id="{7979A319-730B-30B5-1F02-AD8750DF1E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027" y="1111642"/>
            <a:ext cx="2257478" cy="2633181"/>
          </a:xfrm>
          <a:prstGeom prst="rect">
            <a:avLst/>
          </a:prstGeom>
        </p:spPr>
      </p:pic>
      <p:pic>
        <p:nvPicPr>
          <p:cNvPr id="6" name="Picture 5">
            <a:extLst>
              <a:ext uri="{FF2B5EF4-FFF2-40B4-BE49-F238E27FC236}">
                <a16:creationId xmlns:a16="http://schemas.microsoft.com/office/drawing/2014/main" id="{9BDC837B-09B0-1B13-DC5B-039EA5F9E0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1027" y="3587380"/>
            <a:ext cx="2257478" cy="2633182"/>
          </a:xfrm>
          <a:prstGeom prst="rect">
            <a:avLst/>
          </a:prstGeom>
        </p:spPr>
      </p:pic>
      <p:pic>
        <p:nvPicPr>
          <p:cNvPr id="7" name="Picture 6">
            <a:extLst>
              <a:ext uri="{FF2B5EF4-FFF2-40B4-BE49-F238E27FC236}">
                <a16:creationId xmlns:a16="http://schemas.microsoft.com/office/drawing/2014/main" id="{4EF730BA-3A16-9B14-CF3A-882D50455F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6705" y="1111642"/>
            <a:ext cx="2257478" cy="2633181"/>
          </a:xfrm>
          <a:prstGeom prst="rect">
            <a:avLst/>
          </a:prstGeom>
        </p:spPr>
      </p:pic>
      <p:pic>
        <p:nvPicPr>
          <p:cNvPr id="8" name="Picture 7">
            <a:extLst>
              <a:ext uri="{FF2B5EF4-FFF2-40B4-BE49-F238E27FC236}">
                <a16:creationId xmlns:a16="http://schemas.microsoft.com/office/drawing/2014/main" id="{1CC523E7-2FBE-59AC-3E6F-DDE2D6BDCE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6705" y="3587380"/>
            <a:ext cx="2257478" cy="2633182"/>
          </a:xfrm>
          <a:prstGeom prst="rect">
            <a:avLst/>
          </a:prstGeom>
        </p:spPr>
      </p:pic>
      <p:sp>
        <p:nvSpPr>
          <p:cNvPr id="9" name="TextBox 8">
            <a:extLst>
              <a:ext uri="{FF2B5EF4-FFF2-40B4-BE49-F238E27FC236}">
                <a16:creationId xmlns:a16="http://schemas.microsoft.com/office/drawing/2014/main" id="{090458FF-8ACB-5F9E-0E10-A35DA4DD1EAE}"/>
              </a:ext>
            </a:extLst>
          </p:cNvPr>
          <p:cNvSpPr txBox="1"/>
          <p:nvPr/>
        </p:nvSpPr>
        <p:spPr>
          <a:xfrm>
            <a:off x="9272383" y="1166842"/>
            <a:ext cx="2372265" cy="4801314"/>
          </a:xfrm>
          <a:prstGeom prst="rect">
            <a:avLst/>
          </a:prstGeom>
          <a:noFill/>
        </p:spPr>
        <p:txBody>
          <a:bodyPr wrap="square" rtlCol="0">
            <a:spAutoFit/>
          </a:bodyPr>
          <a:lstStyle/>
          <a:p>
            <a:pPr marL="285750" indent="-285750">
              <a:buFont typeface="Arial" panose="020B0604020202020204" pitchFamily="34" charset="0"/>
              <a:buChar char="•"/>
            </a:pPr>
            <a:r>
              <a:rPr lang="en-US" b="1" dirty="0"/>
              <a:t>The two granules selected have matchups available at one or both sites.</a:t>
            </a:r>
            <a:br>
              <a:rPr lang="en-US" b="1" dirty="0"/>
            </a:br>
            <a:endParaRPr lang="en-US" b="1" dirty="0"/>
          </a:p>
          <a:p>
            <a:pPr marL="285750" indent="-285750">
              <a:buFont typeface="Arial" panose="020B0604020202020204" pitchFamily="34" charset="0"/>
              <a:buChar char="•"/>
            </a:pPr>
            <a:r>
              <a:rPr lang="en-US" b="1" dirty="0"/>
              <a:t>ALH is only retrieved for pixels where AOD exceeds 0.2.</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TEMPO retrieval is from NOAA soft calibration of L1b data</a:t>
            </a:r>
          </a:p>
          <a:p>
            <a:pPr marL="285750" indent="-285750">
              <a:buFont typeface="Arial" panose="020B0604020202020204" pitchFamily="34" charset="0"/>
              <a:buChar char="•"/>
            </a:pPr>
            <a:endParaRPr lang="en-US" b="1" dirty="0"/>
          </a:p>
        </p:txBody>
      </p:sp>
    </p:spTree>
    <p:extLst>
      <p:ext uri="{BB962C8B-B14F-4D97-AF65-F5344CB8AC3E}">
        <p14:creationId xmlns:p14="http://schemas.microsoft.com/office/powerpoint/2010/main" val="1138562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E07250-85C2-E51F-13F4-868C6C21A7BF}"/>
              </a:ext>
            </a:extLst>
          </p:cNvPr>
          <p:cNvSpPr>
            <a:spLocks noGrp="1"/>
          </p:cNvSpPr>
          <p:nvPr>
            <p:ph type="title"/>
          </p:nvPr>
        </p:nvSpPr>
        <p:spPr>
          <a:xfrm>
            <a:off x="312234" y="148921"/>
            <a:ext cx="10965366" cy="695790"/>
          </a:xfrm>
        </p:spPr>
        <p:txBody>
          <a:bodyPr/>
          <a:lstStyle/>
          <a:p>
            <a:r>
              <a:rPr lang="en-US" sz="3200" dirty="0"/>
              <a:t>TEMPO ALH vs. NASA HSRL2 vs. Ceilometer - 8/5/23 </a:t>
            </a:r>
            <a:br>
              <a:rPr lang="en-US" sz="3200" dirty="0"/>
            </a:br>
            <a:r>
              <a:rPr lang="en-US" sz="3200" dirty="0"/>
              <a:t>Synergistic TEMPO Air Quality Science (STAQS) mission</a:t>
            </a:r>
          </a:p>
        </p:txBody>
      </p:sp>
      <p:sp>
        <p:nvSpPr>
          <p:cNvPr id="5" name="Slide Number Placeholder 4">
            <a:extLst>
              <a:ext uri="{FF2B5EF4-FFF2-40B4-BE49-F238E27FC236}">
                <a16:creationId xmlns:a16="http://schemas.microsoft.com/office/drawing/2014/main" id="{75B17EC4-FD7D-862F-9CA5-0D4997F9FC14}"/>
              </a:ext>
            </a:extLst>
          </p:cNvPr>
          <p:cNvSpPr>
            <a:spLocks noGrp="1"/>
          </p:cNvSpPr>
          <p:nvPr>
            <p:ph type="sldNum" sz="quarter" idx="4"/>
          </p:nvPr>
        </p:nvSpPr>
        <p:spPr>
          <a:xfrm>
            <a:off x="9441271" y="6675840"/>
            <a:ext cx="2540000" cy="278561"/>
          </a:xfrm>
        </p:spPr>
        <p:txBody>
          <a:bodyPr/>
          <a:lstStyle/>
          <a:p>
            <a:fld id="{12C80C7B-1DE2-4FD7-9AB9-740667D82627}" type="slidenum">
              <a:rPr lang="en-US" smtClean="0"/>
              <a:pPr/>
              <a:t>12</a:t>
            </a:fld>
            <a:endParaRPr lang="en-US"/>
          </a:p>
        </p:txBody>
      </p:sp>
      <p:pic>
        <p:nvPicPr>
          <p:cNvPr id="2" name="Picture 1">
            <a:extLst>
              <a:ext uri="{FF2B5EF4-FFF2-40B4-BE49-F238E27FC236}">
                <a16:creationId xmlns:a16="http://schemas.microsoft.com/office/drawing/2014/main" id="{A361B159-8026-B0FF-1B82-93ABA3BB44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531" y="1093163"/>
            <a:ext cx="4412704" cy="3309528"/>
          </a:xfrm>
          <a:prstGeom prst="rect">
            <a:avLst/>
          </a:prstGeom>
        </p:spPr>
      </p:pic>
      <p:sp>
        <p:nvSpPr>
          <p:cNvPr id="3" name="TextBox 2">
            <a:extLst>
              <a:ext uri="{FF2B5EF4-FFF2-40B4-BE49-F238E27FC236}">
                <a16:creationId xmlns:a16="http://schemas.microsoft.com/office/drawing/2014/main" id="{4FDD9D57-4435-8BAE-6588-DF9C339A5F54}"/>
              </a:ext>
            </a:extLst>
          </p:cNvPr>
          <p:cNvSpPr txBox="1"/>
          <p:nvPr/>
        </p:nvSpPr>
        <p:spPr>
          <a:xfrm>
            <a:off x="97014" y="4307055"/>
            <a:ext cx="11684469"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TEMPO ALH is the mean value of retrievals within 27.5 km circle of the site, with at least 10% valid retrievals.  The criteria used to be 20%.   HSRL2 is the entire flight domain.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Algorithm does not retrieve for pixels with AOD &lt;0.2 and cloudy area; no matchups over water.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Following equation is used to calculate ALH from Lidar data, where </a:t>
            </a: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β</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is backscatter coefficient for ceilometer and aerosol extinction for HSRL-2</a:t>
            </a: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34D19EBF-90D0-D0F5-1FB7-96AB7A29DEBE}"/>
                  </a:ext>
                </a:extLst>
              </p:cNvPr>
              <p:cNvSpPr/>
              <p:nvPr/>
            </p:nvSpPr>
            <p:spPr>
              <a:xfrm>
                <a:off x="4185542" y="5711413"/>
                <a:ext cx="1910458" cy="699935"/>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𝐴𝐿𝐻</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nary>
                            <m:naryPr>
                              <m: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naryPr>
                            <m:sub>
                              <m:r>
                                <m:rPr>
                                  <m:brk m:alnAt="23"/>
                                </m:r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sup>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𝛽</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ub>
                              </m:sSub>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𝑍</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ub>
                              </m:sSub>
                            </m:e>
                          </m:nary>
                        </m:num>
                        <m:den>
                          <m:nary>
                            <m:naryPr>
                              <m:chr m:val="∑"/>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naryPr>
                            <m:sub>
                              <m:r>
                                <m:rPr>
                                  <m:brk m:alnAt="23"/>
                                </m:r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𝑛</m:t>
                              </m:r>
                            </m:sup>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𝛽</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ub>
                              </m:sSub>
                            </m:e>
                          </m:nary>
                        </m:den>
                      </m:f>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 name="Rectangle 5">
                <a:extLst>
                  <a:ext uri="{FF2B5EF4-FFF2-40B4-BE49-F238E27FC236}">
                    <a16:creationId xmlns:a16="http://schemas.microsoft.com/office/drawing/2014/main" id="{34D19EBF-90D0-D0F5-1FB7-96AB7A29DEBE}"/>
                  </a:ext>
                </a:extLst>
              </p:cNvPr>
              <p:cNvSpPr>
                <a:spLocks noRot="1" noChangeAspect="1" noMove="1" noResize="1" noEditPoints="1" noAdjustHandles="1" noChangeArrowheads="1" noChangeShapeType="1" noTextEdit="1"/>
              </p:cNvSpPr>
              <p:nvPr/>
            </p:nvSpPr>
            <p:spPr>
              <a:xfrm>
                <a:off x="4185542" y="5711413"/>
                <a:ext cx="1910458" cy="699935"/>
              </a:xfrm>
              <a:prstGeom prst="rect">
                <a:avLst/>
              </a:prstGeom>
              <a:blipFill>
                <a:blip r:embed="rId3"/>
                <a:stretch>
                  <a:fillRect/>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4C1C6EAB-27A4-AC16-C9F1-9638EEA983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2752" y="1079308"/>
            <a:ext cx="4445478" cy="3334109"/>
          </a:xfrm>
          <a:prstGeom prst="rect">
            <a:avLst/>
          </a:prstGeom>
        </p:spPr>
      </p:pic>
      <p:sp>
        <p:nvSpPr>
          <p:cNvPr id="8" name="TextBox 7">
            <a:extLst>
              <a:ext uri="{FF2B5EF4-FFF2-40B4-BE49-F238E27FC236}">
                <a16:creationId xmlns:a16="http://schemas.microsoft.com/office/drawing/2014/main" id="{0BBF3203-95F7-E493-E0F1-9D7F4CEB2846}"/>
              </a:ext>
            </a:extLst>
          </p:cNvPr>
          <p:cNvSpPr txBox="1"/>
          <p:nvPr/>
        </p:nvSpPr>
        <p:spPr>
          <a:xfrm>
            <a:off x="7132174" y="908497"/>
            <a:ext cx="2424421" cy="369332"/>
          </a:xfrm>
          <a:prstGeom prst="rect">
            <a:avLst/>
          </a:prstGeom>
          <a:solidFill>
            <a:schemeClr val="bg1"/>
          </a:solidFill>
        </p:spPr>
        <p:txBody>
          <a:bodyPr wrap="square" rtlCol="0">
            <a:spAutoFit/>
          </a:bodyPr>
          <a:lstStyle/>
          <a:p>
            <a:pPr algn="ctr"/>
            <a:r>
              <a:rPr lang="en-US" b="1" dirty="0"/>
              <a:t>Westport, CT</a:t>
            </a:r>
          </a:p>
        </p:txBody>
      </p:sp>
      <p:sp>
        <p:nvSpPr>
          <p:cNvPr id="9" name="TextBox 8">
            <a:extLst>
              <a:ext uri="{FF2B5EF4-FFF2-40B4-BE49-F238E27FC236}">
                <a16:creationId xmlns:a16="http://schemas.microsoft.com/office/drawing/2014/main" id="{19BB5F89-4669-3962-9C22-DBC27EE90997}"/>
              </a:ext>
            </a:extLst>
          </p:cNvPr>
          <p:cNvSpPr txBox="1"/>
          <p:nvPr/>
        </p:nvSpPr>
        <p:spPr>
          <a:xfrm>
            <a:off x="1893398" y="965927"/>
            <a:ext cx="2424421" cy="369332"/>
          </a:xfrm>
          <a:prstGeom prst="rect">
            <a:avLst/>
          </a:prstGeom>
          <a:solidFill>
            <a:schemeClr val="bg1"/>
          </a:solidFill>
        </p:spPr>
        <p:txBody>
          <a:bodyPr wrap="square" rtlCol="0">
            <a:spAutoFit/>
          </a:bodyPr>
          <a:lstStyle/>
          <a:p>
            <a:pPr algn="ctr"/>
            <a:r>
              <a:rPr lang="en-US" b="1" dirty="0"/>
              <a:t>New Brunswick, NJ</a:t>
            </a:r>
          </a:p>
        </p:txBody>
      </p:sp>
    </p:spTree>
    <p:extLst>
      <p:ext uri="{BB962C8B-B14F-4D97-AF65-F5344CB8AC3E}">
        <p14:creationId xmlns:p14="http://schemas.microsoft.com/office/powerpoint/2010/main" val="3256250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25B7243-6282-B1F3-429A-709A7BC53D98}"/>
              </a:ext>
            </a:extLst>
          </p:cNvPr>
          <p:cNvSpPr>
            <a:spLocks noGrp="1"/>
          </p:cNvSpPr>
          <p:nvPr>
            <p:ph type="sldNum" sz="quarter" idx="4"/>
          </p:nvPr>
        </p:nvSpPr>
        <p:spPr/>
        <p:txBody>
          <a:bodyPr/>
          <a:lstStyle/>
          <a:p>
            <a:fld id="{12C80C7B-1DE2-4FD7-9AB9-740667D82627}" type="slidenum">
              <a:rPr lang="en-US" smtClean="0"/>
              <a:pPr/>
              <a:t>13</a:t>
            </a:fld>
            <a:endParaRPr lang="en-US"/>
          </a:p>
        </p:txBody>
      </p:sp>
      <p:pic>
        <p:nvPicPr>
          <p:cNvPr id="6" name="Picture 5">
            <a:extLst>
              <a:ext uri="{FF2B5EF4-FFF2-40B4-BE49-F238E27FC236}">
                <a16:creationId xmlns:a16="http://schemas.microsoft.com/office/drawing/2014/main" id="{BEED6FB2-5254-A0AF-FE0C-E7CD5C5B55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9975" y="1941462"/>
            <a:ext cx="4445479" cy="3334110"/>
          </a:xfrm>
          <a:prstGeom prst="rect">
            <a:avLst/>
          </a:prstGeom>
        </p:spPr>
      </p:pic>
      <p:pic>
        <p:nvPicPr>
          <p:cNvPr id="7" name="Picture 6">
            <a:extLst>
              <a:ext uri="{FF2B5EF4-FFF2-40B4-BE49-F238E27FC236}">
                <a16:creationId xmlns:a16="http://schemas.microsoft.com/office/drawing/2014/main" id="{7F4BF6F8-C13A-5854-C312-B88BE0700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402" y="1966043"/>
            <a:ext cx="4412704" cy="3309529"/>
          </a:xfrm>
          <a:prstGeom prst="rect">
            <a:avLst/>
          </a:prstGeom>
        </p:spPr>
      </p:pic>
      <p:sp>
        <p:nvSpPr>
          <p:cNvPr id="9" name="Title 3">
            <a:extLst>
              <a:ext uri="{FF2B5EF4-FFF2-40B4-BE49-F238E27FC236}">
                <a16:creationId xmlns:a16="http://schemas.microsoft.com/office/drawing/2014/main" id="{93DC3E71-46CE-2B3C-FB5E-C1DF6ECD68A7}"/>
              </a:ext>
            </a:extLst>
          </p:cNvPr>
          <p:cNvSpPr>
            <a:spLocks noGrp="1"/>
          </p:cNvSpPr>
          <p:nvPr>
            <p:ph type="title"/>
          </p:nvPr>
        </p:nvSpPr>
        <p:spPr>
          <a:xfrm>
            <a:off x="312234" y="148921"/>
            <a:ext cx="10965366" cy="695790"/>
          </a:xfrm>
        </p:spPr>
        <p:txBody>
          <a:bodyPr/>
          <a:lstStyle/>
          <a:p>
            <a:r>
              <a:rPr lang="en-US" sz="3200" dirty="0"/>
              <a:t>TEMPO ALH vs. NASA HSRL2 vs. Ceilometer - 8/9/23</a:t>
            </a:r>
            <a:br>
              <a:rPr lang="en-US" sz="3200" dirty="0"/>
            </a:br>
            <a:r>
              <a:rPr lang="en-US" sz="3200" dirty="0"/>
              <a:t>Synergistic TEMPO Air Quality Science (STAQS) mission</a:t>
            </a:r>
          </a:p>
        </p:txBody>
      </p:sp>
      <p:sp>
        <p:nvSpPr>
          <p:cNvPr id="10" name="TextBox 9">
            <a:extLst>
              <a:ext uri="{FF2B5EF4-FFF2-40B4-BE49-F238E27FC236}">
                <a16:creationId xmlns:a16="http://schemas.microsoft.com/office/drawing/2014/main" id="{E68393A4-D03E-B6B7-E05D-51C3082B71A5}"/>
              </a:ext>
            </a:extLst>
          </p:cNvPr>
          <p:cNvSpPr txBox="1"/>
          <p:nvPr/>
        </p:nvSpPr>
        <p:spPr>
          <a:xfrm>
            <a:off x="2115070" y="1812638"/>
            <a:ext cx="2424421" cy="369332"/>
          </a:xfrm>
          <a:prstGeom prst="rect">
            <a:avLst/>
          </a:prstGeom>
          <a:solidFill>
            <a:schemeClr val="bg1"/>
          </a:solidFill>
        </p:spPr>
        <p:txBody>
          <a:bodyPr wrap="square" rtlCol="0">
            <a:spAutoFit/>
          </a:bodyPr>
          <a:lstStyle/>
          <a:p>
            <a:pPr algn="ctr"/>
            <a:r>
              <a:rPr lang="en-US" b="1" dirty="0"/>
              <a:t>New Brunswick, NJ</a:t>
            </a:r>
          </a:p>
        </p:txBody>
      </p:sp>
      <p:sp>
        <p:nvSpPr>
          <p:cNvPr id="11" name="TextBox 10">
            <a:extLst>
              <a:ext uri="{FF2B5EF4-FFF2-40B4-BE49-F238E27FC236}">
                <a16:creationId xmlns:a16="http://schemas.microsoft.com/office/drawing/2014/main" id="{306FB9FF-6F54-A9E4-92CB-65576943AECD}"/>
              </a:ext>
            </a:extLst>
          </p:cNvPr>
          <p:cNvSpPr txBox="1"/>
          <p:nvPr/>
        </p:nvSpPr>
        <p:spPr>
          <a:xfrm>
            <a:off x="7270716" y="1782909"/>
            <a:ext cx="2424421" cy="369332"/>
          </a:xfrm>
          <a:prstGeom prst="rect">
            <a:avLst/>
          </a:prstGeom>
          <a:solidFill>
            <a:schemeClr val="bg1"/>
          </a:solidFill>
        </p:spPr>
        <p:txBody>
          <a:bodyPr wrap="square" rtlCol="0">
            <a:spAutoFit/>
          </a:bodyPr>
          <a:lstStyle/>
          <a:p>
            <a:pPr algn="ctr"/>
            <a:r>
              <a:rPr lang="en-US" b="1" dirty="0"/>
              <a:t>Westport, CT</a:t>
            </a:r>
          </a:p>
        </p:txBody>
      </p:sp>
    </p:spTree>
    <p:extLst>
      <p:ext uri="{BB962C8B-B14F-4D97-AF65-F5344CB8AC3E}">
        <p14:creationId xmlns:p14="http://schemas.microsoft.com/office/powerpoint/2010/main" val="292621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32DB54-B1DA-4272-3E4F-C55E0284F77C}"/>
              </a:ext>
            </a:extLst>
          </p:cNvPr>
          <p:cNvPicPr>
            <a:picLocks noChangeAspect="1"/>
          </p:cNvPicPr>
          <p:nvPr/>
        </p:nvPicPr>
        <p:blipFill>
          <a:blip r:embed="rId2"/>
          <a:stretch>
            <a:fillRect/>
          </a:stretch>
        </p:blipFill>
        <p:spPr>
          <a:xfrm>
            <a:off x="7182815" y="3910973"/>
            <a:ext cx="3112653" cy="2514878"/>
          </a:xfrm>
          <a:prstGeom prst="rect">
            <a:avLst/>
          </a:prstGeom>
        </p:spPr>
      </p:pic>
      <p:sp>
        <p:nvSpPr>
          <p:cNvPr id="2" name="Slide Number Placeholder 1">
            <a:extLst>
              <a:ext uri="{FF2B5EF4-FFF2-40B4-BE49-F238E27FC236}">
                <a16:creationId xmlns:a16="http://schemas.microsoft.com/office/drawing/2014/main" id="{8DB27BBE-4D89-67CC-67F5-5BED53A1E64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C80C7B-1DE2-4FD7-9AB9-740667D82627}" type="slidenum">
              <a:rPr kumimoji="0" lang="en-US" sz="1400" b="0" i="0" u="none" strike="noStrike" kern="1200" cap="none" spc="0" normalizeH="0" baseline="0" noProof="0" smtClean="0">
                <a:ln>
                  <a:noFill/>
                </a:ln>
                <a:solidFill>
                  <a:srgbClr val="FFFFFF">
                    <a:lumMod val="85000"/>
                  </a:srgb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400" b="0" i="0" u="none" strike="noStrike" kern="1200" cap="none" spc="0" normalizeH="0" baseline="0" noProof="0">
              <a:ln>
                <a:noFill/>
              </a:ln>
              <a:solidFill>
                <a:srgbClr val="FFFFFF">
                  <a:lumMod val="85000"/>
                </a:srgbClr>
              </a:solidFill>
              <a:effectLst/>
              <a:uLnTx/>
              <a:uFillTx/>
              <a:latin typeface="Arial"/>
              <a:ea typeface="ＭＳ Ｐゴシック"/>
              <a:cs typeface="+mn-cs"/>
            </a:endParaRPr>
          </a:p>
        </p:txBody>
      </p:sp>
      <p:sp>
        <p:nvSpPr>
          <p:cNvPr id="5" name="TextBox 4">
            <a:extLst>
              <a:ext uri="{FF2B5EF4-FFF2-40B4-BE49-F238E27FC236}">
                <a16:creationId xmlns:a16="http://schemas.microsoft.com/office/drawing/2014/main" id="{6ABE691B-72AA-4D1C-E224-E52C02978D55}"/>
              </a:ext>
            </a:extLst>
          </p:cNvPr>
          <p:cNvSpPr txBox="1"/>
          <p:nvPr/>
        </p:nvSpPr>
        <p:spPr>
          <a:xfrm>
            <a:off x="409432" y="432149"/>
            <a:ext cx="10931857" cy="3468642"/>
          </a:xfrm>
          <a:prstGeom prst="rect">
            <a:avLst/>
          </a:prstGeom>
          <a:noFill/>
        </p:spPr>
        <p:txBody>
          <a:bodyPr wrap="square">
            <a:spAutoFit/>
          </a:bodyPr>
          <a:lstStyle/>
          <a:p>
            <a:pPr marL="152396" marR="0" lvl="0" indent="0" algn="l" defTabSz="914400" rtl="0" eaLnBrk="1" fontAlgn="auto" latinLnBrk="0" hangingPunct="1">
              <a:lnSpc>
                <a:spcPct val="90000"/>
              </a:lnSpc>
              <a:spcBef>
                <a:spcPts val="480"/>
              </a:spcBef>
              <a:spcAft>
                <a:spcPts val="0"/>
              </a:spcAft>
              <a:buClr>
                <a:sysClr val="windowText" lastClr="000000"/>
              </a:buClr>
              <a:buSzPts val="1800"/>
              <a:buFontTx/>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ＭＳ Ｐゴシック"/>
                <a:cs typeface="+mn-cs"/>
              </a:rPr>
              <a:t>Ad-hoc Ceilometer Experiment Study (ACES II)</a:t>
            </a:r>
          </a:p>
          <a:p>
            <a:pPr marL="495296" marR="0" lvl="0" indent="-342900" algn="l" defTabSz="914400" rtl="0" eaLnBrk="1" fontAlgn="auto" latinLnBrk="0" hangingPunct="1">
              <a:lnSpc>
                <a:spcPct val="90000"/>
              </a:lnSpc>
              <a:spcBef>
                <a:spcPts val="480"/>
              </a:spcBef>
              <a:spcAft>
                <a:spcPts val="0"/>
              </a:spcAft>
              <a:buClr>
                <a:sysClr val="windowText" lastClr="000000"/>
              </a:buClr>
              <a:buSzPts val="1800"/>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ＭＳ Ｐゴシック"/>
                <a:cs typeface="+mn-cs"/>
              </a:rPr>
              <a:t>Summer 2025 Mid-Atlantic: </a:t>
            </a:r>
            <a:r>
              <a:rPr kumimoji="0" lang="en-US" sz="2400" b="0" i="0" u="none" strike="noStrike" kern="1200" cap="none" spc="0" normalizeH="0" baseline="0" noProof="0" dirty="0" err="1">
                <a:ln>
                  <a:noFill/>
                </a:ln>
                <a:solidFill>
                  <a:sysClr val="windowText" lastClr="000000"/>
                </a:solidFill>
                <a:effectLst/>
                <a:uLnTx/>
                <a:uFillTx/>
                <a:latin typeface="Calibri" panose="020F0502020204030204"/>
                <a:ea typeface="ＭＳ Ｐゴシック"/>
                <a:cs typeface="+mn-cs"/>
              </a:rPr>
              <a:t>Lufft</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ＭＳ Ｐゴシック"/>
                <a:cs typeface="+mn-cs"/>
              </a:rPr>
              <a:t> CHM15k, Vaisala CL51 and CL61, 					           Doppler Wind </a:t>
            </a:r>
            <a:r>
              <a:rPr kumimoji="0" lang="en-US" sz="2400" b="0" i="0" u="none" strike="noStrike" kern="1200" cap="none" spc="0" normalizeH="0" baseline="0" noProof="0" dirty="0" err="1">
                <a:ln>
                  <a:noFill/>
                </a:ln>
                <a:solidFill>
                  <a:sysClr val="windowText" lastClr="000000"/>
                </a:solidFill>
                <a:effectLst/>
                <a:uLnTx/>
                <a:uFillTx/>
                <a:latin typeface="Calibri" panose="020F0502020204030204"/>
                <a:ea typeface="ＭＳ Ｐゴシック"/>
                <a:cs typeface="+mn-cs"/>
              </a:rPr>
              <a:t>Lidars,and</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ＭＳ Ｐゴシック"/>
                <a:cs typeface="+mn-cs"/>
              </a:rPr>
              <a:t> IR Sounder (LR Tech Assist-II)</a:t>
            </a:r>
          </a:p>
          <a:p>
            <a:pPr marL="495296" marR="0" lvl="0" indent="-342900" algn="l" defTabSz="914400" rtl="0" eaLnBrk="1" fontAlgn="auto" latinLnBrk="0" hangingPunct="1">
              <a:lnSpc>
                <a:spcPct val="90000"/>
              </a:lnSpc>
              <a:spcBef>
                <a:spcPts val="480"/>
              </a:spcBef>
              <a:spcAft>
                <a:spcPts val="0"/>
              </a:spcAft>
              <a:buClr>
                <a:sysClr val="windowText" lastClr="000000"/>
              </a:buClr>
              <a:buSzPts val="1800"/>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ＭＳ Ｐゴシック"/>
                <a:cs typeface="+mn-cs"/>
              </a:rPr>
              <a:t>Potential to add focus on development of Aerosol Layer Height algorithm </a:t>
            </a:r>
          </a:p>
          <a:p>
            <a:pPr marL="495296" marR="0" lvl="0" indent="-342900" algn="l" defTabSz="914400" rtl="0" eaLnBrk="1" fontAlgn="auto" latinLnBrk="0" hangingPunct="1">
              <a:lnSpc>
                <a:spcPct val="90000"/>
              </a:lnSpc>
              <a:spcBef>
                <a:spcPts val="480"/>
              </a:spcBef>
              <a:spcAft>
                <a:spcPts val="0"/>
              </a:spcAft>
              <a:buClr>
                <a:sysClr val="windowText" lastClr="000000"/>
              </a:buClr>
              <a:buSzPts val="1800"/>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ＭＳ Ｐゴシック"/>
                <a:cs typeface="+mn-cs"/>
              </a:rPr>
              <a:t>High Aerosol Loading</a:t>
            </a:r>
          </a:p>
          <a:p>
            <a:pPr marL="952496" marR="0" lvl="1" indent="-342900" algn="l" defTabSz="914400" rtl="0" eaLnBrk="1" fontAlgn="auto" latinLnBrk="0" hangingPunct="1">
              <a:lnSpc>
                <a:spcPct val="90000"/>
              </a:lnSpc>
              <a:spcBef>
                <a:spcPts val="480"/>
              </a:spcBef>
              <a:spcAft>
                <a:spcPts val="0"/>
              </a:spcAft>
              <a:buClr>
                <a:sysClr val="windowText" lastClr="000000"/>
              </a:buClr>
              <a:buSzPts val="1800"/>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ＭＳ Ｐゴシック"/>
                <a:cs typeface="+mn-cs"/>
              </a:rPr>
              <a:t>Wildfire Smoke (fresh vs aged)</a:t>
            </a:r>
          </a:p>
          <a:p>
            <a:pPr marL="952496" marR="0" lvl="1" indent="-342900" algn="l" defTabSz="914400" rtl="0" eaLnBrk="1" fontAlgn="auto" latinLnBrk="0" hangingPunct="1">
              <a:lnSpc>
                <a:spcPct val="90000"/>
              </a:lnSpc>
              <a:spcBef>
                <a:spcPts val="480"/>
              </a:spcBef>
              <a:spcAft>
                <a:spcPts val="0"/>
              </a:spcAft>
              <a:buClr>
                <a:sysClr val="windowText" lastClr="000000"/>
              </a:buClr>
              <a:buSzPts val="1800"/>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ＭＳ Ｐゴシック"/>
                <a:cs typeface="+mn-cs"/>
              </a:rPr>
              <a:t>Above or Below PBL: How sensitive and effective is satellite aerosol layer product to range of heights/layers?</a:t>
            </a:r>
          </a:p>
          <a:p>
            <a:pPr marL="952496" marR="0" lvl="1" indent="-342900" algn="l" defTabSz="914400" rtl="0" eaLnBrk="1" fontAlgn="auto" latinLnBrk="0" hangingPunct="1">
              <a:lnSpc>
                <a:spcPct val="90000"/>
              </a:lnSpc>
              <a:spcBef>
                <a:spcPts val="480"/>
              </a:spcBef>
              <a:spcAft>
                <a:spcPts val="0"/>
              </a:spcAft>
              <a:buClr>
                <a:sysClr val="windowText" lastClr="000000"/>
              </a:buClr>
              <a:buSzPts val="1800"/>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ＭＳ Ｐゴシック"/>
                <a:cs typeface="+mn-cs"/>
              </a:rPr>
              <a:t>Saturation of photodetectors </a:t>
            </a:r>
          </a:p>
        </p:txBody>
      </p:sp>
      <p:pic>
        <p:nvPicPr>
          <p:cNvPr id="8" name="Google Shape;183;p22">
            <a:extLst>
              <a:ext uri="{FF2B5EF4-FFF2-40B4-BE49-F238E27FC236}">
                <a16:creationId xmlns:a16="http://schemas.microsoft.com/office/drawing/2014/main" id="{0F5B71E9-EED3-D736-8401-063AC005627E}"/>
              </a:ext>
            </a:extLst>
          </p:cNvPr>
          <p:cNvPicPr preferRelativeResize="0"/>
          <p:nvPr/>
        </p:nvPicPr>
        <p:blipFill rotWithShape="1">
          <a:blip r:embed="rId3">
            <a:alphaModFix/>
          </a:blip>
          <a:srcRect/>
          <a:stretch/>
        </p:blipFill>
        <p:spPr>
          <a:xfrm>
            <a:off x="5599952" y="3935651"/>
            <a:ext cx="1265783" cy="2465521"/>
          </a:xfrm>
          <a:prstGeom prst="rect">
            <a:avLst/>
          </a:prstGeom>
          <a:noFill/>
          <a:ln>
            <a:noFill/>
          </a:ln>
        </p:spPr>
      </p:pic>
      <p:pic>
        <p:nvPicPr>
          <p:cNvPr id="9" name="Picture 2" descr="StreamLineXR Freigestellt">
            <a:extLst>
              <a:ext uri="{FF2B5EF4-FFF2-40B4-BE49-F238E27FC236}">
                <a16:creationId xmlns:a16="http://schemas.microsoft.com/office/drawing/2014/main" id="{024A4288-E119-8CFC-B140-068CF23438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721" y="3935651"/>
            <a:ext cx="1943113" cy="25235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Vaisala | Lidar Ceilometer CL61">
            <a:extLst>
              <a:ext uri="{FF2B5EF4-FFF2-40B4-BE49-F238E27FC236}">
                <a16:creationId xmlns:a16="http://schemas.microsoft.com/office/drawing/2014/main" id="{4B6FCC77-C4E7-65F6-365A-288996E63F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2914" y="3940975"/>
            <a:ext cx="2499958" cy="2499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569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2D639C-3A0A-6A54-31A6-AF8CA1B7F88C}"/>
              </a:ext>
            </a:extLst>
          </p:cNvPr>
          <p:cNvSpPr>
            <a:spLocks noGrp="1"/>
          </p:cNvSpPr>
          <p:nvPr>
            <p:ph type="body" sz="half" idx="2"/>
          </p:nvPr>
        </p:nvSpPr>
        <p:spPr>
          <a:xfrm>
            <a:off x="376663" y="1179241"/>
            <a:ext cx="11455119" cy="4641696"/>
          </a:xfrm>
        </p:spPr>
        <p:txBody>
          <a:bodyPr/>
          <a:lstStyle/>
          <a:p>
            <a:r>
              <a:rPr lang="en-US" sz="2800" dirty="0">
                <a:solidFill>
                  <a:schemeClr val="tx1"/>
                </a:solidFill>
              </a:rPr>
              <a:t>Upfront cost for UCN (instrument, operator, and data archive) already covered largely by EPA regulatory requirement for PBLH/MLH - stable funded network</a:t>
            </a:r>
          </a:p>
          <a:p>
            <a:r>
              <a:rPr lang="en-US" sz="2800" dirty="0">
                <a:solidFill>
                  <a:schemeClr val="tx1"/>
                </a:solidFill>
              </a:rPr>
              <a:t>UCN archive of </a:t>
            </a:r>
            <a:r>
              <a:rPr lang="el-GR" sz="2800" dirty="0">
                <a:solidFill>
                  <a:schemeClr val="tx1"/>
                </a:solidFill>
              </a:rPr>
              <a:t>β</a:t>
            </a:r>
            <a:r>
              <a:rPr lang="en-US" sz="2800">
                <a:solidFill>
                  <a:schemeClr val="tx1"/>
                </a:solidFill>
              </a:rPr>
              <a:t>(z) </a:t>
            </a:r>
            <a:r>
              <a:rPr lang="en-US" dirty="0">
                <a:solidFill>
                  <a:schemeClr val="tx1"/>
                </a:solidFill>
              </a:rPr>
              <a:t>profiles </a:t>
            </a:r>
            <a:r>
              <a:rPr lang="en-US" sz="2800" dirty="0">
                <a:solidFill>
                  <a:schemeClr val="tx1"/>
                </a:solidFill>
              </a:rPr>
              <a:t>provides broad continues coverage across the U.S. which can be leveraged to derive correlative measurements for routine ALH validation  (TROPOMI, EPIC, TEMPO, etc.)</a:t>
            </a:r>
          </a:p>
          <a:p>
            <a:r>
              <a:rPr lang="en-US" sz="2800" dirty="0">
                <a:solidFill>
                  <a:schemeClr val="tx1"/>
                </a:solidFill>
              </a:rPr>
              <a:t>Many UCN sites collocated within U.S. air quality network providing synergistic measurements for an integrated observational system  consistent with CEOS AC-VC objectives (AC-VC Validation and Monitoring PM</a:t>
            </a:r>
            <a:r>
              <a:rPr lang="en-US" sz="2800" baseline="-25000" dirty="0">
                <a:solidFill>
                  <a:schemeClr val="tx1"/>
                </a:solidFill>
              </a:rPr>
              <a:t>2.5</a:t>
            </a:r>
            <a:r>
              <a:rPr lang="en-US" sz="2800" dirty="0">
                <a:solidFill>
                  <a:schemeClr val="tx1"/>
                </a:solidFill>
              </a:rPr>
              <a:t> White Papers)</a:t>
            </a:r>
            <a:endParaRPr lang="en-US" dirty="0">
              <a:solidFill>
                <a:schemeClr val="tx1"/>
              </a:solidFill>
            </a:endParaRPr>
          </a:p>
        </p:txBody>
      </p:sp>
      <p:sp>
        <p:nvSpPr>
          <p:cNvPr id="4" name="Title 3">
            <a:extLst>
              <a:ext uri="{FF2B5EF4-FFF2-40B4-BE49-F238E27FC236}">
                <a16:creationId xmlns:a16="http://schemas.microsoft.com/office/drawing/2014/main" id="{A2E7CF1D-1872-1FD9-ADE3-D273CCE8BC63}"/>
              </a:ext>
            </a:extLst>
          </p:cNvPr>
          <p:cNvSpPr>
            <a:spLocks noGrp="1"/>
          </p:cNvSpPr>
          <p:nvPr>
            <p:ph type="title"/>
          </p:nvPr>
        </p:nvSpPr>
        <p:spPr/>
        <p:txBody>
          <a:bodyPr/>
          <a:lstStyle/>
          <a:p>
            <a:r>
              <a:rPr lang="en-US" dirty="0"/>
              <a:t>Conclusions for use of UCN for ALH validation</a:t>
            </a:r>
          </a:p>
        </p:txBody>
      </p:sp>
      <p:sp>
        <p:nvSpPr>
          <p:cNvPr id="5" name="Slide Number Placeholder 4">
            <a:extLst>
              <a:ext uri="{FF2B5EF4-FFF2-40B4-BE49-F238E27FC236}">
                <a16:creationId xmlns:a16="http://schemas.microsoft.com/office/drawing/2014/main" id="{912A90F7-24DA-66EA-330F-16896EB759CE}"/>
              </a:ext>
            </a:extLst>
          </p:cNvPr>
          <p:cNvSpPr>
            <a:spLocks noGrp="1"/>
          </p:cNvSpPr>
          <p:nvPr>
            <p:ph type="sldNum" sz="quarter" idx="4"/>
          </p:nvPr>
        </p:nvSpPr>
        <p:spPr/>
        <p:txBody>
          <a:bodyPr/>
          <a:lstStyle/>
          <a:p>
            <a:fld id="{12C80C7B-1DE2-4FD7-9AB9-740667D82627}" type="slidenum">
              <a:rPr lang="en-US" smtClean="0"/>
              <a:pPr/>
              <a:t>15</a:t>
            </a:fld>
            <a:endParaRPr lang="en-US"/>
          </a:p>
        </p:txBody>
      </p:sp>
    </p:spTree>
    <p:extLst>
      <p:ext uri="{BB962C8B-B14F-4D97-AF65-F5344CB8AC3E}">
        <p14:creationId xmlns:p14="http://schemas.microsoft.com/office/powerpoint/2010/main" val="3795963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246"/>
        <p:cNvGrpSpPr/>
        <p:nvPr/>
      </p:nvGrpSpPr>
      <p:grpSpPr>
        <a:xfrm>
          <a:off x="0" y="0"/>
          <a:ext cx="0" cy="0"/>
          <a:chOff x="0" y="0"/>
          <a:chExt cx="0" cy="0"/>
        </a:xfrm>
      </p:grpSpPr>
      <p:sp>
        <p:nvSpPr>
          <p:cNvPr id="247" name="Google Shape;247;p15"/>
          <p:cNvSpPr/>
          <p:nvPr/>
        </p:nvSpPr>
        <p:spPr>
          <a:xfrm>
            <a:off x="2331869" y="150811"/>
            <a:ext cx="8224241" cy="677054"/>
          </a:xfrm>
          <a:prstGeom prst="rect">
            <a:avLst/>
          </a:prstGeom>
          <a:noFill/>
          <a:ln>
            <a:noFill/>
          </a:ln>
        </p:spPr>
        <p:txBody>
          <a:bodyPr spcFirstLastPara="1" wrap="square" lIns="121900" tIns="60933" rIns="121900" bIns="60933" anchor="t" anchorCtr="0">
            <a:spAutoFit/>
          </a:bodyPr>
          <a:lstStyle/>
          <a:p>
            <a:pPr algn="ctr"/>
            <a:r>
              <a:rPr lang="en-US" sz="3600" b="1" dirty="0">
                <a:solidFill>
                  <a:schemeClr val="bg1"/>
                </a:solidFill>
                <a:latin typeface="Calibri"/>
                <a:ea typeface="Calibri"/>
                <a:cs typeface="Calibri"/>
                <a:sym typeface="Calibri"/>
              </a:rPr>
              <a:t>Acknowledgements</a:t>
            </a:r>
            <a:endParaRPr sz="3600" dirty="0">
              <a:solidFill>
                <a:schemeClr val="bg1"/>
              </a:solidFill>
            </a:endParaRPr>
          </a:p>
        </p:txBody>
      </p:sp>
      <p:pic>
        <p:nvPicPr>
          <p:cNvPr id="1036" name="Picture 12" descr="CR1000: Measurement and Control Datalogger">
            <a:extLst>
              <a:ext uri="{FF2B5EF4-FFF2-40B4-BE49-F238E27FC236}">
                <a16:creationId xmlns:a16="http://schemas.microsoft.com/office/drawing/2014/main" id="{C1F8F091-6694-E847-97DE-5C7CBD27CB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13947" y="6732894"/>
            <a:ext cx="214644" cy="6095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EE00946F-9BB7-4977-A9A0-F5AFDBE7B654}"/>
              </a:ext>
            </a:extLst>
          </p:cNvPr>
          <p:cNvGrpSpPr/>
          <p:nvPr/>
        </p:nvGrpSpPr>
        <p:grpSpPr>
          <a:xfrm>
            <a:off x="46252" y="1222116"/>
            <a:ext cx="11714662" cy="5292058"/>
            <a:chOff x="451392" y="1020024"/>
            <a:chExt cx="11714662" cy="5519167"/>
          </a:xfrm>
        </p:grpSpPr>
        <p:pic>
          <p:nvPicPr>
            <p:cNvPr id="3" name="Picture 2" descr="Diagram&#10;&#10;Description automatically generated">
              <a:extLst>
                <a:ext uri="{FF2B5EF4-FFF2-40B4-BE49-F238E27FC236}">
                  <a16:creationId xmlns:a16="http://schemas.microsoft.com/office/drawing/2014/main" id="{87CE4C97-79AB-BF4B-92BC-7DD535D51DE0}"/>
                </a:ext>
              </a:extLst>
            </p:cNvPr>
            <p:cNvPicPr>
              <a:picLocks noChangeAspect="1"/>
            </p:cNvPicPr>
            <p:nvPr/>
          </p:nvPicPr>
          <p:blipFill>
            <a:blip r:embed="rId4"/>
            <a:stretch>
              <a:fillRect/>
            </a:stretch>
          </p:blipFill>
          <p:spPr>
            <a:xfrm>
              <a:off x="6990694" y="4344530"/>
              <a:ext cx="1316993" cy="987745"/>
            </a:xfrm>
            <a:prstGeom prst="rect">
              <a:avLst/>
            </a:prstGeom>
          </p:spPr>
        </p:pic>
        <p:pic>
          <p:nvPicPr>
            <p:cNvPr id="5" name="Picture 4">
              <a:extLst>
                <a:ext uri="{FF2B5EF4-FFF2-40B4-BE49-F238E27FC236}">
                  <a16:creationId xmlns:a16="http://schemas.microsoft.com/office/drawing/2014/main" id="{4EDB0091-F3CC-D449-BB2C-B5EDB92CDD11}"/>
                </a:ext>
              </a:extLst>
            </p:cNvPr>
            <p:cNvPicPr>
              <a:picLocks noChangeAspect="1"/>
            </p:cNvPicPr>
            <p:nvPr/>
          </p:nvPicPr>
          <p:blipFill>
            <a:blip r:embed="rId5"/>
            <a:stretch>
              <a:fillRect/>
            </a:stretch>
          </p:blipFill>
          <p:spPr>
            <a:xfrm>
              <a:off x="509686" y="3462917"/>
              <a:ext cx="1730103" cy="648788"/>
            </a:xfrm>
            <a:prstGeom prst="rect">
              <a:avLst/>
            </a:prstGeom>
          </p:spPr>
        </p:pic>
        <p:pic>
          <p:nvPicPr>
            <p:cNvPr id="13" name="Picture 12" descr="Graphical user interface, text&#10;&#10;Description automatically generated">
              <a:extLst>
                <a:ext uri="{FF2B5EF4-FFF2-40B4-BE49-F238E27FC236}">
                  <a16:creationId xmlns:a16="http://schemas.microsoft.com/office/drawing/2014/main" id="{91DBFCDC-AC1F-6741-89A1-79EEA8A2DC2C}"/>
                </a:ext>
              </a:extLst>
            </p:cNvPr>
            <p:cNvPicPr>
              <a:picLocks noChangeAspect="1"/>
            </p:cNvPicPr>
            <p:nvPr/>
          </p:nvPicPr>
          <p:blipFill>
            <a:blip r:embed="rId6"/>
            <a:stretch>
              <a:fillRect/>
            </a:stretch>
          </p:blipFill>
          <p:spPr>
            <a:xfrm>
              <a:off x="8481584" y="4662123"/>
              <a:ext cx="2137109" cy="527480"/>
            </a:xfrm>
            <a:prstGeom prst="rect">
              <a:avLst/>
            </a:prstGeom>
          </p:spPr>
        </p:pic>
        <p:pic>
          <p:nvPicPr>
            <p:cNvPr id="17" name="Picture 16" descr="Logo&#10;&#10;Description automatically generated">
              <a:extLst>
                <a:ext uri="{FF2B5EF4-FFF2-40B4-BE49-F238E27FC236}">
                  <a16:creationId xmlns:a16="http://schemas.microsoft.com/office/drawing/2014/main" id="{CC4EECD0-78C8-AA4A-B376-5C2BE3A856E4}"/>
                </a:ext>
              </a:extLst>
            </p:cNvPr>
            <p:cNvPicPr>
              <a:picLocks noChangeAspect="1"/>
            </p:cNvPicPr>
            <p:nvPr/>
          </p:nvPicPr>
          <p:blipFill>
            <a:blip r:embed="rId7"/>
            <a:stretch>
              <a:fillRect/>
            </a:stretch>
          </p:blipFill>
          <p:spPr>
            <a:xfrm>
              <a:off x="1532251" y="1151439"/>
              <a:ext cx="882377" cy="899344"/>
            </a:xfrm>
            <a:prstGeom prst="rect">
              <a:avLst/>
            </a:prstGeom>
          </p:spPr>
        </p:pic>
        <p:pic>
          <p:nvPicPr>
            <p:cNvPr id="23" name="Picture 22" descr="A picture containing diagram&#10;&#10;Description automatically generated">
              <a:extLst>
                <a:ext uri="{FF2B5EF4-FFF2-40B4-BE49-F238E27FC236}">
                  <a16:creationId xmlns:a16="http://schemas.microsoft.com/office/drawing/2014/main" id="{29B5F3C5-C32E-A645-A984-8ED2668720C6}"/>
                </a:ext>
              </a:extLst>
            </p:cNvPr>
            <p:cNvPicPr>
              <a:picLocks noChangeAspect="1"/>
            </p:cNvPicPr>
            <p:nvPr/>
          </p:nvPicPr>
          <p:blipFill>
            <a:blip r:embed="rId8"/>
            <a:stretch>
              <a:fillRect/>
            </a:stretch>
          </p:blipFill>
          <p:spPr>
            <a:xfrm>
              <a:off x="5835384" y="4296939"/>
              <a:ext cx="755277" cy="1293283"/>
            </a:xfrm>
            <a:prstGeom prst="rect">
              <a:avLst/>
            </a:prstGeom>
          </p:spPr>
        </p:pic>
        <p:pic>
          <p:nvPicPr>
            <p:cNvPr id="27" name="Picture 26" descr="Logo, company name&#10;&#10;Description automatically generated">
              <a:extLst>
                <a:ext uri="{FF2B5EF4-FFF2-40B4-BE49-F238E27FC236}">
                  <a16:creationId xmlns:a16="http://schemas.microsoft.com/office/drawing/2014/main" id="{6231824F-4933-6643-A5A1-28D56BD9D582}"/>
                </a:ext>
              </a:extLst>
            </p:cNvPr>
            <p:cNvPicPr>
              <a:picLocks noChangeAspect="1"/>
            </p:cNvPicPr>
            <p:nvPr/>
          </p:nvPicPr>
          <p:blipFill>
            <a:blip r:embed="rId9"/>
            <a:stretch>
              <a:fillRect/>
            </a:stretch>
          </p:blipFill>
          <p:spPr>
            <a:xfrm>
              <a:off x="4130817" y="2281517"/>
              <a:ext cx="796980" cy="1173036"/>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12BD4FD5-E4AA-0743-83BA-8A17537FED9E}"/>
                </a:ext>
              </a:extLst>
            </p:cNvPr>
            <p:cNvPicPr>
              <a:picLocks noChangeAspect="1"/>
            </p:cNvPicPr>
            <p:nvPr/>
          </p:nvPicPr>
          <p:blipFill>
            <a:blip r:embed="rId10"/>
            <a:stretch>
              <a:fillRect/>
            </a:stretch>
          </p:blipFill>
          <p:spPr>
            <a:xfrm>
              <a:off x="5183931" y="3249719"/>
              <a:ext cx="1861343" cy="310223"/>
            </a:xfrm>
            <a:prstGeom prst="rect">
              <a:avLst/>
            </a:prstGeom>
          </p:spPr>
        </p:pic>
        <p:pic>
          <p:nvPicPr>
            <p:cNvPr id="31" name="Picture 30" descr="Logo, company name&#10;&#10;Description automatically generated">
              <a:extLst>
                <a:ext uri="{FF2B5EF4-FFF2-40B4-BE49-F238E27FC236}">
                  <a16:creationId xmlns:a16="http://schemas.microsoft.com/office/drawing/2014/main" id="{D943FF61-31C2-B347-ADE3-4E428FBD30EE}"/>
                </a:ext>
              </a:extLst>
            </p:cNvPr>
            <p:cNvPicPr>
              <a:picLocks noChangeAspect="1"/>
            </p:cNvPicPr>
            <p:nvPr/>
          </p:nvPicPr>
          <p:blipFill>
            <a:blip r:embed="rId11"/>
            <a:stretch>
              <a:fillRect/>
            </a:stretch>
          </p:blipFill>
          <p:spPr>
            <a:xfrm>
              <a:off x="2702994" y="2459528"/>
              <a:ext cx="1176045" cy="745597"/>
            </a:xfrm>
            <a:prstGeom prst="rect">
              <a:avLst/>
            </a:prstGeom>
          </p:spPr>
        </p:pic>
        <p:pic>
          <p:nvPicPr>
            <p:cNvPr id="35" name="Picture 34" descr="Logo, company name&#10;&#10;Description automatically generated">
              <a:extLst>
                <a:ext uri="{FF2B5EF4-FFF2-40B4-BE49-F238E27FC236}">
                  <a16:creationId xmlns:a16="http://schemas.microsoft.com/office/drawing/2014/main" id="{C14ACB6E-1059-BE47-8E14-9D4B2226E064}"/>
                </a:ext>
              </a:extLst>
            </p:cNvPr>
            <p:cNvPicPr>
              <a:picLocks noChangeAspect="1"/>
            </p:cNvPicPr>
            <p:nvPr/>
          </p:nvPicPr>
          <p:blipFill>
            <a:blip r:embed="rId12"/>
            <a:stretch>
              <a:fillRect/>
            </a:stretch>
          </p:blipFill>
          <p:spPr>
            <a:xfrm>
              <a:off x="5376705" y="2352546"/>
              <a:ext cx="1475797" cy="783076"/>
            </a:xfrm>
            <a:prstGeom prst="rect">
              <a:avLst/>
            </a:prstGeom>
          </p:spPr>
        </p:pic>
        <p:pic>
          <p:nvPicPr>
            <p:cNvPr id="37" name="Picture 36" descr="A picture containing text&#10;&#10;Description automatically generated">
              <a:extLst>
                <a:ext uri="{FF2B5EF4-FFF2-40B4-BE49-F238E27FC236}">
                  <a16:creationId xmlns:a16="http://schemas.microsoft.com/office/drawing/2014/main" id="{D42214EB-7CF0-3B42-A514-44F357EF8FAB}"/>
                </a:ext>
              </a:extLst>
            </p:cNvPr>
            <p:cNvPicPr>
              <a:picLocks noChangeAspect="1"/>
            </p:cNvPicPr>
            <p:nvPr/>
          </p:nvPicPr>
          <p:blipFill>
            <a:blip r:embed="rId13"/>
            <a:stretch>
              <a:fillRect/>
            </a:stretch>
          </p:blipFill>
          <p:spPr>
            <a:xfrm>
              <a:off x="2780676" y="4139041"/>
              <a:ext cx="2288661" cy="492697"/>
            </a:xfrm>
            <a:prstGeom prst="rect">
              <a:avLst/>
            </a:prstGeom>
          </p:spPr>
        </p:pic>
        <p:pic>
          <p:nvPicPr>
            <p:cNvPr id="39" name="Picture 38" descr="A picture containing logo&#10;&#10;Description automatically generated">
              <a:extLst>
                <a:ext uri="{FF2B5EF4-FFF2-40B4-BE49-F238E27FC236}">
                  <a16:creationId xmlns:a16="http://schemas.microsoft.com/office/drawing/2014/main" id="{689718E4-E374-2A43-B4A5-CAC7722143E7}"/>
                </a:ext>
              </a:extLst>
            </p:cNvPr>
            <p:cNvPicPr>
              <a:picLocks noChangeAspect="1"/>
            </p:cNvPicPr>
            <p:nvPr/>
          </p:nvPicPr>
          <p:blipFill>
            <a:blip r:embed="rId14"/>
            <a:stretch>
              <a:fillRect/>
            </a:stretch>
          </p:blipFill>
          <p:spPr>
            <a:xfrm>
              <a:off x="451392" y="5106266"/>
              <a:ext cx="3164888" cy="527481"/>
            </a:xfrm>
            <a:prstGeom prst="rect">
              <a:avLst/>
            </a:prstGeom>
          </p:spPr>
        </p:pic>
        <p:pic>
          <p:nvPicPr>
            <p:cNvPr id="41" name="Picture 40" descr="Graphical user interface, text&#10;&#10;Description automatically generated">
              <a:extLst>
                <a:ext uri="{FF2B5EF4-FFF2-40B4-BE49-F238E27FC236}">
                  <a16:creationId xmlns:a16="http://schemas.microsoft.com/office/drawing/2014/main" id="{186CC3E1-C5C9-8C46-A453-45D16EBB1F64}"/>
                </a:ext>
              </a:extLst>
            </p:cNvPr>
            <p:cNvPicPr>
              <a:picLocks noChangeAspect="1"/>
            </p:cNvPicPr>
            <p:nvPr/>
          </p:nvPicPr>
          <p:blipFill>
            <a:blip r:embed="rId15"/>
            <a:stretch>
              <a:fillRect/>
            </a:stretch>
          </p:blipFill>
          <p:spPr>
            <a:xfrm>
              <a:off x="2796103" y="3493546"/>
              <a:ext cx="2221900" cy="496660"/>
            </a:xfrm>
            <a:prstGeom prst="rect">
              <a:avLst/>
            </a:prstGeom>
          </p:spPr>
        </p:pic>
        <p:pic>
          <p:nvPicPr>
            <p:cNvPr id="43" name="Picture 42" descr="Logo, company name&#10;&#10;Description automatically generated">
              <a:extLst>
                <a:ext uri="{FF2B5EF4-FFF2-40B4-BE49-F238E27FC236}">
                  <a16:creationId xmlns:a16="http://schemas.microsoft.com/office/drawing/2014/main" id="{3E13BA7E-72ED-8441-AC98-29044676527C}"/>
                </a:ext>
              </a:extLst>
            </p:cNvPr>
            <p:cNvPicPr>
              <a:picLocks noChangeAspect="1"/>
            </p:cNvPicPr>
            <p:nvPr/>
          </p:nvPicPr>
          <p:blipFill>
            <a:blip r:embed="rId16"/>
            <a:stretch>
              <a:fillRect/>
            </a:stretch>
          </p:blipFill>
          <p:spPr>
            <a:xfrm>
              <a:off x="568948" y="2504229"/>
              <a:ext cx="1714032" cy="700896"/>
            </a:xfrm>
            <a:prstGeom prst="rect">
              <a:avLst/>
            </a:prstGeom>
          </p:spPr>
        </p:pic>
        <p:pic>
          <p:nvPicPr>
            <p:cNvPr id="45" name="Picture 44" descr="A picture containing text&#10;&#10;Description automatically generated">
              <a:extLst>
                <a:ext uri="{FF2B5EF4-FFF2-40B4-BE49-F238E27FC236}">
                  <a16:creationId xmlns:a16="http://schemas.microsoft.com/office/drawing/2014/main" id="{531E440C-11C1-DD4A-80CD-4B254620BDA8}"/>
                </a:ext>
              </a:extLst>
            </p:cNvPr>
            <p:cNvPicPr>
              <a:picLocks noChangeAspect="1"/>
            </p:cNvPicPr>
            <p:nvPr/>
          </p:nvPicPr>
          <p:blipFill>
            <a:blip r:embed="rId17"/>
            <a:stretch>
              <a:fillRect/>
            </a:stretch>
          </p:blipFill>
          <p:spPr>
            <a:xfrm>
              <a:off x="484159" y="4260796"/>
              <a:ext cx="1863563" cy="650284"/>
            </a:xfrm>
            <a:prstGeom prst="rect">
              <a:avLst/>
            </a:prstGeom>
          </p:spPr>
        </p:pic>
        <p:pic>
          <p:nvPicPr>
            <p:cNvPr id="55" name="Picture 54" descr="Logo&#10;&#10;Description automatically generated">
              <a:extLst>
                <a:ext uri="{FF2B5EF4-FFF2-40B4-BE49-F238E27FC236}">
                  <a16:creationId xmlns:a16="http://schemas.microsoft.com/office/drawing/2014/main" id="{FBCB3952-10BD-B24F-8E03-501320CFCE92}"/>
                </a:ext>
              </a:extLst>
            </p:cNvPr>
            <p:cNvPicPr>
              <a:picLocks noChangeAspect="1"/>
            </p:cNvPicPr>
            <p:nvPr/>
          </p:nvPicPr>
          <p:blipFill>
            <a:blip r:embed="rId18"/>
            <a:stretch>
              <a:fillRect/>
            </a:stretch>
          </p:blipFill>
          <p:spPr>
            <a:xfrm>
              <a:off x="11499201" y="2437236"/>
              <a:ext cx="666853" cy="1026953"/>
            </a:xfrm>
            <a:prstGeom prst="rect">
              <a:avLst/>
            </a:prstGeom>
          </p:spPr>
        </p:pic>
        <p:pic>
          <p:nvPicPr>
            <p:cNvPr id="1026" name="Picture 2" descr="Symbols of NASA | NASA">
              <a:extLst>
                <a:ext uri="{FF2B5EF4-FFF2-40B4-BE49-F238E27FC236}">
                  <a16:creationId xmlns:a16="http://schemas.microsoft.com/office/drawing/2014/main" id="{7806A3FB-AAAE-9643-9CC1-664C73456A2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987198" y="1020024"/>
              <a:ext cx="2135952" cy="106797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A picture containing text&#10;&#10;Description automatically generated">
              <a:extLst>
                <a:ext uri="{FF2B5EF4-FFF2-40B4-BE49-F238E27FC236}">
                  <a16:creationId xmlns:a16="http://schemas.microsoft.com/office/drawing/2014/main" id="{E574D321-A659-7946-AFE2-2650F91ABF70}"/>
                </a:ext>
              </a:extLst>
            </p:cNvPr>
            <p:cNvPicPr>
              <a:picLocks noChangeAspect="1"/>
            </p:cNvPicPr>
            <p:nvPr/>
          </p:nvPicPr>
          <p:blipFill>
            <a:blip r:embed="rId20"/>
            <a:stretch>
              <a:fillRect/>
            </a:stretch>
          </p:blipFill>
          <p:spPr>
            <a:xfrm>
              <a:off x="3113769" y="4863774"/>
              <a:ext cx="2003436" cy="551333"/>
            </a:xfrm>
            <a:prstGeom prst="rect">
              <a:avLst/>
            </a:prstGeom>
          </p:spPr>
        </p:pic>
        <p:pic>
          <p:nvPicPr>
            <p:cNvPr id="1038" name="Picture 14" descr="Logos and Branding | The City College of New York">
              <a:extLst>
                <a:ext uri="{FF2B5EF4-FFF2-40B4-BE49-F238E27FC236}">
                  <a16:creationId xmlns:a16="http://schemas.microsoft.com/office/drawing/2014/main" id="{D1F80BE9-41A8-4E48-88DF-7BE9378BE72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223961" y="5863896"/>
              <a:ext cx="1406087" cy="5621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 pool ball, room, gambling house&#10;&#10;Description automatically generated">
              <a:extLst>
                <a:ext uri="{FF2B5EF4-FFF2-40B4-BE49-F238E27FC236}">
                  <a16:creationId xmlns:a16="http://schemas.microsoft.com/office/drawing/2014/main" id="{B568C945-9428-44EE-A4D9-73A91AED5143}"/>
                </a:ext>
              </a:extLst>
            </p:cNvPr>
            <p:cNvPicPr>
              <a:picLocks noChangeAspect="1"/>
            </p:cNvPicPr>
            <p:nvPr/>
          </p:nvPicPr>
          <p:blipFill>
            <a:blip r:embed="rId22"/>
            <a:stretch>
              <a:fillRect/>
            </a:stretch>
          </p:blipFill>
          <p:spPr>
            <a:xfrm>
              <a:off x="601438" y="5705452"/>
              <a:ext cx="833089" cy="833089"/>
            </a:xfrm>
            <a:prstGeom prst="rect">
              <a:avLst/>
            </a:prstGeom>
          </p:spPr>
        </p:pic>
        <p:pic>
          <p:nvPicPr>
            <p:cNvPr id="6" name="Picture 2" descr="NJ DEP Logo">
              <a:extLst>
                <a:ext uri="{FF2B5EF4-FFF2-40B4-BE49-F238E27FC236}">
                  <a16:creationId xmlns:a16="http://schemas.microsoft.com/office/drawing/2014/main" id="{591EA51F-56D1-470C-9DE2-9AE1681D559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759697" y="5663797"/>
              <a:ext cx="874744" cy="874744"/>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4" descr="Home">
              <a:extLst>
                <a:ext uri="{FF2B5EF4-FFF2-40B4-BE49-F238E27FC236}">
                  <a16:creationId xmlns:a16="http://schemas.microsoft.com/office/drawing/2014/main" id="{C518A75B-EF29-4B5B-AE40-D81502364F28}"/>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89"/>
            </a:p>
          </p:txBody>
        </p:sp>
        <p:pic>
          <p:nvPicPr>
            <p:cNvPr id="9" name="Picture 8" descr="CDPHE">
              <a:extLst>
                <a:ext uri="{FF2B5EF4-FFF2-40B4-BE49-F238E27FC236}">
                  <a16:creationId xmlns:a16="http://schemas.microsoft.com/office/drawing/2014/main" id="{73A3A720-9505-45E1-B03C-99F377398EF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951328" y="5747798"/>
              <a:ext cx="1861341" cy="791393"/>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descr="Text&#10;&#10;Description automatically generated">
            <a:extLst>
              <a:ext uri="{FF2B5EF4-FFF2-40B4-BE49-F238E27FC236}">
                <a16:creationId xmlns:a16="http://schemas.microsoft.com/office/drawing/2014/main" id="{E271AE16-F357-4BA4-A7F9-6EB6077125C1}"/>
              </a:ext>
            </a:extLst>
          </p:cNvPr>
          <p:cNvPicPr>
            <a:picLocks noChangeAspect="1"/>
          </p:cNvPicPr>
          <p:nvPr/>
        </p:nvPicPr>
        <p:blipFill>
          <a:blip r:embed="rId25"/>
          <a:stretch>
            <a:fillRect/>
          </a:stretch>
        </p:blipFill>
        <p:spPr>
          <a:xfrm>
            <a:off x="4124144" y="6011905"/>
            <a:ext cx="1861343" cy="597572"/>
          </a:xfrm>
          <a:prstGeom prst="rect">
            <a:avLst/>
          </a:prstGeom>
        </p:spPr>
      </p:pic>
      <p:pic>
        <p:nvPicPr>
          <p:cNvPr id="12" name="Picture 11" descr="Logo, company name&#10;&#10;Description automatically generated">
            <a:extLst>
              <a:ext uri="{FF2B5EF4-FFF2-40B4-BE49-F238E27FC236}">
                <a16:creationId xmlns:a16="http://schemas.microsoft.com/office/drawing/2014/main" id="{1F991DC9-647C-4F85-B69A-38397FA89381}"/>
              </a:ext>
            </a:extLst>
          </p:cNvPr>
          <p:cNvPicPr>
            <a:picLocks noChangeAspect="1"/>
          </p:cNvPicPr>
          <p:nvPr/>
        </p:nvPicPr>
        <p:blipFill>
          <a:blip r:embed="rId26"/>
          <a:stretch>
            <a:fillRect/>
          </a:stretch>
        </p:blipFill>
        <p:spPr>
          <a:xfrm>
            <a:off x="10176329" y="5714743"/>
            <a:ext cx="765956" cy="734438"/>
          </a:xfrm>
          <a:prstGeom prst="rect">
            <a:avLst/>
          </a:prstGeom>
        </p:spPr>
      </p:pic>
      <p:pic>
        <p:nvPicPr>
          <p:cNvPr id="38" name="Picture 5">
            <a:extLst>
              <a:ext uri="{FF2B5EF4-FFF2-40B4-BE49-F238E27FC236}">
                <a16:creationId xmlns:a16="http://schemas.microsoft.com/office/drawing/2014/main" id="{977CA908-8E95-472F-80DC-09303B766A5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62365" y="1331796"/>
            <a:ext cx="858459" cy="806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8" name="TextBox 7">
            <a:extLst>
              <a:ext uri="{FF2B5EF4-FFF2-40B4-BE49-F238E27FC236}">
                <a16:creationId xmlns:a16="http://schemas.microsoft.com/office/drawing/2014/main" id="{36B8DB17-8CDA-99B8-606E-0C0DEA646887}"/>
              </a:ext>
            </a:extLst>
          </p:cNvPr>
          <p:cNvSpPr txBox="1"/>
          <p:nvPr/>
        </p:nvSpPr>
        <p:spPr>
          <a:xfrm>
            <a:off x="5946855" y="1268786"/>
            <a:ext cx="6067361" cy="1077218"/>
          </a:xfrm>
          <a:prstGeom prst="rect">
            <a:avLst/>
          </a:prstGeom>
          <a:noFill/>
          <a:ln w="28575">
            <a:solidFill>
              <a:srgbClr val="FF0000"/>
            </a:solidFill>
          </a:ln>
        </p:spPr>
        <p:txBody>
          <a:bodyPr wrap="square" rtlCol="0">
            <a:spAutoFit/>
          </a:bodyPr>
          <a:lstStyle/>
          <a:p>
            <a:pPr algn="ctr"/>
            <a:r>
              <a:rPr lang="en-US" sz="1600" dirty="0"/>
              <a:t>Primary Contacts</a:t>
            </a:r>
          </a:p>
          <a:p>
            <a:pPr algn="ctr"/>
            <a:r>
              <a:rPr lang="en-US" sz="1600" dirty="0"/>
              <a:t>Ruben Delgado (</a:t>
            </a:r>
            <a:r>
              <a:rPr lang="en-US" sz="1600" dirty="0">
                <a:hlinkClick r:id="rId28"/>
              </a:rPr>
              <a:t>ruben.delgado@hamptonu.edu</a:t>
            </a:r>
            <a:r>
              <a:rPr lang="en-US" sz="1600" dirty="0"/>
              <a:t>)</a:t>
            </a:r>
          </a:p>
          <a:p>
            <a:pPr algn="ctr"/>
            <a:r>
              <a:rPr lang="en-US" sz="1600" dirty="0"/>
              <a:t> John McNabb (</a:t>
            </a:r>
            <a:r>
              <a:rPr lang="en-US" sz="1600" dirty="0">
                <a:hlinkClick r:id="rId29"/>
              </a:rPr>
              <a:t>john.mcnabb@hamptonu.edu</a:t>
            </a:r>
            <a:r>
              <a:rPr lang="en-US" sz="1600" dirty="0"/>
              <a:t>)</a:t>
            </a:r>
          </a:p>
          <a:p>
            <a:pPr algn="ctr"/>
            <a:r>
              <a:rPr lang="en-US" sz="1600" dirty="0"/>
              <a:t>James Szykman (</a:t>
            </a:r>
            <a:r>
              <a:rPr lang="en-US" sz="1600" dirty="0">
                <a:solidFill>
                  <a:srgbClr val="1155CC"/>
                </a:solidFill>
                <a:hlinkClick r:id="rId30"/>
              </a:rPr>
              <a:t>szykman.jim@epa.gov</a:t>
            </a:r>
            <a:r>
              <a:rPr lang="en-US" sz="1600" dirty="0">
                <a:solidFill>
                  <a:srgbClr val="1155CC"/>
                </a:solidFill>
              </a:rPr>
              <a:t>)</a:t>
            </a:r>
            <a:endParaRPr lang="en-US" sz="1600" dirty="0"/>
          </a:p>
        </p:txBody>
      </p:sp>
      <p:pic>
        <p:nvPicPr>
          <p:cNvPr id="11" name="Picture 2" descr="...">
            <a:extLst>
              <a:ext uri="{FF2B5EF4-FFF2-40B4-BE49-F238E27FC236}">
                <a16:creationId xmlns:a16="http://schemas.microsoft.com/office/drawing/2014/main" id="{1502F4C8-8976-9821-6297-3464DAF2374A}"/>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062691" y="3964716"/>
            <a:ext cx="1861344" cy="3159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
            <a:extLst>
              <a:ext uri="{FF2B5EF4-FFF2-40B4-BE49-F238E27FC236}">
                <a16:creationId xmlns:a16="http://schemas.microsoft.com/office/drawing/2014/main" id="{3326FDC1-9FA7-4FEA-58BF-1FF259A4CBAD}"/>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998994" y="2578101"/>
            <a:ext cx="1746200" cy="5390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
            <a:extLst>
              <a:ext uri="{FF2B5EF4-FFF2-40B4-BE49-F238E27FC236}">
                <a16:creationId xmlns:a16="http://schemas.microsoft.com/office/drawing/2014/main" id="{56DDC676-0E43-7209-4EED-9F7F07C48301}"/>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7071182" y="3217121"/>
            <a:ext cx="1697408" cy="56014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
            <a:extLst>
              <a:ext uri="{FF2B5EF4-FFF2-40B4-BE49-F238E27FC236}">
                <a16:creationId xmlns:a16="http://schemas.microsoft.com/office/drawing/2014/main" id="{D2CA14E5-26FD-5174-D36F-5E12D9EA1263}"/>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9033149" y="2593162"/>
            <a:ext cx="957133" cy="6514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
            <a:extLst>
              <a:ext uri="{FF2B5EF4-FFF2-40B4-BE49-F238E27FC236}">
                <a16:creationId xmlns:a16="http://schemas.microsoft.com/office/drawing/2014/main" id="{618189A5-DF33-6ED9-D190-D703B587D012}"/>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0890589" y="4186577"/>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
            <a:extLst>
              <a:ext uri="{FF2B5EF4-FFF2-40B4-BE49-F238E27FC236}">
                <a16:creationId xmlns:a16="http://schemas.microsoft.com/office/drawing/2014/main" id="{05A585B0-0167-40B8-E436-5D8251C6FD21}"/>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8290734" y="3902564"/>
            <a:ext cx="1861343" cy="62044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5A6F10A-5741-7D3C-D725-437D5C5A1B5D}"/>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4201131" y="1318017"/>
            <a:ext cx="823463" cy="951101"/>
          </a:xfrm>
          <a:prstGeom prst="rect">
            <a:avLst/>
          </a:prstGeom>
        </p:spPr>
      </p:pic>
      <p:pic>
        <p:nvPicPr>
          <p:cNvPr id="21" name="Picture 20">
            <a:extLst>
              <a:ext uri="{FF2B5EF4-FFF2-40B4-BE49-F238E27FC236}">
                <a16:creationId xmlns:a16="http://schemas.microsoft.com/office/drawing/2014/main" id="{B459057C-C475-4592-6A1A-BE3C68D2BE1B}"/>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5193350" y="1455293"/>
            <a:ext cx="676547" cy="676547"/>
          </a:xfrm>
          <a:prstGeom prst="rect">
            <a:avLst/>
          </a:prstGeom>
        </p:spPr>
      </p:pic>
      <p:pic>
        <p:nvPicPr>
          <p:cNvPr id="24" name="Google Shape;444;p14" descr="noaa_logo">
            <a:extLst>
              <a:ext uri="{FF2B5EF4-FFF2-40B4-BE49-F238E27FC236}">
                <a16:creationId xmlns:a16="http://schemas.microsoft.com/office/drawing/2014/main" id="{2E5FE946-A545-C7DE-0DF5-2F3182CC8B6B}"/>
              </a:ext>
            </a:extLst>
          </p:cNvPr>
          <p:cNvPicPr preferRelativeResize="0"/>
          <p:nvPr/>
        </p:nvPicPr>
        <p:blipFill rotWithShape="1">
          <a:blip r:embed="rId39">
            <a:alphaModFix/>
          </a:blip>
          <a:srcRect/>
          <a:stretch/>
        </p:blipFill>
        <p:spPr>
          <a:xfrm>
            <a:off x="2107472" y="1343215"/>
            <a:ext cx="882377" cy="82264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511B359E-884A-42C5-9205-D46AD4A1B82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C80C7B-1DE2-4FD7-9AB9-740667D82627}" type="slidenum">
              <a:rPr kumimoji="0" lang="en-US" sz="1400" b="0" i="0" u="none" strike="noStrike" kern="1200" cap="none" spc="0" normalizeH="0" baseline="0" noProof="0" smtClean="0">
                <a:ln>
                  <a:noFill/>
                </a:ln>
                <a:solidFill>
                  <a:srgbClr val="FFFFFF">
                    <a:lumMod val="85000"/>
                  </a:srgb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400" b="0" i="0" u="none" strike="noStrike" kern="1200" cap="none" spc="0" normalizeH="0" baseline="0" noProof="0" dirty="0">
              <a:ln>
                <a:noFill/>
              </a:ln>
              <a:solidFill>
                <a:srgbClr val="FFFFFF">
                  <a:lumMod val="85000"/>
                </a:srgbClr>
              </a:solidFill>
              <a:effectLst/>
              <a:uLnTx/>
              <a:uFillTx/>
              <a:latin typeface="Arial"/>
              <a:ea typeface="ＭＳ Ｐゴシック"/>
              <a:cs typeface="+mn-cs"/>
            </a:endParaRPr>
          </a:p>
        </p:txBody>
      </p:sp>
      <p:sp>
        <p:nvSpPr>
          <p:cNvPr id="3" name="TextBox 2">
            <a:extLst>
              <a:ext uri="{FF2B5EF4-FFF2-40B4-BE49-F238E27FC236}">
                <a16:creationId xmlns:a16="http://schemas.microsoft.com/office/drawing/2014/main" id="{596A1995-CFDA-60C4-AFFE-7304E5F7F3A0}"/>
              </a:ext>
            </a:extLst>
          </p:cNvPr>
          <p:cNvSpPr txBox="1"/>
          <p:nvPr/>
        </p:nvSpPr>
        <p:spPr>
          <a:xfrm>
            <a:off x="3985197" y="333932"/>
            <a:ext cx="4352602" cy="646331"/>
          </a:xfrm>
          <a:prstGeom prst="rect">
            <a:avLst/>
          </a:prstGeom>
          <a:noFill/>
        </p:spPr>
        <p:txBody>
          <a:bodyPr wrap="none" rtlCol="0">
            <a:spAutoFit/>
          </a:bodyPr>
          <a:lstStyle/>
          <a:p>
            <a:r>
              <a:rPr lang="en-US" sz="3600" b="1" dirty="0">
                <a:solidFill>
                  <a:srgbClr val="0070C0"/>
                </a:solidFill>
                <a:latin typeface="Calibri" panose="020F0502020204030204" pitchFamily="34" charset="0"/>
                <a:cs typeface="Calibri" panose="020F0502020204030204" pitchFamily="34" charset="0"/>
              </a:rPr>
              <a:t>Current UCN Timeline</a:t>
            </a:r>
          </a:p>
        </p:txBody>
      </p:sp>
      <p:sp>
        <p:nvSpPr>
          <p:cNvPr id="4" name="Text Placeholder 2">
            <a:extLst>
              <a:ext uri="{FF2B5EF4-FFF2-40B4-BE49-F238E27FC236}">
                <a16:creationId xmlns:a16="http://schemas.microsoft.com/office/drawing/2014/main" id="{D33D071E-B610-F136-6921-0DCA719E7EED}"/>
              </a:ext>
            </a:extLst>
          </p:cNvPr>
          <p:cNvSpPr txBox="1">
            <a:spLocks/>
          </p:cNvSpPr>
          <p:nvPr/>
        </p:nvSpPr>
        <p:spPr>
          <a:xfrm>
            <a:off x="328598" y="1117552"/>
            <a:ext cx="12014200" cy="5083350"/>
          </a:xfrm>
          <a:prstGeom prst="rect">
            <a:avLst/>
          </a:prstGeom>
          <a:noFill/>
          <a:ln>
            <a:noFill/>
          </a:ln>
        </p:spPr>
        <p:txBody>
          <a:bodyPr spcFirstLastPara="1" wrap="square" lIns="91425" tIns="45700" rIns="91425" bIns="45700" anchor="t" anchorCtr="0">
            <a:normAutofit fontScale="85000" lnSpcReduction="20000"/>
          </a:bodyPr>
          <a:lstStyle>
            <a:lvl1pPr marL="609585" lvl="0" indent="-457189" algn="l" defTabSz="914400" rtl="0" eaLnBrk="1" latinLnBrk="0" hangingPunct="1">
              <a:lnSpc>
                <a:spcPct val="90000"/>
              </a:lnSpc>
              <a:spcBef>
                <a:spcPts val="480"/>
              </a:spcBef>
              <a:spcAft>
                <a:spcPts val="0"/>
              </a:spcAft>
              <a:buClr>
                <a:schemeClr val="dk1"/>
              </a:buClr>
              <a:buSzPts val="1800"/>
              <a:buFont typeface="Arial" panose="020B0604020202020204" pitchFamily="34" charset="0"/>
              <a:buChar char="•"/>
              <a:defRPr sz="2800" kern="1200">
                <a:solidFill>
                  <a:schemeClr val="tx1"/>
                </a:solidFill>
                <a:latin typeface="+mn-lt"/>
                <a:ea typeface="+mn-ea"/>
                <a:cs typeface="+mn-cs"/>
              </a:defRPr>
            </a:lvl1pPr>
            <a:lvl2pPr marL="1219170" lvl="1" indent="-457189" algn="l" defTabSz="914400" rtl="0" eaLnBrk="1" latinLnBrk="0" hangingPunct="1">
              <a:lnSpc>
                <a:spcPct val="90000"/>
              </a:lnSpc>
              <a:spcBef>
                <a:spcPts val="480"/>
              </a:spcBef>
              <a:spcAft>
                <a:spcPts val="0"/>
              </a:spcAft>
              <a:buClr>
                <a:schemeClr val="dk1"/>
              </a:buClr>
              <a:buSzPts val="1800"/>
              <a:buFont typeface="Arial" panose="020B0604020202020204" pitchFamily="34" charset="0"/>
              <a:buChar char="–"/>
              <a:defRPr sz="2400" kern="1200">
                <a:solidFill>
                  <a:schemeClr val="tx1"/>
                </a:solidFill>
                <a:latin typeface="+mn-lt"/>
                <a:ea typeface="+mn-ea"/>
                <a:cs typeface="+mn-cs"/>
              </a:defRPr>
            </a:lvl2pPr>
            <a:lvl3pPr marL="1828754" lvl="2" indent="-457189" algn="l" defTabSz="914400" rtl="0" eaLnBrk="1" latinLnBrk="0" hangingPunct="1">
              <a:lnSpc>
                <a:spcPct val="90000"/>
              </a:lnSpc>
              <a:spcBef>
                <a:spcPts val="480"/>
              </a:spcBef>
              <a:spcAft>
                <a:spcPts val="0"/>
              </a:spcAft>
              <a:buClr>
                <a:schemeClr val="dk1"/>
              </a:buClr>
              <a:buSzPts val="1800"/>
              <a:buFont typeface="Arial" panose="020B0604020202020204" pitchFamily="34" charset="0"/>
              <a:buChar char="•"/>
              <a:defRPr sz="2000" kern="1200">
                <a:solidFill>
                  <a:schemeClr val="tx1"/>
                </a:solidFill>
                <a:latin typeface="+mn-lt"/>
                <a:ea typeface="+mn-ea"/>
                <a:cs typeface="+mn-cs"/>
              </a:defRPr>
            </a:lvl3pPr>
            <a:lvl4pPr marL="2438339" lvl="3" indent="-457189" algn="l" defTabSz="914400" rtl="0" eaLnBrk="1" latinLnBrk="0" hangingPunct="1">
              <a:lnSpc>
                <a:spcPct val="90000"/>
              </a:lnSpc>
              <a:spcBef>
                <a:spcPts val="48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4pPr>
            <a:lvl5pPr marL="3047924" lvl="4" indent="-457189" algn="l" defTabSz="914400" rtl="0" eaLnBrk="1" latinLnBrk="0" hangingPunct="1">
              <a:lnSpc>
                <a:spcPct val="90000"/>
              </a:lnSpc>
              <a:spcBef>
                <a:spcPts val="48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3657509" lvl="5" indent="-457189" algn="l" defTabSz="914400" rtl="0" eaLnBrk="1" latinLnBrk="0" hangingPunct="1">
              <a:lnSpc>
                <a:spcPct val="90000"/>
              </a:lnSpc>
              <a:spcBef>
                <a:spcPts val="48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4267093" lvl="6" indent="-457189" algn="l" defTabSz="914400" rtl="0" eaLnBrk="1" latinLnBrk="0" hangingPunct="1">
              <a:lnSpc>
                <a:spcPct val="90000"/>
              </a:lnSpc>
              <a:spcBef>
                <a:spcPts val="48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4876678" lvl="7" indent="-457189" algn="l" defTabSz="914400" rtl="0" eaLnBrk="1" latinLnBrk="0" hangingPunct="1">
              <a:lnSpc>
                <a:spcPct val="90000"/>
              </a:lnSpc>
              <a:spcBef>
                <a:spcPts val="48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5486263" lvl="8" indent="-457189" algn="l" defTabSz="914400" rtl="0" eaLnBrk="1" latinLnBrk="0" hangingPunct="1">
              <a:lnSpc>
                <a:spcPct val="90000"/>
              </a:lnSpc>
              <a:spcBef>
                <a:spcPts val="48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609585" marR="0" lvl="0" indent="-457189" algn="l" defTabSz="914400" rtl="0" eaLnBrk="1" fontAlgn="auto" latinLnBrk="0" hangingPunct="1">
              <a:lnSpc>
                <a:spcPct val="90000"/>
              </a:lnSpc>
              <a:spcBef>
                <a:spcPts val="480"/>
              </a:spcBef>
              <a:spcAft>
                <a:spcPts val="0"/>
              </a:spcAft>
              <a:buClr>
                <a:sysClr val="windowText" lastClr="000000"/>
              </a:buClr>
              <a:buSzPts val="1800"/>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Distribution of New Data Transfer Executables and Scripts (July-August 2024)</a:t>
            </a:r>
          </a:p>
          <a:p>
            <a:pPr marL="1219170" marR="0" lvl="1" indent="-457189" algn="l" defTabSz="914400" rtl="0" eaLnBrk="1" fontAlgn="auto" latinLnBrk="0" hangingPunct="1">
              <a:lnSpc>
                <a:spcPct val="90000"/>
              </a:lnSpc>
              <a:spcBef>
                <a:spcPts val="480"/>
              </a:spcBef>
              <a:spcAft>
                <a:spcPts val="0"/>
              </a:spcAft>
              <a:buClr>
                <a:sysClr val="windowText" lastClr="000000"/>
              </a:buClr>
              <a:buSzPts val="1800"/>
              <a:buFont typeface="Arial" panose="020B0604020202020204" pitchFamily="34" charset="0"/>
              <a:buChar char="–"/>
              <a:tabLst/>
              <a:defRPr/>
            </a:pPr>
            <a:r>
              <a:rPr kumimoji="0" lang="en-US" sz="2400" b="1" i="1" u="sng" strike="noStrike" kern="1200" cap="none" spc="0" normalizeH="0" baseline="0" noProof="0" dirty="0">
                <a:ln>
                  <a:noFill/>
                </a:ln>
                <a:solidFill>
                  <a:sysClr val="windowText" lastClr="000000"/>
                </a:solidFill>
                <a:effectLst/>
                <a:uLnTx/>
                <a:uFillTx/>
                <a:latin typeface="Calibri" panose="020F0502020204030204"/>
                <a:ea typeface="+mn-ea"/>
                <a:cs typeface="+mn-cs"/>
              </a:rPr>
              <a:t>Priority </a:t>
            </a:r>
            <a:r>
              <a:rPr lang="en-US" b="1" i="1" u="sng" dirty="0">
                <a:solidFill>
                  <a:sysClr val="windowText" lastClr="000000"/>
                </a:solidFill>
                <a:latin typeface="Calibri" panose="020F0502020204030204"/>
              </a:rPr>
              <a:t>is</a:t>
            </a:r>
            <a:r>
              <a:rPr kumimoji="0" lang="en-US" sz="2400" b="1" i="1" u="sng" strike="noStrike" kern="1200" cap="none" spc="0" normalizeH="0" baseline="0" noProof="0" dirty="0">
                <a:ln>
                  <a:noFill/>
                </a:ln>
                <a:solidFill>
                  <a:sysClr val="windowText" lastClr="000000"/>
                </a:solidFill>
                <a:effectLst/>
                <a:uLnTx/>
                <a:uFillTx/>
                <a:latin typeface="Calibri" panose="020F0502020204030204"/>
                <a:ea typeface="+mn-ea"/>
                <a:cs typeface="+mn-cs"/>
              </a:rPr>
              <a:t> PAMS sites which have never received an executable for data transfer</a:t>
            </a:r>
          </a:p>
          <a:p>
            <a:pPr marL="1219170" marR="0" lvl="1" indent="-457189" algn="l" defTabSz="914400" rtl="0" eaLnBrk="1" fontAlgn="auto" latinLnBrk="0" hangingPunct="1">
              <a:lnSpc>
                <a:spcPct val="90000"/>
              </a:lnSpc>
              <a:spcBef>
                <a:spcPts val="480"/>
              </a:spcBef>
              <a:spcAft>
                <a:spcPts val="0"/>
              </a:spcAft>
              <a:buClr>
                <a:sysClr val="windowText" lastClr="000000"/>
              </a:buClr>
              <a:buSzPts val="1800"/>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Data Transfer to NEW Hampton University Processing Server</a:t>
            </a:r>
          </a:p>
          <a:p>
            <a:pPr marL="1219170" marR="0" lvl="1" indent="-457189" algn="l" defTabSz="914400" rtl="0" eaLnBrk="1" fontAlgn="auto" latinLnBrk="0" hangingPunct="1">
              <a:lnSpc>
                <a:spcPct val="90000"/>
              </a:lnSpc>
              <a:spcBef>
                <a:spcPts val="480"/>
              </a:spcBef>
              <a:spcAft>
                <a:spcPts val="0"/>
              </a:spcAft>
              <a:buClr>
                <a:sysClr val="windowText" lastClr="000000"/>
              </a:buClr>
              <a:buSzPts val="1800"/>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Agencies should Inform via email all UCN and EPA contacts the date that you installed to assist and monitor data transfer</a:t>
            </a:r>
          </a:p>
          <a:p>
            <a:pPr marL="761981" marR="0" lvl="1" indent="0" algn="l" defTabSz="914400" rtl="0" eaLnBrk="1" fontAlgn="auto" latinLnBrk="0" hangingPunct="1">
              <a:lnSpc>
                <a:spcPct val="90000"/>
              </a:lnSpc>
              <a:spcBef>
                <a:spcPts val="480"/>
              </a:spcBef>
              <a:spcAft>
                <a:spcPts val="0"/>
              </a:spcAft>
              <a:buClr>
                <a:sysClr val="windowText" lastClr="000000"/>
              </a:buClr>
              <a:buSzPts val="1800"/>
              <a:buFont typeface="Arial" panose="020B0604020202020204" pitchFamily="34" charset="0"/>
              <a:buNone/>
              <a:tabLst/>
              <a:defRPr/>
            </a:pP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609585" marR="0" lvl="0" indent="-457189" algn="l" defTabSz="914400" rtl="0" eaLnBrk="1" fontAlgn="auto" latinLnBrk="0" hangingPunct="1">
              <a:lnSpc>
                <a:spcPct val="90000"/>
              </a:lnSpc>
              <a:spcBef>
                <a:spcPts val="480"/>
              </a:spcBef>
              <a:spcAft>
                <a:spcPts val="0"/>
              </a:spcAft>
              <a:buClr>
                <a:sysClr val="windowText" lastClr="000000"/>
              </a:buClr>
              <a:buSzPts val="1800"/>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Migration of Data Transfer from Old to NEW Processing Server (August-September 2024) </a:t>
            </a:r>
          </a:p>
          <a:p>
            <a:pPr marL="1219170" marR="0" lvl="1" indent="-457189" algn="l" defTabSz="914400" rtl="0" eaLnBrk="1" fontAlgn="auto" latinLnBrk="0" hangingPunct="1">
              <a:lnSpc>
                <a:spcPct val="90000"/>
              </a:lnSpc>
              <a:spcBef>
                <a:spcPts val="480"/>
              </a:spcBef>
              <a:spcAft>
                <a:spcPts val="0"/>
              </a:spcAft>
              <a:buClr>
                <a:sysClr val="windowText" lastClr="000000"/>
              </a:buClr>
              <a:buSzPts val="1800"/>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Transfer of Sites Displaying Data in https://ucn-portal.org</a:t>
            </a:r>
          </a:p>
          <a:p>
            <a:pPr marL="1219170" marR="0" lvl="1" indent="-457189" algn="l" defTabSz="914400" rtl="0" eaLnBrk="1" fontAlgn="auto" latinLnBrk="0" hangingPunct="1">
              <a:lnSpc>
                <a:spcPct val="90000"/>
              </a:lnSpc>
              <a:spcBef>
                <a:spcPts val="480"/>
              </a:spcBef>
              <a:spcAft>
                <a:spcPts val="0"/>
              </a:spcAft>
              <a:buClr>
                <a:sysClr val="windowText" lastClr="000000"/>
              </a:buClr>
              <a:buSzPts val="1800"/>
              <a:buFont typeface="Arial" panose="020B0604020202020204" pitchFamily="34" charset="0"/>
              <a:buChar char="–"/>
              <a:tabLst/>
              <a:defRPr/>
            </a:pP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609585" marR="0" lvl="0" indent="-457189" algn="l" defTabSz="914400" rtl="0" eaLnBrk="1" fontAlgn="auto" latinLnBrk="0" hangingPunct="1">
              <a:lnSpc>
                <a:spcPct val="90000"/>
              </a:lnSpc>
              <a:spcBef>
                <a:spcPts val="480"/>
              </a:spcBef>
              <a:spcAft>
                <a:spcPts val="0"/>
              </a:spcAft>
              <a:buClr>
                <a:sysClr val="windowText" lastClr="000000"/>
              </a:buClr>
              <a:buSzPts val="1800"/>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New Webpage (October-November 2024)</a:t>
            </a:r>
          </a:p>
          <a:p>
            <a:pPr marL="1219170" marR="0" lvl="1" indent="-457189" algn="l" defTabSz="914400" rtl="0" eaLnBrk="1" fontAlgn="auto" latinLnBrk="0" hangingPunct="1">
              <a:lnSpc>
                <a:spcPct val="90000"/>
              </a:lnSpc>
              <a:spcBef>
                <a:spcPts val="480"/>
              </a:spcBef>
              <a:spcAft>
                <a:spcPts val="0"/>
              </a:spcAft>
              <a:buClr>
                <a:sysClr val="windowText" lastClr="000000"/>
              </a:buClr>
              <a:buSzPts val="1800"/>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Aerosol Backscatter Visualization (All Sites) and New Download* Features</a:t>
            </a:r>
          </a:p>
          <a:p>
            <a:pPr marL="761981" marR="0" lvl="1" indent="0" algn="l" defTabSz="914400" rtl="0" eaLnBrk="1" fontAlgn="auto" latinLnBrk="0" hangingPunct="1">
              <a:lnSpc>
                <a:spcPct val="90000"/>
              </a:lnSpc>
              <a:spcBef>
                <a:spcPts val="480"/>
              </a:spcBef>
              <a:spcAft>
                <a:spcPts val="0"/>
              </a:spcAft>
              <a:buClr>
                <a:sysClr val="windowText" lastClr="000000"/>
              </a:buClr>
              <a:buSzPts val="1800"/>
              <a:buFont typeface="Arial" panose="020B0604020202020204" pitchFamily="34" charset="0"/>
              <a:buNone/>
              <a:tabLst/>
              <a:defRPr/>
            </a:pP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609585" marR="0" lvl="0" indent="-457189" algn="l" defTabSz="914400" rtl="0" eaLnBrk="1" fontAlgn="auto" latinLnBrk="0" hangingPunct="1">
              <a:lnSpc>
                <a:spcPct val="90000"/>
              </a:lnSpc>
              <a:spcBef>
                <a:spcPts val="480"/>
              </a:spcBef>
              <a:spcAft>
                <a:spcPts val="0"/>
              </a:spcAft>
              <a:buClr>
                <a:sysClr val="windowText" lastClr="000000"/>
              </a:buClr>
              <a:buSzPts val="1800"/>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Mixing Layer Height Visualizations (December 2024)</a:t>
            </a:r>
            <a:endParaRPr kumimoji="0" lang="en-US" sz="2600" b="0" i="0" u="none" strike="noStrike" kern="1200" cap="none" spc="0" normalizeH="0" baseline="0" noProof="0" dirty="0">
              <a:ln>
                <a:noFill/>
              </a:ln>
              <a:solidFill>
                <a:sysClr val="windowText" lastClr="000000"/>
              </a:solidFill>
              <a:effectLst/>
              <a:uLnTx/>
              <a:uFillTx/>
              <a:latin typeface="Calibri" panose="020F0502020204030204"/>
              <a:ea typeface="ＭＳ Ｐゴシック"/>
              <a:cs typeface="+mn-cs"/>
            </a:endParaRPr>
          </a:p>
          <a:p>
            <a:pPr marL="1219170" marR="0" lvl="1" indent="-457189" algn="l" defTabSz="914400" rtl="0" eaLnBrk="1" fontAlgn="auto" latinLnBrk="0" hangingPunct="1">
              <a:lnSpc>
                <a:spcPct val="90000"/>
              </a:lnSpc>
              <a:spcBef>
                <a:spcPts val="480"/>
              </a:spcBef>
              <a:spcAft>
                <a:spcPts val="0"/>
              </a:spcAft>
              <a:buClr>
                <a:sysClr val="windowText" lastClr="000000"/>
              </a:buClr>
              <a:buSzPts val="1800"/>
              <a:buFont typeface="Arial" panose="020B0604020202020204" pitchFamily="34" charset="0"/>
              <a:buChar char="–"/>
              <a:tabLst/>
              <a:defRPr/>
            </a:pPr>
            <a:r>
              <a:rPr kumimoji="0" lang="en-US" sz="2600" b="0" i="0" u="none" strike="noStrike" kern="1200" cap="none" spc="0" normalizeH="0" baseline="0" noProof="0" dirty="0">
                <a:ln>
                  <a:noFill/>
                </a:ln>
                <a:solidFill>
                  <a:sysClr val="windowText" lastClr="000000"/>
                </a:solidFill>
                <a:effectLst/>
                <a:uLnTx/>
                <a:uFillTx/>
                <a:latin typeface="Calibri" panose="020F0502020204030204"/>
                <a:ea typeface="ＭＳ Ｐゴシック"/>
                <a:cs typeface="+mn-cs"/>
              </a:rPr>
              <a:t>Aerosol Backscatter </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with derived data products</a:t>
            </a:r>
          </a:p>
          <a:p>
            <a:pPr marL="152396" marR="0" lvl="0" indent="0" algn="ctr" defTabSz="914400" rtl="0" eaLnBrk="1" fontAlgn="auto" latinLnBrk="0" hangingPunct="1">
              <a:lnSpc>
                <a:spcPct val="90000"/>
              </a:lnSpc>
              <a:spcBef>
                <a:spcPts val="480"/>
              </a:spcBef>
              <a:spcAft>
                <a:spcPts val="0"/>
              </a:spcAft>
              <a:buClr>
                <a:sysClr val="windowText" lastClr="000000"/>
              </a:buClr>
              <a:buSzPts val="1800"/>
              <a:buFont typeface="Arial" panose="020B0604020202020204" pitchFamily="34" charset="0"/>
              <a:buNone/>
              <a:tabLst/>
              <a:defRPr/>
            </a:pP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152396" marR="0" lvl="0" indent="0" algn="ctr" defTabSz="914400" rtl="0" eaLnBrk="1" fontAlgn="auto" latinLnBrk="0" hangingPunct="1">
              <a:lnSpc>
                <a:spcPct val="90000"/>
              </a:lnSpc>
              <a:spcBef>
                <a:spcPts val="480"/>
              </a:spcBef>
              <a:spcAft>
                <a:spcPts val="0"/>
              </a:spcAft>
              <a:buClr>
                <a:sysClr val="windowText" lastClr="000000"/>
              </a:buClr>
              <a:buSzPts val="1800"/>
              <a:buFont typeface="Arial" panose="020B0604020202020204" pitchFamily="34" charset="0"/>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All Raw and Standardization Data Files are currently available for download by selecting site in</a:t>
            </a:r>
          </a:p>
          <a:p>
            <a:pPr marL="152396" marR="0" lvl="0" indent="0" algn="ctr" defTabSz="914400" rtl="0" eaLnBrk="1" fontAlgn="auto" latinLnBrk="0" hangingPunct="1">
              <a:lnSpc>
                <a:spcPct val="90000"/>
              </a:lnSpc>
              <a:spcBef>
                <a:spcPts val="480"/>
              </a:spcBef>
              <a:spcAft>
                <a:spcPts val="0"/>
              </a:spcAft>
              <a:buClr>
                <a:sysClr val="windowText" lastClr="000000"/>
              </a:buClr>
              <a:buSzPts val="1800"/>
              <a:buFont typeface="Arial" panose="020B0604020202020204" pitchFamily="34" charset="0"/>
              <a:buNone/>
              <a:tabLst/>
              <a:defRPr/>
            </a:pPr>
            <a:r>
              <a:rPr kumimoji="0" lang="en-US" sz="2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http://cas.hamptonu.edu/~mcnabb/ucn/ceilometer_data.php</a:t>
            </a:r>
          </a:p>
          <a:p>
            <a:pPr marL="609585" marR="0" lvl="0" indent="-457189" algn="l" defTabSz="914400" rtl="0" eaLnBrk="1" fontAlgn="auto" latinLnBrk="0" hangingPunct="1">
              <a:lnSpc>
                <a:spcPct val="90000"/>
              </a:lnSpc>
              <a:spcBef>
                <a:spcPts val="480"/>
              </a:spcBef>
              <a:spcAft>
                <a:spcPts val="0"/>
              </a:spcAft>
              <a:buClr>
                <a:sysClr val="windowText" lastClr="000000"/>
              </a:buClr>
              <a:buSzPts val="1800"/>
              <a:buFont typeface="Arial" panose="020B0604020202020204" pitchFamily="34" charset="0"/>
              <a:buChar char="•"/>
              <a:tabLst/>
              <a:defRPr/>
            </a:pPr>
            <a:endParaRPr kumimoji="0" lang="en-US" sz="2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761981" marR="0" lvl="1" indent="0" algn="l" defTabSz="914400" rtl="0" eaLnBrk="1" fontAlgn="auto" latinLnBrk="0" hangingPunct="1">
              <a:lnSpc>
                <a:spcPct val="90000"/>
              </a:lnSpc>
              <a:spcBef>
                <a:spcPts val="480"/>
              </a:spcBef>
              <a:spcAft>
                <a:spcPts val="0"/>
              </a:spcAft>
              <a:buClr>
                <a:sysClr val="windowText" lastClr="000000"/>
              </a:buClr>
              <a:buSzPts val="1800"/>
              <a:buFont typeface="Arial" panose="020B0604020202020204" pitchFamily="34" charset="0"/>
              <a:buNone/>
              <a:tabLst/>
              <a:defRPr/>
            </a:pP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82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511B359E-884A-42C5-9205-D46AD4A1B82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C80C7B-1DE2-4FD7-9AB9-740667D82627}" type="slidenum">
              <a:rPr kumimoji="0" lang="en-US" sz="1400" b="0" i="0" u="none" strike="noStrike" kern="1200" cap="none" spc="0" normalizeH="0" baseline="0" noProof="0" smtClean="0">
                <a:ln>
                  <a:noFill/>
                </a:ln>
                <a:solidFill>
                  <a:srgbClr val="FFFFFF">
                    <a:lumMod val="85000"/>
                  </a:srgb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400" b="0" i="0" u="none" strike="noStrike" kern="1200" cap="none" spc="0" normalizeH="0" baseline="0" noProof="0" dirty="0">
              <a:ln>
                <a:noFill/>
              </a:ln>
              <a:solidFill>
                <a:srgbClr val="FFFFFF">
                  <a:lumMod val="85000"/>
                </a:srgbClr>
              </a:solidFill>
              <a:effectLst/>
              <a:uLnTx/>
              <a:uFillTx/>
              <a:latin typeface="Arial"/>
              <a:ea typeface="ＭＳ Ｐゴシック"/>
              <a:cs typeface="+mn-cs"/>
            </a:endParaRPr>
          </a:p>
        </p:txBody>
      </p:sp>
      <p:sp>
        <p:nvSpPr>
          <p:cNvPr id="13" name="TextBox 12">
            <a:extLst>
              <a:ext uri="{FF2B5EF4-FFF2-40B4-BE49-F238E27FC236}">
                <a16:creationId xmlns:a16="http://schemas.microsoft.com/office/drawing/2014/main" id="{9972308E-DC2A-0F76-D6A6-D8140C07CA41}"/>
              </a:ext>
            </a:extLst>
          </p:cNvPr>
          <p:cNvSpPr txBox="1"/>
          <p:nvPr/>
        </p:nvSpPr>
        <p:spPr>
          <a:xfrm>
            <a:off x="3237557" y="2594"/>
            <a:ext cx="5867568" cy="954107"/>
          </a:xfrm>
          <a:prstGeom prst="rect">
            <a:avLst/>
          </a:prstGeom>
          <a:noFill/>
        </p:spPr>
        <p:txBody>
          <a:bodyPr wrap="none" rtlCol="0">
            <a:spAutoFit/>
          </a:bodyPr>
          <a:lstStyle/>
          <a:p>
            <a:r>
              <a:rPr lang="en-US" sz="2800" b="1" dirty="0">
                <a:solidFill>
                  <a:srgbClr val="0070C0"/>
                </a:solidFill>
                <a:latin typeface="Calibri" panose="020F0502020204030204" pitchFamily="34" charset="0"/>
                <a:cs typeface="Calibri" panose="020F0502020204030204" pitchFamily="34" charset="0"/>
              </a:rPr>
              <a:t>UCN Data Products to be covered in </a:t>
            </a:r>
          </a:p>
          <a:p>
            <a:r>
              <a:rPr lang="en-US" sz="2800" b="1" dirty="0">
                <a:solidFill>
                  <a:srgbClr val="0070C0"/>
                </a:solidFill>
                <a:latin typeface="Calibri" panose="020F0502020204030204" pitchFamily="34" charset="0"/>
                <a:cs typeface="Calibri" panose="020F0502020204030204" pitchFamily="34" charset="0"/>
              </a:rPr>
              <a:t>US EPA Quality Assurance Project Plan</a:t>
            </a:r>
          </a:p>
        </p:txBody>
      </p:sp>
      <p:graphicFrame>
        <p:nvGraphicFramePr>
          <p:cNvPr id="2" name="Table 1">
            <a:extLst>
              <a:ext uri="{FF2B5EF4-FFF2-40B4-BE49-F238E27FC236}">
                <a16:creationId xmlns:a16="http://schemas.microsoft.com/office/drawing/2014/main" id="{7950E2ED-3707-2140-045C-72F81FBDE3B7}"/>
              </a:ext>
            </a:extLst>
          </p:cNvPr>
          <p:cNvGraphicFramePr>
            <a:graphicFrameLocks noGrp="1"/>
          </p:cNvGraphicFramePr>
          <p:nvPr>
            <p:extLst>
              <p:ext uri="{D42A27DB-BD31-4B8C-83A1-F6EECF244321}">
                <p14:modId xmlns:p14="http://schemas.microsoft.com/office/powerpoint/2010/main" val="1631404620"/>
              </p:ext>
            </p:extLst>
          </p:nvPr>
        </p:nvGraphicFramePr>
        <p:xfrm>
          <a:off x="1704512" y="951123"/>
          <a:ext cx="8575827" cy="5427229"/>
        </p:xfrm>
        <a:graphic>
          <a:graphicData uri="http://schemas.openxmlformats.org/drawingml/2006/table">
            <a:tbl>
              <a:tblPr/>
              <a:tblGrid>
                <a:gridCol w="1913409">
                  <a:extLst>
                    <a:ext uri="{9D8B030D-6E8A-4147-A177-3AD203B41FA5}">
                      <a16:colId xmlns:a16="http://schemas.microsoft.com/office/drawing/2014/main" val="2795522061"/>
                    </a:ext>
                  </a:extLst>
                </a:gridCol>
                <a:gridCol w="1355067">
                  <a:extLst>
                    <a:ext uri="{9D8B030D-6E8A-4147-A177-3AD203B41FA5}">
                      <a16:colId xmlns:a16="http://schemas.microsoft.com/office/drawing/2014/main" val="407682042"/>
                    </a:ext>
                  </a:extLst>
                </a:gridCol>
                <a:gridCol w="1580912">
                  <a:extLst>
                    <a:ext uri="{9D8B030D-6E8A-4147-A177-3AD203B41FA5}">
                      <a16:colId xmlns:a16="http://schemas.microsoft.com/office/drawing/2014/main" val="2525139802"/>
                    </a:ext>
                  </a:extLst>
                </a:gridCol>
                <a:gridCol w="1919680">
                  <a:extLst>
                    <a:ext uri="{9D8B030D-6E8A-4147-A177-3AD203B41FA5}">
                      <a16:colId xmlns:a16="http://schemas.microsoft.com/office/drawing/2014/main" val="1724498256"/>
                    </a:ext>
                  </a:extLst>
                </a:gridCol>
                <a:gridCol w="1806759">
                  <a:extLst>
                    <a:ext uri="{9D8B030D-6E8A-4147-A177-3AD203B41FA5}">
                      <a16:colId xmlns:a16="http://schemas.microsoft.com/office/drawing/2014/main" val="1552215105"/>
                    </a:ext>
                  </a:extLst>
                </a:gridCol>
              </a:tblGrid>
              <a:tr h="57445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15000"/>
                        </a:lnSpc>
                        <a:spcBef>
                          <a:spcPts val="0"/>
                        </a:spcBef>
                        <a:spcAft>
                          <a:spcPts val="0"/>
                        </a:spcAft>
                      </a:pPr>
                      <a:r>
                        <a:rPr lang="en-US" sz="1200" b="1"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Measurement /Retrieved</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1200" b="1"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Parameter</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41931" marR="419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15000"/>
                        </a:lnSpc>
                        <a:spcBef>
                          <a:spcPts val="0"/>
                        </a:spcBef>
                        <a:spcAft>
                          <a:spcPts val="0"/>
                        </a:spcAft>
                      </a:pPr>
                      <a:r>
                        <a:rPr lang="en-US" sz="1200" b="1"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Analysis</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1200" b="1"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Method</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41931" marR="419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15000"/>
                        </a:lnSpc>
                        <a:spcBef>
                          <a:spcPts val="0"/>
                        </a:spcBef>
                        <a:spcAft>
                          <a:spcPts val="0"/>
                        </a:spcAft>
                      </a:pPr>
                      <a:r>
                        <a:rPr lang="en-US" sz="1200" b="1"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Derived parameter</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41931" marR="419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15000"/>
                        </a:lnSpc>
                        <a:spcBef>
                          <a:spcPts val="0"/>
                        </a:spcBef>
                        <a:spcAft>
                          <a:spcPts val="0"/>
                        </a:spcAft>
                      </a:pPr>
                      <a:r>
                        <a:rPr lang="en-US" sz="1200" b="1"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Sampling Frequency</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41931" marR="419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15000"/>
                        </a:lnSpc>
                        <a:spcBef>
                          <a:spcPts val="0"/>
                        </a:spcBef>
                        <a:spcAft>
                          <a:spcPts val="0"/>
                        </a:spcAft>
                      </a:pPr>
                      <a:r>
                        <a:rPr lang="en-US" sz="1200" b="1"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QC Check</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41931" marR="419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57714522"/>
                  </a:ext>
                </a:extLst>
              </a:tr>
              <a:tr h="7697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15000"/>
                        </a:lnSpc>
                        <a:spcBef>
                          <a:spcPts val="0"/>
                        </a:spcBef>
                        <a:spcAft>
                          <a:spcPts val="0"/>
                        </a:spcAft>
                      </a:pPr>
                      <a:r>
                        <a:rPr lang="en-US" sz="12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Mixing Layer Height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41931" marR="419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15000"/>
                        </a:lnSpc>
                        <a:spcBef>
                          <a:spcPts val="0"/>
                        </a:spcBef>
                        <a:spcAft>
                          <a:spcPts val="0"/>
                        </a:spcAft>
                      </a:pPr>
                      <a:r>
                        <a:rPr lang="en-US" sz="12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Haar</a:t>
                      </a:r>
                      <a:r>
                        <a:rPr lang="en-US" sz="12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wavelet algorithm</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41931" marR="419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15000"/>
                        </a:lnSpc>
                        <a:spcBef>
                          <a:spcPts val="0"/>
                        </a:spcBef>
                        <a:spcAft>
                          <a:spcPts val="0"/>
                        </a:spcAft>
                      </a:pPr>
                      <a:r>
                        <a:rPr lang="en-US" sz="12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PAMS -Hourly Mixing Layer Height</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41931" marR="419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15000"/>
                        </a:lnSpc>
                        <a:spcBef>
                          <a:spcPts val="0"/>
                        </a:spcBef>
                        <a:spcAft>
                          <a:spcPts val="0"/>
                        </a:spcAft>
                      </a:pPr>
                      <a:r>
                        <a:rPr lang="en-US" sz="1200">
                          <a:solidFill>
                            <a:srgbClr val="000000"/>
                          </a:solidFill>
                          <a:effectLst/>
                          <a:latin typeface="Calibri" panose="020F0502020204030204" pitchFamily="34" charset="0"/>
                          <a:ea typeface="Cambria" panose="02040503050406030204" pitchFamily="18" charset="0"/>
                          <a:cs typeface="Calibri" panose="020F0502020204030204" pitchFamily="34" charset="0"/>
                        </a:rPr>
                        <a:t>10 min average MLH generated as common sample frequency </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41931" marR="419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15000"/>
                        </a:lnSpc>
                        <a:spcBef>
                          <a:spcPts val="0"/>
                        </a:spcBef>
                        <a:spcAft>
                          <a:spcPts val="0"/>
                        </a:spcAft>
                      </a:pPr>
                      <a:r>
                        <a:rPr lang="en-US" sz="1200">
                          <a:solidFill>
                            <a:srgbClr val="000000"/>
                          </a:solidFill>
                          <a:effectLst/>
                          <a:latin typeface="Calibri" panose="020F0502020204030204" pitchFamily="34" charset="0"/>
                          <a:ea typeface="Cambria" panose="02040503050406030204" pitchFamily="18" charset="0"/>
                          <a:cs typeface="Calibri" panose="020F0502020204030204" pitchFamily="34" charset="0"/>
                        </a:rPr>
                        <a:t>Visual check of data and products using aerosol backscatter and MLH</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41931" marR="419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6332865"/>
                  </a:ext>
                </a:extLst>
              </a:tr>
              <a:tr h="7697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15000"/>
                        </a:lnSpc>
                        <a:spcBef>
                          <a:spcPts val="0"/>
                        </a:spcBef>
                        <a:spcAft>
                          <a:spcPts val="0"/>
                        </a:spcAft>
                      </a:pPr>
                      <a:r>
                        <a:rPr lang="en-US" sz="1200">
                          <a:solidFill>
                            <a:srgbClr val="000000"/>
                          </a:solidFill>
                          <a:effectLst/>
                          <a:latin typeface="Calibri" panose="020F0502020204030204" pitchFamily="34" charset="0"/>
                          <a:ea typeface="Cambria" panose="02040503050406030204" pitchFamily="18" charset="0"/>
                          <a:cs typeface="Calibri" panose="020F0502020204030204" pitchFamily="34" charset="0"/>
                        </a:rPr>
                        <a:t>Residual height layer </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41931" marR="419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15000"/>
                        </a:lnSpc>
                        <a:spcBef>
                          <a:spcPts val="0"/>
                        </a:spcBef>
                        <a:spcAft>
                          <a:spcPts val="0"/>
                        </a:spcAft>
                      </a:pPr>
                      <a:r>
                        <a:rPr lang="en-US" sz="1200">
                          <a:solidFill>
                            <a:srgbClr val="000000"/>
                          </a:solidFill>
                          <a:effectLst/>
                          <a:latin typeface="Calibri" panose="020F0502020204030204" pitchFamily="34" charset="0"/>
                          <a:ea typeface="Cambria" panose="02040503050406030204" pitchFamily="18" charset="0"/>
                          <a:cs typeface="Calibri" panose="020F0502020204030204" pitchFamily="34" charset="0"/>
                        </a:rPr>
                        <a:t>Haar wavelet algorithm</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41931" marR="419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15000"/>
                        </a:lnSpc>
                        <a:spcBef>
                          <a:spcPts val="0"/>
                        </a:spcBef>
                        <a:spcAft>
                          <a:spcPts val="0"/>
                        </a:spcAft>
                      </a:pPr>
                      <a:r>
                        <a:rPr lang="en-US" sz="12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PAMS - Hourly residual Layer Height</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41931" marR="419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15000"/>
                        </a:lnSpc>
                        <a:spcBef>
                          <a:spcPts val="0"/>
                        </a:spcBef>
                        <a:spcAft>
                          <a:spcPts val="0"/>
                        </a:spcAft>
                      </a:pPr>
                      <a:r>
                        <a:rPr lang="en-US" sz="1200">
                          <a:solidFill>
                            <a:srgbClr val="000000"/>
                          </a:solidFill>
                          <a:effectLst/>
                          <a:latin typeface="Calibri" panose="020F0502020204030204" pitchFamily="34" charset="0"/>
                          <a:ea typeface="Cambria" panose="02040503050406030204" pitchFamily="18" charset="0"/>
                          <a:cs typeface="Calibri" panose="020F0502020204030204" pitchFamily="34" charset="0"/>
                        </a:rPr>
                        <a:t>10 min average MLH generated as common sample frequency </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41931" marR="419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15000"/>
                        </a:lnSpc>
                        <a:spcBef>
                          <a:spcPts val="0"/>
                        </a:spcBef>
                        <a:spcAft>
                          <a:spcPts val="0"/>
                        </a:spcAft>
                      </a:pPr>
                      <a:r>
                        <a:rPr lang="en-US" sz="1200">
                          <a:solidFill>
                            <a:srgbClr val="000000"/>
                          </a:solidFill>
                          <a:effectLst/>
                          <a:latin typeface="Calibri" panose="020F0502020204030204" pitchFamily="34" charset="0"/>
                          <a:ea typeface="Cambria" panose="02040503050406030204" pitchFamily="18" charset="0"/>
                          <a:cs typeface="Calibri" panose="020F0502020204030204" pitchFamily="34" charset="0"/>
                        </a:rPr>
                        <a:t>Visual check of data and products using aerosol backscatter and MLH</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41931" marR="419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1793671"/>
                  </a:ext>
                </a:extLst>
              </a:tr>
              <a:tr h="7697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15000"/>
                        </a:lnSpc>
                        <a:spcBef>
                          <a:spcPts val="0"/>
                        </a:spcBef>
                        <a:spcAft>
                          <a:spcPts val="0"/>
                        </a:spcAft>
                      </a:pPr>
                      <a:r>
                        <a:rPr lang="en-US" sz="1200">
                          <a:solidFill>
                            <a:srgbClr val="000000"/>
                          </a:solidFill>
                          <a:effectLst/>
                          <a:latin typeface="Calibri" panose="020F0502020204030204" pitchFamily="34" charset="0"/>
                          <a:ea typeface="Cambria" panose="02040503050406030204" pitchFamily="18" charset="0"/>
                          <a:cs typeface="Calibri" panose="020F0502020204030204" pitchFamily="34" charset="0"/>
                        </a:rPr>
                        <a:t>Aerosol Backscatter</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41931" marR="419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15000"/>
                        </a:lnSpc>
                        <a:spcBef>
                          <a:spcPts val="0"/>
                        </a:spcBef>
                        <a:spcAft>
                          <a:spcPts val="0"/>
                        </a:spcAft>
                      </a:pPr>
                      <a:r>
                        <a:rPr lang="en-US" sz="12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measured</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41931" marR="419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15000"/>
                        </a:lnSpc>
                        <a:spcBef>
                          <a:spcPts val="0"/>
                        </a:spcBef>
                        <a:spcAft>
                          <a:spcPts val="0"/>
                        </a:spcAft>
                      </a:pPr>
                      <a:r>
                        <a:rPr lang="en-US" sz="1200" b="1">
                          <a:solidFill>
                            <a:srgbClr val="000000"/>
                          </a:solidFill>
                          <a:effectLst/>
                          <a:latin typeface="Calibri" panose="020F0502020204030204" pitchFamily="34" charset="0"/>
                          <a:ea typeface="Cambria" panose="02040503050406030204" pitchFamily="18" charset="0"/>
                          <a:cs typeface="Calibri" panose="020F0502020204030204" pitchFamily="34" charset="0"/>
                        </a:rPr>
                        <a:t>Non-PAMS</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1200" b="1">
                          <a:solidFill>
                            <a:srgbClr val="000000"/>
                          </a:solidFill>
                          <a:effectLst/>
                          <a:latin typeface="Calibri" panose="020F0502020204030204" pitchFamily="34" charset="0"/>
                          <a:ea typeface="Cambria" panose="02040503050406030204" pitchFamily="18" charset="0"/>
                          <a:cs typeface="Calibri" panose="020F0502020204030204" pitchFamily="34" charset="0"/>
                        </a:rPr>
                        <a:t>derived parameter</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41931" marR="419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15000"/>
                        </a:lnSpc>
                        <a:spcBef>
                          <a:spcPts val="0"/>
                        </a:spcBef>
                        <a:spcAft>
                          <a:spcPts val="0"/>
                        </a:spcAft>
                      </a:pPr>
                      <a:r>
                        <a:rPr lang="en-US" sz="12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Varies by ceilometer</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12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15-36 seconds</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41931" marR="419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15000"/>
                        </a:lnSpc>
                        <a:spcBef>
                          <a:spcPts val="0"/>
                        </a:spcBef>
                        <a:spcAft>
                          <a:spcPts val="0"/>
                        </a:spcAft>
                      </a:pPr>
                      <a:r>
                        <a:rPr lang="en-US" sz="1200">
                          <a:solidFill>
                            <a:srgbClr val="000000"/>
                          </a:solidFill>
                          <a:effectLst/>
                          <a:latin typeface="Calibri" panose="020F0502020204030204" pitchFamily="34" charset="0"/>
                          <a:ea typeface="Cambria" panose="02040503050406030204" pitchFamily="18" charset="0"/>
                          <a:cs typeface="Calibri" panose="020F0502020204030204" pitchFamily="34" charset="0"/>
                        </a:rPr>
                        <a:t>Visual check of data and instrument diagnostics monitoring </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41931" marR="419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7996662"/>
                  </a:ext>
                </a:extLst>
              </a:tr>
              <a:tr h="7697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15000"/>
                        </a:lnSpc>
                        <a:spcBef>
                          <a:spcPts val="0"/>
                        </a:spcBef>
                        <a:spcAft>
                          <a:spcPts val="0"/>
                        </a:spcAft>
                      </a:pPr>
                      <a:r>
                        <a:rPr lang="en-US" sz="1200">
                          <a:solidFill>
                            <a:srgbClr val="000000"/>
                          </a:solidFill>
                          <a:effectLst/>
                          <a:latin typeface="Calibri" panose="020F0502020204030204" pitchFamily="34" charset="0"/>
                          <a:ea typeface="Cambria" panose="02040503050406030204" pitchFamily="18" charset="0"/>
                          <a:cs typeface="Calibri" panose="020F0502020204030204" pitchFamily="34" charset="0"/>
                        </a:rPr>
                        <a:t>Aerosol layers</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41931" marR="419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15000"/>
                        </a:lnSpc>
                        <a:spcBef>
                          <a:spcPts val="0"/>
                        </a:spcBef>
                        <a:spcAft>
                          <a:spcPts val="0"/>
                        </a:spcAft>
                      </a:pPr>
                      <a:r>
                        <a:rPr lang="en-US" sz="1200">
                          <a:solidFill>
                            <a:srgbClr val="000000"/>
                          </a:solidFill>
                          <a:effectLst/>
                          <a:latin typeface="Calibri" panose="020F0502020204030204" pitchFamily="34" charset="0"/>
                          <a:ea typeface="Cambria" panose="02040503050406030204" pitchFamily="18" charset="0"/>
                          <a:cs typeface="Calibri" panose="020F0502020204030204" pitchFamily="34" charset="0"/>
                        </a:rPr>
                        <a:t>Haar wavelet algorithm</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41931" marR="419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15000"/>
                        </a:lnSpc>
                        <a:spcBef>
                          <a:spcPts val="0"/>
                        </a:spcBef>
                        <a:spcAft>
                          <a:spcPts val="0"/>
                        </a:spcAft>
                      </a:pPr>
                      <a:r>
                        <a:rPr lang="en-US" sz="1200" b="1">
                          <a:solidFill>
                            <a:srgbClr val="000000"/>
                          </a:solidFill>
                          <a:effectLst/>
                          <a:latin typeface="Calibri" panose="020F0502020204030204" pitchFamily="34" charset="0"/>
                          <a:ea typeface="Cambria" panose="02040503050406030204" pitchFamily="18" charset="0"/>
                          <a:cs typeface="Calibri" panose="020F0502020204030204" pitchFamily="34" charset="0"/>
                        </a:rPr>
                        <a:t>Non-PAMS</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1200" b="1">
                          <a:solidFill>
                            <a:srgbClr val="000000"/>
                          </a:solidFill>
                          <a:effectLst/>
                          <a:latin typeface="Calibri" panose="020F0502020204030204" pitchFamily="34" charset="0"/>
                          <a:ea typeface="Cambria" panose="02040503050406030204" pitchFamily="18" charset="0"/>
                          <a:cs typeface="Calibri" panose="020F0502020204030204" pitchFamily="34" charset="0"/>
                        </a:rPr>
                        <a:t>derived parameter</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41931" marR="419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15000"/>
                        </a:lnSpc>
                        <a:spcBef>
                          <a:spcPts val="0"/>
                        </a:spcBef>
                        <a:spcAft>
                          <a:spcPts val="0"/>
                        </a:spcAft>
                      </a:pPr>
                      <a:r>
                        <a:rPr lang="en-US" sz="1200">
                          <a:solidFill>
                            <a:srgbClr val="000000"/>
                          </a:solidFill>
                          <a:effectLst/>
                          <a:latin typeface="Calibri" panose="020F0502020204030204" pitchFamily="34" charset="0"/>
                          <a:ea typeface="Cambria" panose="02040503050406030204" pitchFamily="18" charset="0"/>
                          <a:cs typeface="Calibri" panose="020F0502020204030204" pitchFamily="34" charset="0"/>
                        </a:rPr>
                        <a:t>10 min average generated as common sample frequency</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41931" marR="419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15000"/>
                        </a:lnSpc>
                        <a:spcBef>
                          <a:spcPts val="0"/>
                        </a:spcBef>
                        <a:spcAft>
                          <a:spcPts val="0"/>
                        </a:spcAft>
                      </a:pPr>
                      <a:r>
                        <a:rPr lang="en-US" sz="1200">
                          <a:solidFill>
                            <a:srgbClr val="000000"/>
                          </a:solidFill>
                          <a:effectLst/>
                          <a:latin typeface="Calibri" panose="020F0502020204030204" pitchFamily="34" charset="0"/>
                          <a:ea typeface="Cambria" panose="02040503050406030204" pitchFamily="18" charset="0"/>
                          <a:cs typeface="Calibri" panose="020F0502020204030204" pitchFamily="34" charset="0"/>
                        </a:rPr>
                        <a:t>Visual check of data and uncertainty evaluations </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41931" marR="419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5029599"/>
                  </a:ext>
                </a:extLst>
              </a:tr>
              <a:tr h="7697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15000"/>
                        </a:lnSpc>
                        <a:spcBef>
                          <a:spcPts val="0"/>
                        </a:spcBef>
                        <a:spcAft>
                          <a:spcPts val="0"/>
                        </a:spcAft>
                      </a:pPr>
                      <a:r>
                        <a:rPr lang="en-US" sz="1200">
                          <a:solidFill>
                            <a:srgbClr val="000000"/>
                          </a:solidFill>
                          <a:effectLst/>
                          <a:latin typeface="Calibri" panose="020F0502020204030204" pitchFamily="34" charset="0"/>
                          <a:ea typeface="Cambria" panose="02040503050406030204" pitchFamily="18" charset="0"/>
                          <a:cs typeface="Calibri" panose="020F0502020204030204" pitchFamily="34" charset="0"/>
                        </a:rPr>
                        <a:t>Cloud heights</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41931" marR="419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15000"/>
                        </a:lnSpc>
                        <a:spcBef>
                          <a:spcPts val="0"/>
                        </a:spcBef>
                        <a:spcAft>
                          <a:spcPts val="0"/>
                        </a:spcAft>
                      </a:pPr>
                      <a:r>
                        <a:rPr lang="en-US" sz="1200">
                          <a:solidFill>
                            <a:srgbClr val="000000"/>
                          </a:solidFill>
                          <a:effectLst/>
                          <a:latin typeface="Calibri" panose="020F0502020204030204" pitchFamily="34" charset="0"/>
                          <a:ea typeface="Cambria" panose="02040503050406030204" pitchFamily="18" charset="0"/>
                          <a:cs typeface="Calibri" panose="020F0502020204030204" pitchFamily="34" charset="0"/>
                        </a:rPr>
                        <a:t>Haar wavelet algorithm</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41931" marR="419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15000"/>
                        </a:lnSpc>
                        <a:spcBef>
                          <a:spcPts val="0"/>
                        </a:spcBef>
                        <a:spcAft>
                          <a:spcPts val="0"/>
                        </a:spcAft>
                      </a:pPr>
                      <a:r>
                        <a:rPr lang="en-US" sz="1200" b="1">
                          <a:solidFill>
                            <a:srgbClr val="000000"/>
                          </a:solidFill>
                          <a:effectLst/>
                          <a:latin typeface="Calibri" panose="020F0502020204030204" pitchFamily="34" charset="0"/>
                          <a:ea typeface="Cambria" panose="02040503050406030204" pitchFamily="18" charset="0"/>
                          <a:cs typeface="Calibri" panose="020F0502020204030204" pitchFamily="34" charset="0"/>
                        </a:rPr>
                        <a:t>Non-PAMS</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1200" b="1">
                          <a:solidFill>
                            <a:srgbClr val="000000"/>
                          </a:solidFill>
                          <a:effectLst/>
                          <a:latin typeface="Calibri" panose="020F0502020204030204" pitchFamily="34" charset="0"/>
                          <a:ea typeface="Cambria" panose="02040503050406030204" pitchFamily="18" charset="0"/>
                          <a:cs typeface="Calibri" panose="020F0502020204030204" pitchFamily="34" charset="0"/>
                        </a:rPr>
                        <a:t>derived parameter</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41931" marR="419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15000"/>
                        </a:lnSpc>
                        <a:spcBef>
                          <a:spcPts val="0"/>
                        </a:spcBef>
                        <a:spcAft>
                          <a:spcPts val="0"/>
                        </a:spcAft>
                      </a:pPr>
                      <a:r>
                        <a:rPr lang="en-US" sz="1200">
                          <a:solidFill>
                            <a:srgbClr val="000000"/>
                          </a:solidFill>
                          <a:effectLst/>
                          <a:latin typeface="Calibri" panose="020F0502020204030204" pitchFamily="34" charset="0"/>
                          <a:ea typeface="Cambria" panose="02040503050406030204" pitchFamily="18" charset="0"/>
                          <a:cs typeface="Calibri" panose="020F0502020204030204" pitchFamily="34" charset="0"/>
                        </a:rPr>
                        <a:t>10 min average generated as common sample frequency</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41931" marR="419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15000"/>
                        </a:lnSpc>
                        <a:spcBef>
                          <a:spcPts val="0"/>
                        </a:spcBef>
                        <a:spcAft>
                          <a:spcPts val="0"/>
                        </a:spcAft>
                      </a:pPr>
                      <a:r>
                        <a:rPr lang="en-US" sz="1200">
                          <a:solidFill>
                            <a:srgbClr val="000000"/>
                          </a:solidFill>
                          <a:effectLst/>
                          <a:latin typeface="Calibri" panose="020F0502020204030204" pitchFamily="34" charset="0"/>
                          <a:ea typeface="Cambria" panose="02040503050406030204" pitchFamily="18" charset="0"/>
                          <a:cs typeface="Calibri" panose="020F0502020204030204" pitchFamily="34" charset="0"/>
                        </a:rPr>
                        <a:t>Visual check of data and products using aerosol backscatter</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41931" marR="419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4457863"/>
                  </a:ext>
                </a:extLst>
              </a:tr>
              <a:tr h="100403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15000"/>
                        </a:lnSpc>
                        <a:spcBef>
                          <a:spcPts val="0"/>
                        </a:spcBef>
                        <a:spcAft>
                          <a:spcPts val="0"/>
                        </a:spcAft>
                      </a:pPr>
                      <a:r>
                        <a:rPr lang="en-US" sz="1200">
                          <a:solidFill>
                            <a:srgbClr val="000000"/>
                          </a:solidFill>
                          <a:effectLst/>
                          <a:latin typeface="Calibri" panose="020F0502020204030204" pitchFamily="34" charset="0"/>
                          <a:ea typeface="Cambria" panose="02040503050406030204" pitchFamily="18" charset="0"/>
                          <a:cs typeface="Calibri" panose="020F0502020204030204" pitchFamily="34" charset="0"/>
                        </a:rPr>
                        <a:t>Precipitation</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41931" marR="419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15000"/>
                        </a:lnSpc>
                        <a:spcBef>
                          <a:spcPts val="0"/>
                        </a:spcBef>
                        <a:spcAft>
                          <a:spcPts val="0"/>
                        </a:spcAft>
                      </a:pPr>
                      <a:r>
                        <a:rPr lang="en-US" sz="1200">
                          <a:solidFill>
                            <a:srgbClr val="000000"/>
                          </a:solidFill>
                          <a:effectLst/>
                          <a:latin typeface="Calibri" panose="020F0502020204030204" pitchFamily="34" charset="0"/>
                          <a:ea typeface="Cambria" panose="02040503050406030204" pitchFamily="18" charset="0"/>
                          <a:cs typeface="Calibri" panose="020F0502020204030204" pitchFamily="34" charset="0"/>
                        </a:rPr>
                        <a:t>Haar wavelet algorithm (measure properties of image regions)</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41931" marR="419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15000"/>
                        </a:lnSpc>
                        <a:spcBef>
                          <a:spcPts val="0"/>
                        </a:spcBef>
                        <a:spcAft>
                          <a:spcPts val="0"/>
                        </a:spcAft>
                      </a:pPr>
                      <a:r>
                        <a:rPr lang="en-US" sz="1200" b="1"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Non-PAMS</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1200" b="1"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derived parameter</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41931" marR="419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15000"/>
                        </a:lnSpc>
                        <a:spcBef>
                          <a:spcPts val="0"/>
                        </a:spcBef>
                        <a:spcAft>
                          <a:spcPts val="0"/>
                        </a:spcAft>
                      </a:pPr>
                      <a:r>
                        <a:rPr lang="en-US" sz="1200">
                          <a:solidFill>
                            <a:srgbClr val="000000"/>
                          </a:solidFill>
                          <a:effectLst/>
                          <a:latin typeface="Calibri" panose="020F0502020204030204" pitchFamily="34" charset="0"/>
                          <a:ea typeface="Cambria" panose="02040503050406030204" pitchFamily="18" charset="0"/>
                          <a:cs typeface="Calibri" panose="020F0502020204030204" pitchFamily="34" charset="0"/>
                        </a:rPr>
                        <a:t>10 min average MLH generated as common sample frequency</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41931" marR="419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15000"/>
                        </a:lnSpc>
                        <a:spcBef>
                          <a:spcPts val="0"/>
                        </a:spcBef>
                        <a:spcAft>
                          <a:spcPts val="0"/>
                        </a:spcAft>
                      </a:pPr>
                      <a:r>
                        <a:rPr lang="en-US" sz="12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Visual check of data and products using aerosol backscatter</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41931" marR="419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0864588"/>
                  </a:ext>
                </a:extLst>
              </a:tr>
            </a:tbl>
          </a:graphicData>
        </a:graphic>
      </p:graphicFrame>
    </p:spTree>
    <p:extLst>
      <p:ext uri="{BB962C8B-B14F-4D97-AF65-F5344CB8AC3E}">
        <p14:creationId xmlns:p14="http://schemas.microsoft.com/office/powerpoint/2010/main" val="269498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511B359E-884A-42C5-9205-D46AD4A1B82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C80C7B-1DE2-4FD7-9AB9-740667D82627}" type="slidenum">
              <a:rPr kumimoji="0" lang="en-US" sz="1400" b="0" i="0" u="none" strike="noStrike" kern="1200" cap="none" spc="0" normalizeH="0" baseline="0" noProof="0" smtClean="0">
                <a:ln>
                  <a:noFill/>
                </a:ln>
                <a:solidFill>
                  <a:srgbClr val="FFFFFF">
                    <a:lumMod val="85000"/>
                  </a:srgb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400" b="0" i="0" u="none" strike="noStrike" kern="1200" cap="none" spc="0" normalizeH="0" baseline="0" noProof="0" dirty="0">
              <a:ln>
                <a:noFill/>
              </a:ln>
              <a:solidFill>
                <a:srgbClr val="FFFFFF">
                  <a:lumMod val="85000"/>
                </a:srgbClr>
              </a:solidFill>
              <a:effectLst/>
              <a:uLnTx/>
              <a:uFillTx/>
              <a:latin typeface="Arial"/>
              <a:ea typeface="ＭＳ Ｐゴシック"/>
              <a:cs typeface="+mn-cs"/>
            </a:endParaRPr>
          </a:p>
        </p:txBody>
      </p:sp>
      <p:sp>
        <p:nvSpPr>
          <p:cNvPr id="13" name="TextBox 12">
            <a:extLst>
              <a:ext uri="{FF2B5EF4-FFF2-40B4-BE49-F238E27FC236}">
                <a16:creationId xmlns:a16="http://schemas.microsoft.com/office/drawing/2014/main" id="{9972308E-DC2A-0F76-D6A6-D8140C07CA41}"/>
              </a:ext>
            </a:extLst>
          </p:cNvPr>
          <p:cNvSpPr txBox="1"/>
          <p:nvPr/>
        </p:nvSpPr>
        <p:spPr>
          <a:xfrm>
            <a:off x="2789794" y="369631"/>
            <a:ext cx="6714402" cy="1200329"/>
          </a:xfrm>
          <a:prstGeom prst="rect">
            <a:avLst/>
          </a:prstGeom>
          <a:noFill/>
        </p:spPr>
        <p:txBody>
          <a:bodyPr wrap="none" rtlCol="0">
            <a:spAutoFit/>
          </a:bodyPr>
          <a:lstStyle/>
          <a:p>
            <a:r>
              <a:rPr lang="en-US" sz="3600" b="1" dirty="0">
                <a:solidFill>
                  <a:srgbClr val="0070C0"/>
                </a:solidFill>
                <a:latin typeface="Calibri" panose="020F0502020204030204" pitchFamily="34" charset="0"/>
                <a:cs typeface="Calibri" panose="020F0502020204030204" pitchFamily="34" charset="0"/>
              </a:rPr>
              <a:t>QA/QC and Calibration/Validation</a:t>
            </a:r>
          </a:p>
          <a:p>
            <a:r>
              <a:rPr lang="en-US" sz="3600" b="1" dirty="0">
                <a:solidFill>
                  <a:srgbClr val="0070C0"/>
                </a:solidFill>
                <a:latin typeface="Calibri" panose="020F0502020204030204" pitchFamily="34" charset="0"/>
                <a:cs typeface="Calibri" panose="020F0502020204030204" pitchFamily="34" charset="0"/>
              </a:rPr>
              <a:t>PBLH/MLH </a:t>
            </a:r>
          </a:p>
        </p:txBody>
      </p:sp>
      <p:sp>
        <p:nvSpPr>
          <p:cNvPr id="2" name="Text Placeholder 2">
            <a:extLst>
              <a:ext uri="{FF2B5EF4-FFF2-40B4-BE49-F238E27FC236}">
                <a16:creationId xmlns:a16="http://schemas.microsoft.com/office/drawing/2014/main" id="{33D9D868-97AE-7273-5942-1D75408E3130}"/>
              </a:ext>
            </a:extLst>
          </p:cNvPr>
          <p:cNvSpPr txBox="1">
            <a:spLocks/>
          </p:cNvSpPr>
          <p:nvPr/>
        </p:nvSpPr>
        <p:spPr>
          <a:xfrm>
            <a:off x="609600" y="1390520"/>
            <a:ext cx="11011270" cy="5097849"/>
          </a:xfrm>
          <a:prstGeom prst="rect">
            <a:avLst/>
          </a:prstGeom>
          <a:noFill/>
          <a:ln>
            <a:noFill/>
          </a:ln>
        </p:spPr>
        <p:txBody>
          <a:bodyPr spcFirstLastPara="1" wrap="square" lIns="91425" tIns="45700" rIns="91425" bIns="45700" anchor="t" anchorCtr="0">
            <a:normAutofit fontScale="85000" lnSpcReduction="20000"/>
          </a:bodyPr>
          <a:lstStyle>
            <a:lvl1pPr marL="609585" lvl="0" indent="-457189" algn="l" defTabSz="914400" rtl="0" eaLnBrk="1" latinLnBrk="0" hangingPunct="1">
              <a:lnSpc>
                <a:spcPct val="90000"/>
              </a:lnSpc>
              <a:spcBef>
                <a:spcPts val="480"/>
              </a:spcBef>
              <a:spcAft>
                <a:spcPts val="0"/>
              </a:spcAft>
              <a:buClr>
                <a:schemeClr val="dk1"/>
              </a:buClr>
              <a:buSzPts val="1800"/>
              <a:buFont typeface="Arial" panose="020B0604020202020204" pitchFamily="34" charset="0"/>
              <a:buChar char="•"/>
              <a:defRPr sz="2800" kern="1200">
                <a:solidFill>
                  <a:schemeClr val="tx1"/>
                </a:solidFill>
                <a:latin typeface="+mn-lt"/>
                <a:ea typeface="+mn-ea"/>
                <a:cs typeface="+mn-cs"/>
              </a:defRPr>
            </a:lvl1pPr>
            <a:lvl2pPr marL="1219170" lvl="1" indent="-457189" algn="l" defTabSz="914400" rtl="0" eaLnBrk="1" latinLnBrk="0" hangingPunct="1">
              <a:lnSpc>
                <a:spcPct val="90000"/>
              </a:lnSpc>
              <a:spcBef>
                <a:spcPts val="480"/>
              </a:spcBef>
              <a:spcAft>
                <a:spcPts val="0"/>
              </a:spcAft>
              <a:buClr>
                <a:schemeClr val="dk1"/>
              </a:buClr>
              <a:buSzPts val="1800"/>
              <a:buFont typeface="Arial" panose="020B0604020202020204" pitchFamily="34" charset="0"/>
              <a:buChar char="–"/>
              <a:defRPr sz="2400" kern="1200">
                <a:solidFill>
                  <a:schemeClr val="tx1"/>
                </a:solidFill>
                <a:latin typeface="+mn-lt"/>
                <a:ea typeface="+mn-ea"/>
                <a:cs typeface="+mn-cs"/>
              </a:defRPr>
            </a:lvl2pPr>
            <a:lvl3pPr marL="1828754" lvl="2" indent="-457189" algn="l" defTabSz="914400" rtl="0" eaLnBrk="1" latinLnBrk="0" hangingPunct="1">
              <a:lnSpc>
                <a:spcPct val="90000"/>
              </a:lnSpc>
              <a:spcBef>
                <a:spcPts val="480"/>
              </a:spcBef>
              <a:spcAft>
                <a:spcPts val="0"/>
              </a:spcAft>
              <a:buClr>
                <a:schemeClr val="dk1"/>
              </a:buClr>
              <a:buSzPts val="1800"/>
              <a:buFont typeface="Arial" panose="020B0604020202020204" pitchFamily="34" charset="0"/>
              <a:buChar char="•"/>
              <a:defRPr sz="2000" kern="1200">
                <a:solidFill>
                  <a:schemeClr val="tx1"/>
                </a:solidFill>
                <a:latin typeface="+mn-lt"/>
                <a:ea typeface="+mn-ea"/>
                <a:cs typeface="+mn-cs"/>
              </a:defRPr>
            </a:lvl3pPr>
            <a:lvl4pPr marL="2438339" lvl="3" indent="-457189" algn="l" defTabSz="914400" rtl="0" eaLnBrk="1" latinLnBrk="0" hangingPunct="1">
              <a:lnSpc>
                <a:spcPct val="90000"/>
              </a:lnSpc>
              <a:spcBef>
                <a:spcPts val="48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4pPr>
            <a:lvl5pPr marL="3047924" lvl="4" indent="-457189" algn="l" defTabSz="914400" rtl="0" eaLnBrk="1" latinLnBrk="0" hangingPunct="1">
              <a:lnSpc>
                <a:spcPct val="90000"/>
              </a:lnSpc>
              <a:spcBef>
                <a:spcPts val="48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3657509" lvl="5" indent="-457189" algn="l" defTabSz="914400" rtl="0" eaLnBrk="1" latinLnBrk="0" hangingPunct="1">
              <a:lnSpc>
                <a:spcPct val="90000"/>
              </a:lnSpc>
              <a:spcBef>
                <a:spcPts val="48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4267093" lvl="6" indent="-457189" algn="l" defTabSz="914400" rtl="0" eaLnBrk="1" latinLnBrk="0" hangingPunct="1">
              <a:lnSpc>
                <a:spcPct val="90000"/>
              </a:lnSpc>
              <a:spcBef>
                <a:spcPts val="48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4876678" lvl="7" indent="-457189" algn="l" defTabSz="914400" rtl="0" eaLnBrk="1" latinLnBrk="0" hangingPunct="1">
              <a:lnSpc>
                <a:spcPct val="90000"/>
              </a:lnSpc>
              <a:spcBef>
                <a:spcPts val="48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5486263" lvl="8" indent="-457189" algn="l" defTabSz="914400" rtl="0" eaLnBrk="1" latinLnBrk="0" hangingPunct="1">
              <a:lnSpc>
                <a:spcPct val="90000"/>
              </a:lnSpc>
              <a:spcBef>
                <a:spcPts val="48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609585" marR="0" lvl="0" indent="-457189" algn="l" defTabSz="914400" rtl="0" eaLnBrk="1" fontAlgn="auto" latinLnBrk="0" hangingPunct="1">
              <a:lnSpc>
                <a:spcPct val="90000"/>
              </a:lnSpc>
              <a:spcBef>
                <a:spcPts val="480"/>
              </a:spcBef>
              <a:spcAft>
                <a:spcPts val="0"/>
              </a:spcAft>
              <a:buClr>
                <a:sysClr val="windowText" lastClr="000000"/>
              </a:buClr>
              <a:buSzPts val="1800"/>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U.S. EPA Quality Assurance Project Plan (QAPP)</a:t>
            </a:r>
          </a:p>
          <a:p>
            <a:pPr marL="1219170" marR="0" lvl="1" indent="-457189" algn="l" defTabSz="914400" rtl="0" eaLnBrk="1" fontAlgn="auto" latinLnBrk="0" hangingPunct="1">
              <a:lnSpc>
                <a:spcPct val="90000"/>
              </a:lnSpc>
              <a:spcBef>
                <a:spcPts val="480"/>
              </a:spcBef>
              <a:spcAft>
                <a:spcPts val="0"/>
              </a:spcAft>
              <a:buClr>
                <a:sysClr val="windowText" lastClr="000000"/>
              </a:buClr>
              <a:buSzPts val="1800"/>
              <a:buFont typeface="Arial" panose="020B0604020202020204" pitchFamily="34" charset="0"/>
              <a:buChar char="–"/>
              <a:tabLst/>
              <a:defRPr/>
            </a:pPr>
            <a:r>
              <a:rPr kumimoji="0" lang="en-US" sz="2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Currently being updated to reflected changes occurring from UCN move from University of Maryland Baltimore County to Hampton University</a:t>
            </a:r>
          </a:p>
          <a:p>
            <a:pPr marL="1219170" marR="0" lvl="1" indent="-457189" algn="l" defTabSz="914400" rtl="0" eaLnBrk="1" fontAlgn="auto" latinLnBrk="0" hangingPunct="1">
              <a:lnSpc>
                <a:spcPct val="90000"/>
              </a:lnSpc>
              <a:spcBef>
                <a:spcPts val="480"/>
              </a:spcBef>
              <a:spcAft>
                <a:spcPts val="0"/>
              </a:spcAft>
              <a:buClr>
                <a:sysClr val="windowText" lastClr="000000"/>
              </a:buClr>
              <a:buSzPts val="1800"/>
              <a:buFont typeface="Arial" panose="020B0604020202020204" pitchFamily="34" charset="0"/>
              <a:buChar char="–"/>
              <a:tabLst/>
              <a:defRPr/>
            </a:pPr>
            <a:endParaRPr kumimoji="0" lang="en-US" sz="26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1219170" marR="0" lvl="1" indent="-457189" algn="l" defTabSz="914400" rtl="0" eaLnBrk="1" fontAlgn="auto" latinLnBrk="0" hangingPunct="1">
              <a:lnSpc>
                <a:spcPct val="90000"/>
              </a:lnSpc>
              <a:spcBef>
                <a:spcPts val="480"/>
              </a:spcBef>
              <a:spcAft>
                <a:spcPts val="0"/>
              </a:spcAft>
              <a:buClr>
                <a:sysClr val="windowText" lastClr="000000"/>
              </a:buClr>
              <a:buSzPts val="1800"/>
              <a:buFont typeface="Arial" panose="020B0604020202020204" pitchFamily="34" charset="0"/>
              <a:buChar char="–"/>
              <a:tabLst/>
              <a:defRPr/>
            </a:pPr>
            <a:endParaRPr kumimoji="0" lang="en-US" sz="26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609585" marR="0" lvl="0" indent="-457189" algn="l" defTabSz="914400" rtl="0" eaLnBrk="1" fontAlgn="auto" latinLnBrk="0" hangingPunct="1">
              <a:lnSpc>
                <a:spcPct val="90000"/>
              </a:lnSpc>
              <a:spcBef>
                <a:spcPts val="480"/>
              </a:spcBef>
              <a:spcAft>
                <a:spcPts val="0"/>
              </a:spcAft>
              <a:buClr>
                <a:sysClr val="windowText" lastClr="000000"/>
              </a:buClr>
              <a:buSzPts val="1800"/>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U.S. EPA Quality Assurance Handbook for Air Pollution Measurement Systems; Volume IV: Meteorological Measurements Version 3.0 (Draft)</a:t>
            </a:r>
          </a:p>
          <a:p>
            <a:pPr marL="1219170" marR="0" lvl="1" indent="-457189" algn="l" defTabSz="914400" rtl="0" eaLnBrk="1" fontAlgn="auto" latinLnBrk="0" hangingPunct="1">
              <a:lnSpc>
                <a:spcPct val="90000"/>
              </a:lnSpc>
              <a:spcBef>
                <a:spcPts val="480"/>
              </a:spcBef>
              <a:spcAft>
                <a:spcPts val="0"/>
              </a:spcAft>
              <a:buClr>
                <a:sysClr val="windowText" lastClr="000000"/>
              </a:buClr>
              <a:buSzPts val="1800"/>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Updates include a subsection on ceilometers consistent with UCN QAPP</a:t>
            </a:r>
          </a:p>
          <a:p>
            <a:pPr marL="609585" marR="0" lvl="0" indent="-457189" algn="l" defTabSz="914400" rtl="0" eaLnBrk="1" fontAlgn="auto" latinLnBrk="0" hangingPunct="1">
              <a:lnSpc>
                <a:spcPct val="90000"/>
              </a:lnSpc>
              <a:spcBef>
                <a:spcPts val="480"/>
              </a:spcBef>
              <a:spcAft>
                <a:spcPts val="0"/>
              </a:spcAft>
              <a:buClr>
                <a:sysClr val="windowText" lastClr="000000"/>
              </a:buClr>
              <a:buSzPts val="1800"/>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609585" marR="0" lvl="0" indent="-457189" algn="l" defTabSz="914400" rtl="0" eaLnBrk="1" fontAlgn="auto" latinLnBrk="0" hangingPunct="1">
              <a:lnSpc>
                <a:spcPct val="90000"/>
              </a:lnSpc>
              <a:spcBef>
                <a:spcPts val="480"/>
              </a:spcBef>
              <a:spcAft>
                <a:spcPts val="0"/>
              </a:spcAft>
              <a:buClr>
                <a:sysClr val="windowText" lastClr="000000"/>
              </a:buClr>
              <a:buSzPts val="1800"/>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ASTM International</a:t>
            </a:r>
          </a:p>
          <a:p>
            <a:pPr marL="1219170" marR="0" lvl="1" indent="-457189" algn="l" defTabSz="914400" rtl="0" eaLnBrk="1" fontAlgn="auto" latinLnBrk="0" hangingPunct="1">
              <a:lnSpc>
                <a:spcPct val="90000"/>
              </a:lnSpc>
              <a:spcBef>
                <a:spcPts val="480"/>
              </a:spcBef>
              <a:spcAft>
                <a:spcPts val="0"/>
              </a:spcAft>
              <a:buClr>
                <a:sysClr val="windowText" lastClr="000000"/>
              </a:buClr>
              <a:buSzPts val="1800"/>
              <a:buFont typeface="Arial" panose="020B0604020202020204" pitchFamily="34" charset="0"/>
              <a:buChar char="–"/>
              <a:tabLst/>
              <a:defRPr/>
            </a:pPr>
            <a:r>
              <a:rPr kumimoji="0" lang="en-US" sz="2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Draft Standard Guide for Mixing Layer Height from Laser Based Ceilometers (Yet to receive </a:t>
            </a:r>
            <a:r>
              <a:rPr lang="en-US" sz="2600" dirty="0">
                <a:solidFill>
                  <a:sysClr val="windowText" lastClr="000000"/>
                </a:solidFill>
                <a:latin typeface="Calibri" panose="020F0502020204030204"/>
              </a:rPr>
              <a:t>yes </a:t>
            </a:r>
            <a:r>
              <a:rPr kumimoji="0" lang="en-US" sz="2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vote to move out of </a:t>
            </a:r>
            <a:r>
              <a:rPr lang="en-US" sz="2600" dirty="0">
                <a:solidFill>
                  <a:sysClr val="windowText" lastClr="000000"/>
                </a:solidFill>
                <a:latin typeface="Calibri" panose="020F0502020204030204"/>
              </a:rPr>
              <a:t>committee)</a:t>
            </a:r>
            <a:r>
              <a:rPr kumimoji="0" lang="en-US" sz="2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p>
          <a:p>
            <a:pPr marL="1371566" marR="0" lvl="2" indent="0" algn="l" defTabSz="914400" rtl="0" eaLnBrk="1" fontAlgn="auto" latinLnBrk="0" hangingPunct="1">
              <a:lnSpc>
                <a:spcPct val="90000"/>
              </a:lnSpc>
              <a:spcBef>
                <a:spcPts val="480"/>
              </a:spcBef>
              <a:spcAft>
                <a:spcPts val="0"/>
              </a:spcAft>
              <a:buClr>
                <a:sysClr val="windowText" lastClr="000000"/>
              </a:buClr>
              <a:buSzPts val="1800"/>
              <a:buFont typeface="Arial" panose="020B0604020202020204" pitchFamily="34" charset="0"/>
              <a:buNone/>
              <a:tabLst/>
              <a:defRPr/>
            </a:pPr>
            <a:endParaRPr kumimoji="0" lang="en-US" sz="9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609585" marR="0" lvl="0" indent="-457189" algn="l" defTabSz="914400" rtl="0" eaLnBrk="1" fontAlgn="auto" latinLnBrk="0" hangingPunct="1">
              <a:lnSpc>
                <a:spcPct val="90000"/>
              </a:lnSpc>
              <a:spcBef>
                <a:spcPts val="480"/>
              </a:spcBef>
              <a:spcAft>
                <a:spcPts val="0"/>
              </a:spcAft>
              <a:buClr>
                <a:sysClr val="windowText" lastClr="000000"/>
              </a:buClr>
              <a:buSzPts val="1800"/>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609585" marR="0" lvl="0" indent="-457189" algn="l" defTabSz="914400" rtl="0" eaLnBrk="1" fontAlgn="auto" latinLnBrk="0" hangingPunct="1">
              <a:lnSpc>
                <a:spcPct val="90000"/>
              </a:lnSpc>
              <a:spcBef>
                <a:spcPts val="480"/>
              </a:spcBef>
              <a:spcAft>
                <a:spcPts val="0"/>
              </a:spcAft>
              <a:buClr>
                <a:sysClr val="windowText" lastClr="000000"/>
              </a:buClr>
              <a:buSzPts val="1800"/>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Ad-hoc Ceilometer Experiment Study (ACES II)</a:t>
            </a:r>
          </a:p>
          <a:p>
            <a:pPr marL="152396" marR="0" lvl="0" indent="0" algn="l" defTabSz="914400" rtl="0" eaLnBrk="1" fontAlgn="auto" latinLnBrk="0" hangingPunct="1">
              <a:lnSpc>
                <a:spcPct val="90000"/>
              </a:lnSpc>
              <a:spcBef>
                <a:spcPts val="480"/>
              </a:spcBef>
              <a:spcAft>
                <a:spcPts val="0"/>
              </a:spcAft>
              <a:buClr>
                <a:sysClr val="windowText" lastClr="000000"/>
              </a:buClr>
              <a:buSzPts val="1800"/>
              <a:buFont typeface="Arial" panose="020B0604020202020204" pitchFamily="34" charset="0"/>
              <a:buNone/>
              <a:tabLst/>
              <a:defRPr/>
            </a:pPr>
            <a:r>
              <a:rPr kumimoji="0" lang="en-US" sz="2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Summer 2025 Mid-</a:t>
            </a:r>
            <a:r>
              <a:rPr kumimoji="0" lang="en-US" sz="26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Altantic</a:t>
            </a:r>
            <a:r>
              <a:rPr kumimoji="0" lang="en-US" sz="2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26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Lufft</a:t>
            </a:r>
            <a:r>
              <a:rPr kumimoji="0" lang="en-US" sz="2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CHM15k, Vaisala CL51 and CL61</a:t>
            </a:r>
          </a:p>
          <a:p>
            <a:pPr marL="1219170" marR="0" lvl="1" indent="-457189" algn="l" defTabSz="914400" rtl="0" eaLnBrk="1" fontAlgn="auto" latinLnBrk="0" hangingPunct="1">
              <a:lnSpc>
                <a:spcPct val="90000"/>
              </a:lnSpc>
              <a:spcBef>
                <a:spcPts val="480"/>
              </a:spcBef>
              <a:spcAft>
                <a:spcPts val="0"/>
              </a:spcAft>
              <a:buClr>
                <a:sysClr val="windowText" lastClr="000000"/>
              </a:buClr>
              <a:buSzPts val="1800"/>
              <a:buFont typeface="Arial" panose="020B0604020202020204" pitchFamily="34" charset="0"/>
              <a:buChar char="–"/>
              <a:tabLst/>
              <a:defRPr/>
            </a:pPr>
            <a:endParaRPr kumimoji="0" lang="en-US" sz="9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72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211638-9488-2276-2AB5-11177C2DD74A}"/>
              </a:ext>
            </a:extLst>
          </p:cNvPr>
          <p:cNvSpPr>
            <a:spLocks noGrp="1"/>
          </p:cNvSpPr>
          <p:nvPr>
            <p:ph idx="1"/>
          </p:nvPr>
        </p:nvSpPr>
        <p:spPr>
          <a:xfrm>
            <a:off x="269649" y="754181"/>
            <a:ext cx="11496583" cy="3657600"/>
          </a:xfrm>
        </p:spPr>
        <p:txBody>
          <a:bodyPr/>
          <a:lstStyle/>
          <a:p>
            <a:r>
              <a:rPr lang="en-US" sz="2000" dirty="0"/>
              <a:t>July 2014 – Program level requirements updated to remove aerosols, SO</a:t>
            </a:r>
            <a:r>
              <a:rPr lang="en-US" sz="2000" baseline="-25000" dirty="0"/>
              <a:t>2</a:t>
            </a:r>
            <a:r>
              <a:rPr lang="en-US" sz="2000" dirty="0"/>
              <a:t>, C</a:t>
            </a:r>
            <a:r>
              <a:rPr lang="en-US" sz="2000" baseline="-25000" dirty="0"/>
              <a:t>2</a:t>
            </a:r>
            <a:r>
              <a:rPr lang="en-US" sz="2000" dirty="0"/>
              <a:t>H</a:t>
            </a:r>
            <a:r>
              <a:rPr lang="en-US" sz="2000" baseline="-25000" dirty="0"/>
              <a:t>2</a:t>
            </a:r>
            <a:r>
              <a:rPr lang="en-US" sz="2000" dirty="0"/>
              <a:t>O2, and UV-B radiation measurement products from TEMPO Instrument Project.</a:t>
            </a:r>
          </a:p>
          <a:p>
            <a:endParaRPr lang="en-US" sz="2000" dirty="0"/>
          </a:p>
          <a:p>
            <a:r>
              <a:rPr lang="en-US" sz="2000" dirty="0"/>
              <a:t>Under the U.S. Group on Earth Observations (USGEO) Satellite Needs Working Group (SNWG) process the EPA and NOAA submitted needs requests to restore science data products along with near-real-time NRT) aerosols, NO</a:t>
            </a:r>
            <a:r>
              <a:rPr lang="en-US" sz="2000" baseline="-25000" dirty="0"/>
              <a:t>2</a:t>
            </a:r>
            <a:r>
              <a:rPr lang="en-US" sz="2000" dirty="0"/>
              <a:t>, HCHO, and SO</a:t>
            </a:r>
            <a:r>
              <a:rPr lang="en-US" sz="2000" baseline="-25000" dirty="0"/>
              <a:t>2</a:t>
            </a:r>
            <a:r>
              <a:rPr lang="en-US" sz="2000" dirty="0"/>
              <a:t>.</a:t>
            </a:r>
          </a:p>
          <a:p>
            <a:endParaRPr lang="en-US" sz="2000" dirty="0"/>
          </a:p>
          <a:p>
            <a:r>
              <a:rPr lang="en-US" sz="2000" dirty="0"/>
              <a:t>NASA SNWG 2020/2022 solutions - SAO/NASA to produce NTR L1B, NO2, HCHO and clouds (cycle 3) and NRT SO</a:t>
            </a:r>
            <a:r>
              <a:rPr lang="en-US" sz="2000" baseline="-25000" dirty="0"/>
              <a:t>2</a:t>
            </a:r>
            <a:r>
              <a:rPr lang="en-US" sz="2000" dirty="0"/>
              <a:t> and enhanced data products (cycle 4).   NOAA NESDIS to produce NRT aerosol products in support of EPA </a:t>
            </a:r>
            <a:r>
              <a:rPr lang="en-US" sz="2000" dirty="0" err="1"/>
              <a:t>AirFuse</a:t>
            </a:r>
            <a:r>
              <a:rPr lang="en-US" sz="2000" dirty="0"/>
              <a:t>* project under </a:t>
            </a:r>
            <a:r>
              <a:rPr lang="en-US" sz="2000" dirty="0" err="1"/>
              <a:t>AirNow</a:t>
            </a:r>
            <a:r>
              <a:rPr lang="en-US" sz="2000" dirty="0"/>
              <a:t> Program</a:t>
            </a:r>
          </a:p>
          <a:p>
            <a:endParaRPr lang="en-US" sz="2000" dirty="0"/>
          </a:p>
          <a:p>
            <a:r>
              <a:rPr lang="en-US" sz="2000" dirty="0"/>
              <a:t>Validation of TEMPO data products have primarily relied non-TEMPO resources due to cost cap requirement of Earth Venture Instrument missions.</a:t>
            </a:r>
          </a:p>
          <a:p>
            <a:endParaRPr lang="en-US" sz="2000" dirty="0"/>
          </a:p>
          <a:p>
            <a:r>
              <a:rPr lang="en-US" sz="2000" dirty="0"/>
              <a:t>Can measurements from the Unified Ceilometer Network serve as a validation resource for TEMPO (satellite) Aerosol Layer Height (ALH) product?  </a:t>
            </a:r>
          </a:p>
        </p:txBody>
      </p:sp>
      <p:sp>
        <p:nvSpPr>
          <p:cNvPr id="3" name="Title 2">
            <a:extLst>
              <a:ext uri="{FF2B5EF4-FFF2-40B4-BE49-F238E27FC236}">
                <a16:creationId xmlns:a16="http://schemas.microsoft.com/office/drawing/2014/main" id="{3C60F3E8-436A-770E-EA6B-FEA19CF28ACD}"/>
              </a:ext>
            </a:extLst>
          </p:cNvPr>
          <p:cNvSpPr>
            <a:spLocks noGrp="1"/>
          </p:cNvSpPr>
          <p:nvPr>
            <p:ph type="title"/>
          </p:nvPr>
        </p:nvSpPr>
        <p:spPr>
          <a:xfrm>
            <a:off x="914400" y="58391"/>
            <a:ext cx="10363200" cy="695790"/>
          </a:xfrm>
        </p:spPr>
        <p:txBody>
          <a:bodyPr/>
          <a:lstStyle/>
          <a:p>
            <a:r>
              <a:rPr lang="en-US" dirty="0"/>
              <a:t>TEMPO Aerosol Layer Height </a:t>
            </a:r>
          </a:p>
        </p:txBody>
      </p:sp>
      <p:sp>
        <p:nvSpPr>
          <p:cNvPr id="4" name="Slide Number Placeholder 3">
            <a:extLst>
              <a:ext uri="{FF2B5EF4-FFF2-40B4-BE49-F238E27FC236}">
                <a16:creationId xmlns:a16="http://schemas.microsoft.com/office/drawing/2014/main" id="{06ABF53B-4E29-B20A-5061-752D01327042}"/>
              </a:ext>
            </a:extLst>
          </p:cNvPr>
          <p:cNvSpPr>
            <a:spLocks noGrp="1"/>
          </p:cNvSpPr>
          <p:nvPr>
            <p:ph type="sldNum" sz="quarter" idx="4"/>
          </p:nvPr>
        </p:nvSpPr>
        <p:spPr/>
        <p:txBody>
          <a:bodyPr/>
          <a:lstStyle/>
          <a:p>
            <a:fld id="{12C80C7B-1DE2-4FD7-9AB9-740667D82627}" type="slidenum">
              <a:rPr lang="en-US" smtClean="0"/>
              <a:pPr/>
              <a:t>2</a:t>
            </a:fld>
            <a:endParaRPr lang="en-US"/>
          </a:p>
        </p:txBody>
      </p:sp>
      <p:sp>
        <p:nvSpPr>
          <p:cNvPr id="6" name="TextBox 5">
            <a:extLst>
              <a:ext uri="{FF2B5EF4-FFF2-40B4-BE49-F238E27FC236}">
                <a16:creationId xmlns:a16="http://schemas.microsoft.com/office/drawing/2014/main" id="{4503F12F-2101-8E25-490C-34D8197FCD93}"/>
              </a:ext>
            </a:extLst>
          </p:cNvPr>
          <p:cNvSpPr txBox="1"/>
          <p:nvPr/>
        </p:nvSpPr>
        <p:spPr>
          <a:xfrm>
            <a:off x="6579217" y="6125901"/>
            <a:ext cx="4025590" cy="369332"/>
          </a:xfrm>
          <a:prstGeom prst="rect">
            <a:avLst/>
          </a:prstGeom>
          <a:noFill/>
        </p:spPr>
        <p:txBody>
          <a:bodyPr wrap="square" rtlCol="0">
            <a:spAutoFit/>
          </a:bodyPr>
          <a:lstStyle/>
          <a:p>
            <a:r>
              <a:rPr lang="en-US" dirty="0"/>
              <a:t>*Barron Henderson talk next session</a:t>
            </a:r>
          </a:p>
        </p:txBody>
      </p:sp>
    </p:spTree>
    <p:extLst>
      <p:ext uri="{BB962C8B-B14F-4D97-AF65-F5344CB8AC3E}">
        <p14:creationId xmlns:p14="http://schemas.microsoft.com/office/powerpoint/2010/main" val="4178239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511B359E-884A-42C5-9205-D46AD4A1B82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C80C7B-1DE2-4FD7-9AB9-740667D82627}" type="slidenum">
              <a:rPr kumimoji="0" lang="en-US" sz="1400" b="0" i="0" u="none" strike="noStrike" kern="1200" cap="none" spc="0" normalizeH="0" baseline="0" noProof="0" smtClean="0">
                <a:ln>
                  <a:noFill/>
                </a:ln>
                <a:solidFill>
                  <a:srgbClr val="FFFFFF">
                    <a:lumMod val="85000"/>
                  </a:srgbClr>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400" b="0" i="0" u="none" strike="noStrike" kern="1200" cap="none" spc="0" normalizeH="0" baseline="0" noProof="0" dirty="0">
              <a:ln>
                <a:noFill/>
              </a:ln>
              <a:solidFill>
                <a:srgbClr val="FFFFFF">
                  <a:lumMod val="85000"/>
                </a:srgbClr>
              </a:solidFill>
              <a:effectLst/>
              <a:uLnTx/>
              <a:uFillTx/>
              <a:latin typeface="Arial"/>
              <a:ea typeface="ＭＳ Ｐゴシック"/>
              <a:cs typeface="+mn-cs"/>
            </a:endParaRPr>
          </a:p>
        </p:txBody>
      </p:sp>
      <p:sp>
        <p:nvSpPr>
          <p:cNvPr id="13" name="TextBox 12">
            <a:extLst>
              <a:ext uri="{FF2B5EF4-FFF2-40B4-BE49-F238E27FC236}">
                <a16:creationId xmlns:a16="http://schemas.microsoft.com/office/drawing/2014/main" id="{9972308E-DC2A-0F76-D6A6-D8140C07CA41}"/>
              </a:ext>
            </a:extLst>
          </p:cNvPr>
          <p:cNvSpPr txBox="1"/>
          <p:nvPr/>
        </p:nvSpPr>
        <p:spPr>
          <a:xfrm>
            <a:off x="1692514" y="259330"/>
            <a:ext cx="9894440" cy="646331"/>
          </a:xfrm>
          <a:prstGeom prst="rect">
            <a:avLst/>
          </a:prstGeom>
          <a:noFill/>
        </p:spPr>
        <p:txBody>
          <a:bodyPr wrap="none" rtlCol="0">
            <a:spAutoFit/>
          </a:bodyPr>
          <a:lstStyle/>
          <a:p>
            <a:r>
              <a:rPr lang="en-US" sz="3600" b="1" dirty="0">
                <a:solidFill>
                  <a:srgbClr val="0070C0"/>
                </a:solidFill>
                <a:latin typeface="Calibri" panose="020F0502020204030204" pitchFamily="34" charset="0"/>
                <a:cs typeface="Calibri" panose="020F0502020204030204" pitchFamily="34" charset="0"/>
              </a:rPr>
              <a:t>New UCN Manual Data Upload (Vaisala and </a:t>
            </a:r>
            <a:r>
              <a:rPr lang="en-US" sz="3600" b="1" dirty="0" err="1">
                <a:solidFill>
                  <a:srgbClr val="0070C0"/>
                </a:solidFill>
                <a:latin typeface="Calibri" panose="020F0502020204030204" pitchFamily="34" charset="0"/>
                <a:cs typeface="Calibri" panose="020F0502020204030204" pitchFamily="34" charset="0"/>
              </a:rPr>
              <a:t>Lufft</a:t>
            </a:r>
            <a:r>
              <a:rPr lang="en-US" sz="3600" b="1" dirty="0">
                <a:solidFill>
                  <a:srgbClr val="0070C0"/>
                </a:solidFill>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DC41DF7E-4A06-5F63-6545-86D5FFDC9D2F}"/>
              </a:ext>
            </a:extLst>
          </p:cNvPr>
          <p:cNvPicPr>
            <a:picLocks noChangeAspect="1"/>
          </p:cNvPicPr>
          <p:nvPr/>
        </p:nvPicPr>
        <p:blipFill>
          <a:blip r:embed="rId2"/>
          <a:stretch>
            <a:fillRect/>
          </a:stretch>
        </p:blipFill>
        <p:spPr>
          <a:xfrm>
            <a:off x="2246968" y="1386306"/>
            <a:ext cx="7194303" cy="3884017"/>
          </a:xfrm>
          <a:prstGeom prst="rect">
            <a:avLst/>
          </a:prstGeom>
        </p:spPr>
      </p:pic>
      <p:sp>
        <p:nvSpPr>
          <p:cNvPr id="6" name="TextBox 5">
            <a:extLst>
              <a:ext uri="{FF2B5EF4-FFF2-40B4-BE49-F238E27FC236}">
                <a16:creationId xmlns:a16="http://schemas.microsoft.com/office/drawing/2014/main" id="{DC7D989F-4720-F658-75CA-38B2B295633A}"/>
              </a:ext>
            </a:extLst>
          </p:cNvPr>
          <p:cNvSpPr txBox="1"/>
          <p:nvPr/>
        </p:nvSpPr>
        <p:spPr>
          <a:xfrm>
            <a:off x="2409017" y="5574196"/>
            <a:ext cx="7713393" cy="646331"/>
          </a:xfrm>
          <a:prstGeom prst="rect">
            <a:avLst/>
          </a:prstGeom>
          <a:noFill/>
        </p:spPr>
        <p:txBody>
          <a:bodyPr wrap="square" rtlCol="0">
            <a:spAutoFit/>
          </a:bodyPr>
          <a:lstStyle/>
          <a:p>
            <a:pPr algn="just"/>
            <a:r>
              <a:rPr lang="en-US" dirty="0">
                <a:solidFill>
                  <a:prstClr val="black"/>
                </a:solidFill>
                <a:latin typeface="Calibri" panose="020F0502020204030204"/>
              </a:rPr>
              <a:t>Green: Data Up to Date		Yellow: Less Than Week Behind</a:t>
            </a:r>
          </a:p>
          <a:p>
            <a:pPr algn="just"/>
            <a:r>
              <a:rPr lang="en-US" dirty="0">
                <a:solidFill>
                  <a:prstClr val="black"/>
                </a:solidFill>
                <a:latin typeface="Calibri" panose="020F0502020204030204"/>
              </a:rPr>
              <a:t>White: Partial Data Available		Red: No Data Received</a:t>
            </a:r>
          </a:p>
        </p:txBody>
      </p:sp>
      <p:sp>
        <p:nvSpPr>
          <p:cNvPr id="7" name="TextBox 6">
            <a:extLst>
              <a:ext uri="{FF2B5EF4-FFF2-40B4-BE49-F238E27FC236}">
                <a16:creationId xmlns:a16="http://schemas.microsoft.com/office/drawing/2014/main" id="{F681595A-29B2-4C0A-BB82-327DCDC18E57}"/>
              </a:ext>
            </a:extLst>
          </p:cNvPr>
          <p:cNvSpPr txBox="1"/>
          <p:nvPr/>
        </p:nvSpPr>
        <p:spPr>
          <a:xfrm>
            <a:off x="2648288" y="905661"/>
            <a:ext cx="6106160" cy="646331"/>
          </a:xfrm>
          <a:prstGeom prst="rect">
            <a:avLst/>
          </a:prstGeom>
          <a:noFill/>
        </p:spPr>
        <p:txBody>
          <a:bodyPr wrap="square">
            <a:spAutoFit/>
          </a:bodyPr>
          <a:lstStyle/>
          <a:p>
            <a:pPr algn="ctr"/>
            <a:r>
              <a:rPr lang="en-US" dirty="0">
                <a:solidFill>
                  <a:prstClr val="black"/>
                </a:solidFill>
                <a:latin typeface="Calibri" panose="020F0502020204030204"/>
              </a:rPr>
              <a:t>http://cas.hamptonu.edu/~mcnabb/ucn/ceilometer_data.php</a:t>
            </a:r>
          </a:p>
          <a:p>
            <a:pPr algn="ctr"/>
            <a:endParaRPr lang="en-US" dirty="0">
              <a:solidFill>
                <a:prstClr val="black"/>
              </a:solidFill>
              <a:latin typeface="Calibri" panose="020F0502020204030204"/>
            </a:endParaRPr>
          </a:p>
        </p:txBody>
      </p:sp>
    </p:spTree>
    <p:extLst>
      <p:ext uri="{BB962C8B-B14F-4D97-AF65-F5344CB8AC3E}">
        <p14:creationId xmlns:p14="http://schemas.microsoft.com/office/powerpoint/2010/main" val="287135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4EF20AF-3BDE-5B8E-D38C-A379F0C84C6A}"/>
              </a:ext>
            </a:extLst>
          </p:cNvPr>
          <p:cNvPicPr>
            <a:picLocks noGrp="1" noChangeAspect="1"/>
          </p:cNvPicPr>
          <p:nvPr>
            <p:ph idx="1"/>
          </p:nvPr>
        </p:nvPicPr>
        <p:blipFill rotWithShape="1">
          <a:blip r:embed="rId2"/>
          <a:srcRect l="8756" t="14379" r="5392"/>
          <a:stretch/>
        </p:blipFill>
        <p:spPr>
          <a:xfrm>
            <a:off x="206430" y="551328"/>
            <a:ext cx="10259368" cy="5755343"/>
          </a:xfrm>
        </p:spPr>
      </p:pic>
      <p:sp>
        <p:nvSpPr>
          <p:cNvPr id="4" name="Slide Number Placeholder 3">
            <a:extLst>
              <a:ext uri="{FF2B5EF4-FFF2-40B4-BE49-F238E27FC236}">
                <a16:creationId xmlns:a16="http://schemas.microsoft.com/office/drawing/2014/main" id="{456B022D-2005-6592-470B-FED0C5F3A5B0}"/>
              </a:ext>
            </a:extLst>
          </p:cNvPr>
          <p:cNvSpPr>
            <a:spLocks noGrp="1"/>
          </p:cNvSpPr>
          <p:nvPr>
            <p:ph type="sldNum" sz="quarter" idx="4"/>
          </p:nvPr>
        </p:nvSpPr>
        <p:spPr/>
        <p:txBody>
          <a:bodyPr/>
          <a:lstStyle/>
          <a:p>
            <a:fld id="{12C80C7B-1DE2-4FD7-9AB9-740667D82627}" type="slidenum">
              <a:rPr lang="en-US" smtClean="0"/>
              <a:pPr/>
              <a:t>3</a:t>
            </a:fld>
            <a:endParaRPr lang="en-US"/>
          </a:p>
        </p:txBody>
      </p:sp>
      <p:pic>
        <p:nvPicPr>
          <p:cNvPr id="8" name="Picture 7">
            <a:extLst>
              <a:ext uri="{FF2B5EF4-FFF2-40B4-BE49-F238E27FC236}">
                <a16:creationId xmlns:a16="http://schemas.microsoft.com/office/drawing/2014/main" id="{5AED31D3-8980-1199-7497-629FA42E735E}"/>
              </a:ext>
            </a:extLst>
          </p:cNvPr>
          <p:cNvPicPr>
            <a:picLocks noChangeAspect="1"/>
          </p:cNvPicPr>
          <p:nvPr/>
        </p:nvPicPr>
        <p:blipFill rotWithShape="1">
          <a:blip r:embed="rId3"/>
          <a:srcRect l="8160" t="27363" r="26895" b="62967"/>
          <a:stretch/>
        </p:blipFill>
        <p:spPr>
          <a:xfrm>
            <a:off x="117167" y="3428506"/>
            <a:ext cx="7777424" cy="663191"/>
          </a:xfrm>
          <a:prstGeom prst="rect">
            <a:avLst/>
          </a:prstGeom>
        </p:spPr>
      </p:pic>
      <p:pic>
        <p:nvPicPr>
          <p:cNvPr id="9" name="Picture 8">
            <a:extLst>
              <a:ext uri="{FF2B5EF4-FFF2-40B4-BE49-F238E27FC236}">
                <a16:creationId xmlns:a16="http://schemas.microsoft.com/office/drawing/2014/main" id="{3F8B77A3-26EB-9A0F-625C-5EDC8F318262}"/>
              </a:ext>
            </a:extLst>
          </p:cNvPr>
          <p:cNvPicPr>
            <a:picLocks noChangeAspect="1"/>
          </p:cNvPicPr>
          <p:nvPr/>
        </p:nvPicPr>
        <p:blipFill rotWithShape="1">
          <a:blip r:embed="rId4"/>
          <a:srcRect t="50931" b="3235"/>
          <a:stretch/>
        </p:blipFill>
        <p:spPr>
          <a:xfrm>
            <a:off x="117167" y="4091697"/>
            <a:ext cx="7779170" cy="2282935"/>
          </a:xfrm>
          <a:prstGeom prst="rect">
            <a:avLst/>
          </a:prstGeom>
        </p:spPr>
      </p:pic>
      <p:pic>
        <p:nvPicPr>
          <p:cNvPr id="10" name="Picture 9">
            <a:extLst>
              <a:ext uri="{FF2B5EF4-FFF2-40B4-BE49-F238E27FC236}">
                <a16:creationId xmlns:a16="http://schemas.microsoft.com/office/drawing/2014/main" id="{11891D86-E216-554A-09AB-0CB454E0F0E9}"/>
              </a:ext>
            </a:extLst>
          </p:cNvPr>
          <p:cNvPicPr>
            <a:picLocks noChangeAspect="1"/>
          </p:cNvPicPr>
          <p:nvPr/>
        </p:nvPicPr>
        <p:blipFill rotWithShape="1">
          <a:blip r:embed="rId4"/>
          <a:srcRect l="69775" t="23195" b="42586"/>
          <a:stretch/>
        </p:blipFill>
        <p:spPr>
          <a:xfrm>
            <a:off x="5543275" y="3850535"/>
            <a:ext cx="2351316" cy="1704409"/>
          </a:xfrm>
          <a:prstGeom prst="rect">
            <a:avLst/>
          </a:prstGeom>
        </p:spPr>
      </p:pic>
      <p:pic>
        <p:nvPicPr>
          <p:cNvPr id="12" name="Picture 11">
            <a:extLst>
              <a:ext uri="{FF2B5EF4-FFF2-40B4-BE49-F238E27FC236}">
                <a16:creationId xmlns:a16="http://schemas.microsoft.com/office/drawing/2014/main" id="{73D2921E-384E-ECB6-6717-6E8CFAE63B70}"/>
              </a:ext>
            </a:extLst>
          </p:cNvPr>
          <p:cNvPicPr>
            <a:picLocks noChangeAspect="1"/>
          </p:cNvPicPr>
          <p:nvPr/>
        </p:nvPicPr>
        <p:blipFill rotWithShape="1">
          <a:blip r:embed="rId5"/>
          <a:srcRect l="4460" t="14110" r="1728" b="76921"/>
          <a:stretch/>
        </p:blipFill>
        <p:spPr>
          <a:xfrm>
            <a:off x="206431" y="79064"/>
            <a:ext cx="10259368" cy="551715"/>
          </a:xfrm>
          <a:prstGeom prst="rect">
            <a:avLst/>
          </a:prstGeom>
        </p:spPr>
      </p:pic>
    </p:spTree>
    <p:extLst>
      <p:ext uri="{BB962C8B-B14F-4D97-AF65-F5344CB8AC3E}">
        <p14:creationId xmlns:p14="http://schemas.microsoft.com/office/powerpoint/2010/main" val="2618565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25557D-1888-1AB0-DAC3-62B894FA50F7}"/>
              </a:ext>
            </a:extLst>
          </p:cNvPr>
          <p:cNvPicPr>
            <a:picLocks noChangeAspect="1"/>
          </p:cNvPicPr>
          <p:nvPr/>
        </p:nvPicPr>
        <p:blipFill rotWithShape="1">
          <a:blip r:embed="rId2"/>
          <a:srcRect l="34133" t="10612" r="33801" b="19184"/>
          <a:stretch/>
        </p:blipFill>
        <p:spPr>
          <a:xfrm>
            <a:off x="6526571" y="739931"/>
            <a:ext cx="3909528" cy="4814596"/>
          </a:xfrm>
          <a:prstGeom prst="rect">
            <a:avLst/>
          </a:prstGeom>
          <a:ln w="19050">
            <a:solidFill>
              <a:schemeClr val="tx1"/>
            </a:solidFill>
          </a:ln>
        </p:spPr>
      </p:pic>
      <p:sp>
        <p:nvSpPr>
          <p:cNvPr id="2" name="Title 1">
            <a:extLst>
              <a:ext uri="{FF2B5EF4-FFF2-40B4-BE49-F238E27FC236}">
                <a16:creationId xmlns:a16="http://schemas.microsoft.com/office/drawing/2014/main" id="{7F36B184-EAB0-4FE5-9C20-3E7A69D57C52}"/>
              </a:ext>
            </a:extLst>
          </p:cNvPr>
          <p:cNvSpPr>
            <a:spLocks noGrp="1"/>
          </p:cNvSpPr>
          <p:nvPr>
            <p:ph type="title" idx="4294967295"/>
          </p:nvPr>
        </p:nvSpPr>
        <p:spPr>
          <a:xfrm>
            <a:off x="1427240" y="44605"/>
            <a:ext cx="8043862" cy="695326"/>
          </a:xfrm>
        </p:spPr>
        <p:txBody>
          <a:bodyPr>
            <a:normAutofit fontScale="90000"/>
          </a:bodyPr>
          <a:lstStyle/>
          <a:p>
            <a:r>
              <a:rPr lang="en-US" sz="4000" b="1" dirty="0">
                <a:latin typeface="Calibri" panose="020F0502020204030204" pitchFamily="34" charset="0"/>
                <a:cs typeface="Calibri" panose="020F0502020204030204" pitchFamily="34" charset="0"/>
              </a:rPr>
              <a:t>Unified Ceilometer Network (UCN)</a:t>
            </a:r>
          </a:p>
        </p:txBody>
      </p:sp>
      <p:pic>
        <p:nvPicPr>
          <p:cNvPr id="21" name="Picture 20">
            <a:extLst>
              <a:ext uri="{FF2B5EF4-FFF2-40B4-BE49-F238E27FC236}">
                <a16:creationId xmlns:a16="http://schemas.microsoft.com/office/drawing/2014/main" id="{309F104D-A1B2-4892-8988-DD39B1143B55}"/>
              </a:ext>
            </a:extLst>
          </p:cNvPr>
          <p:cNvPicPr>
            <a:picLocks noChangeAspect="1"/>
          </p:cNvPicPr>
          <p:nvPr/>
        </p:nvPicPr>
        <p:blipFill rotWithShape="1">
          <a:blip r:embed="rId3"/>
          <a:srcRect l="29318" t="27071" r="29697" b="19731"/>
          <a:stretch/>
        </p:blipFill>
        <p:spPr>
          <a:xfrm>
            <a:off x="9351609" y="3839148"/>
            <a:ext cx="2840391" cy="2073854"/>
          </a:xfrm>
          <a:prstGeom prst="rect">
            <a:avLst/>
          </a:prstGeom>
          <a:ln w="22225">
            <a:solidFill>
              <a:schemeClr val="tx1"/>
            </a:solidFill>
          </a:ln>
        </p:spPr>
      </p:pic>
      <p:pic>
        <p:nvPicPr>
          <p:cNvPr id="29" name="Picture 28">
            <a:extLst>
              <a:ext uri="{FF2B5EF4-FFF2-40B4-BE49-F238E27FC236}">
                <a16:creationId xmlns:a16="http://schemas.microsoft.com/office/drawing/2014/main" id="{63A4BE85-1267-4D76-8B9B-D9F311F8C58A}"/>
              </a:ext>
            </a:extLst>
          </p:cNvPr>
          <p:cNvPicPr>
            <a:picLocks noChangeAspect="1"/>
          </p:cNvPicPr>
          <p:nvPr/>
        </p:nvPicPr>
        <p:blipFill>
          <a:blip r:embed="rId4"/>
          <a:stretch>
            <a:fillRect/>
          </a:stretch>
        </p:blipFill>
        <p:spPr>
          <a:xfrm>
            <a:off x="11024935" y="3972963"/>
            <a:ext cx="948166" cy="246523"/>
          </a:xfrm>
          <a:prstGeom prst="rect">
            <a:avLst/>
          </a:prstGeom>
        </p:spPr>
      </p:pic>
      <p:sp>
        <p:nvSpPr>
          <p:cNvPr id="30" name="TextBox 29">
            <a:extLst>
              <a:ext uri="{FF2B5EF4-FFF2-40B4-BE49-F238E27FC236}">
                <a16:creationId xmlns:a16="http://schemas.microsoft.com/office/drawing/2014/main" id="{06B94094-8534-4BC0-85B7-864A2E6FA165}"/>
              </a:ext>
            </a:extLst>
          </p:cNvPr>
          <p:cNvSpPr txBox="1"/>
          <p:nvPr/>
        </p:nvSpPr>
        <p:spPr>
          <a:xfrm>
            <a:off x="45435" y="607494"/>
            <a:ext cx="6656447" cy="6186309"/>
          </a:xfrm>
          <a:prstGeom prst="rect">
            <a:avLst/>
          </a:prstGeom>
          <a:noFill/>
        </p:spPr>
        <p:txBody>
          <a:bodyPr wrap="square" rtlCol="0">
            <a:spAutoFit/>
          </a:bodyPr>
          <a:lstStyle/>
          <a:p>
            <a:pPr marL="285750" marR="4821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Collaboration between Hampton University, EPA, Maryland Department of the Environment (MDE), NASA, NOAA and state and local agencies.</a:t>
            </a:r>
          </a:p>
          <a:p>
            <a:pPr marL="285750" marR="4821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4821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Development of a consolidate data archive of ceilometer attenuated backscatter coefficient profiles </a:t>
            </a:r>
            <a:r>
              <a:rPr kumimoji="0" lang="el-GR" b="0" i="0" u="none" strike="noStrike" kern="1200" cap="none" spc="0" normalizeH="0" baseline="0" noProof="0" dirty="0">
                <a:ln>
                  <a:noFill/>
                </a:ln>
                <a:solidFill>
                  <a:prstClr val="black"/>
                </a:solidFill>
                <a:effectLst/>
                <a:uLnTx/>
                <a:uFillTx/>
                <a:latin typeface="Calibri" panose="020F0502020204030204"/>
                <a:ea typeface="+mn-ea"/>
                <a:cs typeface="+mn-cs"/>
              </a:rPr>
              <a:t>β</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(z) from U.S. Air Quality Network </a:t>
            </a:r>
            <a:r>
              <a:rPr lang="en-US" dirty="0">
                <a:solidFill>
                  <a:prstClr val="black"/>
                </a:solidFill>
                <a:latin typeface="Calibri" panose="020F0502020204030204"/>
              </a:rPr>
              <a:t>(~72 sites) </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and Academic </a:t>
            </a:r>
            <a:r>
              <a:rPr lang="en-US" dirty="0">
                <a:solidFill>
                  <a:prstClr val="black"/>
                </a:solidFill>
                <a:latin typeface="Calibri" panose="020F0502020204030204"/>
              </a:rPr>
              <a:t>Institutions</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4821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4821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Development and implementation of automated standardized retrieval Mixing Layer Heights (MLH/PBLH) algorithm for a heterogeneous network </a:t>
            </a:r>
            <a:r>
              <a:rPr lang="en-US" dirty="0">
                <a:solidFill>
                  <a:prstClr val="black"/>
                </a:solidFill>
                <a:latin typeface="Calibri" panose="020F0502020204030204"/>
              </a:rPr>
              <a:t>of c</a:t>
            </a:r>
            <a:r>
              <a:rPr kumimoji="0" lang="en-US" b="0" i="0" u="none" strike="noStrike" kern="1200" cap="none" spc="0" normalizeH="0" baseline="0" noProof="0" dirty="0" err="1">
                <a:ln>
                  <a:noFill/>
                </a:ln>
                <a:solidFill>
                  <a:prstClr val="black"/>
                </a:solidFill>
                <a:effectLst/>
                <a:uLnTx/>
                <a:uFillTx/>
                <a:latin typeface="Calibri" panose="020F0502020204030204"/>
                <a:ea typeface="+mn-ea"/>
                <a:cs typeface="+mn-cs"/>
              </a:rPr>
              <a:t>eilometers</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  correct for instrument signal quality, screen for precipitation and cloud layers, and provide PBLH uncertainties (</a:t>
            </a:r>
            <a:r>
              <a:rPr kumimoji="0" lang="en-US" b="0" i="1" u="none" strike="noStrike" kern="1200" cap="none" spc="0" normalizeH="0" baseline="0" noProof="0" dirty="0">
                <a:ln>
                  <a:noFill/>
                </a:ln>
                <a:solidFill>
                  <a:prstClr val="black"/>
                </a:solidFill>
                <a:effectLst/>
                <a:uLnTx/>
                <a:uFillTx/>
                <a:latin typeface="Calibri" panose="020F0502020204030204"/>
                <a:ea typeface="+mn-ea"/>
                <a:cs typeface="+mn-cs"/>
              </a:rPr>
              <a:t>Caicedo et al. 2020</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4821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4821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Currently effort focused on bringing ceilometer data for remaining EPA air quality (PAMS) sites into data archive at Hampton University; Full product generation to start winter of 2024. </a:t>
            </a:r>
          </a:p>
          <a:p>
            <a:pPr marL="285750" marR="4821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prstClr val="black"/>
              </a:solidFill>
              <a:latin typeface="Calibri" panose="020F0502020204030204"/>
            </a:endParaRPr>
          </a:p>
          <a:p>
            <a:pPr marL="285750" marR="4821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Data use for EPA, state, and local agencies focused on model  evaluation &amp; development; heavy focus on non-attainment areas. </a:t>
            </a:r>
          </a:p>
          <a:p>
            <a:pPr marL="285750" marR="4821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BC0D145-3C75-4646-ACF0-9BD76B4734B6}"/>
              </a:ext>
            </a:extLst>
          </p:cNvPr>
          <p:cNvSpPr txBox="1"/>
          <p:nvPr/>
        </p:nvSpPr>
        <p:spPr>
          <a:xfrm>
            <a:off x="6526570" y="5225933"/>
            <a:ext cx="390952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https://ucn-portal.org </a:t>
            </a:r>
          </a:p>
        </p:txBody>
      </p:sp>
    </p:spTree>
    <p:extLst>
      <p:ext uri="{BB962C8B-B14F-4D97-AF65-F5344CB8AC3E}">
        <p14:creationId xmlns:p14="http://schemas.microsoft.com/office/powerpoint/2010/main" val="538103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8"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14406" y="4076018"/>
            <a:ext cx="2178331" cy="1839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8035899" y="2322312"/>
            <a:ext cx="2178329" cy="1861235"/>
          </a:xfrm>
        </p:spPr>
      </p:pic>
      <p:pic>
        <p:nvPicPr>
          <p:cNvPr id="49157" name="Picture 8"/>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10113888" y="2339529"/>
            <a:ext cx="2178329" cy="182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25063" y="621631"/>
            <a:ext cx="2178329" cy="1839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666786"/>
            <a:ext cx="8240751" cy="5847755"/>
          </a:xfrm>
          <a:prstGeom prst="rect">
            <a:avLst/>
          </a:prstGeom>
        </p:spPr>
        <p:txBody>
          <a:bodyPr wrap="square">
            <a:spAutoFit/>
          </a:bodyPr>
          <a:lstStyle/>
          <a:p>
            <a:pPr marL="285744" indent="-285744" defTabSz="3686769">
              <a:buFont typeface="Arial" panose="020B0604020202020204" pitchFamily="34" charset="0"/>
              <a:buChar char="•"/>
              <a:defRPr/>
            </a:pPr>
            <a:r>
              <a:rPr lang="en-US" sz="2200" dirty="0">
                <a:cs typeface="Arial" panose="020B0604020202020204" pitchFamily="34" charset="0"/>
              </a:rPr>
              <a:t>Joint Effort in 2016:</a:t>
            </a:r>
          </a:p>
          <a:p>
            <a:pPr marL="895328" lvl="1" indent="-285744" defTabSz="3686769">
              <a:buFont typeface="Arial" panose="020B0604020202020204" pitchFamily="34" charset="0"/>
              <a:buChar char="•"/>
              <a:defRPr/>
            </a:pPr>
            <a:r>
              <a:rPr lang="en-US" sz="2200" dirty="0">
                <a:cs typeface="Arial" panose="020B0604020202020204" pitchFamily="34" charset="0"/>
              </a:rPr>
              <a:t>UMBC/MDE/EPA/NASA/NOAA</a:t>
            </a:r>
          </a:p>
          <a:p>
            <a:pPr marL="895328" lvl="1" indent="-285744" defTabSz="3686769">
              <a:buFont typeface="Arial" panose="020B0604020202020204" pitchFamily="34" charset="0"/>
              <a:buChar char="•"/>
              <a:defRPr/>
            </a:pPr>
            <a:r>
              <a:rPr lang="en-US" sz="2200" dirty="0">
                <a:cs typeface="Arial" panose="020B0604020202020204" pitchFamily="34" charset="0"/>
              </a:rPr>
              <a:t>Academia: NOAA CESSRST and NCAS-M (CCNY and Hampton U)</a:t>
            </a:r>
          </a:p>
          <a:p>
            <a:pPr marL="895328" lvl="1" indent="-285744" defTabSz="3686769">
              <a:buFont typeface="Arial" panose="020B0604020202020204" pitchFamily="34" charset="0"/>
              <a:buChar char="•"/>
              <a:defRPr/>
            </a:pPr>
            <a:endParaRPr lang="en-US" sz="2200" dirty="0">
              <a:cs typeface="Arial" panose="020B0604020202020204" pitchFamily="34" charset="0"/>
            </a:endParaRPr>
          </a:p>
          <a:p>
            <a:pPr marL="285744" indent="-285744" defTabSz="3686769">
              <a:buFont typeface="Arial" panose="020B0604020202020204" pitchFamily="34" charset="0"/>
              <a:buChar char="•"/>
              <a:defRPr/>
            </a:pPr>
            <a:r>
              <a:rPr lang="en-US" altLang="en-US" sz="2200" dirty="0"/>
              <a:t>Measurements to help guide EPA PAMS program implementation for new hourly MLH requirement.</a:t>
            </a:r>
          </a:p>
          <a:p>
            <a:pPr defTabSz="3686769">
              <a:defRPr/>
            </a:pPr>
            <a:endParaRPr lang="en-US" sz="2200" dirty="0">
              <a:cs typeface="Arial" panose="020B0604020202020204" pitchFamily="34" charset="0"/>
            </a:endParaRPr>
          </a:p>
          <a:p>
            <a:pPr marL="285744" indent="-285744" defTabSz="3686769">
              <a:buFont typeface="Arial" panose="020B0604020202020204" pitchFamily="34" charset="0"/>
              <a:buChar char="•"/>
              <a:defRPr/>
            </a:pPr>
            <a:r>
              <a:rPr lang="en-US" sz="2200" dirty="0">
                <a:cs typeface="Arial" panose="020B0604020202020204" pitchFamily="34" charset="0"/>
              </a:rPr>
              <a:t>Evaluation of Aerosol Backscatter and MHL retrievals from commercial ceilometer/lidars (</a:t>
            </a:r>
            <a:r>
              <a:rPr lang="en-US" sz="2200" b="1" dirty="0">
                <a:solidFill>
                  <a:srgbClr val="00B050"/>
                </a:solidFill>
                <a:cs typeface="Arial" panose="020B0604020202020204" pitchFamily="34" charset="0"/>
              </a:rPr>
              <a:t>software</a:t>
            </a:r>
            <a:r>
              <a:rPr lang="en-US" sz="2200" dirty="0">
                <a:cs typeface="Arial" panose="020B0604020202020204" pitchFamily="34" charset="0"/>
              </a:rPr>
              <a:t>):</a:t>
            </a:r>
          </a:p>
          <a:p>
            <a:pPr marL="1352517" lvl="2" indent="-285744" defTabSz="3686769">
              <a:buFont typeface="Arial" panose="020B0604020202020204" pitchFamily="34" charset="0"/>
              <a:buChar char="•"/>
              <a:defRPr/>
            </a:pPr>
            <a:r>
              <a:rPr lang="en-US" sz="2200" b="1" dirty="0">
                <a:cs typeface="Arial" panose="020B0604020202020204" pitchFamily="34" charset="0"/>
              </a:rPr>
              <a:t>Campbell Scientific </a:t>
            </a:r>
            <a:r>
              <a:rPr lang="en-US" sz="2200" dirty="0">
                <a:cs typeface="Arial" panose="020B0604020202020204" pitchFamily="34" charset="0"/>
              </a:rPr>
              <a:t>CS135 and </a:t>
            </a:r>
            <a:r>
              <a:rPr lang="en-US" sz="2200" dirty="0" err="1">
                <a:ea typeface="Calibri"/>
                <a:cs typeface="Calibri"/>
                <a:sym typeface="Calibri"/>
              </a:rPr>
              <a:t>SkyVue</a:t>
            </a:r>
            <a:r>
              <a:rPr lang="en-US" sz="2200" dirty="0">
                <a:ea typeface="Calibri"/>
                <a:cs typeface="Calibri"/>
                <a:sym typeface="Calibri"/>
              </a:rPr>
              <a:t> Pro</a:t>
            </a:r>
            <a:r>
              <a:rPr lang="en-US" sz="2200" dirty="0">
                <a:sym typeface="Calibri"/>
              </a:rPr>
              <a:t> </a:t>
            </a:r>
            <a:r>
              <a:rPr lang="en-US" sz="2200" dirty="0">
                <a:cs typeface="Arial" panose="020B0604020202020204" pitchFamily="34" charset="0"/>
              </a:rPr>
              <a:t>(</a:t>
            </a:r>
            <a:r>
              <a:rPr lang="en-US" sz="2200" b="1" dirty="0">
                <a:solidFill>
                  <a:srgbClr val="00B050"/>
                </a:solidFill>
                <a:cs typeface="Arial" panose="020B0604020202020204" pitchFamily="34" charset="0"/>
              </a:rPr>
              <a:t>Viewpoint</a:t>
            </a:r>
            <a:r>
              <a:rPr lang="en-US" sz="2200" dirty="0">
                <a:cs typeface="Arial" panose="020B0604020202020204" pitchFamily="34" charset="0"/>
              </a:rPr>
              <a:t>)</a:t>
            </a:r>
          </a:p>
          <a:p>
            <a:pPr marL="1352517" lvl="2" indent="-285744" defTabSz="3686769">
              <a:buFont typeface="Arial" panose="020B0604020202020204" pitchFamily="34" charset="0"/>
              <a:buChar char="•"/>
              <a:defRPr/>
            </a:pPr>
            <a:r>
              <a:rPr lang="en-US" sz="2200" b="1" dirty="0" err="1">
                <a:cs typeface="Arial" panose="020B0604020202020204" pitchFamily="34" charset="0"/>
              </a:rPr>
              <a:t>Leosphere</a:t>
            </a:r>
            <a:r>
              <a:rPr lang="en-US" sz="2200" dirty="0">
                <a:cs typeface="Arial" panose="020B0604020202020204" pitchFamily="34" charset="0"/>
              </a:rPr>
              <a:t> </a:t>
            </a:r>
            <a:r>
              <a:rPr lang="en-US" sz="2200" dirty="0" err="1">
                <a:cs typeface="Arial" panose="020B0604020202020204" pitchFamily="34" charset="0"/>
              </a:rPr>
              <a:t>Windcube</a:t>
            </a:r>
            <a:r>
              <a:rPr lang="en-US" sz="2200" dirty="0">
                <a:cs typeface="Arial" panose="020B0604020202020204" pitchFamily="34" charset="0"/>
              </a:rPr>
              <a:t> 200S (</a:t>
            </a:r>
            <a:r>
              <a:rPr lang="en-US" sz="2200" dirty="0" err="1">
                <a:cs typeface="Arial" panose="020B0604020202020204" pitchFamily="34" charset="0"/>
              </a:rPr>
              <a:t>Windforge</a:t>
            </a:r>
            <a:r>
              <a:rPr lang="en-US" sz="2200" dirty="0">
                <a:cs typeface="Arial" panose="020B0604020202020204" pitchFamily="34" charset="0"/>
              </a:rPr>
              <a:t>)</a:t>
            </a:r>
          </a:p>
          <a:p>
            <a:pPr marL="1352517" lvl="2" indent="-285744" defTabSz="3686769">
              <a:buFont typeface="Arial" panose="020B0604020202020204" pitchFamily="34" charset="0"/>
              <a:buChar char="•"/>
              <a:defRPr/>
            </a:pPr>
            <a:r>
              <a:rPr lang="en-US" sz="2200" b="1" dirty="0" err="1">
                <a:cs typeface="Arial" panose="020B0604020202020204" pitchFamily="34" charset="0"/>
              </a:rPr>
              <a:t>Lufft</a:t>
            </a:r>
            <a:r>
              <a:rPr lang="en-US" sz="2200" b="1" dirty="0">
                <a:cs typeface="Arial" panose="020B0604020202020204" pitchFamily="34" charset="0"/>
              </a:rPr>
              <a:t>:</a:t>
            </a:r>
            <a:r>
              <a:rPr lang="en-US" sz="2200" dirty="0">
                <a:cs typeface="Arial" panose="020B0604020202020204" pitchFamily="34" charset="0"/>
              </a:rPr>
              <a:t> CHM8k and CHM15k (</a:t>
            </a:r>
            <a:r>
              <a:rPr lang="en-US" sz="2200" b="1" dirty="0" err="1">
                <a:solidFill>
                  <a:srgbClr val="00B050"/>
                </a:solidFill>
                <a:cs typeface="Arial" panose="020B0604020202020204" pitchFamily="34" charset="0"/>
              </a:rPr>
              <a:t>Lufft</a:t>
            </a:r>
            <a:r>
              <a:rPr lang="en-US" sz="2200" b="1" dirty="0">
                <a:solidFill>
                  <a:srgbClr val="00B050"/>
                </a:solidFill>
                <a:cs typeface="Arial" panose="020B0604020202020204" pitchFamily="34" charset="0"/>
              </a:rPr>
              <a:t> Viewer</a:t>
            </a:r>
            <a:r>
              <a:rPr lang="en-US" sz="2200" dirty="0">
                <a:cs typeface="Arial" panose="020B0604020202020204" pitchFamily="34" charset="0"/>
              </a:rPr>
              <a:t>)</a:t>
            </a:r>
          </a:p>
          <a:p>
            <a:pPr marL="1352517" lvl="2" indent="-285744" defTabSz="3686769">
              <a:buFont typeface="Arial" panose="020B0604020202020204" pitchFamily="34" charset="0"/>
              <a:buChar char="•"/>
              <a:defRPr/>
            </a:pPr>
            <a:r>
              <a:rPr lang="en-US" sz="2200" b="1" dirty="0" err="1">
                <a:cs typeface="Arial" panose="020B0604020202020204" pitchFamily="34" charset="0"/>
              </a:rPr>
              <a:t>Vaisala</a:t>
            </a:r>
            <a:r>
              <a:rPr lang="en-US" sz="2200" b="1" dirty="0">
                <a:cs typeface="Arial" panose="020B0604020202020204" pitchFamily="34" charset="0"/>
              </a:rPr>
              <a:t>:</a:t>
            </a:r>
            <a:r>
              <a:rPr lang="en-US" sz="2200" dirty="0">
                <a:cs typeface="Arial" panose="020B0604020202020204" pitchFamily="34" charset="0"/>
              </a:rPr>
              <a:t> CL31 and CL51 (</a:t>
            </a:r>
            <a:r>
              <a:rPr lang="en-US" sz="2200" b="1" dirty="0">
                <a:solidFill>
                  <a:srgbClr val="00B050"/>
                </a:solidFill>
                <a:cs typeface="Arial" panose="020B0604020202020204" pitchFamily="34" charset="0"/>
              </a:rPr>
              <a:t>CL-View And BL-View</a:t>
            </a:r>
            <a:r>
              <a:rPr lang="en-US" sz="2200" dirty="0">
                <a:cs typeface="Arial" panose="020B0604020202020204" pitchFamily="34" charset="0"/>
              </a:rPr>
              <a:t>)</a:t>
            </a:r>
          </a:p>
          <a:p>
            <a:pPr defTabSz="3686769">
              <a:defRPr/>
            </a:pPr>
            <a:r>
              <a:rPr lang="en-US" sz="2200" dirty="0">
                <a:cs typeface="Arial" panose="020B0604020202020204" pitchFamily="34" charset="0"/>
              </a:rPr>
              <a:t> </a:t>
            </a:r>
          </a:p>
          <a:p>
            <a:pPr marL="285744" indent="-285744" defTabSz="3686769">
              <a:buFont typeface="Arial" panose="020B0604020202020204" pitchFamily="34" charset="0"/>
              <a:buChar char="•"/>
              <a:defRPr/>
            </a:pPr>
            <a:r>
              <a:rPr lang="en-US" sz="2200" dirty="0">
                <a:cs typeface="Arial" panose="020B0604020202020204" pitchFamily="34" charset="0"/>
              </a:rPr>
              <a:t>Development and evaluation of common algorithm for MLH</a:t>
            </a:r>
          </a:p>
        </p:txBody>
      </p:sp>
      <p:sp>
        <p:nvSpPr>
          <p:cNvPr id="6" name="TextBox 5"/>
          <p:cNvSpPr txBox="1"/>
          <p:nvPr/>
        </p:nvSpPr>
        <p:spPr>
          <a:xfrm>
            <a:off x="666259" y="0"/>
            <a:ext cx="10229082" cy="666786"/>
          </a:xfrm>
          <a:prstGeom prst="rect">
            <a:avLst/>
          </a:prstGeom>
          <a:noFill/>
        </p:spPr>
        <p:txBody>
          <a:bodyPr wrap="none" rtlCol="0">
            <a:spAutoFit/>
          </a:bodyPr>
          <a:lstStyle/>
          <a:p>
            <a:r>
              <a:rPr lang="en-US" sz="3733" b="1" dirty="0">
                <a:solidFill>
                  <a:srgbClr val="005187"/>
                </a:solidFill>
              </a:rPr>
              <a:t>Ad-hoc Ceilometer Evaluation Study (ACES)</a:t>
            </a:r>
          </a:p>
        </p:txBody>
      </p:sp>
    </p:spTree>
    <p:extLst>
      <p:ext uri="{BB962C8B-B14F-4D97-AF65-F5344CB8AC3E}">
        <p14:creationId xmlns:p14="http://schemas.microsoft.com/office/powerpoint/2010/main" val="3414552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3" name="Google Shape;173;p21"/>
          <p:cNvSpPr txBox="1">
            <a:spLocks noGrp="1"/>
          </p:cNvSpPr>
          <p:nvPr>
            <p:ph type="title"/>
          </p:nvPr>
        </p:nvSpPr>
        <p:spPr>
          <a:xfrm>
            <a:off x="496433" y="14434"/>
            <a:ext cx="10515600" cy="871653"/>
          </a:xfrm>
          <a:prstGeom prst="rect">
            <a:avLst/>
          </a:prstGeom>
          <a:noFill/>
          <a:ln>
            <a:noFill/>
          </a:ln>
        </p:spPr>
        <p:txBody>
          <a:bodyPr spcFirstLastPara="1" vert="horz" wrap="square" lIns="91425" tIns="45700" rIns="91425" bIns="45700" numCol="1" rtlCol="0" anchor="ctr" anchorCtr="0" compatLnSpc="1">
            <a:prstTxWarp prst="textNoShape">
              <a:avLst/>
            </a:prstTxWarp>
            <a:noAutofit/>
          </a:bodyPr>
          <a:lstStyle/>
          <a:p>
            <a:r>
              <a:rPr lang="en-US" sz="3733" dirty="0">
                <a:latin typeface="Calibri" panose="020F0502020204030204" pitchFamily="34" charset="0"/>
                <a:ea typeface="Calibri"/>
                <a:sym typeface="Calibri"/>
              </a:rPr>
              <a:t>Ceilometer Signal Evaluation</a:t>
            </a:r>
            <a:endParaRPr lang="en-US" sz="3733" dirty="0">
              <a:latin typeface="Calibri" panose="020F0502020204030204" pitchFamily="34" charset="0"/>
            </a:endParaRPr>
          </a:p>
        </p:txBody>
      </p:sp>
      <p:sp>
        <p:nvSpPr>
          <p:cNvPr id="184" name="Google Shape;184;p21"/>
          <p:cNvSpPr/>
          <p:nvPr/>
        </p:nvSpPr>
        <p:spPr>
          <a:xfrm>
            <a:off x="241781" y="2419388"/>
            <a:ext cx="11524339" cy="3108600"/>
          </a:xfrm>
          <a:prstGeom prst="rect">
            <a:avLst/>
          </a:prstGeom>
          <a:noFill/>
          <a:ln>
            <a:noFill/>
          </a:ln>
        </p:spPr>
        <p:txBody>
          <a:bodyPr spcFirstLastPara="1" wrap="square" lIns="91425" tIns="45700" rIns="91425" bIns="45700" anchor="t" anchorCtr="0">
            <a:noAutofit/>
          </a:bodyPr>
          <a:lstStyle/>
          <a:p>
            <a:endParaRPr lang="en-US" sz="2667" b="1" dirty="0">
              <a:ea typeface="Calibri"/>
              <a:cs typeface="Calibri"/>
              <a:sym typeface="Calibri"/>
            </a:endParaRPr>
          </a:p>
          <a:p>
            <a:pPr marL="380990" indent="-380990">
              <a:buFont typeface="Arial" panose="020B0604020202020204" pitchFamily="34" charset="0"/>
              <a:buChar char="•"/>
            </a:pPr>
            <a:r>
              <a:rPr lang="en-US" sz="2400" dirty="0">
                <a:ea typeface="Calibri"/>
                <a:cs typeface="Calibri"/>
                <a:sym typeface="Calibri"/>
              </a:rPr>
              <a:t>Varying signal quality</a:t>
            </a:r>
          </a:p>
          <a:p>
            <a:pPr marL="990575" lvl="1" indent="-380990">
              <a:buFont typeface="Arial" panose="020B0604020202020204" pitchFamily="34" charset="0"/>
              <a:buChar char="•"/>
            </a:pPr>
            <a:r>
              <a:rPr lang="en-US" sz="2133" dirty="0">
                <a:ea typeface="Calibri"/>
                <a:cs typeface="Calibri"/>
                <a:sym typeface="Calibri"/>
              </a:rPr>
              <a:t>QC/QA protocols per make/model</a:t>
            </a:r>
          </a:p>
          <a:p>
            <a:pPr lvl="1"/>
            <a:endParaRPr lang="en-US" sz="1333" dirty="0">
              <a:ea typeface="Calibri"/>
              <a:cs typeface="Calibri"/>
              <a:sym typeface="Calibri"/>
            </a:endParaRPr>
          </a:p>
          <a:p>
            <a:pPr marL="380990" indent="-380990">
              <a:buFont typeface="Arial" panose="020B0604020202020204" pitchFamily="34" charset="0"/>
              <a:buChar char="•"/>
            </a:pPr>
            <a:r>
              <a:rPr lang="en-US" sz="2400" dirty="0">
                <a:solidFill>
                  <a:schemeClr val="dk1"/>
                </a:solidFill>
                <a:latin typeface="Calibri"/>
                <a:ea typeface="Calibri"/>
                <a:cs typeface="Calibri"/>
                <a:sym typeface="Calibri"/>
              </a:rPr>
              <a:t>Ceilometer signal evaluation/correction*</a:t>
            </a:r>
          </a:p>
          <a:p>
            <a:pPr marL="990575" lvl="1" indent="-380990">
              <a:buFont typeface="Arial" panose="020B0604020202020204" pitchFamily="34" charset="0"/>
              <a:buChar char="•"/>
            </a:pPr>
            <a:r>
              <a:rPr lang="en-US" sz="2400" b="1" dirty="0">
                <a:solidFill>
                  <a:srgbClr val="F6BB00"/>
                </a:solidFill>
                <a:latin typeface="Calibri"/>
                <a:ea typeface="Calibri"/>
                <a:cs typeface="Calibri"/>
                <a:sym typeface="Calibri"/>
              </a:rPr>
              <a:t>Signal-to noise ratios</a:t>
            </a:r>
          </a:p>
          <a:p>
            <a:pPr marL="990575" lvl="1" indent="-380990">
              <a:buFont typeface="Arial" panose="020B0604020202020204" pitchFamily="34" charset="0"/>
              <a:buChar char="•"/>
            </a:pPr>
            <a:r>
              <a:rPr lang="en-US" sz="2400" b="1" dirty="0">
                <a:solidFill>
                  <a:srgbClr val="00B0F0"/>
                </a:solidFill>
                <a:latin typeface="Calibri"/>
                <a:ea typeface="Calibri"/>
                <a:cs typeface="Calibri"/>
                <a:sym typeface="Calibri"/>
              </a:rPr>
              <a:t>Overlap corrections</a:t>
            </a:r>
          </a:p>
          <a:p>
            <a:pPr marL="990575" lvl="1" indent="-380990">
              <a:buFont typeface="Arial" panose="020B0604020202020204" pitchFamily="34" charset="0"/>
              <a:buChar char="•"/>
            </a:pPr>
            <a:r>
              <a:rPr lang="en-US" sz="2400" b="1" dirty="0">
                <a:solidFill>
                  <a:srgbClr val="00B050"/>
                </a:solidFill>
                <a:latin typeface="Calibri" panose="020F0502020204030204" pitchFamily="34" charset="0"/>
                <a:ea typeface="Calibri"/>
                <a:cs typeface="Calibri" panose="020F0502020204030204" pitchFamily="34" charset="0"/>
                <a:sym typeface="Calibri"/>
              </a:rPr>
              <a:t>Artifacts</a:t>
            </a:r>
          </a:p>
          <a:p>
            <a:pPr marL="990575" lvl="1" indent="-380990">
              <a:buFont typeface="Arial" panose="020B0604020202020204" pitchFamily="34" charset="0"/>
              <a:buChar char="•"/>
            </a:pPr>
            <a:r>
              <a:rPr lang="en-US" sz="2400" dirty="0">
                <a:solidFill>
                  <a:schemeClr val="dk1"/>
                </a:solidFill>
                <a:latin typeface="Calibri"/>
                <a:ea typeface="Calibri"/>
                <a:cs typeface="Calibri"/>
                <a:sym typeface="Calibri"/>
              </a:rPr>
              <a:t>Resolution</a:t>
            </a:r>
            <a:endParaRPr sz="2400" dirty="0">
              <a:solidFill>
                <a:schemeClr val="dk1"/>
              </a:solidFill>
              <a:latin typeface="Calibri"/>
              <a:ea typeface="Calibri"/>
              <a:cs typeface="Calibri"/>
              <a:sym typeface="Calibri"/>
            </a:endParaRPr>
          </a:p>
          <a:p>
            <a:pPr marL="895294" lvl="1" indent="-285736"/>
            <a:endParaRPr lang="en-US" sz="1867" dirty="0">
              <a:solidFill>
                <a:schemeClr val="dk1"/>
              </a:solidFill>
              <a:ea typeface="Calibri"/>
              <a:cs typeface="Calibri"/>
              <a:sym typeface="Calibri"/>
            </a:endParaRPr>
          </a:p>
          <a:p>
            <a:pPr marL="895294" lvl="1" indent="-285736"/>
            <a:r>
              <a:rPr lang="en-US" sz="1867" dirty="0">
                <a:solidFill>
                  <a:schemeClr val="dk1"/>
                </a:solidFill>
                <a:ea typeface="Calibri"/>
                <a:cs typeface="Calibri"/>
                <a:sym typeface="Calibri"/>
              </a:rPr>
              <a:t>*(</a:t>
            </a:r>
            <a:r>
              <a:rPr lang="da-DK" sz="1867" dirty="0">
                <a:ea typeface="Calibri"/>
                <a:cs typeface="Calibri"/>
                <a:sym typeface="Calibri"/>
              </a:rPr>
              <a:t>O’Connor et al., 2004; Wiegner and Geiss 2012; Hervo et al. 2016; Kotthaus et al. 2016,</a:t>
            </a:r>
          </a:p>
          <a:p>
            <a:pPr marL="895294" lvl="1" indent="-285736"/>
            <a:r>
              <a:rPr lang="da-DK" sz="1867" dirty="0">
                <a:ea typeface="Calibri"/>
                <a:cs typeface="Calibri"/>
                <a:sym typeface="Calibri"/>
              </a:rPr>
              <a:t> among others)</a:t>
            </a:r>
            <a:endParaRPr sz="1867" dirty="0">
              <a:solidFill>
                <a:schemeClr val="dk1"/>
              </a:solidFill>
              <a:latin typeface="Calibri"/>
              <a:ea typeface="Calibri"/>
              <a:cs typeface="Calibri"/>
              <a:sym typeface="Calibri"/>
            </a:endParaRPr>
          </a:p>
        </p:txBody>
      </p:sp>
      <p:grpSp>
        <p:nvGrpSpPr>
          <p:cNvPr id="4" name="Group 3"/>
          <p:cNvGrpSpPr/>
          <p:nvPr/>
        </p:nvGrpSpPr>
        <p:grpSpPr>
          <a:xfrm>
            <a:off x="5929979" y="1101184"/>
            <a:ext cx="6170395" cy="4655632"/>
            <a:chOff x="3179775" y="782130"/>
            <a:chExt cx="5790508" cy="3728910"/>
          </a:xfrm>
        </p:grpSpPr>
        <p:sp>
          <p:nvSpPr>
            <p:cNvPr id="183" name="Google Shape;183;p21"/>
            <p:cNvSpPr/>
            <p:nvPr/>
          </p:nvSpPr>
          <p:spPr>
            <a:xfrm>
              <a:off x="3179775" y="782130"/>
              <a:ext cx="3859154" cy="3728910"/>
            </a:xfrm>
            <a:prstGeom prst="rect">
              <a:avLst/>
            </a:prstGeom>
            <a:noFill/>
            <a:ln w="28575" cap="flat" cmpd="sng">
              <a:solidFill>
                <a:srgbClr val="FF990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grpSp>
          <p:nvGrpSpPr>
            <p:cNvPr id="3" name="Group 2"/>
            <p:cNvGrpSpPr/>
            <p:nvPr/>
          </p:nvGrpSpPr>
          <p:grpSpPr>
            <a:xfrm>
              <a:off x="3275703" y="861660"/>
              <a:ext cx="5694580" cy="3550320"/>
              <a:chOff x="4051694" y="825760"/>
              <a:chExt cx="5839066" cy="3787070"/>
            </a:xfrm>
          </p:grpSpPr>
          <p:pic>
            <p:nvPicPr>
              <p:cNvPr id="172" name="Google Shape;172;p21"/>
              <p:cNvPicPr preferRelativeResize="0"/>
              <p:nvPr/>
            </p:nvPicPr>
            <p:blipFill rotWithShape="1">
              <a:blip r:embed="rId3">
                <a:alphaModFix/>
              </a:blip>
              <a:srcRect/>
              <a:stretch/>
            </p:blipFill>
            <p:spPr>
              <a:xfrm>
                <a:off x="7944792" y="2922255"/>
                <a:ext cx="1801482" cy="1600740"/>
              </a:xfrm>
              <a:prstGeom prst="rect">
                <a:avLst/>
              </a:prstGeom>
              <a:noFill/>
              <a:ln>
                <a:noFill/>
              </a:ln>
            </p:spPr>
          </p:pic>
          <p:pic>
            <p:nvPicPr>
              <p:cNvPr id="177" name="Google Shape;177;p21"/>
              <p:cNvPicPr preferRelativeResize="0"/>
              <p:nvPr/>
            </p:nvPicPr>
            <p:blipFill rotWithShape="1">
              <a:blip r:embed="rId4">
                <a:alphaModFix/>
              </a:blip>
              <a:srcRect/>
              <a:stretch/>
            </p:blipFill>
            <p:spPr>
              <a:xfrm>
                <a:off x="7944792" y="904808"/>
                <a:ext cx="1801482" cy="1656180"/>
              </a:xfrm>
              <a:prstGeom prst="rect">
                <a:avLst/>
              </a:prstGeom>
              <a:noFill/>
              <a:ln>
                <a:noFill/>
              </a:ln>
            </p:spPr>
          </p:pic>
          <p:sp>
            <p:nvSpPr>
              <p:cNvPr id="185" name="Google Shape;185;p21"/>
              <p:cNvSpPr/>
              <p:nvPr/>
            </p:nvSpPr>
            <p:spPr>
              <a:xfrm>
                <a:off x="6030907" y="2766001"/>
                <a:ext cx="3859853" cy="1846829"/>
              </a:xfrm>
              <a:prstGeom prst="rect">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86" name="Google Shape;186;p21"/>
              <p:cNvSpPr/>
              <p:nvPr/>
            </p:nvSpPr>
            <p:spPr>
              <a:xfrm>
                <a:off x="6030907" y="825760"/>
                <a:ext cx="3859853" cy="1820169"/>
              </a:xfrm>
              <a:prstGeom prst="rect">
                <a:avLst/>
              </a:prstGeom>
              <a:noFill/>
              <a:ln w="28575"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pic>
            <p:nvPicPr>
              <p:cNvPr id="176" name="Google Shape;176;p21"/>
              <p:cNvPicPr preferRelativeResize="0"/>
              <p:nvPr/>
            </p:nvPicPr>
            <p:blipFill rotWithShape="1">
              <a:blip r:embed="rId5">
                <a:alphaModFix/>
              </a:blip>
              <a:srcRect l="49072" b="51205"/>
              <a:stretch/>
            </p:blipFill>
            <p:spPr>
              <a:xfrm>
                <a:off x="4051694" y="2791664"/>
                <a:ext cx="1912028" cy="1731331"/>
              </a:xfrm>
              <a:prstGeom prst="rect">
                <a:avLst/>
              </a:prstGeom>
              <a:noFill/>
              <a:ln>
                <a:noFill/>
              </a:ln>
            </p:spPr>
          </p:pic>
          <p:sp>
            <p:nvSpPr>
              <p:cNvPr id="178" name="Google Shape;178;p21"/>
              <p:cNvSpPr/>
              <p:nvPr/>
            </p:nvSpPr>
            <p:spPr>
              <a:xfrm rot="16200000">
                <a:off x="7234463" y="2207534"/>
                <a:ext cx="246244" cy="210325"/>
              </a:xfrm>
              <a:prstGeom prst="downArrow">
                <a:avLst>
                  <a:gd name="adj1" fmla="val 50000"/>
                  <a:gd name="adj2" fmla="val 50000"/>
                </a:avLst>
              </a:prstGeom>
              <a:solidFill>
                <a:srgbClr val="00B0F0"/>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79" name="Google Shape;179;p21"/>
              <p:cNvSpPr/>
              <p:nvPr/>
            </p:nvSpPr>
            <p:spPr>
              <a:xfrm rot="16200000">
                <a:off x="7238524" y="3497533"/>
                <a:ext cx="246244" cy="210325"/>
              </a:xfrm>
              <a:prstGeom prst="downArrow">
                <a:avLst>
                  <a:gd name="adj1" fmla="val 50000"/>
                  <a:gd name="adj2" fmla="val 50000"/>
                </a:avLst>
              </a:prstGeom>
              <a:solidFill>
                <a:srgbClr val="00B050"/>
              </a:solid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pic>
            <p:nvPicPr>
              <p:cNvPr id="181" name="Google Shape;181;p21"/>
              <p:cNvPicPr preferRelativeResize="0"/>
              <p:nvPr/>
            </p:nvPicPr>
            <p:blipFill rotWithShape="1">
              <a:blip r:embed="rId6">
                <a:alphaModFix/>
              </a:blip>
              <a:srcRect r="49072" b="48228"/>
              <a:stretch/>
            </p:blipFill>
            <p:spPr>
              <a:xfrm>
                <a:off x="4109726" y="825760"/>
                <a:ext cx="1937253" cy="1861205"/>
              </a:xfrm>
              <a:prstGeom prst="rect">
                <a:avLst/>
              </a:prstGeom>
              <a:noFill/>
              <a:ln>
                <a:noFill/>
              </a:ln>
            </p:spPr>
          </p:pic>
          <p:pic>
            <p:nvPicPr>
              <p:cNvPr id="182" name="Google Shape;182;p21"/>
              <p:cNvPicPr preferRelativeResize="0"/>
              <p:nvPr/>
            </p:nvPicPr>
            <p:blipFill rotWithShape="1">
              <a:blip r:embed="rId7">
                <a:alphaModFix/>
              </a:blip>
              <a:srcRect l="50000" t="50000"/>
              <a:stretch/>
            </p:blipFill>
            <p:spPr>
              <a:xfrm>
                <a:off x="6066440" y="2755195"/>
                <a:ext cx="1765933" cy="1804267"/>
              </a:xfrm>
              <a:prstGeom prst="rect">
                <a:avLst/>
              </a:prstGeom>
              <a:noFill/>
              <a:ln>
                <a:noFill/>
              </a:ln>
            </p:spPr>
          </p:pic>
          <p:pic>
            <p:nvPicPr>
              <p:cNvPr id="180" name="Google Shape;180;p21"/>
              <p:cNvPicPr preferRelativeResize="0"/>
              <p:nvPr/>
            </p:nvPicPr>
            <p:blipFill rotWithShape="1">
              <a:blip r:embed="rId5">
                <a:alphaModFix/>
              </a:blip>
              <a:srcRect t="51205" r="49072"/>
              <a:stretch/>
            </p:blipFill>
            <p:spPr>
              <a:xfrm>
                <a:off x="6081369" y="850107"/>
                <a:ext cx="1829033" cy="1710881"/>
              </a:xfrm>
              <a:prstGeom prst="rect">
                <a:avLst/>
              </a:prstGeom>
              <a:noFill/>
              <a:ln>
                <a:noFill/>
              </a:ln>
            </p:spPr>
          </p:pic>
        </p:grpSp>
      </p:grpSp>
      <p:pic>
        <p:nvPicPr>
          <p:cNvPr id="18" name="Google Shape;183;p22"/>
          <p:cNvPicPr preferRelativeResize="0"/>
          <p:nvPr/>
        </p:nvPicPr>
        <p:blipFill rotWithShape="1">
          <a:blip r:embed="rId8">
            <a:alphaModFix/>
          </a:blip>
          <a:srcRect/>
          <a:stretch/>
        </p:blipFill>
        <p:spPr>
          <a:xfrm>
            <a:off x="1436616" y="941106"/>
            <a:ext cx="888891" cy="1729969"/>
          </a:xfrm>
          <a:prstGeom prst="rect">
            <a:avLst/>
          </a:prstGeom>
          <a:noFill/>
          <a:ln>
            <a:noFill/>
          </a:ln>
        </p:spPr>
      </p:pic>
      <p:pic>
        <p:nvPicPr>
          <p:cNvPr id="19" name="Google Shape;184;p22"/>
          <p:cNvPicPr preferRelativeResize="0"/>
          <p:nvPr/>
        </p:nvPicPr>
        <p:blipFill rotWithShape="1">
          <a:blip r:embed="rId9">
            <a:alphaModFix/>
          </a:blip>
          <a:srcRect/>
          <a:stretch/>
        </p:blipFill>
        <p:spPr>
          <a:xfrm>
            <a:off x="2689489" y="941101"/>
            <a:ext cx="818959" cy="1712087"/>
          </a:xfrm>
          <a:prstGeom prst="rect">
            <a:avLst/>
          </a:prstGeom>
          <a:noFill/>
          <a:ln>
            <a:noFill/>
          </a:ln>
        </p:spPr>
      </p:pic>
      <p:pic>
        <p:nvPicPr>
          <p:cNvPr id="20" name="Google Shape;185;p22"/>
          <p:cNvPicPr preferRelativeResize="0"/>
          <p:nvPr/>
        </p:nvPicPr>
        <p:blipFill rotWithShape="1">
          <a:blip r:embed="rId10">
            <a:alphaModFix/>
          </a:blip>
          <a:srcRect/>
          <a:stretch/>
        </p:blipFill>
        <p:spPr>
          <a:xfrm>
            <a:off x="531201" y="941124"/>
            <a:ext cx="573263" cy="1729952"/>
          </a:xfrm>
          <a:prstGeom prst="rect">
            <a:avLst/>
          </a:prstGeom>
          <a:noFill/>
          <a:ln>
            <a:noFill/>
          </a:ln>
        </p:spPr>
      </p:pic>
      <p:pic>
        <p:nvPicPr>
          <p:cNvPr id="21" name="Google Shape;186;p22"/>
          <p:cNvPicPr preferRelativeResize="0"/>
          <p:nvPr/>
        </p:nvPicPr>
        <p:blipFill rotWithShape="1">
          <a:blip r:embed="rId11">
            <a:alphaModFix/>
          </a:blip>
          <a:srcRect l="65325" t="34076" r="10162"/>
          <a:stretch/>
        </p:blipFill>
        <p:spPr>
          <a:xfrm>
            <a:off x="3910532" y="941124"/>
            <a:ext cx="818960" cy="1712093"/>
          </a:xfrm>
          <a:prstGeom prst="rect">
            <a:avLst/>
          </a:prstGeom>
          <a:noFill/>
          <a:ln>
            <a:noFill/>
          </a:ln>
        </p:spPr>
      </p:pic>
    </p:spTree>
    <p:extLst>
      <p:ext uri="{BB962C8B-B14F-4D97-AF65-F5344CB8AC3E}">
        <p14:creationId xmlns:p14="http://schemas.microsoft.com/office/powerpoint/2010/main" val="1558605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grpSp>
        <p:nvGrpSpPr>
          <p:cNvPr id="2" name="Group 1">
            <a:extLst>
              <a:ext uri="{FF2B5EF4-FFF2-40B4-BE49-F238E27FC236}">
                <a16:creationId xmlns:a16="http://schemas.microsoft.com/office/drawing/2014/main" id="{084731DF-0125-47C5-A043-B8FF8532C07C}"/>
              </a:ext>
            </a:extLst>
          </p:cNvPr>
          <p:cNvGrpSpPr/>
          <p:nvPr/>
        </p:nvGrpSpPr>
        <p:grpSpPr>
          <a:xfrm>
            <a:off x="143763" y="614244"/>
            <a:ext cx="11904474" cy="4630851"/>
            <a:chOff x="72326" y="361688"/>
            <a:chExt cx="11904474" cy="4630851"/>
          </a:xfrm>
        </p:grpSpPr>
        <p:sp>
          <p:nvSpPr>
            <p:cNvPr id="332" name="Google Shape;332;p21"/>
            <p:cNvSpPr/>
            <p:nvPr/>
          </p:nvSpPr>
          <p:spPr>
            <a:xfrm>
              <a:off x="72326" y="1052121"/>
              <a:ext cx="246287" cy="492443"/>
            </a:xfrm>
            <a:prstGeom prst="rect">
              <a:avLst/>
            </a:prstGeom>
            <a:noFill/>
            <a:ln>
              <a:noFill/>
            </a:ln>
          </p:spPr>
          <p:txBody>
            <a:bodyPr spcFirstLastPara="1" wrap="square" lIns="121900" tIns="60933" rIns="121900" bIns="60933" anchor="ctr" anchorCtr="0">
              <a:noAutofit/>
            </a:bodyPr>
            <a:lstStyle/>
            <a:p>
              <a:endParaRPr sz="2400">
                <a:solidFill>
                  <a:schemeClr val="dk1"/>
                </a:solidFill>
                <a:latin typeface="Calibri"/>
                <a:ea typeface="Calibri"/>
                <a:cs typeface="Calibri"/>
                <a:sym typeface="Calibri"/>
              </a:endParaRPr>
            </a:p>
          </p:txBody>
        </p:sp>
        <p:sp>
          <p:nvSpPr>
            <p:cNvPr id="333" name="Google Shape;333;p21"/>
            <p:cNvSpPr/>
            <p:nvPr/>
          </p:nvSpPr>
          <p:spPr>
            <a:xfrm>
              <a:off x="330898" y="361688"/>
              <a:ext cx="11511300" cy="1182876"/>
            </a:xfrm>
            <a:prstGeom prst="rect">
              <a:avLst/>
            </a:prstGeom>
            <a:noFill/>
            <a:ln>
              <a:noFill/>
            </a:ln>
          </p:spPr>
          <p:txBody>
            <a:bodyPr spcFirstLastPara="1" wrap="square" lIns="91400" tIns="45700" rIns="91400" bIns="45700" anchor="t" anchorCtr="0">
              <a:noAutofit/>
            </a:bodyPr>
            <a:lstStyle/>
            <a:p>
              <a:pPr algn="ctr"/>
              <a:r>
                <a:rPr lang="en-US" sz="2133" b="1" dirty="0">
                  <a:solidFill>
                    <a:schemeClr val="dk1"/>
                  </a:solidFill>
                  <a:latin typeface="Calibri"/>
                  <a:ea typeface="Calibri"/>
                  <a:cs typeface="Calibri"/>
                  <a:sym typeface="Calibri"/>
                </a:rPr>
                <a:t>Covariance Wavelet Transform Automated Algorithm for Planetary Boundary Layer Retrievals Developed to Work Across a Heterogenous Network of Ceilometer and Using Aerosol Lidars</a:t>
              </a:r>
            </a:p>
            <a:p>
              <a:pPr algn="ctr"/>
              <a:endParaRPr sz="1067" dirty="0"/>
            </a:p>
          </p:txBody>
        </p:sp>
        <p:sp>
          <p:nvSpPr>
            <p:cNvPr id="336" name="Google Shape;336;p21"/>
            <p:cNvSpPr/>
            <p:nvPr/>
          </p:nvSpPr>
          <p:spPr>
            <a:xfrm>
              <a:off x="318613" y="1197404"/>
              <a:ext cx="11601571" cy="451287"/>
            </a:xfrm>
            <a:prstGeom prst="rect">
              <a:avLst/>
            </a:prstGeom>
            <a:noFill/>
            <a:ln>
              <a:noFill/>
            </a:ln>
          </p:spPr>
          <p:txBody>
            <a:bodyPr spcFirstLastPara="1" wrap="square" lIns="121900" tIns="60933" rIns="121900" bIns="60933" anchor="t" anchorCtr="0">
              <a:spAutoFit/>
            </a:bodyPr>
            <a:lstStyle/>
            <a:p>
              <a:pPr lvl="0"/>
              <a:r>
                <a:rPr lang="en-US" sz="2133" b="1" dirty="0">
                  <a:solidFill>
                    <a:srgbClr val="FF0000"/>
                  </a:solidFill>
                  <a:latin typeface="Calibri" panose="020F0502020204030204" pitchFamily="34" charset="0"/>
                  <a:ea typeface="Calibri"/>
                  <a:cs typeface="Calibri"/>
                  <a:sym typeface="Calibri"/>
                </a:rPr>
                <a:t>Includes QC/QA of Ceilometer Aerosol Backscatter Signal and Mixing Layer Height Determination </a:t>
              </a:r>
            </a:p>
          </p:txBody>
        </p:sp>
        <p:pic>
          <p:nvPicPr>
            <p:cNvPr id="337" name="Google Shape;337;p21"/>
            <p:cNvPicPr preferRelativeResize="0"/>
            <p:nvPr/>
          </p:nvPicPr>
          <p:blipFill rotWithShape="1">
            <a:blip r:embed="rId3">
              <a:alphaModFix/>
            </a:blip>
            <a:srcRect/>
            <a:stretch/>
          </p:blipFill>
          <p:spPr>
            <a:xfrm>
              <a:off x="6677773" y="2713825"/>
              <a:ext cx="4820491" cy="2216015"/>
            </a:xfrm>
            <a:prstGeom prst="rect">
              <a:avLst/>
            </a:prstGeom>
            <a:noFill/>
            <a:ln>
              <a:noFill/>
            </a:ln>
          </p:spPr>
        </p:pic>
        <p:pic>
          <p:nvPicPr>
            <p:cNvPr id="338" name="Google Shape;338;p21"/>
            <p:cNvPicPr preferRelativeResize="0"/>
            <p:nvPr/>
          </p:nvPicPr>
          <p:blipFill rotWithShape="1">
            <a:blip r:embed="rId4">
              <a:alphaModFix/>
            </a:blip>
            <a:srcRect t="-2"/>
            <a:stretch/>
          </p:blipFill>
          <p:spPr>
            <a:xfrm>
              <a:off x="396181" y="2782220"/>
              <a:ext cx="2880060" cy="1648777"/>
            </a:xfrm>
            <a:prstGeom prst="rect">
              <a:avLst/>
            </a:prstGeom>
            <a:noFill/>
            <a:ln>
              <a:noFill/>
            </a:ln>
          </p:spPr>
        </p:pic>
        <p:sp>
          <p:nvSpPr>
            <p:cNvPr id="339" name="Google Shape;339;p21"/>
            <p:cNvSpPr txBox="1"/>
            <p:nvPr/>
          </p:nvSpPr>
          <p:spPr>
            <a:xfrm>
              <a:off x="389117" y="1934178"/>
              <a:ext cx="5604869" cy="779518"/>
            </a:xfrm>
            <a:prstGeom prst="rect">
              <a:avLst/>
            </a:prstGeom>
            <a:noFill/>
            <a:ln>
              <a:noFill/>
            </a:ln>
          </p:spPr>
          <p:txBody>
            <a:bodyPr spcFirstLastPara="1" wrap="square" lIns="121900" tIns="60933" rIns="121900" bIns="60933" anchor="t" anchorCtr="0">
              <a:spAutoFit/>
            </a:bodyPr>
            <a:lstStyle/>
            <a:p>
              <a:pPr algn="ctr"/>
              <a:r>
                <a:rPr lang="en-US" sz="2133" dirty="0">
                  <a:solidFill>
                    <a:schemeClr val="dk1"/>
                  </a:solidFill>
                  <a:latin typeface="Calibri"/>
                  <a:ea typeface="Calibri"/>
                  <a:cs typeface="Calibri"/>
                  <a:sym typeface="Calibri"/>
                </a:rPr>
                <a:t>Addresses instrumental signal quality</a:t>
              </a:r>
            </a:p>
            <a:p>
              <a:pPr algn="ctr"/>
              <a:r>
                <a:rPr lang="en-US" sz="2133" dirty="0">
                  <a:solidFill>
                    <a:schemeClr val="dk1"/>
                  </a:solidFill>
                  <a:latin typeface="Calibri"/>
                  <a:ea typeface="Calibri"/>
                  <a:cs typeface="Calibri"/>
                  <a:sym typeface="Calibri"/>
                </a:rPr>
                <a:t>(SNR, artifacts, overlap, etc.) </a:t>
              </a:r>
              <a:endParaRPr sz="2489" dirty="0"/>
            </a:p>
          </p:txBody>
        </p:sp>
        <p:sp>
          <p:nvSpPr>
            <p:cNvPr id="340" name="Google Shape;340;p21"/>
            <p:cNvSpPr/>
            <p:nvPr/>
          </p:nvSpPr>
          <p:spPr>
            <a:xfrm>
              <a:off x="389117" y="1865470"/>
              <a:ext cx="5706883" cy="3127059"/>
            </a:xfrm>
            <a:prstGeom prst="rect">
              <a:avLst/>
            </a:prstGeom>
            <a:noFill/>
            <a:ln w="12700" cap="flat" cmpd="sng">
              <a:solidFill>
                <a:srgbClr val="7F7F7F"/>
              </a:solidFill>
              <a:prstDash val="solid"/>
              <a:round/>
              <a:headEnd type="none" w="sm" len="sm"/>
              <a:tailEnd type="none" w="sm" len="sm"/>
            </a:ln>
          </p:spPr>
          <p:txBody>
            <a:bodyPr spcFirstLastPara="1" wrap="square" lIns="121900" tIns="60933" rIns="121900" bIns="60933" anchor="ctr" anchorCtr="0">
              <a:noAutofit/>
            </a:bodyPr>
            <a:lstStyle/>
            <a:p>
              <a:pPr algn="ctr"/>
              <a:endParaRPr sz="2400">
                <a:solidFill>
                  <a:schemeClr val="dk1"/>
                </a:solidFill>
                <a:latin typeface="Calibri"/>
                <a:ea typeface="Calibri"/>
                <a:cs typeface="Calibri"/>
                <a:sym typeface="Calibri"/>
              </a:endParaRPr>
            </a:p>
          </p:txBody>
        </p:sp>
        <p:sp>
          <p:nvSpPr>
            <p:cNvPr id="341" name="Google Shape;341;p21"/>
            <p:cNvSpPr txBox="1"/>
            <p:nvPr/>
          </p:nvSpPr>
          <p:spPr>
            <a:xfrm>
              <a:off x="6257745" y="1934178"/>
              <a:ext cx="5719055" cy="779518"/>
            </a:xfrm>
            <a:prstGeom prst="rect">
              <a:avLst/>
            </a:prstGeom>
            <a:noFill/>
            <a:ln>
              <a:noFill/>
            </a:ln>
          </p:spPr>
          <p:txBody>
            <a:bodyPr spcFirstLastPara="1" wrap="square" lIns="121900" tIns="60933" rIns="121900" bIns="60933" anchor="t" anchorCtr="0">
              <a:spAutoFit/>
            </a:bodyPr>
            <a:lstStyle/>
            <a:p>
              <a:pPr algn="ctr"/>
              <a:r>
                <a:rPr lang="en-US" sz="2133" dirty="0" err="1">
                  <a:solidFill>
                    <a:schemeClr val="dk1"/>
                  </a:solidFill>
                  <a:latin typeface="Calibri"/>
                  <a:ea typeface="Calibri"/>
                  <a:cs typeface="Calibri"/>
                  <a:sym typeface="Calibri"/>
                </a:rPr>
                <a:t>Haar</a:t>
              </a:r>
              <a:r>
                <a:rPr lang="en-US" sz="2133" dirty="0">
                  <a:solidFill>
                    <a:schemeClr val="dk1"/>
                  </a:solidFill>
                  <a:latin typeface="Calibri"/>
                  <a:ea typeface="Calibri"/>
                  <a:cs typeface="Calibri"/>
                  <a:sym typeface="Calibri"/>
                </a:rPr>
                <a:t> step-function to detect changes in aerosol backscatter profiles using multiple dilations</a:t>
              </a:r>
              <a:endParaRPr sz="2489" dirty="0"/>
            </a:p>
          </p:txBody>
        </p:sp>
        <p:sp>
          <p:nvSpPr>
            <p:cNvPr id="342" name="Google Shape;342;p21"/>
            <p:cNvSpPr/>
            <p:nvPr/>
          </p:nvSpPr>
          <p:spPr>
            <a:xfrm>
              <a:off x="6213304" y="1865469"/>
              <a:ext cx="5706881" cy="3127060"/>
            </a:xfrm>
            <a:prstGeom prst="rect">
              <a:avLst/>
            </a:prstGeom>
            <a:noFill/>
            <a:ln w="12700" cap="flat" cmpd="sng">
              <a:solidFill>
                <a:srgbClr val="7F7F7F"/>
              </a:solidFill>
              <a:prstDash val="solid"/>
              <a:round/>
              <a:headEnd type="none" w="sm" len="sm"/>
              <a:tailEnd type="none" w="sm" len="sm"/>
            </a:ln>
          </p:spPr>
          <p:txBody>
            <a:bodyPr spcFirstLastPara="1" wrap="square" lIns="121900" tIns="60933" rIns="121900" bIns="60933" anchor="ctr" anchorCtr="0">
              <a:noAutofit/>
            </a:bodyPr>
            <a:lstStyle/>
            <a:p>
              <a:pPr algn="ctr"/>
              <a:endParaRPr sz="2400">
                <a:solidFill>
                  <a:schemeClr val="dk1"/>
                </a:solidFill>
                <a:latin typeface="Calibri"/>
                <a:ea typeface="Calibri"/>
                <a:cs typeface="Calibri"/>
                <a:sym typeface="Calibri"/>
              </a:endParaRPr>
            </a:p>
          </p:txBody>
        </p:sp>
        <p:pic>
          <p:nvPicPr>
            <p:cNvPr id="343" name="Google Shape;343;p21"/>
            <p:cNvPicPr preferRelativeResize="0"/>
            <p:nvPr/>
          </p:nvPicPr>
          <p:blipFill rotWithShape="1">
            <a:blip r:embed="rId5">
              <a:alphaModFix/>
            </a:blip>
            <a:srcRect/>
            <a:stretch/>
          </p:blipFill>
          <p:spPr>
            <a:xfrm>
              <a:off x="3143933" y="2824298"/>
              <a:ext cx="2942615" cy="1675040"/>
            </a:xfrm>
            <a:prstGeom prst="rect">
              <a:avLst/>
            </a:prstGeom>
            <a:noFill/>
            <a:ln>
              <a:noFill/>
            </a:ln>
          </p:spPr>
        </p:pic>
        <p:sp>
          <p:nvSpPr>
            <p:cNvPr id="344" name="Google Shape;344;p21"/>
            <p:cNvSpPr txBox="1"/>
            <p:nvPr/>
          </p:nvSpPr>
          <p:spPr>
            <a:xfrm>
              <a:off x="752662" y="4582160"/>
              <a:ext cx="5047157" cy="410379"/>
            </a:xfrm>
            <a:prstGeom prst="rect">
              <a:avLst/>
            </a:prstGeom>
            <a:noFill/>
            <a:ln>
              <a:noFill/>
            </a:ln>
          </p:spPr>
          <p:txBody>
            <a:bodyPr spcFirstLastPara="1" wrap="square" lIns="121900" tIns="60933" rIns="121900" bIns="60933" anchor="t" anchorCtr="0">
              <a:spAutoFit/>
            </a:bodyPr>
            <a:lstStyle/>
            <a:p>
              <a:r>
                <a:rPr lang="en-US" dirty="0">
                  <a:solidFill>
                    <a:schemeClr val="dk1"/>
                  </a:solidFill>
                  <a:latin typeface="Calibri"/>
                  <a:ea typeface="Calibri"/>
                  <a:cs typeface="Calibri"/>
                  <a:sym typeface="Calibri"/>
                </a:rPr>
                <a:t>Define minimum reliable signals and limitations</a:t>
              </a:r>
              <a:endParaRPr sz="2489" dirty="0"/>
            </a:p>
          </p:txBody>
        </p:sp>
      </p:grpSp>
      <p:sp>
        <p:nvSpPr>
          <p:cNvPr id="8" name="TextBox 7">
            <a:extLst>
              <a:ext uri="{FF2B5EF4-FFF2-40B4-BE49-F238E27FC236}">
                <a16:creationId xmlns:a16="http://schemas.microsoft.com/office/drawing/2014/main" id="{D1C6CA92-C8A1-B114-94A9-FF2E35F39D58}"/>
              </a:ext>
            </a:extLst>
          </p:cNvPr>
          <p:cNvSpPr txBox="1"/>
          <p:nvPr/>
        </p:nvSpPr>
        <p:spPr>
          <a:xfrm>
            <a:off x="757917" y="5362193"/>
            <a:ext cx="10676165" cy="1200329"/>
          </a:xfrm>
          <a:prstGeom prst="rect">
            <a:avLst/>
          </a:prstGeom>
          <a:noFill/>
        </p:spPr>
        <p:txBody>
          <a:bodyPr wrap="square">
            <a:spAutoFit/>
          </a:bodyPr>
          <a:lstStyle/>
          <a:p>
            <a:r>
              <a:rPr lang="en-US" dirty="0"/>
              <a:t>Automatically screens for precipitation and cloud layers with layer attribution for the planetary boundary layer height with continuation and time-tracking parameters and uncertainty calculations through automatic filtering, Caicedo at al., (2020); https://doi.org/10.1175/JTECH-D-20-0050.1</a:t>
            </a: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C3F679A-5E28-74FF-D7AD-6DB0ED028F0C}"/>
              </a:ext>
            </a:extLst>
          </p:cNvPr>
          <p:cNvSpPr>
            <a:spLocks noGrp="1"/>
          </p:cNvSpPr>
          <p:nvPr>
            <p:ph type="sldNum" sz="quarter" idx="4"/>
          </p:nvPr>
        </p:nvSpPr>
        <p:spPr/>
        <p:txBody>
          <a:bodyPr/>
          <a:lstStyle/>
          <a:p>
            <a:fld id="{12C80C7B-1DE2-4FD7-9AB9-740667D82627}" type="slidenum">
              <a:rPr lang="en-US" smtClean="0"/>
              <a:pPr/>
              <a:t>8</a:t>
            </a:fld>
            <a:endParaRPr lang="en-US"/>
          </a:p>
        </p:txBody>
      </p:sp>
      <p:sp>
        <p:nvSpPr>
          <p:cNvPr id="6" name="Google Shape;293;p26">
            <a:extLst>
              <a:ext uri="{FF2B5EF4-FFF2-40B4-BE49-F238E27FC236}">
                <a16:creationId xmlns:a16="http://schemas.microsoft.com/office/drawing/2014/main" id="{F080FDCD-60D5-E848-6362-6CA8A714000B}"/>
              </a:ext>
            </a:extLst>
          </p:cNvPr>
          <p:cNvSpPr txBox="1"/>
          <p:nvPr/>
        </p:nvSpPr>
        <p:spPr>
          <a:xfrm>
            <a:off x="602166" y="4837682"/>
            <a:ext cx="9322740" cy="1488000"/>
          </a:xfrm>
          <a:prstGeom prst="rect">
            <a:avLst/>
          </a:prstGeom>
          <a:noFill/>
          <a:ln>
            <a:noFill/>
          </a:ln>
        </p:spPr>
        <p:txBody>
          <a:bodyPr spcFirstLastPara="1" wrap="square" lIns="68575" tIns="34275" rIns="68575" bIns="34275" anchor="t" anchorCtr="0">
            <a:noAutofit/>
          </a:bodyPr>
          <a:lstStyle/>
          <a:p>
            <a:pPr defTabSz="457200">
              <a:lnSpc>
                <a:spcPct val="90000"/>
              </a:lnSpc>
              <a:buClr>
                <a:prstClr val="black"/>
              </a:buClr>
              <a:buSzPts val="1500"/>
              <a:buFont typeface="Arial"/>
              <a:buNone/>
            </a:pPr>
            <a:r>
              <a:rPr lang="en" b="1" dirty="0">
                <a:solidFill>
                  <a:prstClr val="black"/>
                </a:solidFill>
                <a:latin typeface="Calibri"/>
                <a:ea typeface="Calibri"/>
                <a:cs typeface="Calibri"/>
                <a:sym typeface="Calibri"/>
              </a:rPr>
              <a:t>Level 0: Data archiving of ‘raw’ signals directly from instrumentation</a:t>
            </a:r>
            <a:endParaRPr b="1" dirty="0">
              <a:solidFill>
                <a:prstClr val="black"/>
              </a:solidFill>
              <a:latin typeface="Calibri"/>
            </a:endParaRPr>
          </a:p>
          <a:p>
            <a:pPr defTabSz="457200">
              <a:lnSpc>
                <a:spcPct val="90000"/>
              </a:lnSpc>
              <a:spcBef>
                <a:spcPts val="800"/>
              </a:spcBef>
              <a:buClr>
                <a:prstClr val="black"/>
              </a:buClr>
              <a:buSzPts val="1500"/>
              <a:buFont typeface="Arial"/>
              <a:buNone/>
            </a:pPr>
            <a:r>
              <a:rPr lang="en" b="1" dirty="0">
                <a:solidFill>
                  <a:prstClr val="black"/>
                </a:solidFill>
                <a:latin typeface="Calibri"/>
                <a:ea typeface="Calibri"/>
                <a:cs typeface="Calibri"/>
                <a:sym typeface="Calibri"/>
              </a:rPr>
              <a:t>Level 1: Reformatted ‘raw signals’ into uniform Network Common Data Form (NetCDF) data files </a:t>
            </a:r>
            <a:endParaRPr b="1" dirty="0">
              <a:solidFill>
                <a:prstClr val="black"/>
              </a:solidFill>
              <a:latin typeface="Calibri"/>
            </a:endParaRPr>
          </a:p>
          <a:p>
            <a:pPr defTabSz="457200">
              <a:lnSpc>
                <a:spcPct val="90000"/>
              </a:lnSpc>
              <a:spcBef>
                <a:spcPts val="800"/>
              </a:spcBef>
              <a:buClr>
                <a:prstClr val="black"/>
              </a:buClr>
              <a:buSzPts val="1500"/>
              <a:buFont typeface="Arial"/>
              <a:buNone/>
            </a:pPr>
            <a:r>
              <a:rPr lang="en" b="1" dirty="0">
                <a:solidFill>
                  <a:prstClr val="black"/>
                </a:solidFill>
                <a:latin typeface="Calibri"/>
                <a:ea typeface="Calibri"/>
                <a:cs typeface="Calibri"/>
                <a:sym typeface="Calibri"/>
              </a:rPr>
              <a:t>Level 2: NetCDF data files of calibrated signals </a:t>
            </a:r>
            <a:endParaRPr b="1" dirty="0">
              <a:solidFill>
                <a:prstClr val="black"/>
              </a:solidFill>
              <a:latin typeface="Calibri"/>
            </a:endParaRPr>
          </a:p>
          <a:p>
            <a:pPr defTabSz="457200">
              <a:lnSpc>
                <a:spcPct val="90000"/>
              </a:lnSpc>
              <a:spcBef>
                <a:spcPts val="800"/>
              </a:spcBef>
              <a:buClr>
                <a:prstClr val="black"/>
              </a:buClr>
              <a:buSzPts val="1500"/>
              <a:buFont typeface="Arial"/>
              <a:buNone/>
            </a:pPr>
            <a:r>
              <a:rPr lang="en" b="1" dirty="0">
                <a:solidFill>
                  <a:prstClr val="black"/>
                </a:solidFill>
                <a:latin typeface="Calibri"/>
                <a:ea typeface="Calibri"/>
                <a:cs typeface="Calibri"/>
                <a:sym typeface="Calibri"/>
              </a:rPr>
              <a:t>Level 3: PBL and cloud products: 10-minute to hourly retrievals (NetCDF data files and ASCII files) </a:t>
            </a:r>
            <a:endParaRPr b="1" dirty="0">
              <a:solidFill>
                <a:prstClr val="black"/>
              </a:solidFill>
              <a:latin typeface="Calibri"/>
            </a:endParaRPr>
          </a:p>
        </p:txBody>
      </p:sp>
      <p:grpSp>
        <p:nvGrpSpPr>
          <p:cNvPr id="7" name="Group 6">
            <a:extLst>
              <a:ext uri="{FF2B5EF4-FFF2-40B4-BE49-F238E27FC236}">
                <a16:creationId xmlns:a16="http://schemas.microsoft.com/office/drawing/2014/main" id="{460E9DDE-42A4-C3DF-4686-931A113FD064}"/>
              </a:ext>
            </a:extLst>
          </p:cNvPr>
          <p:cNvGrpSpPr/>
          <p:nvPr/>
        </p:nvGrpSpPr>
        <p:grpSpPr>
          <a:xfrm>
            <a:off x="1803341" y="1149061"/>
            <a:ext cx="7987429" cy="3483426"/>
            <a:chOff x="1310831" y="2450838"/>
            <a:chExt cx="6453300" cy="2554800"/>
          </a:xfrm>
        </p:grpSpPr>
        <p:sp>
          <p:nvSpPr>
            <p:cNvPr id="8" name="Google Shape;275;p26">
              <a:extLst>
                <a:ext uri="{FF2B5EF4-FFF2-40B4-BE49-F238E27FC236}">
                  <a16:creationId xmlns:a16="http://schemas.microsoft.com/office/drawing/2014/main" id="{667DDA46-D4AE-BA80-4E1D-6F9B90BD1A77}"/>
                </a:ext>
              </a:extLst>
            </p:cNvPr>
            <p:cNvSpPr/>
            <p:nvPr/>
          </p:nvSpPr>
          <p:spPr>
            <a:xfrm>
              <a:off x="1310831" y="2450838"/>
              <a:ext cx="6453300" cy="2554800"/>
            </a:xfrm>
            <a:prstGeom prst="rect">
              <a:avLst/>
            </a:prstGeom>
            <a:solidFill>
              <a:srgbClr val="B3C6E7"/>
            </a:solidFill>
            <a:ln w="12700" cap="flat" cmpd="sng">
              <a:solidFill>
                <a:sysClr val="windowText" lastClr="00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white"/>
                </a:solidFill>
                <a:effectLst/>
                <a:uLnTx/>
                <a:uFillTx/>
                <a:latin typeface="Calibri"/>
                <a:ea typeface="Calibri"/>
                <a:cs typeface="Calibri"/>
                <a:sym typeface="Calibri"/>
              </a:endParaRPr>
            </a:p>
          </p:txBody>
        </p:sp>
        <p:grpSp>
          <p:nvGrpSpPr>
            <p:cNvPr id="9" name="Google Shape;276;p26">
              <a:extLst>
                <a:ext uri="{FF2B5EF4-FFF2-40B4-BE49-F238E27FC236}">
                  <a16:creationId xmlns:a16="http://schemas.microsoft.com/office/drawing/2014/main" id="{ACECAD18-516D-8051-BA6A-611DC2556D05}"/>
                </a:ext>
              </a:extLst>
            </p:cNvPr>
            <p:cNvGrpSpPr/>
            <p:nvPr/>
          </p:nvGrpSpPr>
          <p:grpSpPr>
            <a:xfrm>
              <a:off x="1464002" y="2815691"/>
              <a:ext cx="5975691" cy="2076445"/>
              <a:chOff x="-269803" y="478773"/>
              <a:chExt cx="12341368" cy="3092709"/>
            </a:xfrm>
          </p:grpSpPr>
          <p:sp>
            <p:nvSpPr>
              <p:cNvPr id="16" name="Google Shape;277;p26">
                <a:extLst>
                  <a:ext uri="{FF2B5EF4-FFF2-40B4-BE49-F238E27FC236}">
                    <a16:creationId xmlns:a16="http://schemas.microsoft.com/office/drawing/2014/main" id="{35CA8D92-EE8C-4465-BABC-C02AA6437F85}"/>
                  </a:ext>
                </a:extLst>
              </p:cNvPr>
              <p:cNvSpPr txBox="1"/>
              <p:nvPr/>
            </p:nvSpPr>
            <p:spPr>
              <a:xfrm>
                <a:off x="-269803" y="493354"/>
                <a:ext cx="2200500" cy="466352"/>
              </a:xfrm>
              <a:prstGeom prst="rect">
                <a:avLst/>
              </a:prstGeom>
              <a:solidFill>
                <a:srgbClr val="1F497D"/>
              </a:solidFill>
              <a:ln w="9525" cap="flat" cmpd="sng">
                <a:solidFill>
                  <a:srgbClr val="1F497D"/>
                </a:solidFill>
                <a:prstDash val="solid"/>
                <a:round/>
                <a:headEnd type="none" w="sm" len="sm"/>
                <a:tailEnd type="none" w="sm" len="sm"/>
              </a:ln>
            </p:spPr>
            <p:txBody>
              <a:bodyPr spcFirstLastPara="1" wrap="square" lIns="68575" tIns="34275" rIns="68575" bIns="34275"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 sz="800" b="0" i="0" u="none" strike="noStrike" kern="0" cap="none" spc="0" normalizeH="0" baseline="0" noProof="0" dirty="0">
                    <a:ln>
                      <a:noFill/>
                    </a:ln>
                    <a:solidFill>
                      <a:prstClr val="white"/>
                    </a:solidFill>
                    <a:effectLst/>
                    <a:uLnTx/>
                    <a:uFillTx/>
                    <a:latin typeface="Calibri"/>
                    <a:ea typeface="Calibri"/>
                    <a:cs typeface="Calibri"/>
                    <a:sym typeface="Calibri"/>
                  </a:rPr>
                  <a:t>Ceilometer signals in native file format</a:t>
                </a:r>
                <a:endParaRPr kumimoji="0" sz="1100" b="0" i="0" u="none" strike="noStrike" kern="0" cap="none" spc="0" normalizeH="0" baseline="0" noProof="0" dirty="0">
                  <a:ln>
                    <a:noFill/>
                  </a:ln>
                  <a:solidFill>
                    <a:prstClr val="black"/>
                  </a:solidFill>
                  <a:effectLst/>
                  <a:uLnTx/>
                  <a:uFillTx/>
                  <a:latin typeface="Calibri"/>
                </a:endParaRPr>
              </a:p>
            </p:txBody>
          </p:sp>
          <p:sp>
            <p:nvSpPr>
              <p:cNvPr id="17" name="Google Shape;278;p26">
                <a:extLst>
                  <a:ext uri="{FF2B5EF4-FFF2-40B4-BE49-F238E27FC236}">
                    <a16:creationId xmlns:a16="http://schemas.microsoft.com/office/drawing/2014/main" id="{FAD6EF68-0B50-FA3F-EA6E-BA141BF8B3AF}"/>
                  </a:ext>
                </a:extLst>
              </p:cNvPr>
              <p:cNvSpPr txBox="1"/>
              <p:nvPr/>
            </p:nvSpPr>
            <p:spPr>
              <a:xfrm>
                <a:off x="8868765" y="1764802"/>
                <a:ext cx="3202800" cy="677078"/>
              </a:xfrm>
              <a:prstGeom prst="rect">
                <a:avLst/>
              </a:prstGeom>
              <a:solidFill>
                <a:srgbClr val="1F497D"/>
              </a:solidFill>
              <a:ln w="9525" cap="flat" cmpd="sng">
                <a:solidFill>
                  <a:srgbClr val="1F497D"/>
                </a:solidFill>
                <a:prstDash val="solid"/>
                <a:round/>
                <a:headEnd type="none" w="sm" len="sm"/>
                <a:tailEnd type="none" w="sm" len="sm"/>
              </a:ln>
            </p:spPr>
            <p:txBody>
              <a:bodyPr spcFirstLastPara="1" wrap="square" lIns="68575" tIns="34275" rIns="68575" bIns="34275"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 sz="800" b="0" i="0" u="none" strike="noStrike" kern="0" cap="none" spc="0" normalizeH="0" baseline="0" noProof="0" dirty="0">
                    <a:ln>
                      <a:noFill/>
                    </a:ln>
                    <a:solidFill>
                      <a:prstClr val="white"/>
                    </a:solidFill>
                    <a:effectLst/>
                    <a:uLnTx/>
                    <a:uFillTx/>
                    <a:latin typeface="Calibri"/>
                    <a:ea typeface="Calibri"/>
                    <a:cs typeface="Calibri"/>
                    <a:sym typeface="Calibri"/>
                  </a:rPr>
                  <a:t>Calibrations: Point Cloud/Rayleigh calibration, water vapor, overlap background </a:t>
                </a:r>
                <a:endParaRPr kumimoji="0" sz="1100" b="0" i="0" u="none" strike="noStrike" kern="0" cap="none" spc="0" normalizeH="0" baseline="0" noProof="0" dirty="0">
                  <a:ln>
                    <a:noFill/>
                  </a:ln>
                  <a:solidFill>
                    <a:prstClr val="black"/>
                  </a:solidFill>
                  <a:effectLst/>
                  <a:uLnTx/>
                  <a:uFillTx/>
                  <a:latin typeface="Calibri"/>
                </a:endParaRPr>
              </a:p>
            </p:txBody>
          </p:sp>
          <p:sp>
            <p:nvSpPr>
              <p:cNvPr id="18" name="Google Shape;279;p26">
                <a:extLst>
                  <a:ext uri="{FF2B5EF4-FFF2-40B4-BE49-F238E27FC236}">
                    <a16:creationId xmlns:a16="http://schemas.microsoft.com/office/drawing/2014/main" id="{226969C6-ACD0-0539-E93A-A84A56DF55F2}"/>
                  </a:ext>
                </a:extLst>
              </p:cNvPr>
              <p:cNvSpPr txBox="1"/>
              <p:nvPr/>
            </p:nvSpPr>
            <p:spPr>
              <a:xfrm>
                <a:off x="5627983" y="478773"/>
                <a:ext cx="2750700" cy="479400"/>
              </a:xfrm>
              <a:prstGeom prst="rect">
                <a:avLst/>
              </a:prstGeom>
              <a:solidFill>
                <a:srgbClr val="1F497D"/>
              </a:solidFill>
              <a:ln w="9525" cap="flat" cmpd="sng">
                <a:solidFill>
                  <a:srgbClr val="1F497D"/>
                </a:solidFill>
                <a:prstDash val="solid"/>
                <a:round/>
                <a:headEnd type="none" w="sm" len="sm"/>
                <a:tailEnd type="none" w="sm" len="sm"/>
              </a:ln>
            </p:spPr>
            <p:txBody>
              <a:bodyPr spcFirstLastPara="1" wrap="square" lIns="68575" tIns="34275" rIns="68575" bIns="34275"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 sz="800" b="0" i="0" u="none" strike="noStrike" kern="0" cap="none" spc="0" normalizeH="0" baseline="0" noProof="0" dirty="0">
                    <a:ln>
                      <a:noFill/>
                    </a:ln>
                    <a:solidFill>
                      <a:prstClr val="white"/>
                    </a:solidFill>
                    <a:effectLst/>
                    <a:uLnTx/>
                    <a:uFillTx/>
                    <a:latin typeface="Calibri"/>
                    <a:ea typeface="Calibri"/>
                    <a:cs typeface="Calibri"/>
                    <a:sym typeface="Calibri"/>
                  </a:rPr>
                  <a:t>Reformatted NetCDF for uniform data format</a:t>
                </a:r>
                <a:endParaRPr kumimoji="0" sz="1100" b="0" i="0" u="none" strike="noStrike" kern="0" cap="none" spc="0" normalizeH="0" baseline="0" noProof="0" dirty="0">
                  <a:ln>
                    <a:noFill/>
                  </a:ln>
                  <a:solidFill>
                    <a:prstClr val="black"/>
                  </a:solidFill>
                  <a:effectLst/>
                  <a:uLnTx/>
                  <a:uFillTx/>
                  <a:latin typeface="Calibri"/>
                </a:endParaRPr>
              </a:p>
            </p:txBody>
          </p:sp>
          <p:sp>
            <p:nvSpPr>
              <p:cNvPr id="19" name="Google Shape;280;p26">
                <a:extLst>
                  <a:ext uri="{FF2B5EF4-FFF2-40B4-BE49-F238E27FC236}">
                    <a16:creationId xmlns:a16="http://schemas.microsoft.com/office/drawing/2014/main" id="{0E62F092-3830-4EA6-CBC8-EDD7950B4803}"/>
                  </a:ext>
                </a:extLst>
              </p:cNvPr>
              <p:cNvSpPr txBox="1"/>
              <p:nvPr/>
            </p:nvSpPr>
            <p:spPr>
              <a:xfrm>
                <a:off x="2328978" y="1955889"/>
                <a:ext cx="968701" cy="294900"/>
              </a:xfrm>
              <a:prstGeom prst="rect">
                <a:avLst/>
              </a:prstGeom>
              <a:solidFill>
                <a:srgbClr val="76D6FF"/>
              </a:solidFill>
              <a:ln w="9525" cap="flat" cmpd="sng">
                <a:solidFill>
                  <a:srgbClr val="1F497D"/>
                </a:solidFill>
                <a:prstDash val="solid"/>
                <a:round/>
                <a:headEnd type="none" w="sm" len="sm"/>
                <a:tailEnd type="none" w="sm" len="sm"/>
              </a:ln>
            </p:spPr>
            <p:txBody>
              <a:bodyPr spcFirstLastPara="1" wrap="square" lIns="68575" tIns="34275" rIns="68575" bIns="34275" anchor="t"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 sz="800" b="0" i="0" u="none" strike="noStrike" kern="0" cap="none" spc="0" normalizeH="0" baseline="0" noProof="0" dirty="0">
                    <a:ln>
                      <a:noFill/>
                    </a:ln>
                    <a:solidFill>
                      <a:prstClr val="black"/>
                    </a:solidFill>
                    <a:effectLst/>
                    <a:uLnTx/>
                    <a:uFillTx/>
                    <a:latin typeface="Calibri"/>
                    <a:ea typeface="Calibri"/>
                    <a:cs typeface="Calibri"/>
                    <a:sym typeface="Calibri"/>
                  </a:rPr>
                  <a:t>Level 2</a:t>
                </a:r>
                <a:endParaRPr kumimoji="0" sz="1100" b="0" i="0" u="none" strike="noStrike" kern="0" cap="none" spc="0" normalizeH="0" baseline="0" noProof="0" dirty="0">
                  <a:ln>
                    <a:noFill/>
                  </a:ln>
                  <a:solidFill>
                    <a:prstClr val="black"/>
                  </a:solidFill>
                  <a:effectLst/>
                  <a:uLnTx/>
                  <a:uFillTx/>
                  <a:latin typeface="Calibri"/>
                </a:endParaRPr>
              </a:p>
            </p:txBody>
          </p:sp>
          <p:sp>
            <p:nvSpPr>
              <p:cNvPr id="20" name="Google Shape;281;p26">
                <a:extLst>
                  <a:ext uri="{FF2B5EF4-FFF2-40B4-BE49-F238E27FC236}">
                    <a16:creationId xmlns:a16="http://schemas.microsoft.com/office/drawing/2014/main" id="{D7F2EB45-8AC6-79D5-39C9-52B0DFB42446}"/>
                  </a:ext>
                </a:extLst>
              </p:cNvPr>
              <p:cNvSpPr txBox="1"/>
              <p:nvPr/>
            </p:nvSpPr>
            <p:spPr>
              <a:xfrm>
                <a:off x="4789538" y="1771390"/>
                <a:ext cx="2576400" cy="663901"/>
              </a:xfrm>
              <a:prstGeom prst="rect">
                <a:avLst/>
              </a:prstGeom>
              <a:solidFill>
                <a:srgbClr val="1F497D"/>
              </a:solidFill>
              <a:ln w="9525" cap="flat" cmpd="sng">
                <a:solidFill>
                  <a:srgbClr val="1F497D"/>
                </a:solidFill>
                <a:prstDash val="solid"/>
                <a:round/>
                <a:headEnd type="none" w="sm" len="sm"/>
                <a:tailEnd type="none" w="sm" len="sm"/>
              </a:ln>
            </p:spPr>
            <p:txBody>
              <a:bodyPr spcFirstLastPara="1" wrap="square" lIns="68575" tIns="34275" rIns="68575" bIns="34275"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 sz="800" b="0" i="0" u="none" strike="noStrike" kern="0" cap="none" spc="0" normalizeH="0" baseline="0" noProof="0" dirty="0">
                    <a:ln>
                      <a:noFill/>
                    </a:ln>
                    <a:solidFill>
                      <a:prstClr val="white"/>
                    </a:solidFill>
                    <a:effectLst/>
                    <a:uLnTx/>
                    <a:uFillTx/>
                    <a:latin typeface="Calibri"/>
                    <a:ea typeface="Calibri"/>
                    <a:cs typeface="Calibri"/>
                    <a:sym typeface="Calibri"/>
                  </a:rPr>
                  <a:t>Quality Assessment flags: Saturation or instrument failure </a:t>
                </a:r>
                <a:endParaRPr kumimoji="0" sz="1100" b="0" i="0" u="none" strike="noStrike" kern="0" cap="none" spc="0" normalizeH="0" baseline="0" noProof="0" dirty="0">
                  <a:ln>
                    <a:noFill/>
                  </a:ln>
                  <a:solidFill>
                    <a:prstClr val="black"/>
                  </a:solidFill>
                  <a:effectLst/>
                  <a:uLnTx/>
                  <a:uFillTx/>
                  <a:latin typeface="Calibri"/>
                </a:endParaRPr>
              </a:p>
            </p:txBody>
          </p:sp>
          <p:sp>
            <p:nvSpPr>
              <p:cNvPr id="21" name="Google Shape;282;p26">
                <a:extLst>
                  <a:ext uri="{FF2B5EF4-FFF2-40B4-BE49-F238E27FC236}">
                    <a16:creationId xmlns:a16="http://schemas.microsoft.com/office/drawing/2014/main" id="{1698F6C6-6D16-3385-7CA5-D9538FB794BE}"/>
                  </a:ext>
                </a:extLst>
              </p:cNvPr>
              <p:cNvSpPr txBox="1"/>
              <p:nvPr/>
            </p:nvSpPr>
            <p:spPr>
              <a:xfrm>
                <a:off x="1314889" y="3092082"/>
                <a:ext cx="3032400" cy="479400"/>
              </a:xfrm>
              <a:prstGeom prst="rect">
                <a:avLst/>
              </a:prstGeom>
              <a:solidFill>
                <a:srgbClr val="1F497D"/>
              </a:solidFill>
              <a:ln w="9525" cap="flat" cmpd="sng">
                <a:solidFill>
                  <a:srgbClr val="1F497D"/>
                </a:solidFill>
                <a:prstDash val="solid"/>
                <a:round/>
                <a:headEnd type="none" w="sm" len="sm"/>
                <a:tailEnd type="none" w="sm" len="sm"/>
              </a:ln>
            </p:spPr>
            <p:txBody>
              <a:bodyPr spcFirstLastPara="1" wrap="square" lIns="68575" tIns="34275" rIns="68575" bIns="34275"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 sz="800" b="0" i="0" u="none" strike="noStrike" kern="0" cap="none" spc="0" normalizeH="0" baseline="0" noProof="0" dirty="0">
                    <a:ln>
                      <a:noFill/>
                    </a:ln>
                    <a:solidFill>
                      <a:prstClr val="white"/>
                    </a:solidFill>
                    <a:effectLst/>
                    <a:uLnTx/>
                    <a:uFillTx/>
                    <a:latin typeface="Calibri"/>
                    <a:ea typeface="Calibri"/>
                    <a:cs typeface="Calibri"/>
                    <a:sym typeface="Calibri"/>
                  </a:rPr>
                  <a:t>Planetary boundary layer and</a:t>
                </a:r>
                <a:endParaRPr kumimoji="0" sz="1100" b="0" i="0" u="none" strike="noStrike" kern="0" cap="none" spc="0" normalizeH="0" baseline="0" noProof="0" dirty="0">
                  <a:ln>
                    <a:noFill/>
                  </a:ln>
                  <a:solidFill>
                    <a:prstClr val="black"/>
                  </a:solidFill>
                  <a:effectLst/>
                  <a:uLnTx/>
                  <a:uFillTx/>
                  <a:latin typeface="Calibri"/>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 sz="800" b="0" i="0" u="none" strike="noStrike" kern="0" cap="none" spc="0" normalizeH="0" baseline="0" noProof="0" dirty="0">
                    <a:ln>
                      <a:noFill/>
                    </a:ln>
                    <a:solidFill>
                      <a:prstClr val="white"/>
                    </a:solidFill>
                    <a:effectLst/>
                    <a:uLnTx/>
                    <a:uFillTx/>
                    <a:latin typeface="Calibri"/>
                    <a:ea typeface="Calibri"/>
                    <a:cs typeface="Calibri"/>
                    <a:sym typeface="Calibri"/>
                  </a:rPr>
                  <a:t>Cloud base height processing</a:t>
                </a:r>
                <a:endParaRPr kumimoji="0" sz="1100" b="0" i="0" u="none" strike="noStrike" kern="0" cap="none" spc="0" normalizeH="0" baseline="0" noProof="0" dirty="0">
                  <a:ln>
                    <a:noFill/>
                  </a:ln>
                  <a:solidFill>
                    <a:prstClr val="black"/>
                  </a:solidFill>
                  <a:effectLst/>
                  <a:uLnTx/>
                  <a:uFillTx/>
                  <a:latin typeface="Calibri"/>
                </a:endParaRPr>
              </a:p>
            </p:txBody>
          </p:sp>
          <p:sp>
            <p:nvSpPr>
              <p:cNvPr id="22" name="Google Shape;283;p26">
                <a:extLst>
                  <a:ext uri="{FF2B5EF4-FFF2-40B4-BE49-F238E27FC236}">
                    <a16:creationId xmlns:a16="http://schemas.microsoft.com/office/drawing/2014/main" id="{D38CE409-474F-5A46-2D9D-57CD309F31EC}"/>
                  </a:ext>
                </a:extLst>
              </p:cNvPr>
              <p:cNvSpPr/>
              <p:nvPr/>
            </p:nvSpPr>
            <p:spPr>
              <a:xfrm>
                <a:off x="5655632" y="3184331"/>
                <a:ext cx="968701" cy="294900"/>
              </a:xfrm>
              <a:prstGeom prst="rect">
                <a:avLst/>
              </a:prstGeom>
              <a:solidFill>
                <a:srgbClr val="76D6FF"/>
              </a:solidFill>
              <a:ln w="9525" cap="flat" cmpd="sng">
                <a:solidFill>
                  <a:srgbClr val="1F497D"/>
                </a:solidFill>
                <a:prstDash val="solid"/>
                <a:round/>
                <a:headEnd type="none" w="sm" len="sm"/>
                <a:tailEnd type="none" w="sm" len="sm"/>
              </a:ln>
            </p:spPr>
            <p:txBody>
              <a:bodyPr spcFirstLastPara="1" wrap="square" lIns="68575" tIns="34275" rIns="68575" bIns="34275" anchor="t"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 sz="800" b="0" i="0" u="none" strike="noStrike" kern="0" cap="none" spc="0" normalizeH="0" baseline="0" noProof="0" dirty="0">
                    <a:ln>
                      <a:noFill/>
                    </a:ln>
                    <a:solidFill>
                      <a:prstClr val="black"/>
                    </a:solidFill>
                    <a:effectLst/>
                    <a:uLnTx/>
                    <a:uFillTx/>
                    <a:latin typeface="Calibri"/>
                    <a:ea typeface="Calibri"/>
                    <a:cs typeface="Calibri"/>
                    <a:sym typeface="Calibri"/>
                  </a:rPr>
                  <a:t>Level 3</a:t>
                </a:r>
                <a:endParaRPr kumimoji="0" sz="1100" b="0" i="0" u="none" strike="noStrike" kern="0" cap="none" spc="0" normalizeH="0" baseline="0" noProof="0" dirty="0">
                  <a:ln>
                    <a:noFill/>
                  </a:ln>
                  <a:solidFill>
                    <a:prstClr val="black"/>
                  </a:solidFill>
                  <a:effectLst/>
                  <a:uLnTx/>
                  <a:uFillTx/>
                  <a:latin typeface="Calibri"/>
                </a:endParaRPr>
              </a:p>
            </p:txBody>
          </p:sp>
          <p:sp>
            <p:nvSpPr>
              <p:cNvPr id="23" name="Google Shape;284;p26">
                <a:extLst>
                  <a:ext uri="{FF2B5EF4-FFF2-40B4-BE49-F238E27FC236}">
                    <a16:creationId xmlns:a16="http://schemas.microsoft.com/office/drawing/2014/main" id="{B392B043-696D-44E1-0D7D-582F17F88027}"/>
                  </a:ext>
                </a:extLst>
              </p:cNvPr>
              <p:cNvSpPr/>
              <p:nvPr/>
            </p:nvSpPr>
            <p:spPr>
              <a:xfrm>
                <a:off x="9632023" y="591689"/>
                <a:ext cx="1410299" cy="294900"/>
              </a:xfrm>
              <a:prstGeom prst="rect">
                <a:avLst/>
              </a:prstGeom>
              <a:solidFill>
                <a:srgbClr val="76D6FF"/>
              </a:solidFill>
              <a:ln w="9525" cap="flat" cmpd="sng">
                <a:solidFill>
                  <a:srgbClr val="1F497D"/>
                </a:solidFill>
                <a:prstDash val="solid"/>
                <a:round/>
                <a:headEnd type="none" w="sm" len="sm"/>
                <a:tailEnd type="none" w="sm" len="sm"/>
              </a:ln>
            </p:spPr>
            <p:txBody>
              <a:bodyPr spcFirstLastPara="1" wrap="square" lIns="68575" tIns="34275" rIns="68575" bIns="34275" anchor="t"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 sz="800" b="0" i="0" u="none" strike="noStrike" kern="0" cap="none" spc="0" normalizeH="0" baseline="0" noProof="0" dirty="0">
                    <a:ln>
                      <a:noFill/>
                    </a:ln>
                    <a:solidFill>
                      <a:prstClr val="black"/>
                    </a:solidFill>
                    <a:effectLst/>
                    <a:uLnTx/>
                    <a:uFillTx/>
                    <a:latin typeface="Calibri"/>
                    <a:ea typeface="Calibri"/>
                    <a:cs typeface="Calibri"/>
                    <a:sym typeface="Calibri"/>
                  </a:rPr>
                  <a:t>Raw Level 1</a:t>
                </a:r>
                <a:endParaRPr kumimoji="0" sz="1100" b="0" i="0" u="none" strike="noStrike" kern="0" cap="none" spc="0" normalizeH="0" baseline="0" noProof="0" dirty="0">
                  <a:ln>
                    <a:noFill/>
                  </a:ln>
                  <a:solidFill>
                    <a:prstClr val="black"/>
                  </a:solidFill>
                  <a:effectLst/>
                  <a:uLnTx/>
                  <a:uFillTx/>
                  <a:latin typeface="Calibri"/>
                </a:endParaRPr>
              </a:p>
            </p:txBody>
          </p:sp>
          <p:sp>
            <p:nvSpPr>
              <p:cNvPr id="24" name="Google Shape;285;p26">
                <a:extLst>
                  <a:ext uri="{FF2B5EF4-FFF2-40B4-BE49-F238E27FC236}">
                    <a16:creationId xmlns:a16="http://schemas.microsoft.com/office/drawing/2014/main" id="{1903C19D-F9A3-63EB-3BCF-4E6475D7A208}"/>
                  </a:ext>
                </a:extLst>
              </p:cNvPr>
              <p:cNvSpPr/>
              <p:nvPr/>
            </p:nvSpPr>
            <p:spPr>
              <a:xfrm>
                <a:off x="3062941" y="591701"/>
                <a:ext cx="1461300" cy="294900"/>
              </a:xfrm>
              <a:prstGeom prst="rect">
                <a:avLst/>
              </a:prstGeom>
              <a:solidFill>
                <a:srgbClr val="76D6FF"/>
              </a:solidFill>
              <a:ln w="9525" cap="flat" cmpd="sng">
                <a:solidFill>
                  <a:srgbClr val="1F497D"/>
                </a:solidFill>
                <a:prstDash val="solid"/>
                <a:round/>
                <a:headEnd type="none" w="sm" len="sm"/>
                <a:tailEnd type="none" w="sm" len="sm"/>
              </a:ln>
            </p:spPr>
            <p:txBody>
              <a:bodyPr spcFirstLastPara="1" wrap="square" lIns="68575" tIns="34275" rIns="68575" bIns="34275" anchor="t" anchorCtr="0">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 sz="800" b="0" i="0" u="none" strike="noStrike" kern="0" cap="none" spc="0" normalizeH="0" baseline="0" noProof="0">
                    <a:ln>
                      <a:noFill/>
                    </a:ln>
                    <a:solidFill>
                      <a:prstClr val="black"/>
                    </a:solidFill>
                    <a:effectLst/>
                    <a:uLnTx/>
                    <a:uFillTx/>
                    <a:latin typeface="Calibri"/>
                    <a:ea typeface="Calibri"/>
                    <a:cs typeface="Calibri"/>
                    <a:sym typeface="Calibri"/>
                  </a:rPr>
                  <a:t>Raw Level 0 </a:t>
                </a:r>
                <a:endParaRPr kumimoji="0" sz="1100" b="0" i="0" u="none" strike="noStrike" kern="0" cap="none" spc="0" normalizeH="0" baseline="0" noProof="0">
                  <a:ln>
                    <a:noFill/>
                  </a:ln>
                  <a:solidFill>
                    <a:prstClr val="black"/>
                  </a:solidFill>
                  <a:effectLst/>
                  <a:uLnTx/>
                  <a:uFillTx/>
                  <a:latin typeface="Calibri"/>
                </a:endParaRPr>
              </a:p>
            </p:txBody>
          </p:sp>
          <p:cxnSp>
            <p:nvCxnSpPr>
              <p:cNvPr id="25" name="Google Shape;286;p26">
                <a:extLst>
                  <a:ext uri="{FF2B5EF4-FFF2-40B4-BE49-F238E27FC236}">
                    <a16:creationId xmlns:a16="http://schemas.microsoft.com/office/drawing/2014/main" id="{7329AF6F-2CC6-BE71-41F9-BDD5EB70BE2A}"/>
                  </a:ext>
                </a:extLst>
              </p:cNvPr>
              <p:cNvCxnSpPr/>
              <p:nvPr/>
            </p:nvCxnSpPr>
            <p:spPr>
              <a:xfrm>
                <a:off x="2099923" y="739140"/>
                <a:ext cx="793800" cy="0"/>
              </a:xfrm>
              <a:prstGeom prst="straightConnector1">
                <a:avLst/>
              </a:prstGeom>
              <a:noFill/>
              <a:ln w="38100" cap="flat" cmpd="sng">
                <a:solidFill>
                  <a:srgbClr val="1F497D"/>
                </a:solidFill>
                <a:prstDash val="solid"/>
                <a:miter lim="800000"/>
                <a:headEnd type="none" w="sm" len="sm"/>
                <a:tailEnd type="triangle" w="med" len="med"/>
              </a:ln>
            </p:spPr>
          </p:cxnSp>
          <p:cxnSp>
            <p:nvCxnSpPr>
              <p:cNvPr id="26" name="Google Shape;287;p26">
                <a:extLst>
                  <a:ext uri="{FF2B5EF4-FFF2-40B4-BE49-F238E27FC236}">
                    <a16:creationId xmlns:a16="http://schemas.microsoft.com/office/drawing/2014/main" id="{A2DDE955-D14B-9DF7-0277-C4BB1D299281}"/>
                  </a:ext>
                </a:extLst>
              </p:cNvPr>
              <p:cNvCxnSpPr/>
              <p:nvPr/>
            </p:nvCxnSpPr>
            <p:spPr>
              <a:xfrm flipH="1">
                <a:off x="7645343" y="2103341"/>
                <a:ext cx="961268" cy="0"/>
              </a:xfrm>
              <a:prstGeom prst="straightConnector1">
                <a:avLst/>
              </a:prstGeom>
              <a:noFill/>
              <a:ln w="38100" cap="flat" cmpd="sng">
                <a:solidFill>
                  <a:srgbClr val="1F497D"/>
                </a:solidFill>
                <a:prstDash val="solid"/>
                <a:miter lim="800000"/>
                <a:headEnd type="none" w="sm" len="sm"/>
                <a:tailEnd type="triangle" w="med" len="med"/>
              </a:ln>
            </p:spPr>
          </p:cxnSp>
          <p:cxnSp>
            <p:nvCxnSpPr>
              <p:cNvPr id="27" name="Google Shape;288;p26">
                <a:extLst>
                  <a:ext uri="{FF2B5EF4-FFF2-40B4-BE49-F238E27FC236}">
                    <a16:creationId xmlns:a16="http://schemas.microsoft.com/office/drawing/2014/main" id="{8A3021B4-A091-E938-0082-0EDC0EF6BCFE}"/>
                  </a:ext>
                </a:extLst>
              </p:cNvPr>
              <p:cNvCxnSpPr/>
              <p:nvPr/>
            </p:nvCxnSpPr>
            <p:spPr>
              <a:xfrm>
                <a:off x="10337172" y="1014247"/>
                <a:ext cx="0" cy="642341"/>
              </a:xfrm>
              <a:prstGeom prst="straightConnector1">
                <a:avLst/>
              </a:prstGeom>
              <a:noFill/>
              <a:ln w="38100" cap="flat" cmpd="sng">
                <a:solidFill>
                  <a:srgbClr val="1F497D"/>
                </a:solidFill>
                <a:prstDash val="solid"/>
                <a:miter lim="800000"/>
                <a:headEnd type="none" w="sm" len="sm"/>
                <a:tailEnd type="triangle" w="med" len="med"/>
              </a:ln>
            </p:spPr>
          </p:cxnSp>
        </p:grpSp>
        <p:sp>
          <p:nvSpPr>
            <p:cNvPr id="10" name="Google Shape;292;p26">
              <a:extLst>
                <a:ext uri="{FF2B5EF4-FFF2-40B4-BE49-F238E27FC236}">
                  <a16:creationId xmlns:a16="http://schemas.microsoft.com/office/drawing/2014/main" id="{41CF595D-CDA6-4ED2-9FDE-312D9F991BD2}"/>
                </a:ext>
              </a:extLst>
            </p:cNvPr>
            <p:cNvSpPr/>
            <p:nvPr/>
          </p:nvSpPr>
          <p:spPr>
            <a:xfrm>
              <a:off x="3824198" y="2489204"/>
              <a:ext cx="2336100" cy="276900"/>
            </a:xfrm>
            <a:prstGeom prst="rect">
              <a:avLst/>
            </a:prstGeom>
            <a:noFill/>
            <a:ln>
              <a:noFill/>
            </a:ln>
          </p:spPr>
          <p:txBody>
            <a:bodyPr spcFirstLastPara="1" wrap="square" lIns="68575" tIns="34275" rIns="68575" bIns="34275" anchor="t"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 sz="1400" b="1" i="0" u="none" strike="noStrike" kern="0" cap="none" spc="0" normalizeH="0" baseline="0" noProof="0" dirty="0">
                  <a:ln>
                    <a:noFill/>
                  </a:ln>
                  <a:solidFill>
                    <a:prstClr val="black"/>
                  </a:solidFill>
                  <a:effectLst/>
                  <a:uLnTx/>
                  <a:uFillTx/>
                  <a:latin typeface="Calibri"/>
                  <a:ea typeface="Calibri"/>
                  <a:cs typeface="Calibri"/>
                  <a:sym typeface="Calibri"/>
                </a:rPr>
                <a:t>Processing chain </a:t>
              </a:r>
              <a:endParaRPr kumimoji="0" sz="1100" b="0" i="0" u="none" strike="noStrike" kern="0" cap="none" spc="0" normalizeH="0" baseline="0" noProof="0" dirty="0">
                <a:ln>
                  <a:noFill/>
                </a:ln>
                <a:solidFill>
                  <a:prstClr val="black"/>
                </a:solidFill>
                <a:effectLst/>
                <a:uLnTx/>
                <a:uFillTx/>
                <a:latin typeface="Calibri"/>
              </a:endParaRPr>
            </a:p>
          </p:txBody>
        </p:sp>
        <p:cxnSp>
          <p:nvCxnSpPr>
            <p:cNvPr id="11" name="Google Shape;294;p26">
              <a:extLst>
                <a:ext uri="{FF2B5EF4-FFF2-40B4-BE49-F238E27FC236}">
                  <a16:creationId xmlns:a16="http://schemas.microsoft.com/office/drawing/2014/main" id="{962897C0-18F4-E853-727F-057ED40FBA94}"/>
                </a:ext>
              </a:extLst>
            </p:cNvPr>
            <p:cNvCxnSpPr/>
            <p:nvPr/>
          </p:nvCxnSpPr>
          <p:spPr>
            <a:xfrm>
              <a:off x="3863948" y="2990501"/>
              <a:ext cx="384300" cy="0"/>
            </a:xfrm>
            <a:prstGeom prst="straightConnector1">
              <a:avLst/>
            </a:prstGeom>
            <a:noFill/>
            <a:ln w="38100" cap="flat" cmpd="sng">
              <a:solidFill>
                <a:srgbClr val="1F497D"/>
              </a:solidFill>
              <a:prstDash val="solid"/>
              <a:miter lim="800000"/>
              <a:headEnd type="none" w="sm" len="sm"/>
              <a:tailEnd type="triangle" w="med" len="med"/>
            </a:ln>
          </p:spPr>
        </p:cxnSp>
        <p:cxnSp>
          <p:nvCxnSpPr>
            <p:cNvPr id="12" name="Google Shape;294;p26">
              <a:extLst>
                <a:ext uri="{FF2B5EF4-FFF2-40B4-BE49-F238E27FC236}">
                  <a16:creationId xmlns:a16="http://schemas.microsoft.com/office/drawing/2014/main" id="{02A3EB99-1CD4-EEE6-0326-6CB73413F58C}"/>
                </a:ext>
              </a:extLst>
            </p:cNvPr>
            <p:cNvCxnSpPr/>
            <p:nvPr/>
          </p:nvCxnSpPr>
          <p:spPr>
            <a:xfrm>
              <a:off x="5761962" y="2990501"/>
              <a:ext cx="384300" cy="0"/>
            </a:xfrm>
            <a:prstGeom prst="straightConnector1">
              <a:avLst/>
            </a:prstGeom>
            <a:noFill/>
            <a:ln w="38100" cap="flat" cmpd="sng">
              <a:solidFill>
                <a:srgbClr val="1F497D"/>
              </a:solidFill>
              <a:prstDash val="solid"/>
              <a:miter lim="800000"/>
              <a:headEnd type="none" w="sm" len="sm"/>
              <a:tailEnd type="triangle" w="med" len="med"/>
            </a:ln>
          </p:spPr>
        </p:cxnSp>
        <p:cxnSp>
          <p:nvCxnSpPr>
            <p:cNvPr id="13" name="Google Shape;287;p26">
              <a:extLst>
                <a:ext uri="{FF2B5EF4-FFF2-40B4-BE49-F238E27FC236}">
                  <a16:creationId xmlns:a16="http://schemas.microsoft.com/office/drawing/2014/main" id="{BEE6CB25-0ADC-2373-EE5A-71E722E8297F}"/>
                </a:ext>
              </a:extLst>
            </p:cNvPr>
            <p:cNvCxnSpPr/>
            <p:nvPr/>
          </p:nvCxnSpPr>
          <p:spPr>
            <a:xfrm flipH="1">
              <a:off x="3319833" y="3906426"/>
              <a:ext cx="465446" cy="0"/>
            </a:xfrm>
            <a:prstGeom prst="straightConnector1">
              <a:avLst/>
            </a:prstGeom>
            <a:noFill/>
            <a:ln w="38100" cap="flat" cmpd="sng">
              <a:solidFill>
                <a:srgbClr val="1F497D"/>
              </a:solidFill>
              <a:prstDash val="solid"/>
              <a:miter lim="800000"/>
              <a:headEnd type="none" w="sm" len="sm"/>
              <a:tailEnd type="triangle" w="med" len="med"/>
            </a:ln>
          </p:spPr>
        </p:cxnSp>
        <p:cxnSp>
          <p:nvCxnSpPr>
            <p:cNvPr id="14" name="Google Shape;288;p26">
              <a:extLst>
                <a:ext uri="{FF2B5EF4-FFF2-40B4-BE49-F238E27FC236}">
                  <a16:creationId xmlns:a16="http://schemas.microsoft.com/office/drawing/2014/main" id="{B2AD0C11-228E-4ECF-A99C-D595EA826C65}"/>
                </a:ext>
              </a:extLst>
            </p:cNvPr>
            <p:cNvCxnSpPr/>
            <p:nvPr/>
          </p:nvCxnSpPr>
          <p:spPr>
            <a:xfrm>
              <a:off x="2965454" y="4079159"/>
              <a:ext cx="0" cy="431268"/>
            </a:xfrm>
            <a:prstGeom prst="straightConnector1">
              <a:avLst/>
            </a:prstGeom>
            <a:noFill/>
            <a:ln w="38100" cap="flat" cmpd="sng">
              <a:solidFill>
                <a:srgbClr val="1F497D"/>
              </a:solidFill>
              <a:prstDash val="solid"/>
              <a:miter lim="800000"/>
              <a:headEnd type="none" w="sm" len="sm"/>
              <a:tailEnd type="triangle" w="med" len="med"/>
            </a:ln>
          </p:spPr>
        </p:cxnSp>
        <p:cxnSp>
          <p:nvCxnSpPr>
            <p:cNvPr id="15" name="Google Shape;294;p26">
              <a:extLst>
                <a:ext uri="{FF2B5EF4-FFF2-40B4-BE49-F238E27FC236}">
                  <a16:creationId xmlns:a16="http://schemas.microsoft.com/office/drawing/2014/main" id="{E9B3F3BB-C32A-8E62-C3DE-E6ACCA1FD0E7}"/>
                </a:ext>
              </a:extLst>
            </p:cNvPr>
            <p:cNvCxnSpPr/>
            <p:nvPr/>
          </p:nvCxnSpPr>
          <p:spPr>
            <a:xfrm>
              <a:off x="3824198" y="4731201"/>
              <a:ext cx="384300" cy="0"/>
            </a:xfrm>
            <a:prstGeom prst="straightConnector1">
              <a:avLst/>
            </a:prstGeom>
            <a:noFill/>
            <a:ln w="38100" cap="flat" cmpd="sng">
              <a:solidFill>
                <a:srgbClr val="1F497D"/>
              </a:solidFill>
              <a:prstDash val="solid"/>
              <a:miter lim="800000"/>
              <a:headEnd type="none" w="sm" len="sm"/>
              <a:tailEnd type="triangle" w="med" len="med"/>
            </a:ln>
          </p:spPr>
        </p:cxnSp>
      </p:grpSp>
      <p:sp>
        <p:nvSpPr>
          <p:cNvPr id="28" name="Google Shape;273;p26">
            <a:extLst>
              <a:ext uri="{FF2B5EF4-FFF2-40B4-BE49-F238E27FC236}">
                <a16:creationId xmlns:a16="http://schemas.microsoft.com/office/drawing/2014/main" id="{0A373D77-2AC9-3BEB-2C84-A0ED8D826C4A}"/>
              </a:ext>
            </a:extLst>
          </p:cNvPr>
          <p:cNvSpPr txBox="1">
            <a:spLocks noGrp="1"/>
          </p:cNvSpPr>
          <p:nvPr>
            <p:ph type="title"/>
          </p:nvPr>
        </p:nvSpPr>
        <p:spPr>
          <a:xfrm>
            <a:off x="94785" y="143869"/>
            <a:ext cx="12002429" cy="695325"/>
          </a:xfrm>
          <a:prstGeom prst="rect">
            <a:avLst/>
          </a:prstGeom>
          <a:noFill/>
          <a:ln>
            <a:noFill/>
          </a:ln>
        </p:spPr>
        <p:txBody>
          <a:bodyPr spcFirstLastPara="1" wrap="square" lIns="68575" tIns="34275" rIns="68575" bIns="34275" anchor="ctr" anchorCtr="0">
            <a:noAutofit/>
          </a:bodyPr>
          <a:lstStyle/>
          <a:p>
            <a:pPr marL="0" lvl="0" indent="0" rtl="0">
              <a:lnSpc>
                <a:spcPct val="90000"/>
              </a:lnSpc>
              <a:spcBef>
                <a:spcPts val="0"/>
              </a:spcBef>
              <a:spcAft>
                <a:spcPts val="0"/>
              </a:spcAft>
              <a:buClr>
                <a:schemeClr val="dk1"/>
              </a:buClr>
              <a:buSzPts val="3300"/>
              <a:buFont typeface="Calibri"/>
              <a:buNone/>
            </a:pPr>
            <a:r>
              <a:rPr lang="en" sz="3200" dirty="0"/>
              <a:t>UCN Data Archiving and Processing at Hampton University </a:t>
            </a:r>
            <a:endParaRPr sz="3200" dirty="0"/>
          </a:p>
        </p:txBody>
      </p:sp>
    </p:spTree>
    <p:extLst>
      <p:ext uri="{BB962C8B-B14F-4D97-AF65-F5344CB8AC3E}">
        <p14:creationId xmlns:p14="http://schemas.microsoft.com/office/powerpoint/2010/main" val="680132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1D083-9FBB-4C00-BF86-8D147FA46722}"/>
              </a:ext>
            </a:extLst>
          </p:cNvPr>
          <p:cNvSpPr>
            <a:spLocks noGrp="1"/>
          </p:cNvSpPr>
          <p:nvPr>
            <p:ph type="title"/>
          </p:nvPr>
        </p:nvSpPr>
        <p:spPr>
          <a:xfrm>
            <a:off x="294322" y="-36694"/>
            <a:ext cx="11591943" cy="1325563"/>
          </a:xfrm>
        </p:spPr>
        <p:txBody>
          <a:bodyPr/>
          <a:lstStyle/>
          <a:p>
            <a:pPr algn="ctr"/>
            <a:r>
              <a:rPr lang="en-US" sz="3200" dirty="0"/>
              <a:t>Many of the UCN sites contain complementary </a:t>
            </a:r>
            <a:br>
              <a:rPr lang="en-US" sz="3200" dirty="0"/>
            </a:br>
            <a:r>
              <a:rPr lang="en-US" sz="3200" dirty="0"/>
              <a:t>aerosol and trace gas surface air quality measurements</a:t>
            </a:r>
          </a:p>
        </p:txBody>
      </p:sp>
      <p:graphicFrame>
        <p:nvGraphicFramePr>
          <p:cNvPr id="15" name="Table 14">
            <a:extLst>
              <a:ext uri="{FF2B5EF4-FFF2-40B4-BE49-F238E27FC236}">
                <a16:creationId xmlns:a16="http://schemas.microsoft.com/office/drawing/2014/main" id="{AD61C47D-67F8-400C-9525-8EB7A941633E}"/>
              </a:ext>
            </a:extLst>
          </p:cNvPr>
          <p:cNvGraphicFramePr>
            <a:graphicFrameLocks noGrp="1"/>
          </p:cNvGraphicFramePr>
          <p:nvPr>
            <p:extLst>
              <p:ext uri="{D42A27DB-BD31-4B8C-83A1-F6EECF244321}">
                <p14:modId xmlns:p14="http://schemas.microsoft.com/office/powerpoint/2010/main" val="4268064604"/>
              </p:ext>
            </p:extLst>
          </p:nvPr>
        </p:nvGraphicFramePr>
        <p:xfrm>
          <a:off x="5586761" y="1288867"/>
          <a:ext cx="6378491" cy="4331347"/>
        </p:xfrm>
        <a:graphic>
          <a:graphicData uri="http://schemas.openxmlformats.org/drawingml/2006/table">
            <a:tbl>
              <a:tblPr/>
              <a:tblGrid>
                <a:gridCol w="789145">
                  <a:extLst>
                    <a:ext uri="{9D8B030D-6E8A-4147-A177-3AD203B41FA5}">
                      <a16:colId xmlns:a16="http://schemas.microsoft.com/office/drawing/2014/main" val="693621161"/>
                    </a:ext>
                  </a:extLst>
                </a:gridCol>
                <a:gridCol w="205501">
                  <a:extLst>
                    <a:ext uri="{9D8B030D-6E8A-4147-A177-3AD203B41FA5}">
                      <a16:colId xmlns:a16="http://schemas.microsoft.com/office/drawing/2014/main" val="528177141"/>
                    </a:ext>
                  </a:extLst>
                </a:gridCol>
                <a:gridCol w="205501">
                  <a:extLst>
                    <a:ext uri="{9D8B030D-6E8A-4147-A177-3AD203B41FA5}">
                      <a16:colId xmlns:a16="http://schemas.microsoft.com/office/drawing/2014/main" val="1646996958"/>
                    </a:ext>
                  </a:extLst>
                </a:gridCol>
                <a:gridCol w="205501">
                  <a:extLst>
                    <a:ext uri="{9D8B030D-6E8A-4147-A177-3AD203B41FA5}">
                      <a16:colId xmlns:a16="http://schemas.microsoft.com/office/drawing/2014/main" val="2486082268"/>
                    </a:ext>
                  </a:extLst>
                </a:gridCol>
                <a:gridCol w="205501">
                  <a:extLst>
                    <a:ext uri="{9D8B030D-6E8A-4147-A177-3AD203B41FA5}">
                      <a16:colId xmlns:a16="http://schemas.microsoft.com/office/drawing/2014/main" val="1371611494"/>
                    </a:ext>
                  </a:extLst>
                </a:gridCol>
                <a:gridCol w="244287">
                  <a:extLst>
                    <a:ext uri="{9D8B030D-6E8A-4147-A177-3AD203B41FA5}">
                      <a16:colId xmlns:a16="http://schemas.microsoft.com/office/drawing/2014/main" val="3597632292"/>
                    </a:ext>
                  </a:extLst>
                </a:gridCol>
                <a:gridCol w="218430">
                  <a:extLst>
                    <a:ext uri="{9D8B030D-6E8A-4147-A177-3AD203B41FA5}">
                      <a16:colId xmlns:a16="http://schemas.microsoft.com/office/drawing/2014/main" val="434066030"/>
                    </a:ext>
                  </a:extLst>
                </a:gridCol>
                <a:gridCol w="205501">
                  <a:extLst>
                    <a:ext uri="{9D8B030D-6E8A-4147-A177-3AD203B41FA5}">
                      <a16:colId xmlns:a16="http://schemas.microsoft.com/office/drawing/2014/main" val="360260675"/>
                    </a:ext>
                  </a:extLst>
                </a:gridCol>
                <a:gridCol w="204139">
                  <a:extLst>
                    <a:ext uri="{9D8B030D-6E8A-4147-A177-3AD203B41FA5}">
                      <a16:colId xmlns:a16="http://schemas.microsoft.com/office/drawing/2014/main" val="1457962954"/>
                    </a:ext>
                  </a:extLst>
                </a:gridCol>
                <a:gridCol w="204139">
                  <a:extLst>
                    <a:ext uri="{9D8B030D-6E8A-4147-A177-3AD203B41FA5}">
                      <a16:colId xmlns:a16="http://schemas.microsoft.com/office/drawing/2014/main" val="457694610"/>
                    </a:ext>
                  </a:extLst>
                </a:gridCol>
                <a:gridCol w="204139">
                  <a:extLst>
                    <a:ext uri="{9D8B030D-6E8A-4147-A177-3AD203B41FA5}">
                      <a16:colId xmlns:a16="http://schemas.microsoft.com/office/drawing/2014/main" val="3778962558"/>
                    </a:ext>
                  </a:extLst>
                </a:gridCol>
                <a:gridCol w="204139">
                  <a:extLst>
                    <a:ext uri="{9D8B030D-6E8A-4147-A177-3AD203B41FA5}">
                      <a16:colId xmlns:a16="http://schemas.microsoft.com/office/drawing/2014/main" val="3281466590"/>
                    </a:ext>
                  </a:extLst>
                </a:gridCol>
                <a:gridCol w="205501">
                  <a:extLst>
                    <a:ext uri="{9D8B030D-6E8A-4147-A177-3AD203B41FA5}">
                      <a16:colId xmlns:a16="http://schemas.microsoft.com/office/drawing/2014/main" val="1279083737"/>
                    </a:ext>
                  </a:extLst>
                </a:gridCol>
                <a:gridCol w="205501">
                  <a:extLst>
                    <a:ext uri="{9D8B030D-6E8A-4147-A177-3AD203B41FA5}">
                      <a16:colId xmlns:a16="http://schemas.microsoft.com/office/drawing/2014/main" val="626329461"/>
                    </a:ext>
                  </a:extLst>
                </a:gridCol>
                <a:gridCol w="205501">
                  <a:extLst>
                    <a:ext uri="{9D8B030D-6E8A-4147-A177-3AD203B41FA5}">
                      <a16:colId xmlns:a16="http://schemas.microsoft.com/office/drawing/2014/main" val="2748154749"/>
                    </a:ext>
                  </a:extLst>
                </a:gridCol>
                <a:gridCol w="205501">
                  <a:extLst>
                    <a:ext uri="{9D8B030D-6E8A-4147-A177-3AD203B41FA5}">
                      <a16:colId xmlns:a16="http://schemas.microsoft.com/office/drawing/2014/main" val="400698939"/>
                    </a:ext>
                  </a:extLst>
                </a:gridCol>
                <a:gridCol w="205501">
                  <a:extLst>
                    <a:ext uri="{9D8B030D-6E8A-4147-A177-3AD203B41FA5}">
                      <a16:colId xmlns:a16="http://schemas.microsoft.com/office/drawing/2014/main" val="2376049923"/>
                    </a:ext>
                  </a:extLst>
                </a:gridCol>
                <a:gridCol w="204139">
                  <a:extLst>
                    <a:ext uri="{9D8B030D-6E8A-4147-A177-3AD203B41FA5}">
                      <a16:colId xmlns:a16="http://schemas.microsoft.com/office/drawing/2014/main" val="2274412247"/>
                    </a:ext>
                  </a:extLst>
                </a:gridCol>
                <a:gridCol w="204139">
                  <a:extLst>
                    <a:ext uri="{9D8B030D-6E8A-4147-A177-3AD203B41FA5}">
                      <a16:colId xmlns:a16="http://schemas.microsoft.com/office/drawing/2014/main" val="2700544147"/>
                    </a:ext>
                  </a:extLst>
                </a:gridCol>
                <a:gridCol w="204139">
                  <a:extLst>
                    <a:ext uri="{9D8B030D-6E8A-4147-A177-3AD203B41FA5}">
                      <a16:colId xmlns:a16="http://schemas.microsoft.com/office/drawing/2014/main" val="2512038125"/>
                    </a:ext>
                  </a:extLst>
                </a:gridCol>
                <a:gridCol w="205501">
                  <a:extLst>
                    <a:ext uri="{9D8B030D-6E8A-4147-A177-3AD203B41FA5}">
                      <a16:colId xmlns:a16="http://schemas.microsoft.com/office/drawing/2014/main" val="3091758659"/>
                    </a:ext>
                  </a:extLst>
                </a:gridCol>
                <a:gridCol w="205501">
                  <a:extLst>
                    <a:ext uri="{9D8B030D-6E8A-4147-A177-3AD203B41FA5}">
                      <a16:colId xmlns:a16="http://schemas.microsoft.com/office/drawing/2014/main" val="623590204"/>
                    </a:ext>
                  </a:extLst>
                </a:gridCol>
                <a:gridCol w="205501">
                  <a:extLst>
                    <a:ext uri="{9D8B030D-6E8A-4147-A177-3AD203B41FA5}">
                      <a16:colId xmlns:a16="http://schemas.microsoft.com/office/drawing/2014/main" val="977481981"/>
                    </a:ext>
                  </a:extLst>
                </a:gridCol>
                <a:gridCol w="205501">
                  <a:extLst>
                    <a:ext uri="{9D8B030D-6E8A-4147-A177-3AD203B41FA5}">
                      <a16:colId xmlns:a16="http://schemas.microsoft.com/office/drawing/2014/main" val="4226252628"/>
                    </a:ext>
                  </a:extLst>
                </a:gridCol>
                <a:gridCol w="205501">
                  <a:extLst>
                    <a:ext uri="{9D8B030D-6E8A-4147-A177-3AD203B41FA5}">
                      <a16:colId xmlns:a16="http://schemas.microsoft.com/office/drawing/2014/main" val="3653875642"/>
                    </a:ext>
                  </a:extLst>
                </a:gridCol>
                <a:gridCol w="205501">
                  <a:extLst>
                    <a:ext uri="{9D8B030D-6E8A-4147-A177-3AD203B41FA5}">
                      <a16:colId xmlns:a16="http://schemas.microsoft.com/office/drawing/2014/main" val="1883773899"/>
                    </a:ext>
                  </a:extLst>
                </a:gridCol>
                <a:gridCol w="204139">
                  <a:extLst>
                    <a:ext uri="{9D8B030D-6E8A-4147-A177-3AD203B41FA5}">
                      <a16:colId xmlns:a16="http://schemas.microsoft.com/office/drawing/2014/main" val="222863585"/>
                    </a:ext>
                  </a:extLst>
                </a:gridCol>
                <a:gridCol w="205501">
                  <a:extLst>
                    <a:ext uri="{9D8B030D-6E8A-4147-A177-3AD203B41FA5}">
                      <a16:colId xmlns:a16="http://schemas.microsoft.com/office/drawing/2014/main" val="101362985"/>
                    </a:ext>
                  </a:extLst>
                </a:gridCol>
              </a:tblGrid>
              <a:tr h="2493964">
                <a:tc>
                  <a:txBody>
                    <a:bodyPr/>
                    <a:lstStyle/>
                    <a:p>
                      <a:pPr marL="0" marR="0">
                        <a:lnSpc>
                          <a:spcPct val="107000"/>
                        </a:lnSpc>
                        <a:spcBef>
                          <a:spcPts val="0"/>
                        </a:spcBef>
                        <a:spcAft>
                          <a:spcPts val="800"/>
                        </a:spcAft>
                      </a:pP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900" b="0" dirty="0">
                          <a:effectLst/>
                          <a:latin typeface="Calibri" panose="020F0502020204030204" pitchFamily="34" charset="0"/>
                          <a:ea typeface="Calibri" panose="020F0502020204030204" pitchFamily="34" charset="0"/>
                          <a:cs typeface="Calibri" panose="020F0502020204030204" pitchFamily="34" charset="0"/>
                        </a:rPr>
                        <a:t>PM2.5 (FRM)</a:t>
                      </a: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900" b="0">
                          <a:effectLst/>
                          <a:latin typeface="Calibri" panose="020F0502020204030204" pitchFamily="34" charset="0"/>
                          <a:ea typeface="Calibri" panose="020F0502020204030204" pitchFamily="34" charset="0"/>
                          <a:cs typeface="Calibri" panose="020F0502020204030204" pitchFamily="34" charset="0"/>
                        </a:rPr>
                        <a:t>PM2.5 (continuous - FEM)</a:t>
                      </a: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900" b="0">
                          <a:effectLst/>
                          <a:latin typeface="Calibri" panose="020F0502020204030204" pitchFamily="34" charset="0"/>
                          <a:ea typeface="Calibri" panose="020F0502020204030204" pitchFamily="34" charset="0"/>
                          <a:cs typeface="Calibri" panose="020F0502020204030204" pitchFamily="34" charset="0"/>
                        </a:rPr>
                        <a:t>PM10/PM10-2.5 (FRM)</a:t>
                      </a: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900" b="0" dirty="0">
                          <a:effectLst/>
                          <a:latin typeface="Calibri" panose="020F0502020204030204" pitchFamily="34" charset="0"/>
                          <a:ea typeface="Calibri" panose="020F0502020204030204" pitchFamily="34" charset="0"/>
                          <a:cs typeface="Calibri" panose="020F0502020204030204" pitchFamily="34" charset="0"/>
                        </a:rPr>
                        <a:t>PM10/PM-10.2.5 (continuous FEM)</a:t>
                      </a: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900" b="0" dirty="0">
                          <a:effectLst/>
                          <a:latin typeface="Calibri" panose="020F0502020204030204" pitchFamily="34" charset="0"/>
                          <a:ea typeface="Calibri" panose="020F0502020204030204" pitchFamily="34" charset="0"/>
                          <a:cs typeface="Calibri" panose="020F0502020204030204" pitchFamily="34" charset="0"/>
                        </a:rPr>
                        <a:t>PM Speciation (CSN)</a:t>
                      </a: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900" b="0" dirty="0">
                          <a:effectLst/>
                          <a:latin typeface="Calibri" panose="020F0502020204030204" pitchFamily="34" charset="0"/>
                          <a:ea typeface="Calibri" panose="020F0502020204030204" pitchFamily="34" charset="0"/>
                          <a:cs typeface="Calibri" panose="020F0502020204030204" pitchFamily="34" charset="0"/>
                        </a:rPr>
                        <a:t>PM Speciation (IMPROVE)</a:t>
                      </a: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900" b="0">
                          <a:effectLst/>
                          <a:latin typeface="Calibri" panose="020F0502020204030204" pitchFamily="34" charset="0"/>
                          <a:ea typeface="Calibri" panose="020F0502020204030204" pitchFamily="34" charset="0"/>
                          <a:cs typeface="Calibri" panose="020F0502020204030204" pitchFamily="34" charset="0"/>
                        </a:rPr>
                        <a:t>PM2.5 Carbon (BC/UVC, continuous)</a:t>
                      </a: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900" b="0" dirty="0" err="1">
                          <a:effectLst/>
                          <a:latin typeface="Calibri" panose="020F0502020204030204" pitchFamily="34" charset="0"/>
                          <a:ea typeface="Calibri" panose="020F0502020204030204" pitchFamily="34" charset="0"/>
                          <a:cs typeface="Calibri" panose="020F0502020204030204" pitchFamily="34" charset="0"/>
                        </a:rPr>
                        <a:t>Utrafines</a:t>
                      </a:r>
                      <a:r>
                        <a:rPr lang="en-US" sz="900" b="0" dirty="0">
                          <a:effectLst/>
                          <a:latin typeface="Calibri" panose="020F0502020204030204" pitchFamily="34" charset="0"/>
                          <a:ea typeface="Calibri" panose="020F0502020204030204" pitchFamily="34" charset="0"/>
                          <a:cs typeface="Calibri" panose="020F0502020204030204" pitchFamily="34" charset="0"/>
                        </a:rPr>
                        <a:t> (Continuous)</a:t>
                      </a: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900" b="0" dirty="0">
                          <a:effectLst/>
                          <a:latin typeface="Calibri" panose="020F0502020204030204" pitchFamily="34" charset="0"/>
                          <a:ea typeface="Calibri" panose="020F0502020204030204" pitchFamily="34" charset="0"/>
                          <a:cs typeface="Calibri" panose="020F0502020204030204" pitchFamily="34" charset="0"/>
                        </a:rPr>
                        <a:t>Particle Count continuous)</a:t>
                      </a: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900" b="0" dirty="0">
                          <a:effectLst/>
                          <a:latin typeface="Calibri" panose="020F0502020204030204" pitchFamily="34" charset="0"/>
                          <a:ea typeface="Calibri" panose="020F0502020204030204" pitchFamily="34" charset="0"/>
                          <a:cs typeface="Calibri" panose="020F0502020204030204" pitchFamily="34" charset="0"/>
                        </a:rPr>
                        <a:t>Sulfate (semi-continuous)</a:t>
                      </a: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900" b="0">
                          <a:effectLst/>
                          <a:latin typeface="Calibri" panose="020F0502020204030204" pitchFamily="34" charset="0"/>
                          <a:ea typeface="Calibri" panose="020F0502020204030204" pitchFamily="34" charset="0"/>
                          <a:cs typeface="Calibri" panose="020F0502020204030204" pitchFamily="34" charset="0"/>
                        </a:rPr>
                        <a:t>Ozone</a:t>
                      </a: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900" b="0" dirty="0">
                          <a:effectLst/>
                          <a:latin typeface="Calibri" panose="020F0502020204030204" pitchFamily="34" charset="0"/>
                          <a:ea typeface="Calibri" panose="020F0502020204030204" pitchFamily="34" charset="0"/>
                          <a:cs typeface="Calibri" panose="020F0502020204030204" pitchFamily="34" charset="0"/>
                        </a:rPr>
                        <a:t>SO2</a:t>
                      </a: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900" b="0">
                          <a:effectLst/>
                          <a:latin typeface="Calibri" panose="020F0502020204030204" pitchFamily="34" charset="0"/>
                          <a:ea typeface="Calibri" panose="020F0502020204030204" pitchFamily="34" charset="0"/>
                          <a:cs typeface="Calibri" panose="020F0502020204030204" pitchFamily="34" charset="0"/>
                        </a:rPr>
                        <a:t>CO</a:t>
                      </a: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900" b="0">
                          <a:effectLst/>
                          <a:latin typeface="Calibri" panose="020F0502020204030204" pitchFamily="34" charset="0"/>
                          <a:ea typeface="Calibri" panose="020F0502020204030204" pitchFamily="34" charset="0"/>
                          <a:cs typeface="Calibri" panose="020F0502020204030204" pitchFamily="34" charset="0"/>
                        </a:rPr>
                        <a:t>Direct NO2</a:t>
                      </a: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900" b="0" dirty="0">
                          <a:effectLst/>
                          <a:latin typeface="Calibri" panose="020F0502020204030204" pitchFamily="34" charset="0"/>
                          <a:ea typeface="Calibri" panose="020F0502020204030204" pitchFamily="34" charset="0"/>
                          <a:cs typeface="Calibri" panose="020F0502020204030204" pitchFamily="34" charset="0"/>
                        </a:rPr>
                        <a:t>NO/</a:t>
                      </a:r>
                      <a:r>
                        <a:rPr lang="en-US" sz="900" b="0" dirty="0" err="1">
                          <a:effectLst/>
                          <a:latin typeface="Calibri" panose="020F0502020204030204" pitchFamily="34" charset="0"/>
                          <a:ea typeface="Calibri" panose="020F0502020204030204" pitchFamily="34" charset="0"/>
                          <a:cs typeface="Calibri" panose="020F0502020204030204" pitchFamily="34" charset="0"/>
                        </a:rPr>
                        <a:t>NOy</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900" b="0" dirty="0">
                          <a:effectLst/>
                          <a:latin typeface="Calibri" panose="020F0502020204030204" pitchFamily="34" charset="0"/>
                          <a:ea typeface="Calibri" panose="020F0502020204030204" pitchFamily="34" charset="0"/>
                          <a:cs typeface="Calibri" panose="020F0502020204030204" pitchFamily="34" charset="0"/>
                        </a:rPr>
                        <a:t>Ozone precursors </a:t>
                      </a:r>
                      <a:r>
                        <a:rPr lang="en-US" sz="900" b="0" dirty="0" err="1">
                          <a:effectLst/>
                          <a:latin typeface="Calibri" panose="020F0502020204030204" pitchFamily="34" charset="0"/>
                          <a:ea typeface="Calibri" panose="020F0502020204030204" pitchFamily="34" charset="0"/>
                          <a:cs typeface="Calibri" panose="020F0502020204030204" pitchFamily="34" charset="0"/>
                        </a:rPr>
                        <a:t>AutoGC</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900" b="0" dirty="0">
                          <a:effectLst/>
                          <a:latin typeface="Calibri" panose="020F0502020204030204" pitchFamily="34" charset="0"/>
                          <a:ea typeface="Calibri" panose="020F0502020204030204" pitchFamily="34" charset="0"/>
                          <a:cs typeface="Calibri" panose="020F0502020204030204" pitchFamily="34" charset="0"/>
                        </a:rPr>
                        <a:t>Carbonyl</a:t>
                      </a: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900" b="0" dirty="0">
                          <a:effectLst/>
                          <a:latin typeface="Calibri" panose="020F0502020204030204" pitchFamily="34" charset="0"/>
                          <a:ea typeface="Calibri" panose="020F0502020204030204" pitchFamily="34" charset="0"/>
                          <a:cs typeface="Calibri" panose="020F0502020204030204" pitchFamily="34" charset="0"/>
                        </a:rPr>
                        <a:t>Toxics (NATTS)</a:t>
                      </a: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900" b="1" dirty="0">
                          <a:effectLst/>
                          <a:latin typeface="Calibri" panose="020F0502020204030204" pitchFamily="34" charset="0"/>
                          <a:ea typeface="Calibri" panose="020F0502020204030204" pitchFamily="34" charset="0"/>
                          <a:cs typeface="Calibri" panose="020F0502020204030204" pitchFamily="34" charset="0"/>
                        </a:rPr>
                        <a:t>Total Column NO2/HCHO/O3 (PGN)</a:t>
                      </a: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800"/>
                        </a:spcAft>
                      </a:pPr>
                      <a:r>
                        <a:rPr lang="en-US" sz="900" b="1" dirty="0">
                          <a:effectLst/>
                          <a:latin typeface="Calibri" panose="020F0502020204030204" pitchFamily="34" charset="0"/>
                          <a:ea typeface="Calibri" panose="020F0502020204030204" pitchFamily="34" charset="0"/>
                          <a:cs typeface="Calibri" panose="020F0502020204030204" pitchFamily="34" charset="0"/>
                        </a:rPr>
                        <a:t>Profile NO2/HCHO (PGN)</a:t>
                      </a: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800"/>
                        </a:spcAft>
                      </a:pPr>
                      <a:r>
                        <a:rPr lang="en-US" sz="900" b="1" i="0" dirty="0">
                          <a:solidFill>
                            <a:srgbClr val="000000"/>
                          </a:solidFill>
                          <a:effectLst/>
                          <a:latin typeface="Calibri" panose="020F0502020204030204" pitchFamily="34" charset="0"/>
                          <a:cs typeface="Calibri" panose="020F0502020204030204" pitchFamily="34" charset="0"/>
                        </a:rPr>
                        <a:t>Spectral AOD (AERONET)</a:t>
                      </a:r>
                      <a:endParaRPr lang="en-US" sz="900" b="1"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Continuous Mixing Height (PBLH) (UCN)</a:t>
                      </a:r>
                    </a:p>
                    <a:p>
                      <a:pPr marL="0" marR="0">
                        <a:lnSpc>
                          <a:spcPct val="107000"/>
                        </a:lnSpc>
                        <a:spcBef>
                          <a:spcPts val="0"/>
                        </a:spcBef>
                        <a:spcAft>
                          <a:spcPts val="800"/>
                        </a:spcAft>
                      </a:pP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Wind Speed/Direction</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DCDCD"/>
                    </a:solidFill>
                  </a:tcPr>
                </a:tc>
                <a:tc>
                  <a:txBody>
                    <a:bodyPr/>
                    <a:lstStyle/>
                    <a:p>
                      <a:pPr marL="0" marR="0">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Temperature</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DCDCD"/>
                    </a:solidFill>
                  </a:tcPr>
                </a:tc>
                <a:tc>
                  <a:txBody>
                    <a:bodyPr/>
                    <a:lstStyle/>
                    <a:p>
                      <a:pPr marL="0" marR="0">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Dew Point / Rel. Humidity</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DCDCD"/>
                    </a:solidFill>
                  </a:tcPr>
                </a:tc>
                <a:tc>
                  <a:txBody>
                    <a:bodyPr/>
                    <a:lstStyle/>
                    <a:p>
                      <a:pPr marL="0" marR="0">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Barometric Pressure</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DCDCD"/>
                    </a:solidFill>
                  </a:tcPr>
                </a:tc>
                <a:tc>
                  <a:txBody>
                    <a:bodyPr/>
                    <a:lstStyle/>
                    <a:p>
                      <a:pPr marL="0" marR="0">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Solar Radiation</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DCDCD"/>
                    </a:solidFill>
                  </a:tcPr>
                </a:tc>
                <a:extLst>
                  <a:ext uri="{0D108BD9-81ED-4DB2-BD59-A6C34878D82A}">
                    <a16:rowId xmlns:a16="http://schemas.microsoft.com/office/drawing/2014/main" val="700176434"/>
                  </a:ext>
                </a:extLst>
              </a:tr>
              <a:tr h="862299">
                <a:tc>
                  <a:txBody>
                    <a:bodyPr/>
                    <a:lstStyle/>
                    <a:p>
                      <a:pPr marL="0" marR="0" algn="ctr">
                        <a:lnSpc>
                          <a:spcPct val="107000"/>
                        </a:lnSpc>
                        <a:spcBef>
                          <a:spcPts val="0"/>
                        </a:spcBef>
                        <a:spcAft>
                          <a:spcPts val="800"/>
                        </a:spcAft>
                      </a:pPr>
                      <a:r>
                        <a:rPr lang="en-US" sz="900" b="0" i="0" u="none" strike="noStrike" baseline="0" dirty="0">
                          <a:latin typeface="Calibri" panose="020F0502020204030204" pitchFamily="34" charset="0"/>
                          <a:cs typeface="Calibri" panose="020F0502020204030204" pitchFamily="34" charset="0"/>
                        </a:rPr>
                        <a:t>Queens College II (CUNY Queens College Campus)</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1/3</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1/6</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1/3</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effectLst/>
                          <a:latin typeface="Calibri" panose="020F0502020204030204" pitchFamily="34" charset="0"/>
                          <a:ea typeface="Calibri" panose="020F0502020204030204" pitchFamily="34" charset="0"/>
                          <a:cs typeface="Calibri" panose="020F0502020204030204" pitchFamily="34"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effectLst/>
                          <a:latin typeface="Calibri" panose="020F0502020204030204" pitchFamily="34" charset="0"/>
                          <a:ea typeface="Calibri" panose="020F0502020204030204" pitchFamily="34" charset="0"/>
                          <a:cs typeface="Calibri" panose="020F0502020204030204" pitchFamily="34"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effectLst/>
                          <a:latin typeface="Calibri" panose="020F0502020204030204" pitchFamily="34" charset="0"/>
                          <a:ea typeface="Calibri" panose="020F0502020204030204" pitchFamily="34" charset="0"/>
                          <a:cs typeface="Calibri" panose="020F0502020204030204" pitchFamily="34"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effectLst/>
                          <a:latin typeface="Calibri" panose="020F0502020204030204" pitchFamily="34" charset="0"/>
                          <a:ea typeface="Calibri" panose="020F0502020204030204" pitchFamily="34" charset="0"/>
                          <a:cs typeface="Calibri" panose="020F0502020204030204" pitchFamily="34"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1/6</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effectLst/>
                          <a:latin typeface="Calibri" panose="020F0502020204030204" pitchFamily="34" charset="0"/>
                          <a:ea typeface="Calibri" panose="020F0502020204030204" pitchFamily="34" charset="0"/>
                          <a:cs typeface="Calibri" panose="020F0502020204030204" pitchFamily="34" charset="0"/>
                        </a:rPr>
                        <a:t>1/6</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900" b="0" dirty="0">
                          <a:effectLst/>
                          <a:latin typeface="Calibri" panose="020F0502020204030204" pitchFamily="34" charset="0"/>
                          <a:ea typeface="Calibri" panose="020F0502020204030204" pitchFamily="34" charset="0"/>
                          <a:cs typeface="Calibri" panose="020F0502020204030204" pitchFamily="34" charset="0"/>
                        </a:rPr>
                        <a:t> </a:t>
                      </a: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7000"/>
                        </a:lnSpc>
                        <a:spcBef>
                          <a:spcPts val="0"/>
                        </a:spcBef>
                        <a:spcAft>
                          <a:spcPts val="800"/>
                        </a:spcAft>
                      </a:pP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07000"/>
                        </a:lnSpc>
                        <a:spcBef>
                          <a:spcPts val="0"/>
                        </a:spcBef>
                        <a:spcAft>
                          <a:spcPts val="800"/>
                        </a:spcAft>
                      </a:pPr>
                      <a:r>
                        <a:rPr lang="en-US" sz="900" b="0" dirty="0">
                          <a:effectLst/>
                          <a:latin typeface="Calibri" panose="020F0502020204030204" pitchFamily="34" charset="0"/>
                          <a:ea typeface="Calibri" panose="020F0502020204030204" pitchFamily="34" charset="0"/>
                          <a:cs typeface="Calibri" panose="020F0502020204030204" pitchFamily="34"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07000"/>
                        </a:lnSpc>
                        <a:spcBef>
                          <a:spcPts val="0"/>
                        </a:spcBef>
                        <a:spcAft>
                          <a:spcPts val="800"/>
                        </a:spcAft>
                      </a:pPr>
                      <a:r>
                        <a:rPr lang="en-US" sz="900" b="0" dirty="0">
                          <a:effectLst/>
                          <a:latin typeface="Calibri" panose="020F0502020204030204" pitchFamily="34" charset="0"/>
                          <a:ea typeface="Calibri" panose="020F0502020204030204" pitchFamily="34" charset="0"/>
                          <a:cs typeface="Calibri" panose="020F0502020204030204" pitchFamily="34"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07000"/>
                        </a:lnSpc>
                        <a:spcBef>
                          <a:spcPts val="0"/>
                        </a:spcBef>
                        <a:spcAft>
                          <a:spcPts val="800"/>
                        </a:spcAft>
                      </a:pPr>
                      <a:r>
                        <a:rPr lang="en-US" sz="900" b="0" dirty="0">
                          <a:effectLst/>
                          <a:latin typeface="Calibri" panose="020F0502020204030204" pitchFamily="34" charset="0"/>
                          <a:ea typeface="Calibri" panose="020F0502020204030204" pitchFamily="34" charset="0"/>
                          <a:cs typeface="Calibri" panose="020F0502020204030204" pitchFamily="34"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1907414063"/>
                  </a:ext>
                </a:extLst>
              </a:tr>
              <a:tr h="460776">
                <a:tc>
                  <a:txBody>
                    <a:bodyPr/>
                    <a:lstStyle/>
                    <a:p>
                      <a:pPr marL="0" marR="0" algn="ctr">
                        <a:lnSpc>
                          <a:spcPct val="107000"/>
                        </a:lnSpc>
                        <a:spcBef>
                          <a:spcPts val="0"/>
                        </a:spcBef>
                        <a:spcAft>
                          <a:spcPts val="800"/>
                        </a:spcAft>
                      </a:pPr>
                      <a:r>
                        <a:rPr lang="en-US" sz="900" b="0" i="0" u="none" strike="noStrike" baseline="0" dirty="0">
                          <a:latin typeface="Calibri" panose="020F0502020204030204" pitchFamily="34" charset="0"/>
                          <a:cs typeface="Calibri" panose="020F0502020204030204" pitchFamily="34" charset="0"/>
                        </a:rPr>
                        <a:t>New Haven – </a:t>
                      </a:r>
                      <a:r>
                        <a:rPr lang="en-US" sz="900" b="0" i="0" u="none" strike="noStrike" baseline="0" dirty="0" err="1">
                          <a:latin typeface="Calibri" panose="020F0502020204030204" pitchFamily="34" charset="0"/>
                          <a:cs typeface="Calibri" panose="020F0502020204030204" pitchFamily="34" charset="0"/>
                        </a:rPr>
                        <a:t>Criscuolo</a:t>
                      </a:r>
                      <a:r>
                        <a:rPr lang="en-US" sz="900" b="0" i="0" u="none" strike="noStrike" baseline="0" dirty="0">
                          <a:latin typeface="Calibri" panose="020F0502020204030204" pitchFamily="34" charset="0"/>
                          <a:cs typeface="Calibri" panose="020F0502020204030204" pitchFamily="34" charset="0"/>
                        </a:rPr>
                        <a:t> Park</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1/3</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1/3</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1/3</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effectLst/>
                          <a:latin typeface="Calibri" panose="020F0502020204030204" pitchFamily="34" charset="0"/>
                          <a:ea typeface="Calibri" panose="020F0502020204030204" pitchFamily="34" charset="0"/>
                          <a:cs typeface="Calibri" panose="020F0502020204030204" pitchFamily="34"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effectLst/>
                          <a:latin typeface="Calibri" panose="020F0502020204030204" pitchFamily="34" charset="0"/>
                          <a:ea typeface="Calibri" panose="020F0502020204030204" pitchFamily="34" charset="0"/>
                          <a:cs typeface="Calibri" panose="020F0502020204030204" pitchFamily="34"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a:effectLst/>
                          <a:latin typeface="Calibri" panose="020F0502020204030204" pitchFamily="34" charset="0"/>
                          <a:ea typeface="Calibri" panose="020F0502020204030204" pitchFamily="34" charset="0"/>
                          <a:cs typeface="Calibri" panose="020F0502020204030204" pitchFamily="34"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effectLst/>
                          <a:latin typeface="Calibri" panose="020F0502020204030204" pitchFamily="34" charset="0"/>
                          <a:ea typeface="Calibri" panose="020F0502020204030204" pitchFamily="34" charset="0"/>
                          <a:cs typeface="Calibri" panose="020F0502020204030204" pitchFamily="34"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a:effectLst/>
                          <a:latin typeface="Calibri" panose="020F0502020204030204" pitchFamily="34" charset="0"/>
                          <a:ea typeface="Calibri" panose="020F0502020204030204" pitchFamily="34" charset="0"/>
                          <a:cs typeface="Calibri" panose="020F0502020204030204" pitchFamily="34"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a:effectLst/>
                          <a:latin typeface="Calibri" panose="020F0502020204030204" pitchFamily="34" charset="0"/>
                          <a:ea typeface="Calibri" panose="020F0502020204030204" pitchFamily="34" charset="0"/>
                          <a:cs typeface="Calibri" panose="020F0502020204030204" pitchFamily="34"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900" b="0" dirty="0">
                          <a:effectLst/>
                          <a:latin typeface="Calibri" panose="020F0502020204030204" pitchFamily="34" charset="0"/>
                          <a:ea typeface="Calibri" panose="020F0502020204030204" pitchFamily="34" charset="0"/>
                          <a:cs typeface="Calibri" panose="020F0502020204030204" pitchFamily="34" charset="0"/>
                        </a:rPr>
                        <a:t> </a:t>
                      </a: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7000"/>
                        </a:lnSpc>
                        <a:spcBef>
                          <a:spcPts val="0"/>
                        </a:spcBef>
                        <a:spcAft>
                          <a:spcPts val="800"/>
                        </a:spcAft>
                      </a:pP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800"/>
                        </a:spcAft>
                      </a:pPr>
                      <a:r>
                        <a:rPr lang="en-US" sz="900" b="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1182373677"/>
                  </a:ext>
                </a:extLst>
              </a:tr>
              <a:tr h="514308">
                <a:tc>
                  <a:txBody>
                    <a:bodyPr/>
                    <a:lstStyle/>
                    <a:p>
                      <a:pPr marL="0" marR="0" algn="ctr">
                        <a:lnSpc>
                          <a:spcPct val="107000"/>
                        </a:lnSpc>
                        <a:spcBef>
                          <a:spcPts val="0"/>
                        </a:spcBef>
                        <a:spcAft>
                          <a:spcPts val="800"/>
                        </a:spcAft>
                      </a:pPr>
                      <a:r>
                        <a:rPr lang="en-US" sz="900" b="0" dirty="0">
                          <a:effectLst/>
                          <a:latin typeface="Calibri" panose="020F0502020204030204" pitchFamily="34" charset="0"/>
                          <a:ea typeface="Calibri" panose="020F0502020204030204" pitchFamily="34" charset="0"/>
                          <a:cs typeface="Calibri" panose="020F0502020204030204" pitchFamily="34" charset="0"/>
                        </a:rPr>
                        <a:t>New Brunswick- Rutgers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1/3</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1/6</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1/3</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effectLst/>
                          <a:latin typeface="Calibri" panose="020F0502020204030204" pitchFamily="34" charset="0"/>
                          <a:ea typeface="Calibri" panose="020F0502020204030204" pitchFamily="34" charset="0"/>
                          <a:cs typeface="Calibri" panose="020F0502020204030204" pitchFamily="34"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effectLst/>
                          <a:latin typeface="Calibri" panose="020F0502020204030204" pitchFamily="34" charset="0"/>
                          <a:ea typeface="Calibri" panose="020F0502020204030204" pitchFamily="34" charset="0"/>
                          <a:cs typeface="Calibri" panose="020F0502020204030204" pitchFamily="34"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effectLst/>
                          <a:latin typeface="Calibri" panose="020F0502020204030204" pitchFamily="34" charset="0"/>
                          <a:ea typeface="Calibri" panose="020F0502020204030204" pitchFamily="34" charset="0"/>
                          <a:cs typeface="Calibri" panose="020F0502020204030204" pitchFamily="34"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900" b="0" dirty="0">
                          <a:effectLst/>
                          <a:latin typeface="Calibri" panose="020F0502020204030204" pitchFamily="34" charset="0"/>
                          <a:ea typeface="Calibri" panose="020F0502020204030204" pitchFamily="34" charset="0"/>
                          <a:cs typeface="Calibri" panose="020F0502020204030204" pitchFamily="34" charset="0"/>
                        </a:rPr>
                        <a:t> </a:t>
                      </a: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7000"/>
                        </a:lnSpc>
                        <a:spcBef>
                          <a:spcPts val="0"/>
                        </a:spcBef>
                        <a:spcAft>
                          <a:spcPts val="800"/>
                        </a:spcAft>
                      </a:pP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1/6</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effectLst/>
                          <a:latin typeface="Calibri" panose="020F0502020204030204" pitchFamily="34" charset="0"/>
                          <a:ea typeface="Calibri" panose="020F0502020204030204" pitchFamily="34" charset="0"/>
                          <a:cs typeface="Calibri" panose="020F0502020204030204" pitchFamily="34" charset="0"/>
                        </a:rPr>
                        <a:t>1/6</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900" b="0" dirty="0">
                          <a:effectLst/>
                          <a:latin typeface="Calibri" panose="020F0502020204030204" pitchFamily="34" charset="0"/>
                          <a:ea typeface="Calibri" panose="020F0502020204030204" pitchFamily="34" charset="0"/>
                          <a:cs typeface="Calibri" panose="020F0502020204030204" pitchFamily="34" charset="0"/>
                        </a:rPr>
                        <a:t> </a:t>
                      </a: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7000"/>
                        </a:lnSpc>
                        <a:spcBef>
                          <a:spcPts val="0"/>
                        </a:spcBef>
                        <a:spcAft>
                          <a:spcPts val="800"/>
                        </a:spcAft>
                      </a:pP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07000"/>
                        </a:lnSpc>
                        <a:spcBef>
                          <a:spcPts val="0"/>
                        </a:spcBef>
                        <a:spcAft>
                          <a:spcPts val="800"/>
                        </a:spcAft>
                      </a:pPr>
                      <a:r>
                        <a:rPr lang="en-US" sz="900" b="0" dirty="0">
                          <a:effectLst/>
                          <a:latin typeface="Calibri" panose="020F0502020204030204" pitchFamily="34" charset="0"/>
                          <a:ea typeface="Calibri" panose="020F0502020204030204" pitchFamily="34" charset="0"/>
                          <a:cs typeface="Calibri" panose="020F0502020204030204" pitchFamily="34" charset="0"/>
                        </a:rPr>
                        <a:t> </a:t>
                      </a: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07000"/>
                        </a:lnSpc>
                        <a:spcBef>
                          <a:spcPts val="0"/>
                        </a:spcBef>
                        <a:spcAft>
                          <a:spcPts val="800"/>
                        </a:spcAft>
                      </a:pPr>
                      <a:r>
                        <a:rPr lang="en-US" sz="900" b="0" dirty="0">
                          <a:effectLst/>
                          <a:latin typeface="Calibri" panose="020F0502020204030204" pitchFamily="34" charset="0"/>
                          <a:ea typeface="Calibri" panose="020F0502020204030204" pitchFamily="34" charset="0"/>
                          <a:cs typeface="Calibri" panose="020F0502020204030204" pitchFamily="34" charset="0"/>
                        </a:rPr>
                        <a:t> </a:t>
                      </a: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endParaRPr lang="en-US" sz="900" b="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lnSpc>
                          <a:spcPct val="107000"/>
                        </a:lnSpc>
                        <a:spcBef>
                          <a:spcPts val="0"/>
                        </a:spcBef>
                        <a:spcAft>
                          <a:spcPts val="800"/>
                        </a:spcAft>
                      </a:pPr>
                      <a:r>
                        <a:rPr lang="en-US" sz="9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X</a:t>
                      </a:r>
                      <a:r>
                        <a:rPr lang="en-US" sz="900" b="0" dirty="0">
                          <a:effectLst/>
                          <a:latin typeface="Calibri" panose="020F0502020204030204" pitchFamily="34" charset="0"/>
                          <a:ea typeface="Calibri" panose="020F0502020204030204" pitchFamily="34" charset="0"/>
                          <a:cs typeface="Calibri" panose="020F0502020204030204" pitchFamily="34"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189817029"/>
                  </a:ext>
                </a:extLst>
              </a:tr>
            </a:tbl>
          </a:graphicData>
        </a:graphic>
      </p:graphicFrame>
      <p:pic>
        <p:nvPicPr>
          <p:cNvPr id="3" name="Picture 2">
            <a:extLst>
              <a:ext uri="{FF2B5EF4-FFF2-40B4-BE49-F238E27FC236}">
                <a16:creationId xmlns:a16="http://schemas.microsoft.com/office/drawing/2014/main" id="{3EF6F0E9-3F9F-7B00-42B8-8E8706C9F5F2}"/>
              </a:ext>
            </a:extLst>
          </p:cNvPr>
          <p:cNvPicPr>
            <a:picLocks noChangeAspect="1"/>
          </p:cNvPicPr>
          <p:nvPr/>
        </p:nvPicPr>
        <p:blipFill>
          <a:blip r:embed="rId2"/>
          <a:stretch>
            <a:fillRect/>
          </a:stretch>
        </p:blipFill>
        <p:spPr>
          <a:xfrm>
            <a:off x="0" y="1288868"/>
            <a:ext cx="5481420" cy="3733291"/>
          </a:xfrm>
          <a:prstGeom prst="rect">
            <a:avLst/>
          </a:prstGeom>
        </p:spPr>
      </p:pic>
      <p:sp>
        <p:nvSpPr>
          <p:cNvPr id="6" name="TextBox 5">
            <a:extLst>
              <a:ext uri="{FF2B5EF4-FFF2-40B4-BE49-F238E27FC236}">
                <a16:creationId xmlns:a16="http://schemas.microsoft.com/office/drawing/2014/main" id="{73BC7117-06D7-A83F-6232-883937180AE2}"/>
              </a:ext>
            </a:extLst>
          </p:cNvPr>
          <p:cNvSpPr txBox="1"/>
          <p:nvPr/>
        </p:nvSpPr>
        <p:spPr>
          <a:xfrm>
            <a:off x="894424" y="1409183"/>
            <a:ext cx="4254625" cy="369332"/>
          </a:xfrm>
          <a:prstGeom prst="rect">
            <a:avLst/>
          </a:prstGeom>
          <a:noFill/>
        </p:spPr>
        <p:txBody>
          <a:bodyPr wrap="square">
            <a:spAutoFit/>
          </a:bodyPr>
          <a:lstStyle/>
          <a:p>
            <a:r>
              <a:rPr lang="en-US" dirty="0">
                <a:solidFill>
                  <a:srgbClr val="FFFF00"/>
                </a:solidFill>
              </a:rPr>
              <a:t>Air Quality Sites within the UCN</a:t>
            </a:r>
          </a:p>
        </p:txBody>
      </p:sp>
      <p:sp>
        <p:nvSpPr>
          <p:cNvPr id="7" name="TextBox 6">
            <a:extLst>
              <a:ext uri="{FF2B5EF4-FFF2-40B4-BE49-F238E27FC236}">
                <a16:creationId xmlns:a16="http://schemas.microsoft.com/office/drawing/2014/main" id="{713E4BE9-0DF2-D91E-08F5-CB0B39FC19A1}"/>
              </a:ext>
            </a:extLst>
          </p:cNvPr>
          <p:cNvSpPr txBox="1"/>
          <p:nvPr/>
        </p:nvSpPr>
        <p:spPr>
          <a:xfrm>
            <a:off x="490654" y="5142473"/>
            <a:ext cx="3720116" cy="923330"/>
          </a:xfrm>
          <a:prstGeom prst="rect">
            <a:avLst/>
          </a:prstGeom>
          <a:noFill/>
        </p:spPr>
        <p:txBody>
          <a:bodyPr wrap="square" rtlCol="0">
            <a:spAutoFit/>
          </a:bodyPr>
          <a:lstStyle/>
          <a:p>
            <a:r>
              <a:rPr lang="en-US" b="1" dirty="0"/>
              <a:t>A select number of air quality sites also host Pandora and AERONET measurements </a:t>
            </a:r>
          </a:p>
        </p:txBody>
      </p:sp>
      <p:sp>
        <p:nvSpPr>
          <p:cNvPr id="8" name="Arrow: Right 7">
            <a:extLst>
              <a:ext uri="{FF2B5EF4-FFF2-40B4-BE49-F238E27FC236}">
                <a16:creationId xmlns:a16="http://schemas.microsoft.com/office/drawing/2014/main" id="{D5988EA3-1BB6-4B6A-65C0-4E16BD3E4FED}"/>
              </a:ext>
            </a:extLst>
          </p:cNvPr>
          <p:cNvSpPr/>
          <p:nvPr/>
        </p:nvSpPr>
        <p:spPr bwMode="auto">
          <a:xfrm>
            <a:off x="4505093" y="5097869"/>
            <a:ext cx="976327" cy="801126"/>
          </a:xfrm>
          <a:prstGeom prst="right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4" charset="-128"/>
            </a:endParaRPr>
          </a:p>
        </p:txBody>
      </p:sp>
    </p:spTree>
    <p:extLst>
      <p:ext uri="{BB962C8B-B14F-4D97-AF65-F5344CB8AC3E}">
        <p14:creationId xmlns:p14="http://schemas.microsoft.com/office/powerpoint/2010/main" val="3598195689"/>
      </p:ext>
    </p:extLst>
  </p:cSld>
  <p:clrMapOvr>
    <a:masterClrMapping/>
  </p:clrMapOvr>
</p:sld>
</file>

<file path=ppt/theme/theme1.xml><?xml version="1.0" encoding="utf-8"?>
<a:theme xmlns:a="http://schemas.openxmlformats.org/drawingml/2006/main" name="APS_v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PS_slidev4" id="{6ECE422C-0DB5-4DC3-A7EE-9E7999172091}" vid="{8BE38592-B814-49FE-AB40-93EEBBFF9059}"/>
    </a:ext>
  </a:ext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ption 4D_Lt Dk Blue_16_9.pptx" id="{C576ADC4-9F9E-4DE7-BC34-8FBF08604BAB}" vid="{C926CB2E-5FBE-4808-8B77-D8B32DA8A2CE}"/>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ption 4D_Lt Dk Blue_16_9.pptx" id="{C576ADC4-9F9E-4DE7-BC34-8FBF08604BAB}" vid="{C926CB2E-5FBE-4808-8B77-D8B32DA8A2CE}"/>
    </a:ext>
  </a:ext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APS_v5</Template>
  <TotalTime>15415</TotalTime>
  <Words>2216</Words>
  <Application>Microsoft Office PowerPoint</Application>
  <PresentationFormat>Widescreen</PresentationFormat>
  <Paragraphs>345</Paragraphs>
  <Slides>20</Slides>
  <Notes>4</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20</vt:i4>
      </vt:variant>
    </vt:vector>
  </HeadingPairs>
  <TitlesOfParts>
    <vt:vector size="29" baseType="lpstr">
      <vt:lpstr>Arial Rounded MT Bold</vt:lpstr>
      <vt:lpstr>Cambria Math</vt:lpstr>
      <vt:lpstr>Calibri Light</vt:lpstr>
      <vt:lpstr>Arial</vt:lpstr>
      <vt:lpstr>Calibri</vt:lpstr>
      <vt:lpstr>APS_v5</vt:lpstr>
      <vt:lpstr>Blank Presentation</vt:lpstr>
      <vt:lpstr>2_Office Theme</vt:lpstr>
      <vt:lpstr>1_Blank Presentation</vt:lpstr>
      <vt:lpstr>PowerPoint Presentation</vt:lpstr>
      <vt:lpstr>TEMPO Aerosol Layer Height </vt:lpstr>
      <vt:lpstr>PowerPoint Presentation</vt:lpstr>
      <vt:lpstr>Unified Ceilometer Network (UCN)</vt:lpstr>
      <vt:lpstr>PowerPoint Presentation</vt:lpstr>
      <vt:lpstr>Ceilometer Signal Evaluation</vt:lpstr>
      <vt:lpstr>PowerPoint Presentation</vt:lpstr>
      <vt:lpstr>UCN Data Archiving and Processing at Hampton University </vt:lpstr>
      <vt:lpstr>Many of the UCN sites contain complementary  aerosol and trace gas surface air quality measurements</vt:lpstr>
      <vt:lpstr>PowerPoint Presentation</vt:lpstr>
      <vt:lpstr>TEMPO AOD and ALH (8/5 &amp; 9/2023)</vt:lpstr>
      <vt:lpstr>TEMPO ALH vs. NASA HSRL2 vs. Ceilometer - 8/5/23  Synergistic TEMPO Air Quality Science (STAQS) mission</vt:lpstr>
      <vt:lpstr>TEMPO ALH vs. NASA HSRL2 vs. Ceilometer - 8/9/23 Synergistic TEMPO Air Quality Science (STAQS) mission</vt:lpstr>
      <vt:lpstr>PowerPoint Presentation</vt:lpstr>
      <vt:lpstr>Conclusions for use of UCN for ALH validation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Lord</dc:creator>
  <cp:lastModifiedBy>James Szykman</cp:lastModifiedBy>
  <cp:revision>289</cp:revision>
  <dcterms:created xsi:type="dcterms:W3CDTF">2019-02-27T15:38:32Z</dcterms:created>
  <dcterms:modified xsi:type="dcterms:W3CDTF">2024-10-16T13:23:55Z</dcterms:modified>
</cp:coreProperties>
</file>