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handoutMasterIdLst>
    <p:handoutMasterId r:id="rId23"/>
  </p:handoutMasterIdLst>
  <p:sldIdLst>
    <p:sldId id="450" r:id="rId5"/>
    <p:sldId id="571" r:id="rId6"/>
    <p:sldId id="572" r:id="rId7"/>
    <p:sldId id="538" r:id="rId8"/>
    <p:sldId id="562" r:id="rId9"/>
    <p:sldId id="573" r:id="rId10"/>
    <p:sldId id="574" r:id="rId11"/>
    <p:sldId id="575" r:id="rId12"/>
    <p:sldId id="576" r:id="rId13"/>
    <p:sldId id="577" r:id="rId14"/>
    <p:sldId id="578" r:id="rId15"/>
    <p:sldId id="579" r:id="rId16"/>
    <p:sldId id="580" r:id="rId17"/>
    <p:sldId id="581" r:id="rId18"/>
    <p:sldId id="582" r:id="rId19"/>
    <p:sldId id="583" r:id="rId20"/>
    <p:sldId id="476" r:id="rId21"/>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pitchFamily="-111" charset="0"/>
        <a:ea typeface="+mn-ea"/>
        <a:cs typeface="+mn-cs"/>
      </a:defRPr>
    </a:lvl1pPr>
    <a:lvl2pPr marL="457200" algn="l" rtl="0" fontAlgn="base">
      <a:spcBef>
        <a:spcPct val="0"/>
      </a:spcBef>
      <a:spcAft>
        <a:spcPct val="0"/>
      </a:spcAft>
      <a:defRPr kern="1200">
        <a:solidFill>
          <a:schemeClr val="tx1"/>
        </a:solidFill>
        <a:latin typeface="Arial" pitchFamily="-111" charset="0"/>
        <a:ea typeface="+mn-ea"/>
        <a:cs typeface="+mn-cs"/>
      </a:defRPr>
    </a:lvl2pPr>
    <a:lvl3pPr marL="914400" algn="l" rtl="0" fontAlgn="base">
      <a:spcBef>
        <a:spcPct val="0"/>
      </a:spcBef>
      <a:spcAft>
        <a:spcPct val="0"/>
      </a:spcAft>
      <a:defRPr kern="1200">
        <a:solidFill>
          <a:schemeClr val="tx1"/>
        </a:solidFill>
        <a:latin typeface="Arial" pitchFamily="-111" charset="0"/>
        <a:ea typeface="+mn-ea"/>
        <a:cs typeface="+mn-cs"/>
      </a:defRPr>
    </a:lvl3pPr>
    <a:lvl4pPr marL="1371600" algn="l" rtl="0" fontAlgn="base">
      <a:spcBef>
        <a:spcPct val="0"/>
      </a:spcBef>
      <a:spcAft>
        <a:spcPct val="0"/>
      </a:spcAft>
      <a:defRPr kern="1200">
        <a:solidFill>
          <a:schemeClr val="tx1"/>
        </a:solidFill>
        <a:latin typeface="Arial" pitchFamily="-111" charset="0"/>
        <a:ea typeface="+mn-ea"/>
        <a:cs typeface="+mn-cs"/>
      </a:defRPr>
    </a:lvl4pPr>
    <a:lvl5pPr marL="1828800" algn="l" rtl="0" fontAlgn="base">
      <a:spcBef>
        <a:spcPct val="0"/>
      </a:spcBef>
      <a:spcAft>
        <a:spcPct val="0"/>
      </a:spcAft>
      <a:defRPr kern="1200">
        <a:solidFill>
          <a:schemeClr val="tx1"/>
        </a:solidFill>
        <a:latin typeface="Arial" pitchFamily="-111" charset="0"/>
        <a:ea typeface="+mn-ea"/>
        <a:cs typeface="+mn-cs"/>
      </a:defRPr>
    </a:lvl5pPr>
    <a:lvl6pPr marL="2286000" algn="l" defTabSz="457200" rtl="0" eaLnBrk="1" latinLnBrk="0" hangingPunct="1">
      <a:defRPr kern="1200">
        <a:solidFill>
          <a:schemeClr val="tx1"/>
        </a:solidFill>
        <a:latin typeface="Arial" pitchFamily="-111" charset="0"/>
        <a:ea typeface="+mn-ea"/>
        <a:cs typeface="+mn-cs"/>
      </a:defRPr>
    </a:lvl6pPr>
    <a:lvl7pPr marL="2743200" algn="l" defTabSz="457200" rtl="0" eaLnBrk="1" latinLnBrk="0" hangingPunct="1">
      <a:defRPr kern="1200">
        <a:solidFill>
          <a:schemeClr val="tx1"/>
        </a:solidFill>
        <a:latin typeface="Arial" pitchFamily="-111" charset="0"/>
        <a:ea typeface="+mn-ea"/>
        <a:cs typeface="+mn-cs"/>
      </a:defRPr>
    </a:lvl7pPr>
    <a:lvl8pPr marL="3200400" algn="l" defTabSz="457200" rtl="0" eaLnBrk="1" latinLnBrk="0" hangingPunct="1">
      <a:defRPr kern="1200">
        <a:solidFill>
          <a:schemeClr val="tx1"/>
        </a:solidFill>
        <a:latin typeface="Arial" pitchFamily="-111" charset="0"/>
        <a:ea typeface="+mn-ea"/>
        <a:cs typeface="+mn-cs"/>
      </a:defRPr>
    </a:lvl8pPr>
    <a:lvl9pPr marL="3657600" algn="l" defTabSz="457200" rtl="0" eaLnBrk="1" latinLnBrk="0" hangingPunct="1">
      <a:defRPr kern="1200">
        <a:solidFill>
          <a:schemeClr val="tx1"/>
        </a:solidFill>
        <a:latin typeface="Arial" pitchFamily="-11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3399FF"/>
    <a:srgbClr val="6666FF"/>
    <a:srgbClr val="FF6600"/>
    <a:srgbClr val="66FFFF"/>
    <a:srgbClr val="FF5050"/>
    <a:srgbClr val="CCFFCC"/>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70"/>
    <p:restoredTop sz="94288" autoAdjust="0"/>
  </p:normalViewPr>
  <p:slideViewPr>
    <p:cSldViewPr snapToGrid="0">
      <p:cViewPr>
        <p:scale>
          <a:sx n="100" d="100"/>
          <a:sy n="100" d="100"/>
        </p:scale>
        <p:origin x="2328" y="5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2A2010F1-5A57-D741-BD83-6DFBC5454C19}" type="datetimeFigureOut">
              <a:rPr lang="en-US" smtClean="0"/>
              <a:pPr/>
              <a:t>10/14/24</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89065BCA-20F4-464C-92A6-3F914E25BF8D}" type="slidenum">
              <a:rPr lang="en-US" smtClean="0"/>
              <a:pPr/>
              <a:t>‹#›</a:t>
            </a:fld>
            <a:endParaRPr lang="en-US"/>
          </a:p>
        </p:txBody>
      </p:sp>
    </p:spTree>
    <p:extLst>
      <p:ext uri="{BB962C8B-B14F-4D97-AF65-F5344CB8AC3E}">
        <p14:creationId xmlns:p14="http://schemas.microsoft.com/office/powerpoint/2010/main" val="9398140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defTabSz="927100">
              <a:defRPr sz="1200">
                <a:latin typeface="Arial" pitchFamily="-106" charset="0"/>
              </a:defRPr>
            </a:lvl1pPr>
          </a:lstStyle>
          <a:p>
            <a:pPr>
              <a:defRPr/>
            </a:pPr>
            <a:endParaRPr lang="en-US"/>
          </a:p>
        </p:txBody>
      </p:sp>
      <p:sp>
        <p:nvSpPr>
          <p:cNvPr id="10243"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lvl1pPr algn="r" defTabSz="927100">
              <a:defRPr sz="1200">
                <a:latin typeface="Arial" pitchFamily="-106" charset="0"/>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5800" y="4414838"/>
            <a:ext cx="5486400" cy="4184650"/>
          </a:xfrm>
          <a:prstGeom prst="rect">
            <a:avLst/>
          </a:prstGeom>
          <a:noFill/>
          <a:ln w="9525">
            <a:noFill/>
            <a:miter lim="800000"/>
            <a:headEnd/>
            <a:tailEnd/>
          </a:ln>
          <a:effectLst/>
        </p:spPr>
        <p:txBody>
          <a:bodyPr vert="horz" wrap="square" lIns="92738" tIns="46369" rIns="92738" bIns="4636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defTabSz="927100">
              <a:defRPr sz="1200">
                <a:latin typeface="Arial" pitchFamily="-106" charset="0"/>
              </a:defRPr>
            </a:lvl1pPr>
          </a:lstStyle>
          <a:p>
            <a:pPr>
              <a:defRPr/>
            </a:pPr>
            <a:endParaRPr lang="en-US"/>
          </a:p>
        </p:txBody>
      </p:sp>
      <p:sp>
        <p:nvSpPr>
          <p:cNvPr id="10247"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2738" tIns="46369" rIns="92738" bIns="46369" numCol="1" anchor="b" anchorCtr="0" compatLnSpc="1">
            <a:prstTxWarp prst="textNoShape">
              <a:avLst/>
            </a:prstTxWarp>
          </a:bodyPr>
          <a:lstStyle>
            <a:lvl1pPr algn="r" defTabSz="927100">
              <a:defRPr sz="1200">
                <a:latin typeface="Arial" pitchFamily="-106" charset="0"/>
              </a:defRPr>
            </a:lvl1pPr>
          </a:lstStyle>
          <a:p>
            <a:pPr>
              <a:defRPr/>
            </a:pPr>
            <a:fld id="{84ABCBD1-9F2C-9041-9DE1-524D83CFADE0}" type="slidenum">
              <a:rPr lang="en-US"/>
              <a:pPr>
                <a:defRPr/>
              </a:pPr>
              <a:t>‹#›</a:t>
            </a:fld>
            <a:endParaRPr lang="en-US"/>
          </a:p>
        </p:txBody>
      </p:sp>
    </p:spTree>
    <p:extLst>
      <p:ext uri="{BB962C8B-B14F-4D97-AF65-F5344CB8AC3E}">
        <p14:creationId xmlns:p14="http://schemas.microsoft.com/office/powerpoint/2010/main" val="400086680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ＭＳ Ｐゴシック" pitchFamily="-106" charset="-128"/>
      </a:defRPr>
    </a:lvl1pPr>
    <a:lvl2pPr marL="457200"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mn-cs"/>
      </a:defRPr>
    </a:lvl2pPr>
    <a:lvl3pPr marL="914400"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mn-cs"/>
      </a:defRPr>
    </a:lvl3pPr>
    <a:lvl4pPr marL="1371600"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mn-cs"/>
      </a:defRPr>
    </a:lvl4pPr>
    <a:lvl5pPr marL="1828800"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55F4B061-D9AE-9042-B621-EF83B7333D5B}" type="slidenum">
              <a:rPr lang="en-US">
                <a:latin typeface="Arial" pitchFamily="-111" charset="0"/>
              </a:rPr>
              <a:pPr/>
              <a:t>1</a:t>
            </a:fld>
            <a:endParaRPr lang="en-US">
              <a:latin typeface="Arial" pitchFamily="-111"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dirty="0">
              <a:latin typeface="Arial" pitchFamily="-111" charset="0"/>
              <a:ea typeface="ＭＳ Ｐゴシック" pitchFamily="-111" charset="-128"/>
              <a:cs typeface="ＭＳ Ｐゴシック" pitchFamily="-111"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F44334-B071-ADC2-1A95-7FAFC9D74C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62B02A-FEA5-FF0B-94E6-FB247A9DAF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67A87F-813A-15F3-11E9-DDB0C9E95850}"/>
              </a:ext>
            </a:extLst>
          </p:cNvPr>
          <p:cNvSpPr>
            <a:spLocks noGrp="1"/>
          </p:cNvSpPr>
          <p:nvPr>
            <p:ph type="body" idx="1"/>
          </p:nvPr>
        </p:nvSpPr>
        <p:spPr/>
        <p:txBody>
          <a:bodyPr/>
          <a:lstStyle/>
          <a:p>
            <a:endParaRPr lang="en-US" sz="1200" kern="1200" dirty="0">
              <a:solidFill>
                <a:schemeClr val="tx1"/>
              </a:solidFill>
              <a:effectLst/>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4173107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3A58AC-5E39-4BE5-3871-CCF91DA6088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0200B8-1E9D-EBC4-D9DF-FE6F2385B25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A5F74C-4B02-69DE-4BD7-613724362718}"/>
              </a:ext>
            </a:extLst>
          </p:cNvPr>
          <p:cNvSpPr>
            <a:spLocks noGrp="1"/>
          </p:cNvSpPr>
          <p:nvPr>
            <p:ph type="body" idx="1"/>
          </p:nvPr>
        </p:nvSpPr>
        <p:spPr/>
        <p:txBody>
          <a:bodyPr/>
          <a:lstStyle/>
          <a:p>
            <a:endParaRPr lang="en-US" sz="1200" kern="1200" dirty="0">
              <a:solidFill>
                <a:schemeClr val="tx1"/>
              </a:solidFill>
              <a:effectLst/>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17638904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491DCC-3CAF-7F20-3020-CA14781DF7B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BE8DB6-ED03-0078-CCB8-DE4BEFB7FC1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1CDA5B-5C94-9EED-A4C0-D4292FC55215}"/>
              </a:ext>
            </a:extLst>
          </p:cNvPr>
          <p:cNvSpPr>
            <a:spLocks noGrp="1"/>
          </p:cNvSpPr>
          <p:nvPr>
            <p:ph type="body" idx="1"/>
          </p:nvPr>
        </p:nvSpPr>
        <p:spPr/>
        <p:txBody>
          <a:bodyPr/>
          <a:lstStyle/>
          <a:p>
            <a:endParaRPr lang="en-US" sz="1200" kern="1200" dirty="0">
              <a:solidFill>
                <a:schemeClr val="tx1"/>
              </a:solidFill>
              <a:effectLst/>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1385238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E17403-385A-847C-1519-2CA662593D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A31895F-9B71-4ADA-2E1D-ABBABAAD417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38D6E9E-C5E6-1FB0-11A9-FF12BBCE18C1}"/>
              </a:ext>
            </a:extLst>
          </p:cNvPr>
          <p:cNvSpPr>
            <a:spLocks noGrp="1"/>
          </p:cNvSpPr>
          <p:nvPr>
            <p:ph type="body" idx="1"/>
          </p:nvPr>
        </p:nvSpPr>
        <p:spPr/>
        <p:txBody>
          <a:bodyPr/>
          <a:lstStyle/>
          <a:p>
            <a:endParaRPr lang="en-US" sz="1200" kern="1200" dirty="0">
              <a:solidFill>
                <a:schemeClr val="tx1"/>
              </a:solidFill>
              <a:effectLst/>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32683868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4ABCBD1-9F2C-9041-9DE1-524D83CFADE0}" type="slidenum">
              <a:rPr lang="en-US" smtClean="0"/>
              <a:pPr>
                <a:defRPr/>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F18DCF-0256-CE57-B422-E8CA9411DB8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104D6F5-706A-7DC6-58E6-AB2D740A06E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6AD612-15BB-2FD2-F05A-CB7607E75790}"/>
              </a:ext>
            </a:extLst>
          </p:cNvPr>
          <p:cNvSpPr>
            <a:spLocks noGrp="1"/>
          </p:cNvSpPr>
          <p:nvPr>
            <p:ph type="body" idx="1"/>
          </p:nvPr>
        </p:nvSpPr>
        <p:spPr/>
        <p:txBody>
          <a:bodyPr/>
          <a:lstStyle/>
          <a:p>
            <a:endParaRPr lang="en-US" sz="1200" kern="1200" dirty="0">
              <a:solidFill>
                <a:schemeClr val="tx1"/>
              </a:solidFill>
              <a:effectLst/>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254689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7CEFCF-D232-2DB7-95DA-6F4EB265EB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2744A3-EA47-72E5-7BF2-CBCFEE05CD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F30CC67-CF26-8A5E-3A52-E73E7790A1E6}"/>
              </a:ext>
            </a:extLst>
          </p:cNvPr>
          <p:cNvSpPr>
            <a:spLocks noGrp="1"/>
          </p:cNvSpPr>
          <p:nvPr>
            <p:ph type="body" idx="1"/>
          </p:nvPr>
        </p:nvSpPr>
        <p:spPr/>
        <p:txBody>
          <a:bodyPr/>
          <a:lstStyle/>
          <a:p>
            <a:endParaRPr lang="en-US" sz="1200" kern="1200" dirty="0">
              <a:solidFill>
                <a:schemeClr val="tx1"/>
              </a:solidFill>
              <a:effectLst/>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850911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1210407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solidFill>
                <a:srgbClr val="0000FF"/>
              </a:solidFill>
            </a:endParaRPr>
          </a:p>
        </p:txBody>
      </p:sp>
      <p:sp>
        <p:nvSpPr>
          <p:cNvPr id="4" name="Slide Number Placeholder 3"/>
          <p:cNvSpPr>
            <a:spLocks noGrp="1"/>
          </p:cNvSpPr>
          <p:nvPr>
            <p:ph type="sldNum" sz="quarter" idx="10"/>
          </p:nvPr>
        </p:nvSpPr>
        <p:spPr/>
        <p:txBody>
          <a:bodyPr/>
          <a:lstStyle/>
          <a:p>
            <a:pPr>
              <a:defRPr/>
            </a:pPr>
            <a:fld id="{84ABCBD1-9F2C-9041-9DE1-524D83CFADE0}" type="slidenum">
              <a:rPr lang="en-US" smtClean="0"/>
              <a:pPr>
                <a:defRPr/>
              </a:pPr>
              <a:t>5</a:t>
            </a:fld>
            <a:endParaRPr lang="en-US"/>
          </a:p>
        </p:txBody>
      </p:sp>
    </p:spTree>
    <p:extLst>
      <p:ext uri="{BB962C8B-B14F-4D97-AF65-F5344CB8AC3E}">
        <p14:creationId xmlns:p14="http://schemas.microsoft.com/office/powerpoint/2010/main" val="510081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88427D-7558-9F0A-371F-3B551CD281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BCB76A-A52E-70D0-7863-26183BFA67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FB71859-92B9-43CF-1E30-2FDEB2B430D7}"/>
              </a:ext>
            </a:extLst>
          </p:cNvPr>
          <p:cNvSpPr>
            <a:spLocks noGrp="1"/>
          </p:cNvSpPr>
          <p:nvPr>
            <p:ph type="body" idx="1"/>
          </p:nvPr>
        </p:nvSpPr>
        <p:spPr/>
        <p:txBody>
          <a:bodyPr/>
          <a:lstStyle/>
          <a:p>
            <a:endParaRPr lang="en-US" sz="1200" kern="1200" dirty="0">
              <a:solidFill>
                <a:schemeClr val="tx1"/>
              </a:solidFill>
              <a:effectLst/>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2672591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614C2-316F-51C5-199E-2B6231FB0F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88EFA9-A732-CC0E-35AC-9F54E6C402B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8A4BECE-1F6E-02CC-AC66-027A20941B83}"/>
              </a:ext>
            </a:extLst>
          </p:cNvPr>
          <p:cNvSpPr>
            <a:spLocks noGrp="1"/>
          </p:cNvSpPr>
          <p:nvPr>
            <p:ph type="body"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EBEA5C61-497B-61CA-7D6C-50ACAA3DC13D}"/>
              </a:ext>
            </a:extLst>
          </p:cNvPr>
          <p:cNvSpPr>
            <a:spLocks noGrp="1"/>
          </p:cNvSpPr>
          <p:nvPr>
            <p:ph type="sldNum" sz="quarter" idx="10"/>
          </p:nvPr>
        </p:nvSpPr>
        <p:spPr/>
        <p:txBody>
          <a:bodyPr/>
          <a:lstStyle/>
          <a:p>
            <a:pPr>
              <a:defRPr/>
            </a:pPr>
            <a:fld id="{84ABCBD1-9F2C-9041-9DE1-524D83CFADE0}" type="slidenum">
              <a:rPr lang="en-US" smtClean="0"/>
              <a:pPr>
                <a:defRPr/>
              </a:pPr>
              <a:t>7</a:t>
            </a:fld>
            <a:endParaRPr lang="en-US"/>
          </a:p>
        </p:txBody>
      </p:sp>
    </p:spTree>
    <p:extLst>
      <p:ext uri="{BB962C8B-B14F-4D97-AF65-F5344CB8AC3E}">
        <p14:creationId xmlns:p14="http://schemas.microsoft.com/office/powerpoint/2010/main" val="921369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14AD42-FBB3-1C17-7CA1-1EAD13F2AD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B759C8-0DBA-D11A-3CA3-B8D6A77DD2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498994-6584-7F8A-D61E-F19AC6526996}"/>
              </a:ext>
            </a:extLst>
          </p:cNvPr>
          <p:cNvSpPr>
            <a:spLocks noGrp="1"/>
          </p:cNvSpPr>
          <p:nvPr>
            <p:ph type="body"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F786BB80-B9C7-930D-73C8-823A9ACDF542}"/>
              </a:ext>
            </a:extLst>
          </p:cNvPr>
          <p:cNvSpPr>
            <a:spLocks noGrp="1"/>
          </p:cNvSpPr>
          <p:nvPr>
            <p:ph type="sldNum" sz="quarter" idx="10"/>
          </p:nvPr>
        </p:nvSpPr>
        <p:spPr/>
        <p:txBody>
          <a:bodyPr/>
          <a:lstStyle/>
          <a:p>
            <a:pPr>
              <a:defRPr/>
            </a:pPr>
            <a:fld id="{84ABCBD1-9F2C-9041-9DE1-524D83CFADE0}" type="slidenum">
              <a:rPr lang="en-US" smtClean="0"/>
              <a:pPr>
                <a:defRPr/>
              </a:pPr>
              <a:t>8</a:t>
            </a:fld>
            <a:endParaRPr lang="en-US"/>
          </a:p>
        </p:txBody>
      </p:sp>
    </p:spTree>
    <p:extLst>
      <p:ext uri="{BB962C8B-B14F-4D97-AF65-F5344CB8AC3E}">
        <p14:creationId xmlns:p14="http://schemas.microsoft.com/office/powerpoint/2010/main" val="3095383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DE145-BC52-065A-2175-315AABC0B22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F75D5E-0837-F7BF-9813-CABF601F92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C9B7E2-67C4-59E8-DA76-9772CF8AF972}"/>
              </a:ext>
            </a:extLst>
          </p:cNvPr>
          <p:cNvSpPr>
            <a:spLocks noGrp="1"/>
          </p:cNvSpPr>
          <p:nvPr>
            <p:ph type="body" idx="1"/>
          </p:nvPr>
        </p:nvSpPr>
        <p:spPr/>
        <p:txBody>
          <a:bodyPr/>
          <a:lstStyle/>
          <a:p>
            <a:endParaRPr lang="en-US" sz="1200" kern="1200" dirty="0">
              <a:solidFill>
                <a:schemeClr val="tx1"/>
              </a:solidFill>
              <a:effectLst/>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29427314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2.bin"/><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3.bin"/><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Text Box 3"/>
          <p:cNvSpPr txBox="1">
            <a:spLocks noChangeArrowheads="1"/>
          </p:cNvSpPr>
          <p:nvPr userDrawn="1"/>
        </p:nvSpPr>
        <p:spPr bwMode="auto">
          <a:xfrm>
            <a:off x="7543800" y="6454775"/>
            <a:ext cx="776288" cy="274638"/>
          </a:xfrm>
          <a:prstGeom prst="rect">
            <a:avLst/>
          </a:prstGeom>
          <a:noFill/>
          <a:ln w="12700">
            <a:noFill/>
            <a:miter lim="800000"/>
            <a:headEnd type="none" w="sm" len="sm"/>
            <a:tailEnd type="none" w="sm" len="sm"/>
          </a:ln>
          <a:effectLst/>
        </p:spPr>
        <p:txBody>
          <a:bodyPr wrap="none" lIns="91434" tIns="45717" rIns="91434" bIns="45717">
            <a:prstTxWarp prst="textNoShape">
              <a:avLst/>
            </a:prstTxWarp>
            <a:spAutoFit/>
          </a:bodyPr>
          <a:lstStyle/>
          <a:p>
            <a:pPr algn="ctr" eaLnBrk="0" hangingPunct="0">
              <a:defRPr/>
            </a:pPr>
            <a:r>
              <a:rPr lang="en-US" sz="1200" b="1">
                <a:solidFill>
                  <a:schemeClr val="bg1"/>
                </a:solidFill>
                <a:latin typeface="Arial" pitchFamily="-106" charset="0"/>
              </a:rPr>
              <a:t>Page </a:t>
            </a:r>
            <a:fld id="{AB925E7D-9871-FC41-80B5-BE839DF19D52}" type="slidenum">
              <a:rPr lang="en-US" sz="1200" b="1">
                <a:solidFill>
                  <a:schemeClr val="bg1"/>
                </a:solidFill>
                <a:latin typeface="Arial" pitchFamily="-106" charset="0"/>
              </a:rPr>
              <a:pPr algn="ctr" eaLnBrk="0" hangingPunct="0">
                <a:defRPr/>
              </a:pPr>
              <a:t>‹#›</a:t>
            </a:fld>
            <a:endParaRPr lang="en-US" sz="1200" b="1">
              <a:solidFill>
                <a:schemeClr val="bg1"/>
              </a:solidFill>
              <a:latin typeface="Arial" pitchFamily="-106" charset="0"/>
            </a:endParaRPr>
          </a:p>
        </p:txBody>
      </p:sp>
      <p:sp>
        <p:nvSpPr>
          <p:cNvPr id="4" name="Line 5"/>
          <p:cNvSpPr>
            <a:spLocks noChangeShapeType="1"/>
          </p:cNvSpPr>
          <p:nvPr userDrawn="1"/>
        </p:nvSpPr>
        <p:spPr bwMode="auto">
          <a:xfrm>
            <a:off x="12700" y="979488"/>
            <a:ext cx="9144000" cy="0"/>
          </a:xfrm>
          <a:prstGeom prst="line">
            <a:avLst/>
          </a:prstGeom>
          <a:noFill/>
          <a:ln w="57150" cmpd="thinThick">
            <a:solidFill>
              <a:schemeClr val="bg2"/>
            </a:solidFill>
            <a:round/>
            <a:headEnd/>
            <a:tailEnd/>
          </a:ln>
          <a:effectLst/>
        </p:spPr>
        <p:txBody>
          <a:bodyPr wrap="none" anchor="ctr">
            <a:prstTxWarp prst="textNoShape">
              <a:avLst/>
            </a:prstTxWarp>
          </a:bodyPr>
          <a:lstStyle/>
          <a:p>
            <a:pPr>
              <a:defRPr/>
            </a:pPr>
            <a:endParaRPr lang="en-US">
              <a:latin typeface="Arial" pitchFamily="-106" charset="0"/>
            </a:endParaRPr>
          </a:p>
        </p:txBody>
      </p:sp>
      <p:graphicFrame>
        <p:nvGraphicFramePr>
          <p:cNvPr id="5" name="Object 3"/>
          <p:cNvGraphicFramePr>
            <a:graphicFrameLocks noChangeAspect="1"/>
          </p:cNvGraphicFramePr>
          <p:nvPr/>
        </p:nvGraphicFramePr>
        <p:xfrm>
          <a:off x="60325" y="38100"/>
          <a:ext cx="1006475" cy="912813"/>
        </p:xfrm>
        <a:graphic>
          <a:graphicData uri="http://schemas.openxmlformats.org/presentationml/2006/ole">
            <mc:AlternateContent xmlns:mc="http://schemas.openxmlformats.org/markup-compatibility/2006">
              <mc:Choice xmlns:v="urn:schemas-microsoft-com:vml" Requires="v">
                <p:oleObj name="Photo Editor Photo" r:id="rId2" imgW="1523810" imgH="1380952" progId="">
                  <p:embed/>
                </p:oleObj>
              </mc:Choice>
              <mc:Fallback>
                <p:oleObj name="Photo Editor Photo" r:id="rId2" imgW="1523810" imgH="1380952"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25" y="38100"/>
                        <a:ext cx="1006475" cy="9128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6" name="Line 7"/>
          <p:cNvSpPr>
            <a:spLocks noChangeShapeType="1"/>
          </p:cNvSpPr>
          <p:nvPr userDrawn="1"/>
        </p:nvSpPr>
        <p:spPr bwMode="auto">
          <a:xfrm>
            <a:off x="0" y="6367463"/>
            <a:ext cx="9144000" cy="0"/>
          </a:xfrm>
          <a:prstGeom prst="line">
            <a:avLst/>
          </a:prstGeom>
          <a:noFill/>
          <a:ln w="31750">
            <a:solidFill>
              <a:schemeClr val="bg2"/>
            </a:solidFill>
            <a:round/>
            <a:headEnd/>
            <a:tailEnd/>
          </a:ln>
          <a:effectLst/>
        </p:spPr>
        <p:txBody>
          <a:bodyPr>
            <a:prstTxWarp prst="textNoShape">
              <a:avLst/>
            </a:prstTxWarp>
          </a:bodyPr>
          <a:lstStyle/>
          <a:p>
            <a:pPr>
              <a:defRPr/>
            </a:pPr>
            <a:endParaRPr lang="en-US">
              <a:latin typeface="Arial" pitchFamily="-106" charset="0"/>
            </a:endParaRPr>
          </a:p>
        </p:txBody>
      </p:sp>
      <p:sp>
        <p:nvSpPr>
          <p:cNvPr id="9" name="Text Box 22"/>
          <p:cNvSpPr txBox="1">
            <a:spLocks noChangeArrowheads="1"/>
          </p:cNvSpPr>
          <p:nvPr userDrawn="1"/>
        </p:nvSpPr>
        <p:spPr bwMode="auto">
          <a:xfrm>
            <a:off x="2514048" y="6403848"/>
            <a:ext cx="4572551" cy="544205"/>
          </a:xfrm>
          <a:prstGeom prst="rect">
            <a:avLst/>
          </a:prstGeom>
          <a:noFill/>
          <a:ln w="9525">
            <a:noFill/>
            <a:miter lim="800000"/>
            <a:headEnd/>
            <a:tailEnd/>
          </a:ln>
          <a:effectLst/>
        </p:spPr>
        <p:txBody>
          <a:bodyPr wrap="square" lIns="96981" tIns="48491" rIns="96981" bIns="48491">
            <a:prstTxWarp prst="textNoShape">
              <a:avLst/>
            </a:prstTxWarp>
            <a:spAutoFit/>
          </a:bodyPr>
          <a:lstStyle/>
          <a:p>
            <a:pPr algn="ctr" defTabSz="969963" eaLnBrk="0" hangingPunct="0">
              <a:defRPr/>
            </a:pPr>
            <a:r>
              <a:rPr lang="en-US" sz="1300" dirty="0">
                <a:latin typeface="Arial" pitchFamily="-106" charset="0"/>
              </a:rPr>
              <a:t> </a:t>
            </a:r>
            <a:fld id="{E27A4853-0C8C-F04A-9C1B-85E1D38D7452}" type="slidenum">
              <a:rPr lang="en-US" sz="800" b="1" smtClean="0">
                <a:latin typeface="Arial" pitchFamily="-106" charset="0"/>
              </a:rPr>
              <a:pPr algn="ctr" defTabSz="969963" eaLnBrk="0" hangingPunct="0">
                <a:defRPr/>
              </a:pPr>
              <a:t>‹#›</a:t>
            </a:fld>
            <a:r>
              <a:rPr lang="en-US" sz="1300" b="1" dirty="0">
                <a:latin typeface="Arial" pitchFamily="-106" charset="0"/>
              </a:rPr>
              <a:t> </a:t>
            </a:r>
            <a:r>
              <a:rPr lang="en-US" sz="800" b="1" dirty="0">
                <a:latin typeface="Arial" pitchFamily="-106" charset="0"/>
              </a:rPr>
              <a:t>of  17</a:t>
            </a:r>
          </a:p>
          <a:p>
            <a:pPr marL="0" marR="0" indent="0" algn="ctr" defTabSz="969963" rtl="0" eaLnBrk="0" fontAlgn="base" latinLnBrk="0" hangingPunct="0">
              <a:lnSpc>
                <a:spcPct val="100000"/>
              </a:lnSpc>
              <a:spcBef>
                <a:spcPct val="0"/>
              </a:spcBef>
              <a:spcAft>
                <a:spcPct val="0"/>
              </a:spcAft>
              <a:buClrTx/>
              <a:buSzTx/>
              <a:buFontTx/>
              <a:buNone/>
              <a:tabLst/>
              <a:defRPr/>
            </a:pPr>
            <a:r>
              <a:rPr lang="en-US" sz="800" b="1" dirty="0">
                <a:latin typeface="Arial" pitchFamily="-106" charset="0"/>
              </a:rPr>
              <a:t>© 2024 California Institute of Technology. Government Sponsorship Acknowledged.</a:t>
            </a:r>
            <a:endParaRPr lang="en-US" sz="800" dirty="0">
              <a:latin typeface="Arial" pitchFamily="-106" charset="0"/>
            </a:endParaRPr>
          </a:p>
          <a:p>
            <a:pPr algn="ctr" defTabSz="969963" eaLnBrk="0" hangingPunct="0">
              <a:defRPr/>
            </a:pPr>
            <a:endParaRPr lang="en-US" sz="800" dirty="0">
              <a:latin typeface="Arial" pitchFamily="-106"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9725" y="354013"/>
            <a:ext cx="2149475" cy="58943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41300" y="354013"/>
            <a:ext cx="6296025" cy="58943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62025" y="354013"/>
            <a:ext cx="6818313" cy="585787"/>
          </a:xfrm>
        </p:spPr>
        <p:txBody>
          <a:bodyPr/>
          <a:lstStyle/>
          <a:p>
            <a:r>
              <a:rPr lang="en-US"/>
              <a:t>Click to edit Master title style</a:t>
            </a:r>
          </a:p>
        </p:txBody>
      </p:sp>
      <p:sp>
        <p:nvSpPr>
          <p:cNvPr id="3" name="Table Placeholder 2"/>
          <p:cNvSpPr>
            <a:spLocks noGrp="1"/>
          </p:cNvSpPr>
          <p:nvPr>
            <p:ph type="tbl" idx="1"/>
          </p:nvPr>
        </p:nvSpPr>
        <p:spPr>
          <a:xfrm>
            <a:off x="241300" y="1066800"/>
            <a:ext cx="8597900" cy="5181600"/>
          </a:xfrm>
        </p:spPr>
        <p:txBody>
          <a:bodyPr/>
          <a:lstStyle/>
          <a:p>
            <a:pPr lvl="0"/>
            <a:endParaRPr lang="en-US" noProof="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62025" y="354013"/>
            <a:ext cx="6818313" cy="585787"/>
          </a:xfrm>
        </p:spPr>
        <p:txBody>
          <a:bodyPr/>
          <a:lstStyle/>
          <a:p>
            <a:r>
              <a:rPr lang="en-US"/>
              <a:t>Click to edit Master title style</a:t>
            </a:r>
          </a:p>
        </p:txBody>
      </p:sp>
      <p:sp>
        <p:nvSpPr>
          <p:cNvPr id="3" name="Text Placeholder 2"/>
          <p:cNvSpPr>
            <a:spLocks noGrp="1"/>
          </p:cNvSpPr>
          <p:nvPr>
            <p:ph type="body" sz="half" idx="1"/>
          </p:nvPr>
        </p:nvSpPr>
        <p:spPr>
          <a:xfrm>
            <a:off x="241300" y="1066800"/>
            <a:ext cx="422275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6450" y="1066800"/>
            <a:ext cx="422275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2" name="Rectangle 78"/>
          <p:cNvSpPr>
            <a:spLocks noGrp="1" noChangeArrowheads="1"/>
          </p:cNvSpPr>
          <p:nvPr>
            <p:ph type="title"/>
          </p:nvPr>
        </p:nvSpPr>
        <p:spPr bwMode="auto">
          <a:xfrm>
            <a:off x="1270000" y="81643"/>
            <a:ext cx="6577263" cy="752791"/>
          </a:xfrm>
          <a:prstGeom prst="rect">
            <a:avLst/>
          </a:prstGeom>
          <a:noFill/>
          <a:ln w="9525" algn="ctr">
            <a:noFill/>
            <a:miter lim="800000"/>
            <a:headEnd/>
            <a:tailEnd/>
          </a:ln>
        </p:spPr>
        <p:txBody>
          <a:bodyPr vert="horz" wrap="square" lIns="91434" tIns="45717" rIns="91434" bIns="45717" numCol="1" anchor="ctr" anchorCtr="0" compatLnSpc="1">
            <a:prstTxWarp prst="textNoShape">
              <a:avLst/>
            </a:prstTxWarp>
            <a:spAutoFit/>
          </a:bodyPr>
          <a:lstStyle>
            <a:lvl1pPr>
              <a:defRPr lang="en-US" sz="2100" b="1" dirty="0" smtClean="0">
                <a:solidFill>
                  <a:schemeClr val="tx1"/>
                </a:solidFill>
                <a:latin typeface="+mj-lt"/>
                <a:ea typeface="+mj-ea"/>
                <a:cs typeface="+mj-cs"/>
              </a:defRPr>
            </a:lvl1pPr>
          </a:lstStyle>
          <a:p>
            <a:pPr lvl="0" algn="ctr" defTabSz="914251" rtl="0" eaLnBrk="0" fontAlgn="base" hangingPunct="0">
              <a:spcBef>
                <a:spcPct val="0"/>
              </a:spcBef>
              <a:spcAft>
                <a:spcPct val="0"/>
              </a:spcAft>
            </a:pPr>
            <a:r>
              <a:rPr lang="en-US" dirty="0"/>
              <a:t>Click to edit Master title style</a:t>
            </a:r>
            <a:br>
              <a:rPr lang="en-US" dirty="0"/>
            </a:br>
            <a:endParaRPr lang="en-US" dirty="0"/>
          </a:p>
        </p:txBody>
      </p:sp>
      <p:sp>
        <p:nvSpPr>
          <p:cNvPr id="6" name="Text Placeholder 5"/>
          <p:cNvSpPr>
            <a:spLocks noGrp="1"/>
          </p:cNvSpPr>
          <p:nvPr>
            <p:ph type="body" sz="quarter" idx="10"/>
          </p:nvPr>
        </p:nvSpPr>
        <p:spPr>
          <a:xfrm>
            <a:off x="240632" y="1061357"/>
            <a:ext cx="8662737" cy="51435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F119C2-0675-8640-9C93-DF763DF70AA8}" type="datetimeFigureOut">
              <a:rPr lang="en-US" smtClean="0"/>
              <a:t>10/14/24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3C153F-23D9-7F41-BC8E-935A9948936E}" type="slidenum">
              <a:rPr lang="en-US" smtClean="0"/>
              <a:t>‹#›</a:t>
            </a:fld>
            <a:endParaRPr lang="en-US"/>
          </a:p>
        </p:txBody>
      </p:sp>
    </p:spTree>
    <p:extLst>
      <p:ext uri="{BB962C8B-B14F-4D97-AF65-F5344CB8AC3E}">
        <p14:creationId xmlns:p14="http://schemas.microsoft.com/office/powerpoint/2010/main" val="375534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nvGraphicFramePr>
        <p:xfrm>
          <a:off x="60325" y="38100"/>
          <a:ext cx="1006475" cy="912813"/>
        </p:xfrm>
        <a:graphic>
          <a:graphicData uri="http://schemas.openxmlformats.org/presentationml/2006/ole">
            <mc:AlternateContent xmlns:mc="http://schemas.openxmlformats.org/markup-compatibility/2006">
              <mc:Choice xmlns:v="urn:schemas-microsoft-com:vml" Requires="v">
                <p:oleObj name="Photo Editor Photo" r:id="rId2" imgW="1523810" imgH="1380952" progId="">
                  <p:embed/>
                </p:oleObj>
              </mc:Choice>
              <mc:Fallback>
                <p:oleObj name="Photo Editor Photo" r:id="rId2" imgW="1523810" imgH="1380952"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25" y="38100"/>
                        <a:ext cx="1006475" cy="9128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41300" y="1066800"/>
            <a:ext cx="422275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6450" y="1066800"/>
            <a:ext cx="422275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7"/>
          <p:cNvSpPr>
            <a:spLocks noGrp="1" noChangeArrowheads="1"/>
          </p:cNvSpPr>
          <p:nvPr>
            <p:ph type="body" idx="1"/>
          </p:nvPr>
        </p:nvSpPr>
        <p:spPr bwMode="auto">
          <a:xfrm>
            <a:off x="241300" y="1066800"/>
            <a:ext cx="8597900" cy="5181600"/>
          </a:xfrm>
          <a:prstGeom prst="rect">
            <a:avLst/>
          </a:prstGeom>
          <a:noFill/>
          <a:ln w="9525">
            <a:noFill/>
            <a:miter lim="800000"/>
            <a:headEnd/>
            <a:tailEnd/>
          </a:ln>
        </p:spPr>
        <p:txBody>
          <a:bodyPr vert="horz" wrap="square" lIns="91434" tIns="45717" rIns="91434" bIns="4571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2" name="Text Box 8"/>
          <p:cNvSpPr txBox="1">
            <a:spLocks noChangeArrowheads="1"/>
          </p:cNvSpPr>
          <p:nvPr userDrawn="1"/>
        </p:nvSpPr>
        <p:spPr bwMode="auto">
          <a:xfrm>
            <a:off x="7543800" y="6454775"/>
            <a:ext cx="776288" cy="274638"/>
          </a:xfrm>
          <a:prstGeom prst="rect">
            <a:avLst/>
          </a:prstGeom>
          <a:noFill/>
          <a:ln w="12700">
            <a:noFill/>
            <a:miter lim="800000"/>
            <a:headEnd type="none" w="sm" len="sm"/>
            <a:tailEnd type="none" w="sm" len="sm"/>
          </a:ln>
          <a:effectLst/>
        </p:spPr>
        <p:txBody>
          <a:bodyPr wrap="none" lIns="91434" tIns="45717" rIns="91434" bIns="45717">
            <a:prstTxWarp prst="textNoShape">
              <a:avLst/>
            </a:prstTxWarp>
            <a:spAutoFit/>
          </a:bodyPr>
          <a:lstStyle/>
          <a:p>
            <a:pPr algn="ctr" eaLnBrk="0" hangingPunct="0">
              <a:defRPr/>
            </a:pPr>
            <a:r>
              <a:rPr lang="en-US" sz="1200" b="1" dirty="0">
                <a:solidFill>
                  <a:schemeClr val="bg1"/>
                </a:solidFill>
                <a:latin typeface="Arial" pitchFamily="-106" charset="0"/>
              </a:rPr>
              <a:t>Page </a:t>
            </a:r>
            <a:fld id="{F1845DBA-AE99-E948-BB35-4DF111BEBC5C}" type="slidenum">
              <a:rPr lang="en-US" sz="1200" b="1">
                <a:solidFill>
                  <a:schemeClr val="bg1"/>
                </a:solidFill>
                <a:latin typeface="Arial" pitchFamily="-106" charset="0"/>
              </a:rPr>
              <a:pPr algn="ctr" eaLnBrk="0" hangingPunct="0">
                <a:defRPr/>
              </a:pPr>
              <a:t>‹#›</a:t>
            </a:fld>
            <a:endParaRPr lang="en-US" sz="1200" b="1" dirty="0">
              <a:solidFill>
                <a:schemeClr val="bg1"/>
              </a:solidFill>
              <a:latin typeface="Arial" pitchFamily="-106" charset="0"/>
            </a:endParaRPr>
          </a:p>
        </p:txBody>
      </p:sp>
      <p:sp>
        <p:nvSpPr>
          <p:cNvPr id="1033" name="Text Box 9"/>
          <p:cNvSpPr txBox="1">
            <a:spLocks noChangeArrowheads="1"/>
          </p:cNvSpPr>
          <p:nvPr userDrawn="1"/>
        </p:nvSpPr>
        <p:spPr bwMode="auto">
          <a:xfrm>
            <a:off x="2470150" y="6477000"/>
            <a:ext cx="4804942" cy="297984"/>
          </a:xfrm>
          <a:prstGeom prst="rect">
            <a:avLst/>
          </a:prstGeom>
          <a:noFill/>
          <a:ln w="9525">
            <a:noFill/>
            <a:miter lim="800000"/>
            <a:headEnd/>
            <a:tailEnd/>
          </a:ln>
          <a:effectLst/>
        </p:spPr>
        <p:txBody>
          <a:bodyPr wrap="square" lIns="96981" tIns="48491" rIns="96981" bIns="48491">
            <a:prstTxWarp prst="textNoShape">
              <a:avLst/>
            </a:prstTxWarp>
            <a:spAutoFit/>
          </a:bodyPr>
          <a:lstStyle/>
          <a:p>
            <a:pPr algn="ctr" defTabSz="969963" eaLnBrk="0" hangingPunct="0">
              <a:defRPr/>
            </a:pPr>
            <a:r>
              <a:rPr lang="en-US" sz="1300" dirty="0">
                <a:latin typeface="Arial" pitchFamily="-106" charset="0"/>
              </a:rPr>
              <a:t> </a:t>
            </a:r>
            <a:fld id="{3229A43A-1025-3C4C-937E-EDC524B83042}" type="slidenum">
              <a:rPr lang="en-US" sz="800" b="1">
                <a:latin typeface="Arial" pitchFamily="-106" charset="0"/>
              </a:rPr>
              <a:pPr algn="ctr" defTabSz="969963" eaLnBrk="0" hangingPunct="0">
                <a:defRPr/>
              </a:pPr>
              <a:t>‹#›</a:t>
            </a:fld>
            <a:r>
              <a:rPr lang="en-US" sz="1300" b="1" dirty="0">
                <a:latin typeface="Arial" pitchFamily="-106" charset="0"/>
              </a:rPr>
              <a:t> </a:t>
            </a:r>
            <a:r>
              <a:rPr lang="en-US" sz="800" b="1" dirty="0">
                <a:latin typeface="Arial" pitchFamily="-106" charset="0"/>
              </a:rPr>
              <a:t>of  17</a:t>
            </a:r>
          </a:p>
        </p:txBody>
      </p:sp>
      <p:sp>
        <p:nvSpPr>
          <p:cNvPr id="1034" name="Line 10"/>
          <p:cNvSpPr>
            <a:spLocks noChangeShapeType="1"/>
          </p:cNvSpPr>
          <p:nvPr userDrawn="1"/>
        </p:nvSpPr>
        <p:spPr bwMode="auto">
          <a:xfrm>
            <a:off x="12700" y="979488"/>
            <a:ext cx="9144000" cy="0"/>
          </a:xfrm>
          <a:prstGeom prst="line">
            <a:avLst/>
          </a:prstGeom>
          <a:noFill/>
          <a:ln w="57150" cmpd="thinThick">
            <a:solidFill>
              <a:schemeClr val="bg2"/>
            </a:solidFill>
            <a:round/>
            <a:headEnd/>
            <a:tailEnd/>
          </a:ln>
          <a:effectLst/>
        </p:spPr>
        <p:txBody>
          <a:bodyPr wrap="none" anchor="ctr">
            <a:prstTxWarp prst="textNoShape">
              <a:avLst/>
            </a:prstTxWarp>
          </a:bodyPr>
          <a:lstStyle/>
          <a:p>
            <a:pPr>
              <a:defRPr/>
            </a:pPr>
            <a:endParaRPr lang="en-US">
              <a:latin typeface="Arial" pitchFamily="-106" charset="0"/>
            </a:endParaRPr>
          </a:p>
        </p:txBody>
      </p:sp>
      <p:sp>
        <p:nvSpPr>
          <p:cNvPr id="1036" name="Line 12"/>
          <p:cNvSpPr>
            <a:spLocks noChangeShapeType="1"/>
          </p:cNvSpPr>
          <p:nvPr userDrawn="1"/>
        </p:nvSpPr>
        <p:spPr bwMode="auto">
          <a:xfrm>
            <a:off x="0" y="6367463"/>
            <a:ext cx="9144000" cy="0"/>
          </a:xfrm>
          <a:prstGeom prst="line">
            <a:avLst/>
          </a:prstGeom>
          <a:noFill/>
          <a:ln w="31750">
            <a:solidFill>
              <a:schemeClr val="bg2"/>
            </a:solidFill>
            <a:round/>
            <a:headEnd/>
            <a:tailEnd/>
          </a:ln>
          <a:effectLst/>
        </p:spPr>
        <p:txBody>
          <a:bodyPr>
            <a:prstTxWarp prst="textNoShape">
              <a:avLst/>
            </a:prstTxWarp>
          </a:bodyPr>
          <a:lstStyle/>
          <a:p>
            <a:pPr>
              <a:defRPr/>
            </a:pPr>
            <a:endParaRPr lang="en-US">
              <a:latin typeface="Arial" pitchFamily="-106" charset="0"/>
            </a:endParaRPr>
          </a:p>
        </p:txBody>
      </p:sp>
      <p:sp>
        <p:nvSpPr>
          <p:cNvPr id="2" name="Rectangle 13"/>
          <p:cNvSpPr>
            <a:spLocks noGrp="1" noChangeArrowheads="1"/>
          </p:cNvSpPr>
          <p:nvPr>
            <p:ph type="title"/>
          </p:nvPr>
        </p:nvSpPr>
        <p:spPr bwMode="auto">
          <a:xfrm>
            <a:off x="962025" y="354013"/>
            <a:ext cx="6818313" cy="585787"/>
          </a:xfrm>
          <a:prstGeom prst="rect">
            <a:avLst/>
          </a:prstGeom>
          <a:noFill/>
          <a:ln w="9525">
            <a:noFill/>
            <a:miter lim="800000"/>
            <a:headEnd/>
            <a:tailEnd/>
          </a:ln>
        </p:spPr>
        <p:txBody>
          <a:bodyPr vert="horz" wrap="square" lIns="96981" tIns="48491" rIns="96981" bIns="48491" numCol="1" anchor="ctr" anchorCtr="0" compatLnSpc="1">
            <a:prstTxWarp prst="textNoShape">
              <a:avLst/>
            </a:prstTxWarp>
          </a:bodyPr>
          <a:lstStyle/>
          <a:p>
            <a:pPr lvl="0"/>
            <a:r>
              <a:rPr lang="en-US"/>
              <a:t>Click to edit Master title style</a:t>
            </a:r>
          </a:p>
        </p:txBody>
      </p:sp>
      <p:graphicFrame>
        <p:nvGraphicFramePr>
          <p:cNvPr id="1026" name="Object 2"/>
          <p:cNvGraphicFramePr>
            <a:graphicFrameLocks noChangeAspect="1"/>
          </p:cNvGraphicFramePr>
          <p:nvPr/>
        </p:nvGraphicFramePr>
        <p:xfrm>
          <a:off x="60325" y="38100"/>
          <a:ext cx="1006475" cy="912813"/>
        </p:xfrm>
        <a:graphic>
          <a:graphicData uri="http://schemas.openxmlformats.org/presentationml/2006/ole">
            <mc:AlternateContent xmlns:mc="http://schemas.openxmlformats.org/markup-compatibility/2006">
              <mc:Choice xmlns:v="urn:schemas-microsoft-com:vml" Requires="v">
                <p:oleObj name="Photo Editor Photo" r:id="rId17" imgW="1523810" imgH="1380952" progId="">
                  <p:embed/>
                </p:oleObj>
              </mc:Choice>
              <mc:Fallback>
                <p:oleObj name="Photo Editor Photo" r:id="rId17" imgW="1523810" imgH="1380952" progId="">
                  <p:embed/>
                  <p:pic>
                    <p:nvPicPr>
                      <p:cNvPr id="0" name="Picture 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0325" y="38100"/>
                        <a:ext cx="1006475" cy="912813"/>
                      </a:xfrm>
                      <a:prstGeom prst="rect">
                        <a:avLst/>
                      </a:prstGeom>
                      <a:noFill/>
                      <a:ln>
                        <a:noFill/>
                      </a:ln>
                      <a:effectLst/>
                      <a:extLst>
                        <a:ext uri="{909E8E84-426E-40dd-AFC4-6F175D3DCCD1}">
                          <a14:hiddenFill xmlns="" xmlns:a14="http://schemas.microsoft.com/office/drawing/2010/main">
                            <a:solidFill>
                              <a:srgbClr val="BBE0E3"/>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808080">
                                  <a:alpha val="74998"/>
                                </a:srgbClr>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709" r:id="rId1"/>
    <p:sldLayoutId id="2147483710"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13" r:id="rId14"/>
    <p:sldLayoutId id="2147483714" r:id="rId15"/>
  </p:sldLayoutIdLst>
  <p:hf hdr="0" ftr="0" dt="0"/>
  <p:txStyles>
    <p:titleStyle>
      <a:lvl1pPr algn="ctr" rtl="0" eaLnBrk="0" fontAlgn="base" hangingPunct="0">
        <a:spcBef>
          <a:spcPct val="0"/>
        </a:spcBef>
        <a:spcAft>
          <a:spcPct val="0"/>
        </a:spcAft>
        <a:defRPr sz="2400" b="1" i="1">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2400" b="1" i="1">
          <a:solidFill>
            <a:schemeClr val="tx2"/>
          </a:solidFill>
          <a:latin typeface="Arial"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2400" b="1" i="1">
          <a:solidFill>
            <a:schemeClr val="tx2"/>
          </a:solidFill>
          <a:latin typeface="Arial"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2400" b="1" i="1">
          <a:solidFill>
            <a:schemeClr val="tx2"/>
          </a:solidFill>
          <a:latin typeface="Arial"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2400" b="1" i="1">
          <a:solidFill>
            <a:schemeClr val="tx2"/>
          </a:solidFill>
          <a:latin typeface="Arial" pitchFamily="-106" charset="0"/>
          <a:ea typeface="ＭＳ Ｐゴシック" pitchFamily="-106" charset="-128"/>
          <a:cs typeface="ＭＳ Ｐゴシック" pitchFamily="-106" charset="-128"/>
        </a:defRPr>
      </a:lvl5pPr>
      <a:lvl6pPr marL="457200" algn="ctr" rtl="0" fontAlgn="base">
        <a:spcBef>
          <a:spcPct val="0"/>
        </a:spcBef>
        <a:spcAft>
          <a:spcPct val="0"/>
        </a:spcAft>
        <a:defRPr sz="2400" b="1" i="1">
          <a:solidFill>
            <a:schemeClr val="tx2"/>
          </a:solidFill>
          <a:latin typeface="Arial" pitchFamily="-106" charset="0"/>
        </a:defRPr>
      </a:lvl6pPr>
      <a:lvl7pPr marL="914400" algn="ctr" rtl="0" fontAlgn="base">
        <a:spcBef>
          <a:spcPct val="0"/>
        </a:spcBef>
        <a:spcAft>
          <a:spcPct val="0"/>
        </a:spcAft>
        <a:defRPr sz="2400" b="1" i="1">
          <a:solidFill>
            <a:schemeClr val="tx2"/>
          </a:solidFill>
          <a:latin typeface="Arial" pitchFamily="-106" charset="0"/>
        </a:defRPr>
      </a:lvl7pPr>
      <a:lvl8pPr marL="1371600" algn="ctr" rtl="0" fontAlgn="base">
        <a:spcBef>
          <a:spcPct val="0"/>
        </a:spcBef>
        <a:spcAft>
          <a:spcPct val="0"/>
        </a:spcAft>
        <a:defRPr sz="2400" b="1" i="1">
          <a:solidFill>
            <a:schemeClr val="tx2"/>
          </a:solidFill>
          <a:latin typeface="Arial" pitchFamily="-106" charset="0"/>
        </a:defRPr>
      </a:lvl8pPr>
      <a:lvl9pPr marL="1828800" algn="ctr" rtl="0" fontAlgn="base">
        <a:spcBef>
          <a:spcPct val="0"/>
        </a:spcBef>
        <a:spcAft>
          <a:spcPct val="0"/>
        </a:spcAft>
        <a:defRPr sz="2400" b="1" i="1">
          <a:solidFill>
            <a:schemeClr val="tx2"/>
          </a:solidFill>
          <a:latin typeface="Arial" pitchFamily="-106"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b="1">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3" name="Text Box 13"/>
          <p:cNvSpPr txBox="1">
            <a:spLocks noChangeArrowheads="1"/>
          </p:cNvSpPr>
          <p:nvPr/>
        </p:nvSpPr>
        <p:spPr bwMode="auto">
          <a:xfrm>
            <a:off x="228600" y="2830714"/>
            <a:ext cx="8686800" cy="3534127"/>
          </a:xfrm>
          <a:prstGeom prst="rect">
            <a:avLst/>
          </a:prstGeom>
          <a:noFill/>
          <a:ln w="9525">
            <a:noFill/>
            <a:miter lim="800000"/>
            <a:headEnd/>
            <a:tailEnd/>
          </a:ln>
          <a:effectLst/>
        </p:spPr>
        <p:txBody>
          <a:bodyPr lIns="86187" tIns="43094" rIns="86187" bIns="43094">
            <a:prstTxWarp prst="textNoShape">
              <a:avLst/>
            </a:prstTxWarp>
            <a:spAutoFit/>
          </a:bodyPr>
          <a:lstStyle/>
          <a:p>
            <a:pPr algn="ctr" defTabSz="862013" eaLnBrk="0" hangingPunct="0">
              <a:defRPr/>
            </a:pPr>
            <a:endParaRPr lang="en-US" sz="1600" b="1" dirty="0">
              <a:latin typeface="Arial" pitchFamily="-106" charset="0"/>
            </a:endParaRPr>
          </a:p>
          <a:p>
            <a:pPr algn="ctr" defTabSz="862013" eaLnBrk="0" hangingPunct="0">
              <a:defRPr/>
            </a:pPr>
            <a:endParaRPr lang="en-US" sz="1600" b="1" dirty="0">
              <a:latin typeface="Arial" pitchFamily="-106" charset="0"/>
            </a:endParaRPr>
          </a:p>
          <a:p>
            <a:pPr algn="ctr" defTabSz="862013" eaLnBrk="0" hangingPunct="0">
              <a:defRPr/>
            </a:pPr>
            <a:endParaRPr lang="en-US" sz="1600" b="1" dirty="0">
              <a:latin typeface="Arial" pitchFamily="-106" charset="0"/>
            </a:endParaRPr>
          </a:p>
          <a:p>
            <a:pPr algn="ctr" defTabSz="862013" eaLnBrk="0" hangingPunct="0">
              <a:defRPr/>
            </a:pPr>
            <a:r>
              <a:rPr lang="en-US" sz="1600" b="1" dirty="0">
                <a:latin typeface="Arial" pitchFamily="-106" charset="0"/>
              </a:rPr>
              <a:t>Vijay Natraj (Jet Propulsion Laboratory, California Institute of Technology)</a:t>
            </a:r>
          </a:p>
          <a:p>
            <a:pPr algn="ctr" defTabSz="862013" eaLnBrk="0" hangingPunct="0">
              <a:defRPr/>
            </a:pPr>
            <a:endParaRPr lang="en-US" sz="1600" b="1" dirty="0">
              <a:latin typeface="Arial" pitchFamily="-106" charset="0"/>
            </a:endParaRPr>
          </a:p>
          <a:p>
            <a:pPr algn="ctr" defTabSz="862013">
              <a:defRPr/>
            </a:pPr>
            <a:endParaRPr lang="en-US" b="1" dirty="0">
              <a:solidFill>
                <a:srgbClr val="FF0000"/>
              </a:solidFill>
              <a:effectLst>
                <a:outerShdw blurRad="38100" dist="38100" dir="2700000" algn="tl">
                  <a:srgbClr val="DDDDDD"/>
                </a:outerShdw>
              </a:effectLst>
              <a:latin typeface="Arial" pitchFamily="-106" charset="0"/>
            </a:endParaRPr>
          </a:p>
          <a:p>
            <a:pPr algn="ctr" defTabSz="862013">
              <a:defRPr/>
            </a:pPr>
            <a:endParaRPr lang="en-US" b="1" dirty="0">
              <a:solidFill>
                <a:srgbClr val="FF0000"/>
              </a:solidFill>
              <a:effectLst>
                <a:outerShdw blurRad="38100" dist="38100" dir="2700000" algn="tl">
                  <a:srgbClr val="DDDDDD"/>
                </a:outerShdw>
              </a:effectLst>
              <a:latin typeface="Arial" pitchFamily="-106" charset="0"/>
            </a:endParaRPr>
          </a:p>
          <a:p>
            <a:pPr algn="ctr" defTabSz="862013">
              <a:defRPr/>
            </a:pPr>
            <a:endParaRPr lang="en-US" b="1" dirty="0">
              <a:solidFill>
                <a:srgbClr val="FF0000"/>
              </a:solidFill>
              <a:effectLst>
                <a:outerShdw blurRad="38100" dist="38100" dir="2700000" algn="tl">
                  <a:srgbClr val="DDDDDD"/>
                </a:outerShdw>
              </a:effectLst>
              <a:latin typeface="Arial" pitchFamily="-106" charset="0"/>
            </a:endParaRPr>
          </a:p>
          <a:p>
            <a:pPr algn="ctr" defTabSz="862013">
              <a:defRPr/>
            </a:pPr>
            <a:endParaRPr lang="en-US" b="1" dirty="0">
              <a:solidFill>
                <a:srgbClr val="FF0000"/>
              </a:solidFill>
              <a:effectLst>
                <a:outerShdw blurRad="38100" dist="38100" dir="2700000" algn="tl">
                  <a:srgbClr val="DDDDDD"/>
                </a:outerShdw>
              </a:effectLst>
              <a:latin typeface="Arial" pitchFamily="-106" charset="0"/>
            </a:endParaRPr>
          </a:p>
          <a:p>
            <a:pPr algn="ctr" defTabSz="862013">
              <a:defRPr/>
            </a:pPr>
            <a:endParaRPr lang="en-US" b="1" dirty="0">
              <a:solidFill>
                <a:srgbClr val="FF0000"/>
              </a:solidFill>
              <a:effectLst>
                <a:outerShdw blurRad="38100" dist="38100" dir="2700000" algn="tl">
                  <a:srgbClr val="DDDDDD"/>
                </a:outerShdw>
              </a:effectLst>
              <a:latin typeface="Arial" pitchFamily="-106" charset="0"/>
            </a:endParaRPr>
          </a:p>
          <a:p>
            <a:pPr algn="ctr" defTabSz="862013">
              <a:defRPr/>
            </a:pPr>
            <a:r>
              <a:rPr lang="en-US" b="1" dirty="0">
                <a:solidFill>
                  <a:srgbClr val="FF0000"/>
                </a:solidFill>
                <a:effectLst>
                  <a:outerShdw blurRad="38100" dist="38100" dir="2700000" algn="tl">
                    <a:srgbClr val="DDDDDD"/>
                  </a:outerShdw>
                </a:effectLst>
                <a:latin typeface="Arial" pitchFamily="-106" charset="0"/>
              </a:rPr>
              <a:t>CEOS AC-VC Meeting #20</a:t>
            </a:r>
          </a:p>
          <a:p>
            <a:pPr algn="ctr" defTabSz="862013">
              <a:defRPr/>
            </a:pPr>
            <a:endParaRPr lang="en-US" b="1" dirty="0">
              <a:solidFill>
                <a:srgbClr val="FF0000"/>
              </a:solidFill>
              <a:effectLst>
                <a:outerShdw blurRad="38100" dist="38100" dir="2700000" algn="tl">
                  <a:srgbClr val="DDDDDD"/>
                </a:outerShdw>
              </a:effectLst>
              <a:latin typeface="Arial" pitchFamily="-106" charset="0"/>
            </a:endParaRPr>
          </a:p>
          <a:p>
            <a:pPr algn="ctr" defTabSz="862013">
              <a:defRPr/>
            </a:pPr>
            <a:r>
              <a:rPr lang="en-US" b="1" dirty="0">
                <a:solidFill>
                  <a:srgbClr val="FF0000"/>
                </a:solidFill>
                <a:effectLst>
                  <a:outerShdw blurRad="38100" dist="38100" dir="2700000" algn="tl">
                    <a:srgbClr val="DDDDDD"/>
                  </a:outerShdw>
                </a:effectLst>
                <a:latin typeface="Arial" pitchFamily="-106" charset="0"/>
              </a:rPr>
              <a:t>October 16, 2024</a:t>
            </a:r>
          </a:p>
        </p:txBody>
      </p:sp>
      <p:sp>
        <p:nvSpPr>
          <p:cNvPr id="17411" name="Text Box 14"/>
          <p:cNvSpPr txBox="1">
            <a:spLocks noChangeArrowheads="1"/>
          </p:cNvSpPr>
          <p:nvPr/>
        </p:nvSpPr>
        <p:spPr bwMode="auto">
          <a:xfrm>
            <a:off x="345372" y="1295400"/>
            <a:ext cx="8486261" cy="954101"/>
          </a:xfrm>
          <a:prstGeom prst="rect">
            <a:avLst/>
          </a:prstGeom>
          <a:noFill/>
          <a:ln w="9525">
            <a:noFill/>
            <a:miter lim="800000"/>
            <a:headEnd/>
            <a:tailEnd/>
          </a:ln>
        </p:spPr>
        <p:txBody>
          <a:bodyPr wrap="square" lIns="91434" tIns="45717" rIns="91434" bIns="45717">
            <a:prstTxWarp prst="textNoShape">
              <a:avLst/>
            </a:prstTxWarp>
            <a:spAutoFit/>
          </a:bodyPr>
          <a:lstStyle/>
          <a:p>
            <a:pPr algn="ctr" eaLnBrk="0" hangingPunct="0"/>
            <a:r>
              <a:rPr lang="en-US" sz="2800" b="1" i="1" dirty="0"/>
              <a:t>Review Paper: Passive Remote Sensing of Aerosol Vertical Distribution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BA0B45-0A65-EB1C-B7C0-09C34C8A3D01}"/>
            </a:ext>
          </a:extLst>
        </p:cNvPr>
        <p:cNvGrpSpPr/>
        <p:nvPr/>
      </p:nvGrpSpPr>
      <p:grpSpPr>
        <a:xfrm>
          <a:off x="0" y="0"/>
          <a:ext cx="0" cy="0"/>
          <a:chOff x="0" y="0"/>
          <a:chExt cx="0" cy="0"/>
        </a:xfrm>
      </p:grpSpPr>
      <p:grpSp>
        <p:nvGrpSpPr>
          <p:cNvPr id="2" name="Group 1">
            <a:extLst>
              <a:ext uri="{FF2B5EF4-FFF2-40B4-BE49-F238E27FC236}">
                <a16:creationId xmlns:a16="http://schemas.microsoft.com/office/drawing/2014/main" id="{9049B0D6-BE29-E1E5-ED17-04FB824927B0}"/>
              </a:ext>
            </a:extLst>
          </p:cNvPr>
          <p:cNvGrpSpPr/>
          <p:nvPr/>
        </p:nvGrpSpPr>
        <p:grpSpPr>
          <a:xfrm>
            <a:off x="1490442" y="1761076"/>
            <a:ext cx="6202802" cy="3517742"/>
            <a:chOff x="3174275" y="1593811"/>
            <a:chExt cx="6202802" cy="3517742"/>
          </a:xfrm>
        </p:grpSpPr>
        <p:sp>
          <p:nvSpPr>
            <p:cNvPr id="23" name="Rectangle 22">
              <a:extLst>
                <a:ext uri="{FF2B5EF4-FFF2-40B4-BE49-F238E27FC236}">
                  <a16:creationId xmlns:a16="http://schemas.microsoft.com/office/drawing/2014/main" id="{27D9118D-BD85-45DE-BEBE-57BEC2A8628A}"/>
                </a:ext>
              </a:extLst>
            </p:cNvPr>
            <p:cNvSpPr/>
            <p:nvPr/>
          </p:nvSpPr>
          <p:spPr>
            <a:xfrm>
              <a:off x="3679409" y="4305002"/>
              <a:ext cx="2182761" cy="21753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F48DBD0F-5C5B-4346-0D18-AF356EAF72D2}"/>
                </a:ext>
              </a:extLst>
            </p:cNvPr>
            <p:cNvCxnSpPr/>
            <p:nvPr/>
          </p:nvCxnSpPr>
          <p:spPr>
            <a:xfrm>
              <a:off x="3683094" y="4554566"/>
              <a:ext cx="218276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50BC158-972B-7407-B774-24CF736471CD}"/>
                </a:ext>
              </a:extLst>
            </p:cNvPr>
            <p:cNvCxnSpPr/>
            <p:nvPr/>
          </p:nvCxnSpPr>
          <p:spPr>
            <a:xfrm>
              <a:off x="3683094" y="4285408"/>
              <a:ext cx="218276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D7747AC-011B-D4FE-27B9-B0B6CB80D479}"/>
                </a:ext>
              </a:extLst>
            </p:cNvPr>
            <p:cNvCxnSpPr/>
            <p:nvPr/>
          </p:nvCxnSpPr>
          <p:spPr>
            <a:xfrm>
              <a:off x="3679409" y="4024781"/>
              <a:ext cx="218276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E26002C-BBA0-A34A-0A62-1BB4C0BB00E4}"/>
                </a:ext>
              </a:extLst>
            </p:cNvPr>
            <p:cNvCxnSpPr/>
            <p:nvPr/>
          </p:nvCxnSpPr>
          <p:spPr>
            <a:xfrm>
              <a:off x="3679409" y="3755623"/>
              <a:ext cx="218276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Sun 12">
              <a:extLst>
                <a:ext uri="{FF2B5EF4-FFF2-40B4-BE49-F238E27FC236}">
                  <a16:creationId xmlns:a16="http://schemas.microsoft.com/office/drawing/2014/main" id="{19C22671-6142-99A9-0D8B-DC29563A78A0}"/>
                </a:ext>
              </a:extLst>
            </p:cNvPr>
            <p:cNvSpPr/>
            <p:nvPr/>
          </p:nvSpPr>
          <p:spPr>
            <a:xfrm>
              <a:off x="5445526" y="2511914"/>
              <a:ext cx="353961" cy="346587"/>
            </a:xfrm>
            <a:prstGeom prst="su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a:extLst>
                <a:ext uri="{FF2B5EF4-FFF2-40B4-BE49-F238E27FC236}">
                  <a16:creationId xmlns:a16="http://schemas.microsoft.com/office/drawing/2014/main" id="{F214CDDB-8695-DD50-2530-94D1AAE6B086}"/>
                </a:ext>
              </a:extLst>
            </p:cNvPr>
            <p:cNvCxnSpPr/>
            <p:nvPr/>
          </p:nvCxnSpPr>
          <p:spPr>
            <a:xfrm flipH="1">
              <a:off x="4770790" y="2917495"/>
              <a:ext cx="733730" cy="1637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E5E31D7-711C-55E8-D858-12F299EAF28F}"/>
                </a:ext>
              </a:extLst>
            </p:cNvPr>
            <p:cNvCxnSpPr/>
            <p:nvPr/>
          </p:nvCxnSpPr>
          <p:spPr>
            <a:xfrm flipH="1" flipV="1">
              <a:off x="3753154" y="2858501"/>
              <a:ext cx="1028702" cy="16960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Picture 2" descr="mage result for satellite">
              <a:extLst>
                <a:ext uri="{FF2B5EF4-FFF2-40B4-BE49-F238E27FC236}">
                  <a16:creationId xmlns:a16="http://schemas.microsoft.com/office/drawing/2014/main" id="{0DDC73A9-9514-A4CF-A7B4-9CDE3DA711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4275" y="2484828"/>
              <a:ext cx="846189" cy="373673"/>
            </a:xfrm>
            <a:prstGeom prst="rect">
              <a:avLst/>
            </a:prstGeom>
            <a:noFill/>
            <a:extLst>
              <a:ext uri="{909E8E84-426E-40DD-AFC4-6F175D3DCCD1}">
                <a14:hiddenFill xmlns:a14="http://schemas.microsoft.com/office/drawing/2010/main">
                  <a:solidFill>
                    <a:srgbClr val="FFFFFF"/>
                  </a:solidFill>
                </a14:hiddenFill>
              </a:ext>
            </a:extLst>
          </p:spPr>
        </p:pic>
        <p:cxnSp>
          <p:nvCxnSpPr>
            <p:cNvPr id="22" name="Straight Connector 21">
              <a:extLst>
                <a:ext uri="{FF2B5EF4-FFF2-40B4-BE49-F238E27FC236}">
                  <a16:creationId xmlns:a16="http://schemas.microsoft.com/office/drawing/2014/main" id="{A712E807-2394-5795-F0BA-67A26DC42F0F}"/>
                </a:ext>
              </a:extLst>
            </p:cNvPr>
            <p:cNvCxnSpPr/>
            <p:nvPr/>
          </p:nvCxnSpPr>
          <p:spPr>
            <a:xfrm>
              <a:off x="6439337" y="2851656"/>
              <a:ext cx="5253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Freeform 24">
              <a:extLst>
                <a:ext uri="{FF2B5EF4-FFF2-40B4-BE49-F238E27FC236}">
                  <a16:creationId xmlns:a16="http://schemas.microsoft.com/office/drawing/2014/main" id="{8B0BF93E-8B93-0FCF-FBDD-11727A6F8863}"/>
                </a:ext>
              </a:extLst>
            </p:cNvPr>
            <p:cNvSpPr/>
            <p:nvPr/>
          </p:nvSpPr>
          <p:spPr>
            <a:xfrm>
              <a:off x="6954063" y="2840386"/>
              <a:ext cx="1254034" cy="1723136"/>
            </a:xfrm>
            <a:custGeom>
              <a:avLst/>
              <a:gdLst>
                <a:gd name="connsiteX0" fmla="*/ 0 w 2194560"/>
                <a:gd name="connsiteY0" fmla="*/ 0 h 2782388"/>
                <a:gd name="connsiteX1" fmla="*/ 1214846 w 2194560"/>
                <a:gd name="connsiteY1" fmla="*/ 2782388 h 2782388"/>
                <a:gd name="connsiteX2" fmla="*/ 2194560 w 2194560"/>
                <a:gd name="connsiteY2" fmla="*/ 0 h 2782388"/>
              </a:gdLst>
              <a:ahLst/>
              <a:cxnLst>
                <a:cxn ang="0">
                  <a:pos x="connsiteX0" y="connsiteY0"/>
                </a:cxn>
                <a:cxn ang="0">
                  <a:pos x="connsiteX1" y="connsiteY1"/>
                </a:cxn>
                <a:cxn ang="0">
                  <a:pos x="connsiteX2" y="connsiteY2"/>
                </a:cxn>
              </a:cxnLst>
              <a:rect l="l" t="t" r="r" b="b"/>
              <a:pathLst>
                <a:path w="2194560" h="2782388">
                  <a:moveTo>
                    <a:pt x="0" y="0"/>
                  </a:moveTo>
                  <a:cubicBezTo>
                    <a:pt x="424543" y="1391194"/>
                    <a:pt x="849086" y="2782388"/>
                    <a:pt x="1214846" y="2782388"/>
                  </a:cubicBezTo>
                  <a:cubicBezTo>
                    <a:pt x="1580606" y="2782388"/>
                    <a:pt x="2194560" y="0"/>
                    <a:pt x="2194560" y="0"/>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00" dirty="0"/>
            </a:p>
          </p:txBody>
        </p:sp>
        <p:cxnSp>
          <p:nvCxnSpPr>
            <p:cNvPr id="27" name="Straight Connector 26">
              <a:extLst>
                <a:ext uri="{FF2B5EF4-FFF2-40B4-BE49-F238E27FC236}">
                  <a16:creationId xmlns:a16="http://schemas.microsoft.com/office/drawing/2014/main" id="{1FF89F8B-B50C-3856-531A-6647A7351918}"/>
                </a:ext>
              </a:extLst>
            </p:cNvPr>
            <p:cNvCxnSpPr/>
            <p:nvPr/>
          </p:nvCxnSpPr>
          <p:spPr>
            <a:xfrm>
              <a:off x="8189339" y="2850182"/>
              <a:ext cx="5253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898441D-AD63-EB82-2B50-4E01612F9CC2}"/>
                </a:ext>
              </a:extLst>
            </p:cNvPr>
            <p:cNvCxnSpPr/>
            <p:nvPr/>
          </p:nvCxnSpPr>
          <p:spPr>
            <a:xfrm>
              <a:off x="6433414" y="2523185"/>
              <a:ext cx="52536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Freeform 29">
              <a:extLst>
                <a:ext uri="{FF2B5EF4-FFF2-40B4-BE49-F238E27FC236}">
                  <a16:creationId xmlns:a16="http://schemas.microsoft.com/office/drawing/2014/main" id="{B0828441-9934-F7F4-EA3A-7FC396DC8EE3}"/>
                </a:ext>
              </a:extLst>
            </p:cNvPr>
            <p:cNvSpPr/>
            <p:nvPr/>
          </p:nvSpPr>
          <p:spPr>
            <a:xfrm>
              <a:off x="6957936" y="2511914"/>
              <a:ext cx="1254034" cy="1921293"/>
            </a:xfrm>
            <a:custGeom>
              <a:avLst/>
              <a:gdLst>
                <a:gd name="connsiteX0" fmla="*/ 0 w 2194560"/>
                <a:gd name="connsiteY0" fmla="*/ 0 h 2782388"/>
                <a:gd name="connsiteX1" fmla="*/ 1214846 w 2194560"/>
                <a:gd name="connsiteY1" fmla="*/ 2782388 h 2782388"/>
                <a:gd name="connsiteX2" fmla="*/ 2194560 w 2194560"/>
                <a:gd name="connsiteY2" fmla="*/ 0 h 2782388"/>
              </a:gdLst>
              <a:ahLst/>
              <a:cxnLst>
                <a:cxn ang="0">
                  <a:pos x="connsiteX0" y="connsiteY0"/>
                </a:cxn>
                <a:cxn ang="0">
                  <a:pos x="connsiteX1" y="connsiteY1"/>
                </a:cxn>
                <a:cxn ang="0">
                  <a:pos x="connsiteX2" y="connsiteY2"/>
                </a:cxn>
              </a:cxnLst>
              <a:rect l="l" t="t" r="r" b="b"/>
              <a:pathLst>
                <a:path w="2194560" h="2782388">
                  <a:moveTo>
                    <a:pt x="0" y="0"/>
                  </a:moveTo>
                  <a:cubicBezTo>
                    <a:pt x="424543" y="1391194"/>
                    <a:pt x="849086" y="2782388"/>
                    <a:pt x="1214846" y="2782388"/>
                  </a:cubicBezTo>
                  <a:cubicBezTo>
                    <a:pt x="1580606" y="2782388"/>
                    <a:pt x="2194560" y="0"/>
                    <a:pt x="2194560" y="0"/>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00" dirty="0"/>
            </a:p>
          </p:txBody>
        </p:sp>
        <p:cxnSp>
          <p:nvCxnSpPr>
            <p:cNvPr id="31" name="Straight Connector 30">
              <a:extLst>
                <a:ext uri="{FF2B5EF4-FFF2-40B4-BE49-F238E27FC236}">
                  <a16:creationId xmlns:a16="http://schemas.microsoft.com/office/drawing/2014/main" id="{8CA27650-0F3D-9F23-3E4A-C1DC81461DBD}"/>
                </a:ext>
              </a:extLst>
            </p:cNvPr>
            <p:cNvCxnSpPr/>
            <p:nvPr/>
          </p:nvCxnSpPr>
          <p:spPr>
            <a:xfrm>
              <a:off x="8193212" y="2521712"/>
              <a:ext cx="52536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B08C8383-2380-6E84-A616-12459FDD64F9}"/>
                </a:ext>
              </a:extLst>
            </p:cNvPr>
            <p:cNvSpPr txBox="1"/>
            <p:nvPr/>
          </p:nvSpPr>
          <p:spPr>
            <a:xfrm>
              <a:off x="7064657" y="4742221"/>
              <a:ext cx="1749197" cy="369332"/>
            </a:xfrm>
            <a:prstGeom prst="rect">
              <a:avLst/>
            </a:prstGeom>
            <a:noFill/>
          </p:spPr>
          <p:txBody>
            <a:bodyPr wrap="none" rtlCol="0">
              <a:spAutoFit/>
            </a:bodyPr>
            <a:lstStyle/>
            <a:p>
              <a:r>
                <a:rPr lang="en-US" b="1" dirty="0"/>
                <a:t>O</a:t>
              </a:r>
              <a:r>
                <a:rPr lang="en-US" b="1" baseline="-25000" dirty="0"/>
                <a:t>2</a:t>
              </a:r>
              <a:r>
                <a:rPr lang="en-US" b="1" dirty="0"/>
                <a:t> absorption</a:t>
              </a:r>
            </a:p>
          </p:txBody>
        </p:sp>
        <p:cxnSp>
          <p:nvCxnSpPr>
            <p:cNvPr id="34" name="Straight Arrow Connector 33">
              <a:extLst>
                <a:ext uri="{FF2B5EF4-FFF2-40B4-BE49-F238E27FC236}">
                  <a16:creationId xmlns:a16="http://schemas.microsoft.com/office/drawing/2014/main" id="{86F04334-DCF6-12AC-FC2D-96D19683960F}"/>
                </a:ext>
              </a:extLst>
            </p:cNvPr>
            <p:cNvCxnSpPr/>
            <p:nvPr/>
          </p:nvCxnSpPr>
          <p:spPr>
            <a:xfrm flipH="1">
              <a:off x="8366761" y="1905545"/>
              <a:ext cx="9797" cy="4506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19A6CF02-30F4-3EBE-E50D-893E09E8057B}"/>
                </a:ext>
              </a:extLst>
            </p:cNvPr>
            <p:cNvSpPr txBox="1"/>
            <p:nvPr/>
          </p:nvSpPr>
          <p:spPr>
            <a:xfrm>
              <a:off x="7845824" y="1593811"/>
              <a:ext cx="1531253" cy="369332"/>
            </a:xfrm>
            <a:prstGeom prst="rect">
              <a:avLst/>
            </a:prstGeom>
            <a:noFill/>
          </p:spPr>
          <p:txBody>
            <a:bodyPr wrap="none" rtlCol="0">
              <a:spAutoFit/>
            </a:bodyPr>
            <a:lstStyle/>
            <a:p>
              <a:r>
                <a:rPr lang="en-US"/>
                <a:t>Column AOD</a:t>
              </a:r>
            </a:p>
          </p:txBody>
        </p:sp>
        <p:cxnSp>
          <p:nvCxnSpPr>
            <p:cNvPr id="36" name="Straight Arrow Connector 35">
              <a:extLst>
                <a:ext uri="{FF2B5EF4-FFF2-40B4-BE49-F238E27FC236}">
                  <a16:creationId xmlns:a16="http://schemas.microsoft.com/office/drawing/2014/main" id="{1D381D41-5538-8324-54CB-B3FFF812B621}"/>
                </a:ext>
              </a:extLst>
            </p:cNvPr>
            <p:cNvCxnSpPr/>
            <p:nvPr/>
          </p:nvCxnSpPr>
          <p:spPr>
            <a:xfrm flipH="1">
              <a:off x="4639949" y="2812045"/>
              <a:ext cx="719194" cy="1544161"/>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grpSp>
      <p:sp>
        <p:nvSpPr>
          <p:cNvPr id="24" name="Rectangle 2">
            <a:extLst>
              <a:ext uri="{FF2B5EF4-FFF2-40B4-BE49-F238E27FC236}">
                <a16:creationId xmlns:a16="http://schemas.microsoft.com/office/drawing/2014/main" id="{57AE5C97-7936-BB01-D022-51FDBB1C8CFF}"/>
              </a:ext>
            </a:extLst>
          </p:cNvPr>
          <p:cNvSpPr txBox="1">
            <a:spLocks noChangeArrowheads="1"/>
          </p:cNvSpPr>
          <p:nvPr/>
        </p:nvSpPr>
        <p:spPr bwMode="auto">
          <a:xfrm>
            <a:off x="962025" y="276033"/>
            <a:ext cx="7289877" cy="585787"/>
          </a:xfrm>
          <a:prstGeom prst="rect">
            <a:avLst/>
          </a:prstGeom>
          <a:noFill/>
          <a:ln w="9525">
            <a:noFill/>
            <a:miter lim="800000"/>
            <a:headEnd/>
            <a:tailEnd/>
          </a:ln>
        </p:spPr>
        <p:txBody>
          <a:bodyPr vert="horz" wrap="square" lIns="96981" tIns="48491" rIns="96981" bIns="48491" numCol="1" anchor="ctr" anchorCtr="0" compatLnSpc="1">
            <a:prstTxWarp prst="textNoShape">
              <a:avLst/>
            </a:prstTxWarp>
          </a:bodyPr>
          <a:lstStyle/>
          <a:p>
            <a:pPr lvl="0" algn="ctr">
              <a:defRPr/>
            </a:pPr>
            <a:r>
              <a:rPr lang="en-US" sz="2400" b="1" i="1" kern="0" dirty="0">
                <a:solidFill>
                  <a:schemeClr val="tx2"/>
                </a:solidFill>
                <a:ea typeface="ＭＳ Ｐゴシック" pitchFamily="-111" charset="-128"/>
                <a:cs typeface="ＭＳ Ｐゴシック" pitchFamily="-111" charset="-128"/>
              </a:rPr>
              <a:t>Oxygen Absorption Spectroscopy in the NIR</a:t>
            </a:r>
          </a:p>
        </p:txBody>
      </p:sp>
    </p:spTree>
    <p:extLst>
      <p:ext uri="{BB962C8B-B14F-4D97-AF65-F5344CB8AC3E}">
        <p14:creationId xmlns:p14="http://schemas.microsoft.com/office/powerpoint/2010/main" val="1836628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4C09E-3D10-D82C-0FC2-7EC9C6932D8C}"/>
            </a:ext>
          </a:extLst>
        </p:cNvPr>
        <p:cNvGrpSpPr/>
        <p:nvPr/>
      </p:nvGrpSpPr>
      <p:grpSpPr>
        <a:xfrm>
          <a:off x="0" y="0"/>
          <a:ext cx="0" cy="0"/>
          <a:chOff x="0" y="0"/>
          <a:chExt cx="0" cy="0"/>
        </a:xfrm>
      </p:grpSpPr>
      <p:grpSp>
        <p:nvGrpSpPr>
          <p:cNvPr id="2" name="Group 1">
            <a:extLst>
              <a:ext uri="{FF2B5EF4-FFF2-40B4-BE49-F238E27FC236}">
                <a16:creationId xmlns:a16="http://schemas.microsoft.com/office/drawing/2014/main" id="{626F28F2-BBF2-468C-DF29-9937D6F0DB27}"/>
              </a:ext>
            </a:extLst>
          </p:cNvPr>
          <p:cNvGrpSpPr/>
          <p:nvPr/>
        </p:nvGrpSpPr>
        <p:grpSpPr>
          <a:xfrm>
            <a:off x="1557354" y="1794529"/>
            <a:ext cx="6202802" cy="3517742"/>
            <a:chOff x="3174275" y="1593811"/>
            <a:chExt cx="6202802" cy="3517742"/>
          </a:xfrm>
        </p:grpSpPr>
        <p:sp>
          <p:nvSpPr>
            <p:cNvPr id="23" name="Rectangle 22">
              <a:extLst>
                <a:ext uri="{FF2B5EF4-FFF2-40B4-BE49-F238E27FC236}">
                  <a16:creationId xmlns:a16="http://schemas.microsoft.com/office/drawing/2014/main" id="{1BFBD007-24EF-ED54-113C-FD13C3BE6B9C}"/>
                </a:ext>
              </a:extLst>
            </p:cNvPr>
            <p:cNvSpPr/>
            <p:nvPr/>
          </p:nvSpPr>
          <p:spPr>
            <a:xfrm>
              <a:off x="3689000" y="4050593"/>
              <a:ext cx="2182761" cy="21753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C9C33D29-D123-1E88-961E-A62000C13058}"/>
                </a:ext>
              </a:extLst>
            </p:cNvPr>
            <p:cNvCxnSpPr/>
            <p:nvPr/>
          </p:nvCxnSpPr>
          <p:spPr>
            <a:xfrm>
              <a:off x="3683094" y="4554566"/>
              <a:ext cx="218276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61A3400-ED3A-00C9-FF5B-58E95D105EA7}"/>
                </a:ext>
              </a:extLst>
            </p:cNvPr>
            <p:cNvCxnSpPr/>
            <p:nvPr/>
          </p:nvCxnSpPr>
          <p:spPr>
            <a:xfrm>
              <a:off x="3683094" y="4285408"/>
              <a:ext cx="218276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5B85F80-6CCC-43DA-F5B4-95E0708A96D8}"/>
                </a:ext>
              </a:extLst>
            </p:cNvPr>
            <p:cNvCxnSpPr/>
            <p:nvPr/>
          </p:nvCxnSpPr>
          <p:spPr>
            <a:xfrm>
              <a:off x="3679409" y="4024781"/>
              <a:ext cx="218276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A8B57D2-95F6-8369-F68F-D9C0ADBEFF54}"/>
                </a:ext>
              </a:extLst>
            </p:cNvPr>
            <p:cNvCxnSpPr/>
            <p:nvPr/>
          </p:nvCxnSpPr>
          <p:spPr>
            <a:xfrm>
              <a:off x="3679409" y="3755623"/>
              <a:ext cx="218276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Sun 12">
              <a:extLst>
                <a:ext uri="{FF2B5EF4-FFF2-40B4-BE49-F238E27FC236}">
                  <a16:creationId xmlns:a16="http://schemas.microsoft.com/office/drawing/2014/main" id="{60D85A19-A4BE-C05C-6393-90ED512B43DF}"/>
                </a:ext>
              </a:extLst>
            </p:cNvPr>
            <p:cNvSpPr/>
            <p:nvPr/>
          </p:nvSpPr>
          <p:spPr>
            <a:xfrm>
              <a:off x="5445526" y="2511914"/>
              <a:ext cx="353961" cy="346587"/>
            </a:xfrm>
            <a:prstGeom prst="su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a:extLst>
                <a:ext uri="{FF2B5EF4-FFF2-40B4-BE49-F238E27FC236}">
                  <a16:creationId xmlns:a16="http://schemas.microsoft.com/office/drawing/2014/main" id="{20A96B11-40C4-49CD-A9B9-718D279D59A0}"/>
                </a:ext>
              </a:extLst>
            </p:cNvPr>
            <p:cNvCxnSpPr/>
            <p:nvPr/>
          </p:nvCxnSpPr>
          <p:spPr>
            <a:xfrm flipH="1">
              <a:off x="4770790" y="2917495"/>
              <a:ext cx="733730" cy="1637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0B7B4B2-AC9C-C2AE-C10A-18B3590CD97B}"/>
                </a:ext>
              </a:extLst>
            </p:cNvPr>
            <p:cNvCxnSpPr/>
            <p:nvPr/>
          </p:nvCxnSpPr>
          <p:spPr>
            <a:xfrm flipH="1" flipV="1">
              <a:off x="3753154" y="2858501"/>
              <a:ext cx="1028702" cy="16960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Picture 2" descr="mage result for satellite">
              <a:extLst>
                <a:ext uri="{FF2B5EF4-FFF2-40B4-BE49-F238E27FC236}">
                  <a16:creationId xmlns:a16="http://schemas.microsoft.com/office/drawing/2014/main" id="{F55F8593-2FD8-EFBE-3EC3-71990CEA2F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4275" y="2484828"/>
              <a:ext cx="846189" cy="373673"/>
            </a:xfrm>
            <a:prstGeom prst="rect">
              <a:avLst/>
            </a:prstGeom>
            <a:noFill/>
            <a:extLst>
              <a:ext uri="{909E8E84-426E-40DD-AFC4-6F175D3DCCD1}">
                <a14:hiddenFill xmlns:a14="http://schemas.microsoft.com/office/drawing/2010/main">
                  <a:solidFill>
                    <a:srgbClr val="FFFFFF"/>
                  </a:solidFill>
                </a14:hiddenFill>
              </a:ext>
            </a:extLst>
          </p:spPr>
        </p:pic>
        <p:cxnSp>
          <p:nvCxnSpPr>
            <p:cNvPr id="22" name="Straight Connector 21">
              <a:extLst>
                <a:ext uri="{FF2B5EF4-FFF2-40B4-BE49-F238E27FC236}">
                  <a16:creationId xmlns:a16="http://schemas.microsoft.com/office/drawing/2014/main" id="{249BFFF6-3F94-0AAB-C713-AABE1E9FF228}"/>
                </a:ext>
              </a:extLst>
            </p:cNvPr>
            <p:cNvCxnSpPr/>
            <p:nvPr/>
          </p:nvCxnSpPr>
          <p:spPr>
            <a:xfrm>
              <a:off x="6439337" y="2851656"/>
              <a:ext cx="5253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Freeform 24">
              <a:extLst>
                <a:ext uri="{FF2B5EF4-FFF2-40B4-BE49-F238E27FC236}">
                  <a16:creationId xmlns:a16="http://schemas.microsoft.com/office/drawing/2014/main" id="{BBABE154-4AC5-E1B0-EC9F-13F0901F66BE}"/>
                </a:ext>
              </a:extLst>
            </p:cNvPr>
            <p:cNvSpPr/>
            <p:nvPr/>
          </p:nvSpPr>
          <p:spPr>
            <a:xfrm>
              <a:off x="6954063" y="2840386"/>
              <a:ext cx="1254034" cy="1723136"/>
            </a:xfrm>
            <a:custGeom>
              <a:avLst/>
              <a:gdLst>
                <a:gd name="connsiteX0" fmla="*/ 0 w 2194560"/>
                <a:gd name="connsiteY0" fmla="*/ 0 h 2782388"/>
                <a:gd name="connsiteX1" fmla="*/ 1214846 w 2194560"/>
                <a:gd name="connsiteY1" fmla="*/ 2782388 h 2782388"/>
                <a:gd name="connsiteX2" fmla="*/ 2194560 w 2194560"/>
                <a:gd name="connsiteY2" fmla="*/ 0 h 2782388"/>
              </a:gdLst>
              <a:ahLst/>
              <a:cxnLst>
                <a:cxn ang="0">
                  <a:pos x="connsiteX0" y="connsiteY0"/>
                </a:cxn>
                <a:cxn ang="0">
                  <a:pos x="connsiteX1" y="connsiteY1"/>
                </a:cxn>
                <a:cxn ang="0">
                  <a:pos x="connsiteX2" y="connsiteY2"/>
                </a:cxn>
              </a:cxnLst>
              <a:rect l="l" t="t" r="r" b="b"/>
              <a:pathLst>
                <a:path w="2194560" h="2782388">
                  <a:moveTo>
                    <a:pt x="0" y="0"/>
                  </a:moveTo>
                  <a:cubicBezTo>
                    <a:pt x="424543" y="1391194"/>
                    <a:pt x="849086" y="2782388"/>
                    <a:pt x="1214846" y="2782388"/>
                  </a:cubicBezTo>
                  <a:cubicBezTo>
                    <a:pt x="1580606" y="2782388"/>
                    <a:pt x="2194560" y="0"/>
                    <a:pt x="2194560" y="0"/>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00" dirty="0"/>
            </a:p>
          </p:txBody>
        </p:sp>
        <p:cxnSp>
          <p:nvCxnSpPr>
            <p:cNvPr id="27" name="Straight Connector 26">
              <a:extLst>
                <a:ext uri="{FF2B5EF4-FFF2-40B4-BE49-F238E27FC236}">
                  <a16:creationId xmlns:a16="http://schemas.microsoft.com/office/drawing/2014/main" id="{858E2B50-014B-F48E-9EE3-88C1E1DE6AC3}"/>
                </a:ext>
              </a:extLst>
            </p:cNvPr>
            <p:cNvCxnSpPr/>
            <p:nvPr/>
          </p:nvCxnSpPr>
          <p:spPr>
            <a:xfrm>
              <a:off x="8189339" y="2850182"/>
              <a:ext cx="5253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7421C19-5F9D-0BC9-759D-AEF02D8626B8}"/>
                </a:ext>
              </a:extLst>
            </p:cNvPr>
            <p:cNvCxnSpPr/>
            <p:nvPr/>
          </p:nvCxnSpPr>
          <p:spPr>
            <a:xfrm>
              <a:off x="6433414" y="2523185"/>
              <a:ext cx="52536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30" name="Freeform 29">
              <a:extLst>
                <a:ext uri="{FF2B5EF4-FFF2-40B4-BE49-F238E27FC236}">
                  <a16:creationId xmlns:a16="http://schemas.microsoft.com/office/drawing/2014/main" id="{08430B25-9271-08C7-0BF7-125F3A33C881}"/>
                </a:ext>
              </a:extLst>
            </p:cNvPr>
            <p:cNvSpPr/>
            <p:nvPr/>
          </p:nvSpPr>
          <p:spPr>
            <a:xfrm>
              <a:off x="6957936" y="2511914"/>
              <a:ext cx="1254034" cy="1921293"/>
            </a:xfrm>
            <a:custGeom>
              <a:avLst/>
              <a:gdLst>
                <a:gd name="connsiteX0" fmla="*/ 0 w 2194560"/>
                <a:gd name="connsiteY0" fmla="*/ 0 h 2782388"/>
                <a:gd name="connsiteX1" fmla="*/ 1214846 w 2194560"/>
                <a:gd name="connsiteY1" fmla="*/ 2782388 h 2782388"/>
                <a:gd name="connsiteX2" fmla="*/ 2194560 w 2194560"/>
                <a:gd name="connsiteY2" fmla="*/ 0 h 2782388"/>
              </a:gdLst>
              <a:ahLst/>
              <a:cxnLst>
                <a:cxn ang="0">
                  <a:pos x="connsiteX0" y="connsiteY0"/>
                </a:cxn>
                <a:cxn ang="0">
                  <a:pos x="connsiteX1" y="connsiteY1"/>
                </a:cxn>
                <a:cxn ang="0">
                  <a:pos x="connsiteX2" y="connsiteY2"/>
                </a:cxn>
              </a:cxnLst>
              <a:rect l="l" t="t" r="r" b="b"/>
              <a:pathLst>
                <a:path w="2194560" h="2782388">
                  <a:moveTo>
                    <a:pt x="0" y="0"/>
                  </a:moveTo>
                  <a:cubicBezTo>
                    <a:pt x="424543" y="1391194"/>
                    <a:pt x="849086" y="2782388"/>
                    <a:pt x="1214846" y="2782388"/>
                  </a:cubicBezTo>
                  <a:cubicBezTo>
                    <a:pt x="1580606" y="2782388"/>
                    <a:pt x="2194560" y="0"/>
                    <a:pt x="2194560" y="0"/>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00" dirty="0"/>
            </a:p>
          </p:txBody>
        </p:sp>
        <p:cxnSp>
          <p:nvCxnSpPr>
            <p:cNvPr id="31" name="Straight Connector 30">
              <a:extLst>
                <a:ext uri="{FF2B5EF4-FFF2-40B4-BE49-F238E27FC236}">
                  <a16:creationId xmlns:a16="http://schemas.microsoft.com/office/drawing/2014/main" id="{548F48A5-0637-E59B-219A-D2836F7E29AE}"/>
                </a:ext>
              </a:extLst>
            </p:cNvPr>
            <p:cNvCxnSpPr/>
            <p:nvPr/>
          </p:nvCxnSpPr>
          <p:spPr>
            <a:xfrm>
              <a:off x="8193212" y="2521712"/>
              <a:ext cx="52536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29BEA849-9C61-A227-0766-A27179EC0B4F}"/>
                </a:ext>
              </a:extLst>
            </p:cNvPr>
            <p:cNvSpPr txBox="1"/>
            <p:nvPr/>
          </p:nvSpPr>
          <p:spPr>
            <a:xfrm>
              <a:off x="7064657" y="4742221"/>
              <a:ext cx="1749197" cy="369332"/>
            </a:xfrm>
            <a:prstGeom prst="rect">
              <a:avLst/>
            </a:prstGeom>
            <a:noFill/>
          </p:spPr>
          <p:txBody>
            <a:bodyPr wrap="none" rtlCol="0">
              <a:spAutoFit/>
            </a:bodyPr>
            <a:lstStyle/>
            <a:p>
              <a:r>
                <a:rPr lang="en-US" b="1" dirty="0"/>
                <a:t>O</a:t>
              </a:r>
              <a:r>
                <a:rPr lang="en-US" b="1" baseline="-25000" dirty="0"/>
                <a:t>2</a:t>
              </a:r>
              <a:r>
                <a:rPr lang="en-US" b="1" dirty="0"/>
                <a:t> absorption</a:t>
              </a:r>
            </a:p>
          </p:txBody>
        </p:sp>
        <p:cxnSp>
          <p:nvCxnSpPr>
            <p:cNvPr id="34" name="Straight Arrow Connector 33">
              <a:extLst>
                <a:ext uri="{FF2B5EF4-FFF2-40B4-BE49-F238E27FC236}">
                  <a16:creationId xmlns:a16="http://schemas.microsoft.com/office/drawing/2014/main" id="{378A40B6-8050-2290-89CD-399570666F84}"/>
                </a:ext>
              </a:extLst>
            </p:cNvPr>
            <p:cNvCxnSpPr/>
            <p:nvPr/>
          </p:nvCxnSpPr>
          <p:spPr>
            <a:xfrm flipH="1">
              <a:off x="8366761" y="1905545"/>
              <a:ext cx="9797" cy="4506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82C3CB2C-8CA7-3893-3129-21F3A772F0A8}"/>
                </a:ext>
              </a:extLst>
            </p:cNvPr>
            <p:cNvSpPr txBox="1"/>
            <p:nvPr/>
          </p:nvSpPr>
          <p:spPr>
            <a:xfrm>
              <a:off x="7845824" y="1593811"/>
              <a:ext cx="1531253" cy="369332"/>
            </a:xfrm>
            <a:prstGeom prst="rect">
              <a:avLst/>
            </a:prstGeom>
            <a:noFill/>
          </p:spPr>
          <p:txBody>
            <a:bodyPr wrap="none" rtlCol="0">
              <a:spAutoFit/>
            </a:bodyPr>
            <a:lstStyle/>
            <a:p>
              <a:r>
                <a:rPr lang="en-US"/>
                <a:t>Column AOD</a:t>
              </a:r>
            </a:p>
          </p:txBody>
        </p:sp>
        <p:sp>
          <p:nvSpPr>
            <p:cNvPr id="24" name="Freeform 23">
              <a:extLst>
                <a:ext uri="{FF2B5EF4-FFF2-40B4-BE49-F238E27FC236}">
                  <a16:creationId xmlns:a16="http://schemas.microsoft.com/office/drawing/2014/main" id="{638BCF9A-2527-D4AB-5D97-698CAC6858B4}"/>
                </a:ext>
              </a:extLst>
            </p:cNvPr>
            <p:cNvSpPr/>
            <p:nvPr/>
          </p:nvSpPr>
          <p:spPr>
            <a:xfrm>
              <a:off x="6954669" y="2528242"/>
              <a:ext cx="1254034" cy="1496540"/>
            </a:xfrm>
            <a:custGeom>
              <a:avLst/>
              <a:gdLst>
                <a:gd name="connsiteX0" fmla="*/ 0 w 2194560"/>
                <a:gd name="connsiteY0" fmla="*/ 0 h 2782388"/>
                <a:gd name="connsiteX1" fmla="*/ 1214846 w 2194560"/>
                <a:gd name="connsiteY1" fmla="*/ 2782388 h 2782388"/>
                <a:gd name="connsiteX2" fmla="*/ 2194560 w 2194560"/>
                <a:gd name="connsiteY2" fmla="*/ 0 h 2782388"/>
              </a:gdLst>
              <a:ahLst/>
              <a:cxnLst>
                <a:cxn ang="0">
                  <a:pos x="connsiteX0" y="connsiteY0"/>
                </a:cxn>
                <a:cxn ang="0">
                  <a:pos x="connsiteX1" y="connsiteY1"/>
                </a:cxn>
                <a:cxn ang="0">
                  <a:pos x="connsiteX2" y="connsiteY2"/>
                </a:cxn>
              </a:cxnLst>
              <a:rect l="l" t="t" r="r" b="b"/>
              <a:pathLst>
                <a:path w="2194560" h="2782388">
                  <a:moveTo>
                    <a:pt x="0" y="0"/>
                  </a:moveTo>
                  <a:cubicBezTo>
                    <a:pt x="424543" y="1391194"/>
                    <a:pt x="849086" y="2782388"/>
                    <a:pt x="1214846" y="2782388"/>
                  </a:cubicBezTo>
                  <a:cubicBezTo>
                    <a:pt x="1580606" y="2782388"/>
                    <a:pt x="2194560" y="0"/>
                    <a:pt x="2194560" y="0"/>
                  </a:cubicBezTo>
                </a:path>
              </a:pathLst>
            </a:cu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00" dirty="0"/>
            </a:p>
          </p:txBody>
        </p:sp>
        <p:cxnSp>
          <p:nvCxnSpPr>
            <p:cNvPr id="26" name="Straight Arrow Connector 25">
              <a:extLst>
                <a:ext uri="{FF2B5EF4-FFF2-40B4-BE49-F238E27FC236}">
                  <a16:creationId xmlns:a16="http://schemas.microsoft.com/office/drawing/2014/main" id="{14EC5CA0-32D2-BC05-68C1-8DC555E980B5}"/>
                </a:ext>
              </a:extLst>
            </p:cNvPr>
            <p:cNvCxnSpPr/>
            <p:nvPr/>
          </p:nvCxnSpPr>
          <p:spPr>
            <a:xfrm flipH="1">
              <a:off x="4492319" y="2792450"/>
              <a:ext cx="585966" cy="125814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726DB585-7C29-54D9-69EF-EDD80EA268EB}"/>
                </a:ext>
              </a:extLst>
            </p:cNvPr>
            <p:cNvCxnSpPr/>
            <p:nvPr/>
          </p:nvCxnSpPr>
          <p:spPr>
            <a:xfrm flipH="1">
              <a:off x="4629737" y="2792451"/>
              <a:ext cx="719194" cy="1544161"/>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grpSp>
      <p:sp>
        <p:nvSpPr>
          <p:cNvPr id="28" name="Rectangle 2">
            <a:extLst>
              <a:ext uri="{FF2B5EF4-FFF2-40B4-BE49-F238E27FC236}">
                <a16:creationId xmlns:a16="http://schemas.microsoft.com/office/drawing/2014/main" id="{9FB38611-9B16-EA9C-B444-86A7265CDAB8}"/>
              </a:ext>
            </a:extLst>
          </p:cNvPr>
          <p:cNvSpPr txBox="1">
            <a:spLocks noChangeArrowheads="1"/>
          </p:cNvSpPr>
          <p:nvPr/>
        </p:nvSpPr>
        <p:spPr bwMode="auto">
          <a:xfrm>
            <a:off x="962025" y="276033"/>
            <a:ext cx="7289877" cy="585787"/>
          </a:xfrm>
          <a:prstGeom prst="rect">
            <a:avLst/>
          </a:prstGeom>
          <a:noFill/>
          <a:ln w="9525">
            <a:noFill/>
            <a:miter lim="800000"/>
            <a:headEnd/>
            <a:tailEnd/>
          </a:ln>
        </p:spPr>
        <p:txBody>
          <a:bodyPr vert="horz" wrap="square" lIns="96981" tIns="48491" rIns="96981" bIns="48491" numCol="1" anchor="ctr" anchorCtr="0" compatLnSpc="1">
            <a:prstTxWarp prst="textNoShape">
              <a:avLst/>
            </a:prstTxWarp>
          </a:bodyPr>
          <a:lstStyle/>
          <a:p>
            <a:pPr lvl="0" algn="ctr">
              <a:defRPr/>
            </a:pPr>
            <a:r>
              <a:rPr lang="en-US" sz="2400" b="1" i="1" kern="0" dirty="0">
                <a:solidFill>
                  <a:schemeClr val="tx2"/>
                </a:solidFill>
                <a:ea typeface="ＭＳ Ｐゴシック" pitchFamily="-111" charset="-128"/>
                <a:cs typeface="ＭＳ Ｐゴシック" pitchFamily="-111" charset="-128"/>
              </a:rPr>
              <a:t>Oxygen Absorption Spectroscopy in the NIR</a:t>
            </a:r>
          </a:p>
        </p:txBody>
      </p:sp>
    </p:spTree>
    <p:extLst>
      <p:ext uri="{BB962C8B-B14F-4D97-AF65-F5344CB8AC3E}">
        <p14:creationId xmlns:p14="http://schemas.microsoft.com/office/powerpoint/2010/main" val="1261363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3C2499-6949-D8C3-C95C-3E41E18936F4}"/>
            </a:ext>
          </a:extLst>
        </p:cNvPr>
        <p:cNvGrpSpPr/>
        <p:nvPr/>
      </p:nvGrpSpPr>
      <p:grpSpPr>
        <a:xfrm>
          <a:off x="0" y="0"/>
          <a:ext cx="0" cy="0"/>
          <a:chOff x="0" y="0"/>
          <a:chExt cx="0" cy="0"/>
        </a:xfrm>
      </p:grpSpPr>
      <p:grpSp>
        <p:nvGrpSpPr>
          <p:cNvPr id="2" name="Group 1">
            <a:extLst>
              <a:ext uri="{FF2B5EF4-FFF2-40B4-BE49-F238E27FC236}">
                <a16:creationId xmlns:a16="http://schemas.microsoft.com/office/drawing/2014/main" id="{284D5281-5A12-CA61-DE09-A702DFE2D94F}"/>
              </a:ext>
            </a:extLst>
          </p:cNvPr>
          <p:cNvGrpSpPr/>
          <p:nvPr/>
        </p:nvGrpSpPr>
        <p:grpSpPr>
          <a:xfrm>
            <a:off x="1624260" y="1872590"/>
            <a:ext cx="6202802" cy="3517742"/>
            <a:chOff x="3174275" y="1593811"/>
            <a:chExt cx="6202802" cy="3517742"/>
          </a:xfrm>
        </p:grpSpPr>
        <p:sp>
          <p:nvSpPr>
            <p:cNvPr id="23" name="Rectangle 22">
              <a:extLst>
                <a:ext uri="{FF2B5EF4-FFF2-40B4-BE49-F238E27FC236}">
                  <a16:creationId xmlns:a16="http://schemas.microsoft.com/office/drawing/2014/main" id="{1630F791-A0B4-3DBC-530A-A29960CFD637}"/>
                </a:ext>
              </a:extLst>
            </p:cNvPr>
            <p:cNvSpPr/>
            <p:nvPr/>
          </p:nvSpPr>
          <p:spPr>
            <a:xfrm>
              <a:off x="3689000" y="3785906"/>
              <a:ext cx="2182761" cy="21753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A498B937-6DD2-3016-A34E-A0E7980FE086}"/>
                </a:ext>
              </a:extLst>
            </p:cNvPr>
            <p:cNvCxnSpPr/>
            <p:nvPr/>
          </p:nvCxnSpPr>
          <p:spPr>
            <a:xfrm>
              <a:off x="3683094" y="4554566"/>
              <a:ext cx="218276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06AAF05-4718-8D2B-DFA9-AC41445D8084}"/>
                </a:ext>
              </a:extLst>
            </p:cNvPr>
            <p:cNvCxnSpPr/>
            <p:nvPr/>
          </p:nvCxnSpPr>
          <p:spPr>
            <a:xfrm>
              <a:off x="3683094" y="4285408"/>
              <a:ext cx="218276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02C7FC7-215A-8670-B591-FA4289FC33D3}"/>
                </a:ext>
              </a:extLst>
            </p:cNvPr>
            <p:cNvCxnSpPr/>
            <p:nvPr/>
          </p:nvCxnSpPr>
          <p:spPr>
            <a:xfrm>
              <a:off x="3679409" y="4024781"/>
              <a:ext cx="218276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3E31BB2-EDB4-181C-10B9-064FF0473CE8}"/>
                </a:ext>
              </a:extLst>
            </p:cNvPr>
            <p:cNvCxnSpPr/>
            <p:nvPr/>
          </p:nvCxnSpPr>
          <p:spPr>
            <a:xfrm>
              <a:off x="3679409" y="3755623"/>
              <a:ext cx="218276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Sun 12">
              <a:extLst>
                <a:ext uri="{FF2B5EF4-FFF2-40B4-BE49-F238E27FC236}">
                  <a16:creationId xmlns:a16="http://schemas.microsoft.com/office/drawing/2014/main" id="{25E1451B-D95B-5911-C7C4-BE4F3656BAFB}"/>
                </a:ext>
              </a:extLst>
            </p:cNvPr>
            <p:cNvSpPr/>
            <p:nvPr/>
          </p:nvSpPr>
          <p:spPr>
            <a:xfrm>
              <a:off x="5445526" y="2511914"/>
              <a:ext cx="353961" cy="346587"/>
            </a:xfrm>
            <a:prstGeom prst="su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a:extLst>
                <a:ext uri="{FF2B5EF4-FFF2-40B4-BE49-F238E27FC236}">
                  <a16:creationId xmlns:a16="http://schemas.microsoft.com/office/drawing/2014/main" id="{DF3D502B-52A1-FD05-4E38-450853AF2887}"/>
                </a:ext>
              </a:extLst>
            </p:cNvPr>
            <p:cNvCxnSpPr/>
            <p:nvPr/>
          </p:nvCxnSpPr>
          <p:spPr>
            <a:xfrm flipH="1">
              <a:off x="4770790" y="2917495"/>
              <a:ext cx="733730" cy="1637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0D907E1-1960-85F6-5A93-543FEB1C07E1}"/>
                </a:ext>
              </a:extLst>
            </p:cNvPr>
            <p:cNvCxnSpPr/>
            <p:nvPr/>
          </p:nvCxnSpPr>
          <p:spPr>
            <a:xfrm flipH="1" flipV="1">
              <a:off x="3753154" y="2858501"/>
              <a:ext cx="1028702" cy="16960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Picture 2" descr="mage result for satellite">
              <a:extLst>
                <a:ext uri="{FF2B5EF4-FFF2-40B4-BE49-F238E27FC236}">
                  <a16:creationId xmlns:a16="http://schemas.microsoft.com/office/drawing/2014/main" id="{3B517F93-0B4B-6AD7-5FA4-57C6B4C96D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4275" y="2484828"/>
              <a:ext cx="846189" cy="373673"/>
            </a:xfrm>
            <a:prstGeom prst="rect">
              <a:avLst/>
            </a:prstGeom>
            <a:noFill/>
            <a:extLst>
              <a:ext uri="{909E8E84-426E-40DD-AFC4-6F175D3DCCD1}">
                <a14:hiddenFill xmlns:a14="http://schemas.microsoft.com/office/drawing/2010/main">
                  <a:solidFill>
                    <a:srgbClr val="FFFFFF"/>
                  </a:solidFill>
                </a14:hiddenFill>
              </a:ext>
            </a:extLst>
          </p:spPr>
        </p:pic>
        <p:cxnSp>
          <p:nvCxnSpPr>
            <p:cNvPr id="22" name="Straight Connector 21">
              <a:extLst>
                <a:ext uri="{FF2B5EF4-FFF2-40B4-BE49-F238E27FC236}">
                  <a16:creationId xmlns:a16="http://schemas.microsoft.com/office/drawing/2014/main" id="{79E8ADEB-2F9A-DB83-45BF-4DDA4F229177}"/>
                </a:ext>
              </a:extLst>
            </p:cNvPr>
            <p:cNvCxnSpPr/>
            <p:nvPr/>
          </p:nvCxnSpPr>
          <p:spPr>
            <a:xfrm>
              <a:off x="6439337" y="2851656"/>
              <a:ext cx="5253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Freeform 24">
              <a:extLst>
                <a:ext uri="{FF2B5EF4-FFF2-40B4-BE49-F238E27FC236}">
                  <a16:creationId xmlns:a16="http://schemas.microsoft.com/office/drawing/2014/main" id="{03FB55B0-E483-A619-9DA6-8FC0CDBA1A4F}"/>
                </a:ext>
              </a:extLst>
            </p:cNvPr>
            <p:cNvSpPr/>
            <p:nvPr/>
          </p:nvSpPr>
          <p:spPr>
            <a:xfrm>
              <a:off x="6954063" y="2840386"/>
              <a:ext cx="1254034" cy="1723136"/>
            </a:xfrm>
            <a:custGeom>
              <a:avLst/>
              <a:gdLst>
                <a:gd name="connsiteX0" fmla="*/ 0 w 2194560"/>
                <a:gd name="connsiteY0" fmla="*/ 0 h 2782388"/>
                <a:gd name="connsiteX1" fmla="*/ 1214846 w 2194560"/>
                <a:gd name="connsiteY1" fmla="*/ 2782388 h 2782388"/>
                <a:gd name="connsiteX2" fmla="*/ 2194560 w 2194560"/>
                <a:gd name="connsiteY2" fmla="*/ 0 h 2782388"/>
              </a:gdLst>
              <a:ahLst/>
              <a:cxnLst>
                <a:cxn ang="0">
                  <a:pos x="connsiteX0" y="connsiteY0"/>
                </a:cxn>
                <a:cxn ang="0">
                  <a:pos x="connsiteX1" y="connsiteY1"/>
                </a:cxn>
                <a:cxn ang="0">
                  <a:pos x="connsiteX2" y="connsiteY2"/>
                </a:cxn>
              </a:cxnLst>
              <a:rect l="l" t="t" r="r" b="b"/>
              <a:pathLst>
                <a:path w="2194560" h="2782388">
                  <a:moveTo>
                    <a:pt x="0" y="0"/>
                  </a:moveTo>
                  <a:cubicBezTo>
                    <a:pt x="424543" y="1391194"/>
                    <a:pt x="849086" y="2782388"/>
                    <a:pt x="1214846" y="2782388"/>
                  </a:cubicBezTo>
                  <a:cubicBezTo>
                    <a:pt x="1580606" y="2782388"/>
                    <a:pt x="2194560" y="0"/>
                    <a:pt x="2194560" y="0"/>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00" dirty="0"/>
            </a:p>
          </p:txBody>
        </p:sp>
        <p:cxnSp>
          <p:nvCxnSpPr>
            <p:cNvPr id="27" name="Straight Connector 26">
              <a:extLst>
                <a:ext uri="{FF2B5EF4-FFF2-40B4-BE49-F238E27FC236}">
                  <a16:creationId xmlns:a16="http://schemas.microsoft.com/office/drawing/2014/main" id="{D159B0C8-D113-1E7F-AF88-1162EF9A4E03}"/>
                </a:ext>
              </a:extLst>
            </p:cNvPr>
            <p:cNvCxnSpPr/>
            <p:nvPr/>
          </p:nvCxnSpPr>
          <p:spPr>
            <a:xfrm>
              <a:off x="8189339" y="2850182"/>
              <a:ext cx="5253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274EA09-AF54-9880-0D09-4B549362D3C2}"/>
                </a:ext>
              </a:extLst>
            </p:cNvPr>
            <p:cNvCxnSpPr/>
            <p:nvPr/>
          </p:nvCxnSpPr>
          <p:spPr>
            <a:xfrm>
              <a:off x="6433414" y="2523185"/>
              <a:ext cx="52536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30" name="Freeform 29">
              <a:extLst>
                <a:ext uri="{FF2B5EF4-FFF2-40B4-BE49-F238E27FC236}">
                  <a16:creationId xmlns:a16="http://schemas.microsoft.com/office/drawing/2014/main" id="{7476320B-470D-54CE-578E-567CEACDC66B}"/>
                </a:ext>
              </a:extLst>
            </p:cNvPr>
            <p:cNvSpPr/>
            <p:nvPr/>
          </p:nvSpPr>
          <p:spPr>
            <a:xfrm>
              <a:off x="6957936" y="2511914"/>
              <a:ext cx="1254034" cy="1921293"/>
            </a:xfrm>
            <a:custGeom>
              <a:avLst/>
              <a:gdLst>
                <a:gd name="connsiteX0" fmla="*/ 0 w 2194560"/>
                <a:gd name="connsiteY0" fmla="*/ 0 h 2782388"/>
                <a:gd name="connsiteX1" fmla="*/ 1214846 w 2194560"/>
                <a:gd name="connsiteY1" fmla="*/ 2782388 h 2782388"/>
                <a:gd name="connsiteX2" fmla="*/ 2194560 w 2194560"/>
                <a:gd name="connsiteY2" fmla="*/ 0 h 2782388"/>
              </a:gdLst>
              <a:ahLst/>
              <a:cxnLst>
                <a:cxn ang="0">
                  <a:pos x="connsiteX0" y="connsiteY0"/>
                </a:cxn>
                <a:cxn ang="0">
                  <a:pos x="connsiteX1" y="connsiteY1"/>
                </a:cxn>
                <a:cxn ang="0">
                  <a:pos x="connsiteX2" y="connsiteY2"/>
                </a:cxn>
              </a:cxnLst>
              <a:rect l="l" t="t" r="r" b="b"/>
              <a:pathLst>
                <a:path w="2194560" h="2782388">
                  <a:moveTo>
                    <a:pt x="0" y="0"/>
                  </a:moveTo>
                  <a:cubicBezTo>
                    <a:pt x="424543" y="1391194"/>
                    <a:pt x="849086" y="2782388"/>
                    <a:pt x="1214846" y="2782388"/>
                  </a:cubicBezTo>
                  <a:cubicBezTo>
                    <a:pt x="1580606" y="2782388"/>
                    <a:pt x="2194560" y="0"/>
                    <a:pt x="2194560" y="0"/>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00" dirty="0"/>
            </a:p>
          </p:txBody>
        </p:sp>
        <p:cxnSp>
          <p:nvCxnSpPr>
            <p:cNvPr id="31" name="Straight Connector 30">
              <a:extLst>
                <a:ext uri="{FF2B5EF4-FFF2-40B4-BE49-F238E27FC236}">
                  <a16:creationId xmlns:a16="http://schemas.microsoft.com/office/drawing/2014/main" id="{C8C6EC29-75F6-6A15-D1CC-F06DCDD0A481}"/>
                </a:ext>
              </a:extLst>
            </p:cNvPr>
            <p:cNvCxnSpPr/>
            <p:nvPr/>
          </p:nvCxnSpPr>
          <p:spPr>
            <a:xfrm>
              <a:off x="8193212" y="2521712"/>
              <a:ext cx="52536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6F95DBB9-08A4-0918-A02D-7E86DF6D8A39}"/>
                </a:ext>
              </a:extLst>
            </p:cNvPr>
            <p:cNvSpPr txBox="1"/>
            <p:nvPr/>
          </p:nvSpPr>
          <p:spPr>
            <a:xfrm>
              <a:off x="7064657" y="4742221"/>
              <a:ext cx="1749197" cy="369332"/>
            </a:xfrm>
            <a:prstGeom prst="rect">
              <a:avLst/>
            </a:prstGeom>
            <a:noFill/>
          </p:spPr>
          <p:txBody>
            <a:bodyPr wrap="none" rtlCol="0">
              <a:spAutoFit/>
            </a:bodyPr>
            <a:lstStyle/>
            <a:p>
              <a:r>
                <a:rPr lang="en-US" b="1" dirty="0"/>
                <a:t>O</a:t>
              </a:r>
              <a:r>
                <a:rPr lang="en-US" b="1" baseline="-25000" dirty="0"/>
                <a:t>2</a:t>
              </a:r>
              <a:r>
                <a:rPr lang="en-US" b="1" dirty="0"/>
                <a:t> absorption</a:t>
              </a:r>
            </a:p>
          </p:txBody>
        </p:sp>
        <p:cxnSp>
          <p:nvCxnSpPr>
            <p:cNvPr id="34" name="Straight Arrow Connector 33">
              <a:extLst>
                <a:ext uri="{FF2B5EF4-FFF2-40B4-BE49-F238E27FC236}">
                  <a16:creationId xmlns:a16="http://schemas.microsoft.com/office/drawing/2014/main" id="{CBDF3F53-DE3F-8B4E-BC12-3DB811FB329E}"/>
                </a:ext>
              </a:extLst>
            </p:cNvPr>
            <p:cNvCxnSpPr/>
            <p:nvPr/>
          </p:nvCxnSpPr>
          <p:spPr>
            <a:xfrm flipH="1">
              <a:off x="8366761" y="1905545"/>
              <a:ext cx="9797" cy="4506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305FA312-74A2-F0B5-18B5-5139EF345CFE}"/>
                </a:ext>
              </a:extLst>
            </p:cNvPr>
            <p:cNvSpPr txBox="1"/>
            <p:nvPr/>
          </p:nvSpPr>
          <p:spPr>
            <a:xfrm>
              <a:off x="7845824" y="1593811"/>
              <a:ext cx="1531253" cy="369332"/>
            </a:xfrm>
            <a:prstGeom prst="rect">
              <a:avLst/>
            </a:prstGeom>
            <a:noFill/>
          </p:spPr>
          <p:txBody>
            <a:bodyPr wrap="none" rtlCol="0">
              <a:spAutoFit/>
            </a:bodyPr>
            <a:lstStyle/>
            <a:p>
              <a:r>
                <a:rPr lang="en-US"/>
                <a:t>Column AOD</a:t>
              </a:r>
            </a:p>
          </p:txBody>
        </p:sp>
        <p:sp>
          <p:nvSpPr>
            <p:cNvPr id="24" name="Freeform 23">
              <a:extLst>
                <a:ext uri="{FF2B5EF4-FFF2-40B4-BE49-F238E27FC236}">
                  <a16:creationId xmlns:a16="http://schemas.microsoft.com/office/drawing/2014/main" id="{578BC9C3-965D-D10E-9AE9-80EF7A2E1578}"/>
                </a:ext>
              </a:extLst>
            </p:cNvPr>
            <p:cNvSpPr/>
            <p:nvPr/>
          </p:nvSpPr>
          <p:spPr>
            <a:xfrm>
              <a:off x="6954669" y="2528242"/>
              <a:ext cx="1254034" cy="1496540"/>
            </a:xfrm>
            <a:custGeom>
              <a:avLst/>
              <a:gdLst>
                <a:gd name="connsiteX0" fmla="*/ 0 w 2194560"/>
                <a:gd name="connsiteY0" fmla="*/ 0 h 2782388"/>
                <a:gd name="connsiteX1" fmla="*/ 1214846 w 2194560"/>
                <a:gd name="connsiteY1" fmla="*/ 2782388 h 2782388"/>
                <a:gd name="connsiteX2" fmla="*/ 2194560 w 2194560"/>
                <a:gd name="connsiteY2" fmla="*/ 0 h 2782388"/>
              </a:gdLst>
              <a:ahLst/>
              <a:cxnLst>
                <a:cxn ang="0">
                  <a:pos x="connsiteX0" y="connsiteY0"/>
                </a:cxn>
                <a:cxn ang="0">
                  <a:pos x="connsiteX1" y="connsiteY1"/>
                </a:cxn>
                <a:cxn ang="0">
                  <a:pos x="connsiteX2" y="connsiteY2"/>
                </a:cxn>
              </a:cxnLst>
              <a:rect l="l" t="t" r="r" b="b"/>
              <a:pathLst>
                <a:path w="2194560" h="2782388">
                  <a:moveTo>
                    <a:pt x="0" y="0"/>
                  </a:moveTo>
                  <a:cubicBezTo>
                    <a:pt x="424543" y="1391194"/>
                    <a:pt x="849086" y="2782388"/>
                    <a:pt x="1214846" y="2782388"/>
                  </a:cubicBezTo>
                  <a:cubicBezTo>
                    <a:pt x="1580606" y="2782388"/>
                    <a:pt x="2194560" y="0"/>
                    <a:pt x="2194560" y="0"/>
                  </a:cubicBezTo>
                </a:path>
              </a:pathLst>
            </a:cu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00" dirty="0"/>
            </a:p>
          </p:txBody>
        </p:sp>
        <p:sp>
          <p:nvSpPr>
            <p:cNvPr id="26" name="Freeform 25">
              <a:extLst>
                <a:ext uri="{FF2B5EF4-FFF2-40B4-BE49-F238E27FC236}">
                  <a16:creationId xmlns:a16="http://schemas.microsoft.com/office/drawing/2014/main" id="{4845D096-1390-0D71-C432-36A7449E1A83}"/>
                </a:ext>
              </a:extLst>
            </p:cNvPr>
            <p:cNvSpPr/>
            <p:nvPr/>
          </p:nvSpPr>
          <p:spPr>
            <a:xfrm>
              <a:off x="6948977" y="2523186"/>
              <a:ext cx="1254034" cy="1028279"/>
            </a:xfrm>
            <a:custGeom>
              <a:avLst/>
              <a:gdLst>
                <a:gd name="connsiteX0" fmla="*/ 0 w 2194560"/>
                <a:gd name="connsiteY0" fmla="*/ 0 h 2782388"/>
                <a:gd name="connsiteX1" fmla="*/ 1214846 w 2194560"/>
                <a:gd name="connsiteY1" fmla="*/ 2782388 h 2782388"/>
                <a:gd name="connsiteX2" fmla="*/ 2194560 w 2194560"/>
                <a:gd name="connsiteY2" fmla="*/ 0 h 2782388"/>
              </a:gdLst>
              <a:ahLst/>
              <a:cxnLst>
                <a:cxn ang="0">
                  <a:pos x="connsiteX0" y="connsiteY0"/>
                </a:cxn>
                <a:cxn ang="0">
                  <a:pos x="connsiteX1" y="connsiteY1"/>
                </a:cxn>
                <a:cxn ang="0">
                  <a:pos x="connsiteX2" y="connsiteY2"/>
                </a:cxn>
              </a:cxnLst>
              <a:rect l="l" t="t" r="r" b="b"/>
              <a:pathLst>
                <a:path w="2194560" h="2782388">
                  <a:moveTo>
                    <a:pt x="0" y="0"/>
                  </a:moveTo>
                  <a:cubicBezTo>
                    <a:pt x="424543" y="1391194"/>
                    <a:pt x="849086" y="2782388"/>
                    <a:pt x="1214846" y="2782388"/>
                  </a:cubicBezTo>
                  <a:cubicBezTo>
                    <a:pt x="1580606" y="2782388"/>
                    <a:pt x="2194560" y="0"/>
                    <a:pt x="2194560" y="0"/>
                  </a:cubicBezTo>
                </a:path>
              </a:pathLst>
            </a:cu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00" dirty="0"/>
            </a:p>
          </p:txBody>
        </p:sp>
      </p:grpSp>
      <p:sp>
        <p:nvSpPr>
          <p:cNvPr id="28" name="Rectangle 2">
            <a:extLst>
              <a:ext uri="{FF2B5EF4-FFF2-40B4-BE49-F238E27FC236}">
                <a16:creationId xmlns:a16="http://schemas.microsoft.com/office/drawing/2014/main" id="{0C354D97-D197-99B8-647B-A4CB7D7D288D}"/>
              </a:ext>
            </a:extLst>
          </p:cNvPr>
          <p:cNvSpPr txBox="1">
            <a:spLocks noChangeArrowheads="1"/>
          </p:cNvSpPr>
          <p:nvPr/>
        </p:nvSpPr>
        <p:spPr bwMode="auto">
          <a:xfrm>
            <a:off x="962025" y="276033"/>
            <a:ext cx="7289877" cy="585787"/>
          </a:xfrm>
          <a:prstGeom prst="rect">
            <a:avLst/>
          </a:prstGeom>
          <a:noFill/>
          <a:ln w="9525">
            <a:noFill/>
            <a:miter lim="800000"/>
            <a:headEnd/>
            <a:tailEnd/>
          </a:ln>
        </p:spPr>
        <p:txBody>
          <a:bodyPr vert="horz" wrap="square" lIns="96981" tIns="48491" rIns="96981" bIns="48491" numCol="1" anchor="ctr" anchorCtr="0" compatLnSpc="1">
            <a:prstTxWarp prst="textNoShape">
              <a:avLst/>
            </a:prstTxWarp>
          </a:bodyPr>
          <a:lstStyle/>
          <a:p>
            <a:pPr lvl="0" algn="ctr">
              <a:defRPr/>
            </a:pPr>
            <a:r>
              <a:rPr lang="en-US" sz="2400" b="1" i="1" kern="0" dirty="0">
                <a:solidFill>
                  <a:schemeClr val="tx2"/>
                </a:solidFill>
                <a:ea typeface="ＭＳ Ｐゴシック" pitchFamily="-111" charset="-128"/>
                <a:cs typeface="ＭＳ Ｐゴシック" pitchFamily="-111" charset="-128"/>
              </a:rPr>
              <a:t>Oxygen Absorption Spectroscopy in the NIR</a:t>
            </a:r>
          </a:p>
        </p:txBody>
      </p:sp>
    </p:spTree>
    <p:extLst>
      <p:ext uri="{BB962C8B-B14F-4D97-AF65-F5344CB8AC3E}">
        <p14:creationId xmlns:p14="http://schemas.microsoft.com/office/powerpoint/2010/main" val="3762117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42D6EF-EC41-B9F5-7CC5-7C7691EE4D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F5CAE8-9FF8-5F55-A6BF-C838BD744FA3}"/>
              </a:ext>
            </a:extLst>
          </p:cNvPr>
          <p:cNvSpPr>
            <a:spLocks noGrp="1"/>
          </p:cNvSpPr>
          <p:nvPr>
            <p:ph type="title"/>
          </p:nvPr>
        </p:nvSpPr>
        <p:spPr>
          <a:xfrm>
            <a:off x="1270000" y="42543"/>
            <a:ext cx="6577263" cy="830991"/>
          </a:xfrm>
        </p:spPr>
        <p:txBody>
          <a:bodyPr/>
          <a:lstStyle/>
          <a:p>
            <a:pPr lvl="0" algn="ctr">
              <a:defRPr/>
            </a:pPr>
            <a:r>
              <a:rPr lang="en-US" sz="2400" b="1" i="1" kern="0" dirty="0">
                <a:solidFill>
                  <a:schemeClr val="tx2"/>
                </a:solidFill>
                <a:ea typeface="ＭＳ Ｐゴシック" pitchFamily="-111" charset="-128"/>
                <a:cs typeface="ＭＳ Ｐゴシック" pitchFamily="-111" charset="-128"/>
              </a:rPr>
              <a:t>Oxygen Absorption Spectroscopy in the NIR</a:t>
            </a:r>
          </a:p>
        </p:txBody>
      </p:sp>
      <p:sp>
        <p:nvSpPr>
          <p:cNvPr id="75" name="Content Placeholder 1">
            <a:extLst>
              <a:ext uri="{FF2B5EF4-FFF2-40B4-BE49-F238E27FC236}">
                <a16:creationId xmlns:a16="http://schemas.microsoft.com/office/drawing/2014/main" id="{769EEFCD-4DC1-3639-666B-9731EF8C5D8A}"/>
              </a:ext>
            </a:extLst>
          </p:cNvPr>
          <p:cNvSpPr txBox="1">
            <a:spLocks/>
          </p:cNvSpPr>
          <p:nvPr/>
        </p:nvSpPr>
        <p:spPr>
          <a:xfrm>
            <a:off x="241300" y="1178200"/>
            <a:ext cx="8597900" cy="5110840"/>
          </a:xfrm>
          <a:prstGeom prst="rect">
            <a:avLst/>
          </a:prstGeom>
        </p:spPr>
        <p:txBody>
          <a:bodyPr/>
          <a:lstStyle>
            <a:lvl1pPr marL="342900" indent="-342900" algn="l" rtl="0" eaLnBrk="0" fontAlgn="base" hangingPunct="0">
              <a:spcBef>
                <a:spcPct val="20000"/>
              </a:spcBef>
              <a:spcAft>
                <a:spcPct val="0"/>
              </a:spcAft>
              <a:buChar char="•"/>
              <a:defRPr sz="2000" b="1">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b="1">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a:solidFill>
                  <a:schemeClr val="tx1"/>
                </a:solidFill>
                <a:latin typeface="+mn-lt"/>
                <a:ea typeface="ＭＳ Ｐゴシック" pitchFamily="-106" charset="-128"/>
              </a:defRPr>
            </a:lvl9pPr>
          </a:lstStyle>
          <a:p>
            <a:pPr algn="just"/>
            <a:r>
              <a:rPr lang="en-US" sz="2800" dirty="0"/>
              <a:t>Impact of spectral resolution</a:t>
            </a:r>
          </a:p>
          <a:p>
            <a:pPr marL="0" indent="0" algn="just">
              <a:buNone/>
            </a:pPr>
            <a:endParaRPr lang="en-US" sz="2800" dirty="0"/>
          </a:p>
          <a:p>
            <a:pPr algn="just"/>
            <a:r>
              <a:rPr lang="en-US" sz="2800" dirty="0"/>
              <a:t>Broadband measurements</a:t>
            </a:r>
          </a:p>
          <a:p>
            <a:pPr algn="just"/>
            <a:endParaRPr lang="en-US" sz="2800" dirty="0"/>
          </a:p>
          <a:p>
            <a:pPr algn="just"/>
            <a:r>
              <a:rPr lang="en-US" sz="2800" dirty="0"/>
              <a:t>Moderate and high spectral resolution measurements</a:t>
            </a:r>
          </a:p>
          <a:p>
            <a:pPr algn="just"/>
            <a:endParaRPr lang="en-US" sz="2800" dirty="0"/>
          </a:p>
          <a:p>
            <a:pPr algn="just"/>
            <a:r>
              <a:rPr lang="en-US" sz="2800" dirty="0"/>
              <a:t>Impact of polarization</a:t>
            </a:r>
          </a:p>
          <a:p>
            <a:pPr algn="just"/>
            <a:endParaRPr lang="en-US" sz="2800" dirty="0"/>
          </a:p>
          <a:p>
            <a:pPr algn="just"/>
            <a:r>
              <a:rPr lang="en-US" sz="2800" dirty="0"/>
              <a:t>Combining UV and NIR measurements</a:t>
            </a:r>
          </a:p>
        </p:txBody>
      </p:sp>
    </p:spTree>
    <p:extLst>
      <p:ext uri="{BB962C8B-B14F-4D97-AF65-F5344CB8AC3E}">
        <p14:creationId xmlns:p14="http://schemas.microsoft.com/office/powerpoint/2010/main" val="3806734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73D4BE-F766-D722-6FA1-7FF344A841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5EAAEB-FA3B-7B62-1424-40EAC5E79A88}"/>
              </a:ext>
            </a:extLst>
          </p:cNvPr>
          <p:cNvSpPr>
            <a:spLocks noGrp="1"/>
          </p:cNvSpPr>
          <p:nvPr>
            <p:ph type="title"/>
          </p:nvPr>
        </p:nvSpPr>
        <p:spPr>
          <a:xfrm>
            <a:off x="1270000" y="227209"/>
            <a:ext cx="6577263" cy="461659"/>
          </a:xfrm>
        </p:spPr>
        <p:txBody>
          <a:bodyPr/>
          <a:lstStyle/>
          <a:p>
            <a:r>
              <a:rPr lang="en-US" sz="2400" dirty="0"/>
              <a:t>Infrared Measurements</a:t>
            </a:r>
          </a:p>
        </p:txBody>
      </p:sp>
      <p:sp>
        <p:nvSpPr>
          <p:cNvPr id="75" name="Content Placeholder 1">
            <a:extLst>
              <a:ext uri="{FF2B5EF4-FFF2-40B4-BE49-F238E27FC236}">
                <a16:creationId xmlns:a16="http://schemas.microsoft.com/office/drawing/2014/main" id="{DBDFC4F6-D054-4FF6-E6E7-8D99F79C13C3}"/>
              </a:ext>
            </a:extLst>
          </p:cNvPr>
          <p:cNvSpPr txBox="1">
            <a:spLocks/>
          </p:cNvSpPr>
          <p:nvPr/>
        </p:nvSpPr>
        <p:spPr>
          <a:xfrm>
            <a:off x="241300" y="1178200"/>
            <a:ext cx="8597900" cy="5110840"/>
          </a:xfrm>
          <a:prstGeom prst="rect">
            <a:avLst/>
          </a:prstGeom>
        </p:spPr>
        <p:txBody>
          <a:bodyPr/>
          <a:lstStyle>
            <a:lvl1pPr marL="342900" indent="-342900" algn="l" rtl="0" eaLnBrk="0" fontAlgn="base" hangingPunct="0">
              <a:spcBef>
                <a:spcPct val="20000"/>
              </a:spcBef>
              <a:spcAft>
                <a:spcPct val="0"/>
              </a:spcAft>
              <a:buChar char="•"/>
              <a:defRPr sz="2000" b="1">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b="1">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a:solidFill>
                  <a:schemeClr val="tx1"/>
                </a:solidFill>
                <a:latin typeface="+mn-lt"/>
                <a:ea typeface="ＭＳ Ｐゴシック" pitchFamily="-106" charset="-128"/>
              </a:defRPr>
            </a:lvl9pPr>
          </a:lstStyle>
          <a:p>
            <a:pPr algn="just"/>
            <a:r>
              <a:rPr lang="en-US" sz="3200" dirty="0"/>
              <a:t>Spectral signature of dust in the TIR</a:t>
            </a:r>
          </a:p>
          <a:p>
            <a:pPr algn="just"/>
            <a:endParaRPr lang="en-US" sz="3200" dirty="0"/>
          </a:p>
          <a:p>
            <a:pPr algn="just"/>
            <a:r>
              <a:rPr lang="en-US" sz="3200" dirty="0"/>
              <a:t>Negative slope in brightness temperature spectrum around 11 µm</a:t>
            </a:r>
          </a:p>
          <a:p>
            <a:pPr algn="just"/>
            <a:endParaRPr lang="en-US" sz="3200" dirty="0"/>
          </a:p>
          <a:p>
            <a:pPr algn="just"/>
            <a:r>
              <a:rPr lang="en-US" sz="3200" dirty="0"/>
              <a:t>Slope sensitive to ALH</a:t>
            </a:r>
          </a:p>
          <a:p>
            <a:pPr algn="just"/>
            <a:endParaRPr lang="en-US" sz="3200" dirty="0"/>
          </a:p>
          <a:p>
            <a:pPr algn="just"/>
            <a:r>
              <a:rPr lang="en-US" sz="3200" dirty="0"/>
              <a:t>Thermal contrast between smoke layer and surface</a:t>
            </a:r>
          </a:p>
        </p:txBody>
      </p:sp>
    </p:spTree>
    <p:extLst>
      <p:ext uri="{BB962C8B-B14F-4D97-AF65-F5344CB8AC3E}">
        <p14:creationId xmlns:p14="http://schemas.microsoft.com/office/powerpoint/2010/main" val="1431821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824DE5-B569-5A30-4617-8EF6237D5B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1E895D-4FE1-0684-3694-3FF900B085BD}"/>
              </a:ext>
            </a:extLst>
          </p:cNvPr>
          <p:cNvSpPr>
            <a:spLocks noGrp="1"/>
          </p:cNvSpPr>
          <p:nvPr>
            <p:ph type="title"/>
          </p:nvPr>
        </p:nvSpPr>
        <p:spPr>
          <a:xfrm>
            <a:off x="1270000" y="227209"/>
            <a:ext cx="6577263" cy="461659"/>
          </a:xfrm>
        </p:spPr>
        <p:txBody>
          <a:bodyPr/>
          <a:lstStyle/>
          <a:p>
            <a:r>
              <a:rPr lang="en-US" sz="2400" dirty="0"/>
              <a:t>Recommendations/Future Prospects</a:t>
            </a:r>
          </a:p>
        </p:txBody>
      </p:sp>
      <p:sp>
        <p:nvSpPr>
          <p:cNvPr id="75" name="Content Placeholder 1">
            <a:extLst>
              <a:ext uri="{FF2B5EF4-FFF2-40B4-BE49-F238E27FC236}">
                <a16:creationId xmlns:a16="http://schemas.microsoft.com/office/drawing/2014/main" id="{CEB06B6B-3959-B628-9ECC-B30FBCA78FD0}"/>
              </a:ext>
            </a:extLst>
          </p:cNvPr>
          <p:cNvSpPr txBox="1">
            <a:spLocks/>
          </p:cNvSpPr>
          <p:nvPr/>
        </p:nvSpPr>
        <p:spPr>
          <a:xfrm>
            <a:off x="241300" y="1178200"/>
            <a:ext cx="8597900" cy="5110840"/>
          </a:xfrm>
          <a:prstGeom prst="rect">
            <a:avLst/>
          </a:prstGeom>
        </p:spPr>
        <p:txBody>
          <a:bodyPr/>
          <a:lstStyle>
            <a:lvl1pPr marL="342900" indent="-342900" algn="l" rtl="0" eaLnBrk="0" fontAlgn="base" hangingPunct="0">
              <a:spcBef>
                <a:spcPct val="20000"/>
              </a:spcBef>
              <a:spcAft>
                <a:spcPct val="0"/>
              </a:spcAft>
              <a:buChar char="•"/>
              <a:defRPr sz="2000" b="1">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b="1">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a:solidFill>
                  <a:schemeClr val="tx1"/>
                </a:solidFill>
                <a:latin typeface="+mn-lt"/>
                <a:ea typeface="ＭＳ Ｐゴシック" pitchFamily="-106" charset="-128"/>
              </a:defRPr>
            </a:lvl9pPr>
          </a:lstStyle>
          <a:p>
            <a:pPr algn="just"/>
            <a:r>
              <a:rPr lang="en-US" sz="3200" dirty="0"/>
              <a:t>Cross-comparison/validation of ALH products</a:t>
            </a:r>
          </a:p>
          <a:p>
            <a:pPr algn="just"/>
            <a:endParaRPr lang="en-US" sz="3200" dirty="0"/>
          </a:p>
          <a:p>
            <a:pPr algn="just"/>
            <a:r>
              <a:rPr lang="en-US" sz="3200" dirty="0" err="1"/>
              <a:t>Multisensor</a:t>
            </a:r>
            <a:r>
              <a:rPr lang="en-US" sz="3200" dirty="0"/>
              <a:t> synergy</a:t>
            </a:r>
          </a:p>
          <a:p>
            <a:pPr algn="just"/>
            <a:endParaRPr lang="en-US" sz="3200" dirty="0"/>
          </a:p>
          <a:p>
            <a:pPr algn="just"/>
            <a:r>
              <a:rPr lang="en-US" sz="3200" dirty="0"/>
              <a:t>Measurement/model synergy</a:t>
            </a:r>
          </a:p>
          <a:p>
            <a:pPr algn="just"/>
            <a:endParaRPr lang="en-US" sz="3200" dirty="0"/>
          </a:p>
          <a:p>
            <a:pPr algn="just"/>
            <a:r>
              <a:rPr lang="en-US" sz="3200" dirty="0"/>
              <a:t>Data assimilation</a:t>
            </a:r>
          </a:p>
        </p:txBody>
      </p:sp>
    </p:spTree>
    <p:extLst>
      <p:ext uri="{BB962C8B-B14F-4D97-AF65-F5344CB8AC3E}">
        <p14:creationId xmlns:p14="http://schemas.microsoft.com/office/powerpoint/2010/main" val="3413448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F0AF7B-CDB7-B715-CCA6-5E7856DE69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D34CDF-2D68-29AB-AA75-0A8F36528B33}"/>
              </a:ext>
            </a:extLst>
          </p:cNvPr>
          <p:cNvSpPr>
            <a:spLocks noGrp="1"/>
          </p:cNvSpPr>
          <p:nvPr>
            <p:ph type="title"/>
          </p:nvPr>
        </p:nvSpPr>
        <p:spPr>
          <a:xfrm>
            <a:off x="1270000" y="227209"/>
            <a:ext cx="6577263" cy="461659"/>
          </a:xfrm>
        </p:spPr>
        <p:txBody>
          <a:bodyPr/>
          <a:lstStyle/>
          <a:p>
            <a:r>
              <a:rPr lang="en-US" sz="2400" dirty="0"/>
              <a:t>Recommendations/Future Prospects</a:t>
            </a:r>
          </a:p>
        </p:txBody>
      </p:sp>
      <p:sp>
        <p:nvSpPr>
          <p:cNvPr id="75" name="Content Placeholder 1">
            <a:extLst>
              <a:ext uri="{FF2B5EF4-FFF2-40B4-BE49-F238E27FC236}">
                <a16:creationId xmlns:a16="http://schemas.microsoft.com/office/drawing/2014/main" id="{353D5168-56CD-187A-0E64-8463D7BF68B1}"/>
              </a:ext>
            </a:extLst>
          </p:cNvPr>
          <p:cNvSpPr txBox="1">
            <a:spLocks/>
          </p:cNvSpPr>
          <p:nvPr/>
        </p:nvSpPr>
        <p:spPr>
          <a:xfrm>
            <a:off x="241300" y="1178200"/>
            <a:ext cx="8597900" cy="5110840"/>
          </a:xfrm>
          <a:prstGeom prst="rect">
            <a:avLst/>
          </a:prstGeom>
        </p:spPr>
        <p:txBody>
          <a:bodyPr/>
          <a:lstStyle>
            <a:lvl1pPr marL="342900" indent="-342900" algn="l" rtl="0" eaLnBrk="0" fontAlgn="base" hangingPunct="0">
              <a:spcBef>
                <a:spcPct val="20000"/>
              </a:spcBef>
              <a:spcAft>
                <a:spcPct val="0"/>
              </a:spcAft>
              <a:buChar char="•"/>
              <a:defRPr sz="2000" b="1">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b="1">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a:solidFill>
                  <a:schemeClr val="tx1"/>
                </a:solidFill>
                <a:latin typeface="+mn-lt"/>
                <a:ea typeface="ＭＳ Ｐゴシック" pitchFamily="-106" charset="-128"/>
              </a:defRPr>
            </a:lvl9pPr>
          </a:lstStyle>
          <a:p>
            <a:pPr algn="just"/>
            <a:r>
              <a:rPr lang="en-US" sz="3200" dirty="0"/>
              <a:t>Day versus night remote sensing of ALH</a:t>
            </a:r>
          </a:p>
          <a:p>
            <a:pPr algn="just"/>
            <a:endParaRPr lang="en-US" sz="3200" dirty="0"/>
          </a:p>
          <a:p>
            <a:pPr algn="just"/>
            <a:r>
              <a:rPr lang="en-US" sz="3200" dirty="0"/>
              <a:t>Synergies: ALH + other aerosol products</a:t>
            </a:r>
          </a:p>
          <a:p>
            <a:pPr algn="just"/>
            <a:endParaRPr lang="en-US" sz="3200" dirty="0"/>
          </a:p>
          <a:p>
            <a:pPr algn="just"/>
            <a:r>
              <a:rPr lang="en-US" sz="3200" dirty="0"/>
              <a:t>Planned future missions</a:t>
            </a:r>
          </a:p>
          <a:p>
            <a:pPr algn="just"/>
            <a:endParaRPr lang="en-US" sz="3200" dirty="0"/>
          </a:p>
          <a:p>
            <a:pPr algn="just"/>
            <a:r>
              <a:rPr lang="en-US" sz="3200" dirty="0"/>
              <a:t>Further long-term needs</a:t>
            </a:r>
          </a:p>
        </p:txBody>
      </p:sp>
    </p:spTree>
    <p:extLst>
      <p:ext uri="{BB962C8B-B14F-4D97-AF65-F5344CB8AC3E}">
        <p14:creationId xmlns:p14="http://schemas.microsoft.com/office/powerpoint/2010/main" val="2142672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bwMode="auto">
          <a:xfrm>
            <a:off x="962025" y="276033"/>
            <a:ext cx="7289877" cy="585787"/>
          </a:xfrm>
          <a:prstGeom prst="rect">
            <a:avLst/>
          </a:prstGeom>
          <a:noFill/>
          <a:ln w="9525">
            <a:noFill/>
            <a:miter lim="800000"/>
            <a:headEnd/>
            <a:tailEnd/>
          </a:ln>
        </p:spPr>
        <p:txBody>
          <a:bodyPr vert="horz" wrap="square" lIns="96981" tIns="48491" rIns="96981" bIns="48491" numCol="1" anchor="ctr" anchorCtr="0" compatLnSpc="1">
            <a:prstTxWarp prst="textNoShape">
              <a:avLst/>
            </a:prstTxWarp>
          </a:bodyPr>
          <a:lstStyle/>
          <a:p>
            <a:pPr lvl="0" algn="ctr">
              <a:defRPr/>
            </a:pPr>
            <a:r>
              <a:rPr lang="en-US" sz="2400" b="1" i="1" kern="0" dirty="0">
                <a:solidFill>
                  <a:schemeClr val="tx2"/>
                </a:solidFill>
                <a:ea typeface="ＭＳ Ｐゴシック" pitchFamily="-111" charset="-128"/>
                <a:cs typeface="ＭＳ Ｐゴシック" pitchFamily="-111" charset="-128"/>
              </a:rPr>
              <a:t>Acknowledgements</a:t>
            </a:r>
          </a:p>
        </p:txBody>
      </p:sp>
      <p:sp>
        <p:nvSpPr>
          <p:cNvPr id="4" name="Content Placeholder 1">
            <a:extLst>
              <a:ext uri="{FF2B5EF4-FFF2-40B4-BE49-F238E27FC236}">
                <a16:creationId xmlns:a16="http://schemas.microsoft.com/office/drawing/2014/main" id="{5A06E1C3-DF47-147B-DE45-5957698E2F71}"/>
              </a:ext>
            </a:extLst>
          </p:cNvPr>
          <p:cNvSpPr txBox="1">
            <a:spLocks/>
          </p:cNvSpPr>
          <p:nvPr/>
        </p:nvSpPr>
        <p:spPr>
          <a:xfrm>
            <a:off x="241300" y="1178200"/>
            <a:ext cx="8597900" cy="5110840"/>
          </a:xfrm>
          <a:prstGeom prst="rect">
            <a:avLst/>
          </a:prstGeom>
        </p:spPr>
        <p:txBody>
          <a:bodyPr/>
          <a:lstStyle>
            <a:lvl1pPr marL="342900" indent="-342900" algn="l" rtl="0" eaLnBrk="0" fontAlgn="base" hangingPunct="0">
              <a:spcBef>
                <a:spcPct val="20000"/>
              </a:spcBef>
              <a:spcAft>
                <a:spcPct val="0"/>
              </a:spcAft>
              <a:buChar char="•"/>
              <a:defRPr sz="2000" b="1">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b="1">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a:solidFill>
                  <a:schemeClr val="tx1"/>
                </a:solidFill>
                <a:latin typeface="+mn-lt"/>
                <a:ea typeface="ＭＳ Ｐゴシック" pitchFamily="-106" charset="-128"/>
              </a:defRPr>
            </a:lvl9pPr>
          </a:lstStyle>
          <a:p>
            <a:pPr algn="just"/>
            <a:endParaRPr lang="en-US" sz="3200" dirty="0"/>
          </a:p>
          <a:p>
            <a:pPr algn="just"/>
            <a:endParaRPr lang="en-US" sz="3200" dirty="0"/>
          </a:p>
          <a:p>
            <a:pPr algn="just"/>
            <a:endParaRPr lang="en-US" sz="3200" dirty="0"/>
          </a:p>
          <a:p>
            <a:pPr marL="0" indent="0" algn="just">
              <a:buNone/>
            </a:pPr>
            <a:r>
              <a:rPr lang="en-US" sz="3200" dirty="0"/>
              <a:t>Richard Eckman / NASA Earth Science Atmospheric Composition Modeling and Analysis Program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4F8B89-F7E3-8120-622A-0DBAA64439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43CE62-89D9-D89A-0ACB-09070E1AE3BF}"/>
              </a:ext>
            </a:extLst>
          </p:cNvPr>
          <p:cNvSpPr>
            <a:spLocks noGrp="1"/>
          </p:cNvSpPr>
          <p:nvPr>
            <p:ph type="title"/>
          </p:nvPr>
        </p:nvSpPr>
        <p:spPr>
          <a:xfrm>
            <a:off x="1270000" y="227209"/>
            <a:ext cx="6577263" cy="461659"/>
          </a:xfrm>
        </p:spPr>
        <p:txBody>
          <a:bodyPr/>
          <a:lstStyle/>
          <a:p>
            <a:r>
              <a:rPr lang="en-US" sz="2400" dirty="0"/>
              <a:t>Team</a:t>
            </a:r>
          </a:p>
        </p:txBody>
      </p:sp>
      <p:sp>
        <p:nvSpPr>
          <p:cNvPr id="75" name="Content Placeholder 1">
            <a:extLst>
              <a:ext uri="{FF2B5EF4-FFF2-40B4-BE49-F238E27FC236}">
                <a16:creationId xmlns:a16="http://schemas.microsoft.com/office/drawing/2014/main" id="{AB26B8AC-3ED8-9959-5AD9-4A2C12A92FC3}"/>
              </a:ext>
            </a:extLst>
          </p:cNvPr>
          <p:cNvSpPr txBox="1">
            <a:spLocks/>
          </p:cNvSpPr>
          <p:nvPr/>
        </p:nvSpPr>
        <p:spPr>
          <a:xfrm>
            <a:off x="241300" y="1178200"/>
            <a:ext cx="8597900" cy="5110840"/>
          </a:xfrm>
          <a:prstGeom prst="rect">
            <a:avLst/>
          </a:prstGeom>
        </p:spPr>
        <p:txBody>
          <a:bodyPr/>
          <a:lstStyle>
            <a:lvl1pPr marL="342900" indent="-342900" algn="l" rtl="0" eaLnBrk="0" fontAlgn="base" hangingPunct="0">
              <a:spcBef>
                <a:spcPct val="20000"/>
              </a:spcBef>
              <a:spcAft>
                <a:spcPct val="0"/>
              </a:spcAft>
              <a:buChar char="•"/>
              <a:defRPr sz="2000" b="1">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b="1">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a:solidFill>
                  <a:schemeClr val="tx1"/>
                </a:solidFill>
                <a:latin typeface="+mn-lt"/>
                <a:ea typeface="ＭＳ Ｐゴシック" pitchFamily="-106" charset="-128"/>
              </a:defRPr>
            </a:lvl9pPr>
          </a:lstStyle>
          <a:p>
            <a:pPr algn="just"/>
            <a:r>
              <a:rPr lang="en-US" sz="1600" dirty="0"/>
              <a:t>Shobha </a:t>
            </a:r>
            <a:r>
              <a:rPr lang="en-US" sz="1600" dirty="0" err="1"/>
              <a:t>Kondragunta</a:t>
            </a:r>
            <a:endParaRPr lang="en-US" sz="1600" dirty="0"/>
          </a:p>
          <a:p>
            <a:pPr algn="just"/>
            <a:r>
              <a:rPr lang="en-US" sz="1600" dirty="0"/>
              <a:t>Martin de Graaf</a:t>
            </a:r>
          </a:p>
          <a:p>
            <a:pPr algn="just"/>
            <a:r>
              <a:rPr lang="en-US" sz="1600" dirty="0" err="1"/>
              <a:t>Jhoon</a:t>
            </a:r>
            <a:r>
              <a:rPr lang="en-US" sz="1600" dirty="0"/>
              <a:t> Kim</a:t>
            </a:r>
          </a:p>
          <a:p>
            <a:pPr algn="just"/>
            <a:r>
              <a:rPr lang="en-US" sz="1600" dirty="0"/>
              <a:t>Jun Wang</a:t>
            </a:r>
          </a:p>
          <a:p>
            <a:pPr algn="just"/>
            <a:r>
              <a:rPr lang="en-US" sz="1600" dirty="0"/>
              <a:t>Otto </a:t>
            </a:r>
            <a:r>
              <a:rPr lang="en-US" sz="1600" dirty="0" err="1"/>
              <a:t>Hasekamp</a:t>
            </a:r>
            <a:endParaRPr lang="en-US" sz="1600" dirty="0"/>
          </a:p>
          <a:p>
            <a:pPr algn="just"/>
            <a:r>
              <a:rPr lang="en-US" sz="1600" dirty="0"/>
              <a:t>Johannes Flemming</a:t>
            </a:r>
          </a:p>
          <a:p>
            <a:pPr algn="just"/>
            <a:r>
              <a:rPr lang="en-US" sz="1600" dirty="0"/>
              <a:t>Mariel Friberg</a:t>
            </a:r>
          </a:p>
          <a:p>
            <a:pPr algn="just"/>
            <a:r>
              <a:rPr lang="en-US" sz="1600" dirty="0"/>
              <a:t>Hiren </a:t>
            </a:r>
            <a:r>
              <a:rPr lang="en-US" sz="1600" dirty="0" err="1"/>
              <a:t>Jethva</a:t>
            </a:r>
            <a:endParaRPr lang="en-US" sz="1600" dirty="0"/>
          </a:p>
          <a:p>
            <a:pPr algn="just"/>
            <a:r>
              <a:rPr lang="en-US" sz="1600" dirty="0"/>
              <a:t>Alexei </a:t>
            </a:r>
            <a:r>
              <a:rPr lang="en-US" sz="1600" dirty="0" err="1"/>
              <a:t>Lyapustin</a:t>
            </a:r>
            <a:endParaRPr lang="en-US" sz="1600" dirty="0"/>
          </a:p>
          <a:p>
            <a:pPr algn="just"/>
            <a:r>
              <a:rPr lang="en-US" sz="1600" dirty="0"/>
              <a:t>Ghassan Taha</a:t>
            </a:r>
          </a:p>
          <a:p>
            <a:pPr algn="just"/>
            <a:r>
              <a:rPr lang="en-US" sz="1600" dirty="0"/>
              <a:t>Richard Xu</a:t>
            </a:r>
          </a:p>
          <a:p>
            <a:pPr algn="just"/>
            <a:r>
              <a:rPr lang="en-US" sz="1600" dirty="0" err="1"/>
              <a:t>Zhaocheng</a:t>
            </a:r>
            <a:r>
              <a:rPr lang="en-US" sz="1600" dirty="0"/>
              <a:t> Zeng</a:t>
            </a:r>
          </a:p>
          <a:p>
            <a:pPr algn="just"/>
            <a:r>
              <a:rPr lang="en-US" sz="1600" dirty="0" err="1"/>
              <a:t>Arlindo</a:t>
            </a:r>
            <a:r>
              <a:rPr lang="en-US" sz="1600" dirty="0"/>
              <a:t> da Silva</a:t>
            </a:r>
          </a:p>
          <a:p>
            <a:pPr algn="just"/>
            <a:r>
              <a:rPr lang="en-US" sz="1600" dirty="0"/>
              <a:t>Bertrand </a:t>
            </a:r>
            <a:r>
              <a:rPr lang="en-US" sz="1600" dirty="0" err="1"/>
              <a:t>Fougnie</a:t>
            </a:r>
            <a:endParaRPr lang="en-US" sz="1600" dirty="0"/>
          </a:p>
          <a:p>
            <a:pPr algn="just"/>
            <a:r>
              <a:rPr lang="en-US" sz="1600" dirty="0"/>
              <a:t>Omar Torres</a:t>
            </a:r>
          </a:p>
          <a:p>
            <a:pPr algn="just"/>
            <a:r>
              <a:rPr lang="en-US" sz="1600" dirty="0" err="1"/>
              <a:t>Pepijn</a:t>
            </a:r>
            <a:r>
              <a:rPr lang="en-US" sz="1600" dirty="0"/>
              <a:t> </a:t>
            </a:r>
            <a:r>
              <a:rPr lang="en-US" sz="1600" dirty="0" err="1"/>
              <a:t>Veefkind</a:t>
            </a:r>
            <a:endParaRPr lang="en-US" sz="1600" dirty="0"/>
          </a:p>
          <a:p>
            <a:pPr algn="just"/>
            <a:r>
              <a:rPr lang="en-US" sz="1600" dirty="0"/>
              <a:t>Ben </a:t>
            </a:r>
            <a:r>
              <a:rPr lang="en-US" sz="1600" dirty="0" err="1"/>
              <a:t>Veihelmann</a:t>
            </a:r>
            <a:endParaRPr lang="en-US" sz="1600" dirty="0"/>
          </a:p>
        </p:txBody>
      </p:sp>
    </p:spTree>
    <p:extLst>
      <p:ext uri="{BB962C8B-B14F-4D97-AF65-F5344CB8AC3E}">
        <p14:creationId xmlns:p14="http://schemas.microsoft.com/office/powerpoint/2010/main" val="179815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40324-4492-DB68-557A-0B835568D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671C07-C7DE-E450-DFC0-A112CAF64661}"/>
              </a:ext>
            </a:extLst>
          </p:cNvPr>
          <p:cNvSpPr>
            <a:spLocks noGrp="1"/>
          </p:cNvSpPr>
          <p:nvPr>
            <p:ph type="title"/>
          </p:nvPr>
        </p:nvSpPr>
        <p:spPr>
          <a:xfrm>
            <a:off x="1270000" y="227209"/>
            <a:ext cx="6577263" cy="461659"/>
          </a:xfrm>
        </p:spPr>
        <p:txBody>
          <a:bodyPr/>
          <a:lstStyle/>
          <a:p>
            <a:r>
              <a:rPr lang="en-US" sz="2400" dirty="0"/>
              <a:t>Genesis</a:t>
            </a:r>
          </a:p>
        </p:txBody>
      </p:sp>
      <p:sp>
        <p:nvSpPr>
          <p:cNvPr id="75" name="Content Placeholder 1">
            <a:extLst>
              <a:ext uri="{FF2B5EF4-FFF2-40B4-BE49-F238E27FC236}">
                <a16:creationId xmlns:a16="http://schemas.microsoft.com/office/drawing/2014/main" id="{63A0C601-2CEB-1525-ABB4-83E2CC59580B}"/>
              </a:ext>
            </a:extLst>
          </p:cNvPr>
          <p:cNvSpPr txBox="1">
            <a:spLocks/>
          </p:cNvSpPr>
          <p:nvPr/>
        </p:nvSpPr>
        <p:spPr>
          <a:xfrm>
            <a:off x="241300" y="1178200"/>
            <a:ext cx="8597900" cy="5110840"/>
          </a:xfrm>
          <a:prstGeom prst="rect">
            <a:avLst/>
          </a:prstGeom>
        </p:spPr>
        <p:txBody>
          <a:bodyPr/>
          <a:lstStyle>
            <a:lvl1pPr marL="342900" indent="-342900" algn="l" rtl="0" eaLnBrk="0" fontAlgn="base" hangingPunct="0">
              <a:spcBef>
                <a:spcPct val="20000"/>
              </a:spcBef>
              <a:spcAft>
                <a:spcPct val="0"/>
              </a:spcAft>
              <a:buChar char="•"/>
              <a:defRPr sz="2000" b="1">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b="1">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a:solidFill>
                  <a:schemeClr val="tx1"/>
                </a:solidFill>
                <a:latin typeface="+mn-lt"/>
                <a:ea typeface="ＭＳ Ｐゴシック" pitchFamily="-106" charset="-128"/>
              </a:defRPr>
            </a:lvl9pPr>
          </a:lstStyle>
          <a:p>
            <a:pPr algn="just"/>
            <a:r>
              <a:rPr lang="en-US" sz="2800" dirty="0"/>
              <a:t>CEOS AC-VC Meeting #19 in Brussels</a:t>
            </a:r>
          </a:p>
          <a:p>
            <a:pPr algn="just"/>
            <a:endParaRPr lang="en-US" sz="2800" dirty="0"/>
          </a:p>
          <a:p>
            <a:pPr algn="just"/>
            <a:endParaRPr lang="en-US" sz="2800" dirty="0"/>
          </a:p>
          <a:p>
            <a:pPr algn="just"/>
            <a:r>
              <a:rPr lang="en-US" sz="2800" dirty="0"/>
              <a:t>Review of available passive techniques for remote sensing of aerosol vertical distribution</a:t>
            </a:r>
          </a:p>
          <a:p>
            <a:pPr algn="just"/>
            <a:endParaRPr lang="en-US" sz="2800" dirty="0"/>
          </a:p>
          <a:p>
            <a:pPr algn="just"/>
            <a:endParaRPr lang="en-US" sz="2800" dirty="0"/>
          </a:p>
          <a:p>
            <a:pPr algn="just"/>
            <a:r>
              <a:rPr lang="en-US" sz="2800" dirty="0"/>
              <a:t>Recommendations for future satellite measurements required for more complete characterization of atmospheric aerosols</a:t>
            </a:r>
          </a:p>
        </p:txBody>
      </p:sp>
    </p:spTree>
    <p:extLst>
      <p:ext uri="{BB962C8B-B14F-4D97-AF65-F5344CB8AC3E}">
        <p14:creationId xmlns:p14="http://schemas.microsoft.com/office/powerpoint/2010/main" val="665949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0" y="227209"/>
            <a:ext cx="6577263" cy="461659"/>
          </a:xfrm>
        </p:spPr>
        <p:txBody>
          <a:bodyPr/>
          <a:lstStyle/>
          <a:p>
            <a:r>
              <a:rPr lang="en-US" sz="2400" dirty="0"/>
              <a:t>Importance of Aerosol Vertical Distribution</a:t>
            </a:r>
          </a:p>
        </p:txBody>
      </p:sp>
      <p:sp>
        <p:nvSpPr>
          <p:cNvPr id="75" name="Content Placeholder 1"/>
          <p:cNvSpPr txBox="1">
            <a:spLocks/>
          </p:cNvSpPr>
          <p:nvPr/>
        </p:nvSpPr>
        <p:spPr>
          <a:xfrm>
            <a:off x="241300" y="1178200"/>
            <a:ext cx="8597900" cy="5110840"/>
          </a:xfrm>
          <a:prstGeom prst="rect">
            <a:avLst/>
          </a:prstGeom>
        </p:spPr>
        <p:txBody>
          <a:bodyPr/>
          <a:lstStyle>
            <a:lvl1pPr marL="342900" indent="-342900" algn="l" rtl="0" eaLnBrk="0" fontAlgn="base" hangingPunct="0">
              <a:spcBef>
                <a:spcPct val="20000"/>
              </a:spcBef>
              <a:spcAft>
                <a:spcPct val="0"/>
              </a:spcAft>
              <a:buChar char="•"/>
              <a:defRPr sz="2000" b="1">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b="1">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a:solidFill>
                  <a:schemeClr val="tx1"/>
                </a:solidFill>
                <a:latin typeface="+mn-lt"/>
                <a:ea typeface="ＭＳ Ｐゴシック" pitchFamily="-106" charset="-128"/>
              </a:defRPr>
            </a:lvl9pPr>
          </a:lstStyle>
          <a:p>
            <a:pPr algn="just"/>
            <a:r>
              <a:rPr lang="en-US" sz="2300" dirty="0"/>
              <a:t>Radiative forcing: magnitude, and even sign, of aerosol radiative forcing strongly influenced by aerosol vertical distribution</a:t>
            </a:r>
          </a:p>
          <a:p>
            <a:pPr algn="just"/>
            <a:endParaRPr lang="en-US" sz="2300" dirty="0"/>
          </a:p>
          <a:p>
            <a:pPr algn="just"/>
            <a:r>
              <a:rPr lang="en-US" sz="2300" dirty="0"/>
              <a:t>Human health: Aerosol profile needed for remote sensing of particulate matter from space</a:t>
            </a:r>
          </a:p>
          <a:p>
            <a:pPr algn="just"/>
            <a:endParaRPr lang="en-US" sz="2300" dirty="0"/>
          </a:p>
          <a:p>
            <a:pPr algn="just"/>
            <a:r>
              <a:rPr lang="en-US" sz="2300" dirty="0"/>
              <a:t>Aviation: Elevated plumes can pose hazards to aviation safety</a:t>
            </a:r>
          </a:p>
          <a:p>
            <a:pPr algn="just"/>
            <a:endParaRPr lang="en-US" sz="2300" dirty="0"/>
          </a:p>
          <a:p>
            <a:pPr algn="just"/>
            <a:r>
              <a:rPr lang="en-US" sz="2300" dirty="0"/>
              <a:t>Remote sensing: Aerosols influence trace gas and surface remote sensing through their effects on the path length of radiation</a:t>
            </a:r>
            <a:endParaRPr lang="en-US" sz="2400" dirty="0"/>
          </a:p>
          <a:p>
            <a:pPr algn="just"/>
            <a:endParaRPr lang="en-US" sz="2400" dirty="0"/>
          </a:p>
          <a:p>
            <a:pPr algn="just"/>
            <a:endParaRPr lang="en-US" sz="2400" dirty="0"/>
          </a:p>
        </p:txBody>
      </p:sp>
    </p:spTree>
    <p:extLst>
      <p:ext uri="{BB962C8B-B14F-4D97-AF65-F5344CB8AC3E}">
        <p14:creationId xmlns:p14="http://schemas.microsoft.com/office/powerpoint/2010/main" val="52353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78011-8CA2-1C4A-A34B-39219B74F471}"/>
              </a:ext>
            </a:extLst>
          </p:cNvPr>
          <p:cNvSpPr>
            <a:spLocks noGrp="1"/>
          </p:cNvSpPr>
          <p:nvPr>
            <p:ph type="title"/>
          </p:nvPr>
        </p:nvSpPr>
        <p:spPr>
          <a:xfrm>
            <a:off x="1270000" y="227209"/>
            <a:ext cx="6577263" cy="461659"/>
          </a:xfrm>
        </p:spPr>
        <p:txBody>
          <a:bodyPr/>
          <a:lstStyle/>
          <a:p>
            <a:r>
              <a:rPr lang="en-US" sz="2400" dirty="0"/>
              <a:t>Decadal Survey Designated Observable</a:t>
            </a:r>
          </a:p>
        </p:txBody>
      </p:sp>
      <p:pic>
        <p:nvPicPr>
          <p:cNvPr id="4" name="Picture 3">
            <a:extLst>
              <a:ext uri="{FF2B5EF4-FFF2-40B4-BE49-F238E27FC236}">
                <a16:creationId xmlns:a16="http://schemas.microsoft.com/office/drawing/2014/main" id="{D411BA3A-48B0-4347-975D-71F27C2166C4}"/>
              </a:ext>
            </a:extLst>
          </p:cNvPr>
          <p:cNvPicPr>
            <a:picLocks noChangeAspect="1"/>
          </p:cNvPicPr>
          <p:nvPr/>
        </p:nvPicPr>
        <p:blipFill>
          <a:blip r:embed="rId3"/>
          <a:stretch>
            <a:fillRect/>
          </a:stretch>
        </p:blipFill>
        <p:spPr>
          <a:xfrm>
            <a:off x="1668780" y="1583182"/>
            <a:ext cx="4800600" cy="1460500"/>
          </a:xfrm>
          <a:prstGeom prst="rect">
            <a:avLst/>
          </a:prstGeom>
        </p:spPr>
      </p:pic>
      <p:sp>
        <p:nvSpPr>
          <p:cNvPr id="5" name="Content Placeholder 1">
            <a:extLst>
              <a:ext uri="{FF2B5EF4-FFF2-40B4-BE49-F238E27FC236}">
                <a16:creationId xmlns:a16="http://schemas.microsoft.com/office/drawing/2014/main" id="{11E2B852-CCBB-6C4F-B773-FB217B349F23}"/>
              </a:ext>
            </a:extLst>
          </p:cNvPr>
          <p:cNvSpPr txBox="1">
            <a:spLocks/>
          </p:cNvSpPr>
          <p:nvPr/>
        </p:nvSpPr>
        <p:spPr>
          <a:xfrm>
            <a:off x="360172" y="3200400"/>
            <a:ext cx="8597900" cy="2816352"/>
          </a:xfrm>
          <a:prstGeom prst="rect">
            <a:avLst/>
          </a:prstGeom>
        </p:spPr>
        <p:txBody>
          <a:bodyPr/>
          <a:lstStyle>
            <a:lvl1pPr marL="342900" indent="-342900" algn="l" rtl="0" eaLnBrk="0" fontAlgn="base" hangingPunct="0">
              <a:spcBef>
                <a:spcPct val="20000"/>
              </a:spcBef>
              <a:spcAft>
                <a:spcPct val="0"/>
              </a:spcAft>
              <a:buChar char="•"/>
              <a:defRPr sz="2000" b="1">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b="1">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a:solidFill>
                  <a:schemeClr val="tx1"/>
                </a:solidFill>
                <a:latin typeface="+mn-lt"/>
                <a:ea typeface="ＭＳ Ｐゴシック" pitchFamily="-106" charset="-128"/>
              </a:defRPr>
            </a:lvl9pPr>
          </a:lstStyle>
          <a:p>
            <a:pPr algn="just"/>
            <a:endParaRPr lang="en-US" sz="2400" dirty="0"/>
          </a:p>
          <a:p>
            <a:pPr marL="0" indent="0" algn="just">
              <a:buNone/>
            </a:pPr>
            <a:endParaRPr lang="en-US" sz="2400" dirty="0"/>
          </a:p>
          <a:p>
            <a:pPr algn="just"/>
            <a:endParaRPr lang="en-US" sz="2400" dirty="0"/>
          </a:p>
          <a:p>
            <a:pPr algn="just"/>
            <a:endParaRPr lang="en-US" sz="2400" dirty="0"/>
          </a:p>
        </p:txBody>
      </p:sp>
      <p:sp>
        <p:nvSpPr>
          <p:cNvPr id="6" name="Content Placeholder 1">
            <a:extLst>
              <a:ext uri="{FF2B5EF4-FFF2-40B4-BE49-F238E27FC236}">
                <a16:creationId xmlns:a16="http://schemas.microsoft.com/office/drawing/2014/main" id="{69084D38-3ACF-754E-BD54-9281503F907D}"/>
              </a:ext>
            </a:extLst>
          </p:cNvPr>
          <p:cNvSpPr txBox="1">
            <a:spLocks/>
          </p:cNvSpPr>
          <p:nvPr/>
        </p:nvSpPr>
        <p:spPr>
          <a:xfrm>
            <a:off x="460756" y="3418480"/>
            <a:ext cx="8597900" cy="2708000"/>
          </a:xfrm>
          <a:prstGeom prst="rect">
            <a:avLst/>
          </a:prstGeom>
        </p:spPr>
        <p:txBody>
          <a:bodyPr/>
          <a:lstStyle>
            <a:lvl1pPr marL="342900" indent="-342900" algn="l" rtl="0" eaLnBrk="0" fontAlgn="base" hangingPunct="0">
              <a:spcBef>
                <a:spcPct val="20000"/>
              </a:spcBef>
              <a:spcAft>
                <a:spcPct val="0"/>
              </a:spcAft>
              <a:buChar char="•"/>
              <a:defRPr sz="2000" b="1">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b="1">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a:solidFill>
                  <a:schemeClr val="tx1"/>
                </a:solidFill>
                <a:latin typeface="+mn-lt"/>
                <a:ea typeface="ＭＳ Ｐゴシック" pitchFamily="-106" charset="-128"/>
              </a:defRPr>
            </a:lvl9pPr>
          </a:lstStyle>
          <a:p>
            <a:pPr algn="just"/>
            <a:r>
              <a:rPr lang="en-US" sz="1100" b="0" dirty="0"/>
              <a:t>QUESTION C-2. How can we reduce the uncertainty in the amount of future warming of the Earth as a function of fossil fuel emissions, improve our ability to predict local and regional climate response to natural and anthropogenic </a:t>
            </a:r>
            <a:r>
              <a:rPr lang="en-US" sz="1100" b="0" dirty="0" err="1"/>
              <a:t>forcings</a:t>
            </a:r>
            <a:r>
              <a:rPr lang="en-US" sz="1100" b="0" dirty="0"/>
              <a:t>, and reduce the uncertainty in global climate sensitivity that drives uncertainty in future economic impacts and mitigation/adaptation strategies?</a:t>
            </a:r>
          </a:p>
          <a:p>
            <a:pPr algn="just"/>
            <a:endParaRPr lang="en-US" sz="1100" b="0" dirty="0"/>
          </a:p>
          <a:p>
            <a:pPr algn="just"/>
            <a:r>
              <a:rPr lang="en-US" sz="1100" b="0" dirty="0"/>
              <a:t>QUESTION C-5. A. How do changes in aerosols (including their interactions with clouds which constitute the largest uncertainty in total climate forcing) affect Earth’s radiation budget and offset the warming due to greenhouse gases? B. How can we better quantify the magnitude and variability of the emissions of natural aerosols, and the anthropogenic aerosol signal that modifies the natural one, so that we can better understand the response of climate to its various </a:t>
            </a:r>
            <a:r>
              <a:rPr lang="en-US" sz="1100" b="0" dirty="0" err="1"/>
              <a:t>forcings</a:t>
            </a:r>
            <a:r>
              <a:rPr lang="en-US" sz="1100" b="0" dirty="0"/>
              <a:t>?</a:t>
            </a:r>
          </a:p>
          <a:p>
            <a:pPr algn="just"/>
            <a:endParaRPr lang="en-US" sz="1100" b="0" dirty="0"/>
          </a:p>
          <a:p>
            <a:pPr algn="just"/>
            <a:r>
              <a:rPr lang="en-US" sz="1100" b="0" dirty="0"/>
              <a:t>QUESTION W-6. What processes determine the long-term variations and trends in air pollution and their subsequent long-term recurring and cumulative impacts on human health, agriculture, and ecosystems?</a:t>
            </a:r>
          </a:p>
          <a:p>
            <a:pPr algn="just"/>
            <a:endParaRPr lang="en-US" sz="1100" b="0" dirty="0"/>
          </a:p>
          <a:p>
            <a:pPr algn="just"/>
            <a:r>
              <a:rPr lang="en-US" sz="1100" b="0" dirty="0"/>
              <a:t>QUESTION C-3. How large are the variations in the global carbon cycle and what are the associated climate and ecosystem impacts in the context of past and projected anthropogenic carbon emissions?</a:t>
            </a:r>
          </a:p>
          <a:p>
            <a:pPr algn="just"/>
            <a:endParaRPr lang="en-US" sz="1100" b="0" dirty="0">
              <a:solidFill>
                <a:srgbClr val="00B050"/>
              </a:solidFill>
            </a:endParaRPr>
          </a:p>
          <a:p>
            <a:pPr algn="just"/>
            <a:endParaRPr lang="en-US" sz="1400" b="0" dirty="0">
              <a:solidFill>
                <a:srgbClr val="009900"/>
              </a:solidFill>
            </a:endParaRPr>
          </a:p>
          <a:p>
            <a:pPr algn="just"/>
            <a:endParaRPr lang="en-US" sz="1400" b="0" dirty="0">
              <a:solidFill>
                <a:srgbClr val="009900"/>
              </a:solidFill>
            </a:endParaRPr>
          </a:p>
          <a:p>
            <a:pPr algn="just"/>
            <a:endParaRPr lang="en-US" sz="1400" b="0" dirty="0">
              <a:solidFill>
                <a:srgbClr val="009900"/>
              </a:solidFill>
            </a:endParaRPr>
          </a:p>
          <a:p>
            <a:pPr algn="just"/>
            <a:endParaRPr lang="en-US" sz="2400" dirty="0"/>
          </a:p>
          <a:p>
            <a:pPr marL="0" indent="0" algn="just">
              <a:buNone/>
            </a:pPr>
            <a:endParaRPr lang="en-US" sz="2400" dirty="0"/>
          </a:p>
          <a:p>
            <a:pPr algn="just"/>
            <a:endParaRPr lang="en-US" sz="2400" dirty="0"/>
          </a:p>
          <a:p>
            <a:pPr algn="just"/>
            <a:endParaRPr lang="en-US" sz="2400" dirty="0"/>
          </a:p>
        </p:txBody>
      </p:sp>
    </p:spTree>
    <p:extLst>
      <p:ext uri="{BB962C8B-B14F-4D97-AF65-F5344CB8AC3E}">
        <p14:creationId xmlns:p14="http://schemas.microsoft.com/office/powerpoint/2010/main" val="3363638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F6A7C7-002E-D751-C4E3-AF7E48E971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1ED9C3-9A32-CE66-975C-D6206411CC1D}"/>
              </a:ext>
            </a:extLst>
          </p:cNvPr>
          <p:cNvSpPr>
            <a:spLocks noGrp="1"/>
          </p:cNvSpPr>
          <p:nvPr>
            <p:ph type="title"/>
          </p:nvPr>
        </p:nvSpPr>
        <p:spPr>
          <a:xfrm>
            <a:off x="1270000" y="227209"/>
            <a:ext cx="6577263" cy="461659"/>
          </a:xfrm>
        </p:spPr>
        <p:txBody>
          <a:bodyPr/>
          <a:lstStyle/>
          <a:p>
            <a:r>
              <a:rPr lang="en-US" sz="2400" dirty="0"/>
              <a:t>Paper Outline</a:t>
            </a:r>
          </a:p>
        </p:txBody>
      </p:sp>
      <p:sp>
        <p:nvSpPr>
          <p:cNvPr id="75" name="Content Placeholder 1">
            <a:extLst>
              <a:ext uri="{FF2B5EF4-FFF2-40B4-BE49-F238E27FC236}">
                <a16:creationId xmlns:a16="http://schemas.microsoft.com/office/drawing/2014/main" id="{082A36AC-A3AA-0FB8-A884-1C9919509DE0}"/>
              </a:ext>
            </a:extLst>
          </p:cNvPr>
          <p:cNvSpPr txBox="1">
            <a:spLocks/>
          </p:cNvSpPr>
          <p:nvPr/>
        </p:nvSpPr>
        <p:spPr>
          <a:xfrm>
            <a:off x="241300" y="1178200"/>
            <a:ext cx="8597900" cy="5110840"/>
          </a:xfrm>
          <a:prstGeom prst="rect">
            <a:avLst/>
          </a:prstGeom>
        </p:spPr>
        <p:txBody>
          <a:bodyPr/>
          <a:lstStyle>
            <a:lvl1pPr marL="342900" indent="-342900" algn="l" rtl="0" eaLnBrk="0" fontAlgn="base" hangingPunct="0">
              <a:spcBef>
                <a:spcPct val="20000"/>
              </a:spcBef>
              <a:spcAft>
                <a:spcPct val="0"/>
              </a:spcAft>
              <a:buChar char="•"/>
              <a:defRPr sz="2000" b="1">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b="1">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a:solidFill>
                  <a:schemeClr val="tx1"/>
                </a:solidFill>
                <a:latin typeface="+mn-lt"/>
                <a:ea typeface="ＭＳ Ｐゴシック" pitchFamily="-106" charset="-128"/>
              </a:defRPr>
            </a:lvl9pPr>
          </a:lstStyle>
          <a:p>
            <a:pPr algn="just"/>
            <a:r>
              <a:rPr lang="en-US" sz="2100" dirty="0"/>
              <a:t>Introduction</a:t>
            </a:r>
          </a:p>
          <a:p>
            <a:pPr algn="just"/>
            <a:endParaRPr lang="en-US" sz="2100" dirty="0"/>
          </a:p>
          <a:p>
            <a:pPr algn="just"/>
            <a:r>
              <a:rPr lang="en-US" sz="2100" dirty="0"/>
              <a:t>Occultation/Limb</a:t>
            </a:r>
          </a:p>
          <a:p>
            <a:pPr algn="just"/>
            <a:endParaRPr lang="en-US" sz="2100" dirty="0"/>
          </a:p>
          <a:p>
            <a:pPr algn="just"/>
            <a:r>
              <a:rPr lang="en-US" sz="2100" dirty="0"/>
              <a:t>Stereo Photogrammetry</a:t>
            </a:r>
          </a:p>
          <a:p>
            <a:pPr algn="just"/>
            <a:endParaRPr lang="en-US" sz="2100" dirty="0"/>
          </a:p>
          <a:p>
            <a:pPr algn="just"/>
            <a:r>
              <a:rPr lang="en-US" sz="2100" dirty="0"/>
              <a:t>UV/Vis Measurements</a:t>
            </a:r>
          </a:p>
          <a:p>
            <a:pPr algn="just"/>
            <a:endParaRPr lang="en-US" sz="2100" dirty="0"/>
          </a:p>
          <a:p>
            <a:pPr algn="just"/>
            <a:r>
              <a:rPr lang="en-US" sz="2100" dirty="0"/>
              <a:t>Oxygen Absorption Spectroscopy in the NIR</a:t>
            </a:r>
          </a:p>
          <a:p>
            <a:pPr algn="just"/>
            <a:endParaRPr lang="en-US" sz="2100" dirty="0"/>
          </a:p>
          <a:p>
            <a:pPr algn="just"/>
            <a:r>
              <a:rPr lang="en-US" sz="2100" dirty="0"/>
              <a:t>Infrared Measurements</a:t>
            </a:r>
          </a:p>
          <a:p>
            <a:pPr algn="just"/>
            <a:endParaRPr lang="en-US" sz="2100" dirty="0"/>
          </a:p>
          <a:p>
            <a:pPr algn="just"/>
            <a:r>
              <a:rPr lang="en-US" sz="2100" dirty="0"/>
              <a:t>Recommendations/Future Prospects</a:t>
            </a:r>
          </a:p>
        </p:txBody>
      </p:sp>
    </p:spTree>
    <p:extLst>
      <p:ext uri="{BB962C8B-B14F-4D97-AF65-F5344CB8AC3E}">
        <p14:creationId xmlns:p14="http://schemas.microsoft.com/office/powerpoint/2010/main" val="674362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60B4BF-F3AA-61A4-A63B-E717CBC1DCF9}"/>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1282B1A7-1092-84AC-FB2E-F9B1D361C7F6}"/>
              </a:ext>
            </a:extLst>
          </p:cNvPr>
          <p:cNvSpPr txBox="1">
            <a:spLocks noChangeArrowheads="1"/>
          </p:cNvSpPr>
          <p:nvPr/>
        </p:nvSpPr>
        <p:spPr bwMode="auto">
          <a:xfrm>
            <a:off x="962025" y="276033"/>
            <a:ext cx="7289877" cy="585787"/>
          </a:xfrm>
          <a:prstGeom prst="rect">
            <a:avLst/>
          </a:prstGeom>
          <a:noFill/>
          <a:ln w="9525">
            <a:noFill/>
            <a:miter lim="800000"/>
            <a:headEnd/>
            <a:tailEnd/>
          </a:ln>
        </p:spPr>
        <p:txBody>
          <a:bodyPr vert="horz" wrap="square" lIns="96981" tIns="48491" rIns="96981" bIns="48491" numCol="1" anchor="ctr" anchorCtr="0" compatLnSpc="1">
            <a:prstTxWarp prst="textNoShape">
              <a:avLst/>
            </a:prstTxWarp>
          </a:bodyPr>
          <a:lstStyle/>
          <a:p>
            <a:pPr lvl="0" algn="ctr">
              <a:defRPr/>
            </a:pPr>
            <a:r>
              <a:rPr lang="en-US" sz="2400" b="1" i="1" kern="0" dirty="0">
                <a:solidFill>
                  <a:schemeClr val="tx2"/>
                </a:solidFill>
                <a:ea typeface="ＭＳ Ｐゴシック" pitchFamily="-111" charset="-128"/>
                <a:cs typeface="ＭＳ Ｐゴシック" pitchFamily="-111" charset="-128"/>
              </a:rPr>
              <a:t>Occultation/Limb</a:t>
            </a:r>
          </a:p>
        </p:txBody>
      </p:sp>
      <p:pic>
        <p:nvPicPr>
          <p:cNvPr id="4" name="Picture 3">
            <a:extLst>
              <a:ext uri="{FF2B5EF4-FFF2-40B4-BE49-F238E27FC236}">
                <a16:creationId xmlns:a16="http://schemas.microsoft.com/office/drawing/2014/main" id="{BB627FF2-52C5-D77B-BDB4-7E8F2D74BE71}"/>
              </a:ext>
            </a:extLst>
          </p:cNvPr>
          <p:cNvPicPr>
            <a:picLocks noChangeAspect="1"/>
          </p:cNvPicPr>
          <p:nvPr/>
        </p:nvPicPr>
        <p:blipFill>
          <a:blip r:embed="rId3"/>
          <a:stretch>
            <a:fillRect/>
          </a:stretch>
        </p:blipFill>
        <p:spPr>
          <a:xfrm>
            <a:off x="1455226" y="1449092"/>
            <a:ext cx="6233547" cy="4155698"/>
          </a:xfrm>
          <a:prstGeom prst="rect">
            <a:avLst/>
          </a:prstGeom>
        </p:spPr>
      </p:pic>
      <p:sp>
        <p:nvSpPr>
          <p:cNvPr id="5" name="TextBox 4">
            <a:extLst>
              <a:ext uri="{FF2B5EF4-FFF2-40B4-BE49-F238E27FC236}">
                <a16:creationId xmlns:a16="http://schemas.microsoft.com/office/drawing/2014/main" id="{703EC525-2DAF-1CC3-C532-82936692F6E0}"/>
              </a:ext>
            </a:extLst>
          </p:cNvPr>
          <p:cNvSpPr txBox="1"/>
          <p:nvPr/>
        </p:nvSpPr>
        <p:spPr>
          <a:xfrm>
            <a:off x="1813302" y="4835469"/>
            <a:ext cx="1255363" cy="681925"/>
          </a:xfrm>
          <a:prstGeom prst="rect">
            <a:avLst/>
          </a:prstGeom>
          <a:solidFill>
            <a:schemeClr val="bg1"/>
          </a:solidFill>
        </p:spPr>
        <p:txBody>
          <a:bodyPr wrap="square" rtlCol="0">
            <a:spAutoFit/>
          </a:bodyPr>
          <a:lstStyle/>
          <a:p>
            <a:endParaRPr lang="en-US" dirty="0"/>
          </a:p>
        </p:txBody>
      </p:sp>
      <p:sp>
        <p:nvSpPr>
          <p:cNvPr id="6" name="TextBox 5">
            <a:extLst>
              <a:ext uri="{FF2B5EF4-FFF2-40B4-BE49-F238E27FC236}">
                <a16:creationId xmlns:a16="http://schemas.microsoft.com/office/drawing/2014/main" id="{86076766-0CC5-3C64-16B0-0FF37B09B0AD}"/>
              </a:ext>
            </a:extLst>
          </p:cNvPr>
          <p:cNvSpPr txBox="1"/>
          <p:nvPr/>
        </p:nvSpPr>
        <p:spPr>
          <a:xfrm>
            <a:off x="3270142" y="5759772"/>
            <a:ext cx="2665709" cy="369332"/>
          </a:xfrm>
          <a:prstGeom prst="rect">
            <a:avLst/>
          </a:prstGeom>
          <a:noFill/>
        </p:spPr>
        <p:txBody>
          <a:bodyPr wrap="square" rtlCol="0">
            <a:spAutoFit/>
          </a:bodyPr>
          <a:lstStyle/>
          <a:p>
            <a:r>
              <a:rPr lang="en-US" dirty="0">
                <a:solidFill>
                  <a:srgbClr val="FF0000"/>
                </a:solidFill>
              </a:rPr>
              <a:t>Figure credit: Jun Wang</a:t>
            </a:r>
          </a:p>
        </p:txBody>
      </p:sp>
    </p:spTree>
    <p:extLst>
      <p:ext uri="{BB962C8B-B14F-4D97-AF65-F5344CB8AC3E}">
        <p14:creationId xmlns:p14="http://schemas.microsoft.com/office/powerpoint/2010/main" val="154095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673165-75F8-8045-F1B5-F3B3E7904744}"/>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DF3779FD-2F3D-52B5-B356-66C09F2041C8}"/>
              </a:ext>
            </a:extLst>
          </p:cNvPr>
          <p:cNvSpPr txBox="1">
            <a:spLocks noChangeArrowheads="1"/>
          </p:cNvSpPr>
          <p:nvPr/>
        </p:nvSpPr>
        <p:spPr bwMode="auto">
          <a:xfrm>
            <a:off x="962025" y="276033"/>
            <a:ext cx="7289877" cy="585787"/>
          </a:xfrm>
          <a:prstGeom prst="rect">
            <a:avLst/>
          </a:prstGeom>
          <a:noFill/>
          <a:ln w="9525">
            <a:noFill/>
            <a:miter lim="800000"/>
            <a:headEnd/>
            <a:tailEnd/>
          </a:ln>
        </p:spPr>
        <p:txBody>
          <a:bodyPr vert="horz" wrap="square" lIns="96981" tIns="48491" rIns="96981" bIns="48491" numCol="1" anchor="ctr" anchorCtr="0" compatLnSpc="1">
            <a:prstTxWarp prst="textNoShape">
              <a:avLst/>
            </a:prstTxWarp>
          </a:bodyPr>
          <a:lstStyle/>
          <a:p>
            <a:pPr lvl="0" algn="ctr">
              <a:defRPr/>
            </a:pPr>
            <a:r>
              <a:rPr lang="en-US" sz="2400" b="1" i="1" kern="0" dirty="0">
                <a:solidFill>
                  <a:schemeClr val="tx2"/>
                </a:solidFill>
                <a:ea typeface="ＭＳ Ｐゴシック" pitchFamily="-111" charset="-128"/>
                <a:cs typeface="ＭＳ Ｐゴシック" pitchFamily="-111" charset="-128"/>
              </a:rPr>
              <a:t>Stereo Photogrammetry</a:t>
            </a:r>
          </a:p>
        </p:txBody>
      </p:sp>
      <p:sp>
        <p:nvSpPr>
          <p:cNvPr id="5" name="TextBox 4">
            <a:extLst>
              <a:ext uri="{FF2B5EF4-FFF2-40B4-BE49-F238E27FC236}">
                <a16:creationId xmlns:a16="http://schemas.microsoft.com/office/drawing/2014/main" id="{5FF305FC-FEDF-73C6-3475-9B7C9A86549A}"/>
              </a:ext>
            </a:extLst>
          </p:cNvPr>
          <p:cNvSpPr txBox="1"/>
          <p:nvPr/>
        </p:nvSpPr>
        <p:spPr>
          <a:xfrm>
            <a:off x="1813302" y="4835469"/>
            <a:ext cx="1255363" cy="681925"/>
          </a:xfrm>
          <a:prstGeom prst="rect">
            <a:avLst/>
          </a:prstGeom>
          <a:solidFill>
            <a:schemeClr val="bg1"/>
          </a:solidFill>
        </p:spPr>
        <p:txBody>
          <a:bodyPr wrap="square" rtlCol="0">
            <a:spAutoFit/>
          </a:bodyPr>
          <a:lstStyle/>
          <a:p>
            <a:endParaRPr lang="en-US" dirty="0"/>
          </a:p>
        </p:txBody>
      </p:sp>
      <p:sp>
        <p:nvSpPr>
          <p:cNvPr id="6" name="TextBox 5">
            <a:extLst>
              <a:ext uri="{FF2B5EF4-FFF2-40B4-BE49-F238E27FC236}">
                <a16:creationId xmlns:a16="http://schemas.microsoft.com/office/drawing/2014/main" id="{14E162D5-DAC1-1365-03C1-1E828F247053}"/>
              </a:ext>
            </a:extLst>
          </p:cNvPr>
          <p:cNvSpPr txBox="1"/>
          <p:nvPr/>
        </p:nvSpPr>
        <p:spPr>
          <a:xfrm>
            <a:off x="3665349" y="5759772"/>
            <a:ext cx="1813302" cy="369332"/>
          </a:xfrm>
          <a:prstGeom prst="rect">
            <a:avLst/>
          </a:prstGeom>
          <a:noFill/>
        </p:spPr>
        <p:txBody>
          <a:bodyPr wrap="square" rtlCol="0">
            <a:spAutoFit/>
          </a:bodyPr>
          <a:lstStyle/>
          <a:p>
            <a:r>
              <a:rPr lang="en-US" dirty="0">
                <a:solidFill>
                  <a:srgbClr val="FF0000"/>
                </a:solidFill>
              </a:rPr>
              <a:t>Xu et al. (2018)</a:t>
            </a:r>
          </a:p>
        </p:txBody>
      </p:sp>
      <p:pic>
        <p:nvPicPr>
          <p:cNvPr id="2" name="Picture 1">
            <a:extLst>
              <a:ext uri="{FF2B5EF4-FFF2-40B4-BE49-F238E27FC236}">
                <a16:creationId xmlns:a16="http://schemas.microsoft.com/office/drawing/2014/main" id="{8E58B7D6-7808-2228-614E-3E3142B93FA7}"/>
              </a:ext>
            </a:extLst>
          </p:cNvPr>
          <p:cNvPicPr>
            <a:picLocks noChangeAspect="1"/>
          </p:cNvPicPr>
          <p:nvPr/>
        </p:nvPicPr>
        <p:blipFill>
          <a:blip r:embed="rId3"/>
          <a:stretch>
            <a:fillRect/>
          </a:stretch>
        </p:blipFill>
        <p:spPr>
          <a:xfrm>
            <a:off x="1836437" y="1691897"/>
            <a:ext cx="5533118" cy="3829372"/>
          </a:xfrm>
          <a:prstGeom prst="rect">
            <a:avLst/>
          </a:prstGeom>
        </p:spPr>
      </p:pic>
      <p:sp>
        <p:nvSpPr>
          <p:cNvPr id="7" name="TextBox 6">
            <a:extLst>
              <a:ext uri="{FF2B5EF4-FFF2-40B4-BE49-F238E27FC236}">
                <a16:creationId xmlns:a16="http://schemas.microsoft.com/office/drawing/2014/main" id="{53ADE29D-C316-3F29-EDBF-2AEE5F38D7B9}"/>
              </a:ext>
            </a:extLst>
          </p:cNvPr>
          <p:cNvSpPr txBox="1"/>
          <p:nvPr/>
        </p:nvSpPr>
        <p:spPr>
          <a:xfrm>
            <a:off x="6974237" y="3429000"/>
            <a:ext cx="836909" cy="507569"/>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422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60B707-BA5E-6C82-FF40-9C8172E6B8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616112-BD18-FEF0-B71B-86CC1019FB8E}"/>
              </a:ext>
            </a:extLst>
          </p:cNvPr>
          <p:cNvSpPr>
            <a:spLocks noGrp="1"/>
          </p:cNvSpPr>
          <p:nvPr>
            <p:ph type="title"/>
          </p:nvPr>
        </p:nvSpPr>
        <p:spPr>
          <a:xfrm>
            <a:off x="1270000" y="227209"/>
            <a:ext cx="6577263" cy="461659"/>
          </a:xfrm>
        </p:spPr>
        <p:txBody>
          <a:bodyPr/>
          <a:lstStyle/>
          <a:p>
            <a:r>
              <a:rPr lang="en-US" sz="2400" dirty="0"/>
              <a:t>UV/Vis Measurements</a:t>
            </a:r>
          </a:p>
        </p:txBody>
      </p:sp>
      <p:sp>
        <p:nvSpPr>
          <p:cNvPr id="75" name="Content Placeholder 1">
            <a:extLst>
              <a:ext uri="{FF2B5EF4-FFF2-40B4-BE49-F238E27FC236}">
                <a16:creationId xmlns:a16="http://schemas.microsoft.com/office/drawing/2014/main" id="{AF0C99A1-9A55-D14E-8B7F-1BC8AF7BF6E3}"/>
              </a:ext>
            </a:extLst>
          </p:cNvPr>
          <p:cNvSpPr txBox="1">
            <a:spLocks/>
          </p:cNvSpPr>
          <p:nvPr/>
        </p:nvSpPr>
        <p:spPr>
          <a:xfrm>
            <a:off x="241300" y="1178200"/>
            <a:ext cx="8597900" cy="5110840"/>
          </a:xfrm>
          <a:prstGeom prst="rect">
            <a:avLst/>
          </a:prstGeom>
        </p:spPr>
        <p:txBody>
          <a:bodyPr/>
          <a:lstStyle>
            <a:lvl1pPr marL="342900" indent="-342900" algn="l" rtl="0" eaLnBrk="0" fontAlgn="base" hangingPunct="0">
              <a:spcBef>
                <a:spcPct val="20000"/>
              </a:spcBef>
              <a:spcAft>
                <a:spcPct val="0"/>
              </a:spcAft>
              <a:buChar char="•"/>
              <a:defRPr sz="2000" b="1">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b="1">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a:solidFill>
                  <a:schemeClr val="tx1"/>
                </a:solidFill>
                <a:latin typeface="+mn-lt"/>
                <a:ea typeface="ＭＳ Ｐゴシック" pitchFamily="-106" charset="-128"/>
              </a:defRPr>
            </a:lvl5pPr>
            <a:lvl6pPr marL="2514600" indent="-228600" algn="l" rtl="0" fontAlgn="base">
              <a:spcBef>
                <a:spcPct val="20000"/>
              </a:spcBef>
              <a:spcAft>
                <a:spcPct val="0"/>
              </a:spcAft>
              <a:buChar char="»"/>
              <a:defRPr>
                <a:solidFill>
                  <a:schemeClr val="tx1"/>
                </a:solidFill>
                <a:latin typeface="+mn-lt"/>
                <a:ea typeface="ＭＳ Ｐゴシック" pitchFamily="-106" charset="-128"/>
              </a:defRPr>
            </a:lvl6pPr>
            <a:lvl7pPr marL="2971800" indent="-228600" algn="l" rtl="0" fontAlgn="base">
              <a:spcBef>
                <a:spcPct val="20000"/>
              </a:spcBef>
              <a:spcAft>
                <a:spcPct val="0"/>
              </a:spcAft>
              <a:buChar char="»"/>
              <a:defRPr>
                <a:solidFill>
                  <a:schemeClr val="tx1"/>
                </a:solidFill>
                <a:latin typeface="+mn-lt"/>
                <a:ea typeface="ＭＳ Ｐゴシック" pitchFamily="-106" charset="-128"/>
              </a:defRPr>
            </a:lvl7pPr>
            <a:lvl8pPr marL="3429000" indent="-228600" algn="l" rtl="0" fontAlgn="base">
              <a:spcBef>
                <a:spcPct val="20000"/>
              </a:spcBef>
              <a:spcAft>
                <a:spcPct val="0"/>
              </a:spcAft>
              <a:buChar char="»"/>
              <a:defRPr>
                <a:solidFill>
                  <a:schemeClr val="tx1"/>
                </a:solidFill>
                <a:latin typeface="+mn-lt"/>
                <a:ea typeface="ＭＳ Ｐゴシック" pitchFamily="-106" charset="-128"/>
              </a:defRPr>
            </a:lvl8pPr>
            <a:lvl9pPr marL="3886200" indent="-228600" algn="l" rtl="0" fontAlgn="base">
              <a:spcBef>
                <a:spcPct val="20000"/>
              </a:spcBef>
              <a:spcAft>
                <a:spcPct val="0"/>
              </a:spcAft>
              <a:buChar char="»"/>
              <a:defRPr>
                <a:solidFill>
                  <a:schemeClr val="tx1"/>
                </a:solidFill>
                <a:latin typeface="+mn-lt"/>
                <a:ea typeface="ＭＳ Ｐゴシック" pitchFamily="-106" charset="-128"/>
              </a:defRPr>
            </a:lvl9pPr>
          </a:lstStyle>
          <a:p>
            <a:pPr algn="just"/>
            <a:r>
              <a:rPr lang="en-US" sz="2400" dirty="0"/>
              <a:t>Aerosol layer shields Rayleigh scattering signal</a:t>
            </a:r>
          </a:p>
          <a:p>
            <a:pPr algn="just"/>
            <a:endParaRPr lang="en-US" sz="2400" dirty="0"/>
          </a:p>
          <a:p>
            <a:pPr algn="just"/>
            <a:r>
              <a:rPr lang="en-US" sz="2400" dirty="0"/>
              <a:t>Low surface reflectance in the UV</a:t>
            </a:r>
          </a:p>
          <a:p>
            <a:pPr algn="just"/>
            <a:endParaRPr lang="en-US" sz="2400" dirty="0"/>
          </a:p>
          <a:p>
            <a:pPr algn="just"/>
            <a:r>
              <a:rPr lang="en-US" sz="2400" dirty="0"/>
              <a:t>Less sensitivity to aerosol absorption if polarization included</a:t>
            </a:r>
          </a:p>
          <a:p>
            <a:pPr algn="just"/>
            <a:endParaRPr lang="en-US" sz="2400" dirty="0"/>
          </a:p>
          <a:p>
            <a:pPr algn="just"/>
            <a:r>
              <a:rPr lang="en-US" sz="2400" dirty="0"/>
              <a:t>Strong O</a:t>
            </a:r>
            <a:r>
              <a:rPr lang="en-US" sz="2400" baseline="-25000" dirty="0"/>
              <a:t>2</a:t>
            </a:r>
            <a:r>
              <a:rPr lang="en-US" sz="2400" dirty="0"/>
              <a:t>-O</a:t>
            </a:r>
            <a:r>
              <a:rPr lang="en-US" sz="2400" baseline="-25000" dirty="0"/>
              <a:t>2</a:t>
            </a:r>
            <a:r>
              <a:rPr lang="en-US" sz="2400" dirty="0"/>
              <a:t> absorption in the Vis</a:t>
            </a:r>
          </a:p>
          <a:p>
            <a:pPr algn="just"/>
            <a:endParaRPr lang="en-US" sz="2400" dirty="0"/>
          </a:p>
          <a:p>
            <a:pPr algn="just"/>
            <a:r>
              <a:rPr lang="en-US" sz="2400" dirty="0"/>
              <a:t>Weaker Rayleigh scattering (than in the UV) and low surface albedo =&gt; 477 nm band sensitive to aerosol layer height</a:t>
            </a:r>
          </a:p>
        </p:txBody>
      </p:sp>
    </p:spTree>
    <p:extLst>
      <p:ext uri="{BB962C8B-B14F-4D97-AF65-F5344CB8AC3E}">
        <p14:creationId xmlns:p14="http://schemas.microsoft.com/office/powerpoint/2010/main" val="107248472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F145E297140E45B797E081426A2797" ma:contentTypeVersion="" ma:contentTypeDescription="Create a new document." ma:contentTypeScope="" ma:versionID="160958be7475a95d82e96848130d1730">
  <xsd:schema xmlns:xsd="http://www.w3.org/2001/XMLSchema" xmlns:xs="http://www.w3.org/2001/XMLSchema" xmlns:p="http://schemas.microsoft.com/office/2006/metadata/properties" targetNamespace="http://schemas.microsoft.com/office/2006/metadata/properties" ma:root="true" ma:fieldsID="f3e687d5f98ee29b9cfcc2ff24550dc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579DA5-9C5A-4470-B300-E1E56688F0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09CBCD3-C3C4-4DC9-AE74-A089944BFEA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C6FDEDE-7C1C-4246-9970-36D058BE1A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29025</TotalTime>
  <Words>621</Words>
  <Application>Microsoft Macintosh PowerPoint</Application>
  <PresentationFormat>On-screen Show (4:3)</PresentationFormat>
  <Paragraphs>145</Paragraphs>
  <Slides>17</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1" baseType="lpstr">
      <vt:lpstr>ＭＳ Ｐゴシック</vt:lpstr>
      <vt:lpstr>Arial</vt:lpstr>
      <vt:lpstr>Default Design</vt:lpstr>
      <vt:lpstr>Photo Editor Photo</vt:lpstr>
      <vt:lpstr>PowerPoint Presentation</vt:lpstr>
      <vt:lpstr>Team</vt:lpstr>
      <vt:lpstr>Genesis</vt:lpstr>
      <vt:lpstr>Importance of Aerosol Vertical Distribution</vt:lpstr>
      <vt:lpstr>Decadal Survey Designated Observable</vt:lpstr>
      <vt:lpstr>Paper Outline</vt:lpstr>
      <vt:lpstr>PowerPoint Presentation</vt:lpstr>
      <vt:lpstr>PowerPoint Presentation</vt:lpstr>
      <vt:lpstr>UV/Vis Measurements</vt:lpstr>
      <vt:lpstr>PowerPoint Presentation</vt:lpstr>
      <vt:lpstr>PowerPoint Presentation</vt:lpstr>
      <vt:lpstr>PowerPoint Presentation</vt:lpstr>
      <vt:lpstr>Oxygen Absorption Spectroscopy in the NIR</vt:lpstr>
      <vt:lpstr>Infrared Measurements</vt:lpstr>
      <vt:lpstr>Recommendations/Future Prospects</vt:lpstr>
      <vt:lpstr>Recommendations/Future Prospects</vt:lpstr>
      <vt:lpstr>PowerPoint Presentation</vt:lpstr>
    </vt:vector>
  </TitlesOfParts>
  <Company>LMIT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OCO Mission Operations Overview</dc:title>
  <dc:creator>David Crisp</dc:creator>
  <cp:lastModifiedBy>Natraj, Vijay (US 329J)</cp:lastModifiedBy>
  <cp:revision>549</cp:revision>
  <dcterms:created xsi:type="dcterms:W3CDTF">2016-04-13T18:06:21Z</dcterms:created>
  <dcterms:modified xsi:type="dcterms:W3CDTF">2024-10-15T05:07:53Z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0x0101008AF145E297140E45B797E081426A2797</vt:lpwstr>
  </property>
</Properties>
</file>