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3"/>
  </p:sldMasterIdLst>
  <p:notesMasterIdLst>
    <p:notesMasterId r:id="rId4"/>
  </p:notesMasterIdLst>
  <p:sldIdLst>
    <p:sldId id="256" r:id="rId5"/>
    <p:sldId id="257" r:id="rId6"/>
    <p:sldId id="258" r:id="rId7"/>
  </p:sldIdLst>
  <p:sldSz cy="6858000" cx="12192000"/>
  <p:notesSz cx="7010400" cy="9296400"/>
  <p:embeddedFontLst>
    <p:embeddedFont>
      <p:font typeface="Libre Franklin Black"/>
      <p:bold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ibreFranklinBlack-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LibreFranklin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50" lIns="93150" spcFirstLastPara="1" rIns="93150" wrap="square" tIns="465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1: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228600" lvl="0" marL="457200" marR="0" rtl="0" algn="l">
              <a:lnSpc>
                <a:spcPct val="100000"/>
              </a:lnSpc>
              <a:spcBef>
                <a:spcPts val="0"/>
              </a:spcBef>
              <a:spcAft>
                <a:spcPts val="0"/>
              </a:spcAft>
              <a:buSzPts val="1400"/>
              <a:buNone/>
            </a:pPr>
            <a:r>
              <a:t/>
            </a:r>
            <a:endParaRPr/>
          </a:p>
        </p:txBody>
      </p:sp>
      <p:sp>
        <p:nvSpPr>
          <p:cNvPr id="43" name="Google Shape;43;p1: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701040" y="4473892"/>
            <a:ext cx="5608320" cy="3660458"/>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50" name="Google Shape;50;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701040" y="4473892"/>
            <a:ext cx="5608320" cy="3660458"/>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56" name="Google Shape;5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2"/>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100000"/>
              </a:lnSpc>
              <a:spcBef>
                <a:spcPts val="533"/>
              </a:spcBef>
              <a:spcAft>
                <a:spcPts val="0"/>
              </a:spcAft>
              <a:buClr>
                <a:schemeClr val="dk1"/>
              </a:buClr>
              <a:buSzPts val="1400"/>
              <a:buFont typeface="Arial"/>
              <a:buChar char="–"/>
              <a:defRPr/>
            </a:lvl2pPr>
            <a:lvl3pPr indent="-317500" lvl="2" marL="1371600" algn="l">
              <a:lnSpc>
                <a:spcPct val="100000"/>
              </a:lnSpc>
              <a:spcBef>
                <a:spcPts val="533"/>
              </a:spcBef>
              <a:spcAft>
                <a:spcPts val="0"/>
              </a:spcAft>
              <a:buClr>
                <a:schemeClr val="dk1"/>
              </a:buClr>
              <a:buSzPts val="1400"/>
              <a:buFont typeface="Courier New"/>
              <a:buChar char="o"/>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 name="Google Shape;27;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 name="Shape 34"/>
        <p:cNvGrpSpPr/>
        <p:nvPr/>
      </p:nvGrpSpPr>
      <p:grpSpPr>
        <a:xfrm>
          <a:off x="0" y="0"/>
          <a:ext cx="0" cy="0"/>
          <a:chOff x="0" y="0"/>
          <a:chExt cx="0" cy="0"/>
        </a:xfrm>
      </p:grpSpPr>
      <p:sp>
        <p:nvSpPr>
          <p:cNvPr id="35" name="Google Shape;35;p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image" Target="../media/image10.jp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12192000" cy="686762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1" name="Google Shape;11;p1"/>
          <p:cNvPicPr preferRelativeResize="0"/>
          <p:nvPr/>
        </p:nvPicPr>
        <p:blipFill rotWithShape="1">
          <a:blip r:embed="rId1">
            <a:alphaModFix/>
          </a:blip>
          <a:srcRect b="0" l="0" r="0" t="0"/>
          <a:stretch/>
        </p:blipFill>
        <p:spPr>
          <a:xfrm>
            <a:off x="0" y="6420051"/>
            <a:ext cx="11652691" cy="447573"/>
          </a:xfrm>
          <a:prstGeom prst="rect">
            <a:avLst/>
          </a:prstGeom>
          <a:noFill/>
          <a:ln>
            <a:noFill/>
          </a:ln>
        </p:spPr>
      </p:pic>
      <p:sp>
        <p:nvSpPr>
          <p:cNvPr id="12" name="Google Shape;12;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nvSpPr>
        <p:spPr>
          <a:xfrm>
            <a:off x="11361819" y="6443000"/>
            <a:ext cx="830181"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1" i="0" lang="en-US" sz="1400" u="none" cap="none" strike="noStrike">
                <a:solidFill>
                  <a:srgbClr val="CCCCCC"/>
                </a:solidFill>
                <a:latin typeface="Arial"/>
                <a:ea typeface="Arial"/>
                <a:cs typeface="Arial"/>
                <a:sym typeface="Arial"/>
              </a:rPr>
              <a:t>‹#›</a:t>
            </a:fld>
            <a:endParaRPr b="1" i="0" sz="1400" u="none" cap="none" strike="noStrike">
              <a:solidFill>
                <a:srgbClr val="CCCCCC"/>
              </a:solidFill>
              <a:latin typeface="Arial"/>
              <a:ea typeface="Arial"/>
              <a:cs typeface="Arial"/>
              <a:sym typeface="Arial"/>
            </a:endParaRPr>
          </a:p>
        </p:txBody>
      </p:sp>
      <p:grpSp>
        <p:nvGrpSpPr>
          <p:cNvPr id="15" name="Google Shape;15;p1"/>
          <p:cNvGrpSpPr/>
          <p:nvPr/>
        </p:nvGrpSpPr>
        <p:grpSpPr>
          <a:xfrm>
            <a:off x="128080" y="6092791"/>
            <a:ext cx="667507" cy="667507"/>
            <a:chOff x="310960" y="5520595"/>
            <a:chExt cx="1239704" cy="1239704"/>
          </a:xfrm>
        </p:grpSpPr>
        <p:sp>
          <p:nvSpPr>
            <p:cNvPr id="16" name="Google Shape;16;p1"/>
            <p:cNvSpPr/>
            <p:nvPr/>
          </p:nvSpPr>
          <p:spPr>
            <a:xfrm>
              <a:off x="310960" y="5520595"/>
              <a:ext cx="1239704" cy="123970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 name="Google Shape;17;p1"/>
            <p:cNvPicPr preferRelativeResize="0"/>
            <p:nvPr/>
          </p:nvPicPr>
          <p:blipFill rotWithShape="1">
            <a:blip r:embed="rId2">
              <a:alphaModFix/>
            </a:blip>
            <a:srcRect b="0" l="0" r="0" t="0"/>
            <a:stretch/>
          </p:blipFill>
          <p:spPr>
            <a:xfrm>
              <a:off x="352776" y="5562411"/>
              <a:ext cx="1156072" cy="1156072"/>
            </a:xfrm>
            <a:prstGeom prst="rect">
              <a:avLst/>
            </a:prstGeom>
            <a:noFill/>
            <a:ln>
              <a:noFill/>
            </a:ln>
          </p:spPr>
        </p:pic>
      </p:grpSp>
      <p:sp>
        <p:nvSpPr>
          <p:cNvPr id="18" name="Google Shape;18;p1"/>
          <p:cNvSpPr/>
          <p:nvPr/>
        </p:nvSpPr>
        <p:spPr>
          <a:xfrm>
            <a:off x="0" y="0"/>
            <a:ext cx="12192000" cy="32004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
          <p:cNvSpPr txBox="1"/>
          <p:nvPr/>
        </p:nvSpPr>
        <p:spPr>
          <a:xfrm>
            <a:off x="923667" y="6485276"/>
            <a:ext cx="7663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 </a:t>
            </a:r>
            <a:endParaRPr/>
          </a:p>
        </p:txBody>
      </p:sp>
      <p:sp>
        <p:nvSpPr>
          <p:cNvPr id="20" name="Google Shape;20;p1"/>
          <p:cNvSpPr txBox="1"/>
          <p:nvPr/>
        </p:nvSpPr>
        <p:spPr>
          <a:xfrm>
            <a:off x="7036067" y="6492875"/>
            <a:ext cx="43257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CEOS AC-VC #20 October 15-18, 2024</a:t>
            </a:r>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6"/>
          <p:cNvSpPr txBox="1"/>
          <p:nvPr/>
        </p:nvSpPr>
        <p:spPr>
          <a:xfrm>
            <a:off x="1738267" y="3216256"/>
            <a:ext cx="8039476" cy="293332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1300"/>
              <a:buFont typeface="Arial"/>
              <a:buNone/>
            </a:pPr>
            <a:r>
              <a:t/>
            </a:r>
            <a:endParaRPr b="1" i="0" sz="1300" u="none" cap="none" strike="noStrike">
              <a:solidFill>
                <a:schemeClr val="lt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4000"/>
              <a:buFont typeface="Arial"/>
              <a:buNone/>
            </a:pPr>
            <a:r>
              <a:rPr b="1" i="0" lang="en-US" sz="4000" u="none" cap="none" strike="noStrike">
                <a:solidFill>
                  <a:schemeClr val="lt1"/>
                </a:solidFill>
                <a:latin typeface="Libre Franklin Black"/>
                <a:ea typeface="Libre Franklin Black"/>
                <a:cs typeface="Libre Franklin Black"/>
                <a:sym typeface="Libre Franklin Black"/>
              </a:rPr>
              <a:t>ALH Discussion</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Shobha Kondragunta (NOAA)</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Hai Zhang (IMSG at NOAA)</a:t>
            </a:r>
            <a:endParaRPr/>
          </a:p>
        </p:txBody>
      </p:sp>
      <p:pic>
        <p:nvPicPr>
          <p:cNvPr descr="https://jgpausas.blogs.uv.es/files/2020/05/PyroCb_Beneixama_crop50-1024x930.jpg" id="46" name="Google Shape;46;p6"/>
          <p:cNvPicPr preferRelativeResize="0"/>
          <p:nvPr/>
        </p:nvPicPr>
        <p:blipFill rotWithShape="1">
          <a:blip r:embed="rId3">
            <a:alphaModFix/>
          </a:blip>
          <a:srcRect b="0" l="0" r="0" t="0"/>
          <a:stretch/>
        </p:blipFill>
        <p:spPr>
          <a:xfrm>
            <a:off x="1073087" y="355335"/>
            <a:ext cx="3716196" cy="3247944"/>
          </a:xfrm>
          <a:prstGeom prst="rect">
            <a:avLst/>
          </a:prstGeom>
          <a:noFill/>
          <a:ln>
            <a:noFill/>
          </a:ln>
        </p:spPr>
      </p:pic>
      <p:pic>
        <p:nvPicPr>
          <p:cNvPr descr="The physical properties of peatland burn sites affect the amount of greenhouse gases that end up in the atmosphere" id="47" name="Google Shape;47;p6"/>
          <p:cNvPicPr preferRelativeResize="0"/>
          <p:nvPr/>
        </p:nvPicPr>
        <p:blipFill rotWithShape="1">
          <a:blip r:embed="rId4">
            <a:alphaModFix/>
          </a:blip>
          <a:srcRect b="0" l="0" r="0" t="0"/>
          <a:stretch/>
        </p:blipFill>
        <p:spPr>
          <a:xfrm>
            <a:off x="5832190" y="355335"/>
            <a:ext cx="3827858" cy="31845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7"/>
          <p:cNvSpPr/>
          <p:nvPr/>
        </p:nvSpPr>
        <p:spPr>
          <a:xfrm>
            <a:off x="144761" y="797510"/>
            <a:ext cx="5846470" cy="526297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Are aerosols present near the surface impacting surface air quality or are they aloft?</a:t>
            </a:r>
            <a:endParaRPr/>
          </a:p>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Is the smoke plume from a fire injected into the free troposphere or into the planetary boundary layer?</a:t>
            </a:r>
            <a:endParaRPr/>
          </a:p>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On a regional scale, can we monitor the altitude at which aerosols are being transported to determine if a downwind location will be impacted?</a:t>
            </a:r>
            <a:endParaRPr/>
          </a:p>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On a hemispheric scale, at what altitude is the trans-continental dust transport occurring and how is it impacting the ocean sea surface temperature, cyclone/hurricane strength, and phytoplankton bloom?</a:t>
            </a:r>
            <a:endParaRPr/>
          </a:p>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How different is the climate forcing due to the presence of dust and smoke over clouds compared to clear-sky only or cloudy-sky only climate forcing?</a:t>
            </a:r>
            <a:endParaRPr/>
          </a:p>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What are the linkages between climate and air quality with aerosols as the drivers of climate change? Will the number, severity, and location of fires and dust storms change, and will they have adverse impacts on air quality and human health?</a:t>
            </a:r>
            <a:endParaRPr/>
          </a:p>
          <a:p>
            <a:pPr indent="-342900" lvl="0" marL="34290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Arial"/>
                <a:ea typeface="Arial"/>
                <a:cs typeface="Arial"/>
                <a:sym typeface="Arial"/>
              </a:rPr>
              <a:t>Can simultaneous real time assimilation of winds and aerosols improve air quality forecast models?</a:t>
            </a:r>
            <a:endParaRPr/>
          </a:p>
        </p:txBody>
      </p:sp>
      <p:pic>
        <p:nvPicPr>
          <p:cNvPr id="53" name="Google Shape;53;p7"/>
          <p:cNvPicPr preferRelativeResize="0"/>
          <p:nvPr/>
        </p:nvPicPr>
        <p:blipFill rotWithShape="1">
          <a:blip r:embed="rId3">
            <a:alphaModFix/>
          </a:blip>
          <a:srcRect b="0" l="0" r="65459" t="0"/>
          <a:stretch/>
        </p:blipFill>
        <p:spPr>
          <a:xfrm>
            <a:off x="6200769" y="1030990"/>
            <a:ext cx="5846470" cy="4088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3">
            <a:alphaModFix/>
          </a:blip>
          <a:srcRect b="0" l="0" r="0" t="0"/>
          <a:stretch/>
        </p:blipFill>
        <p:spPr>
          <a:xfrm>
            <a:off x="7576703" y="3070675"/>
            <a:ext cx="4070886" cy="3204689"/>
          </a:xfrm>
          <a:prstGeom prst="rect">
            <a:avLst/>
          </a:prstGeom>
          <a:noFill/>
          <a:ln>
            <a:noFill/>
          </a:ln>
        </p:spPr>
      </p:pic>
      <p:pic>
        <p:nvPicPr>
          <p:cNvPr id="59" name="Google Shape;59;p8"/>
          <p:cNvPicPr preferRelativeResize="0"/>
          <p:nvPr/>
        </p:nvPicPr>
        <p:blipFill rotWithShape="1">
          <a:blip r:embed="rId4">
            <a:alphaModFix/>
          </a:blip>
          <a:srcRect b="0" l="0" r="0" t="0"/>
          <a:stretch/>
        </p:blipFill>
        <p:spPr>
          <a:xfrm>
            <a:off x="80082" y="2112901"/>
            <a:ext cx="3471679" cy="4376937"/>
          </a:xfrm>
          <a:prstGeom prst="rect">
            <a:avLst/>
          </a:prstGeom>
          <a:noFill/>
          <a:ln>
            <a:noFill/>
          </a:ln>
        </p:spPr>
      </p:pic>
      <p:pic>
        <p:nvPicPr>
          <p:cNvPr id="60" name="Google Shape;60;p8"/>
          <p:cNvPicPr preferRelativeResize="0"/>
          <p:nvPr/>
        </p:nvPicPr>
        <p:blipFill rotWithShape="1">
          <a:blip r:embed="rId5">
            <a:alphaModFix/>
          </a:blip>
          <a:srcRect b="0" l="0" r="0" t="0"/>
          <a:stretch/>
        </p:blipFill>
        <p:spPr>
          <a:xfrm>
            <a:off x="3688064" y="2112900"/>
            <a:ext cx="3471679" cy="4376937"/>
          </a:xfrm>
          <a:prstGeom prst="rect">
            <a:avLst/>
          </a:prstGeom>
          <a:noFill/>
          <a:ln>
            <a:noFill/>
          </a:ln>
        </p:spPr>
      </p:pic>
      <p:sp>
        <p:nvSpPr>
          <p:cNvPr id="61" name="Google Shape;61;p8"/>
          <p:cNvSpPr txBox="1"/>
          <p:nvPr/>
        </p:nvSpPr>
        <p:spPr>
          <a:xfrm>
            <a:off x="2525952" y="291352"/>
            <a:ext cx="798007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At low ALH, the retrieved AOCH is different from ALH</a:t>
            </a:r>
            <a:endParaRPr/>
          </a:p>
        </p:txBody>
      </p:sp>
      <p:sp>
        <p:nvSpPr>
          <p:cNvPr id="62" name="Google Shape;62;p8"/>
          <p:cNvSpPr/>
          <p:nvPr/>
        </p:nvSpPr>
        <p:spPr>
          <a:xfrm>
            <a:off x="7053726" y="993348"/>
            <a:ext cx="3471679" cy="441083"/>
          </a:xfrm>
          <a:prstGeom prst="rect">
            <a:avLst/>
          </a:prstGeom>
          <a:blipFill rotWithShape="1">
            <a:blip r:embed="rId6">
              <a:alphaModFix/>
            </a:blip>
            <a:stretch>
              <a:fillRect b="-86105" l="-525" r="0" t="-54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3" name="Google Shape;63;p8"/>
          <p:cNvSpPr/>
          <p:nvPr/>
        </p:nvSpPr>
        <p:spPr>
          <a:xfrm>
            <a:off x="1750515" y="993348"/>
            <a:ext cx="1306255" cy="475066"/>
          </a:xfrm>
          <a:prstGeom prst="rect">
            <a:avLst/>
          </a:prstGeom>
          <a:blipFill rotWithShape="1">
            <a:blip r:embed="rId7">
              <a:alphaModFix/>
            </a:blip>
            <a:stretch>
              <a:fillRect b="-71791" l="-1401" r="0" t="-4102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4" name="Google Shape;64;p8"/>
          <p:cNvSpPr txBox="1"/>
          <p:nvPr/>
        </p:nvSpPr>
        <p:spPr>
          <a:xfrm>
            <a:off x="7490634" y="2116568"/>
            <a:ext cx="4070886" cy="9541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At AOCH lower than 2 km, ALH is larger than AOCH</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At AOCH greater than 2km, ALH is very close to AOCH</a:t>
            </a:r>
            <a:endParaRPr/>
          </a:p>
        </p:txBody>
      </p:sp>
      <p:sp>
        <p:nvSpPr>
          <p:cNvPr id="65" name="Google Shape;65;p8"/>
          <p:cNvSpPr txBox="1"/>
          <p:nvPr/>
        </p:nvSpPr>
        <p:spPr>
          <a:xfrm>
            <a:off x="1380226" y="1572240"/>
            <a:ext cx="21627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Obtained from Lidar data</a:t>
            </a:r>
            <a:endParaRPr/>
          </a:p>
        </p:txBody>
      </p:sp>
      <p:sp>
        <p:nvSpPr>
          <p:cNvPr id="66" name="Google Shape;66;p8"/>
          <p:cNvSpPr txBox="1"/>
          <p:nvPr/>
        </p:nvSpPr>
        <p:spPr>
          <a:xfrm>
            <a:off x="7053726" y="1591355"/>
            <a:ext cx="26917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Obtained from TEMPO retrieval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