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5" r:id="rId3"/>
    <p:sldMasterId id="2147483656"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0" name="Google Shape;9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 name="Google Shape;9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6" name="Google Shape;106;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4" name="Google Shape;11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2" name="Google Shape;122;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1" name="Shape 11"/>
        <p:cNvGrpSpPr/>
        <p:nvPr/>
      </p:nvGrpSpPr>
      <p:grpSpPr>
        <a:xfrm>
          <a:off x="0" y="0"/>
          <a:ext cx="0" cy="0"/>
          <a:chOff x="0" y="0"/>
          <a:chExt cx="0" cy="0"/>
        </a:xfrm>
      </p:grpSpPr>
      <p:sp>
        <p:nvSpPr>
          <p:cNvPr id="12" name="Google Shape;12;p2"/>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13" name="Google Shape;13;p2"/>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14" name="Google Shape;14;p2"/>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15" name="Google Shape;15;p2"/>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16" name="Google Shape;16;p2"/>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17" name="Google Shape;17;p2"/>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Slide </a:t>
            </a:r>
            <a:fld id="{00000000-1234-1234-1234-123412341234}" type="slidenum">
              <a:rPr b="1" i="0" lang="en-US"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18" name="Google Shape;18;p2"/>
          <p:cNvSpPr txBox="1"/>
          <p:nvPr>
            <p:ph idx="1" type="body"/>
          </p:nvPr>
        </p:nvSpPr>
        <p:spPr>
          <a:xfrm>
            <a:off x="324233" y="1558533"/>
            <a:ext cx="11495400" cy="4662871"/>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9" name="Google Shape;19;p2"/>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0" name="Shape 20"/>
        <p:cNvGrpSpPr/>
        <p:nvPr/>
      </p:nvGrpSpPr>
      <p:grpSpPr>
        <a:xfrm>
          <a:off x="0" y="0"/>
          <a:ext cx="0" cy="0"/>
          <a:chOff x="0" y="0"/>
          <a:chExt cx="0" cy="0"/>
        </a:xfrm>
      </p:grpSpPr>
      <p:sp>
        <p:nvSpPr>
          <p:cNvPr id="21" name="Google Shape;21;p3"/>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22" name="Google Shape;22;p3"/>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23" name="Google Shape;23;p3"/>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24" name="Google Shape;24;p3"/>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25" name="Google Shape;25;p3"/>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26" name="Google Shape;26;p3"/>
          <p:cNvSpPr txBox="1"/>
          <p:nvPr>
            <p:ph idx="1" type="body"/>
          </p:nvPr>
        </p:nvSpPr>
        <p:spPr>
          <a:xfrm>
            <a:off x="386632"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7" name="Google Shape;27;p3"/>
          <p:cNvSpPr txBox="1"/>
          <p:nvPr>
            <p:ph idx="2" type="body"/>
          </p:nvPr>
        </p:nvSpPr>
        <p:spPr>
          <a:xfrm>
            <a:off x="6296361"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8" name="Google Shape;28;p3"/>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Slide </a:t>
            </a:r>
            <a:fld id="{00000000-1234-1234-1234-123412341234}" type="slidenum">
              <a:rPr b="1" i="0" lang="en-US"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29" name="Google Shape;29;p3"/>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0" name="Google Shape;30;p3"/>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SIT-37, 29-31 March 2022</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1" name="Shape 31"/>
        <p:cNvGrpSpPr/>
        <p:nvPr/>
      </p:nvGrpSpPr>
      <p:grpSpPr>
        <a:xfrm>
          <a:off x="0" y="0"/>
          <a:ext cx="0" cy="0"/>
          <a:chOff x="0" y="0"/>
          <a:chExt cx="0" cy="0"/>
        </a:xfrm>
      </p:grpSpPr>
      <p:sp>
        <p:nvSpPr>
          <p:cNvPr id="32" name="Google Shape;32;p4"/>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33" name="Google Shape;33;p4"/>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34" name="Google Shape;34;p4"/>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35" name="Google Shape;35;p4"/>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36" name="Google Shape;36;p4"/>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37" name="Google Shape;37;p4"/>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Slide </a:t>
            </a:r>
            <a:fld id="{00000000-1234-1234-1234-123412341234}" type="slidenum">
              <a:rPr b="1" i="0" lang="en-US"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38" name="Google Shape;38;p4"/>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9" name="Google Shape;39;p4"/>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SIT-37, 29-31 March 2022</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40" name="Shape 40"/>
        <p:cNvGrpSpPr/>
        <p:nvPr/>
      </p:nvGrpSpPr>
      <p:grpSpPr>
        <a:xfrm>
          <a:off x="0" y="0"/>
          <a:ext cx="0" cy="0"/>
          <a:chOff x="0" y="0"/>
          <a:chExt cx="0" cy="0"/>
        </a:xfrm>
      </p:grpSpPr>
      <p:sp>
        <p:nvSpPr>
          <p:cNvPr id="41" name="Google Shape;41;p5"/>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42" name="Google Shape;42;p5"/>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43" name="Google Shape;43;p5"/>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44" name="Google Shape;44;p5"/>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45" name="Google Shape;45;p5"/>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46" name="Google Shape;46;p5"/>
          <p:cNvSpPr txBox="1"/>
          <p:nvPr>
            <p:ph idx="1" type="body"/>
          </p:nvPr>
        </p:nvSpPr>
        <p:spPr>
          <a:xfrm>
            <a:off x="5180012" y="1373852"/>
            <a:ext cx="6172200" cy="469440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chemeClr val="dk1"/>
              </a:buClr>
              <a:buSzPts val="3200"/>
              <a:buFont typeface="Noto Sans Symbols"/>
              <a:buChar char="❖"/>
              <a:defRPr b="0" i="0" sz="3200" u="none" cap="none" strike="noStrike">
                <a:solidFill>
                  <a:schemeClr val="dk1"/>
                </a:solidFill>
                <a:latin typeface="Arial"/>
                <a:ea typeface="Arial"/>
                <a:cs typeface="Arial"/>
                <a:sym typeface="Arial"/>
              </a:defRPr>
            </a:lvl1pPr>
            <a:lvl2pPr indent="-406400" lvl="1" marL="914400" marR="0" rtl="0" algn="l">
              <a:lnSpc>
                <a:spcPct val="90000"/>
              </a:lnSpc>
              <a:spcBef>
                <a:spcPts val="5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2pPr>
            <a:lvl3pPr indent="-381000" lvl="2" marL="1371600" marR="0" rtl="0" algn="l">
              <a:lnSpc>
                <a:spcPct val="90000"/>
              </a:lnSpc>
              <a:spcBef>
                <a:spcPts val="500"/>
              </a:spcBef>
              <a:spcAft>
                <a:spcPts val="0"/>
              </a:spcAft>
              <a:buClr>
                <a:schemeClr val="dk1"/>
              </a:buClr>
              <a:buSzPts val="2400"/>
              <a:buFont typeface="Courier New"/>
              <a:buChar char="o"/>
              <a:defRPr b="0" i="0" sz="2400" u="none" cap="none" strike="noStrike">
                <a:solidFill>
                  <a:schemeClr val="dk1"/>
                </a:solidFill>
                <a:latin typeface="Arial"/>
                <a:ea typeface="Arial"/>
                <a:cs typeface="Arial"/>
                <a:sym typeface="Arial"/>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7" name="Google Shape;47;p5"/>
          <p:cNvSpPr txBox="1"/>
          <p:nvPr>
            <p:ph idx="2" type="body"/>
          </p:nvPr>
        </p:nvSpPr>
        <p:spPr>
          <a:xfrm>
            <a:off x="839788" y="1373852"/>
            <a:ext cx="3932237" cy="463055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48" name="Google Shape;48;p5"/>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Slide </a:t>
            </a:r>
            <a:fld id="{00000000-1234-1234-1234-123412341234}" type="slidenum">
              <a:rPr b="1" i="0" lang="en-US"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49" name="Google Shape;49;p5"/>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0" name="Google Shape;50;p5"/>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accent1"/>
                </a:solidFill>
                <a:latin typeface="Arial"/>
                <a:ea typeface="Arial"/>
                <a:cs typeface="Arial"/>
                <a:sym typeface="Arial"/>
              </a:rPr>
              <a:t>SIT-37, 29-31 March 2022</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ternate Interior " type="obj">
  <p:cSld name="OBJECT">
    <p:spTree>
      <p:nvGrpSpPr>
        <p:cNvPr id="65" name="Shape 65"/>
        <p:cNvGrpSpPr/>
        <p:nvPr/>
      </p:nvGrpSpPr>
      <p:grpSpPr>
        <a:xfrm>
          <a:off x="0" y="0"/>
          <a:ext cx="0" cy="0"/>
          <a:chOff x="0" y="0"/>
          <a:chExt cx="0" cy="0"/>
        </a:xfrm>
      </p:grpSpPr>
      <p:sp>
        <p:nvSpPr>
          <p:cNvPr id="66" name="Google Shape;66;p7"/>
          <p:cNvSpPr txBox="1"/>
          <p:nvPr>
            <p:ph type="title"/>
          </p:nvPr>
        </p:nvSpPr>
        <p:spPr>
          <a:xfrm>
            <a:off x="1435324" y="64947"/>
            <a:ext cx="9833008" cy="818782"/>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1E4E79"/>
              </a:buClr>
              <a:buSzPts val="4400"/>
              <a:buFont typeface="Calibri"/>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7"/>
          <p:cNvSpPr txBox="1"/>
          <p:nvPr>
            <p:ph idx="1" type="body"/>
          </p:nvPr>
        </p:nvSpPr>
        <p:spPr>
          <a:xfrm>
            <a:off x="838200" y="1016035"/>
            <a:ext cx="10515600" cy="516092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o"/>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8" name="Shape 68"/>
        <p:cNvGrpSpPr/>
        <p:nvPr/>
      </p:nvGrpSpPr>
      <p:grpSpPr>
        <a:xfrm>
          <a:off x="0" y="0"/>
          <a:ext cx="0" cy="0"/>
          <a:chOff x="0" y="0"/>
          <a:chExt cx="0" cy="0"/>
        </a:xfrm>
      </p:grpSpPr>
      <p:sp>
        <p:nvSpPr>
          <p:cNvPr id="69" name="Google Shape;69;p8"/>
          <p:cNvSpPr txBox="1"/>
          <p:nvPr>
            <p:ph type="title"/>
          </p:nvPr>
        </p:nvSpPr>
        <p:spPr>
          <a:xfrm>
            <a:off x="1435324" y="64947"/>
            <a:ext cx="9833008" cy="81878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1E4E7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8"/>
          <p:cNvSpPr txBox="1"/>
          <p:nvPr>
            <p:ph idx="1" type="body"/>
          </p:nvPr>
        </p:nvSpPr>
        <p:spPr>
          <a:xfrm>
            <a:off x="838200" y="142136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o"/>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8"/>
          <p:cNvSpPr txBox="1"/>
          <p:nvPr>
            <p:ph idx="2" type="body"/>
          </p:nvPr>
        </p:nvSpPr>
        <p:spPr>
          <a:xfrm>
            <a:off x="6172200" y="142136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o"/>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8"/>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73" name="Google Shape;73;p8"/>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74" name="Google Shape;74;p8"/>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5" name="Shape 75"/>
        <p:cNvGrpSpPr/>
        <p:nvPr/>
      </p:nvGrpSpPr>
      <p:grpSpPr>
        <a:xfrm>
          <a:off x="0" y="0"/>
          <a:ext cx="0" cy="0"/>
          <a:chOff x="0" y="0"/>
          <a:chExt cx="0" cy="0"/>
        </a:xfrm>
      </p:grpSpPr>
      <p:sp>
        <p:nvSpPr>
          <p:cNvPr id="76" name="Google Shape;76;p9"/>
          <p:cNvSpPr txBox="1"/>
          <p:nvPr>
            <p:ph type="title"/>
          </p:nvPr>
        </p:nvSpPr>
        <p:spPr>
          <a:xfrm>
            <a:off x="1435324" y="64947"/>
            <a:ext cx="9833008" cy="81878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1E4E7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9"/>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78" name="Google Shape;78;p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79" name="Google Shape;79;p9"/>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4.png"/><Relationship Id="rId3" Type="http://schemas.openxmlformats.org/officeDocument/2006/relationships/image" Target="../media/image7.png"/><Relationship Id="rId4" Type="http://schemas.openxmlformats.org/officeDocument/2006/relationships/image" Target="../media/image9.png"/><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pic>
        <p:nvPicPr>
          <p:cNvPr id="7" name="Google Shape;7;p1"/>
          <p:cNvPicPr preferRelativeResize="0"/>
          <p:nvPr/>
        </p:nvPicPr>
        <p:blipFill rotWithShape="1">
          <a:blip r:embed="rId1">
            <a:alphaModFix amt="34000"/>
          </a:blip>
          <a:srcRect b="35419" l="51339" r="-2839" t="3926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2">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
        <p:nvSpPr>
          <p:cNvPr id="10" name="Google Shape;10;p1"/>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1" name="Shape 51"/>
        <p:cNvGrpSpPr/>
        <p:nvPr/>
      </p:nvGrpSpPr>
      <p:grpSpPr>
        <a:xfrm>
          <a:off x="0" y="0"/>
          <a:ext cx="0" cy="0"/>
          <a:chOff x="0" y="0"/>
          <a:chExt cx="0" cy="0"/>
        </a:xfrm>
      </p:grpSpPr>
      <p:pic>
        <p:nvPicPr>
          <p:cNvPr id="52" name="Google Shape;52;p6"/>
          <p:cNvPicPr preferRelativeResize="0"/>
          <p:nvPr/>
        </p:nvPicPr>
        <p:blipFill rotWithShape="1">
          <a:blip r:embed="rId1">
            <a:alphaModFix/>
          </a:blip>
          <a:srcRect b="0" l="0" r="0" t="0"/>
          <a:stretch/>
        </p:blipFill>
        <p:spPr>
          <a:xfrm>
            <a:off x="0" y="6420050"/>
            <a:ext cx="11658600" cy="457200"/>
          </a:xfrm>
          <a:prstGeom prst="rect">
            <a:avLst/>
          </a:prstGeom>
          <a:noFill/>
          <a:ln>
            <a:noFill/>
          </a:ln>
        </p:spPr>
      </p:pic>
      <p:sp>
        <p:nvSpPr>
          <p:cNvPr id="53" name="Google Shape;53;p6"/>
          <p:cNvSpPr txBox="1"/>
          <p:nvPr>
            <p:ph type="title"/>
          </p:nvPr>
        </p:nvSpPr>
        <p:spPr>
          <a:xfrm>
            <a:off x="1435324" y="64947"/>
            <a:ext cx="9833008" cy="81878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1E4E79"/>
              </a:buClr>
              <a:buSzPts val="4400"/>
              <a:buFont typeface="Calibri"/>
              <a:buNone/>
              <a:defRPr b="1" i="0" sz="4400" u="none" cap="none" strike="noStrike">
                <a:solidFill>
                  <a:srgbClr val="1E4E79"/>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6"/>
          <p:cNvSpPr txBox="1"/>
          <p:nvPr>
            <p:ph idx="1" type="body"/>
          </p:nvPr>
        </p:nvSpPr>
        <p:spPr>
          <a:xfrm>
            <a:off x="838200" y="1016035"/>
            <a:ext cx="10515600" cy="516092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NTR"/>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5" name="Google Shape;55;p6"/>
          <p:cNvSpPr txBox="1"/>
          <p:nvPr/>
        </p:nvSpPr>
        <p:spPr>
          <a:xfrm>
            <a:off x="11361819" y="6443000"/>
            <a:ext cx="830181"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400" u="none" cap="none" strike="noStrike">
                <a:solidFill>
                  <a:srgbClr val="CCCCCC"/>
                </a:solidFill>
                <a:latin typeface="Calibri"/>
                <a:ea typeface="Calibri"/>
                <a:cs typeface="Calibri"/>
                <a:sym typeface="Calibri"/>
              </a:rPr>
              <a:t>‹#›</a:t>
            </a:fld>
            <a:endParaRPr b="1" i="0" sz="1400" u="none" cap="none" strike="noStrike">
              <a:solidFill>
                <a:srgbClr val="CCCCCC"/>
              </a:solidFill>
              <a:latin typeface="Calibri"/>
              <a:ea typeface="Calibri"/>
              <a:cs typeface="Calibri"/>
              <a:sym typeface="Calibri"/>
            </a:endParaRPr>
          </a:p>
        </p:txBody>
      </p:sp>
      <p:grpSp>
        <p:nvGrpSpPr>
          <p:cNvPr id="56" name="Google Shape;56;p6"/>
          <p:cNvGrpSpPr/>
          <p:nvPr/>
        </p:nvGrpSpPr>
        <p:grpSpPr>
          <a:xfrm>
            <a:off x="108830" y="6112041"/>
            <a:ext cx="667507" cy="667507"/>
            <a:chOff x="310960" y="5520595"/>
            <a:chExt cx="1239704" cy="1239704"/>
          </a:xfrm>
        </p:grpSpPr>
        <p:sp>
          <p:nvSpPr>
            <p:cNvPr id="57" name="Google Shape;57;p6"/>
            <p:cNvSpPr/>
            <p:nvPr/>
          </p:nvSpPr>
          <p:spPr>
            <a:xfrm>
              <a:off x="310960" y="5520595"/>
              <a:ext cx="1239704" cy="1239704"/>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pic>
          <p:nvPicPr>
            <p:cNvPr id="58" name="Google Shape;58;p6"/>
            <p:cNvPicPr preferRelativeResize="0"/>
            <p:nvPr/>
          </p:nvPicPr>
          <p:blipFill rotWithShape="1">
            <a:blip r:embed="rId2">
              <a:alphaModFix/>
            </a:blip>
            <a:srcRect b="0" l="0" r="0" t="0"/>
            <a:stretch/>
          </p:blipFill>
          <p:spPr>
            <a:xfrm>
              <a:off x="352776" y="5562411"/>
              <a:ext cx="1156072" cy="1156072"/>
            </a:xfrm>
            <a:prstGeom prst="rect">
              <a:avLst/>
            </a:prstGeom>
            <a:noFill/>
            <a:ln>
              <a:noFill/>
            </a:ln>
          </p:spPr>
        </p:pic>
      </p:grpSp>
      <p:sp>
        <p:nvSpPr>
          <p:cNvPr id="59" name="Google Shape;59;p6"/>
          <p:cNvSpPr txBox="1"/>
          <p:nvPr/>
        </p:nvSpPr>
        <p:spPr>
          <a:xfrm>
            <a:off x="923667" y="6485276"/>
            <a:ext cx="766306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chemeClr val="lt1"/>
                </a:solidFill>
                <a:latin typeface="Calibri"/>
                <a:ea typeface="Calibri"/>
                <a:cs typeface="Calibri"/>
                <a:sym typeface="Calibri"/>
              </a:rPr>
              <a:t>NOAA National Environmental Satellite, Data, and Information Service</a:t>
            </a:r>
            <a:endParaRPr/>
          </a:p>
        </p:txBody>
      </p:sp>
      <p:sp>
        <p:nvSpPr>
          <p:cNvPr id="60" name="Google Shape;60;p6"/>
          <p:cNvSpPr txBox="1"/>
          <p:nvPr/>
        </p:nvSpPr>
        <p:spPr>
          <a:xfrm>
            <a:off x="7036067" y="6492875"/>
            <a:ext cx="4325752" cy="30777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None/>
            </a:pPr>
            <a:r>
              <a:rPr b="0" i="0" lang="en-US" sz="1400" u="none" cap="none" strike="noStrike">
                <a:solidFill>
                  <a:schemeClr val="lt1"/>
                </a:solidFill>
                <a:latin typeface="Calibri"/>
                <a:ea typeface="Calibri"/>
                <a:cs typeface="Calibri"/>
                <a:sym typeface="Calibri"/>
              </a:rPr>
              <a:t>HAQAST Meeting at EPA 1 March 2023</a:t>
            </a:r>
            <a:endParaRPr/>
          </a:p>
        </p:txBody>
      </p:sp>
      <p:sp>
        <p:nvSpPr>
          <p:cNvPr id="61" name="Google Shape;61;p6"/>
          <p:cNvSpPr/>
          <p:nvPr/>
        </p:nvSpPr>
        <p:spPr>
          <a:xfrm>
            <a:off x="0" y="1"/>
            <a:ext cx="923667" cy="708024"/>
          </a:xfrm>
          <a:prstGeom prst="rect">
            <a:avLst/>
          </a:prstGeom>
          <a:solidFill>
            <a:srgbClr val="1A46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62" name="Google Shape;62;p6"/>
          <p:cNvSpPr/>
          <p:nvPr/>
        </p:nvSpPr>
        <p:spPr>
          <a:xfrm>
            <a:off x="923668" y="-7597"/>
            <a:ext cx="492382" cy="715622"/>
          </a:xfrm>
          <a:prstGeom prst="rect">
            <a:avLst/>
          </a:prstGeom>
          <a:solidFill>
            <a:srgbClr val="D8E2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63" name="Google Shape;63;p6"/>
          <p:cNvPicPr preferRelativeResize="0"/>
          <p:nvPr/>
        </p:nvPicPr>
        <p:blipFill rotWithShape="1">
          <a:blip r:embed="rId3">
            <a:alphaModFix/>
          </a:blip>
          <a:srcRect b="3811" l="0" r="0" t="0"/>
          <a:stretch/>
        </p:blipFill>
        <p:spPr>
          <a:xfrm>
            <a:off x="219223" y="1"/>
            <a:ext cx="1216101" cy="708024"/>
          </a:xfrm>
          <a:prstGeom prst="rect">
            <a:avLst/>
          </a:prstGeom>
          <a:noFill/>
          <a:ln>
            <a:noFill/>
          </a:ln>
        </p:spPr>
      </p:pic>
      <p:pic>
        <p:nvPicPr>
          <p:cNvPr id="64" name="Google Shape;64;p6"/>
          <p:cNvPicPr preferRelativeResize="0"/>
          <p:nvPr/>
        </p:nvPicPr>
        <p:blipFill rotWithShape="1">
          <a:blip r:embed="rId4">
            <a:alphaModFix/>
          </a:blip>
          <a:srcRect b="0" l="0" r="0" t="0"/>
          <a:stretch/>
        </p:blipFill>
        <p:spPr>
          <a:xfrm>
            <a:off x="10756676" y="-268818"/>
            <a:ext cx="1563624" cy="120825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2" r:id="rId5"/>
    <p:sldLayoutId id="2147483653" r:id="rId6"/>
    <p:sldLayoutId id="2147483654"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0"/>
          <p:cNvSpPr txBox="1"/>
          <p:nvPr>
            <p:ph type="title"/>
          </p:nvPr>
        </p:nvSpPr>
        <p:spPr>
          <a:xfrm>
            <a:off x="167039" y="108373"/>
            <a:ext cx="9571546" cy="86458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US" sz="3200"/>
              <a:t>Way Forward: Roadmap for the implementation of the white paper</a:t>
            </a:r>
            <a:endParaRPr sz="3200"/>
          </a:p>
        </p:txBody>
      </p:sp>
      <p:pic>
        <p:nvPicPr>
          <p:cNvPr id="85" name="Google Shape;85;p10"/>
          <p:cNvPicPr preferRelativeResize="0"/>
          <p:nvPr/>
        </p:nvPicPr>
        <p:blipFill rotWithShape="1">
          <a:blip r:embed="rId3">
            <a:alphaModFix/>
          </a:blip>
          <a:srcRect b="0" l="0" r="0" t="0"/>
          <a:stretch/>
        </p:blipFill>
        <p:spPr>
          <a:xfrm>
            <a:off x="7226557" y="1224678"/>
            <a:ext cx="4698744" cy="5121148"/>
          </a:xfrm>
          <a:prstGeom prst="rect">
            <a:avLst/>
          </a:prstGeom>
          <a:noFill/>
          <a:ln cap="flat" cmpd="sng" w="38100">
            <a:solidFill>
              <a:schemeClr val="dk1"/>
            </a:solidFill>
            <a:prstDash val="solid"/>
            <a:round/>
            <a:headEnd len="sm" w="sm" type="none"/>
            <a:tailEnd len="sm" w="sm" type="none"/>
          </a:ln>
        </p:spPr>
      </p:pic>
      <p:sp>
        <p:nvSpPr>
          <p:cNvPr id="86" name="Google Shape;86;p10"/>
          <p:cNvSpPr/>
          <p:nvPr/>
        </p:nvSpPr>
        <p:spPr>
          <a:xfrm>
            <a:off x="400050" y="1276873"/>
            <a:ext cx="6096000" cy="5016758"/>
          </a:xfrm>
          <a:prstGeom prst="rect">
            <a:avLst/>
          </a:prstGeom>
          <a:noFill/>
          <a:ln>
            <a:noFill/>
          </a:ln>
        </p:spPr>
        <p:txBody>
          <a:bodyPr anchorCtr="0" anchor="t" bIns="45700" lIns="91425" spcFirstLastPara="1" rIns="91425" wrap="square" tIns="45700">
            <a:noAutofit/>
          </a:bodyPr>
          <a:lstStyle/>
          <a:p>
            <a:pPr indent="-342900" lvl="0" marL="342900" marR="72390" rtl="0" algn="l">
              <a:lnSpc>
                <a:spcPct val="100000"/>
              </a:lnSpc>
              <a:spcBef>
                <a:spcPts val="0"/>
              </a:spcBef>
              <a:spcAft>
                <a:spcPts val="0"/>
              </a:spcAft>
              <a:buClr>
                <a:srgbClr val="000000"/>
              </a:buClr>
              <a:buSzPts val="1400"/>
              <a:buFont typeface="Noto Sans Symbols"/>
              <a:buChar char="∙"/>
            </a:pPr>
            <a:r>
              <a:rPr b="0" i="0" lang="en-US" sz="1400" u="none" cap="none" strike="noStrike">
                <a:solidFill>
                  <a:srgbClr val="252525"/>
                </a:solidFill>
                <a:latin typeface="Times New Roman"/>
                <a:ea typeface="Times New Roman"/>
                <a:cs typeface="Times New Roman"/>
                <a:sym typeface="Times New Roman"/>
              </a:rPr>
              <a:t>Satellite products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Exploit Near Real Time aerosol information from meteorological imagers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Exploit aerosol information from multi-angle polarimetric imagers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Exploit aerosol vertical information from spectrometers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Develop synergetic aerosol retrievals from multiple sensors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Enhance consistency of aerosol products </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Enhance radiometric consistency of space-borne sensors</a:t>
            </a:r>
            <a:endParaRPr b="0" i="0" sz="1200" u="none" cap="none" strike="noStrike">
              <a:solidFill>
                <a:srgbClr val="000000"/>
              </a:solidFill>
              <a:latin typeface="Calibri"/>
              <a:ea typeface="Calibri"/>
              <a:cs typeface="Calibri"/>
              <a:sym typeface="Calibri"/>
            </a:endParaRPr>
          </a:p>
          <a:p>
            <a:pPr indent="-342900" lvl="0" marL="342900" marR="72390" rtl="0" algn="l">
              <a:lnSpc>
                <a:spcPct val="100000"/>
              </a:lnSpc>
              <a:spcBef>
                <a:spcPts val="0"/>
              </a:spcBef>
              <a:spcAft>
                <a:spcPts val="0"/>
              </a:spcAft>
              <a:buClr>
                <a:srgbClr val="000000"/>
              </a:buClr>
              <a:buSzPts val="1400"/>
              <a:buFont typeface="Noto Sans Symbols"/>
              <a:buChar char="∙"/>
            </a:pPr>
            <a:r>
              <a:rPr b="0" i="0" lang="en-US" sz="1400" u="none" cap="none" strike="noStrike">
                <a:solidFill>
                  <a:srgbClr val="252525"/>
                </a:solidFill>
                <a:latin typeface="Times New Roman"/>
                <a:ea typeface="Times New Roman"/>
                <a:cs typeface="Times New Roman"/>
                <a:sym typeface="Times New Roman"/>
              </a:rPr>
              <a:t>Integration with models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Develop fast forward operators for assimilation of satellite observations  </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Improve consistency of aerosol representation in models and satellite products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Improve uncertainty estimates in satellite aerosol products </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Develop schemes for assimilation of Level-1 satellite data</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Improve aerosol models and Level-2 assimilation schemes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Develop data processing tools including machine learning</a:t>
            </a:r>
            <a:endParaRPr b="0" i="0" sz="1200" u="none" cap="none" strike="noStrike">
              <a:solidFill>
                <a:srgbClr val="000000"/>
              </a:solidFill>
              <a:latin typeface="Calibri"/>
              <a:ea typeface="Calibri"/>
              <a:cs typeface="Calibri"/>
              <a:sym typeface="Calibri"/>
            </a:endParaRPr>
          </a:p>
          <a:p>
            <a:pPr indent="-342900" lvl="0" marL="342900" marR="72390" rtl="0" algn="l">
              <a:lnSpc>
                <a:spcPct val="100000"/>
              </a:lnSpc>
              <a:spcBef>
                <a:spcPts val="0"/>
              </a:spcBef>
              <a:spcAft>
                <a:spcPts val="0"/>
              </a:spcAft>
              <a:buClr>
                <a:srgbClr val="000000"/>
              </a:buClr>
              <a:buSzPts val="1400"/>
              <a:buFont typeface="Noto Sans Symbols"/>
              <a:buChar char="∙"/>
            </a:pPr>
            <a:r>
              <a:rPr b="0" i="0" lang="en-US" sz="1400" u="none" cap="none" strike="noStrike">
                <a:solidFill>
                  <a:srgbClr val="252525"/>
                </a:solidFill>
                <a:latin typeface="Times New Roman"/>
                <a:ea typeface="Times New Roman"/>
                <a:cs typeface="Times New Roman"/>
                <a:sym typeface="Times New Roman"/>
              </a:rPr>
              <a:t>Validation</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Create ground-based validation supersites with comprehensive sets of sensors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Enhance ground-based observation infrastructure including low-cost PM sensors</a:t>
            </a:r>
            <a:endParaRPr b="0" i="0" sz="1200" u="none" cap="none" strike="noStrike">
              <a:solidFill>
                <a:srgbClr val="000000"/>
              </a:solidFill>
              <a:latin typeface="Calibri"/>
              <a:ea typeface="Calibri"/>
              <a:cs typeface="Calibri"/>
              <a:sym typeface="Calibri"/>
            </a:endParaRPr>
          </a:p>
          <a:p>
            <a:pPr indent="-285750" lvl="1" marL="742950" marR="72390" rtl="0" algn="l">
              <a:lnSpc>
                <a:spcPct val="100000"/>
              </a:lnSpc>
              <a:spcBef>
                <a:spcPts val="0"/>
              </a:spcBef>
              <a:spcAft>
                <a:spcPts val="0"/>
              </a:spcAft>
              <a:buClr>
                <a:srgbClr val="000000"/>
              </a:buClr>
              <a:buSzPts val="1400"/>
              <a:buFont typeface="Courier New"/>
              <a:buChar char="o"/>
            </a:pPr>
            <a:r>
              <a:rPr b="0" i="0" lang="en-US" sz="1400" u="none" cap="none" strike="noStrike">
                <a:solidFill>
                  <a:srgbClr val="252525"/>
                </a:solidFill>
                <a:latin typeface="Times New Roman"/>
                <a:ea typeface="Times New Roman"/>
                <a:cs typeface="Times New Roman"/>
                <a:sym typeface="Times New Roman"/>
              </a:rPr>
              <a:t>Facilitate data access</a:t>
            </a:r>
            <a:endParaRPr b="0" i="0" sz="1200" u="none" cap="none" strike="noStrike">
              <a:solidFill>
                <a:srgbClr val="000000"/>
              </a:solidFill>
              <a:latin typeface="Calibri"/>
              <a:ea typeface="Calibri"/>
              <a:cs typeface="Calibri"/>
              <a:sym typeface="Calibri"/>
            </a:endParaRPr>
          </a:p>
        </p:txBody>
      </p:sp>
      <p:sp>
        <p:nvSpPr>
          <p:cNvPr id="87" name="Google Shape;87;p10"/>
          <p:cNvSpPr/>
          <p:nvPr/>
        </p:nvSpPr>
        <p:spPr>
          <a:xfrm>
            <a:off x="6375529" y="2028826"/>
            <a:ext cx="742950" cy="247650"/>
          </a:xfrm>
          <a:prstGeom prst="leftArrow">
            <a:avLst>
              <a:gd fmla="val 50000" name="adj1"/>
              <a:gd fmla="val 50000" name="adj2"/>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1"/>
          <p:cNvSpPr txBox="1"/>
          <p:nvPr>
            <p:ph idx="1" type="body"/>
          </p:nvPr>
        </p:nvSpPr>
        <p:spPr>
          <a:xfrm>
            <a:off x="324233" y="1558534"/>
            <a:ext cx="5324092" cy="3022992"/>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lang="en-US"/>
              <a:t>Identify and describe activities to be carried out at CEOS and partner agencies that lead to meeting the goals of the recommendations of the whitepaper.  </a:t>
            </a:r>
            <a:endParaRPr/>
          </a:p>
        </p:txBody>
      </p:sp>
      <p:sp>
        <p:nvSpPr>
          <p:cNvPr id="93" name="Google Shape;93;p11"/>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US" sz="3200"/>
              <a:t>Way Forward: Roadmap for the implementation of the white paper</a:t>
            </a:r>
            <a:endParaRPr sz="3200"/>
          </a:p>
        </p:txBody>
      </p:sp>
      <p:pic>
        <p:nvPicPr>
          <p:cNvPr id="94" name="Google Shape;94;p11"/>
          <p:cNvPicPr preferRelativeResize="0"/>
          <p:nvPr/>
        </p:nvPicPr>
        <p:blipFill rotWithShape="1">
          <a:blip r:embed="rId3">
            <a:alphaModFix/>
          </a:blip>
          <a:srcRect b="0" l="0" r="0" t="0"/>
          <a:stretch/>
        </p:blipFill>
        <p:spPr>
          <a:xfrm>
            <a:off x="7226557" y="1224678"/>
            <a:ext cx="4698744" cy="5121148"/>
          </a:xfrm>
          <a:prstGeom prst="rect">
            <a:avLst/>
          </a:prstGeom>
          <a:noFill/>
          <a:ln cap="flat" cmpd="sng" w="38100">
            <a:solidFill>
              <a:schemeClr val="dk1"/>
            </a:solidFill>
            <a:prstDash val="solid"/>
            <a:round/>
            <a:headEnd len="sm" w="sm" type="none"/>
            <a:tailEnd len="sm" w="sm" type="none"/>
          </a:ln>
        </p:spPr>
      </p:pic>
      <p:sp>
        <p:nvSpPr>
          <p:cNvPr id="95" name="Google Shape;95;p11"/>
          <p:cNvSpPr/>
          <p:nvPr/>
        </p:nvSpPr>
        <p:spPr>
          <a:xfrm>
            <a:off x="6356479" y="2266951"/>
            <a:ext cx="742950" cy="247650"/>
          </a:xfrm>
          <a:prstGeom prst="leftArrow">
            <a:avLst>
              <a:gd fmla="val 50000" name="adj1"/>
              <a:gd fmla="val 50000" name="adj2"/>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2"/>
          <p:cNvSpPr txBox="1"/>
          <p:nvPr>
            <p:ph idx="1" type="body"/>
          </p:nvPr>
        </p:nvSpPr>
        <p:spPr>
          <a:xfrm>
            <a:off x="324233" y="1558534"/>
            <a:ext cx="5324092" cy="1870466"/>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lang="en-US"/>
              <a:t>Inform users about the quality of the data and associated uncertainties to optimize the data use.</a:t>
            </a:r>
            <a:endParaRPr/>
          </a:p>
          <a:p>
            <a:pPr indent="0" lvl="0" marL="50800" rtl="0" algn="l">
              <a:lnSpc>
                <a:spcPct val="90000"/>
              </a:lnSpc>
              <a:spcBef>
                <a:spcPts val="1000"/>
              </a:spcBef>
              <a:spcAft>
                <a:spcPts val="0"/>
              </a:spcAft>
              <a:buSzPts val="2800"/>
              <a:buNone/>
            </a:pPr>
            <a:r>
              <a:t/>
            </a:r>
            <a:endParaRPr/>
          </a:p>
        </p:txBody>
      </p:sp>
      <p:sp>
        <p:nvSpPr>
          <p:cNvPr id="101" name="Google Shape;101;p12"/>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US" sz="3200"/>
              <a:t>Way Forward: Roadmap for the implementation of the white paper</a:t>
            </a:r>
            <a:endParaRPr sz="3200"/>
          </a:p>
        </p:txBody>
      </p:sp>
      <p:pic>
        <p:nvPicPr>
          <p:cNvPr id="102" name="Google Shape;102;p12"/>
          <p:cNvPicPr preferRelativeResize="0"/>
          <p:nvPr/>
        </p:nvPicPr>
        <p:blipFill rotWithShape="1">
          <a:blip r:embed="rId3">
            <a:alphaModFix/>
          </a:blip>
          <a:srcRect b="0" l="0" r="0" t="0"/>
          <a:stretch/>
        </p:blipFill>
        <p:spPr>
          <a:xfrm>
            <a:off x="7226557" y="1224678"/>
            <a:ext cx="4698744" cy="5121148"/>
          </a:xfrm>
          <a:prstGeom prst="rect">
            <a:avLst/>
          </a:prstGeom>
          <a:noFill/>
          <a:ln cap="flat" cmpd="sng" w="38100">
            <a:solidFill>
              <a:schemeClr val="dk1"/>
            </a:solidFill>
            <a:prstDash val="solid"/>
            <a:round/>
            <a:headEnd len="sm" w="sm" type="none"/>
            <a:tailEnd len="sm" w="sm" type="none"/>
          </a:ln>
        </p:spPr>
      </p:pic>
      <p:sp>
        <p:nvSpPr>
          <p:cNvPr id="103" name="Google Shape;103;p12"/>
          <p:cNvSpPr/>
          <p:nvPr/>
        </p:nvSpPr>
        <p:spPr>
          <a:xfrm>
            <a:off x="6356479" y="2505076"/>
            <a:ext cx="742950" cy="247650"/>
          </a:xfrm>
          <a:prstGeom prst="leftArrow">
            <a:avLst>
              <a:gd fmla="val 50000" name="adj1"/>
              <a:gd fmla="val 50000" name="adj2"/>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3"/>
          <p:cNvSpPr txBox="1"/>
          <p:nvPr>
            <p:ph idx="1" type="body"/>
          </p:nvPr>
        </p:nvSpPr>
        <p:spPr>
          <a:xfrm>
            <a:off x="324233" y="1558533"/>
            <a:ext cx="5295517" cy="3308741"/>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1000"/>
              </a:spcBef>
              <a:spcAft>
                <a:spcPts val="0"/>
              </a:spcAft>
              <a:buSzPts val="2800"/>
              <a:buFont typeface="Noto Sans Symbols"/>
              <a:buChar char="▪"/>
            </a:pPr>
            <a:r>
              <a:rPr lang="en-US" sz="2000"/>
              <a:t>Assimilation of aerosol layer height to improve PM2.5 forecast is not yet a demonstrated activity.  </a:t>
            </a:r>
            <a:endParaRPr/>
          </a:p>
          <a:p>
            <a:pPr indent="-406400" lvl="0" marL="457200" rtl="0" algn="l">
              <a:lnSpc>
                <a:spcPct val="90000"/>
              </a:lnSpc>
              <a:spcBef>
                <a:spcPts val="1000"/>
              </a:spcBef>
              <a:spcAft>
                <a:spcPts val="0"/>
              </a:spcAft>
              <a:buSzPts val="2800"/>
              <a:buFont typeface="Noto Sans Symbols"/>
              <a:buChar char="▪"/>
            </a:pPr>
            <a:r>
              <a:rPr lang="en-US" sz="2000"/>
              <a:t>Prior to using aerosol layer height information in models, it is important to take stock of current retrieval capabilities, their limitations and strengths and document the ways this information can be used to estimate PM2.5 in peer reviewed literature. </a:t>
            </a:r>
            <a:endParaRPr/>
          </a:p>
          <a:p>
            <a:pPr indent="-228600" lvl="0" marL="457200" rtl="0" algn="l">
              <a:lnSpc>
                <a:spcPct val="90000"/>
              </a:lnSpc>
              <a:spcBef>
                <a:spcPts val="1000"/>
              </a:spcBef>
              <a:spcAft>
                <a:spcPts val="0"/>
              </a:spcAft>
              <a:buSzPts val="2800"/>
              <a:buFont typeface="Noto Sans Symbols"/>
              <a:buNone/>
            </a:pPr>
            <a:r>
              <a:t/>
            </a:r>
            <a:endParaRPr/>
          </a:p>
        </p:txBody>
      </p:sp>
      <p:sp>
        <p:nvSpPr>
          <p:cNvPr id="109" name="Google Shape;109;p13"/>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US" sz="3200"/>
              <a:t>Way Forward: Roadmap for the implementation of the white paper</a:t>
            </a:r>
            <a:endParaRPr sz="3200"/>
          </a:p>
        </p:txBody>
      </p:sp>
      <p:pic>
        <p:nvPicPr>
          <p:cNvPr id="110" name="Google Shape;110;p13"/>
          <p:cNvPicPr preferRelativeResize="0"/>
          <p:nvPr/>
        </p:nvPicPr>
        <p:blipFill rotWithShape="1">
          <a:blip r:embed="rId3">
            <a:alphaModFix/>
          </a:blip>
          <a:srcRect b="0" l="0" r="0" t="0"/>
          <a:stretch/>
        </p:blipFill>
        <p:spPr>
          <a:xfrm>
            <a:off x="7226557" y="1224678"/>
            <a:ext cx="4698744" cy="5121148"/>
          </a:xfrm>
          <a:prstGeom prst="rect">
            <a:avLst/>
          </a:prstGeom>
          <a:noFill/>
          <a:ln cap="flat" cmpd="sng" w="38100">
            <a:solidFill>
              <a:schemeClr val="dk1"/>
            </a:solidFill>
            <a:prstDash val="solid"/>
            <a:round/>
            <a:headEnd len="sm" w="sm" type="none"/>
            <a:tailEnd len="sm" w="sm" type="none"/>
          </a:ln>
        </p:spPr>
      </p:pic>
      <p:sp>
        <p:nvSpPr>
          <p:cNvPr id="111" name="Google Shape;111;p13"/>
          <p:cNvSpPr/>
          <p:nvPr/>
        </p:nvSpPr>
        <p:spPr>
          <a:xfrm>
            <a:off x="6318379" y="2962276"/>
            <a:ext cx="742950" cy="247650"/>
          </a:xfrm>
          <a:prstGeom prst="leftArrow">
            <a:avLst>
              <a:gd fmla="val 50000" name="adj1"/>
              <a:gd fmla="val 50000" name="adj2"/>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4"/>
          <p:cNvSpPr txBox="1"/>
          <p:nvPr>
            <p:ph idx="1" type="body"/>
          </p:nvPr>
        </p:nvSpPr>
        <p:spPr>
          <a:xfrm>
            <a:off x="324233" y="1558534"/>
            <a:ext cx="5238367" cy="3394466"/>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lang="en-US"/>
              <a:t>Space agencies should work with user agencies in establishing super sites to conduct routine long-term validation of satellite products and estimated PM2.5 by having sites measuring all needed observables.</a:t>
            </a:r>
            <a:endParaRPr/>
          </a:p>
          <a:p>
            <a:pPr indent="0" lvl="0" marL="50800" rtl="0" algn="l">
              <a:lnSpc>
                <a:spcPct val="90000"/>
              </a:lnSpc>
              <a:spcBef>
                <a:spcPts val="1000"/>
              </a:spcBef>
              <a:spcAft>
                <a:spcPts val="0"/>
              </a:spcAft>
              <a:buSzPts val="2800"/>
              <a:buNone/>
            </a:pPr>
            <a:r>
              <a:t/>
            </a:r>
            <a:endParaRPr/>
          </a:p>
        </p:txBody>
      </p:sp>
      <p:sp>
        <p:nvSpPr>
          <p:cNvPr id="117" name="Google Shape;117;p14"/>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US" sz="3200"/>
              <a:t>Way Forward: Roadmap for the implementation of the white paper</a:t>
            </a:r>
            <a:endParaRPr sz="3200"/>
          </a:p>
        </p:txBody>
      </p:sp>
      <p:pic>
        <p:nvPicPr>
          <p:cNvPr id="118" name="Google Shape;118;p14"/>
          <p:cNvPicPr preferRelativeResize="0"/>
          <p:nvPr/>
        </p:nvPicPr>
        <p:blipFill rotWithShape="1">
          <a:blip r:embed="rId3">
            <a:alphaModFix/>
          </a:blip>
          <a:srcRect b="0" l="0" r="0" t="0"/>
          <a:stretch/>
        </p:blipFill>
        <p:spPr>
          <a:xfrm>
            <a:off x="7226557" y="1224678"/>
            <a:ext cx="4698744" cy="5121148"/>
          </a:xfrm>
          <a:prstGeom prst="rect">
            <a:avLst/>
          </a:prstGeom>
          <a:noFill/>
          <a:ln cap="flat" cmpd="sng" w="38100">
            <a:solidFill>
              <a:schemeClr val="dk1"/>
            </a:solidFill>
            <a:prstDash val="solid"/>
            <a:round/>
            <a:headEnd len="sm" w="sm" type="none"/>
            <a:tailEnd len="sm" w="sm" type="none"/>
          </a:ln>
        </p:spPr>
      </p:pic>
      <p:sp>
        <p:nvSpPr>
          <p:cNvPr id="119" name="Google Shape;119;p14"/>
          <p:cNvSpPr/>
          <p:nvPr/>
        </p:nvSpPr>
        <p:spPr>
          <a:xfrm>
            <a:off x="6404104" y="3181350"/>
            <a:ext cx="742950" cy="247650"/>
          </a:xfrm>
          <a:prstGeom prst="leftArrow">
            <a:avLst>
              <a:gd fmla="val 50000" name="adj1"/>
              <a:gd fmla="val 50000" name="adj2"/>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5"/>
          <p:cNvSpPr txBox="1"/>
          <p:nvPr>
            <p:ph idx="1" type="body"/>
          </p:nvPr>
        </p:nvSpPr>
        <p:spPr>
          <a:xfrm>
            <a:off x="324232" y="1558533"/>
            <a:ext cx="5333617" cy="3003941"/>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lang="en-US"/>
              <a:t>Though regulatory agencies do not use satellite products in making regulations, they can use satellite-based information in a diagnostic way to study the impact of rule changes or the need for a rule change. </a:t>
            </a:r>
            <a:endParaRPr/>
          </a:p>
        </p:txBody>
      </p:sp>
      <p:sp>
        <p:nvSpPr>
          <p:cNvPr id="125" name="Google Shape;125;p15"/>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US" sz="3200"/>
              <a:t>Way Forward: Roadmap for the implementation of the white paper</a:t>
            </a:r>
            <a:endParaRPr sz="3200"/>
          </a:p>
        </p:txBody>
      </p:sp>
      <p:pic>
        <p:nvPicPr>
          <p:cNvPr id="126" name="Google Shape;126;p15"/>
          <p:cNvPicPr preferRelativeResize="0"/>
          <p:nvPr/>
        </p:nvPicPr>
        <p:blipFill rotWithShape="1">
          <a:blip r:embed="rId3">
            <a:alphaModFix/>
          </a:blip>
          <a:srcRect b="0" l="0" r="0" t="0"/>
          <a:stretch/>
        </p:blipFill>
        <p:spPr>
          <a:xfrm>
            <a:off x="7226557" y="1224678"/>
            <a:ext cx="4698744" cy="5121148"/>
          </a:xfrm>
          <a:prstGeom prst="rect">
            <a:avLst/>
          </a:prstGeom>
          <a:noFill/>
          <a:ln cap="flat" cmpd="sng" w="38100">
            <a:solidFill>
              <a:schemeClr val="dk1"/>
            </a:solidFill>
            <a:prstDash val="solid"/>
            <a:round/>
            <a:headEnd len="sm" w="sm" type="none"/>
            <a:tailEnd len="sm" w="sm" type="none"/>
          </a:ln>
        </p:spPr>
      </p:pic>
      <p:sp>
        <p:nvSpPr>
          <p:cNvPr id="127" name="Google Shape;127;p15"/>
          <p:cNvSpPr/>
          <p:nvPr/>
        </p:nvSpPr>
        <p:spPr>
          <a:xfrm>
            <a:off x="6413629" y="3429000"/>
            <a:ext cx="742950" cy="247650"/>
          </a:xfrm>
          <a:prstGeom prst="leftArrow">
            <a:avLst>
              <a:gd fmla="val 50000" name="adj1"/>
              <a:gd fmla="val 50000" name="adj2"/>
            </a:avLst>
          </a:prstGeom>
          <a:solidFill>
            <a:schemeClr val="accent1"/>
          </a:solidFill>
          <a:ln cap="flat" cmpd="sng" w="25400">
            <a:solidFill>
              <a:srgbClr val="25314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6"/>
          <p:cNvSpPr txBox="1"/>
          <p:nvPr>
            <p:ph idx="1" type="body"/>
          </p:nvPr>
        </p:nvSpPr>
        <p:spPr>
          <a:xfrm>
            <a:off x="324232" y="1558533"/>
            <a:ext cx="3914393" cy="1089417"/>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lang="en-US" sz="2000"/>
              <a:t>AirFuse talk by Barron Henderson (EPA)</a:t>
            </a:r>
            <a:endParaRPr/>
          </a:p>
        </p:txBody>
      </p:sp>
      <p:sp>
        <p:nvSpPr>
          <p:cNvPr id="133" name="Google Shape;133;p16"/>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4400"/>
              <a:buNone/>
            </a:pPr>
            <a:r>
              <a:rPr lang="en-US" sz="3200"/>
              <a:t>Way Forward: Roadmap for the implementation of the white paper</a:t>
            </a:r>
            <a:endParaRPr sz="3200"/>
          </a:p>
        </p:txBody>
      </p:sp>
      <p:pic>
        <p:nvPicPr>
          <p:cNvPr id="134" name="Google Shape;134;p16"/>
          <p:cNvPicPr preferRelativeResize="0"/>
          <p:nvPr/>
        </p:nvPicPr>
        <p:blipFill rotWithShape="1">
          <a:blip r:embed="rId3">
            <a:alphaModFix/>
          </a:blip>
          <a:srcRect b="0" l="0" r="0" t="0"/>
          <a:stretch/>
        </p:blipFill>
        <p:spPr>
          <a:xfrm>
            <a:off x="7226557" y="1224678"/>
            <a:ext cx="4698744" cy="5121148"/>
          </a:xfrm>
          <a:prstGeom prst="rect">
            <a:avLst/>
          </a:prstGeom>
          <a:noFill/>
          <a:ln cap="flat" cmpd="sng" w="38100">
            <a:solidFill>
              <a:schemeClr val="dk1"/>
            </a:solidFill>
            <a:prstDash val="solid"/>
            <a:round/>
            <a:headEnd len="sm" w="sm" type="none"/>
            <a:tailEnd len="sm" w="sm" type="none"/>
          </a:ln>
        </p:spPr>
      </p:pic>
      <p:cxnSp>
        <p:nvCxnSpPr>
          <p:cNvPr id="135" name="Google Shape;135;p16"/>
          <p:cNvCxnSpPr/>
          <p:nvPr/>
        </p:nvCxnSpPr>
        <p:spPr>
          <a:xfrm rot="10800000">
            <a:off x="4238550" y="1943101"/>
            <a:ext cx="2905200" cy="2133600"/>
          </a:xfrm>
          <a:prstGeom prst="bentConnector3">
            <a:avLst>
              <a:gd fmla="val 50000" name="adj1"/>
            </a:avLst>
          </a:prstGeom>
          <a:noFill/>
          <a:ln cap="flat" cmpd="sng" w="38100">
            <a:solidFill>
              <a:schemeClr val="dk1"/>
            </a:solidFill>
            <a:prstDash val="solid"/>
            <a:round/>
            <a:headEnd len="sm" w="sm" type="none"/>
            <a:tailEnd len="med" w="med" type="triangle"/>
          </a:ln>
        </p:spPr>
      </p:cxnSp>
      <p:sp>
        <p:nvSpPr>
          <p:cNvPr id="136" name="Google Shape;136;p16"/>
          <p:cNvSpPr txBox="1"/>
          <p:nvPr/>
        </p:nvSpPr>
        <p:spPr>
          <a:xfrm>
            <a:off x="324232" y="2354412"/>
            <a:ext cx="3362298" cy="1089417"/>
          </a:xfrm>
          <a:prstGeom prst="rect">
            <a:avLst/>
          </a:prstGeom>
          <a:noFill/>
          <a:ln>
            <a:noFill/>
          </a:ln>
        </p:spPr>
        <p:txBody>
          <a:bodyPr anchorCtr="0" anchor="t" bIns="45700" lIns="91425" spcFirstLastPara="1" rIns="91425" wrap="square" tIns="45700">
            <a:noAutofit/>
          </a:bodyPr>
          <a:lstStyle/>
          <a:p>
            <a:pPr indent="0" lvl="0" marL="50800" marR="0" rtl="0" algn="l">
              <a:lnSpc>
                <a:spcPct val="90000"/>
              </a:lnSpc>
              <a:spcBef>
                <a:spcPts val="1000"/>
              </a:spcBef>
              <a:spcAft>
                <a:spcPts val="0"/>
              </a:spcAft>
              <a:buClr>
                <a:schemeClr val="dk1"/>
              </a:buClr>
              <a:buSzPts val="2800"/>
              <a:buFont typeface="Noto Sans Symbols"/>
              <a:buNone/>
            </a:pPr>
            <a:r>
              <a:rPr b="0" i="0" lang="en-US" sz="2000" u="none" cap="none" strike="noStrike">
                <a:solidFill>
                  <a:schemeClr val="dk1"/>
                </a:solidFill>
                <a:latin typeface="Arial"/>
                <a:ea typeface="Arial"/>
                <a:cs typeface="Arial"/>
                <a:sym typeface="Arial"/>
              </a:rPr>
              <a:t>ALH review paper discussion by Vijay Natraj (JPL)</a:t>
            </a:r>
            <a:endParaRPr/>
          </a:p>
        </p:txBody>
      </p:sp>
      <p:sp>
        <p:nvSpPr>
          <p:cNvPr id="137" name="Google Shape;137;p16"/>
          <p:cNvSpPr txBox="1"/>
          <p:nvPr/>
        </p:nvSpPr>
        <p:spPr>
          <a:xfrm>
            <a:off x="305172" y="3544173"/>
            <a:ext cx="3241419" cy="1089417"/>
          </a:xfrm>
          <a:prstGeom prst="rect">
            <a:avLst/>
          </a:prstGeom>
          <a:noFill/>
          <a:ln>
            <a:noFill/>
          </a:ln>
        </p:spPr>
        <p:txBody>
          <a:bodyPr anchorCtr="0" anchor="t" bIns="45700" lIns="91425" spcFirstLastPara="1" rIns="91425" wrap="square" tIns="45700">
            <a:noAutofit/>
          </a:bodyPr>
          <a:lstStyle/>
          <a:p>
            <a:pPr indent="0" lvl="0" marL="50800" marR="0" rtl="0" algn="l">
              <a:lnSpc>
                <a:spcPct val="90000"/>
              </a:lnSpc>
              <a:spcBef>
                <a:spcPts val="1000"/>
              </a:spcBef>
              <a:spcAft>
                <a:spcPts val="0"/>
              </a:spcAft>
              <a:buClr>
                <a:schemeClr val="dk1"/>
              </a:buClr>
              <a:buSzPts val="2800"/>
              <a:buFont typeface="Noto Sans Symbols"/>
              <a:buNone/>
            </a:pPr>
            <a:r>
              <a:rPr b="0" i="0" lang="en-US" sz="2000" u="none" cap="none" strike="noStrike">
                <a:solidFill>
                  <a:schemeClr val="dk1"/>
                </a:solidFill>
                <a:latin typeface="Arial"/>
                <a:ea typeface="Arial"/>
                <a:cs typeface="Arial"/>
                <a:sym typeface="Arial"/>
              </a:rPr>
              <a:t>ALH validation talks by Jim Szykman (EPA) and Siyuan Huang (NOAA)</a:t>
            </a:r>
            <a:endParaRPr/>
          </a:p>
        </p:txBody>
      </p:sp>
      <p:sp>
        <p:nvSpPr>
          <p:cNvPr id="138" name="Google Shape;138;p16"/>
          <p:cNvSpPr txBox="1"/>
          <p:nvPr/>
        </p:nvSpPr>
        <p:spPr>
          <a:xfrm>
            <a:off x="305172" y="4733934"/>
            <a:ext cx="3241419" cy="1285906"/>
          </a:xfrm>
          <a:prstGeom prst="rect">
            <a:avLst/>
          </a:prstGeom>
          <a:noFill/>
          <a:ln>
            <a:noFill/>
          </a:ln>
        </p:spPr>
        <p:txBody>
          <a:bodyPr anchorCtr="0" anchor="t" bIns="45700" lIns="91425" spcFirstLastPara="1" rIns="91425" wrap="square" tIns="45700">
            <a:noAutofit/>
          </a:bodyPr>
          <a:lstStyle/>
          <a:p>
            <a:pPr indent="0" lvl="0" marL="50800" marR="0" rtl="0" algn="l">
              <a:lnSpc>
                <a:spcPct val="90000"/>
              </a:lnSpc>
              <a:spcBef>
                <a:spcPts val="1000"/>
              </a:spcBef>
              <a:spcAft>
                <a:spcPts val="0"/>
              </a:spcAft>
              <a:buClr>
                <a:schemeClr val="dk1"/>
              </a:buClr>
              <a:buSzPts val="2800"/>
              <a:buFont typeface="Noto Sans Symbols"/>
              <a:buNone/>
            </a:pPr>
            <a:r>
              <a:rPr b="0" i="0" lang="en-US" sz="2000" u="none" cap="none" strike="noStrike">
                <a:solidFill>
                  <a:schemeClr val="dk1"/>
                </a:solidFill>
                <a:latin typeface="Arial"/>
                <a:ea typeface="Arial"/>
                <a:cs typeface="Arial"/>
                <a:sym typeface="Arial"/>
              </a:rPr>
              <a:t>Satellite data relevance to new PM2.5 health standard by Michael Cheeseman (NOAA)</a:t>
            </a:r>
            <a:endParaRPr/>
          </a:p>
        </p:txBody>
      </p:sp>
      <p:cxnSp>
        <p:nvCxnSpPr>
          <p:cNvPr id="139" name="Google Shape;139;p16"/>
          <p:cNvCxnSpPr/>
          <p:nvPr/>
        </p:nvCxnSpPr>
        <p:spPr>
          <a:xfrm rot="10800000">
            <a:off x="4095025" y="2963475"/>
            <a:ext cx="3003300" cy="1789500"/>
          </a:xfrm>
          <a:prstGeom prst="bentConnector3">
            <a:avLst>
              <a:gd fmla="val 50000" name="adj1"/>
            </a:avLst>
          </a:prstGeom>
          <a:noFill/>
          <a:ln cap="flat" cmpd="sng" w="38100">
            <a:solidFill>
              <a:schemeClr val="dk1"/>
            </a:solidFill>
            <a:prstDash val="solid"/>
            <a:round/>
            <a:headEnd len="sm" w="sm" type="none"/>
            <a:tailEnd len="med" w="med" type="triangle"/>
          </a:ln>
        </p:spPr>
      </p:cxnSp>
      <p:cxnSp>
        <p:nvCxnSpPr>
          <p:cNvPr id="140" name="Google Shape;140;p16"/>
          <p:cNvCxnSpPr/>
          <p:nvPr/>
        </p:nvCxnSpPr>
        <p:spPr>
          <a:xfrm rot="10800000">
            <a:off x="3590939" y="4333737"/>
            <a:ext cx="3530100" cy="894900"/>
          </a:xfrm>
          <a:prstGeom prst="bentConnector3">
            <a:avLst>
              <a:gd fmla="val 50000" name="adj1"/>
            </a:avLst>
          </a:prstGeom>
          <a:noFill/>
          <a:ln cap="flat" cmpd="sng" w="38100">
            <a:solidFill>
              <a:schemeClr val="dk1"/>
            </a:solidFill>
            <a:prstDash val="solid"/>
            <a:round/>
            <a:headEnd len="sm" w="sm" type="none"/>
            <a:tailEnd len="med" w="med" type="triangle"/>
          </a:ln>
        </p:spPr>
      </p:cxnSp>
      <p:cxnSp>
        <p:nvCxnSpPr>
          <p:cNvPr id="141" name="Google Shape;141;p16"/>
          <p:cNvCxnSpPr/>
          <p:nvPr/>
        </p:nvCxnSpPr>
        <p:spPr>
          <a:xfrm rot="10800000">
            <a:off x="3114589" y="5591103"/>
            <a:ext cx="4023300" cy="153000"/>
          </a:xfrm>
          <a:prstGeom prst="bentConnector3">
            <a:avLst>
              <a:gd fmla="val 50000" name="adj1"/>
            </a:avLst>
          </a:prstGeom>
          <a:noFill/>
          <a:ln cap="flat" cmpd="sng" w="38100">
            <a:solidFill>
              <a:schemeClr val="dk1"/>
            </a:solidFill>
            <a:prstDash val="solid"/>
            <a:round/>
            <a:headEnd len="sm" w="sm"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7"/>
          <p:cNvSpPr txBox="1"/>
          <p:nvPr>
            <p:ph idx="1" type="body"/>
          </p:nvPr>
        </p:nvSpPr>
        <p:spPr>
          <a:xfrm>
            <a:off x="348300" y="1097564"/>
            <a:ext cx="11495400" cy="4662871"/>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b="1" lang="en-US" sz="1200"/>
              <a:t>Regarding Rec 2 (Exploit vertical information from spectrometers) there is progress on L2 algorithms and on assimilation approaches:</a:t>
            </a:r>
            <a:endParaRPr/>
          </a:p>
          <a:p>
            <a:pPr indent="0" lvl="0" marL="50800" rtl="0" algn="l">
              <a:lnSpc>
                <a:spcPct val="90000"/>
              </a:lnSpc>
              <a:spcBef>
                <a:spcPts val="1000"/>
              </a:spcBef>
              <a:spcAft>
                <a:spcPts val="0"/>
              </a:spcAft>
              <a:buSzPts val="2800"/>
              <a:buNone/>
            </a:pPr>
            <a:r>
              <a:rPr lang="en-US" sz="1200"/>
              <a:t>van Zadelhoff, G.-J., Donovan, D. P., and Wang, P.: Detection of aerosol and cloud features for the EarthCARE atmospheric lidar (ATLID): the ATLID FeatureMask (A-FM) product, Atmos. Meas. Tech., 16, 3631–3651, https://doi.org/10.5194/amt-16-3631-2023, 2023.</a:t>
            </a:r>
            <a:endParaRPr/>
          </a:p>
          <a:p>
            <a:pPr indent="0" lvl="0" marL="50800" rtl="0" algn="l">
              <a:lnSpc>
                <a:spcPct val="90000"/>
              </a:lnSpc>
              <a:spcBef>
                <a:spcPts val="1000"/>
              </a:spcBef>
              <a:spcAft>
                <a:spcPts val="0"/>
              </a:spcAft>
              <a:buSzPts val="2800"/>
              <a:buNone/>
            </a:pPr>
            <a:r>
              <a:rPr lang="en-US" sz="1200"/>
              <a:t>Wang, P., Donovan, D. P., van Zadelhoff, G.-J., de Kloe, J., Huber, D., and Reissig, K.: Evaluation of Aeolus feature mask and particle extinction coefficient profile products using CALIPSO data, Atmos. Meas. Tech., 17, 5935–5955, https://doi.org/10.5194/amt-17-5935-2024, 2024.</a:t>
            </a:r>
            <a:endParaRPr/>
          </a:p>
          <a:p>
            <a:pPr indent="0" lvl="0" marL="50800" rtl="0" algn="l">
              <a:lnSpc>
                <a:spcPct val="90000"/>
              </a:lnSpc>
              <a:spcBef>
                <a:spcPts val="1000"/>
              </a:spcBef>
              <a:spcAft>
                <a:spcPts val="0"/>
              </a:spcAft>
              <a:buSzPts val="2800"/>
              <a:buNone/>
            </a:pPr>
            <a:r>
              <a:rPr lang="en-US" sz="1200"/>
              <a:t>Pang, M., Jin, J., Yang, T., Chen, X., Segers, A., Lin, H. X., Liao, H., and Han, W.: The sensitivity of aerosol data assimilation to vertical profiles: case study of dust storm assimilation with LOTOS-EUROS v2.2, Geosci. Model Dev. Discuss. [preprint], https://doi.org/10.5194/gmd-2024-113, in review, 2024. </a:t>
            </a:r>
            <a:endParaRPr/>
          </a:p>
          <a:p>
            <a:pPr indent="0" lvl="0" marL="50800" rtl="0" algn="l">
              <a:lnSpc>
                <a:spcPct val="90000"/>
              </a:lnSpc>
              <a:spcBef>
                <a:spcPts val="1000"/>
              </a:spcBef>
              <a:spcAft>
                <a:spcPts val="0"/>
              </a:spcAft>
              <a:buSzPts val="2800"/>
              <a:buNone/>
            </a:pPr>
            <a:r>
              <a:rPr lang="en-US" sz="1200"/>
              <a:t>Wang, H., Yang, T., Wang, Z., Li, J., Chai, W., Tang, G., Kong, L., and Chen, X.: An aerosol vertical data assimilation system (NAQPMS-PDAF v1.0): development and application, Geosci. Model Dev., 15, 3555–3585, https://doi.org/10.5194/gmd-15-3555-2022, 2022.</a:t>
            </a:r>
            <a:endParaRPr/>
          </a:p>
          <a:p>
            <a:pPr indent="0" lvl="0" marL="50800" rtl="0" algn="l">
              <a:lnSpc>
                <a:spcPct val="90000"/>
              </a:lnSpc>
              <a:spcBef>
                <a:spcPts val="1000"/>
              </a:spcBef>
              <a:spcAft>
                <a:spcPts val="0"/>
              </a:spcAft>
              <a:buSzPts val="2800"/>
              <a:buNone/>
            </a:pPr>
            <a:r>
              <a:rPr lang="en-US" sz="1200"/>
              <a:t>Yang, T., Li, H., Wang, H., Sun, Y., Chen, X., Wang, F., Xu, L., and Wang, Z.: Vertical aerosol data assimilation technology and application based on satellite and ground lidar: A review and outlook, J. Environ. Sci., 123, 292-305, https://doi.org/10.1016/j.jes.2022.04.012, 2023.</a:t>
            </a:r>
            <a:endParaRPr/>
          </a:p>
          <a:p>
            <a:pPr indent="0" lvl="0" marL="50800" rtl="0" algn="l">
              <a:lnSpc>
                <a:spcPct val="90000"/>
              </a:lnSpc>
              <a:spcBef>
                <a:spcPts val="1000"/>
              </a:spcBef>
              <a:spcAft>
                <a:spcPts val="0"/>
              </a:spcAft>
              <a:buSzPts val="2800"/>
              <a:buNone/>
            </a:pPr>
            <a:r>
              <a:rPr b="1" lang="en-US" sz="1200"/>
              <a:t>Regarding Rec 3 (Exploit information from multi-angle polarimetric imagers) there is progress on both L2 algorithms and on assimilation approaches:</a:t>
            </a:r>
            <a:endParaRPr/>
          </a:p>
          <a:p>
            <a:pPr indent="0" lvl="0" marL="50800" rtl="0" algn="l">
              <a:lnSpc>
                <a:spcPct val="90000"/>
              </a:lnSpc>
              <a:spcBef>
                <a:spcPts val="1000"/>
              </a:spcBef>
              <a:spcAft>
                <a:spcPts val="0"/>
              </a:spcAft>
              <a:buSzPts val="2800"/>
              <a:buNone/>
            </a:pPr>
            <a:r>
              <a:rPr lang="en-US" sz="1200"/>
              <a:t>Algorithm evaluation for polarimetric remote sensing of atmospheric aerosols, AMT, https://doi.org/10.5194/amt-17-1497-2024</a:t>
            </a:r>
            <a:endParaRPr/>
          </a:p>
          <a:p>
            <a:pPr indent="0" lvl="0" marL="50800" rtl="0" algn="l">
              <a:lnSpc>
                <a:spcPct val="90000"/>
              </a:lnSpc>
              <a:spcBef>
                <a:spcPts val="1000"/>
              </a:spcBef>
              <a:spcAft>
                <a:spcPts val="0"/>
              </a:spcAft>
              <a:buSzPts val="2800"/>
              <a:buNone/>
            </a:pPr>
            <a:r>
              <a:rPr lang="en-US" sz="1200"/>
              <a:t>Gao et al.,Simultaneous retrieval of aerosol and ocean properties from PACE HARP2 […], AMT, https://doi.org/10.5194/amt-16-5863-2023</a:t>
            </a:r>
            <a:endParaRPr/>
          </a:p>
          <a:p>
            <a:pPr indent="0" lvl="0" marL="50800" rtl="0" algn="l">
              <a:lnSpc>
                <a:spcPct val="90000"/>
              </a:lnSpc>
              <a:spcBef>
                <a:spcPts val="1000"/>
              </a:spcBef>
              <a:spcAft>
                <a:spcPts val="0"/>
              </a:spcAft>
              <a:buSzPts val="2800"/>
              <a:buNone/>
            </a:pPr>
            <a:r>
              <a:rPr lang="en-US" sz="1200"/>
              <a:t>Tao et al., […] retrieval algorithm for multi-angle polarimetric measurements with physics-informed deep learning method, RSE, https://doi.org/10.1016/j.rse.2023.113763, 2023</a:t>
            </a:r>
            <a:endParaRPr/>
          </a:p>
          <a:p>
            <a:pPr indent="0" lvl="0" marL="50800" rtl="0" algn="l">
              <a:lnSpc>
                <a:spcPct val="90000"/>
              </a:lnSpc>
              <a:spcBef>
                <a:spcPts val="1000"/>
              </a:spcBef>
              <a:spcAft>
                <a:spcPts val="0"/>
              </a:spcAft>
              <a:buSzPts val="2800"/>
              <a:buNone/>
            </a:pPr>
            <a:r>
              <a:rPr lang="en-US" sz="1200"/>
              <a:t>3MI algorithm?</a:t>
            </a:r>
            <a:endParaRPr/>
          </a:p>
          <a:p>
            <a:pPr indent="0" lvl="0" marL="50800" rtl="0" algn="l">
              <a:lnSpc>
                <a:spcPct val="90000"/>
              </a:lnSpc>
              <a:spcBef>
                <a:spcPts val="1000"/>
              </a:spcBef>
              <a:spcAft>
                <a:spcPts val="0"/>
              </a:spcAft>
              <a:buSzPts val="2800"/>
              <a:buNone/>
            </a:pPr>
            <a:r>
              <a:rPr lang="en-US" sz="1200"/>
              <a:t>Wang et al., Aerosol Retrieval over Land from the Directional Polarimetric Camera Aboard on GF-5,  Atmosphere 2022, https://doi.org/10.3390/atmos13111884</a:t>
            </a:r>
            <a:endParaRPr/>
          </a:p>
          <a:p>
            <a:pPr indent="0" lvl="0" marL="50800" rtl="0" algn="l">
              <a:lnSpc>
                <a:spcPct val="90000"/>
              </a:lnSpc>
              <a:spcBef>
                <a:spcPts val="1000"/>
              </a:spcBef>
              <a:spcAft>
                <a:spcPts val="0"/>
              </a:spcAft>
              <a:buSzPts val="2800"/>
              <a:buNone/>
            </a:pPr>
            <a:r>
              <a:rPr lang="en-US" sz="1200"/>
              <a:t>Tsikerdekis et al., Estimating aerosol emission from SPEXone/PACE using an ensemble Kalman smoother: OSSEs, Geosci. Model Dev., 15, 3253–3279, https://doi.org/10.5194/gmd-15-3253-2022</a:t>
            </a:r>
            <a:endParaRPr/>
          </a:p>
          <a:p>
            <a:pPr indent="0" lvl="0" marL="50800" rtl="0" algn="l">
              <a:lnSpc>
                <a:spcPct val="90000"/>
              </a:lnSpc>
              <a:spcBef>
                <a:spcPts val="1000"/>
              </a:spcBef>
              <a:spcAft>
                <a:spcPts val="0"/>
              </a:spcAft>
              <a:buSzPts val="2800"/>
              <a:buNone/>
            </a:pPr>
            <a:r>
              <a:rPr lang="en-US" sz="1200"/>
              <a:t>Tsikerdekis et al., Assimilating aerosol optical properties related to size and absorption from POLDER with ensemble data assimilation system, ACP, https://doi.org/10.5194/acp-21-2637-2021</a:t>
            </a:r>
            <a:endParaRPr/>
          </a:p>
        </p:txBody>
      </p:sp>
      <p:sp>
        <p:nvSpPr>
          <p:cNvPr id="147" name="Google Shape;147;p17"/>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SzPts val="4400"/>
              <a:buFont typeface="Arial"/>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8"/>
          <p:cNvSpPr txBox="1"/>
          <p:nvPr>
            <p:ph idx="1" type="body"/>
          </p:nvPr>
        </p:nvSpPr>
        <p:spPr>
          <a:xfrm>
            <a:off x="348300" y="1097564"/>
            <a:ext cx="11495400" cy="4662871"/>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t/>
            </a:r>
            <a:endParaRPr sz="1200"/>
          </a:p>
        </p:txBody>
      </p:sp>
      <p:sp>
        <p:nvSpPr>
          <p:cNvPr id="153" name="Google Shape;153;p18"/>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SzPts val="4400"/>
              <a:buFont typeface="Arial"/>
              <a:buNone/>
            </a:pPr>
            <a:r>
              <a:rPr lang="en-US"/>
              <a:t>Additional Activities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Alternate Interior ">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