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88" r:id="rId4"/>
    <p:sldId id="280" r:id="rId5"/>
    <p:sldId id="259" r:id="rId6"/>
    <p:sldId id="3796" r:id="rId7"/>
    <p:sldId id="294" r:id="rId8"/>
    <p:sldId id="1224" r:id="rId9"/>
    <p:sldId id="284" r:id="rId10"/>
    <p:sldId id="3793" r:id="rId11"/>
    <p:sldId id="3795" r:id="rId12"/>
    <p:sldId id="1246" r:id="rId13"/>
    <p:sldId id="362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i10MMBDD0kRKBvRtyTarjNUWXW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8EF3"/>
    <a:srgbClr val="7030A0"/>
    <a:srgbClr val="FFB9A3"/>
    <a:srgbClr val="5E2C13"/>
    <a:srgbClr val="E96755"/>
    <a:srgbClr val="D3C712"/>
    <a:srgbClr val="7FA9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14"/>
    <p:restoredTop sz="94625"/>
  </p:normalViewPr>
  <p:slideViewPr>
    <p:cSldViewPr snapToGrid="0">
      <p:cViewPr varScale="1">
        <p:scale>
          <a:sx n="119" d="100"/>
          <a:sy n="119" d="100"/>
        </p:scale>
        <p:origin x="208" y="4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f428b29a0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g2f428b29a0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772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2" name="Google Shape;70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4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Separate (as cleanly as possible) the concepts of data assimilation algorithms from the estimated model state specifics and from the observation specifics.</a:t>
            </a:r>
            <a:endParaRPr/>
          </a:p>
          <a:p>
            <a:pPr marL="254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254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Most (Gaussian) DA algorithms can be written using concepts of x, y, H, M, B, R, without knowing what grid x is distributed on, how many different channels y can contain, and whether M is atmospheric, land, or coupled model.</a:t>
            </a:r>
            <a:endParaRPr/>
          </a:p>
          <a:p>
            <a:pPr marL="254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254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Key is defining ”interfaces” that are used by DA algorithms and implemented by specific models and specific observations. </a:t>
            </a:r>
            <a:endParaRPr/>
          </a:p>
        </p:txBody>
      </p:sp>
      <p:sp>
        <p:nvSpPr>
          <p:cNvPr id="703" name="Google Shape;70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</a:rPr>
              <a:t>4</a:t>
            </a:fld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f428b29a0c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2f428b29a0c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2eb8b20cae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" name="Google Shape;47;g2eb8b20cae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>
          <a:extLst>
            <a:ext uri="{FF2B5EF4-FFF2-40B4-BE49-F238E27FC236}">
              <a16:creationId xmlns:a16="http://schemas.microsoft.com/office/drawing/2014/main" id="{AD3437EC-43F7-EDF5-330E-97969A060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>
            <a:extLst>
              <a:ext uri="{FF2B5EF4-FFF2-40B4-BE49-F238E27FC236}">
                <a16:creationId xmlns:a16="http://schemas.microsoft.com/office/drawing/2014/main" id="{21986908-34D2-F662-1B0B-650DE1E12C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9:notes">
            <a:extLst>
              <a:ext uri="{FF2B5EF4-FFF2-40B4-BE49-F238E27FC236}">
                <a16:creationId xmlns:a16="http://schemas.microsoft.com/office/drawing/2014/main" id="{02CC040A-8132-C6E0-1617-D00D7E2D68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None/>
            </a:pPr>
            <a:r>
              <a:rPr lang="en-US" sz="4000" b="0" i="0" u="none" strike="noStrike" dirty="0">
                <a:solidFill>
                  <a:srgbClr val="FF0000"/>
                </a:solidFill>
              </a:rPr>
              <a:t> 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4000" b="0" i="0" u="none" strike="noStrike" dirty="0">
              <a:solidFill>
                <a:srgbClr val="FF0000"/>
              </a:solidFill>
            </a:endParaRPr>
          </a:p>
        </p:txBody>
      </p:sp>
      <p:sp>
        <p:nvSpPr>
          <p:cNvPr id="161" name="Google Shape;161;p9:notes">
            <a:extLst>
              <a:ext uri="{FF2B5EF4-FFF2-40B4-BE49-F238E27FC236}">
                <a16:creationId xmlns:a16="http://schemas.microsoft.com/office/drawing/2014/main" id="{D2759798-F5A3-FB17-2A4B-0AA2E5F7AF4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9315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3"/>
          <p:cNvSpPr/>
          <p:nvPr/>
        </p:nvSpPr>
        <p:spPr>
          <a:xfrm>
            <a:off x="150" y="0"/>
            <a:ext cx="91440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13" descr="full_disk_ahi_true_color_20150819070000 (1).jpg"/>
          <p:cNvPicPr preferRelativeResize="0"/>
          <p:nvPr/>
        </p:nvPicPr>
        <p:blipFill rotWithShape="1">
          <a:blip r:embed="rId2">
            <a:alphaModFix/>
          </a:blip>
          <a:srcRect r="52910" b="42646"/>
          <a:stretch/>
        </p:blipFill>
        <p:spPr>
          <a:xfrm>
            <a:off x="6025125" y="1344925"/>
            <a:ext cx="3118875" cy="379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3"/>
          <p:cNvSpPr txBox="1">
            <a:spLocks noGrp="1"/>
          </p:cNvSpPr>
          <p:nvPr>
            <p:ph type="ctrTitle"/>
          </p:nvPr>
        </p:nvSpPr>
        <p:spPr>
          <a:xfrm>
            <a:off x="611850" y="1047250"/>
            <a:ext cx="7920300" cy="870300"/>
          </a:xfrm>
          <a:prstGeom prst="rect">
            <a:avLst/>
          </a:prstGeom>
          <a:noFill/>
          <a:ln>
            <a:noFill/>
          </a:ln>
          <a:effectLst>
            <a:outerShdw blurRad="42863" dist="19050" dir="3840000" algn="bl" rotWithShape="0">
              <a:srgbClr val="000000">
                <a:alpha val="90196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None/>
              <a:defRPr sz="3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ubTitle" idx="1"/>
          </p:nvPr>
        </p:nvSpPr>
        <p:spPr>
          <a:xfrm>
            <a:off x="2355750" y="1970858"/>
            <a:ext cx="4432500" cy="11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9" name="Google Shape;19;p13"/>
          <p:cNvGrpSpPr/>
          <p:nvPr/>
        </p:nvGrpSpPr>
        <p:grpSpPr>
          <a:xfrm>
            <a:off x="2529069" y="69239"/>
            <a:ext cx="4085862" cy="1275697"/>
            <a:chOff x="476280" y="1334958"/>
            <a:chExt cx="6919326" cy="2160367"/>
          </a:xfrm>
        </p:grpSpPr>
        <p:sp>
          <p:nvSpPr>
            <p:cNvPr id="20" name="Google Shape;20;p13"/>
            <p:cNvSpPr/>
            <p:nvPr/>
          </p:nvSpPr>
          <p:spPr>
            <a:xfrm>
              <a:off x="496612" y="1897371"/>
              <a:ext cx="900300" cy="9156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0588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" name="Google Shape;21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76280" y="1334958"/>
              <a:ext cx="6919326" cy="21603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Google Shape;22;p13"/>
          <p:cNvSpPr txBox="1">
            <a:spLocks noGrp="1"/>
          </p:cNvSpPr>
          <p:nvPr>
            <p:ph type="body" idx="2"/>
          </p:nvPr>
        </p:nvSpPr>
        <p:spPr>
          <a:xfrm>
            <a:off x="409150" y="2974400"/>
            <a:ext cx="5487600" cy="20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Char char="●"/>
              <a:defRPr sz="1600">
                <a:solidFill>
                  <a:srgbClr val="EFEFEF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200"/>
              <a:buChar char="○"/>
              <a:defRPr sz="1200">
                <a:solidFill>
                  <a:srgbClr val="EFEFEF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200"/>
              <a:buChar char="■"/>
              <a:defRPr sz="1200">
                <a:solidFill>
                  <a:srgbClr val="EFEFEF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200"/>
              <a:buChar char="●"/>
              <a:defRPr sz="1200">
                <a:solidFill>
                  <a:srgbClr val="EFEFEF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200"/>
              <a:buChar char="○"/>
              <a:defRPr sz="1200">
                <a:solidFill>
                  <a:srgbClr val="EFEFEF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200"/>
              <a:buChar char="■"/>
              <a:defRPr sz="1200">
                <a:solidFill>
                  <a:srgbClr val="EFEFEF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200"/>
              <a:buChar char="●"/>
              <a:defRPr sz="1200">
                <a:solidFill>
                  <a:srgbClr val="EFEFEF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200"/>
              <a:buChar char="○"/>
              <a:defRPr sz="1200">
                <a:solidFill>
                  <a:srgbClr val="EFEFEF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EFEFEF"/>
              </a:buClr>
              <a:buSzPts val="1200"/>
              <a:buChar char="■"/>
              <a:defRPr sz="1200">
                <a:solidFill>
                  <a:srgbClr val="EFEFEF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13"/>
          <p:cNvSpPr/>
          <p:nvPr/>
        </p:nvSpPr>
        <p:spPr>
          <a:xfrm rot="10800000">
            <a:off x="5896800" y="1344900"/>
            <a:ext cx="3247200" cy="3798600"/>
          </a:xfrm>
          <a:prstGeom prst="rect">
            <a:avLst/>
          </a:prstGeom>
          <a:gradFill>
            <a:gsLst>
              <a:gs pos="0">
                <a:schemeClr val="dk1"/>
              </a:gs>
              <a:gs pos="16000">
                <a:schemeClr val="dk1"/>
              </a:gs>
              <a:gs pos="87000">
                <a:srgbClr val="FED8A8">
                  <a:alpha val="0"/>
                </a:srgbClr>
              </a:gs>
              <a:gs pos="97000">
                <a:srgbClr val="FED8A8">
                  <a:alpha val="0"/>
                </a:srgbClr>
              </a:gs>
              <a:gs pos="99000">
                <a:srgbClr val="FFE5C5">
                  <a:alpha val="0"/>
                </a:srgbClr>
              </a:gs>
              <a:gs pos="100000">
                <a:srgbClr val="FFE5C5">
                  <a:alpha val="0"/>
                </a:srgbClr>
              </a:gs>
            </a:gsLst>
            <a:lin ang="1499992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f428b29a0c_0_20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700"/>
              <a:buFont typeface="Calibri"/>
              <a:buNone/>
              <a:defRPr sz="3600">
                <a:solidFill>
                  <a:srgbClr val="43434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700"/>
              <a:buNone/>
              <a:defRPr sz="36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700"/>
              <a:buNone/>
              <a:defRPr sz="36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700"/>
              <a:buNone/>
              <a:defRPr sz="36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700"/>
              <a:buNone/>
              <a:defRPr sz="36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700"/>
              <a:buNone/>
              <a:defRPr sz="36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700"/>
              <a:buNone/>
              <a:defRPr sz="36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700"/>
              <a:buNone/>
              <a:defRPr sz="36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700"/>
              <a:buNone/>
              <a:defRPr sz="3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g2f428b29a0c_0_20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lvl="0" indent="0" algn="r" rtl="0"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4"/>
          <p:cNvSpPr txBox="1">
            <a:spLocks noGrp="1"/>
          </p:cNvSpPr>
          <p:nvPr>
            <p:ph type="title"/>
          </p:nvPr>
        </p:nvSpPr>
        <p:spPr>
          <a:xfrm>
            <a:off x="172675" y="40287"/>
            <a:ext cx="8520600" cy="572700"/>
          </a:xfrm>
          <a:prstGeom prst="rect">
            <a:avLst/>
          </a:prstGeom>
          <a:noFill/>
          <a:ln>
            <a:noFill/>
          </a:ln>
          <a:effectLst>
            <a:outerShdw blurRad="42863" dist="19050" dir="3840000" algn="bl" rotWithShape="0">
              <a:srgbClr val="000000">
                <a:alpha val="90196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5"/>
          <p:cNvSpPr txBox="1">
            <a:spLocks noGrp="1"/>
          </p:cNvSpPr>
          <p:nvPr>
            <p:ph type="title"/>
          </p:nvPr>
        </p:nvSpPr>
        <p:spPr>
          <a:xfrm>
            <a:off x="0" y="1"/>
            <a:ext cx="7771200" cy="795000"/>
          </a:xfrm>
          <a:prstGeom prst="rect">
            <a:avLst/>
          </a:prstGeom>
          <a:noFill/>
          <a:ln>
            <a:noFill/>
          </a:ln>
          <a:effectLst>
            <a:outerShdw blurRad="42863" dist="19050" dir="3840000" algn="bl" rotWithShape="0">
              <a:srgbClr val="000000">
                <a:alpha val="90196"/>
              </a:srgbClr>
            </a:outerShdw>
          </a:effectLst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6"/>
          <p:cNvSpPr txBox="1">
            <a:spLocks noGrp="1"/>
          </p:cNvSpPr>
          <p:nvPr>
            <p:ph type="title"/>
          </p:nvPr>
        </p:nvSpPr>
        <p:spPr>
          <a:xfrm>
            <a:off x="172675" y="40287"/>
            <a:ext cx="8520600" cy="572700"/>
          </a:xfrm>
          <a:prstGeom prst="rect">
            <a:avLst/>
          </a:prstGeom>
          <a:noFill/>
          <a:ln>
            <a:noFill/>
          </a:ln>
          <a:effectLst>
            <a:outerShdw blurRad="42863" dist="19050" dir="3840000" algn="bl" rotWithShape="0">
              <a:srgbClr val="000000">
                <a:alpha val="90196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  <a:effectLst>
            <a:outerShdw blurRad="42863" dist="19050" dir="3840000" algn="bl" rotWithShape="0">
              <a:srgbClr val="000000">
                <a:alpha val="9019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1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  <a:effectLst>
            <a:outerShdw blurRad="42863" dist="19050" dir="3840000" algn="bl" rotWithShape="0">
              <a:srgbClr val="000000">
                <a:alpha val="90196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200"/>
              <a:buNone/>
              <a:defRPr sz="4200">
                <a:solidFill>
                  <a:srgbClr val="43434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0" name="Google Shape;5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2f428b29a0c_0_193"/>
          <p:cNvSpPr txBox="1">
            <a:spLocks noGrp="1"/>
          </p:cNvSpPr>
          <p:nvPr>
            <p:ph type="ctrTitle"/>
          </p:nvPr>
        </p:nvSpPr>
        <p:spPr>
          <a:xfrm>
            <a:off x="685800" y="1597820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g2f428b29a0c_0_193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g2f428b29a0c_0_19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100"/>
            </a:lvl9pPr>
          </a:lstStyle>
          <a:p>
            <a:endParaRPr/>
          </a:p>
        </p:txBody>
      </p:sp>
      <p:sp>
        <p:nvSpPr>
          <p:cNvPr id="57" name="Google Shape;57;g2f428b29a0c_0_19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  <a:defRPr sz="1100"/>
            </a:lvl9pPr>
          </a:lstStyle>
          <a:p>
            <a:endParaRPr/>
          </a:p>
        </p:txBody>
      </p:sp>
      <p:sp>
        <p:nvSpPr>
          <p:cNvPr id="58" name="Google Shape;58;g2f428b29a0c_0_19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/>
          <p:nvPr/>
        </p:nvSpPr>
        <p:spPr>
          <a:xfrm>
            <a:off x="0" y="-9225"/>
            <a:ext cx="9144000" cy="671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666666"/>
              </a:solidFill>
            </a:endParaRPr>
          </a:p>
        </p:txBody>
      </p:sp>
      <p:pic>
        <p:nvPicPr>
          <p:cNvPr id="9" name="Google Shape;9;p1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45000" y="-9225"/>
            <a:ext cx="6854000" cy="6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2"/>
          <p:cNvSpPr/>
          <p:nvPr/>
        </p:nvSpPr>
        <p:spPr>
          <a:xfrm>
            <a:off x="0" y="-9225"/>
            <a:ext cx="9144000" cy="671700"/>
          </a:xfrm>
          <a:prstGeom prst="rect">
            <a:avLst/>
          </a:prstGeom>
          <a:solidFill>
            <a:srgbClr val="000000">
              <a:alpha val="2196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2"/>
          <p:cNvSpPr txBox="1">
            <a:spLocks noGrp="1"/>
          </p:cNvSpPr>
          <p:nvPr>
            <p:ph type="title"/>
          </p:nvPr>
        </p:nvSpPr>
        <p:spPr>
          <a:xfrm>
            <a:off x="172675" y="40287"/>
            <a:ext cx="8520600" cy="572700"/>
          </a:xfrm>
          <a:prstGeom prst="rect">
            <a:avLst/>
          </a:prstGeom>
          <a:noFill/>
          <a:ln>
            <a:noFill/>
          </a:ln>
          <a:effectLst>
            <a:outerShdw blurRad="42863" dist="19050" dir="3840000" algn="bl" rotWithShape="0">
              <a:srgbClr val="000000">
                <a:alpha val="90196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" name="Google Shape;12;p12" descr="Picture 1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180374" y="40276"/>
            <a:ext cx="840775" cy="840775"/>
          </a:xfrm>
          <a:prstGeom prst="rect">
            <a:avLst/>
          </a:prstGeom>
          <a:noFill/>
          <a:ln>
            <a:noFill/>
          </a:ln>
          <a:effectLst>
            <a:outerShdw blurRad="50800" dist="38100" dir="2280000" rotWithShape="0">
              <a:srgbClr val="000000">
                <a:alpha val="40000"/>
              </a:srgbClr>
            </a:outerShdw>
          </a:effectLst>
        </p:spPr>
      </p:pic>
      <p:sp>
        <p:nvSpPr>
          <p:cNvPr id="13" name="Google Shape;13;p12"/>
          <p:cNvSpPr txBox="1"/>
          <p:nvPr/>
        </p:nvSpPr>
        <p:spPr>
          <a:xfrm>
            <a:off x="0" y="4820400"/>
            <a:ext cx="4596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JCSDA - COMPO</a:t>
            </a:r>
            <a:endParaRPr sz="9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hyperlink" Target="https://doi.org/10.5194/egusphere-2023-35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"/>
          <p:cNvSpPr txBox="1">
            <a:spLocks noGrp="1"/>
          </p:cNvSpPr>
          <p:nvPr>
            <p:ph type="ctrTitle"/>
          </p:nvPr>
        </p:nvSpPr>
        <p:spPr>
          <a:xfrm>
            <a:off x="1043739" y="1290185"/>
            <a:ext cx="7056521" cy="870300"/>
          </a:xfrm>
          <a:prstGeom prst="rect">
            <a:avLst/>
          </a:prstGeom>
          <a:noFill/>
          <a:ln>
            <a:noFill/>
          </a:ln>
          <a:effectLst>
            <a:outerShdw blurRad="42863" dist="19050" dir="3840000" algn="bl" rotWithShape="0">
              <a:srgbClr val="000000">
                <a:alpha val="90196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</a:pPr>
            <a:r>
              <a:rPr lang="en" sz="2800" dirty="0"/>
              <a:t>Over view of the aerosol assimilation activities with the JEDI system </a:t>
            </a:r>
            <a:endParaRPr sz="2800" dirty="0"/>
          </a:p>
        </p:txBody>
      </p:sp>
      <p:sp>
        <p:nvSpPr>
          <p:cNvPr id="76" name="Google Shape;76;p1"/>
          <p:cNvSpPr txBox="1">
            <a:spLocks noGrp="1"/>
          </p:cNvSpPr>
          <p:nvPr>
            <p:ph type="subTitle" idx="1"/>
          </p:nvPr>
        </p:nvSpPr>
        <p:spPr>
          <a:xfrm>
            <a:off x="125505" y="2211547"/>
            <a:ext cx="7056521" cy="23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20"/>
              <a:buNone/>
            </a:pPr>
            <a:r>
              <a:rPr lang="en" sz="1600" dirty="0">
                <a:solidFill>
                  <a:srgbClr val="BCBCBC"/>
                </a:solidFill>
              </a:rPr>
              <a:t>J. Barré</a:t>
            </a:r>
            <a:r>
              <a:rPr lang="en" sz="1600" baseline="30000" dirty="0">
                <a:solidFill>
                  <a:srgbClr val="BCBCBC"/>
                </a:solidFill>
              </a:rPr>
              <a:t>1</a:t>
            </a:r>
            <a:r>
              <a:rPr lang="en" sz="1600" dirty="0">
                <a:solidFill>
                  <a:srgbClr val="BCBCBC"/>
                </a:solidFill>
              </a:rPr>
              <a:t>, </a:t>
            </a:r>
            <a:r>
              <a:rPr lang="en-US" sz="1600" dirty="0">
                <a:solidFill>
                  <a:srgbClr val="BCBCBC"/>
                </a:solidFill>
              </a:rPr>
              <a:t>S.-W. Wei</a:t>
            </a:r>
            <a:r>
              <a:rPr lang="en-US" sz="1600" baseline="30000" dirty="0">
                <a:solidFill>
                  <a:srgbClr val="BCBCBC"/>
                </a:solidFill>
              </a:rPr>
              <a:t>1,2</a:t>
            </a:r>
            <a:r>
              <a:rPr lang="en-US" sz="1600" dirty="0">
                <a:solidFill>
                  <a:srgbClr val="BCBCBC"/>
                </a:solidFill>
              </a:rPr>
              <a:t>, S. Lu</a:t>
            </a:r>
            <a:r>
              <a:rPr lang="en-US" sz="1600" baseline="30000" dirty="0">
                <a:solidFill>
                  <a:srgbClr val="BCBCBC"/>
                </a:solidFill>
              </a:rPr>
              <a:t>1,2</a:t>
            </a:r>
            <a:r>
              <a:rPr lang="en-US" sz="1600" dirty="0">
                <a:solidFill>
                  <a:srgbClr val="BCBCBC"/>
                </a:solidFill>
              </a:rPr>
              <a:t>, </a:t>
            </a:r>
            <a:r>
              <a:rPr lang="en" sz="1600" dirty="0">
                <a:solidFill>
                  <a:srgbClr val="BCBCBC"/>
                </a:solidFill>
              </a:rPr>
              <a:t>M. Abdi-Oskouei</a:t>
            </a:r>
            <a:r>
              <a:rPr lang="en" sz="1600" baseline="30000" dirty="0">
                <a:solidFill>
                  <a:srgbClr val="BCBCBC"/>
                </a:solidFill>
              </a:rPr>
              <a:t>1</a:t>
            </a:r>
            <a:r>
              <a:rPr lang="en-US" sz="1600" dirty="0">
                <a:solidFill>
                  <a:srgbClr val="BCBCBC"/>
                </a:solidFill>
              </a:rPr>
              <a:t>, C. Martin</a:t>
            </a:r>
            <a:r>
              <a:rPr lang="en-US" sz="1600" baseline="30000" dirty="0">
                <a:solidFill>
                  <a:srgbClr val="BCBCBC"/>
                </a:solidFill>
              </a:rPr>
              <a:t>3</a:t>
            </a:r>
            <a:r>
              <a:rPr lang="en-US" sz="1600" dirty="0">
                <a:solidFill>
                  <a:srgbClr val="BCBCBC"/>
                </a:solidFill>
              </a:rPr>
              <a:t>, Y. Wang</a:t>
            </a:r>
            <a:r>
              <a:rPr lang="en-US" sz="1600" baseline="30000" dirty="0">
                <a:solidFill>
                  <a:srgbClr val="BCBCBC"/>
                </a:solidFill>
              </a:rPr>
              <a:t>3</a:t>
            </a:r>
            <a:r>
              <a:rPr lang="en-US" sz="1600" dirty="0">
                <a:solidFill>
                  <a:srgbClr val="BCBCBC"/>
                </a:solidFill>
              </a:rPr>
              <a:t>, B. Huang</a:t>
            </a:r>
            <a:r>
              <a:rPr lang="en-US" sz="1600" baseline="30000" dirty="0">
                <a:solidFill>
                  <a:srgbClr val="BCBCBC"/>
                </a:solidFill>
              </a:rPr>
              <a:t>4</a:t>
            </a:r>
            <a:r>
              <a:rPr lang="en-US" sz="1600" dirty="0">
                <a:solidFill>
                  <a:srgbClr val="BCBCBC"/>
                </a:solidFill>
              </a:rPr>
              <a:t>, C. Dang</a:t>
            </a:r>
            <a:r>
              <a:rPr lang="en-US" sz="1600" baseline="30000" dirty="0">
                <a:solidFill>
                  <a:srgbClr val="BCBCBC"/>
                </a:solidFill>
              </a:rPr>
              <a:t>1</a:t>
            </a:r>
            <a:r>
              <a:rPr lang="en-US" sz="1600" dirty="0">
                <a:solidFill>
                  <a:srgbClr val="BCBCBC"/>
                </a:solidFill>
              </a:rPr>
              <a:t>, V. Buchard-Marchand</a:t>
            </a:r>
            <a:r>
              <a:rPr lang="en-US" sz="1600" baseline="30000" dirty="0">
                <a:solidFill>
                  <a:srgbClr val="BCBCBC"/>
                </a:solidFill>
              </a:rPr>
              <a:t>5</a:t>
            </a:r>
            <a:r>
              <a:rPr lang="en-US" sz="1600" dirty="0">
                <a:solidFill>
                  <a:srgbClr val="BCBCBC"/>
                </a:solidFill>
              </a:rPr>
              <a:t>, A. DaSilva</a:t>
            </a:r>
            <a:r>
              <a:rPr lang="en-US" sz="1600" baseline="30000" dirty="0">
                <a:solidFill>
                  <a:srgbClr val="BCBCBC"/>
                </a:solidFill>
              </a:rPr>
              <a:t>5</a:t>
            </a:r>
            <a:r>
              <a:rPr lang="en-US" sz="1600" dirty="0">
                <a:solidFill>
                  <a:srgbClr val="BCBCBC"/>
                </a:solidFill>
              </a:rPr>
              <a:t>, H. Wang</a:t>
            </a:r>
            <a:r>
              <a:rPr lang="en-US" sz="1600" baseline="30000" dirty="0">
                <a:solidFill>
                  <a:srgbClr val="BCBCBC"/>
                </a:solidFill>
              </a:rPr>
              <a:t>3</a:t>
            </a:r>
            <a:r>
              <a:rPr lang="en-US" sz="1600" dirty="0">
                <a:solidFill>
                  <a:srgbClr val="BCBCBC"/>
                </a:solidFill>
              </a:rPr>
              <a:t>, Y. Tang</a:t>
            </a:r>
            <a:r>
              <a:rPr lang="en-US" sz="1600" baseline="30000" dirty="0">
                <a:solidFill>
                  <a:srgbClr val="BCBCBC"/>
                </a:solidFill>
              </a:rPr>
              <a:t>6</a:t>
            </a:r>
            <a:r>
              <a:rPr lang="en-US" sz="1600" dirty="0">
                <a:solidFill>
                  <a:srgbClr val="BCBCBC"/>
                </a:solidFill>
              </a:rPr>
              <a:t>, S. Ha</a:t>
            </a:r>
            <a:r>
              <a:rPr lang="en-US" sz="1600" baseline="30000" dirty="0">
                <a:solidFill>
                  <a:srgbClr val="BCBCBC"/>
                </a:solidFill>
              </a:rPr>
              <a:t>7</a:t>
            </a:r>
            <a:r>
              <a:rPr lang="en-US" sz="1600" dirty="0">
                <a:solidFill>
                  <a:srgbClr val="BCBCBC"/>
                </a:solidFill>
              </a:rPr>
              <a:t>, B. Ménétrier</a:t>
            </a:r>
            <a:r>
              <a:rPr lang="en-US" sz="1600" baseline="30000" dirty="0">
                <a:solidFill>
                  <a:srgbClr val="BCBCBC"/>
                </a:solidFill>
              </a:rPr>
              <a:t>8</a:t>
            </a:r>
            <a:r>
              <a:rPr lang="en-US" sz="1600" dirty="0">
                <a:solidFill>
                  <a:srgbClr val="BCBCBC"/>
                </a:solidFill>
              </a:rPr>
              <a:t> and all JCSDA</a:t>
            </a:r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20"/>
              <a:buNone/>
            </a:pPr>
            <a:endParaRPr lang="en-US" sz="1600" dirty="0">
              <a:solidFill>
                <a:srgbClr val="BCBCBC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20"/>
              <a:buNone/>
            </a:pPr>
            <a:r>
              <a:rPr lang="en" sz="1300" baseline="30000" dirty="0">
                <a:solidFill>
                  <a:srgbClr val="888888"/>
                </a:solidFill>
              </a:rPr>
              <a:t>1</a:t>
            </a:r>
            <a:r>
              <a:rPr lang="en" sz="1300" dirty="0">
                <a:solidFill>
                  <a:srgbClr val="888888"/>
                </a:solidFill>
              </a:rPr>
              <a:t>UCAR, Joint Center for Center for Satellite Data Assimilation</a:t>
            </a:r>
          </a:p>
          <a:p>
            <a:pPr marL="0" indent="0" algn="l">
              <a:lnSpc>
                <a:spcPct val="80000"/>
              </a:lnSpc>
              <a:spcBef>
                <a:spcPts val="400"/>
              </a:spcBef>
              <a:buClr>
                <a:srgbClr val="888888"/>
              </a:buClr>
              <a:buSzPts val="1520"/>
            </a:pPr>
            <a:r>
              <a:rPr lang="en" sz="1300" baseline="30000" dirty="0">
                <a:solidFill>
                  <a:srgbClr val="888888"/>
                </a:solidFill>
              </a:rPr>
              <a:t>7</a:t>
            </a:r>
            <a:r>
              <a:rPr lang="en" sz="1300" dirty="0">
                <a:solidFill>
                  <a:srgbClr val="888888"/>
                </a:solidFill>
              </a:rPr>
              <a:t>State University of New York at Albany</a:t>
            </a:r>
          </a:p>
          <a:p>
            <a:pPr marL="0" indent="0" algn="l">
              <a:lnSpc>
                <a:spcPct val="80000"/>
              </a:lnSpc>
              <a:spcBef>
                <a:spcPts val="400"/>
              </a:spcBef>
              <a:buClr>
                <a:srgbClr val="888888"/>
              </a:buClr>
              <a:buSzPts val="1520"/>
            </a:pPr>
            <a:r>
              <a:rPr lang="en" sz="1300" baseline="30000" dirty="0">
                <a:solidFill>
                  <a:srgbClr val="888888"/>
                </a:solidFill>
              </a:rPr>
              <a:t>3</a:t>
            </a:r>
            <a:r>
              <a:rPr lang="en-US" sz="1300" dirty="0">
                <a:solidFill>
                  <a:srgbClr val="888888"/>
                </a:solidFill>
              </a:rPr>
              <a:t>NOAA, NWS, NCEP, Environmental Modeling Center</a:t>
            </a:r>
          </a:p>
          <a:p>
            <a:pPr marL="0" indent="0" algn="l">
              <a:lnSpc>
                <a:spcPct val="80000"/>
              </a:lnSpc>
              <a:spcBef>
                <a:spcPts val="400"/>
              </a:spcBef>
              <a:buClr>
                <a:srgbClr val="888888"/>
              </a:buClr>
              <a:buSzPts val="1520"/>
            </a:pPr>
            <a:r>
              <a:rPr lang="en-US" sz="1300" baseline="30000" dirty="0">
                <a:solidFill>
                  <a:srgbClr val="888888"/>
                </a:solidFill>
              </a:rPr>
              <a:t>4</a:t>
            </a:r>
            <a:r>
              <a:rPr lang="en-US" sz="1300" dirty="0">
                <a:solidFill>
                  <a:srgbClr val="888888"/>
                </a:solidFill>
              </a:rPr>
              <a:t>NOAA, OAR, Global Systems Laboratory</a:t>
            </a:r>
          </a:p>
          <a:p>
            <a:pPr marL="0" indent="0" algn="l">
              <a:lnSpc>
                <a:spcPct val="80000"/>
              </a:lnSpc>
              <a:spcBef>
                <a:spcPts val="400"/>
              </a:spcBef>
              <a:buClr>
                <a:srgbClr val="888888"/>
              </a:buClr>
              <a:buSzPts val="1520"/>
            </a:pPr>
            <a:r>
              <a:rPr lang="en" sz="1300" baseline="30000" dirty="0">
                <a:solidFill>
                  <a:srgbClr val="888888"/>
                </a:solidFill>
              </a:rPr>
              <a:t>5</a:t>
            </a:r>
            <a:r>
              <a:rPr lang="en" sz="1300" dirty="0">
                <a:solidFill>
                  <a:srgbClr val="888888"/>
                </a:solidFill>
              </a:rPr>
              <a:t>NASA, GSFC, Global Modeling and Assimilation Office</a:t>
            </a:r>
            <a:endParaRPr sz="1300" dirty="0">
              <a:solidFill>
                <a:srgbClr val="888888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20"/>
              <a:buNone/>
            </a:pPr>
            <a:r>
              <a:rPr lang="en" sz="1300" baseline="30000" dirty="0">
                <a:solidFill>
                  <a:srgbClr val="888888"/>
                </a:solidFill>
              </a:rPr>
              <a:t>6</a:t>
            </a:r>
            <a:r>
              <a:rPr lang="en" sz="1300" dirty="0">
                <a:solidFill>
                  <a:srgbClr val="888888"/>
                </a:solidFill>
              </a:rPr>
              <a:t>George Mason University</a:t>
            </a:r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20"/>
              <a:buNone/>
            </a:pPr>
            <a:r>
              <a:rPr lang="en" sz="1300" baseline="30000" dirty="0">
                <a:solidFill>
                  <a:srgbClr val="888888"/>
                </a:solidFill>
              </a:rPr>
              <a:t>7</a:t>
            </a:r>
            <a:r>
              <a:rPr lang="en" sz="1300" dirty="0">
                <a:solidFill>
                  <a:srgbClr val="888888"/>
                </a:solidFill>
              </a:rPr>
              <a:t>NSF, NCAR, Microscale Mesoscale Meteorology</a:t>
            </a:r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20"/>
              <a:buNone/>
            </a:pPr>
            <a:r>
              <a:rPr lang="en" sz="1300" baseline="30000" dirty="0">
                <a:solidFill>
                  <a:srgbClr val="888888"/>
                </a:solidFill>
              </a:rPr>
              <a:t>8</a:t>
            </a:r>
            <a:r>
              <a:rPr lang="en" sz="1300" dirty="0">
                <a:solidFill>
                  <a:srgbClr val="888888"/>
                </a:solidFill>
              </a:rPr>
              <a:t>Norwegian Meteorological Institute</a:t>
            </a:r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20"/>
              <a:buNone/>
            </a:pPr>
            <a:endParaRPr lang="en" sz="1300" dirty="0">
              <a:solidFill>
                <a:srgbClr val="888888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20"/>
              <a:buNone/>
            </a:pPr>
            <a:endParaRPr sz="1300" dirty="0">
              <a:solidFill>
                <a:srgbClr val="888888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20"/>
              <a:buNone/>
            </a:pPr>
            <a:endParaRPr sz="2020" dirty="0"/>
          </a:p>
          <a:p>
            <a:pPr marL="0" lvl="0" indent="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20"/>
              <a:buNone/>
            </a:pPr>
            <a:endParaRPr sz="202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5;g307a5e37f7a_0_18">
            <a:extLst>
              <a:ext uri="{FF2B5EF4-FFF2-40B4-BE49-F238E27FC236}">
                <a16:creationId xmlns:a16="http://schemas.microsoft.com/office/drawing/2014/main" id="{7B21BDA2-8AC9-250D-050C-E769AA318B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2080" y="102888"/>
            <a:ext cx="8229600" cy="594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NOAA/OAR - NOAA regional air quality DA</a:t>
            </a:r>
            <a:endParaRPr sz="2400" dirty="0"/>
          </a:p>
        </p:txBody>
      </p:sp>
      <p:pic>
        <p:nvPicPr>
          <p:cNvPr id="6" name="Google Shape;56;p13">
            <a:extLst>
              <a:ext uri="{FF2B5EF4-FFF2-40B4-BE49-F238E27FC236}">
                <a16:creationId xmlns:a16="http://schemas.microsoft.com/office/drawing/2014/main" id="{088733B7-CFA2-5A4C-76E3-696E3307AF2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57799" y="844066"/>
            <a:ext cx="3793699" cy="2534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7;p13">
            <a:extLst>
              <a:ext uri="{FF2B5EF4-FFF2-40B4-BE49-F238E27FC236}">
                <a16:creationId xmlns:a16="http://schemas.microsoft.com/office/drawing/2014/main" id="{36CD8669-70AA-DFA0-5E2B-BB20C4EF454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8709" y="2526998"/>
            <a:ext cx="3762158" cy="251361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4FA5E5-2EC9-3ACF-2415-4F07D146FB2D}"/>
              </a:ext>
            </a:extLst>
          </p:cNvPr>
          <p:cNvSpPr txBox="1"/>
          <p:nvPr/>
        </p:nvSpPr>
        <p:spPr>
          <a:xfrm>
            <a:off x="59259" y="688599"/>
            <a:ext cx="437010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Lead: NOAA/OAR/GSL and GMU – Support: JCSDA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C4433D-982A-3029-1747-4D0DC2724D04}"/>
              </a:ext>
            </a:extLst>
          </p:cNvPr>
          <p:cNvSpPr txBox="1"/>
          <p:nvPr/>
        </p:nvSpPr>
        <p:spPr>
          <a:xfrm>
            <a:off x="237067" y="1409899"/>
            <a:ext cx="458046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Integration of PM2.5 and AOD data assimilation and forecasting cycling capabilities into the NOAA AQM workflow.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endParaRPr lang="en-US" dirty="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With guidance form JCSDA a set of variables transforms to compute PM2.5 and AOD (using CRTM) have been implemented in the JEDI code to perform aerosol DA with the UFS CMAQ 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endParaRPr lang="en-US" dirty="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CMAQ has many variables we need to condense this information to make it scalable for DA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endParaRPr lang="en-US" dirty="0">
              <a:solidFill>
                <a:schemeClr val="dk1"/>
              </a:solidFill>
            </a:endParaRPr>
          </a:p>
          <a:p>
            <a:pPr marL="1270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-US" sz="1400" dirty="0">
                <a:solidFill>
                  <a:schemeClr val="dk1"/>
                </a:solidFill>
              </a:rPr>
              <a:t>The DA works well O-A is much improved compared to the O-B.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AC73A18D-9E63-BADD-DCEF-65B7A5742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616" y="24097"/>
            <a:ext cx="864983" cy="86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B8BAA4A9-033C-C11A-6059-D7D97C104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613" y="0"/>
            <a:ext cx="1159003" cy="75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043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1EE75E-386A-8904-7958-5CAD4BBDB2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2359" b="-4608"/>
          <a:stretch/>
        </p:blipFill>
        <p:spPr>
          <a:xfrm>
            <a:off x="205128" y="925325"/>
            <a:ext cx="4894869" cy="98173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793978B-B7EC-E9E7-95B2-547945AE2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6341" y="114690"/>
            <a:ext cx="7632789" cy="414305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NSF NCAR MPAS for atmospheric composition using JEDI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C5A990-5575-2D58-2761-2AB0F5ECBCC1}"/>
              </a:ext>
            </a:extLst>
          </p:cNvPr>
          <p:cNvSpPr txBox="1"/>
          <p:nvPr/>
        </p:nvSpPr>
        <p:spPr>
          <a:xfrm>
            <a:off x="298261" y="2066659"/>
            <a:ext cx="408999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 new system development of MPAS-GOCART2G using JEDI to assimilate NASA PACE AOD retrievals</a:t>
            </a:r>
          </a:p>
        </p:txBody>
      </p:sp>
      <p:pic>
        <p:nvPicPr>
          <p:cNvPr id="10" name="image6.png">
            <a:extLst>
              <a:ext uri="{FF2B5EF4-FFF2-40B4-BE49-F238E27FC236}">
                <a16:creationId xmlns:a16="http://schemas.microsoft.com/office/drawing/2014/main" id="{22792959-0D18-8B25-7F8E-F95DDFD978FA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113867" y="2711517"/>
            <a:ext cx="3268133" cy="1829530"/>
          </a:xfrm>
          <a:prstGeom prst="rect">
            <a:avLst/>
          </a:prstGeom>
          <a:ln/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E9BC209-5914-B187-5983-30CCFFE87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251009"/>
              </p:ext>
            </p:extLst>
          </p:nvPr>
        </p:nvGraphicFramePr>
        <p:xfrm>
          <a:off x="5350933" y="925325"/>
          <a:ext cx="3587939" cy="13454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0371">
                  <a:extLst>
                    <a:ext uri="{9D8B030D-6E8A-4147-A177-3AD203B41FA5}">
                      <a16:colId xmlns:a16="http://schemas.microsoft.com/office/drawing/2014/main" val="2813346959"/>
                    </a:ext>
                  </a:extLst>
                </a:gridCol>
                <a:gridCol w="2187568">
                  <a:extLst>
                    <a:ext uri="{9D8B030D-6E8A-4147-A177-3AD203B41FA5}">
                      <a16:colId xmlns:a16="http://schemas.microsoft.com/office/drawing/2014/main" val="995035499"/>
                    </a:ext>
                  </a:extLst>
                </a:gridCol>
              </a:tblGrid>
              <a:tr h="2308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Instrument/Source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7625" marR="47625" marT="6668" marB="6668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Measurements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7625" marR="47625" marT="6668" marB="6668" anchor="ctr"/>
                </a:tc>
                <a:extLst>
                  <a:ext uri="{0D108BD9-81ED-4DB2-BD59-A6C34878D82A}">
                    <a16:rowId xmlns:a16="http://schemas.microsoft.com/office/drawing/2014/main" val="1211275950"/>
                  </a:ext>
                </a:extLst>
              </a:tr>
              <a:tr h="2308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PACE OCI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7625" marR="47625" marT="6668" marB="6668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AOD (440 and 550 nm)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7625" marR="47625" marT="6668" marB="6668" anchor="ctr"/>
                </a:tc>
                <a:extLst>
                  <a:ext uri="{0D108BD9-81ED-4DB2-BD59-A6C34878D82A}">
                    <a16:rowId xmlns:a16="http://schemas.microsoft.com/office/drawing/2014/main" val="1918114686"/>
                  </a:ext>
                </a:extLst>
              </a:tr>
              <a:tr h="2308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MODIS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7625" marR="47625" marT="6668" marB="6668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AOD (550 nm)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7625" marR="47625" marT="6668" marB="6668" anchor="ctr"/>
                </a:tc>
                <a:extLst>
                  <a:ext uri="{0D108BD9-81ED-4DB2-BD59-A6C34878D82A}">
                    <a16:rowId xmlns:a16="http://schemas.microsoft.com/office/drawing/2014/main" val="1851876535"/>
                  </a:ext>
                </a:extLst>
              </a:tr>
              <a:tr h="2308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VIIRS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7625" marR="47625" marT="6668" marB="6668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AOD (550 nm)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7625" marR="47625" marT="6668" marB="6668" anchor="ctr"/>
                </a:tc>
                <a:extLst>
                  <a:ext uri="{0D108BD9-81ED-4DB2-BD59-A6C34878D82A}">
                    <a16:rowId xmlns:a16="http://schemas.microsoft.com/office/drawing/2014/main" val="1711268354"/>
                  </a:ext>
                </a:extLst>
              </a:tr>
              <a:tr h="42195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PACE HARP2, </a:t>
                      </a:r>
                      <a:r>
                        <a:rPr lang="en-US" sz="1200" dirty="0" err="1">
                          <a:effectLst/>
                        </a:rPr>
                        <a:t>SPEXone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7625" marR="47625" marT="6668" marB="6668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AOD (550 nm, when available)</a:t>
                      </a:r>
                      <a:endParaRPr lang="en-US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7625" marR="47625" marT="6668" marB="6668" anchor="ctr"/>
                </a:tc>
                <a:extLst>
                  <a:ext uri="{0D108BD9-81ED-4DB2-BD59-A6C34878D82A}">
                    <a16:rowId xmlns:a16="http://schemas.microsoft.com/office/drawing/2014/main" val="229350834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35F3C36-20E1-A4F1-DA75-8FD7D0AEAEE5}"/>
              </a:ext>
            </a:extLst>
          </p:cNvPr>
          <p:cNvSpPr txBox="1"/>
          <p:nvPr/>
        </p:nvSpPr>
        <p:spPr>
          <a:xfrm>
            <a:off x="205128" y="2964927"/>
            <a:ext cx="42905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collaborative project between UCP-JCSDA and NCAR will leverage from previous DA efforts on AOD observations and also in weather with MPAS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DFAB63-FB72-93A5-5364-4CDE10364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83817" y="4162968"/>
            <a:ext cx="1728231" cy="619046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A63DC2-A1B5-4825-5DA6-E28B686C9D51}"/>
              </a:ext>
            </a:extLst>
          </p:cNvPr>
          <p:cNvSpPr txBox="1"/>
          <p:nvPr/>
        </p:nvSpPr>
        <p:spPr>
          <a:xfrm>
            <a:off x="59259" y="688599"/>
            <a:ext cx="3453189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Lead: NCAR in collaboration with JCSDA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BB82B6-5476-AE25-CCE7-66FFD9AA1E24}"/>
              </a:ext>
            </a:extLst>
          </p:cNvPr>
          <p:cNvSpPr txBox="1"/>
          <p:nvPr/>
        </p:nvSpPr>
        <p:spPr>
          <a:xfrm>
            <a:off x="205128" y="3863195"/>
            <a:ext cx="4580466" cy="866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44" lvl="2">
              <a:spcBef>
                <a:spcPts val="1000"/>
              </a:spcBef>
            </a:pPr>
            <a:r>
              <a:rPr lang="en-US" sz="1400" dirty="0">
                <a:solidFill>
                  <a:srgbClr val="122D5D"/>
                </a:solidFill>
              </a:rPr>
              <a:t>Planning stage:  </a:t>
            </a:r>
            <a:endParaRPr lang="en-US" sz="1000" dirty="0"/>
          </a:p>
          <a:p>
            <a:pPr marL="264319" lvl="2" indent="-257175">
              <a:spcBef>
                <a:spcPts val="1000"/>
              </a:spcBef>
              <a:buClr>
                <a:srgbClr val="122D5D"/>
              </a:buClr>
              <a:buSzPts val="1500"/>
              <a:buFont typeface="Arial"/>
              <a:buChar char="•"/>
            </a:pPr>
            <a:r>
              <a:rPr lang="en-US" sz="1400" dirty="0">
                <a:solidFill>
                  <a:srgbClr val="122D5D"/>
                </a:solidFill>
              </a:rPr>
              <a:t>Add full gas-phase chemistry to MPAS-A through the Model Independent Chemistry Module (MICM)</a:t>
            </a:r>
            <a:endParaRPr lang="en-US" sz="1000" dirty="0"/>
          </a:p>
        </p:txBody>
      </p:sp>
      <p:pic>
        <p:nvPicPr>
          <p:cNvPr id="17" name="Google Shape;266;g21bd8c4b208_1_0">
            <a:extLst>
              <a:ext uri="{FF2B5EF4-FFF2-40B4-BE49-F238E27FC236}">
                <a16:creationId xmlns:a16="http://schemas.microsoft.com/office/drawing/2014/main" id="{C7335B50-597F-09EF-F063-F1834323ACC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56059" y="26205"/>
            <a:ext cx="911978" cy="899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694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world&#10;&#10;Description automatically generated">
            <a:extLst>
              <a:ext uri="{FF2B5EF4-FFF2-40B4-BE49-F238E27FC236}">
                <a16:creationId xmlns:a16="http://schemas.microsoft.com/office/drawing/2014/main" id="{4E55D700-930B-1F76-7E8B-EB4A004010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5" t="14263" b="14879"/>
          <a:stretch/>
        </p:blipFill>
        <p:spPr>
          <a:xfrm>
            <a:off x="312012" y="2111705"/>
            <a:ext cx="2853266" cy="29098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EF83E91-6236-A91E-1A6F-8FDF596BF6D9}"/>
              </a:ext>
            </a:extLst>
          </p:cNvPr>
          <p:cNvGrpSpPr/>
          <p:nvPr/>
        </p:nvGrpSpPr>
        <p:grpSpPr>
          <a:xfrm>
            <a:off x="3911798" y="1845733"/>
            <a:ext cx="2599068" cy="1394502"/>
            <a:chOff x="4068453" y="1326718"/>
            <a:chExt cx="3216870" cy="176289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3C59514-B60D-5F59-C6D7-E58E4AF00C6B}"/>
                </a:ext>
              </a:extLst>
            </p:cNvPr>
            <p:cNvGrpSpPr/>
            <p:nvPr/>
          </p:nvGrpSpPr>
          <p:grpSpPr>
            <a:xfrm>
              <a:off x="4068453" y="1580416"/>
              <a:ext cx="3216870" cy="1509196"/>
              <a:chOff x="4068453" y="1580416"/>
              <a:chExt cx="3216870" cy="1509196"/>
            </a:xfrm>
          </p:grpSpPr>
          <p:pic>
            <p:nvPicPr>
              <p:cNvPr id="7" name="Picture 6" descr="A graph of a number of red and blue lines&#10;&#10;Description automatically generated with medium confidence">
                <a:extLst>
                  <a:ext uri="{FF2B5EF4-FFF2-40B4-BE49-F238E27FC236}">
                    <a16:creationId xmlns:a16="http://schemas.microsoft.com/office/drawing/2014/main" id="{9C138DA9-3432-36FE-89E8-2B6C0BD3B0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71307" y="1580416"/>
                <a:ext cx="2414016" cy="150876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DB35493-268C-595D-C868-4A72FCF277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68453" y="1580852"/>
                <a:ext cx="965606" cy="1508760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3E0CBF-9F83-CC5E-92DE-CDE8B2115C45}"/>
                </a:ext>
              </a:extLst>
            </p:cNvPr>
            <p:cNvSpPr txBox="1"/>
            <p:nvPr/>
          </p:nvSpPr>
          <p:spPr>
            <a:xfrm>
              <a:off x="4153357" y="1326718"/>
              <a:ext cx="633046" cy="253916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BC1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828826-9640-8990-A425-48ADB22D9A49}"/>
              </a:ext>
            </a:extLst>
          </p:cNvPr>
          <p:cNvGrpSpPr/>
          <p:nvPr/>
        </p:nvGrpSpPr>
        <p:grpSpPr>
          <a:xfrm>
            <a:off x="3911797" y="3239890"/>
            <a:ext cx="2599069" cy="1455245"/>
            <a:chOff x="3983549" y="3182856"/>
            <a:chExt cx="3216870" cy="1692457"/>
          </a:xfrm>
        </p:grpSpPr>
        <p:pic>
          <p:nvPicPr>
            <p:cNvPr id="12" name="Picture 11" descr="A blue and red chart&#10;&#10;Description automatically generated">
              <a:extLst>
                <a:ext uri="{FF2B5EF4-FFF2-40B4-BE49-F238E27FC236}">
                  <a16:creationId xmlns:a16="http://schemas.microsoft.com/office/drawing/2014/main" id="{4D4CA495-473F-0806-08BF-08DA201B4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6403" y="3366553"/>
              <a:ext cx="2414016" cy="150876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0DC0DA-E85A-1398-BA96-108EB7134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549" y="3366553"/>
              <a:ext cx="965606" cy="150876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2AE8DD-ECE9-CFF6-1255-968117FC6B4A}"/>
                </a:ext>
              </a:extLst>
            </p:cNvPr>
            <p:cNvSpPr txBox="1"/>
            <p:nvPr/>
          </p:nvSpPr>
          <p:spPr>
            <a:xfrm>
              <a:off x="4068453" y="3182856"/>
              <a:ext cx="633046" cy="253916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OC1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3AED01-52AC-6DD8-0A12-6D01EEB10E93}"/>
              </a:ext>
            </a:extLst>
          </p:cNvPr>
          <p:cNvGrpSpPr/>
          <p:nvPr/>
        </p:nvGrpSpPr>
        <p:grpSpPr>
          <a:xfrm>
            <a:off x="6579464" y="3222885"/>
            <a:ext cx="2505269" cy="1472245"/>
            <a:chOff x="5632819" y="2151438"/>
            <a:chExt cx="3217225" cy="174389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2E331CF-8149-D28A-D152-DE2677A92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36029" y="2386576"/>
              <a:ext cx="2414015" cy="150876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360B9B7-FC27-6592-7B03-142997B22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2819" y="2386577"/>
              <a:ext cx="965606" cy="150875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E5EB1F5-CF60-D79D-799B-7612C6923C38}"/>
                </a:ext>
              </a:extLst>
            </p:cNvPr>
            <p:cNvSpPr txBox="1"/>
            <p:nvPr/>
          </p:nvSpPr>
          <p:spPr>
            <a:xfrm>
              <a:off x="5758936" y="2151438"/>
              <a:ext cx="677093" cy="300768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DU5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22465D4-4938-7D40-FF78-8934B5DFBFD3}"/>
              </a:ext>
            </a:extLst>
          </p:cNvPr>
          <p:cNvGrpSpPr/>
          <p:nvPr/>
        </p:nvGrpSpPr>
        <p:grpSpPr>
          <a:xfrm>
            <a:off x="6579464" y="1905066"/>
            <a:ext cx="2505269" cy="1389027"/>
            <a:chOff x="5926776" y="1587271"/>
            <a:chExt cx="3217224" cy="170682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4D2625D-924D-B110-0125-BE9B15A96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29985" y="1785335"/>
              <a:ext cx="2414015" cy="150875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C90ACF2-EC0E-1433-5243-C8FAD1339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26776" y="1785335"/>
              <a:ext cx="965605" cy="1508759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6A1D3F-A84A-0357-D4CE-C2E1BFAC8120}"/>
                </a:ext>
              </a:extLst>
            </p:cNvPr>
            <p:cNvSpPr txBox="1"/>
            <p:nvPr/>
          </p:nvSpPr>
          <p:spPr>
            <a:xfrm>
              <a:off x="6052893" y="1587271"/>
              <a:ext cx="633046" cy="253916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SS5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FFBC9BB-1D05-5B74-696F-9A92C3E524B8}"/>
              </a:ext>
            </a:extLst>
          </p:cNvPr>
          <p:cNvSpPr txBox="1"/>
          <p:nvPr/>
        </p:nvSpPr>
        <p:spPr>
          <a:xfrm>
            <a:off x="3980395" y="1319515"/>
            <a:ext cx="4539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Looking at channel vs altitude Jacobians: access to size and speciation information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B1CCAA-5D26-F9E9-C070-D8E251392174}"/>
              </a:ext>
            </a:extLst>
          </p:cNvPr>
          <p:cNvSpPr txBox="1"/>
          <p:nvPr/>
        </p:nvSpPr>
        <p:spPr>
          <a:xfrm>
            <a:off x="262114" y="1360714"/>
            <a:ext cx="27254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tests done with VIIRS-NPP</a:t>
            </a:r>
          </a:p>
          <a:p>
            <a:r>
              <a:rPr lang="en-US" dirty="0"/>
              <a:t>L1b reflectance products:</a:t>
            </a:r>
          </a:p>
          <a:p>
            <a:r>
              <a:rPr lang="en-US" dirty="0"/>
              <a:t>11 channels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777A4A-14D1-B7F9-C77E-74C4FBD2ED77}"/>
              </a:ext>
            </a:extLst>
          </p:cNvPr>
          <p:cNvSpPr txBox="1"/>
          <p:nvPr/>
        </p:nvSpPr>
        <p:spPr>
          <a:xfrm>
            <a:off x="1330761" y="959639"/>
            <a:ext cx="7119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Frontier work to 1. reduce gaps between NWP and AQ DA, 2. improve aerosol DA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46334A-FD85-F958-786E-22401528F0DA}"/>
              </a:ext>
            </a:extLst>
          </p:cNvPr>
          <p:cNvSpPr txBox="1"/>
          <p:nvPr/>
        </p:nvSpPr>
        <p:spPr>
          <a:xfrm>
            <a:off x="59259" y="688599"/>
            <a:ext cx="1271502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Lead: JCSDA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75A7D7CD-BF75-97EF-0E43-87F53444D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33" y="75925"/>
            <a:ext cx="8642195" cy="478109"/>
          </a:xfrm>
        </p:spPr>
        <p:txBody>
          <a:bodyPr>
            <a:noAutofit/>
          </a:bodyPr>
          <a:lstStyle/>
          <a:p>
            <a:r>
              <a:rPr lang="en-US" sz="2400" dirty="0"/>
              <a:t>Using L1 satellite data for aerosol assimilation</a:t>
            </a:r>
          </a:p>
        </p:txBody>
      </p:sp>
    </p:spTree>
    <p:extLst>
      <p:ext uri="{BB962C8B-B14F-4D97-AF65-F5344CB8AC3E}">
        <p14:creationId xmlns:p14="http://schemas.microsoft.com/office/powerpoint/2010/main" val="3245544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world&#10;&#10;Description automatically generated">
            <a:extLst>
              <a:ext uri="{FF2B5EF4-FFF2-40B4-BE49-F238E27FC236}">
                <a16:creationId xmlns:a16="http://schemas.microsoft.com/office/drawing/2014/main" id="{631872AE-EAEA-CCE6-B59D-810D89C58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" b="7688"/>
          <a:stretch/>
        </p:blipFill>
        <p:spPr>
          <a:xfrm>
            <a:off x="4713304" y="2870728"/>
            <a:ext cx="4172069" cy="2268491"/>
          </a:xfrm>
          <a:prstGeom prst="rect">
            <a:avLst/>
          </a:prstGeom>
        </p:spPr>
      </p:pic>
      <p:pic>
        <p:nvPicPr>
          <p:cNvPr id="8" name="Picture 7" descr="A map of the world&#10;&#10;Description automatically generated">
            <a:extLst>
              <a:ext uri="{FF2B5EF4-FFF2-40B4-BE49-F238E27FC236}">
                <a16:creationId xmlns:a16="http://schemas.microsoft.com/office/drawing/2014/main" id="{1B7BC661-CD11-A64E-2CD0-FDAB47880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9"/>
          <a:stretch/>
        </p:blipFill>
        <p:spPr>
          <a:xfrm>
            <a:off x="419728" y="2669271"/>
            <a:ext cx="4172069" cy="246994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3A95B5-C300-3D22-731F-66A81B88C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474D2-A017-4134-9CAC-4180A6B84EB1}" type="slidenum">
              <a:rPr lang="en-US" smtClean="0"/>
              <a:t>13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08E3E6-235A-8B72-ADEE-26944C3BC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33" y="75925"/>
            <a:ext cx="8642195" cy="478109"/>
          </a:xfrm>
        </p:spPr>
        <p:txBody>
          <a:bodyPr>
            <a:noAutofit/>
          </a:bodyPr>
          <a:lstStyle/>
          <a:p>
            <a:pPr algn="l"/>
            <a:r>
              <a:rPr lang="en-US" sz="2000" dirty="0"/>
              <a:t>Evaluation work </a:t>
            </a:r>
            <a:r>
              <a:rPr lang="en-US" sz="2000" b="1" u="sng" dirty="0"/>
              <a:t>leveraging</a:t>
            </a:r>
            <a:r>
              <a:rPr lang="en-US" sz="2000" dirty="0"/>
              <a:t> existing JEDI UFO capability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9E00B9CA-58F6-2D12-A611-4C0A6470FDAE}"/>
              </a:ext>
            </a:extLst>
          </p:cNvPr>
          <p:cNvSpPr txBox="1">
            <a:spLocks/>
          </p:cNvSpPr>
          <p:nvPr/>
        </p:nvSpPr>
        <p:spPr>
          <a:xfrm>
            <a:off x="46213" y="1037519"/>
            <a:ext cx="4525787" cy="3263504"/>
          </a:xfrm>
          <a:prstGeom prst="rect">
            <a:avLst/>
          </a:prstGeom>
          <a:noFill/>
          <a:ln w="38100"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indent="0">
              <a:buNone/>
            </a:pPr>
            <a:r>
              <a:rPr lang="en-US" sz="1500" dirty="0"/>
              <a:t>JEDI generic simplified interface for evaluation:</a:t>
            </a:r>
          </a:p>
          <a:p>
            <a:pPr marL="596900" lvl="1" indent="0">
              <a:buNone/>
            </a:pPr>
            <a:r>
              <a:rPr lang="en-US" sz="1350" dirty="0"/>
              <a:t>It allows users leverage existing operators in UFO to simulate observations from model states (forecasts) with any projections supported by the atlas library.</a:t>
            </a:r>
          </a:p>
          <a:p>
            <a:pPr marL="596900" lvl="1" indent="0">
              <a:buNone/>
            </a:pPr>
            <a:r>
              <a:rPr lang="en-US" sz="1350" dirty="0"/>
              <a:t>Can use all UFO functionalities: </a:t>
            </a:r>
            <a:r>
              <a:rPr lang="en-US" sz="1350" dirty="0" err="1"/>
              <a:t>ColumnRetrieval</a:t>
            </a:r>
            <a:r>
              <a:rPr lang="en-US" sz="1350" dirty="0"/>
              <a:t>, CRTM, RTTOV, Radar, etc.</a:t>
            </a:r>
          </a:p>
          <a:p>
            <a:endParaRPr lang="en-US" sz="15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2B2B82-C679-6FAE-7D84-DF3FEF1569F0}"/>
              </a:ext>
            </a:extLst>
          </p:cNvPr>
          <p:cNvSpPr txBox="1"/>
          <p:nvPr/>
        </p:nvSpPr>
        <p:spPr>
          <a:xfrm>
            <a:off x="59259" y="688599"/>
            <a:ext cx="2446504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Lead: U. Albany and JCSDA</a:t>
            </a:r>
          </a:p>
        </p:txBody>
      </p:sp>
      <p:pic>
        <p:nvPicPr>
          <p:cNvPr id="8194" name="Picture 2" descr="Purple and gold UAlbany logo with split A image">
            <a:extLst>
              <a:ext uri="{FF2B5EF4-FFF2-40B4-BE49-F238E27FC236}">
                <a16:creationId xmlns:a16="http://schemas.microsoft.com/office/drawing/2014/main" id="{2EB793CA-FF56-5751-930D-BAEA32290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172" y="92823"/>
            <a:ext cx="916863" cy="75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CE9E7F-4D3C-E04C-B7A3-31780807D330}"/>
              </a:ext>
            </a:extLst>
          </p:cNvPr>
          <p:cNvSpPr txBox="1"/>
          <p:nvPr/>
        </p:nvSpPr>
        <p:spPr>
          <a:xfrm>
            <a:off x="5195705" y="1100755"/>
            <a:ext cx="37205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Period: 2019 July (</a:t>
            </a:r>
            <a:r>
              <a:rPr lang="en-US" dirty="0" err="1"/>
              <a:t>FIREx-AQ</a:t>
            </a:r>
            <a:r>
              <a:rPr lang="en-US" dirty="0"/>
              <a:t>)</a:t>
            </a:r>
          </a:p>
          <a:p>
            <a:r>
              <a:rPr lang="en-US" dirty="0"/>
              <a:t>Model background: GEFS-Aerosols (6 hourly outputs in Gaussian grids, N384)</a:t>
            </a:r>
          </a:p>
          <a:p>
            <a:r>
              <a:rPr lang="en-US" dirty="0"/>
              <a:t>Observation: NOAA EPS VIIRS AOD (Suomi-NPP)</a:t>
            </a:r>
          </a:p>
          <a:p>
            <a:r>
              <a:rPr lang="en-US" dirty="0"/>
              <a:t>Operator: AOD CRTM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D1233E-056E-67FB-0BB7-25DD9B6310B5}"/>
              </a:ext>
            </a:extLst>
          </p:cNvPr>
          <p:cNvSpPr txBox="1"/>
          <p:nvPr/>
        </p:nvSpPr>
        <p:spPr>
          <a:xfrm>
            <a:off x="2244312" y="295772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H(x)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E5C83E-397E-F8D9-BE81-201AC7CCB3BC}"/>
              </a:ext>
            </a:extLst>
          </p:cNvPr>
          <p:cNvSpPr txBox="1"/>
          <p:nvPr/>
        </p:nvSpPr>
        <p:spPr>
          <a:xfrm>
            <a:off x="6542698" y="2957723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791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g2f428b29a0c_0_0"/>
          <p:cNvGrpSpPr/>
          <p:nvPr/>
        </p:nvGrpSpPr>
        <p:grpSpPr>
          <a:xfrm>
            <a:off x="2365557" y="783444"/>
            <a:ext cx="4412938" cy="4165166"/>
            <a:chOff x="1285128" y="71198"/>
            <a:chExt cx="5883917" cy="5553555"/>
          </a:xfrm>
        </p:grpSpPr>
        <p:sp>
          <p:nvSpPr>
            <p:cNvPr id="82" name="Google Shape;82;g2f428b29a0c_0_0"/>
            <p:cNvSpPr/>
            <p:nvPr/>
          </p:nvSpPr>
          <p:spPr>
            <a:xfrm>
              <a:off x="2518287" y="71198"/>
              <a:ext cx="3417600" cy="3417600"/>
            </a:xfrm>
            <a:prstGeom prst="ellipse">
              <a:avLst/>
            </a:prstGeom>
            <a:solidFill>
              <a:srgbClr val="FFC000">
                <a:alpha val="49800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g2f428b29a0c_0_0"/>
            <p:cNvSpPr txBox="1"/>
            <p:nvPr/>
          </p:nvSpPr>
          <p:spPr>
            <a:xfrm>
              <a:off x="2973957" y="669266"/>
              <a:ext cx="2506200" cy="153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Calibri"/>
                <a:buNone/>
              </a:pPr>
              <a:r>
                <a:rPr lang="en" sz="2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Coupled DA with AC</a:t>
              </a:r>
              <a:endParaRPr sz="1100" dirty="0"/>
            </a:p>
          </p:txBody>
        </p:sp>
        <p:sp>
          <p:nvSpPr>
            <p:cNvPr id="84" name="Google Shape;84;g2f428b29a0c_0_0"/>
            <p:cNvSpPr/>
            <p:nvPr/>
          </p:nvSpPr>
          <p:spPr>
            <a:xfrm>
              <a:off x="3751445" y="2207153"/>
              <a:ext cx="3417600" cy="3417600"/>
            </a:xfrm>
            <a:prstGeom prst="ellipse">
              <a:avLst/>
            </a:prstGeom>
            <a:solidFill>
              <a:srgbClr val="FF0000">
                <a:alpha val="49800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g2f428b29a0c_0_0"/>
            <p:cNvSpPr txBox="1"/>
            <p:nvPr/>
          </p:nvSpPr>
          <p:spPr>
            <a:xfrm>
              <a:off x="4796639" y="3090015"/>
              <a:ext cx="2050500" cy="18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Calibri"/>
                <a:buNone/>
              </a:pPr>
              <a:r>
                <a:rPr lang="en" sz="2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Air quality</a:t>
              </a:r>
              <a:endParaRPr sz="1100"/>
            </a:p>
            <a:p>
              <a:pPr marL="0" marR="0" lvl="0" indent="0" algn="ctr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Calibri"/>
                <a:buNone/>
              </a:pPr>
              <a:r>
                <a:rPr lang="en" sz="2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&amp; scales</a:t>
              </a:r>
              <a:endParaRPr sz="1100"/>
            </a:p>
          </p:txBody>
        </p:sp>
        <p:sp>
          <p:nvSpPr>
            <p:cNvPr id="86" name="Google Shape;86;g2f428b29a0c_0_0"/>
            <p:cNvSpPr/>
            <p:nvPr/>
          </p:nvSpPr>
          <p:spPr>
            <a:xfrm>
              <a:off x="1285128" y="2207153"/>
              <a:ext cx="3417600" cy="3417600"/>
            </a:xfrm>
            <a:prstGeom prst="ellipse">
              <a:avLst/>
            </a:prstGeom>
            <a:solidFill>
              <a:srgbClr val="00A1FD">
                <a:alpha val="49800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g2f428b29a0c_0_0"/>
            <p:cNvSpPr txBox="1"/>
            <p:nvPr/>
          </p:nvSpPr>
          <p:spPr>
            <a:xfrm>
              <a:off x="1606946" y="3090015"/>
              <a:ext cx="2050500" cy="18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Calibri"/>
                <a:buNone/>
              </a:pPr>
              <a:r>
                <a:rPr lang="en" sz="2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Emissions</a:t>
              </a:r>
              <a:endParaRPr sz="1100"/>
            </a:p>
            <a:p>
              <a:pPr marL="0" marR="0" lvl="0" indent="0" algn="ctr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Calibri"/>
                <a:buNone/>
              </a:pPr>
              <a:r>
                <a:rPr lang="en" sz="2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&amp; fluxes</a:t>
              </a:r>
              <a:endParaRPr sz="1100"/>
            </a:p>
          </p:txBody>
        </p:sp>
      </p:grpSp>
      <p:sp>
        <p:nvSpPr>
          <p:cNvPr id="88" name="Google Shape;88;g2f428b29a0c_0_0"/>
          <p:cNvSpPr txBox="1"/>
          <p:nvPr/>
        </p:nvSpPr>
        <p:spPr>
          <a:xfrm>
            <a:off x="-391450" y="-203475"/>
            <a:ext cx="9227400" cy="110250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353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</a:pPr>
            <a:r>
              <a:rPr lang="en" sz="21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JCSDA Atmospheric </a:t>
            </a:r>
            <a:r>
              <a:rPr lang="en" sz="21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COMPOsition</a:t>
            </a:r>
            <a:r>
              <a:rPr lang="en" sz="21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– Research Elements</a:t>
            </a:r>
            <a:endParaRPr sz="21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g2f428b29a0c_0_0"/>
          <p:cNvSpPr txBox="1"/>
          <p:nvPr/>
        </p:nvSpPr>
        <p:spPr>
          <a:xfrm>
            <a:off x="247351" y="899025"/>
            <a:ext cx="2869500" cy="1362300"/>
          </a:xfrm>
          <a:prstGeom prst="rect">
            <a:avLst/>
          </a:prstGeom>
          <a:solidFill>
            <a:srgbClr val="FFC000">
              <a:alpha val="8630"/>
            </a:srgbClr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Enhance Coupled Data assimilation with NWP:</a:t>
            </a:r>
            <a:endParaRPr sz="1100" dirty="0"/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Aerosols – Clouds - Radiation</a:t>
            </a:r>
            <a:endParaRPr sz="1100" dirty="0"/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Stratospheric Ozone</a:t>
            </a:r>
            <a:endParaRPr sz="1100" dirty="0"/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 - GHG</a:t>
            </a:r>
            <a:endParaRPr sz="1100" dirty="0"/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en" sz="14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L1 DA</a:t>
            </a:r>
            <a:endParaRPr sz="1100" dirty="0"/>
          </a:p>
        </p:txBody>
      </p:sp>
      <p:sp>
        <p:nvSpPr>
          <p:cNvPr id="90" name="Google Shape;90;g2f428b29a0c_0_0"/>
          <p:cNvSpPr txBox="1"/>
          <p:nvPr/>
        </p:nvSpPr>
        <p:spPr>
          <a:xfrm>
            <a:off x="247342" y="3297692"/>
            <a:ext cx="2002200" cy="1577700"/>
          </a:xfrm>
          <a:prstGeom prst="rect">
            <a:avLst/>
          </a:prstGeom>
          <a:solidFill>
            <a:srgbClr val="0093FD">
              <a:alpha val="10590"/>
            </a:srgbClr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Extend DA for fluxes and emission constraint:</a:t>
            </a:r>
            <a:endParaRPr sz="1100"/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Anthropogenic emissions</a:t>
            </a:r>
            <a:endParaRPr sz="1100"/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Fires</a:t>
            </a:r>
            <a:endParaRPr sz="1100"/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Vegetation</a:t>
            </a:r>
            <a:endParaRPr sz="1100"/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Chemical reactions</a:t>
            </a:r>
            <a:endParaRPr sz="1100"/>
          </a:p>
        </p:txBody>
      </p:sp>
      <p:sp>
        <p:nvSpPr>
          <p:cNvPr id="91" name="Google Shape;91;g2f428b29a0c_0_0"/>
          <p:cNvSpPr txBox="1"/>
          <p:nvPr/>
        </p:nvSpPr>
        <p:spPr>
          <a:xfrm>
            <a:off x="6725264" y="1056258"/>
            <a:ext cx="2418600" cy="2224200"/>
          </a:xfrm>
          <a:prstGeom prst="rect">
            <a:avLst/>
          </a:prstGeom>
          <a:solidFill>
            <a:srgbClr val="FF0000">
              <a:alpha val="11760"/>
            </a:srgbClr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Facilitate high resolution data </a:t>
            </a:r>
            <a:r>
              <a:rPr lang="en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assimilation</a:t>
            </a:r>
            <a:r>
              <a:rPr lang="en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100" dirty="0"/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sensors i.e. TEMPO, GEMS, S4, (</a:t>
            </a:r>
            <a:r>
              <a:rPr lang="en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GeoXO</a:t>
            </a: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100" dirty="0"/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Novel geometries, stretched and refined grids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-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Scalability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Surface observations/ field cam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paigns</a:t>
            </a:r>
            <a:endParaRPr sz="11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" name="Google Shape;92;g2f428b29a0c_0_0"/>
          <p:cNvGrpSpPr/>
          <p:nvPr/>
        </p:nvGrpSpPr>
        <p:grpSpPr>
          <a:xfrm>
            <a:off x="4155516" y="2693421"/>
            <a:ext cx="822150" cy="659475"/>
            <a:chOff x="5540688" y="3591228"/>
            <a:chExt cx="1096200" cy="879300"/>
          </a:xfrm>
        </p:grpSpPr>
        <p:sp>
          <p:nvSpPr>
            <p:cNvPr id="93" name="Google Shape;93;g2f428b29a0c_0_0"/>
            <p:cNvSpPr/>
            <p:nvPr/>
          </p:nvSpPr>
          <p:spPr>
            <a:xfrm>
              <a:off x="5540688" y="3591228"/>
              <a:ext cx="1096200" cy="8793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571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g2f428b29a0c_0_0"/>
            <p:cNvSpPr txBox="1"/>
            <p:nvPr/>
          </p:nvSpPr>
          <p:spPr>
            <a:xfrm>
              <a:off x="5696985" y="3899827"/>
              <a:ext cx="774900" cy="50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JCSDA</a:t>
              </a:r>
              <a:endParaRPr sz="10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COMPO</a:t>
              </a:r>
              <a:endParaRPr sz="100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8CE975C3-C72E-6484-6897-E37654CC2B56}"/>
              </a:ext>
            </a:extLst>
          </p:cNvPr>
          <p:cNvSpPr/>
          <p:nvPr/>
        </p:nvSpPr>
        <p:spPr>
          <a:xfrm>
            <a:off x="1187422" y="347775"/>
            <a:ext cx="6878170" cy="5029200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26000">
                <a:srgbClr val="00B0F0">
                  <a:shade val="67500"/>
                  <a:satMod val="115000"/>
                </a:srgbClr>
              </a:gs>
              <a:gs pos="5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oogle Shape;88;g2f428b29a0c_0_0">
            <a:extLst>
              <a:ext uri="{FF2B5EF4-FFF2-40B4-BE49-F238E27FC236}">
                <a16:creationId xmlns:a16="http://schemas.microsoft.com/office/drawing/2014/main" id="{01D20FB8-0A02-3FAE-2D7A-F3DA0239EA0F}"/>
              </a:ext>
            </a:extLst>
          </p:cNvPr>
          <p:cNvSpPr txBox="1"/>
          <p:nvPr/>
        </p:nvSpPr>
        <p:spPr>
          <a:xfrm>
            <a:off x="-113885" y="-230760"/>
            <a:ext cx="9227400" cy="110250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353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</a:pPr>
            <a:r>
              <a:rPr lang="en" sz="21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JCSDA Atmospheric </a:t>
            </a:r>
            <a:r>
              <a:rPr lang="en" sz="21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COMPOsition</a:t>
            </a:r>
            <a:r>
              <a:rPr lang="en" sz="21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– Core and In-Kind</a:t>
            </a:r>
            <a:endParaRPr sz="21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1CCFA98-5316-D346-47D0-3436E5E16553}"/>
              </a:ext>
            </a:extLst>
          </p:cNvPr>
          <p:cNvSpPr/>
          <p:nvPr/>
        </p:nvSpPr>
        <p:spPr>
          <a:xfrm>
            <a:off x="3554105" y="1721222"/>
            <a:ext cx="2144805" cy="2050678"/>
          </a:xfrm>
          <a:prstGeom prst="ellipse">
            <a:avLst/>
          </a:prstGeom>
          <a:gradFill>
            <a:gsLst>
              <a:gs pos="0">
                <a:srgbClr val="00B050"/>
              </a:gs>
              <a:gs pos="100000">
                <a:schemeClr val="tx2">
                  <a:lumMod val="50000"/>
                </a:schemeClr>
              </a:gs>
              <a:gs pos="58000">
                <a:schemeClr val="tx2">
                  <a:lumMod val="5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JCSDA COMPO </a:t>
            </a:r>
            <a:r>
              <a:rPr lang="en-US" b="1" u="sng" dirty="0"/>
              <a:t>core</a:t>
            </a:r>
            <a:r>
              <a:rPr lang="en-US" dirty="0"/>
              <a:t> team</a:t>
            </a:r>
          </a:p>
          <a:p>
            <a:pPr algn="ctr"/>
            <a:r>
              <a:rPr lang="en-US" dirty="0"/>
              <a:t>DA capability development and demonstration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13EE83-14F3-5E12-2EC4-93D4C5723FE0}"/>
              </a:ext>
            </a:extLst>
          </p:cNvPr>
          <p:cNvSpPr txBox="1"/>
          <p:nvPr/>
        </p:nvSpPr>
        <p:spPr>
          <a:xfrm>
            <a:off x="2325554" y="723911"/>
            <a:ext cx="20842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NOAA NWS</a:t>
            </a:r>
          </a:p>
          <a:p>
            <a:r>
              <a:rPr lang="en-US" dirty="0"/>
              <a:t>Operational integration in UFS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08F813-F91E-0C10-8DD8-AE828DAB629F}"/>
              </a:ext>
            </a:extLst>
          </p:cNvPr>
          <p:cNvSpPr txBox="1"/>
          <p:nvPr/>
        </p:nvSpPr>
        <p:spPr>
          <a:xfrm>
            <a:off x="959422" y="1904820"/>
            <a:ext cx="21968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NOAA OAR –</a:t>
            </a:r>
            <a:r>
              <a:rPr lang="en-US" dirty="0"/>
              <a:t>Research specific Elements for COMPO in UFS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285577-BD9E-D3C4-3EFD-35F07DADB1CD}"/>
              </a:ext>
            </a:extLst>
          </p:cNvPr>
          <p:cNvSpPr txBox="1"/>
          <p:nvPr/>
        </p:nvSpPr>
        <p:spPr>
          <a:xfrm>
            <a:off x="5385551" y="930922"/>
            <a:ext cx="2401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NASA GMAO –</a:t>
            </a:r>
            <a:r>
              <a:rPr lang="en-US" dirty="0"/>
              <a:t>Near Real time integration in GEOS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207405-A5A2-A651-34E1-543D0D7071A2}"/>
              </a:ext>
            </a:extLst>
          </p:cNvPr>
          <p:cNvSpPr txBox="1"/>
          <p:nvPr/>
        </p:nvSpPr>
        <p:spPr>
          <a:xfrm>
            <a:off x="6360302" y="3121369"/>
            <a:ext cx="17491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NCAR</a:t>
            </a:r>
          </a:p>
          <a:p>
            <a:r>
              <a:rPr lang="en-US" dirty="0"/>
              <a:t>MPAS integration &amp;</a:t>
            </a:r>
          </a:p>
          <a:p>
            <a:r>
              <a:rPr lang="en-US" dirty="0"/>
              <a:t>Science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7F1648-A24B-6E52-7A4C-EF0749EB6631}"/>
              </a:ext>
            </a:extLst>
          </p:cNvPr>
          <p:cNvSpPr txBox="1"/>
          <p:nvPr/>
        </p:nvSpPr>
        <p:spPr>
          <a:xfrm>
            <a:off x="2211276" y="4328956"/>
            <a:ext cx="1757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U. Albany</a:t>
            </a:r>
          </a:p>
          <a:p>
            <a:r>
              <a:rPr lang="en-US" dirty="0"/>
              <a:t>Evaluation products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7703FA-A726-24FA-D5C9-DB5919885A86}"/>
              </a:ext>
            </a:extLst>
          </p:cNvPr>
          <p:cNvSpPr txBox="1"/>
          <p:nvPr/>
        </p:nvSpPr>
        <p:spPr>
          <a:xfrm>
            <a:off x="1143515" y="3288441"/>
            <a:ext cx="1946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George Mason Univ.</a:t>
            </a:r>
          </a:p>
          <a:p>
            <a:r>
              <a:rPr lang="en-US" dirty="0"/>
              <a:t>Regional AQ research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E1E79A-32FC-77F9-06F8-9B9F5C392562}"/>
              </a:ext>
            </a:extLst>
          </p:cNvPr>
          <p:cNvSpPr txBox="1"/>
          <p:nvPr/>
        </p:nvSpPr>
        <p:spPr>
          <a:xfrm>
            <a:off x="6304236" y="1779510"/>
            <a:ext cx="22807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Morgan State Univ.</a:t>
            </a:r>
          </a:p>
          <a:p>
            <a:r>
              <a:rPr lang="en-US" dirty="0"/>
              <a:t>GEOS-CF integration &amp; Science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98D139-923F-7D4D-7F46-351FD4DBE16A}"/>
              </a:ext>
            </a:extLst>
          </p:cNvPr>
          <p:cNvSpPr txBox="1"/>
          <p:nvPr/>
        </p:nvSpPr>
        <p:spPr>
          <a:xfrm>
            <a:off x="5155272" y="4504990"/>
            <a:ext cx="1944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Colorado State Univ.</a:t>
            </a:r>
          </a:p>
          <a:p>
            <a:r>
              <a:rPr lang="en-US" dirty="0"/>
              <a:t>JEDI training</a:t>
            </a:r>
          </a:p>
        </p:txBody>
      </p:sp>
    </p:spTree>
    <p:extLst>
      <p:ext uri="{BB962C8B-B14F-4D97-AF65-F5344CB8AC3E}">
        <p14:creationId xmlns:p14="http://schemas.microsoft.com/office/powerpoint/2010/main" val="1235142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4"/>
          <p:cNvSpPr txBox="1"/>
          <p:nvPr/>
        </p:nvSpPr>
        <p:spPr>
          <a:xfrm>
            <a:off x="289379" y="39299"/>
            <a:ext cx="7625700" cy="7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94" rIns="91425" bIns="45694" anchor="ctr" anchorCtr="0">
            <a:noAutofit/>
          </a:bodyPr>
          <a:lstStyle/>
          <a:p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JEDI: moving towards coupled DA</a:t>
            </a:r>
            <a:endParaRPr sz="1100"/>
          </a:p>
        </p:txBody>
      </p:sp>
      <p:grpSp>
        <p:nvGrpSpPr>
          <p:cNvPr id="706" name="Google Shape;706;p4"/>
          <p:cNvGrpSpPr/>
          <p:nvPr/>
        </p:nvGrpSpPr>
        <p:grpSpPr>
          <a:xfrm>
            <a:off x="3736179" y="1209516"/>
            <a:ext cx="4955191" cy="3382974"/>
            <a:chOff x="379776" y="956718"/>
            <a:chExt cx="6599882" cy="4202452"/>
          </a:xfrm>
        </p:grpSpPr>
        <p:sp>
          <p:nvSpPr>
            <p:cNvPr id="707" name="Google Shape;707;p4"/>
            <p:cNvSpPr/>
            <p:nvPr/>
          </p:nvSpPr>
          <p:spPr>
            <a:xfrm>
              <a:off x="1435929" y="3122180"/>
              <a:ext cx="5543700" cy="988200"/>
            </a:xfrm>
            <a:prstGeom prst="rect">
              <a:avLst/>
            </a:prstGeom>
            <a:solidFill>
              <a:srgbClr val="F2F2F2"/>
            </a:solidFill>
            <a:ln w="9525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1">
              <a:noAutofit/>
            </a:bodyPr>
            <a:lstStyle/>
            <a:p>
              <a:pPr algn="ctr"/>
              <a:endPara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4"/>
            <p:cNvSpPr/>
            <p:nvPr/>
          </p:nvSpPr>
          <p:spPr>
            <a:xfrm>
              <a:off x="1440758" y="956718"/>
              <a:ext cx="5538900" cy="1954800"/>
            </a:xfrm>
            <a:prstGeom prst="rect">
              <a:avLst/>
            </a:prstGeom>
            <a:solidFill>
              <a:srgbClr val="F2F2F2"/>
            </a:solidFill>
            <a:ln w="9525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1">
              <a:noAutofit/>
            </a:bodyPr>
            <a:lstStyle/>
            <a:p>
              <a:pPr algn="ctr"/>
              <a:endPara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p4"/>
            <p:cNvSpPr/>
            <p:nvPr/>
          </p:nvSpPr>
          <p:spPr>
            <a:xfrm>
              <a:off x="2067513" y="4737670"/>
              <a:ext cx="830100" cy="421500"/>
            </a:xfrm>
            <a:prstGeom prst="roundRect">
              <a:avLst>
                <a:gd name="adj" fmla="val 16667"/>
              </a:avLst>
            </a:prstGeom>
            <a:solidFill>
              <a:srgbClr val="FEE599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800">
                  <a:solidFill>
                    <a:srgbClr val="833C0B"/>
                  </a:solidFill>
                  <a:latin typeface="Calibri"/>
                  <a:ea typeface="Calibri"/>
                  <a:cs typeface="Calibri"/>
                  <a:sym typeface="Calibri"/>
                </a:rPr>
                <a:t>State for MOM6</a:t>
              </a:r>
              <a:endParaRPr sz="1100"/>
            </a:p>
          </p:txBody>
        </p:sp>
        <p:sp>
          <p:nvSpPr>
            <p:cNvPr id="710" name="Google Shape;710;p4"/>
            <p:cNvSpPr/>
            <p:nvPr/>
          </p:nvSpPr>
          <p:spPr>
            <a:xfrm>
              <a:off x="1890643" y="1278111"/>
              <a:ext cx="985200" cy="421500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4DEnVar</a:t>
              </a:r>
              <a:endParaRPr sz="1100" dirty="0"/>
            </a:p>
          </p:txBody>
        </p:sp>
        <p:sp>
          <p:nvSpPr>
            <p:cNvPr id="711" name="Google Shape;711;p4"/>
            <p:cNvSpPr/>
            <p:nvPr/>
          </p:nvSpPr>
          <p:spPr>
            <a:xfrm>
              <a:off x="3326661" y="1278111"/>
              <a:ext cx="808500" cy="421500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4DVar</a:t>
              </a:r>
              <a:endParaRPr sz="1100"/>
            </a:p>
          </p:txBody>
        </p:sp>
        <p:sp>
          <p:nvSpPr>
            <p:cNvPr id="712" name="Google Shape;712;p4"/>
            <p:cNvSpPr/>
            <p:nvPr/>
          </p:nvSpPr>
          <p:spPr>
            <a:xfrm>
              <a:off x="4460303" y="2261100"/>
              <a:ext cx="1109400" cy="421500"/>
            </a:xfrm>
            <a:prstGeom prst="roundRect">
              <a:avLst>
                <a:gd name="adj" fmla="val 16667"/>
              </a:avLst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r>
                <a:rPr lang="en-US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sp>
          <p:nvSpPr>
            <p:cNvPr id="713" name="Google Shape;713;p4"/>
            <p:cNvSpPr/>
            <p:nvPr/>
          </p:nvSpPr>
          <p:spPr>
            <a:xfrm>
              <a:off x="1897006" y="4521898"/>
              <a:ext cx="830100" cy="421500"/>
            </a:xfrm>
            <a:prstGeom prst="roundRect">
              <a:avLst>
                <a:gd name="adj" fmla="val 16667"/>
              </a:avLst>
            </a:prstGeom>
            <a:solidFill>
              <a:srgbClr val="DBDBDB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800">
                  <a:solidFill>
                    <a:srgbClr val="833C0B"/>
                  </a:solidFill>
                  <a:latin typeface="Calibri"/>
                  <a:ea typeface="Calibri"/>
                  <a:cs typeface="Calibri"/>
                  <a:sym typeface="Calibri"/>
                </a:rPr>
                <a:t>State for MPAS</a:t>
              </a:r>
              <a:endParaRPr sz="1100"/>
            </a:p>
          </p:txBody>
        </p:sp>
        <p:cxnSp>
          <p:nvCxnSpPr>
            <p:cNvPr id="714" name="Google Shape;714;p4"/>
            <p:cNvCxnSpPr>
              <a:stCxn id="711" idx="2"/>
              <a:endCxn id="715" idx="0"/>
            </p:cNvCxnSpPr>
            <p:nvPr/>
          </p:nvCxnSpPr>
          <p:spPr>
            <a:xfrm flipH="1">
              <a:off x="2449696" y="1699611"/>
              <a:ext cx="1281215" cy="533939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716" name="Google Shape;716;p4"/>
            <p:cNvCxnSpPr>
              <a:stCxn id="711" idx="2"/>
              <a:endCxn id="712" idx="0"/>
            </p:cNvCxnSpPr>
            <p:nvPr/>
          </p:nvCxnSpPr>
          <p:spPr>
            <a:xfrm>
              <a:off x="3730911" y="1699611"/>
              <a:ext cx="1284000" cy="5616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717" name="Google Shape;717;p4"/>
            <p:cNvSpPr txBox="1"/>
            <p:nvPr/>
          </p:nvSpPr>
          <p:spPr>
            <a:xfrm>
              <a:off x="3343809" y="1783029"/>
              <a:ext cx="579900" cy="238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Uses</a:t>
              </a:r>
              <a:endParaRPr sz="1100"/>
            </a:p>
          </p:txBody>
        </p:sp>
        <p:cxnSp>
          <p:nvCxnSpPr>
            <p:cNvPr id="718" name="Google Shape;718;p4"/>
            <p:cNvCxnSpPr>
              <a:endCxn id="712" idx="2"/>
            </p:cNvCxnSpPr>
            <p:nvPr/>
          </p:nvCxnSpPr>
          <p:spPr>
            <a:xfrm rot="10800000">
              <a:off x="5015003" y="2682600"/>
              <a:ext cx="10200" cy="8121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dash"/>
              <a:miter lim="800000"/>
              <a:headEnd type="none" w="sm" len="sm"/>
              <a:tailEnd type="stealth" w="med" len="med"/>
            </a:ln>
          </p:spPr>
        </p:cxnSp>
        <p:sp>
          <p:nvSpPr>
            <p:cNvPr id="719" name="Google Shape;719;p4"/>
            <p:cNvSpPr txBox="1"/>
            <p:nvPr/>
          </p:nvSpPr>
          <p:spPr>
            <a:xfrm>
              <a:off x="2345200" y="2855819"/>
              <a:ext cx="989700" cy="238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Implements</a:t>
              </a:r>
              <a:endParaRPr sz="1100"/>
            </a:p>
          </p:txBody>
        </p:sp>
        <p:sp>
          <p:nvSpPr>
            <p:cNvPr id="720" name="Google Shape;720;p4"/>
            <p:cNvSpPr/>
            <p:nvPr/>
          </p:nvSpPr>
          <p:spPr>
            <a:xfrm>
              <a:off x="5856333" y="1284851"/>
              <a:ext cx="744300" cy="421500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FSOI</a:t>
              </a:r>
              <a:endParaRPr sz="1100"/>
            </a:p>
          </p:txBody>
        </p:sp>
        <p:sp>
          <p:nvSpPr>
            <p:cNvPr id="721" name="Google Shape;721;p4"/>
            <p:cNvSpPr txBox="1"/>
            <p:nvPr/>
          </p:nvSpPr>
          <p:spPr>
            <a:xfrm>
              <a:off x="2910626" y="956718"/>
              <a:ext cx="3045000" cy="238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/>
              <a:r>
                <a:rPr lang="en-US"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Abstract Layer (OOPS)</a:t>
              </a:r>
              <a:endParaRPr sz="1100"/>
            </a:p>
          </p:txBody>
        </p:sp>
        <p:sp>
          <p:nvSpPr>
            <p:cNvPr id="715" name="Google Shape;715;p4"/>
            <p:cNvSpPr/>
            <p:nvPr/>
          </p:nvSpPr>
          <p:spPr>
            <a:xfrm>
              <a:off x="2034646" y="2233550"/>
              <a:ext cx="830100" cy="421501"/>
            </a:xfrm>
            <a:prstGeom prst="roundRect">
              <a:avLst>
                <a:gd name="adj" fmla="val 16667"/>
              </a:avLst>
            </a:prstGeom>
            <a:solidFill>
              <a:srgbClr val="FFB9A3"/>
            </a:solidFill>
            <a:ln>
              <a:solidFill>
                <a:schemeClr val="tx2">
                  <a:lumMod val="90000"/>
                </a:schemeClr>
              </a:solidFill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ctr"/>
              <a:r>
                <a:rPr lang="en-US" sz="800" dirty="0">
                  <a:latin typeface="Calibri"/>
                  <a:ea typeface="Calibri"/>
                  <a:cs typeface="Calibri"/>
                  <a:sym typeface="Calibri"/>
                </a:rPr>
                <a:t> State</a:t>
              </a:r>
            </a:p>
            <a:p>
              <a:pPr algn="ctr"/>
              <a:r>
                <a:rPr lang="en-US" sz="800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800" i="1" dirty="0"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x</a:t>
              </a:r>
              <a:endParaRPr sz="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2" name="Google Shape;722;p4"/>
            <p:cNvSpPr txBox="1"/>
            <p:nvPr/>
          </p:nvSpPr>
          <p:spPr>
            <a:xfrm>
              <a:off x="379776" y="1253986"/>
              <a:ext cx="1056300" cy="3918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Generic Algorithms</a:t>
              </a:r>
              <a:endParaRPr sz="1100"/>
            </a:p>
          </p:txBody>
        </p:sp>
        <p:sp>
          <p:nvSpPr>
            <p:cNvPr id="723" name="Google Shape;723;p4"/>
            <p:cNvSpPr txBox="1"/>
            <p:nvPr/>
          </p:nvSpPr>
          <p:spPr>
            <a:xfrm>
              <a:off x="379776" y="2226060"/>
              <a:ext cx="1056300" cy="3918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Abstract Interfaces</a:t>
              </a:r>
              <a:endParaRPr sz="1100"/>
            </a:p>
          </p:txBody>
        </p:sp>
        <p:sp>
          <p:nvSpPr>
            <p:cNvPr id="724" name="Google Shape;724;p4"/>
            <p:cNvSpPr/>
            <p:nvPr/>
          </p:nvSpPr>
          <p:spPr>
            <a:xfrm>
              <a:off x="3326662" y="2247948"/>
              <a:ext cx="878400" cy="421500"/>
            </a:xfrm>
            <a:prstGeom prst="roundRect">
              <a:avLst>
                <a:gd name="adj" fmla="val 16667"/>
              </a:avLst>
            </a:prstGeom>
            <a:solidFill>
              <a:srgbClr val="7030A0">
                <a:alpha val="69020"/>
              </a:srgbClr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800" dirty="0">
                  <a:solidFill>
                    <a:srgbClr val="171616"/>
                  </a:solidFill>
                  <a:latin typeface="Calibri"/>
                  <a:ea typeface="Calibri"/>
                  <a:cs typeface="Calibri"/>
                  <a:sym typeface="Calibri"/>
                </a:rPr>
                <a:t>Covariance</a:t>
              </a:r>
              <a:endParaRPr sz="1100" dirty="0"/>
            </a:p>
            <a:p>
              <a:pPr algn="ctr"/>
              <a:r>
                <a:rPr lang="en-US" sz="800" dirty="0">
                  <a:solidFill>
                    <a:srgbClr val="171616"/>
                  </a:solidFill>
                  <a:latin typeface="Calibri"/>
                  <a:ea typeface="Calibri"/>
                  <a:cs typeface="Calibri"/>
                  <a:sym typeface="Calibri"/>
                </a:rPr>
                <a:t>B</a:t>
              </a:r>
              <a:endParaRPr sz="1100" dirty="0"/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4640370" y="1284851"/>
              <a:ext cx="732600" cy="421501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LETKF</a:t>
              </a:r>
              <a:endParaRPr sz="1100"/>
            </a:p>
          </p:txBody>
        </p:sp>
        <p:cxnSp>
          <p:nvCxnSpPr>
            <p:cNvPr id="726" name="Google Shape;726;p4"/>
            <p:cNvCxnSpPr>
              <a:stCxn id="711" idx="2"/>
              <a:endCxn id="724" idx="0"/>
            </p:cNvCxnSpPr>
            <p:nvPr/>
          </p:nvCxnSpPr>
          <p:spPr>
            <a:xfrm>
              <a:off x="3730911" y="1699611"/>
              <a:ext cx="35100" cy="5484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727" name="Google Shape;727;p4"/>
            <p:cNvSpPr/>
            <p:nvPr/>
          </p:nvSpPr>
          <p:spPr>
            <a:xfrm>
              <a:off x="4480951" y="3494537"/>
              <a:ext cx="1088700" cy="421500"/>
            </a:xfrm>
            <a:prstGeom prst="roundRect">
              <a:avLst>
                <a:gd name="adj" fmla="val 16667"/>
              </a:avLst>
            </a:prstGeom>
            <a:solidFill>
              <a:srgbClr val="C4E0B2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UFO</a:t>
              </a:r>
              <a:endParaRPr sz="1100"/>
            </a:p>
          </p:txBody>
        </p:sp>
        <p:sp>
          <p:nvSpPr>
            <p:cNvPr id="728" name="Google Shape;728;p4"/>
            <p:cNvSpPr txBox="1"/>
            <p:nvPr/>
          </p:nvSpPr>
          <p:spPr>
            <a:xfrm>
              <a:off x="382548" y="4589587"/>
              <a:ext cx="1332001" cy="3918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Specific Implementations</a:t>
              </a:r>
              <a:endParaRPr sz="1100"/>
            </a:p>
          </p:txBody>
        </p:sp>
        <p:sp>
          <p:nvSpPr>
            <p:cNvPr id="729" name="Google Shape;729;p4"/>
            <p:cNvSpPr txBox="1"/>
            <p:nvPr/>
          </p:nvSpPr>
          <p:spPr>
            <a:xfrm>
              <a:off x="382548" y="3437935"/>
              <a:ext cx="1332001" cy="3918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Generic Implementations</a:t>
              </a:r>
              <a:endParaRPr sz="1100" dirty="0"/>
            </a:p>
          </p:txBody>
        </p:sp>
        <p:sp>
          <p:nvSpPr>
            <p:cNvPr id="730" name="Google Shape;730;p4"/>
            <p:cNvSpPr/>
            <p:nvPr/>
          </p:nvSpPr>
          <p:spPr>
            <a:xfrm>
              <a:off x="5775257" y="2260711"/>
              <a:ext cx="921900" cy="421500"/>
            </a:xfrm>
            <a:prstGeom prst="roundRect">
              <a:avLst>
                <a:gd name="adj" fmla="val 16667"/>
              </a:avLst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r>
                <a:rPr lang="en-US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1100"/>
            </a:p>
          </p:txBody>
        </p:sp>
        <p:sp>
          <p:nvSpPr>
            <p:cNvPr id="731" name="Google Shape;731;p4"/>
            <p:cNvSpPr/>
            <p:nvPr/>
          </p:nvSpPr>
          <p:spPr>
            <a:xfrm>
              <a:off x="5762392" y="3487476"/>
              <a:ext cx="934800" cy="421500"/>
            </a:xfrm>
            <a:prstGeom prst="roundRect">
              <a:avLst>
                <a:gd name="adj" fmla="val 16667"/>
              </a:avLst>
            </a:prstGeom>
            <a:solidFill>
              <a:srgbClr val="BBD6EE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IODA</a:t>
              </a:r>
              <a:endParaRPr sz="1100"/>
            </a:p>
          </p:txBody>
        </p:sp>
        <p:sp>
          <p:nvSpPr>
            <p:cNvPr id="732" name="Google Shape;732;p4"/>
            <p:cNvSpPr/>
            <p:nvPr/>
          </p:nvSpPr>
          <p:spPr>
            <a:xfrm>
              <a:off x="1762713" y="4303115"/>
              <a:ext cx="818100" cy="421500"/>
            </a:xfrm>
            <a:prstGeom prst="roundRect">
              <a:avLst>
                <a:gd name="adj" fmla="val 16667"/>
              </a:avLst>
            </a:prstGeom>
            <a:solidFill>
              <a:srgbClr val="BBD6EE"/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800">
                  <a:solidFill>
                    <a:srgbClr val="833C0B"/>
                  </a:solidFill>
                  <a:latin typeface="Calibri"/>
                  <a:ea typeface="Calibri"/>
                  <a:cs typeface="Calibri"/>
                  <a:sym typeface="Calibri"/>
                </a:rPr>
                <a:t>State for FV3</a:t>
              </a:r>
              <a:endParaRPr sz="1100"/>
            </a:p>
          </p:txBody>
        </p:sp>
        <p:cxnSp>
          <p:nvCxnSpPr>
            <p:cNvPr id="733" name="Google Shape;733;p4"/>
            <p:cNvCxnSpPr/>
            <p:nvPr/>
          </p:nvCxnSpPr>
          <p:spPr>
            <a:xfrm rot="10800000">
              <a:off x="6236268" y="2695479"/>
              <a:ext cx="0" cy="76740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dash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734" name="Google Shape;734;p4"/>
          <p:cNvSpPr/>
          <p:nvPr/>
        </p:nvSpPr>
        <p:spPr>
          <a:xfrm>
            <a:off x="4807950" y="3247901"/>
            <a:ext cx="970500" cy="339300"/>
          </a:xfrm>
          <a:prstGeom prst="roundRect">
            <a:avLst>
              <a:gd name="adj" fmla="val 16667"/>
            </a:avLst>
          </a:prstGeom>
          <a:solidFill>
            <a:srgbClr val="FFB9A3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VADER, ATLAS</a:t>
            </a:r>
            <a:endParaRPr sz="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Coupled State</a:t>
            </a:r>
            <a:endParaRPr sz="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35" name="Google Shape;735;p4"/>
          <p:cNvCxnSpPr>
            <a:stCxn id="734" idx="2"/>
            <a:endCxn id="732" idx="0"/>
          </p:cNvCxnSpPr>
          <p:nvPr/>
        </p:nvCxnSpPr>
        <p:spPr>
          <a:xfrm flipH="1">
            <a:off x="5081700" y="3587201"/>
            <a:ext cx="211500" cy="31612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36" name="Google Shape;736;p4"/>
          <p:cNvCxnSpPr>
            <a:stCxn id="734" idx="2"/>
          </p:cNvCxnSpPr>
          <p:nvPr/>
        </p:nvCxnSpPr>
        <p:spPr>
          <a:xfrm>
            <a:off x="5293200" y="3587201"/>
            <a:ext cx="162900" cy="48712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37" name="Google Shape;737;p4"/>
          <p:cNvCxnSpPr>
            <a:stCxn id="734" idx="0"/>
            <a:endCxn id="715" idx="2"/>
          </p:cNvCxnSpPr>
          <p:nvPr/>
        </p:nvCxnSpPr>
        <p:spPr>
          <a:xfrm flipH="1" flipV="1">
            <a:off x="5290275" y="2576674"/>
            <a:ext cx="2925" cy="671227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miter lim="800000"/>
            <a:headEnd type="none" w="sm" len="sm"/>
            <a:tailEnd type="stealth" w="med" len="med"/>
          </a:ln>
        </p:spPr>
      </p:cxnSp>
      <p:sp>
        <p:nvSpPr>
          <p:cNvPr id="738" name="Google Shape;738;p4"/>
          <p:cNvSpPr/>
          <p:nvPr/>
        </p:nvSpPr>
        <p:spPr>
          <a:xfrm>
            <a:off x="0" y="-1300"/>
            <a:ext cx="9144000" cy="6732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58466"/>
            </a:stretch>
          </a:blipFill>
          <a:ln>
            <a:noFill/>
          </a:ln>
        </p:spPr>
        <p:txBody>
          <a:bodyPr spcFirstLastPara="1" wrap="square" lIns="68550" tIns="34238" rIns="68550" bIns="34238" anchor="ctr" anchorCtr="0">
            <a:noAutofit/>
          </a:bodyPr>
          <a:lstStyle/>
          <a:p>
            <a:pPr algn="ctr">
              <a:lnSpc>
                <a:spcPct val="90000"/>
              </a:lnSpc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9" name="Google Shape;739;p4"/>
          <p:cNvSpPr txBox="1"/>
          <p:nvPr/>
        </p:nvSpPr>
        <p:spPr>
          <a:xfrm>
            <a:off x="204651" y="-220504"/>
            <a:ext cx="7814100" cy="110250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3137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-US" sz="25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JEDI - Design Principles and Notional Status</a:t>
            </a:r>
            <a:endParaRPr sz="2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0" name="Google Shape;74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50640" y="32341"/>
            <a:ext cx="758400" cy="8688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41" name="Google Shape;741;p4"/>
          <p:cNvSpPr/>
          <p:nvPr/>
        </p:nvSpPr>
        <p:spPr>
          <a:xfrm>
            <a:off x="3400022" y="734440"/>
            <a:ext cx="6311400" cy="4146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 dirty="0"/>
          </a:p>
        </p:txBody>
      </p:sp>
      <p:cxnSp>
        <p:nvCxnSpPr>
          <p:cNvPr id="742" name="Google Shape;742;p4"/>
          <p:cNvCxnSpPr/>
          <p:nvPr/>
        </p:nvCxnSpPr>
        <p:spPr>
          <a:xfrm rot="10800000">
            <a:off x="6285657" y="2591922"/>
            <a:ext cx="7500" cy="6537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dash"/>
            <a:miter lim="800000"/>
            <a:headEnd type="none" w="sm" len="sm"/>
            <a:tailEnd type="stealth" w="med" len="med"/>
          </a:ln>
        </p:spPr>
      </p:cxnSp>
      <p:sp>
        <p:nvSpPr>
          <p:cNvPr id="743" name="Google Shape;743;p4"/>
          <p:cNvSpPr/>
          <p:nvPr/>
        </p:nvSpPr>
        <p:spPr>
          <a:xfrm>
            <a:off x="5884421" y="3245621"/>
            <a:ext cx="817500" cy="339300"/>
          </a:xfrm>
          <a:prstGeom prst="roundRect">
            <a:avLst>
              <a:gd name="adj" fmla="val 16667"/>
            </a:avLst>
          </a:prstGeom>
          <a:solidFill>
            <a:srgbClr val="7030A0">
              <a:alpha val="56863"/>
            </a:srgbClr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SABER</a:t>
            </a:r>
            <a:endParaRPr sz="1100"/>
          </a:p>
        </p:txBody>
      </p:sp>
      <p:cxnSp>
        <p:nvCxnSpPr>
          <p:cNvPr id="744" name="Google Shape;744;p4"/>
          <p:cNvCxnSpPr>
            <a:stCxn id="734" idx="2"/>
          </p:cNvCxnSpPr>
          <p:nvPr/>
        </p:nvCxnSpPr>
        <p:spPr>
          <a:xfrm>
            <a:off x="5293200" y="3587201"/>
            <a:ext cx="296100" cy="66577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45" name="Google Shape;745;p4"/>
          <p:cNvCxnSpPr/>
          <p:nvPr/>
        </p:nvCxnSpPr>
        <p:spPr>
          <a:xfrm flipH="1">
            <a:off x="8029256" y="3605647"/>
            <a:ext cx="98400" cy="297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46" name="Google Shape;746;p4"/>
          <p:cNvCxnSpPr/>
          <p:nvPr/>
        </p:nvCxnSpPr>
        <p:spPr>
          <a:xfrm>
            <a:off x="8128462" y="3585847"/>
            <a:ext cx="393000" cy="795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47" name="Google Shape;747;p4"/>
          <p:cNvCxnSpPr/>
          <p:nvPr/>
        </p:nvCxnSpPr>
        <p:spPr>
          <a:xfrm>
            <a:off x="8128462" y="3585847"/>
            <a:ext cx="155400" cy="558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48" name="Google Shape;748;p4"/>
          <p:cNvSpPr/>
          <p:nvPr/>
        </p:nvSpPr>
        <p:spPr>
          <a:xfrm>
            <a:off x="8130623" y="4390053"/>
            <a:ext cx="445500" cy="339300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800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HDF5</a:t>
            </a:r>
            <a:endParaRPr sz="1100"/>
          </a:p>
        </p:txBody>
      </p:sp>
      <p:sp>
        <p:nvSpPr>
          <p:cNvPr id="749" name="Google Shape;749;p4"/>
          <p:cNvSpPr/>
          <p:nvPr/>
        </p:nvSpPr>
        <p:spPr>
          <a:xfrm>
            <a:off x="7942365" y="4144313"/>
            <a:ext cx="393000" cy="339300"/>
          </a:xfrm>
          <a:prstGeom prst="roundRect">
            <a:avLst>
              <a:gd name="adj" fmla="val 16667"/>
            </a:avLst>
          </a:prstGeom>
          <a:solidFill>
            <a:srgbClr val="DBDBDB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800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ODB</a:t>
            </a:r>
            <a:endParaRPr sz="1100"/>
          </a:p>
        </p:txBody>
      </p:sp>
      <p:sp>
        <p:nvSpPr>
          <p:cNvPr id="750" name="Google Shape;750;p4"/>
          <p:cNvSpPr/>
          <p:nvPr/>
        </p:nvSpPr>
        <p:spPr>
          <a:xfrm>
            <a:off x="7832472" y="3903163"/>
            <a:ext cx="393000" cy="339300"/>
          </a:xfrm>
          <a:prstGeom prst="roundRect">
            <a:avLst>
              <a:gd name="adj" fmla="val 16667"/>
            </a:avLst>
          </a:prstGeom>
          <a:solidFill>
            <a:srgbClr val="BBD6EE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800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BUFR</a:t>
            </a:r>
            <a:endParaRPr sz="1100"/>
          </a:p>
        </p:txBody>
      </p:sp>
      <p:sp>
        <p:nvSpPr>
          <p:cNvPr id="751" name="Google Shape;751;p4"/>
          <p:cNvSpPr txBox="1"/>
          <p:nvPr/>
        </p:nvSpPr>
        <p:spPr>
          <a:xfrm>
            <a:off x="5629897" y="2259533"/>
            <a:ext cx="257700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sz="1100"/>
          </a:p>
        </p:txBody>
      </p:sp>
      <p:cxnSp>
        <p:nvCxnSpPr>
          <p:cNvPr id="752" name="Google Shape;752;p4"/>
          <p:cNvCxnSpPr/>
          <p:nvPr/>
        </p:nvCxnSpPr>
        <p:spPr>
          <a:xfrm flipH="1">
            <a:off x="7114856" y="3605647"/>
            <a:ext cx="98400" cy="297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53" name="Google Shape;753;p4"/>
          <p:cNvCxnSpPr/>
          <p:nvPr/>
        </p:nvCxnSpPr>
        <p:spPr>
          <a:xfrm>
            <a:off x="7214062" y="3585847"/>
            <a:ext cx="393000" cy="795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54" name="Google Shape;754;p4"/>
          <p:cNvCxnSpPr/>
          <p:nvPr/>
        </p:nvCxnSpPr>
        <p:spPr>
          <a:xfrm>
            <a:off x="7214062" y="3585847"/>
            <a:ext cx="155400" cy="558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55" name="Google Shape;755;p4"/>
          <p:cNvSpPr/>
          <p:nvPr/>
        </p:nvSpPr>
        <p:spPr>
          <a:xfrm>
            <a:off x="7216223" y="4390053"/>
            <a:ext cx="445500" cy="339300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800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ROPP</a:t>
            </a:r>
            <a:endParaRPr sz="1100"/>
          </a:p>
        </p:txBody>
      </p:sp>
      <p:sp>
        <p:nvSpPr>
          <p:cNvPr id="756" name="Google Shape;756;p4"/>
          <p:cNvSpPr/>
          <p:nvPr/>
        </p:nvSpPr>
        <p:spPr>
          <a:xfrm>
            <a:off x="6975475" y="4144325"/>
            <a:ext cx="486000" cy="339300"/>
          </a:xfrm>
          <a:prstGeom prst="roundRect">
            <a:avLst>
              <a:gd name="adj" fmla="val 16667"/>
            </a:avLst>
          </a:prstGeom>
          <a:solidFill>
            <a:srgbClr val="DBDBDB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800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RTTOV</a:t>
            </a:r>
            <a:endParaRPr sz="1100"/>
          </a:p>
        </p:txBody>
      </p:sp>
      <p:sp>
        <p:nvSpPr>
          <p:cNvPr id="757" name="Google Shape;757;p4"/>
          <p:cNvSpPr/>
          <p:nvPr/>
        </p:nvSpPr>
        <p:spPr>
          <a:xfrm>
            <a:off x="6865575" y="3903175"/>
            <a:ext cx="445500" cy="339300"/>
          </a:xfrm>
          <a:prstGeom prst="roundRect">
            <a:avLst>
              <a:gd name="adj" fmla="val 16667"/>
            </a:avLst>
          </a:prstGeom>
          <a:solidFill>
            <a:srgbClr val="BBD6EE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800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CRTM</a:t>
            </a:r>
            <a:endParaRPr sz="1100"/>
          </a:p>
        </p:txBody>
      </p:sp>
      <p:cxnSp>
        <p:nvCxnSpPr>
          <p:cNvPr id="758" name="Google Shape;758;p4"/>
          <p:cNvCxnSpPr/>
          <p:nvPr/>
        </p:nvCxnSpPr>
        <p:spPr>
          <a:xfrm flipH="1">
            <a:off x="6200456" y="3605647"/>
            <a:ext cx="98400" cy="297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59" name="Google Shape;759;p4"/>
          <p:cNvCxnSpPr/>
          <p:nvPr/>
        </p:nvCxnSpPr>
        <p:spPr>
          <a:xfrm>
            <a:off x="6299662" y="3585847"/>
            <a:ext cx="393000" cy="795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60" name="Google Shape;760;p4"/>
          <p:cNvCxnSpPr/>
          <p:nvPr/>
        </p:nvCxnSpPr>
        <p:spPr>
          <a:xfrm>
            <a:off x="6299662" y="3585847"/>
            <a:ext cx="155400" cy="558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61" name="Google Shape;761;p4"/>
          <p:cNvSpPr/>
          <p:nvPr/>
        </p:nvSpPr>
        <p:spPr>
          <a:xfrm>
            <a:off x="6216025" y="4390050"/>
            <a:ext cx="570600" cy="339300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800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Diffusion</a:t>
            </a:r>
            <a:endParaRPr sz="1100"/>
          </a:p>
        </p:txBody>
      </p:sp>
      <p:sp>
        <p:nvSpPr>
          <p:cNvPr id="762" name="Google Shape;762;p4"/>
          <p:cNvSpPr/>
          <p:nvPr/>
        </p:nvSpPr>
        <p:spPr>
          <a:xfrm>
            <a:off x="6073075" y="4144325"/>
            <a:ext cx="531300" cy="339300"/>
          </a:xfrm>
          <a:prstGeom prst="roundRect">
            <a:avLst>
              <a:gd name="adj" fmla="val 16667"/>
            </a:avLst>
          </a:prstGeom>
          <a:solidFill>
            <a:srgbClr val="DBDBDB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800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Spectral</a:t>
            </a:r>
            <a:endParaRPr sz="1100"/>
          </a:p>
        </p:txBody>
      </p:sp>
      <p:sp>
        <p:nvSpPr>
          <p:cNvPr id="763" name="Google Shape;763;p4"/>
          <p:cNvSpPr/>
          <p:nvPr/>
        </p:nvSpPr>
        <p:spPr>
          <a:xfrm>
            <a:off x="5951175" y="3903175"/>
            <a:ext cx="445500" cy="339300"/>
          </a:xfrm>
          <a:prstGeom prst="roundRect">
            <a:avLst>
              <a:gd name="adj" fmla="val 16667"/>
            </a:avLst>
          </a:prstGeom>
          <a:solidFill>
            <a:srgbClr val="BBD6EE"/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800">
                <a:solidFill>
                  <a:srgbClr val="833C0B"/>
                </a:solidFill>
                <a:latin typeface="Calibri"/>
                <a:ea typeface="Calibri"/>
                <a:cs typeface="Calibri"/>
                <a:sym typeface="Calibri"/>
              </a:rPr>
              <a:t>BUMP</a:t>
            </a:r>
            <a:endParaRPr sz="1100"/>
          </a:p>
        </p:txBody>
      </p:sp>
      <p:sp>
        <p:nvSpPr>
          <p:cNvPr id="764" name="Google Shape;764;p4"/>
          <p:cNvSpPr txBox="1"/>
          <p:nvPr/>
        </p:nvSpPr>
        <p:spPr>
          <a:xfrm>
            <a:off x="272530" y="3335037"/>
            <a:ext cx="3141900" cy="104641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4000" tIns="91425" rIns="91425" bIns="91425" anchor="ctr" anchorCtr="0">
            <a:spAutoFit/>
          </a:bodyPr>
          <a:lstStyle/>
          <a:p>
            <a:r>
              <a:rPr lang="en-US">
                <a:latin typeface="Calibri"/>
                <a:ea typeface="Calibri"/>
                <a:cs typeface="Calibri"/>
                <a:sym typeface="Calibri"/>
              </a:rPr>
              <a:t>Generic code eliminates duplication of development, testing and maintenance effort,</a:t>
            </a:r>
            <a:r>
              <a:rPr lang="en-US"/>
              <a:t>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across teams &amp; Earth-system components.</a:t>
            </a:r>
            <a:endParaRPr/>
          </a:p>
        </p:txBody>
      </p:sp>
      <p:sp>
        <p:nvSpPr>
          <p:cNvPr id="765" name="Google Shape;765;p4"/>
          <p:cNvSpPr txBox="1"/>
          <p:nvPr/>
        </p:nvSpPr>
        <p:spPr>
          <a:xfrm>
            <a:off x="483950" y="998071"/>
            <a:ext cx="3052500" cy="13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JEDI design cleanly separates the concepts of: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indent="-317492">
              <a:buClr>
                <a:schemeClr val="dk1"/>
              </a:buClr>
              <a:buSzPts val="1400"/>
              <a:buFont typeface="Calibri"/>
              <a:buChar char="-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 algorithms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indent="-317492">
              <a:buClr>
                <a:schemeClr val="dk1"/>
              </a:buClr>
              <a:buSzPts val="1400"/>
              <a:buFont typeface="Calibri"/>
              <a:buChar char="-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 specifics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indent="-317492">
              <a:buClr>
                <a:schemeClr val="dk1"/>
              </a:buClr>
              <a:buSzPts val="1400"/>
              <a:buFont typeface="Calibri"/>
              <a:buChar char="-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observation specifics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Abstract interfaces are used by DA algorithms and implemented by specific models and observations.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4"/>
          <p:cNvSpPr txBox="1"/>
          <p:nvPr/>
        </p:nvSpPr>
        <p:spPr>
          <a:xfrm>
            <a:off x="5630832" y="1455654"/>
            <a:ext cx="257700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f428b29a0c_0_24"/>
          <p:cNvSpPr txBox="1"/>
          <p:nvPr/>
        </p:nvSpPr>
        <p:spPr>
          <a:xfrm>
            <a:off x="230450" y="-212976"/>
            <a:ext cx="8913600" cy="110250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tl" rotWithShape="0">
              <a:srgbClr val="000000">
                <a:alpha val="8353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</a:pPr>
            <a:r>
              <a:rPr lang="en" sz="2000" b="1" u="sng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Specific</a:t>
            </a:r>
            <a:r>
              <a:rPr lang="en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Air Quality and global Atmospheric Composition interfaces</a:t>
            </a:r>
            <a:endParaRPr sz="2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g2f428b29a0c_0_24"/>
          <p:cNvSpPr txBox="1"/>
          <p:nvPr/>
        </p:nvSpPr>
        <p:spPr>
          <a:xfrm>
            <a:off x="3330466" y="1724621"/>
            <a:ext cx="2483068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Dycore</a:t>
            </a:r>
            <a:r>
              <a:rPr lang="en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/grid</a:t>
            </a: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FV3 – stretch grid</a:t>
            </a:r>
            <a:endParaRPr sz="1200" dirty="0"/>
          </a:p>
        </p:txBody>
      </p:sp>
      <p:sp>
        <p:nvSpPr>
          <p:cNvPr id="109" name="Google Shape;109;g2f428b29a0c_0_24"/>
          <p:cNvSpPr txBox="1"/>
          <p:nvPr/>
        </p:nvSpPr>
        <p:spPr>
          <a:xfrm>
            <a:off x="892018" y="822288"/>
            <a:ext cx="7277792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Actively supported JEDI atmospheric composition modelling configurations for Aerosol DA</a:t>
            </a:r>
            <a:endParaRPr dirty="0"/>
          </a:p>
        </p:txBody>
      </p:sp>
      <p:sp>
        <p:nvSpPr>
          <p:cNvPr id="110" name="Google Shape;110;g2f428b29a0c_0_24"/>
          <p:cNvSpPr txBox="1"/>
          <p:nvPr/>
        </p:nvSpPr>
        <p:spPr>
          <a:xfrm>
            <a:off x="283106" y="1751540"/>
            <a:ext cx="2656490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Dycore</a:t>
            </a:r>
            <a:r>
              <a:rPr lang="en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/grid</a:t>
            </a: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FV3 – nested domain</a:t>
            </a:r>
            <a:endParaRPr sz="1200" dirty="0"/>
          </a:p>
        </p:txBody>
      </p:sp>
      <p:sp>
        <p:nvSpPr>
          <p:cNvPr id="111" name="Google Shape;111;g2f428b29a0c_0_24"/>
          <p:cNvSpPr txBox="1"/>
          <p:nvPr/>
        </p:nvSpPr>
        <p:spPr>
          <a:xfrm>
            <a:off x="6421629" y="1695402"/>
            <a:ext cx="2193138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Dycore</a:t>
            </a:r>
            <a:r>
              <a:rPr lang="en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/grid</a:t>
            </a: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MPAS – refined grid </a:t>
            </a:r>
            <a:endParaRPr sz="1200" dirty="0"/>
          </a:p>
        </p:txBody>
      </p:sp>
      <p:sp>
        <p:nvSpPr>
          <p:cNvPr id="112" name="Google Shape;112;g2f428b29a0c_0_24"/>
          <p:cNvSpPr txBox="1"/>
          <p:nvPr/>
        </p:nvSpPr>
        <p:spPr>
          <a:xfrm>
            <a:off x="121851" y="3354944"/>
            <a:ext cx="2909400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Chemistry</a:t>
            </a: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CMAQ</a:t>
            </a:r>
            <a:endParaRPr sz="1200" dirty="0"/>
          </a:p>
        </p:txBody>
      </p:sp>
      <p:pic>
        <p:nvPicPr>
          <p:cNvPr id="114" name="Google Shape;114;g2f428b29a0c_0_24"/>
          <p:cNvPicPr preferRelativeResize="0"/>
          <p:nvPr/>
        </p:nvPicPr>
        <p:blipFill rotWithShape="1">
          <a:blip r:embed="rId3">
            <a:alphaModFix amt="8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3000"/>
                    </a14:imgEffect>
                    <a14:imgEffect>
                      <a14:saturation sat="0"/>
                    </a14:imgEffect>
                    <a14:imgEffect>
                      <a14:brightnessContrast bright="-30000" contrast="7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822376" y="1978507"/>
            <a:ext cx="1513452" cy="1510073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g2f428b29a0c_0_24"/>
          <p:cNvSpPr txBox="1"/>
          <p:nvPr/>
        </p:nvSpPr>
        <p:spPr>
          <a:xfrm>
            <a:off x="3307634" y="3638769"/>
            <a:ext cx="2505900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Aerosol Scheme</a:t>
            </a: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GOCART-2G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g2f428b29a0c_0_24"/>
          <p:cNvSpPr txBox="1"/>
          <p:nvPr/>
        </p:nvSpPr>
        <p:spPr>
          <a:xfrm>
            <a:off x="6256188" y="3638769"/>
            <a:ext cx="2426127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latin typeface="Calibri" panose="020F0502020204030204" pitchFamily="34" charset="0"/>
                <a:cs typeface="Calibri" panose="020F0502020204030204" pitchFamily="34" charset="0"/>
              </a:rPr>
              <a:t>Aerosol Scheme: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GOCART-2G in dev.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7" name="Google Shape;117;g2f428b29a0c_0_24"/>
          <p:cNvSpPr txBox="1"/>
          <p:nvPr/>
        </p:nvSpPr>
        <p:spPr>
          <a:xfrm>
            <a:off x="513306" y="1435800"/>
            <a:ext cx="2126489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Current NOAA UFS-Chem</a:t>
            </a:r>
            <a:endParaRPr sz="1200" dirty="0"/>
          </a:p>
        </p:txBody>
      </p:sp>
      <p:sp>
        <p:nvSpPr>
          <p:cNvPr id="118" name="Google Shape;118;g2f428b29a0c_0_24"/>
          <p:cNvSpPr txBox="1"/>
          <p:nvPr/>
        </p:nvSpPr>
        <p:spPr>
          <a:xfrm>
            <a:off x="3164928" y="1435801"/>
            <a:ext cx="2814144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NASA GEOS</a:t>
            </a:r>
            <a:endParaRPr sz="1200" dirty="0"/>
          </a:p>
        </p:txBody>
      </p:sp>
      <p:sp>
        <p:nvSpPr>
          <p:cNvPr id="119" name="Google Shape;119;g2f428b29a0c_0_24"/>
          <p:cNvSpPr txBox="1"/>
          <p:nvPr/>
        </p:nvSpPr>
        <p:spPr>
          <a:xfrm>
            <a:off x="6237586" y="1435799"/>
            <a:ext cx="2561224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Future NOAA UFS-Chem</a:t>
            </a:r>
            <a:endParaRPr sz="120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14E6BE-68BF-8FC7-9CDF-EF7848C9F8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1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9046" y="2132763"/>
            <a:ext cx="1509375" cy="150600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7766AA4-41DC-5AAD-BD4B-BABE6F49DA0F}"/>
              </a:ext>
            </a:extLst>
          </p:cNvPr>
          <p:cNvGrpSpPr/>
          <p:nvPr/>
        </p:nvGrpSpPr>
        <p:grpSpPr>
          <a:xfrm>
            <a:off x="808172" y="2034645"/>
            <a:ext cx="1663263" cy="1570481"/>
            <a:chOff x="699190" y="1849130"/>
            <a:chExt cx="1763348" cy="1650815"/>
          </a:xfrm>
        </p:grpSpPr>
        <p:pic>
          <p:nvPicPr>
            <p:cNvPr id="113" name="Google Shape;113;g2f428b29a0c_0_24"/>
            <p:cNvPicPr preferRelativeResize="0"/>
            <p:nvPr/>
          </p:nvPicPr>
          <p:blipFill rotWithShape="1">
            <a:blip r:embed="rId7">
              <a:alphaModFix/>
            </a:blip>
            <a:srcRect r="65929" b="56333"/>
            <a:stretch/>
          </p:blipFill>
          <p:spPr>
            <a:xfrm>
              <a:off x="699190" y="1849130"/>
              <a:ext cx="1763348" cy="1650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14;g2f428b29a0c_0_24">
              <a:extLst>
                <a:ext uri="{FF2B5EF4-FFF2-40B4-BE49-F238E27FC236}">
                  <a16:creationId xmlns:a16="http://schemas.microsoft.com/office/drawing/2014/main" id="{65CBD12F-3BC0-0399-C41B-2E75A3A38DB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 amt="51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-100000"/>
                      </a14:imgEffect>
                      <a14:imgEffect>
                        <a14:colorTemperature colorTemp="5900"/>
                      </a14:imgEffect>
                      <a14:imgEffect>
                        <a14:saturation sat="0"/>
                      </a14:imgEffect>
                      <a14:imgEffect>
                        <a14:brightnessContrast bright="21000" contrast="-51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772509" y="1852449"/>
              <a:ext cx="1600201" cy="160808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BF2C2CB-22FC-9E7B-037F-DA3A7662B5FC}"/>
              </a:ext>
            </a:extLst>
          </p:cNvPr>
          <p:cNvSpPr txBox="1"/>
          <p:nvPr/>
        </p:nvSpPr>
        <p:spPr>
          <a:xfrm>
            <a:off x="457487" y="4062136"/>
            <a:ext cx="2349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>
                <a:latin typeface="Calibri" panose="020F0502020204030204" pitchFamily="34" charset="0"/>
                <a:cs typeface="Calibri" panose="020F0502020204030204" pitchFamily="34" charset="0"/>
              </a:rPr>
              <a:t>JEDI Status: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Tested and used with JEDI for global and regional AQ application (pre-operational)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AFEFE9-94C6-1321-9D41-5852DC38D785}"/>
              </a:ext>
            </a:extLst>
          </p:cNvPr>
          <p:cNvSpPr txBox="1"/>
          <p:nvPr/>
        </p:nvSpPr>
        <p:spPr>
          <a:xfrm>
            <a:off x="3330466" y="4062136"/>
            <a:ext cx="2409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>
                <a:latin typeface="Calibri" panose="020F0502020204030204" pitchFamily="34" charset="0"/>
                <a:cs typeface="Calibri" panose="020F0502020204030204" pitchFamily="34" charset="0"/>
              </a:rPr>
              <a:t>JEDI Status: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Tested and used with JEDI for global AQ application – preliminary tests with stretch grid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32078D-1670-25FF-5D4F-B068121665D6}"/>
              </a:ext>
            </a:extLst>
          </p:cNvPr>
          <p:cNvSpPr txBox="1"/>
          <p:nvPr/>
        </p:nvSpPr>
        <p:spPr>
          <a:xfrm>
            <a:off x="6139694" y="4009783"/>
            <a:ext cx="2659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>
                <a:latin typeface="Calibri" panose="020F0502020204030204" pitchFamily="34" charset="0"/>
                <a:cs typeface="Calibri" panose="020F0502020204030204" pitchFamily="34" charset="0"/>
              </a:rPr>
              <a:t>JEDI Status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: Tested and used with JEDI for NWP applications – ongoing activity to develop JEDI-MPAS for atmospheric composition</a:t>
            </a:r>
          </a:p>
        </p:txBody>
      </p:sp>
      <p:sp>
        <p:nvSpPr>
          <p:cNvPr id="2" name="Google Shape;115;g2f428b29a0c_0_24">
            <a:extLst>
              <a:ext uri="{FF2B5EF4-FFF2-40B4-BE49-F238E27FC236}">
                <a16:creationId xmlns:a16="http://schemas.microsoft.com/office/drawing/2014/main" id="{DC38BEB2-A46B-CBEF-A382-41A77F0338B7}"/>
              </a:ext>
            </a:extLst>
          </p:cNvPr>
          <p:cNvSpPr txBox="1"/>
          <p:nvPr/>
        </p:nvSpPr>
        <p:spPr>
          <a:xfrm>
            <a:off x="283106" y="3704837"/>
            <a:ext cx="2505900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Aerosol Scheme</a:t>
            </a:r>
            <a:r>
              <a:rPr lang="en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GOCART &amp; CMAQ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181C3-E30A-B7B9-B735-400A37334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AOD observation operators in JEDI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30E479-1DEC-6E83-6A19-588D23317F5F}"/>
              </a:ext>
            </a:extLst>
          </p:cNvPr>
          <p:cNvSpPr txBox="1"/>
          <p:nvPr/>
        </p:nvSpPr>
        <p:spPr>
          <a:xfrm>
            <a:off x="4096985" y="707387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UFO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73E686-596A-D080-3146-CE8B910404CF}"/>
              </a:ext>
            </a:extLst>
          </p:cNvPr>
          <p:cNvSpPr txBox="1"/>
          <p:nvPr/>
        </p:nvSpPr>
        <p:spPr>
          <a:xfrm>
            <a:off x="1179804" y="1394309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AOD CRTM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4D4225-3461-C77D-7F0F-D0B736308554}"/>
              </a:ext>
            </a:extLst>
          </p:cNvPr>
          <p:cNvSpPr txBox="1"/>
          <p:nvPr/>
        </p:nvSpPr>
        <p:spPr>
          <a:xfrm>
            <a:off x="6507009" y="141791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AOD 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4F9968-8EFF-60CE-26D5-A94621E3BB28}"/>
              </a:ext>
            </a:extLst>
          </p:cNvPr>
          <p:cNvSpPr txBox="1"/>
          <p:nvPr/>
        </p:nvSpPr>
        <p:spPr>
          <a:xfrm>
            <a:off x="754490" y="1909784"/>
            <a:ext cx="239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Requires </a:t>
            </a:r>
            <a:r>
              <a:rPr lang="en-US" b="1" dirty="0"/>
              <a:t>mass mixing ratios</a:t>
            </a:r>
            <a:r>
              <a:rPr lang="en-US" dirty="0"/>
              <a:t> in control vector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4FFE6C-4519-9315-9D89-131F3198E382}"/>
              </a:ext>
            </a:extLst>
          </p:cNvPr>
          <p:cNvSpPr txBox="1"/>
          <p:nvPr/>
        </p:nvSpPr>
        <p:spPr>
          <a:xfrm>
            <a:off x="5607438" y="1909784"/>
            <a:ext cx="3044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Requires </a:t>
            </a:r>
            <a:r>
              <a:rPr lang="en-US" b="1" dirty="0"/>
              <a:t>aerosols extinctions </a:t>
            </a:r>
            <a:r>
              <a:rPr lang="en-US" dirty="0"/>
              <a:t>at given wavelength in control vector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A0CFE8-4FD5-C8DE-D7F2-BE775E0E7E17}"/>
              </a:ext>
            </a:extLst>
          </p:cNvPr>
          <p:cNvSpPr txBox="1"/>
          <p:nvPr/>
        </p:nvSpPr>
        <p:spPr>
          <a:xfrm>
            <a:off x="5607008" y="3507213"/>
            <a:ext cx="30175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Not prognostic variables</a:t>
            </a:r>
            <a:r>
              <a:rPr lang="en-US" dirty="0"/>
              <a:t>: require the reverse computation from extinction to mass mixing ratios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F5B3D6-3DFB-9AD4-2782-BB51FC3C81A7}"/>
              </a:ext>
            </a:extLst>
          </p:cNvPr>
          <p:cNvSpPr txBox="1"/>
          <p:nvPr/>
        </p:nvSpPr>
        <p:spPr>
          <a:xfrm>
            <a:off x="627260" y="3396963"/>
            <a:ext cx="2650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Prognostic variables</a:t>
            </a:r>
            <a:r>
              <a:rPr lang="en-US" dirty="0"/>
              <a:t>: analyses can be used as is for forecast initial condition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BA7B06-BEFC-C61B-30C3-7B42249C2371}"/>
              </a:ext>
            </a:extLst>
          </p:cNvPr>
          <p:cNvSpPr txBox="1"/>
          <p:nvPr/>
        </p:nvSpPr>
        <p:spPr>
          <a:xfrm>
            <a:off x="377242" y="2530625"/>
            <a:ext cx="31502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Computationally expensive</a:t>
            </a:r>
            <a:r>
              <a:rPr lang="en-US" dirty="0"/>
              <a:t>:</a:t>
            </a:r>
          </a:p>
          <a:p>
            <a:pPr algn="ctr"/>
            <a:r>
              <a:rPr lang="en-US" dirty="0"/>
              <a:t>Depending on aerosol scheme and univariate vs multi variate choices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B16135-1364-7E83-0920-02A7AC2EA45B}"/>
              </a:ext>
            </a:extLst>
          </p:cNvPr>
          <p:cNvSpPr txBox="1"/>
          <p:nvPr/>
        </p:nvSpPr>
        <p:spPr>
          <a:xfrm>
            <a:off x="5616535" y="2530625"/>
            <a:ext cx="31502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More scalable</a:t>
            </a:r>
            <a:r>
              <a:rPr lang="en-US" dirty="0"/>
              <a:t>:</a:t>
            </a:r>
          </a:p>
          <a:p>
            <a:pPr algn="ctr"/>
            <a:r>
              <a:rPr lang="en-US" dirty="0"/>
              <a:t>Only one control variable per wavelength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8904D9-8AF5-C4B9-4DB2-F96A2E30B309}"/>
              </a:ext>
            </a:extLst>
          </p:cNvPr>
          <p:cNvSpPr txBox="1"/>
          <p:nvPr/>
        </p:nvSpPr>
        <p:spPr>
          <a:xfrm>
            <a:off x="968749" y="4483801"/>
            <a:ext cx="1986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Requirement at </a:t>
            </a:r>
            <a:r>
              <a:rPr lang="en-US" b="1" dirty="0"/>
              <a:t>NOAA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AF7231-FDA7-8A67-D260-2DC206A2A7DB}"/>
              </a:ext>
            </a:extLst>
          </p:cNvPr>
          <p:cNvSpPr txBox="1"/>
          <p:nvPr/>
        </p:nvSpPr>
        <p:spPr>
          <a:xfrm>
            <a:off x="6153407" y="4483802"/>
            <a:ext cx="1967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Requirement at </a:t>
            </a:r>
            <a:r>
              <a:rPr lang="en-US" b="1" dirty="0"/>
              <a:t>NASA</a:t>
            </a:r>
          </a:p>
        </p:txBody>
      </p:sp>
      <p:sp>
        <p:nvSpPr>
          <p:cNvPr id="16" name="Left-Right-Up Arrow 15">
            <a:extLst>
              <a:ext uri="{FF2B5EF4-FFF2-40B4-BE49-F238E27FC236}">
                <a16:creationId xmlns:a16="http://schemas.microsoft.com/office/drawing/2014/main" id="{54A3C2AC-2798-1F13-A7BD-4A17A05C0DBE}"/>
              </a:ext>
            </a:extLst>
          </p:cNvPr>
          <p:cNvSpPr/>
          <p:nvPr/>
        </p:nvSpPr>
        <p:spPr>
          <a:xfrm>
            <a:off x="2857862" y="1056321"/>
            <a:ext cx="3150223" cy="572700"/>
          </a:xfrm>
          <a:prstGeom prst="leftRightUpArrow">
            <a:avLst>
              <a:gd name="adj1" fmla="val 21243"/>
              <a:gd name="adj2" fmla="val 8095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198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88;g2f428b29a0c_0_85">
            <a:extLst>
              <a:ext uri="{FF2B5EF4-FFF2-40B4-BE49-F238E27FC236}">
                <a16:creationId xmlns:a16="http://schemas.microsoft.com/office/drawing/2014/main" id="{17F14C97-2A5C-338A-4D12-961838F6ADDD}"/>
              </a:ext>
            </a:extLst>
          </p:cNvPr>
          <p:cNvSpPr/>
          <p:nvPr/>
        </p:nvSpPr>
        <p:spPr>
          <a:xfrm>
            <a:off x="1146838" y="1245658"/>
            <a:ext cx="9144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89;g2f428b29a0c_0_85">
            <a:extLst>
              <a:ext uri="{FF2B5EF4-FFF2-40B4-BE49-F238E27FC236}">
                <a16:creationId xmlns:a16="http://schemas.microsoft.com/office/drawing/2014/main" id="{51DF2289-79BB-0D9F-D775-D3FEE40224DF}"/>
              </a:ext>
            </a:extLst>
          </p:cNvPr>
          <p:cNvSpPr txBox="1"/>
          <p:nvPr/>
        </p:nvSpPr>
        <p:spPr>
          <a:xfrm>
            <a:off x="349362" y="1245658"/>
            <a:ext cx="4838519" cy="3146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Aerosols:</a:t>
            </a:r>
            <a:endParaRPr sz="2000" b="1" u="sng" dirty="0"/>
          </a:p>
          <a:p>
            <a:pPr marL="596900" marR="0" lvl="1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VIIRS NPP AOD </a:t>
            </a:r>
            <a:r>
              <a:rPr lang="en" sz="2000" b="0" i="0" u="none" strike="noStrike" cap="none" dirty="0">
                <a:solidFill>
                  <a:srgbClr val="BCBCBC"/>
                </a:solidFill>
                <a:latin typeface="Calibri"/>
                <a:ea typeface="Calibri"/>
                <a:cs typeface="Calibri"/>
                <a:sym typeface="Calibri"/>
              </a:rPr>
              <a:t>and L1b in development</a:t>
            </a:r>
            <a:endParaRPr sz="2000" dirty="0">
              <a:solidFill>
                <a:srgbClr val="BCBCBC"/>
              </a:solidFill>
            </a:endParaRPr>
          </a:p>
          <a:p>
            <a:pPr marL="596900" marR="0" lvl="1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VIIRS NOAA 20,21 AOD </a:t>
            </a:r>
            <a:r>
              <a:rPr lang="en" sz="2000" b="0" i="0" u="none" strike="noStrike" cap="none" dirty="0">
                <a:solidFill>
                  <a:srgbClr val="BCBCBC"/>
                </a:solidFill>
                <a:latin typeface="Calibri"/>
                <a:ea typeface="Calibri"/>
                <a:cs typeface="Calibri"/>
                <a:sym typeface="Calibri"/>
              </a:rPr>
              <a:t>and L1b in deve</a:t>
            </a:r>
            <a:r>
              <a:rPr lang="en" sz="2000" dirty="0">
                <a:solidFill>
                  <a:srgbClr val="BCBCBC"/>
                </a:solidFill>
                <a:latin typeface="Calibri"/>
                <a:ea typeface="Calibri"/>
                <a:cs typeface="Calibri"/>
                <a:sym typeface="Calibri"/>
              </a:rPr>
              <a:t>lopment</a:t>
            </a:r>
            <a:endParaRPr sz="2000" dirty="0">
              <a:solidFill>
                <a:srgbClr val="BCBCBC"/>
              </a:solidFill>
            </a:endParaRPr>
          </a:p>
          <a:p>
            <a:pPr marL="596900" marR="0" lvl="1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MODIS Aqua AOD </a:t>
            </a:r>
            <a:endParaRPr sz="2000" dirty="0"/>
          </a:p>
          <a:p>
            <a:pPr marL="596900" marR="0" lvl="1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MODIS Terra AOD</a:t>
            </a:r>
          </a:p>
          <a:p>
            <a:pPr marL="596900" marR="0" lvl="1" indent="-247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Aeronet</a:t>
            </a: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596900" lvl="1" indent="-247650"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20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AirNow</a:t>
            </a:r>
            <a:r>
              <a:rPr lang="en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PM2.5</a:t>
            </a:r>
            <a:endParaRPr sz="2000" dirty="0"/>
          </a:p>
          <a:p>
            <a:pPr marL="596900" marR="0" lvl="1" indent="-24765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Char char="•"/>
            </a:pPr>
            <a:r>
              <a:rPr lang="en" sz="20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PACE AOD </a:t>
            </a:r>
            <a:r>
              <a:rPr lang="en-US" sz="20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in development</a:t>
            </a:r>
            <a:endParaRPr sz="2000" b="0" i="0" u="none" strike="noStrike" cap="none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96900" marR="0" lvl="1" indent="-24765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Calibri"/>
              <a:buChar char="•"/>
            </a:pPr>
            <a:r>
              <a:rPr lang="en" sz="2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TEMPO AOD??</a:t>
            </a:r>
            <a:endParaRPr sz="20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90;g2f428b29a0c_0_85">
            <a:extLst>
              <a:ext uri="{FF2B5EF4-FFF2-40B4-BE49-F238E27FC236}">
                <a16:creationId xmlns:a16="http://schemas.microsoft.com/office/drawing/2014/main" id="{158938E3-C492-EB61-2C26-A08A9A69E800}"/>
              </a:ext>
            </a:extLst>
          </p:cNvPr>
          <p:cNvSpPr txBox="1"/>
          <p:nvPr/>
        </p:nvSpPr>
        <p:spPr>
          <a:xfrm>
            <a:off x="0" y="115377"/>
            <a:ext cx="8158825" cy="65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Tested and/or Assimilated aerosol observation products in JEDI</a:t>
            </a:r>
            <a:endParaRPr sz="11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" name="Google Shape;191;g2f428b29a0c_0_85">
            <a:extLst>
              <a:ext uri="{FF2B5EF4-FFF2-40B4-BE49-F238E27FC236}">
                <a16:creationId xmlns:a16="http://schemas.microsoft.com/office/drawing/2014/main" id="{65F76960-31D7-1534-1CB4-83C972E0D57F}"/>
              </a:ext>
            </a:extLst>
          </p:cNvPr>
          <p:cNvGrpSpPr/>
          <p:nvPr/>
        </p:nvGrpSpPr>
        <p:grpSpPr>
          <a:xfrm>
            <a:off x="5680876" y="947081"/>
            <a:ext cx="2799249" cy="2096655"/>
            <a:chOff x="6685613" y="4542020"/>
            <a:chExt cx="3087975" cy="2315978"/>
          </a:xfrm>
        </p:grpSpPr>
        <p:pic>
          <p:nvPicPr>
            <p:cNvPr id="17" name="Google Shape;192;g2f428b29a0c_0_85">
              <a:extLst>
                <a:ext uri="{FF2B5EF4-FFF2-40B4-BE49-F238E27FC236}">
                  <a16:creationId xmlns:a16="http://schemas.microsoft.com/office/drawing/2014/main" id="{F8D9B298-52DB-3E04-5015-F4E28C8C6B5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0817" t="11402" r="7168"/>
            <a:stretch/>
          </p:blipFill>
          <p:spPr>
            <a:xfrm>
              <a:off x="6685613" y="4886792"/>
              <a:ext cx="3087975" cy="19712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93;g2f428b29a0c_0_85">
              <a:extLst>
                <a:ext uri="{FF2B5EF4-FFF2-40B4-BE49-F238E27FC236}">
                  <a16:creationId xmlns:a16="http://schemas.microsoft.com/office/drawing/2014/main" id="{4A47A1E9-B7F3-E0AD-786D-A1F9B8A1DB8E}"/>
                </a:ext>
              </a:extLst>
            </p:cNvPr>
            <p:cNvSpPr txBox="1"/>
            <p:nvPr/>
          </p:nvSpPr>
          <p:spPr>
            <a:xfrm>
              <a:off x="7465102" y="4542020"/>
              <a:ext cx="1576800" cy="31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VIIRS NPP AOD</a:t>
              </a:r>
              <a:endParaRPr sz="1100"/>
            </a:p>
          </p:txBody>
        </p:sp>
      </p:grpSp>
      <p:grpSp>
        <p:nvGrpSpPr>
          <p:cNvPr id="19" name="Google Shape;194;g2f428b29a0c_0_85">
            <a:extLst>
              <a:ext uri="{FF2B5EF4-FFF2-40B4-BE49-F238E27FC236}">
                <a16:creationId xmlns:a16="http://schemas.microsoft.com/office/drawing/2014/main" id="{B1C37E7E-2723-33EA-57CF-5119C718885A}"/>
              </a:ext>
            </a:extLst>
          </p:cNvPr>
          <p:cNvGrpSpPr/>
          <p:nvPr/>
        </p:nvGrpSpPr>
        <p:grpSpPr>
          <a:xfrm>
            <a:off x="5295132" y="2926043"/>
            <a:ext cx="3392255" cy="2081843"/>
            <a:chOff x="7420483" y="4343400"/>
            <a:chExt cx="3617633" cy="2250154"/>
          </a:xfrm>
        </p:grpSpPr>
        <p:pic>
          <p:nvPicPr>
            <p:cNvPr id="20" name="Google Shape;195;g2f428b29a0c_0_85">
              <a:extLst>
                <a:ext uri="{FF2B5EF4-FFF2-40B4-BE49-F238E27FC236}">
                  <a16:creationId xmlns:a16="http://schemas.microsoft.com/office/drawing/2014/main" id="{25F012E4-5294-B45D-E004-4A2FE2D7A92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10778"/>
            <a:stretch/>
          </p:blipFill>
          <p:spPr>
            <a:xfrm>
              <a:off x="7420483" y="4686300"/>
              <a:ext cx="3617633" cy="19072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96;g2f428b29a0c_0_85">
              <a:extLst>
                <a:ext uri="{FF2B5EF4-FFF2-40B4-BE49-F238E27FC236}">
                  <a16:creationId xmlns:a16="http://schemas.microsoft.com/office/drawing/2014/main" id="{817C7076-1AAD-7B90-74F9-0DC4AB0F43FF}"/>
                </a:ext>
              </a:extLst>
            </p:cNvPr>
            <p:cNvSpPr txBox="1"/>
            <p:nvPr/>
          </p:nvSpPr>
          <p:spPr>
            <a:xfrm>
              <a:off x="8572500" y="4343400"/>
              <a:ext cx="14547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MODIS AQUA</a:t>
              </a:r>
              <a:endParaRPr sz="1100"/>
            </a:p>
          </p:txBody>
        </p:sp>
      </p:grpSp>
    </p:spTree>
    <p:extLst>
      <p:ext uri="{BB962C8B-B14F-4D97-AF65-F5344CB8AC3E}">
        <p14:creationId xmlns:p14="http://schemas.microsoft.com/office/powerpoint/2010/main" val="994335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eb8b20cae1_0_1"/>
          <p:cNvSpPr txBox="1">
            <a:spLocks noGrp="1"/>
          </p:cNvSpPr>
          <p:nvPr>
            <p:ph type="title"/>
          </p:nvPr>
        </p:nvSpPr>
        <p:spPr>
          <a:xfrm>
            <a:off x="142240" y="121230"/>
            <a:ext cx="82296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400" dirty="0"/>
              <a:t>Operational Global Aerosol DA at NOAA NCEP</a:t>
            </a:r>
            <a:endParaRPr sz="2400" dirty="0"/>
          </a:p>
        </p:txBody>
      </p:sp>
      <p:sp>
        <p:nvSpPr>
          <p:cNvPr id="50" name="Google Shape;50;g2eb8b20cae1_0_1"/>
          <p:cNvSpPr txBox="1">
            <a:spLocks noGrp="1"/>
          </p:cNvSpPr>
          <p:nvPr>
            <p:ph type="body" idx="1"/>
          </p:nvPr>
        </p:nvSpPr>
        <p:spPr>
          <a:xfrm>
            <a:off x="269479" y="1095725"/>
            <a:ext cx="8129262" cy="3744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rmAutofit/>
          </a:bodyPr>
          <a:lstStyle/>
          <a:p>
            <a:pPr marL="457200" lvl="0" indent="-33432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90000"/>
              <a:buChar char="●"/>
            </a:pPr>
            <a:r>
              <a:rPr lang="en-US" sz="1600" dirty="0"/>
              <a:t>GOCART - aerosol scheme from NASA included in UFS</a:t>
            </a:r>
            <a:endParaRPr sz="1600" dirty="0"/>
          </a:p>
          <a:p>
            <a:pPr marL="457200" lvl="0" indent="-33432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90000"/>
              <a:buChar char="●"/>
            </a:pPr>
            <a:r>
              <a:rPr lang="en-US" sz="1600" dirty="0"/>
              <a:t>GEFS target: C384 (25km), prognostic aerosols in some/all members</a:t>
            </a:r>
          </a:p>
          <a:p>
            <a:pPr marL="457200" lvl="0" indent="-33432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Char char="●"/>
            </a:pPr>
            <a:r>
              <a:rPr lang="en-US" sz="1600" dirty="0"/>
              <a:t>Analysis resolution C384L127 (~0.25 deg); background resolution C1152L127 (~9km)</a:t>
            </a:r>
            <a:endParaRPr sz="1600" dirty="0"/>
          </a:p>
          <a:p>
            <a:pPr marL="457200" lvl="0" indent="-33432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Char char="●"/>
            </a:pPr>
            <a:r>
              <a:rPr lang="en-US" sz="1600" dirty="0"/>
              <a:t>3DVar FGAT with 3-hourly backgrounds</a:t>
            </a:r>
            <a:endParaRPr sz="1600" dirty="0"/>
          </a:p>
          <a:p>
            <a:pPr marL="457200" lvl="0" indent="-33432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90000"/>
              <a:buChar char="●"/>
            </a:pPr>
            <a:r>
              <a:rPr lang="en-US" sz="1600" dirty="0"/>
              <a:t>VIIRS EPS 550nm AOD from S-NPP, N20, N21</a:t>
            </a:r>
            <a:endParaRPr sz="1600" dirty="0"/>
          </a:p>
        </p:txBody>
      </p:sp>
      <p:pic>
        <p:nvPicPr>
          <p:cNvPr id="2" name="Google Shape;56;g307a5e37f7a_0_0">
            <a:extLst>
              <a:ext uri="{FF2B5EF4-FFF2-40B4-BE49-F238E27FC236}">
                <a16:creationId xmlns:a16="http://schemas.microsoft.com/office/drawing/2014/main" id="{0AA260CB-009A-E61F-3610-18C20D0F230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0453" r="-1430" b="13609"/>
          <a:stretch/>
        </p:blipFill>
        <p:spPr>
          <a:xfrm>
            <a:off x="4747488" y="2899341"/>
            <a:ext cx="4166424" cy="20313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7;g307a5e37f7a_0_0">
            <a:extLst>
              <a:ext uri="{FF2B5EF4-FFF2-40B4-BE49-F238E27FC236}">
                <a16:creationId xmlns:a16="http://schemas.microsoft.com/office/drawing/2014/main" id="{9524B3B7-6ED7-3C3B-530F-EF70E4AE7037}"/>
              </a:ext>
            </a:extLst>
          </p:cNvPr>
          <p:cNvSpPr txBox="1"/>
          <p:nvPr/>
        </p:nvSpPr>
        <p:spPr>
          <a:xfrm>
            <a:off x="531610" y="3850966"/>
            <a:ext cx="3802500" cy="1104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Difference of absolute error against CAMS (</a:t>
            </a:r>
            <a:r>
              <a:rPr lang="en-US" sz="15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VarBC</a:t>
            </a:r>
            <a:r>
              <a:rPr lang="en-US" sz="1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5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sulfate</a:t>
            </a:r>
            <a:r>
              <a:rPr lang="en-US" sz="15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- CTRL) </a:t>
            </a:r>
            <a:endParaRPr sz="15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Positive: </a:t>
            </a:r>
            <a:r>
              <a:rPr lang="en-US" sz="11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VarBC</a:t>
            </a:r>
            <a:r>
              <a:rPr lang="en-US" sz="11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has smaller error </a:t>
            </a:r>
            <a:endParaRPr sz="11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Negative: CTRL has smaller error</a:t>
            </a:r>
            <a:endParaRPr sz="2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59;g307a5e37f7a_0_0">
            <a:extLst>
              <a:ext uri="{FF2B5EF4-FFF2-40B4-BE49-F238E27FC236}">
                <a16:creationId xmlns:a16="http://schemas.microsoft.com/office/drawing/2014/main" id="{B81F6F23-2FB3-9BA9-8D1C-6590CBC1E6C8}"/>
              </a:ext>
            </a:extLst>
          </p:cNvPr>
          <p:cNvSpPr txBox="1"/>
          <p:nvPr/>
        </p:nvSpPr>
        <p:spPr>
          <a:xfrm>
            <a:off x="371272" y="2967983"/>
            <a:ext cx="4376216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chemeClr val="accent2"/>
                </a:solidFill>
              </a:rPr>
              <a:t>Example of pre-operational fine tunning: JEDI Variational Bias Correction to correct differences between satellite platforms</a:t>
            </a:r>
            <a:endParaRPr sz="1700" dirty="0">
              <a:solidFill>
                <a:schemeClr val="accent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611137-8C51-BC19-19C8-2F664657C33A}"/>
              </a:ext>
            </a:extLst>
          </p:cNvPr>
          <p:cNvSpPr txBox="1"/>
          <p:nvPr/>
        </p:nvSpPr>
        <p:spPr>
          <a:xfrm>
            <a:off x="111274" y="688648"/>
            <a:ext cx="3655168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Lead: NOAA/NCEP/EMC – Support JCSDA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08E1AF1-980B-F5B2-11BC-B81EBB158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58" y="940603"/>
            <a:ext cx="1760963" cy="68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DD5EE70-D073-F4ED-5478-BEB3CC089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616" y="24097"/>
            <a:ext cx="864983" cy="86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>
          <a:extLst>
            <a:ext uri="{FF2B5EF4-FFF2-40B4-BE49-F238E27FC236}">
              <a16:creationId xmlns:a16="http://schemas.microsoft.com/office/drawing/2014/main" id="{F84A0AEA-5051-3EA3-D218-221D40F6F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">
            <a:extLst>
              <a:ext uri="{FF2B5EF4-FFF2-40B4-BE49-F238E27FC236}">
                <a16:creationId xmlns:a16="http://schemas.microsoft.com/office/drawing/2014/main" id="{CE779E5C-734E-D6CE-3F67-0F265AA0FE0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7508396" y="4767282"/>
            <a:ext cx="16002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SzPts val="1200"/>
            </a:pPr>
            <a:fld id="{00000000-1234-1234-1234-123412341234}" type="slidenum">
              <a:rPr lang="en-US"/>
              <a:pPr>
                <a:buSzPts val="1200"/>
              </a:pPr>
              <a:t>9</a:t>
            </a:fld>
            <a:endParaRPr/>
          </a:p>
        </p:txBody>
      </p:sp>
      <p:sp>
        <p:nvSpPr>
          <p:cNvPr id="164" name="Google Shape;164;p9">
            <a:extLst>
              <a:ext uri="{FF2B5EF4-FFF2-40B4-BE49-F238E27FC236}">
                <a16:creationId xmlns:a16="http://schemas.microsoft.com/office/drawing/2014/main" id="{A77523E3-FC26-072D-D0AA-A6D121A3A467}"/>
              </a:ext>
            </a:extLst>
          </p:cNvPr>
          <p:cNvSpPr txBox="1"/>
          <p:nvPr/>
        </p:nvSpPr>
        <p:spPr>
          <a:xfrm>
            <a:off x="1734671" y="423582"/>
            <a:ext cx="138600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SzPts val="1800"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9">
            <a:extLst>
              <a:ext uri="{FF2B5EF4-FFF2-40B4-BE49-F238E27FC236}">
                <a16:creationId xmlns:a16="http://schemas.microsoft.com/office/drawing/2014/main" id="{D28AF911-F1B8-3D82-A492-BEA10E428C78}"/>
              </a:ext>
            </a:extLst>
          </p:cNvPr>
          <p:cNvSpPr txBox="1"/>
          <p:nvPr/>
        </p:nvSpPr>
        <p:spPr>
          <a:xfrm>
            <a:off x="1143000" y="97902"/>
            <a:ext cx="6858000" cy="40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3000"/>
            </a:pPr>
            <a:endParaRPr sz="2250" b="1">
              <a:solidFill>
                <a:schemeClr val="dk1"/>
              </a:solidFill>
            </a:endParaRPr>
          </a:p>
        </p:txBody>
      </p:sp>
      <p:sp>
        <p:nvSpPr>
          <p:cNvPr id="166" name="Google Shape;166;p9">
            <a:extLst>
              <a:ext uri="{FF2B5EF4-FFF2-40B4-BE49-F238E27FC236}">
                <a16:creationId xmlns:a16="http://schemas.microsoft.com/office/drawing/2014/main" id="{B3E4A0F3-D155-A9F3-6515-C54511FFAFC8}"/>
              </a:ext>
            </a:extLst>
          </p:cNvPr>
          <p:cNvSpPr txBox="1"/>
          <p:nvPr/>
        </p:nvSpPr>
        <p:spPr>
          <a:xfrm>
            <a:off x="5513494" y="1864217"/>
            <a:ext cx="4419392" cy="77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>
              <a:buSzPts val="3000"/>
            </a:pPr>
            <a:r>
              <a:rPr lang="en-US" sz="1200" b="1" dirty="0">
                <a:solidFill>
                  <a:schemeClr val="dk1"/>
                </a:solidFill>
              </a:rPr>
              <a:t>Monthly mean bias and </a:t>
            </a:r>
            <a:r>
              <a:rPr lang="en-US" sz="1200" b="1" dirty="0"/>
              <a:t>R</a:t>
            </a:r>
            <a:r>
              <a:rPr lang="en-US" sz="1200" b="1" baseline="30000" dirty="0"/>
              <a:t>2</a:t>
            </a:r>
            <a:endParaRPr lang="en-US" sz="1200" baseline="30000" dirty="0"/>
          </a:p>
          <a:p>
            <a:pPr>
              <a:buSzPts val="3000"/>
            </a:pPr>
            <a:endParaRPr sz="1200" dirty="0"/>
          </a:p>
          <a:p>
            <a:pPr>
              <a:buSzPts val="3000"/>
            </a:pPr>
            <a:endParaRPr sz="1200" b="1" dirty="0">
              <a:solidFill>
                <a:srgbClr val="538CD5"/>
              </a:solidFill>
            </a:endParaRPr>
          </a:p>
        </p:txBody>
      </p:sp>
      <p:sp>
        <p:nvSpPr>
          <p:cNvPr id="25" name="Google Shape;177;p9">
            <a:extLst>
              <a:ext uri="{FF2B5EF4-FFF2-40B4-BE49-F238E27FC236}">
                <a16:creationId xmlns:a16="http://schemas.microsoft.com/office/drawing/2014/main" id="{6AE8B664-C752-06A3-1B77-0D58E47FD0D4}"/>
              </a:ext>
            </a:extLst>
          </p:cNvPr>
          <p:cNvSpPr txBox="1"/>
          <p:nvPr/>
        </p:nvSpPr>
        <p:spPr>
          <a:xfrm>
            <a:off x="4762802" y="2218663"/>
            <a:ext cx="2325901" cy="442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900" b="1" dirty="0">
                <a:solidFill>
                  <a:schemeClr val="dk1"/>
                </a:solidFill>
                <a:highlight>
                  <a:srgbClr val="FFFFFF"/>
                </a:highlight>
              </a:rPr>
              <a:t>Jan. 2018 – Mar. 2019</a:t>
            </a:r>
            <a:endParaRPr sz="900" dirty="0"/>
          </a:p>
          <a:p>
            <a:pPr marL="214313" indent="-119063">
              <a:buSzPts val="2000"/>
            </a:pPr>
            <a:endParaRPr sz="900" b="1" dirty="0"/>
          </a:p>
        </p:txBody>
      </p:sp>
      <p:sp>
        <p:nvSpPr>
          <p:cNvPr id="26" name="Google Shape;177;p9">
            <a:extLst>
              <a:ext uri="{FF2B5EF4-FFF2-40B4-BE49-F238E27FC236}">
                <a16:creationId xmlns:a16="http://schemas.microsoft.com/office/drawing/2014/main" id="{E23D4179-DFC7-1FE8-FDE1-E57D9F90A268}"/>
              </a:ext>
            </a:extLst>
          </p:cNvPr>
          <p:cNvSpPr txBox="1"/>
          <p:nvPr/>
        </p:nvSpPr>
        <p:spPr>
          <a:xfrm>
            <a:off x="7124760" y="2209643"/>
            <a:ext cx="1292587" cy="181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sz="900" b="1" dirty="0">
                <a:solidFill>
                  <a:schemeClr val="dk1"/>
                </a:solidFill>
                <a:highlight>
                  <a:srgbClr val="FFFFFF"/>
                </a:highlight>
              </a:rPr>
              <a:t>Jul. 2020 – Aug. 2021</a:t>
            </a:r>
            <a:endParaRPr sz="900" dirty="0"/>
          </a:p>
          <a:p>
            <a:pPr marL="214313" indent="-119063">
              <a:buSzPts val="2000"/>
            </a:pPr>
            <a:endParaRPr sz="135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48679BC-B36B-9466-83CB-A39016318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689" y="2401424"/>
            <a:ext cx="2743200" cy="1371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0AB1C0-EFC4-2346-A845-96FDE3DB0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489" y="3713378"/>
            <a:ext cx="2743200" cy="1371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73E930-A5DA-AA66-8587-3CB2A7EFD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1830" y="2401424"/>
            <a:ext cx="2743200" cy="1371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585CE5-1128-B975-35DF-CC09FDBE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7405" y="3713378"/>
            <a:ext cx="2743200" cy="1371600"/>
          </a:xfrm>
          <a:prstGeom prst="rect">
            <a:avLst/>
          </a:prstGeom>
        </p:spPr>
      </p:pic>
      <p:sp>
        <p:nvSpPr>
          <p:cNvPr id="13" name="Google Shape;185;p9">
            <a:extLst>
              <a:ext uri="{FF2B5EF4-FFF2-40B4-BE49-F238E27FC236}">
                <a16:creationId xmlns:a16="http://schemas.microsoft.com/office/drawing/2014/main" id="{2D964F9F-A186-766F-1987-7BF9BF8F6957}"/>
              </a:ext>
            </a:extLst>
          </p:cNvPr>
          <p:cNvSpPr txBox="1"/>
          <p:nvPr/>
        </p:nvSpPr>
        <p:spPr>
          <a:xfrm>
            <a:off x="3460125" y="2836043"/>
            <a:ext cx="1131970" cy="442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14313" indent="-119063">
              <a:buSzPts val="2000"/>
            </a:pPr>
            <a:r>
              <a:rPr lang="en-US" sz="900" b="1" dirty="0"/>
              <a:t>Bias</a:t>
            </a:r>
            <a:endParaRPr sz="900" b="1" baseline="30000" dirty="0"/>
          </a:p>
        </p:txBody>
      </p:sp>
      <p:sp>
        <p:nvSpPr>
          <p:cNvPr id="14" name="Google Shape;185;p9">
            <a:extLst>
              <a:ext uri="{FF2B5EF4-FFF2-40B4-BE49-F238E27FC236}">
                <a16:creationId xmlns:a16="http://schemas.microsoft.com/office/drawing/2014/main" id="{783DD035-531F-0A15-72F2-7C197CFB7AC9}"/>
              </a:ext>
            </a:extLst>
          </p:cNvPr>
          <p:cNvSpPr txBox="1"/>
          <p:nvPr/>
        </p:nvSpPr>
        <p:spPr>
          <a:xfrm>
            <a:off x="3573216" y="4174577"/>
            <a:ext cx="1131970" cy="442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14313" indent="-119063">
              <a:buSzPts val="2000"/>
            </a:pPr>
            <a:r>
              <a:rPr lang="en-US" sz="900" b="1" dirty="0"/>
              <a:t>R</a:t>
            </a:r>
            <a:r>
              <a:rPr lang="en-US" sz="900" b="1" baseline="30000" dirty="0"/>
              <a:t>2</a:t>
            </a:r>
            <a:endParaRPr sz="900" b="1" baseline="30000" dirty="0"/>
          </a:p>
        </p:txBody>
      </p:sp>
      <p:sp>
        <p:nvSpPr>
          <p:cNvPr id="22" name="Google Shape;107;p3">
            <a:extLst>
              <a:ext uri="{FF2B5EF4-FFF2-40B4-BE49-F238E27FC236}">
                <a16:creationId xmlns:a16="http://schemas.microsoft.com/office/drawing/2014/main" id="{5263EF49-0B0A-21E8-FB0C-70E86F4D740F}"/>
              </a:ext>
            </a:extLst>
          </p:cNvPr>
          <p:cNvSpPr txBox="1"/>
          <p:nvPr/>
        </p:nvSpPr>
        <p:spPr>
          <a:xfrm>
            <a:off x="3879588" y="973643"/>
            <a:ext cx="3687601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9525">
              <a:buSzPts val="1600"/>
            </a:pPr>
            <a:endParaRPr sz="1200" dirty="0">
              <a:solidFill>
                <a:schemeClr val="tx1"/>
              </a:solidFill>
            </a:endParaRPr>
          </a:p>
          <a:p>
            <a:pPr marL="223838" indent="-214313">
              <a:buClr>
                <a:schemeClr val="dk1"/>
              </a:buClr>
              <a:buSzPts val="1600"/>
              <a:buFont typeface="Noto Sans Symbols"/>
              <a:buChar char="❑"/>
            </a:pPr>
            <a:r>
              <a:rPr lang="en-US" sz="1200" dirty="0">
                <a:solidFill>
                  <a:schemeClr val="tx1"/>
                </a:solidFill>
              </a:rPr>
              <a:t>Reanalysis shows significantly improved agreement with AERONET AOD. </a:t>
            </a:r>
            <a:endParaRPr sz="1200" dirty="0">
              <a:solidFill>
                <a:schemeClr val="tx1"/>
              </a:solidFill>
            </a:endParaRPr>
          </a:p>
          <a:p>
            <a:pPr marL="223838" indent="-138113">
              <a:buClr>
                <a:schemeClr val="dk1"/>
              </a:buClr>
              <a:buSzPts val="1600"/>
            </a:pPr>
            <a:endParaRPr sz="1200" dirty="0">
              <a:solidFill>
                <a:schemeClr val="tx1"/>
              </a:solidFill>
            </a:endParaRPr>
          </a:p>
        </p:txBody>
      </p:sp>
      <p:sp>
        <p:nvSpPr>
          <p:cNvPr id="23" name="Google Shape;124;p4">
            <a:extLst>
              <a:ext uri="{FF2B5EF4-FFF2-40B4-BE49-F238E27FC236}">
                <a16:creationId xmlns:a16="http://schemas.microsoft.com/office/drawing/2014/main" id="{FE48E12A-0458-4616-D1D7-FCCE59BE7B0D}"/>
              </a:ext>
            </a:extLst>
          </p:cNvPr>
          <p:cNvSpPr/>
          <p:nvPr/>
        </p:nvSpPr>
        <p:spPr>
          <a:xfrm>
            <a:off x="240855" y="151149"/>
            <a:ext cx="9043893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SzPts val="3000"/>
            </a:pPr>
            <a:r>
              <a:rPr lang="en-US" sz="1800" b="1" dirty="0">
                <a:solidFill>
                  <a:schemeClr val="bg1"/>
                </a:solidFill>
              </a:rPr>
              <a:t>Early - NOAA global Aerosol </a:t>
            </a:r>
            <a:r>
              <a:rPr lang="en-US" sz="1800" b="1" dirty="0" err="1">
                <a:solidFill>
                  <a:schemeClr val="bg1"/>
                </a:solidFill>
              </a:rPr>
              <a:t>ReAnalysis</a:t>
            </a:r>
            <a:r>
              <a:rPr lang="en-US" sz="1800" b="1" dirty="0">
                <a:solidFill>
                  <a:schemeClr val="bg1"/>
                </a:solidFill>
              </a:rPr>
              <a:t> (NARA)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C75F0C-7164-F328-324B-83A8A558C100}"/>
              </a:ext>
            </a:extLst>
          </p:cNvPr>
          <p:cNvSpPr txBox="1"/>
          <p:nvPr/>
        </p:nvSpPr>
        <p:spPr>
          <a:xfrm>
            <a:off x="183122" y="1107107"/>
            <a:ext cx="317593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450" indent="-285750">
              <a:buClr>
                <a:schemeClr val="dk1"/>
              </a:buClr>
              <a:buSzPts val="1600"/>
              <a:buFont typeface="Noto Sans Symbols"/>
              <a:buChar char="❑"/>
            </a:pPr>
            <a:r>
              <a:rPr lang="en-US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MODEL</a:t>
            </a:r>
            <a:r>
              <a:rPr lang="en-US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Unified Forecast System - Aerosols (UFS-Aerosols, based on NASA’s GOCART2G)</a:t>
            </a:r>
          </a:p>
          <a:p>
            <a:pPr marL="2984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❑"/>
            </a:pPr>
            <a:endParaRPr lang="en-US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84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❑"/>
            </a:pPr>
            <a:r>
              <a:rPr lang="en-US" b="1" dirty="0">
                <a:solidFill>
                  <a:srgbClr val="FF0000"/>
                </a:solidFill>
              </a:rPr>
              <a:t>OBSERVATIONS</a:t>
            </a:r>
            <a:r>
              <a:rPr lang="en-US" b="1" dirty="0">
                <a:solidFill>
                  <a:schemeClr val="dk1"/>
                </a:solidFill>
              </a:rPr>
              <a:t>: </a:t>
            </a:r>
            <a:r>
              <a:rPr lang="en-US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NOAA/NESDIS 550 nm Aerosol Optical Depth (AOD) retrievals from S-NPP VIIRS instruments </a:t>
            </a:r>
            <a:endParaRPr lang="en-US" dirty="0">
              <a:solidFill>
                <a:schemeClr val="dk1"/>
              </a:solidFill>
            </a:endParaRPr>
          </a:p>
          <a:p>
            <a:pPr marL="2984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❑"/>
            </a:pPr>
            <a:endParaRPr lang="en-US" dirty="0">
              <a:solidFill>
                <a:schemeClr val="dk1"/>
              </a:solidFill>
            </a:endParaRPr>
          </a:p>
          <a:p>
            <a:pPr marL="2984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❑"/>
            </a:pPr>
            <a:r>
              <a:rPr lang="en-US" b="1" dirty="0">
                <a:solidFill>
                  <a:srgbClr val="FF0000"/>
                </a:solidFill>
              </a:rPr>
              <a:t>DA SYSTEM</a:t>
            </a:r>
            <a:r>
              <a:rPr lang="en-US" dirty="0">
                <a:solidFill>
                  <a:schemeClr val="dk1"/>
                </a:solidFill>
              </a:rPr>
              <a:t>: </a:t>
            </a:r>
            <a:r>
              <a:rPr lang="en-US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Ensemble-Variational based with JEDI</a:t>
            </a:r>
          </a:p>
          <a:p>
            <a:pPr marL="2984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❑"/>
            </a:pPr>
            <a:endParaRPr lang="en-US" dirty="0">
              <a:solidFill>
                <a:schemeClr val="dk1"/>
              </a:solidFill>
            </a:endParaRPr>
          </a:p>
          <a:p>
            <a:pPr marL="2984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❑"/>
            </a:pPr>
            <a:r>
              <a:rPr lang="en-US" dirty="0">
                <a:solidFill>
                  <a:schemeClr val="dk1"/>
                </a:solidFill>
              </a:rPr>
              <a:t>Early Reanalysis exercise: from 2018 to 2022</a:t>
            </a:r>
            <a:endParaRPr lang="en-US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A1C3E46F-573D-7FA3-E439-43CDB9072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586" y="934504"/>
            <a:ext cx="1212861" cy="47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14815172-65C9-8F27-30B0-07B19EF56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616" y="24097"/>
            <a:ext cx="864983" cy="86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367D433-9DD8-9F1F-5F8E-E75DB676D682}"/>
              </a:ext>
            </a:extLst>
          </p:cNvPr>
          <p:cNvSpPr txBox="1"/>
          <p:nvPr/>
        </p:nvSpPr>
        <p:spPr>
          <a:xfrm>
            <a:off x="111274" y="688648"/>
            <a:ext cx="2787943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Lead: JCSDA - NOAA/OAR/GSL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DC6A5E-A1FE-E435-94CD-177CE4DD01C0}"/>
              </a:ext>
            </a:extLst>
          </p:cNvPr>
          <p:cNvSpPr txBox="1"/>
          <p:nvPr/>
        </p:nvSpPr>
        <p:spPr>
          <a:xfrm>
            <a:off x="2113291" y="4527143"/>
            <a:ext cx="4975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Wei et al.,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698882"/>
      </p:ext>
    </p:extLst>
  </p:cSld>
  <p:clrMapOvr>
    <a:masterClrMapping/>
  </p:clrMapOvr>
</p:sld>
</file>

<file path=ppt/theme/theme1.xml><?xml version="1.0" encoding="utf-8"?>
<a:theme xmlns:a="http://schemas.openxmlformats.org/drawingml/2006/main" name="JCSDA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26488</TotalTime>
  <Words>1337</Words>
  <Application>Microsoft Macintosh PowerPoint</Application>
  <PresentationFormat>On-screen Show (16:9)</PresentationFormat>
  <Paragraphs>226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Noto Sans Symbols</vt:lpstr>
      <vt:lpstr>Aptos</vt:lpstr>
      <vt:lpstr>Arial</vt:lpstr>
      <vt:lpstr>Times New Roman</vt:lpstr>
      <vt:lpstr>Calibri</vt:lpstr>
      <vt:lpstr>JCSDA</vt:lpstr>
      <vt:lpstr>Over view of the aerosol assimilation activities with the JEDI system </vt:lpstr>
      <vt:lpstr>PowerPoint Presentation</vt:lpstr>
      <vt:lpstr>PowerPoint Presentation</vt:lpstr>
      <vt:lpstr>PowerPoint Presentation</vt:lpstr>
      <vt:lpstr>PowerPoint Presentation</vt:lpstr>
      <vt:lpstr>AOD observation operators in JEDI</vt:lpstr>
      <vt:lpstr>PowerPoint Presentation</vt:lpstr>
      <vt:lpstr>Operational Global Aerosol DA at NOAA NCEP</vt:lpstr>
      <vt:lpstr>PowerPoint Presentation</vt:lpstr>
      <vt:lpstr>NOAA/OAR - NOAA regional air quality DA</vt:lpstr>
      <vt:lpstr>NSF NCAR MPAS for atmospheric composition using JEDI</vt:lpstr>
      <vt:lpstr>Using L1 satellite data for aerosol assimilation</vt:lpstr>
      <vt:lpstr>Evaluation work leveraging existing JEDI UFO capability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Jerome Barre</cp:lastModifiedBy>
  <cp:revision>13</cp:revision>
  <dcterms:modified xsi:type="dcterms:W3CDTF">2024-10-14T21:18:27Z</dcterms:modified>
</cp:coreProperties>
</file>