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60" r:id="rId2"/>
    <p:sldId id="907" r:id="rId3"/>
    <p:sldId id="3366" r:id="rId4"/>
    <p:sldId id="3368" r:id="rId5"/>
    <p:sldId id="3369" r:id="rId6"/>
    <p:sldId id="3370" r:id="rId7"/>
    <p:sldId id="3371" r:id="rId8"/>
    <p:sldId id="3372" r:id="rId9"/>
    <p:sldId id="1509" r:id="rId10"/>
    <p:sldId id="1085" r:id="rId11"/>
    <p:sldId id="256" r:id="rId12"/>
    <p:sldId id="3367" r:id="rId13"/>
    <p:sldId id="3373" r:id="rId14"/>
    <p:sldId id="3374" r:id="rId15"/>
    <p:sldId id="3375" r:id="rId16"/>
  </p:sldIdLst>
  <p:sldSz cx="18288000" cy="10287000"/>
  <p:notesSz cx="6858000" cy="9144000"/>
  <p:embeddedFontLst>
    <p:embeddedFont>
      <p:font typeface="Avenir Book" panose="02000503020000020003" pitchFamily="2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Comic Sans MS" panose="030F0902030302020204" pitchFamily="66" charset="0"/>
      <p:regular r:id="rId21"/>
    </p:embeddedFont>
    <p:embeddedFont>
      <p:font typeface="Helvetica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432FF"/>
    <a:srgbClr val="F2EDE3"/>
    <a:srgbClr val="AB7942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974A5-D229-DF43-AE0B-72B358F1E02A}" v="5" dt="2024-10-15T19:51:03.421"/>
    <p1510:client id="{EF4F70BA-B7C6-EC41-8FCC-4C9AA441B362}" v="3" dt="2024-10-15T13:37:48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 autoAdjust="0"/>
    <p:restoredTop sz="90340" autoAdjust="0"/>
  </p:normalViewPr>
  <p:slideViewPr>
    <p:cSldViewPr>
      <p:cViewPr varScale="1">
        <p:scale>
          <a:sx n="77" d="100"/>
          <a:sy n="77" d="100"/>
        </p:scale>
        <p:origin x="752" y="18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y, Robert C. (GSFC-6130)" userId="2c99442f-1b3b-4e2a-af94-0544095b1ae5" providerId="ADAL" clId="{007974A5-D229-DF43-AE0B-72B358F1E02A}"/>
    <pc:docChg chg="undo custSel addSld delSld modSld">
      <pc:chgData name="Levy, Robert C. (GSFC-6130)" userId="2c99442f-1b3b-4e2a-af94-0544095b1ae5" providerId="ADAL" clId="{007974A5-D229-DF43-AE0B-72B358F1E02A}" dt="2024-10-15T20:00:35.887" v="263" actId="207"/>
      <pc:docMkLst>
        <pc:docMk/>
      </pc:docMkLst>
      <pc:sldChg chg="modSp mod">
        <pc:chgData name="Levy, Robert C. (GSFC-6130)" userId="2c99442f-1b3b-4e2a-af94-0544095b1ae5" providerId="ADAL" clId="{007974A5-D229-DF43-AE0B-72B358F1E02A}" dt="2024-10-15T20:00:35.887" v="263" actId="207"/>
        <pc:sldMkLst>
          <pc:docMk/>
          <pc:sldMk cId="2157040940" sldId="256"/>
        </pc:sldMkLst>
        <pc:spChg chg="mod">
          <ac:chgData name="Levy, Robert C. (GSFC-6130)" userId="2c99442f-1b3b-4e2a-af94-0544095b1ae5" providerId="ADAL" clId="{007974A5-D229-DF43-AE0B-72B358F1E02A}" dt="2024-10-15T19:58:54.249" v="221" actId="20577"/>
          <ac:spMkLst>
            <pc:docMk/>
            <pc:sldMk cId="2157040940" sldId="256"/>
            <ac:spMk id="15" creationId="{8F1067C2-A045-F39C-0FAD-FEE96BE7BA30}"/>
          </ac:spMkLst>
        </pc:spChg>
        <pc:spChg chg="mod">
          <ac:chgData name="Levy, Robert C. (GSFC-6130)" userId="2c99442f-1b3b-4e2a-af94-0544095b1ae5" providerId="ADAL" clId="{007974A5-D229-DF43-AE0B-72B358F1E02A}" dt="2024-10-15T20:00:35.887" v="263" actId="207"/>
          <ac:spMkLst>
            <pc:docMk/>
            <pc:sldMk cId="2157040940" sldId="256"/>
            <ac:spMk id="17" creationId="{7D9C170D-4C72-C6C3-5305-3646AED4B3C4}"/>
          </ac:spMkLst>
        </pc:spChg>
      </pc:sldChg>
      <pc:sldChg chg="modSp del mod">
        <pc:chgData name="Levy, Robert C. (GSFC-6130)" userId="2c99442f-1b3b-4e2a-af94-0544095b1ae5" providerId="ADAL" clId="{007974A5-D229-DF43-AE0B-72B358F1E02A}" dt="2024-10-15T19:53:15.623" v="81" actId="2696"/>
        <pc:sldMkLst>
          <pc:docMk/>
          <pc:sldMk cId="2614971693" sldId="257"/>
        </pc:sldMkLst>
        <pc:spChg chg="mod">
          <ac:chgData name="Levy, Robert C. (GSFC-6130)" userId="2c99442f-1b3b-4e2a-af94-0544095b1ae5" providerId="ADAL" clId="{007974A5-D229-DF43-AE0B-72B358F1E02A}" dt="2024-10-15T19:49:20.350" v="22" actId="313"/>
          <ac:spMkLst>
            <pc:docMk/>
            <pc:sldMk cId="2614971693" sldId="257"/>
            <ac:spMk id="4" creationId="{B21FC9F5-0C1C-3DA7-2EB0-AFC880D3F2C1}"/>
          </ac:spMkLst>
        </pc:spChg>
      </pc:sldChg>
      <pc:sldChg chg="addSp modSp add mod">
        <pc:chgData name="Levy, Robert C. (GSFC-6130)" userId="2c99442f-1b3b-4e2a-af94-0544095b1ae5" providerId="ADAL" clId="{007974A5-D229-DF43-AE0B-72B358F1E02A}" dt="2024-10-15T19:53:04.351" v="80" actId="1076"/>
        <pc:sldMkLst>
          <pc:docMk/>
          <pc:sldMk cId="3925164426" sldId="1085"/>
        </pc:sldMkLst>
        <pc:spChg chg="mod">
          <ac:chgData name="Levy, Robert C. (GSFC-6130)" userId="2c99442f-1b3b-4e2a-af94-0544095b1ae5" providerId="ADAL" clId="{007974A5-D229-DF43-AE0B-72B358F1E02A}" dt="2024-10-15T19:47:21.078" v="3" actId="207"/>
          <ac:spMkLst>
            <pc:docMk/>
            <pc:sldMk cId="3925164426" sldId="1085"/>
            <ac:spMk id="3" creationId="{D93168B2-921C-02B0-2D7B-7225F1676ED0}"/>
          </ac:spMkLst>
        </pc:spChg>
        <pc:spChg chg="mod">
          <ac:chgData name="Levy, Robert C. (GSFC-6130)" userId="2c99442f-1b3b-4e2a-af94-0544095b1ae5" providerId="ADAL" clId="{007974A5-D229-DF43-AE0B-72B358F1E02A}" dt="2024-10-15T19:47:04.020" v="1" actId="207"/>
          <ac:spMkLst>
            <pc:docMk/>
            <pc:sldMk cId="3925164426" sldId="1085"/>
            <ac:spMk id="4" creationId="{926CFC8F-CB03-408D-D0CC-6F2CF7AF138D}"/>
          </ac:spMkLst>
        </pc:spChg>
        <pc:spChg chg="add mod">
          <ac:chgData name="Levy, Robert C. (GSFC-6130)" userId="2c99442f-1b3b-4e2a-af94-0544095b1ae5" providerId="ADAL" clId="{007974A5-D229-DF43-AE0B-72B358F1E02A}" dt="2024-10-15T19:49:31.799" v="24" actId="1076"/>
          <ac:spMkLst>
            <pc:docMk/>
            <pc:sldMk cId="3925164426" sldId="1085"/>
            <ac:spMk id="6" creationId="{0497D3B8-9A92-E494-D78F-4C409C0B1530}"/>
          </ac:spMkLst>
        </pc:spChg>
        <pc:spChg chg="mod">
          <ac:chgData name="Levy, Robert C. (GSFC-6130)" userId="2c99442f-1b3b-4e2a-af94-0544095b1ae5" providerId="ADAL" clId="{007974A5-D229-DF43-AE0B-72B358F1E02A}" dt="2024-10-15T19:47:21.078" v="3" actId="207"/>
          <ac:spMkLst>
            <pc:docMk/>
            <pc:sldMk cId="3925164426" sldId="1085"/>
            <ac:spMk id="7" creationId="{E5F9B1B6-6EED-1C93-EEC3-A8951B0CBFEC}"/>
          </ac:spMkLst>
        </pc:spChg>
        <pc:spChg chg="mod">
          <ac:chgData name="Levy, Robert C. (GSFC-6130)" userId="2c99442f-1b3b-4e2a-af94-0544095b1ae5" providerId="ADAL" clId="{007974A5-D229-DF43-AE0B-72B358F1E02A}" dt="2024-10-15T19:52:15.337" v="77" actId="1036"/>
          <ac:spMkLst>
            <pc:docMk/>
            <pc:sldMk cId="3925164426" sldId="1085"/>
            <ac:spMk id="9" creationId="{93626BF7-BD62-48AF-BE33-CB07C747B0AD}"/>
          </ac:spMkLst>
        </pc:spChg>
        <pc:spChg chg="mod">
          <ac:chgData name="Levy, Robert C. (GSFC-6130)" userId="2c99442f-1b3b-4e2a-af94-0544095b1ae5" providerId="ADAL" clId="{007974A5-D229-DF43-AE0B-72B358F1E02A}" dt="2024-10-15T19:50:01.302" v="25" actId="1076"/>
          <ac:spMkLst>
            <pc:docMk/>
            <pc:sldMk cId="3925164426" sldId="1085"/>
            <ac:spMk id="10" creationId="{C4B6517E-9744-C882-3E3F-DD7AF8BF1665}"/>
          </ac:spMkLst>
        </pc:spChg>
        <pc:spChg chg="add mod">
          <ac:chgData name="Levy, Robert C. (GSFC-6130)" userId="2c99442f-1b3b-4e2a-af94-0544095b1ae5" providerId="ADAL" clId="{007974A5-D229-DF43-AE0B-72B358F1E02A}" dt="2024-10-15T19:50:43.069" v="43" actId="1076"/>
          <ac:spMkLst>
            <pc:docMk/>
            <pc:sldMk cId="3925164426" sldId="1085"/>
            <ac:spMk id="11" creationId="{6BBB013B-BD87-1CC7-EBB9-927C756309BE}"/>
          </ac:spMkLst>
        </pc:spChg>
        <pc:spChg chg="add mod">
          <ac:chgData name="Levy, Robert C. (GSFC-6130)" userId="2c99442f-1b3b-4e2a-af94-0544095b1ae5" providerId="ADAL" clId="{007974A5-D229-DF43-AE0B-72B358F1E02A}" dt="2024-10-15T19:51:23.265" v="69" actId="20577"/>
          <ac:spMkLst>
            <pc:docMk/>
            <pc:sldMk cId="3925164426" sldId="1085"/>
            <ac:spMk id="12" creationId="{DEC2A185-8B5C-3465-2AAE-51DA1883A4CA}"/>
          </ac:spMkLst>
        </pc:spChg>
        <pc:spChg chg="add mod">
          <ac:chgData name="Levy, Robert C. (GSFC-6130)" userId="2c99442f-1b3b-4e2a-af94-0544095b1ae5" providerId="ADAL" clId="{007974A5-D229-DF43-AE0B-72B358F1E02A}" dt="2024-10-15T19:51:09.830" v="56" actId="1076"/>
          <ac:spMkLst>
            <pc:docMk/>
            <pc:sldMk cId="3925164426" sldId="1085"/>
            <ac:spMk id="13" creationId="{90D14587-090F-9F62-6DBA-7587A28DD5EA}"/>
          </ac:spMkLst>
        </pc:spChg>
        <pc:spChg chg="mod">
          <ac:chgData name="Levy, Robert C. (GSFC-6130)" userId="2c99442f-1b3b-4e2a-af94-0544095b1ae5" providerId="ADAL" clId="{007974A5-D229-DF43-AE0B-72B358F1E02A}" dt="2024-10-15T19:47:11.278" v="2" actId="207"/>
          <ac:spMkLst>
            <pc:docMk/>
            <pc:sldMk cId="3925164426" sldId="1085"/>
            <ac:spMk id="28" creationId="{C467D424-0761-B2D3-4C66-B4B14555FE5F}"/>
          </ac:spMkLst>
        </pc:spChg>
        <pc:spChg chg="mod">
          <ac:chgData name="Levy, Robert C. (GSFC-6130)" userId="2c99442f-1b3b-4e2a-af94-0544095b1ae5" providerId="ADAL" clId="{007974A5-D229-DF43-AE0B-72B358F1E02A}" dt="2024-10-15T19:47:11.278" v="2" actId="207"/>
          <ac:spMkLst>
            <pc:docMk/>
            <pc:sldMk cId="3925164426" sldId="1085"/>
            <ac:spMk id="29" creationId="{FB608A75-F9F5-1EC0-074E-F20864952EB0}"/>
          </ac:spMkLst>
        </pc:spChg>
        <pc:spChg chg="mod">
          <ac:chgData name="Levy, Robert C. (GSFC-6130)" userId="2c99442f-1b3b-4e2a-af94-0544095b1ae5" providerId="ADAL" clId="{007974A5-D229-DF43-AE0B-72B358F1E02A}" dt="2024-10-15T19:52:49.414" v="79" actId="1076"/>
          <ac:spMkLst>
            <pc:docMk/>
            <pc:sldMk cId="3925164426" sldId="1085"/>
            <ac:spMk id="34" creationId="{019A8CD9-91E9-C976-B88D-5D427B94F8AF}"/>
          </ac:spMkLst>
        </pc:spChg>
        <pc:picChg chg="mod">
          <ac:chgData name="Levy, Robert C. (GSFC-6130)" userId="2c99442f-1b3b-4e2a-af94-0544095b1ae5" providerId="ADAL" clId="{007974A5-D229-DF43-AE0B-72B358F1E02A}" dt="2024-10-15T19:52:15.337" v="77" actId="1036"/>
          <ac:picMkLst>
            <pc:docMk/>
            <pc:sldMk cId="3925164426" sldId="1085"/>
            <ac:picMk id="2" creationId="{42B6341C-2043-2A05-07A9-65B4FFBDBEA8}"/>
          </ac:picMkLst>
        </pc:picChg>
        <pc:picChg chg="mod modCrop">
          <ac:chgData name="Levy, Robert C. (GSFC-6130)" userId="2c99442f-1b3b-4e2a-af94-0544095b1ae5" providerId="ADAL" clId="{007974A5-D229-DF43-AE0B-72B358F1E02A}" dt="2024-10-15T19:52:42.065" v="78" actId="14100"/>
          <ac:picMkLst>
            <pc:docMk/>
            <pc:sldMk cId="3925164426" sldId="1085"/>
            <ac:picMk id="5" creationId="{FD683A31-8039-2ABB-8E46-FEA6E8794D2B}"/>
          </ac:picMkLst>
        </pc:picChg>
        <pc:picChg chg="mod">
          <ac:chgData name="Levy, Robert C. (GSFC-6130)" userId="2c99442f-1b3b-4e2a-af94-0544095b1ae5" providerId="ADAL" clId="{007974A5-D229-DF43-AE0B-72B358F1E02A}" dt="2024-10-15T19:53:04.351" v="80" actId="1076"/>
          <ac:picMkLst>
            <pc:docMk/>
            <pc:sldMk cId="3925164426" sldId="1085"/>
            <ac:picMk id="8" creationId="{D5960F4B-C25B-2864-33AF-A9B533149C23}"/>
          </ac:picMkLst>
        </pc:picChg>
      </pc:sldChg>
      <pc:sldChg chg="modSp mod">
        <pc:chgData name="Levy, Robert C. (GSFC-6130)" userId="2c99442f-1b3b-4e2a-af94-0544095b1ae5" providerId="ADAL" clId="{007974A5-D229-DF43-AE0B-72B358F1E02A}" dt="2024-10-15T19:53:38.402" v="92" actId="20577"/>
        <pc:sldMkLst>
          <pc:docMk/>
          <pc:sldMk cId="1114663401" sldId="3372"/>
        </pc:sldMkLst>
        <pc:spChg chg="mod">
          <ac:chgData name="Levy, Robert C. (GSFC-6130)" userId="2c99442f-1b3b-4e2a-af94-0544095b1ae5" providerId="ADAL" clId="{007974A5-D229-DF43-AE0B-72B358F1E02A}" dt="2024-10-15T19:53:38.402" v="92" actId="20577"/>
          <ac:spMkLst>
            <pc:docMk/>
            <pc:sldMk cId="1114663401" sldId="3372"/>
            <ac:spMk id="5" creationId="{4734E3E0-82F4-DA10-0CC1-143C221B8ED1}"/>
          </ac:spMkLst>
        </pc:spChg>
      </pc:sldChg>
      <pc:sldChg chg="modSp mod">
        <pc:chgData name="Levy, Robert C. (GSFC-6130)" userId="2c99442f-1b3b-4e2a-af94-0544095b1ae5" providerId="ADAL" clId="{007974A5-D229-DF43-AE0B-72B358F1E02A}" dt="2024-10-15T20:00:23.239" v="262" actId="14100"/>
        <pc:sldMkLst>
          <pc:docMk/>
          <pc:sldMk cId="4087028980" sldId="3374"/>
        </pc:sldMkLst>
        <pc:spChg chg="mod">
          <ac:chgData name="Levy, Robert C. (GSFC-6130)" userId="2c99442f-1b3b-4e2a-af94-0544095b1ae5" providerId="ADAL" clId="{007974A5-D229-DF43-AE0B-72B358F1E02A}" dt="2024-10-15T20:00:11.492" v="261" actId="27636"/>
          <ac:spMkLst>
            <pc:docMk/>
            <pc:sldMk cId="4087028980" sldId="3374"/>
            <ac:spMk id="2" creationId="{1A98E4C5-C294-3E2E-DA64-37801956CE90}"/>
          </ac:spMkLst>
        </pc:spChg>
        <pc:spChg chg="mod">
          <ac:chgData name="Levy, Robert C. (GSFC-6130)" userId="2c99442f-1b3b-4e2a-af94-0544095b1ae5" providerId="ADAL" clId="{007974A5-D229-DF43-AE0B-72B358F1E02A}" dt="2024-10-15T20:00:23.239" v="262" actId="14100"/>
          <ac:spMkLst>
            <pc:docMk/>
            <pc:sldMk cId="4087028980" sldId="3374"/>
            <ac:spMk id="9" creationId="{7B6E19DE-1055-7FB5-8A4D-5889B108CD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C277-D580-5C4D-94EF-EFC593CFA9F5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5AC30-7AB8-0444-99DD-E483E03C3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0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07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4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9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4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C3721-3CCF-B0A9-67F7-08936B24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BAC36-61C9-52CD-1245-600616EE9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60A9CF-40C3-280A-4FD9-0C7FE7584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FDF06-6B52-DE54-972F-C27E9A08A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AC30-7AB8-0444-99DD-E483E03C3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2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64D7C-964D-B945-82FB-B99D3055EE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b="1" i="0" u="sng" strike="noStrike" cap="none" normalizeH="0" baseline="0" dirty="0">
                <a:ln>
                  <a:noFill/>
                </a:ln>
                <a:effectLst/>
                <a:latin typeface="+mn-lt"/>
                <a:ea typeface="Batang" panose="02030600000101010101" pitchFamily="18" charset="-127"/>
                <a:cs typeface="Times New Roman" panose="02020603050405020304" pitchFamily="18" charset="0"/>
              </a:rPr>
              <a:t>(Great Spectral Aerosol Absorption) – don’t even mention the AOD. </a:t>
            </a:r>
            <a:endParaRPr kumimoji="0" lang="en-US" altLang="ko-KR" sz="1000" b="0" i="0" strike="noStrike" cap="none" normalizeH="0" baseline="0" dirty="0">
              <a:ln>
                <a:noFill/>
              </a:ln>
              <a:effectLst/>
              <a:latin typeface="+mn-lt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9A47E6-8E93-4EA8-BF33-39EBA715FB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3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A0F9A-080E-C74A-BD2E-F90B9448E7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3A8D208-5154-C45D-7217-6E66036C4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55373" y="4566496"/>
            <a:ext cx="5342830" cy="53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74F8-18D2-9BFE-5084-2F26B8914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FE562-DA6E-5EE7-3C60-D84EEE812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92D4C-E406-E50B-5ED9-C0846CD2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5A56-CF4B-254E-988A-59966B9B69B0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A3709-2B6E-7F8F-C6AD-60E4EA92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D3907-F54E-6E68-84F3-57B477E3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45D7-BC08-CB48-B824-0FA983B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7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A41EFF-40BB-3877-1527-73F1E04BCF2D}"/>
              </a:ext>
            </a:extLst>
          </p:cNvPr>
          <p:cNvSpPr/>
          <p:nvPr userDrawn="1"/>
        </p:nvSpPr>
        <p:spPr>
          <a:xfrm>
            <a:off x="0" y="0"/>
            <a:ext cx="18288000" cy="1201775"/>
          </a:xfrm>
          <a:prstGeom prst="rect">
            <a:avLst/>
          </a:prstGeom>
          <a:solidFill>
            <a:srgbClr val="97ECF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CDE1-23A2-4050-BB07-0FB017566B2B}" type="datetime1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DSCOVR EPIC STM, Oct. 16-28,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804199" y="9534526"/>
            <a:ext cx="4114800" cy="547688"/>
          </a:xfrm>
        </p:spPr>
        <p:txBody>
          <a:bodyPr/>
          <a:lstStyle/>
          <a:p>
            <a:fld id="{47AD7B51-A8E6-4CD0-A98C-4203B14CF7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33FEB6-E3F4-9AF5-D0B8-535A6ECD11D9}"/>
              </a:ext>
            </a:extLst>
          </p:cNvPr>
          <p:cNvCxnSpPr/>
          <p:nvPr userDrawn="1"/>
        </p:nvCxnSpPr>
        <p:spPr>
          <a:xfrm flipV="1">
            <a:off x="0" y="1201784"/>
            <a:ext cx="1828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BAD361E-9988-0AD4-EF0D-3CD5E26AF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D5C45643-4211-FF00-9A0E-6EEF1825E658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A802E8BA-82B6-ABDF-7478-44CC656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CD540146-4F5A-0DD2-6B69-ECEC3882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9E87F9D1-3B74-830B-4D3A-09F4A77E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BA448B15-F162-F1BA-7950-AAF41AD6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28CC-F61E-3A9F-4D0F-6F119CC6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725B9-149D-8DF2-5926-6C413ECD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871B3-48D8-978F-344B-B3303A4D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5A56-CF4B-254E-988A-59966B9B69B0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103E7-FFB2-96D7-93FB-B372FB11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DF368-8A24-2119-BE94-DA378734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45D7-BC08-CB48-B824-0FA983B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aero-sat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4B6E-6C8F-A0D1-2B9C-DCBC4437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on some of Goddard’s Aerosol Remote sensing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62A1-89CF-D43D-61B0-E7B232028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Robert Levy (NASA / GSFC Climate and Radiation Lab), </a:t>
            </a:r>
          </a:p>
          <a:p>
            <a:r>
              <a:rPr lang="en-US" dirty="0"/>
              <a:t>with contributions from many folks in various Earth Science – </a:t>
            </a:r>
            <a:r>
              <a:rPr lang="en-US" dirty="0" err="1"/>
              <a:t>ATmosphere</a:t>
            </a:r>
            <a:r>
              <a:rPr lang="en-US" dirty="0"/>
              <a:t> labs </a:t>
            </a:r>
          </a:p>
          <a:p>
            <a:r>
              <a:rPr lang="en-US" dirty="0"/>
              <a:t>Oct 16,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8B95A-2581-A418-BA45-17E25A6D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2838450"/>
            <a:ext cx="12656671" cy="21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0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C467D424-0761-B2D3-4C66-B4B14555FE5F}"/>
              </a:ext>
            </a:extLst>
          </p:cNvPr>
          <p:cNvSpPr txBox="1"/>
          <p:nvPr/>
        </p:nvSpPr>
        <p:spPr>
          <a:xfrm rot="16200000">
            <a:off x="-529419" y="4980866"/>
            <a:ext cx="192024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608A75-F9F5-1EC0-074E-F20864952EB0}"/>
              </a:ext>
            </a:extLst>
          </p:cNvPr>
          <p:cNvSpPr txBox="1"/>
          <p:nvPr/>
        </p:nvSpPr>
        <p:spPr>
          <a:xfrm rot="16200000">
            <a:off x="-529419" y="7044869"/>
            <a:ext cx="192024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1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A8CD9-91E9-C976-B88D-5D427B94F8AF}"/>
              </a:ext>
            </a:extLst>
          </p:cNvPr>
          <p:cNvSpPr txBox="1"/>
          <p:nvPr/>
        </p:nvSpPr>
        <p:spPr>
          <a:xfrm>
            <a:off x="369001" y="8943319"/>
            <a:ext cx="1074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AERONET validation for 2015-2023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 range of AOD: ±(0.2 × AERONET AOD + 0.05)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 range of SSA: ±(AERONET SSA + 0.03 (or ±0.05)); only when AERONET AOD &gt; 0.6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168B2-921C-02B0-2D7B-7225F167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7B51-A8E6-4CD0-A98C-4203B14CF709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CFC8F-CB03-408D-D0CC-6F2CF7AF138D}"/>
              </a:ext>
            </a:extLst>
          </p:cNvPr>
          <p:cNvSpPr txBox="1"/>
          <p:nvPr/>
        </p:nvSpPr>
        <p:spPr>
          <a:xfrm>
            <a:off x="5012397" y="72335"/>
            <a:ext cx="8263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MAIAC EPIC v3 Algorithm</a:t>
            </a:r>
            <a:endParaRPr lang="en-US" sz="60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83A31-8039-2ABB-8E46-FEA6E8794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7" r="3159" b="1264"/>
          <a:stretch/>
        </p:blipFill>
        <p:spPr>
          <a:xfrm>
            <a:off x="784708" y="4000500"/>
            <a:ext cx="6816101" cy="4908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6341C-2043-2A05-07A9-65B4FFBDB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041160"/>
            <a:ext cx="10251591" cy="453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9B1B6-6EED-1C93-EEC3-A8951B0CBFEC}"/>
              </a:ext>
            </a:extLst>
          </p:cNvPr>
          <p:cNvSpPr txBox="1"/>
          <p:nvPr/>
        </p:nvSpPr>
        <p:spPr>
          <a:xfrm>
            <a:off x="11390815" y="8624018"/>
            <a:ext cx="52479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CALIOP backscatter-weighted height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Bias land: -450m (smoke);  -750m (dust)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Bias ocean: No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RMSE: ~1.1km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60F4B-C25B-2864-33AF-A9B533149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781" y="1330851"/>
            <a:ext cx="8067410" cy="2669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26BF7-BD62-48AF-BE33-CB07C747B0AD}"/>
              </a:ext>
            </a:extLst>
          </p:cNvPr>
          <p:cNvSpPr txBox="1"/>
          <p:nvPr/>
        </p:nvSpPr>
        <p:spPr>
          <a:xfrm rot="16200000">
            <a:off x="7140090" y="6220475"/>
            <a:ext cx="240809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b="1" dirty="0"/>
              <a:t>MAIAC ALH [0-7km]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6517E-9744-C882-3E3F-DD7AF8BF1665}"/>
              </a:ext>
            </a:extLst>
          </p:cNvPr>
          <p:cNvSpPr txBox="1"/>
          <p:nvPr/>
        </p:nvSpPr>
        <p:spPr>
          <a:xfrm>
            <a:off x="609600" y="1478684"/>
            <a:ext cx="92320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v3 MAIAC EPIC algorithm simultaneously retrieves AOD, spectral absorption and ALH using optimal fit to DSCOVR EPIC measurements at {340, 388, 550, 680, 780nm and 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A,B-bands}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7D3B8-9A92-E494-D78F-4C409C0B1530}"/>
              </a:ext>
            </a:extLst>
          </p:cNvPr>
          <p:cNvSpPr txBox="1"/>
          <p:nvPr/>
        </p:nvSpPr>
        <p:spPr>
          <a:xfrm>
            <a:off x="13607945" y="204786"/>
            <a:ext cx="450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Alexei </a:t>
            </a:r>
            <a:r>
              <a:rPr lang="en-US" sz="2400" b="1" dirty="0" err="1">
                <a:solidFill>
                  <a:schemeClr val="bg1"/>
                </a:solidFill>
              </a:rPr>
              <a:t>Lyapustin’s</a:t>
            </a:r>
            <a:r>
              <a:rPr lang="en-US" sz="2400" b="1" dirty="0">
                <a:solidFill>
                  <a:schemeClr val="bg1"/>
                </a:solidFill>
              </a:rPr>
              <a:t> team at Goddard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B013B-BD87-1CC7-EBB9-927C756309BE}"/>
              </a:ext>
            </a:extLst>
          </p:cNvPr>
          <p:cNvSpPr txBox="1"/>
          <p:nvPr/>
        </p:nvSpPr>
        <p:spPr>
          <a:xfrm>
            <a:off x="1219200" y="3639561"/>
            <a:ext cx="121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AOD443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2A185-8B5C-3465-2AAE-51DA1883A4CA}"/>
              </a:ext>
            </a:extLst>
          </p:cNvPr>
          <p:cNvSpPr txBox="1"/>
          <p:nvPr/>
        </p:nvSpPr>
        <p:spPr>
          <a:xfrm>
            <a:off x="6029318" y="3639559"/>
            <a:ext cx="110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SSA680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D14587-090F-9F62-6DBA-7587A28DD5EA}"/>
              </a:ext>
            </a:extLst>
          </p:cNvPr>
          <p:cNvSpPr txBox="1"/>
          <p:nvPr/>
        </p:nvSpPr>
        <p:spPr>
          <a:xfrm>
            <a:off x="3825749" y="3639560"/>
            <a:ext cx="110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SSA443</a:t>
            </a:r>
          </a:p>
        </p:txBody>
      </p:sp>
    </p:spTree>
    <p:extLst>
      <p:ext uri="{BB962C8B-B14F-4D97-AF65-F5344CB8AC3E}">
        <p14:creationId xmlns:p14="http://schemas.microsoft.com/office/powerpoint/2010/main" val="392516442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17BC1C-C192-389F-A3FA-9AACFFFB3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9"/>
          <a:stretch/>
        </p:blipFill>
        <p:spPr bwMode="auto">
          <a:xfrm>
            <a:off x="0" y="2801452"/>
            <a:ext cx="18288000" cy="353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3C6E43-A6AB-1925-70C5-B888B42A5AB2}"/>
              </a:ext>
            </a:extLst>
          </p:cNvPr>
          <p:cNvSpPr txBox="1"/>
          <p:nvPr/>
        </p:nvSpPr>
        <p:spPr>
          <a:xfrm>
            <a:off x="5427192" y="4242187"/>
            <a:ext cx="710320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“Godzilla” dust viewed by EPIC/DISCOVR on 23 June 2023 (from Yu et al., https://</a:t>
            </a:r>
            <a:r>
              <a:rPr lang="en-US" sz="2700" dirty="0" err="1">
                <a:solidFill>
                  <a:schemeClr val="bg1"/>
                </a:solidFill>
              </a:rPr>
              <a:t>doi.org</a:t>
            </a:r>
            <a:r>
              <a:rPr lang="en-US" sz="2700" dirty="0">
                <a:solidFill>
                  <a:schemeClr val="bg1"/>
                </a:solidFill>
              </a:rPr>
              <a:t>/10.5194/acp-21-12359-2021)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2DBC60-C592-6B93-EBA1-92526F34B2AA}"/>
              </a:ext>
            </a:extLst>
          </p:cNvPr>
          <p:cNvSpPr/>
          <p:nvPr/>
        </p:nvSpPr>
        <p:spPr>
          <a:xfrm>
            <a:off x="1221816" y="420239"/>
            <a:ext cx="15373350" cy="1135547"/>
          </a:xfrm>
          <a:prstGeom prst="roundRect">
            <a:avLst/>
          </a:prstGeom>
          <a:solidFill>
            <a:schemeClr val="tx1">
              <a:alpha val="5424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87">
              <a:defRPr/>
            </a:pPr>
            <a:endParaRPr lang="en-US" sz="3000" dirty="0">
              <a:solidFill>
                <a:srgbClr val="00FDFF"/>
              </a:solidFill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507" y="147581"/>
            <a:ext cx="16476125" cy="756657"/>
          </a:xfrm>
          <a:noFill/>
          <a:effectLst>
            <a:softEdge rad="94966"/>
          </a:effectLst>
        </p:spPr>
        <p:txBody>
          <a:bodyPr vert="horz" lIns="274320" tIns="137160" rIns="274320" bIns="137160" rtlCol="0" anchor="b">
            <a:normAutofit fontScale="90000"/>
          </a:bodyPr>
          <a:lstStyle/>
          <a:p>
            <a:r>
              <a:rPr lang="en-US" sz="3600" dirty="0">
                <a:solidFill>
                  <a:srgbClr val="00FFFF"/>
                </a:solidFill>
              </a:rPr>
              <a:t>Towards synergy of models and observations for characterizing dust properties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0B3F3-C5CD-3C30-8F16-010A62B18404}"/>
              </a:ext>
            </a:extLst>
          </p:cNvPr>
          <p:cNvGrpSpPr/>
          <p:nvPr/>
        </p:nvGrpSpPr>
        <p:grpSpPr>
          <a:xfrm>
            <a:off x="489846" y="1369595"/>
            <a:ext cx="4539354" cy="3329611"/>
            <a:chOff x="7691346" y="395033"/>
            <a:chExt cx="3859326" cy="27282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829D94-36E0-5E17-CB75-DC4704C3B2E3}"/>
                </a:ext>
              </a:extLst>
            </p:cNvPr>
            <p:cNvGrpSpPr/>
            <p:nvPr/>
          </p:nvGrpSpPr>
          <p:grpSpPr>
            <a:xfrm>
              <a:off x="7691346" y="395033"/>
              <a:ext cx="3859326" cy="2728210"/>
              <a:chOff x="7620000" y="724951"/>
              <a:chExt cx="3859326" cy="2728210"/>
            </a:xfrm>
          </p:grpSpPr>
          <p:pic>
            <p:nvPicPr>
              <p:cNvPr id="10" name="Picture 9" descr="A screen shot of a graph&#10;&#10;Description automatically generated">
                <a:extLst>
                  <a:ext uri="{FF2B5EF4-FFF2-40B4-BE49-F238E27FC236}">
                    <a16:creationId xmlns:a16="http://schemas.microsoft.com/office/drawing/2014/main" id="{9BF39A2E-C5DB-64CE-3407-29F03FA853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00" y="724951"/>
                <a:ext cx="3859326" cy="272821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0063D4-2BFE-5040-D726-BA4116B86EF3}"/>
                  </a:ext>
                </a:extLst>
              </p:cNvPr>
              <p:cNvSpPr txBox="1"/>
              <p:nvPr/>
            </p:nvSpPr>
            <p:spPr>
              <a:xfrm>
                <a:off x="8991600" y="2514600"/>
                <a:ext cx="18681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Fennec 2011 </a:t>
                </a:r>
                <a:br>
                  <a:rPr lang="en-US" sz="1600" dirty="0">
                    <a:solidFill>
                      <a:schemeClr val="bg1"/>
                    </a:solidFill>
                  </a:rPr>
                </a:br>
                <a:r>
                  <a:rPr lang="en-US" sz="1600" dirty="0">
                    <a:solidFill>
                      <a:schemeClr val="bg1"/>
                    </a:solidFill>
                  </a:rPr>
                  <a:t>Ryder et al., 2015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D14DA3-8939-1110-F66C-23094AE53CC5}"/>
                  </a:ext>
                </a:extLst>
              </p:cNvPr>
              <p:cNvSpPr txBox="1"/>
              <p:nvPr/>
            </p:nvSpPr>
            <p:spPr>
              <a:xfrm>
                <a:off x="8153400" y="3152129"/>
                <a:ext cx="3266920" cy="2768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0.1              1  d(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    10            100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7B1FA3-37E2-CDCA-4C36-10BDFA7B8B7E}"/>
                  </a:ext>
                </a:extLst>
              </p:cNvPr>
              <p:cNvSpPr txBox="1"/>
              <p:nvPr/>
            </p:nvSpPr>
            <p:spPr>
              <a:xfrm rot="16200000">
                <a:off x="6822205" y="1868814"/>
                <a:ext cx="1880900" cy="2768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Volume Distribution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0537E-3245-6CCB-C703-EE98BA7195A8}"/>
                </a:ext>
              </a:extLst>
            </p:cNvPr>
            <p:cNvSpPr txBox="1"/>
            <p:nvPr/>
          </p:nvSpPr>
          <p:spPr>
            <a:xfrm>
              <a:off x="9251315" y="440107"/>
              <a:ext cx="916933" cy="302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AERONET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E0F21-322F-CB22-D44E-DC1505148EA9}"/>
                </a:ext>
              </a:extLst>
            </p:cNvPr>
            <p:cNvSpPr txBox="1"/>
            <p:nvPr/>
          </p:nvSpPr>
          <p:spPr>
            <a:xfrm>
              <a:off x="10477426" y="411273"/>
              <a:ext cx="644906" cy="302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 situ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85F27D-DF3F-87AF-ED78-97D738955561}"/>
              </a:ext>
            </a:extLst>
          </p:cNvPr>
          <p:cNvSpPr txBox="1"/>
          <p:nvPr/>
        </p:nvSpPr>
        <p:spPr>
          <a:xfrm>
            <a:off x="4506060" y="904238"/>
            <a:ext cx="1077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Levy, Espinosa, </a:t>
            </a:r>
            <a:r>
              <a:rPr lang="en-US" sz="2800" dirty="0" err="1">
                <a:solidFill>
                  <a:schemeClr val="bg1"/>
                </a:solidFill>
              </a:rPr>
              <a:t>Colarco</a:t>
            </a:r>
            <a:r>
              <a:rPr lang="en-US" sz="2800" dirty="0">
                <a:solidFill>
                  <a:schemeClr val="bg1"/>
                </a:solidFill>
              </a:rPr>
              <a:t>, Yu, </a:t>
            </a:r>
            <a:r>
              <a:rPr lang="en-US" sz="2800" dirty="0" err="1">
                <a:solidFill>
                  <a:schemeClr val="bg1"/>
                </a:solidFill>
              </a:rPr>
              <a:t>Lyapustin</a:t>
            </a:r>
            <a:r>
              <a:rPr lang="en-US" sz="2800" dirty="0">
                <a:solidFill>
                  <a:schemeClr val="bg1"/>
                </a:solidFill>
              </a:rPr>
              <a:t>, Torres, </a:t>
            </a:r>
            <a:r>
              <a:rPr lang="en-US" sz="2800" dirty="0" err="1">
                <a:solidFill>
                  <a:schemeClr val="bg1"/>
                </a:solidFill>
              </a:rPr>
              <a:t>Jevhva</a:t>
            </a:r>
            <a:r>
              <a:rPr lang="en-US" sz="2800" dirty="0">
                <a:solidFill>
                  <a:schemeClr val="bg1"/>
                </a:solidFill>
              </a:rPr>
              <a:t>, Gupta, Welton, </a:t>
            </a:r>
            <a:r>
              <a:rPr lang="en-US" sz="2800" dirty="0" err="1">
                <a:solidFill>
                  <a:schemeClr val="bg1"/>
                </a:solidFill>
              </a:rPr>
              <a:t>etc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F1067C2-A045-F39C-0FAD-FEE96BE7BA30}"/>
              </a:ext>
            </a:extLst>
          </p:cNvPr>
          <p:cNvSpPr txBox="1">
            <a:spLocks/>
          </p:cNvSpPr>
          <p:nvPr/>
        </p:nvSpPr>
        <p:spPr>
          <a:xfrm>
            <a:off x="276706" y="6456585"/>
            <a:ext cx="7114693" cy="374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In-situ shows large dust particles transported far away – not accounted for in UV/VIS/NIR. </a:t>
            </a:r>
          </a:p>
          <a:p>
            <a:pPr marL="457200" indent="-457200" algn="l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FFFF"/>
                </a:solidFill>
              </a:rPr>
              <a:t>Is there harmony between dust property assumptions in VIS/NIR and SWIR/TIR dust retrievals? </a:t>
            </a:r>
          </a:p>
          <a:p>
            <a:pPr marL="457200" indent="-457200" algn="l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Goal is measurement-based interoperable approaches for both retrieval and modeling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B0D2DE5B-CBDE-8A7A-4D51-E088791F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8390" y="1518541"/>
            <a:ext cx="4891207" cy="32665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D9C170D-4C72-C6C3-5305-3646AED4B3C4}"/>
              </a:ext>
            </a:extLst>
          </p:cNvPr>
          <p:cNvSpPr txBox="1">
            <a:spLocks/>
          </p:cNvSpPr>
          <p:nvPr/>
        </p:nvSpPr>
        <p:spPr>
          <a:xfrm>
            <a:off x="11349958" y="6543525"/>
            <a:ext cx="6469639" cy="356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429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Each remote sensing team has own assumptions for dust properties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2024/2025 are important years – transition between EOS (Terra/Aqua/Aura) to new stuff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Opportunity to work together (try to find funding!).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4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71906F-422E-DBC4-99C2-E25DE50C23DD}"/>
              </a:ext>
            </a:extLst>
          </p:cNvPr>
          <p:cNvSpPr txBox="1"/>
          <p:nvPr/>
        </p:nvSpPr>
        <p:spPr>
          <a:xfrm>
            <a:off x="3124200" y="284528"/>
            <a:ext cx="1282626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FFFF"/>
                </a:solidFill>
              </a:rPr>
              <a:t>Air Quality in </a:t>
            </a:r>
            <a:r>
              <a:rPr lang="en-US" sz="4200" b="1" dirty="0" err="1">
                <a:solidFill>
                  <a:srgbClr val="00FFFF"/>
                </a:solidFill>
              </a:rPr>
              <a:t>AeroSat</a:t>
            </a:r>
            <a:r>
              <a:rPr lang="en-US" sz="4200" b="1" dirty="0">
                <a:solidFill>
                  <a:srgbClr val="00FFFF"/>
                </a:solidFill>
              </a:rPr>
              <a:t> (Currently meeting in Lille, France)</a:t>
            </a:r>
          </a:p>
          <a:p>
            <a:pPr algn="ctr"/>
            <a:r>
              <a:rPr lang="en-US" sz="2700" dirty="0">
                <a:solidFill>
                  <a:srgbClr val="00FFFF"/>
                </a:solidFill>
              </a:rPr>
              <a:t>One-slide Presentation for the AC-VC meeting, October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7B3F2-15D7-C111-0AE1-FB5F299D4BCF}"/>
              </a:ext>
            </a:extLst>
          </p:cNvPr>
          <p:cNvSpPr txBox="1"/>
          <p:nvPr/>
        </p:nvSpPr>
        <p:spPr>
          <a:xfrm>
            <a:off x="838200" y="2338836"/>
            <a:ext cx="16967837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/>
            <a:r>
              <a:rPr lang="en-US" sz="2700" dirty="0">
                <a:solidFill>
                  <a:schemeClr val="bg1"/>
                </a:solidFill>
              </a:rPr>
              <a:t>• </a:t>
            </a:r>
            <a:r>
              <a:rPr lang="en-US" sz="2700" b="1" dirty="0" err="1">
                <a:solidFill>
                  <a:srgbClr val="FFFF00"/>
                </a:solidFill>
              </a:rPr>
              <a:t>AeroCom</a:t>
            </a:r>
            <a:r>
              <a:rPr lang="en-US" sz="2700" b="1" dirty="0">
                <a:solidFill>
                  <a:srgbClr val="FFFF00"/>
                </a:solidFill>
              </a:rPr>
              <a:t> &amp; </a:t>
            </a:r>
            <a:r>
              <a:rPr lang="en-US" sz="2700" b="1" dirty="0" err="1">
                <a:solidFill>
                  <a:srgbClr val="FFFF00"/>
                </a:solidFill>
              </a:rPr>
              <a:t>AeroSat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>
                <a:solidFill>
                  <a:schemeClr val="bg1"/>
                </a:solidFill>
              </a:rPr>
              <a:t>are aerosol modeling / measurement expert groups, that meet annually / run (joint) experiments to make progress. The focus is primarily on climate applications, but air quality (specifically, PM</a:t>
            </a:r>
            <a:r>
              <a:rPr lang="en-US" sz="2700" baseline="-25000" dirty="0">
                <a:solidFill>
                  <a:schemeClr val="bg1"/>
                </a:solidFill>
              </a:rPr>
              <a:t>2.5</a:t>
            </a:r>
            <a:r>
              <a:rPr lang="en-US" sz="2700" dirty="0">
                <a:solidFill>
                  <a:schemeClr val="bg1"/>
                </a:solidFill>
              </a:rPr>
              <a:t>) is also discussed.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2700" dirty="0">
                <a:solidFill>
                  <a:schemeClr val="bg1"/>
                </a:solidFill>
              </a:rPr>
              <a:t>• The </a:t>
            </a:r>
            <a:r>
              <a:rPr lang="en-US" sz="2700" b="1" i="1" dirty="0">
                <a:solidFill>
                  <a:schemeClr val="bg1"/>
                </a:solidFill>
              </a:rPr>
              <a:t>challenges</a:t>
            </a:r>
            <a:r>
              <a:rPr lang="en-US" sz="2700" dirty="0">
                <a:solidFill>
                  <a:schemeClr val="bg1"/>
                </a:solidFill>
              </a:rPr>
              <a:t> for applying satellite data to air quality modeling include: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 Deriving the </a:t>
            </a:r>
            <a:r>
              <a:rPr lang="en-US" sz="2700" b="1" i="1" dirty="0">
                <a:solidFill>
                  <a:srgbClr val="FFFF00"/>
                </a:solidFill>
              </a:rPr>
              <a:t>near-surface component </a:t>
            </a:r>
            <a:r>
              <a:rPr lang="en-US" sz="2700" dirty="0">
                <a:solidFill>
                  <a:schemeClr val="bg1"/>
                </a:solidFill>
              </a:rPr>
              <a:t>from broad-coverage, passive remote-sensing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 Obtaining </a:t>
            </a:r>
            <a:r>
              <a:rPr lang="en-US" sz="2700" b="1" i="1" dirty="0">
                <a:solidFill>
                  <a:srgbClr val="FFFF00"/>
                </a:solidFill>
              </a:rPr>
              <a:t>adequate spatial resolution </a:t>
            </a:r>
            <a:r>
              <a:rPr lang="en-US" sz="2700" dirty="0">
                <a:solidFill>
                  <a:schemeClr val="bg1"/>
                </a:solidFill>
              </a:rPr>
              <a:t>from broad-coverage passive remote-sensing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 Extrapolating the </a:t>
            </a:r>
            <a:r>
              <a:rPr lang="en-US" sz="2700" b="1" i="1" dirty="0">
                <a:solidFill>
                  <a:srgbClr val="FFFF00"/>
                </a:solidFill>
              </a:rPr>
              <a:t>limited coverage </a:t>
            </a:r>
            <a:r>
              <a:rPr lang="en-US" sz="2700" dirty="0">
                <a:solidFill>
                  <a:schemeClr val="bg1"/>
                </a:solidFill>
              </a:rPr>
              <a:t>of the near-surface component from active sensors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 Obtaining </a:t>
            </a:r>
            <a:r>
              <a:rPr lang="en-US" sz="2700" b="1" i="1" dirty="0">
                <a:solidFill>
                  <a:srgbClr val="FFFF00"/>
                </a:solidFill>
              </a:rPr>
              <a:t>adequate temporal coverage </a:t>
            </a:r>
            <a:r>
              <a:rPr lang="en-US" sz="2700" dirty="0">
                <a:solidFill>
                  <a:schemeClr val="bg1"/>
                </a:solidFill>
              </a:rPr>
              <a:t>from low-Earth-orbiting instruments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 Deriving constraints on </a:t>
            </a:r>
            <a:r>
              <a:rPr lang="en-US" sz="2700" b="1" i="1" dirty="0">
                <a:solidFill>
                  <a:srgbClr val="FFFF00"/>
                </a:solidFill>
              </a:rPr>
              <a:t>particle microphysical properties </a:t>
            </a:r>
            <a:r>
              <a:rPr lang="en-US" sz="2700" dirty="0">
                <a:solidFill>
                  <a:schemeClr val="bg1"/>
                </a:solidFill>
              </a:rPr>
              <a:t>from remote-sensing observations</a:t>
            </a:r>
          </a:p>
          <a:p>
            <a:r>
              <a:rPr lang="en-US" sz="2700" dirty="0">
                <a:solidFill>
                  <a:schemeClr val="bg1"/>
                </a:solidFill>
              </a:rPr>
              <a:t>	--</a:t>
            </a:r>
            <a:r>
              <a:rPr lang="en-US" sz="2700" b="1" i="1" dirty="0">
                <a:solidFill>
                  <a:schemeClr val="bg1"/>
                </a:solidFill>
              </a:rPr>
              <a:t>Connecting the </a:t>
            </a:r>
            <a:r>
              <a:rPr lang="en-US" sz="2700" b="1" i="1" dirty="0">
                <a:solidFill>
                  <a:srgbClr val="FFFF00"/>
                </a:solidFill>
              </a:rPr>
              <a:t>particle optical information </a:t>
            </a:r>
            <a:r>
              <a:rPr lang="en-US" sz="2700" dirty="0">
                <a:solidFill>
                  <a:schemeClr val="bg1"/>
                </a:solidFill>
              </a:rPr>
              <a:t>from satellites with model, speciated aerosol mass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pPr marL="347663" indent="-347663"/>
            <a:r>
              <a:rPr lang="en-US" sz="2700" dirty="0">
                <a:solidFill>
                  <a:schemeClr val="bg1"/>
                </a:solidFill>
              </a:rPr>
              <a:t>• During </a:t>
            </a:r>
            <a:r>
              <a:rPr lang="en-US" sz="2700" dirty="0" err="1">
                <a:solidFill>
                  <a:schemeClr val="bg1"/>
                </a:solidFill>
              </a:rPr>
              <a:t>AeroCom</a:t>
            </a:r>
            <a:r>
              <a:rPr lang="en-US" sz="2700" dirty="0">
                <a:solidFill>
                  <a:schemeClr val="bg1"/>
                </a:solidFill>
              </a:rPr>
              <a:t>/</a:t>
            </a:r>
            <a:r>
              <a:rPr lang="en-US" sz="2700" dirty="0" err="1">
                <a:solidFill>
                  <a:schemeClr val="bg1"/>
                </a:solidFill>
              </a:rPr>
              <a:t>AeroSat</a:t>
            </a:r>
            <a:r>
              <a:rPr lang="en-US" sz="2700" dirty="0">
                <a:solidFill>
                  <a:schemeClr val="bg1"/>
                </a:solidFill>
              </a:rPr>
              <a:t> joint sessions, we have brief introductory presentations, followed by open discussion aimed at </a:t>
            </a:r>
            <a:r>
              <a:rPr lang="en-US" sz="2700" b="1" dirty="0">
                <a:solidFill>
                  <a:schemeClr val="bg1"/>
                </a:solidFill>
              </a:rPr>
              <a:t>brainstorming</a:t>
            </a:r>
            <a:r>
              <a:rPr lang="en-US" sz="2700" dirty="0">
                <a:solidFill>
                  <a:schemeClr val="bg1"/>
                </a:solidFill>
              </a:rPr>
              <a:t> ways to address these issues and design </a:t>
            </a:r>
            <a:r>
              <a:rPr lang="en-US" sz="2700" b="1" dirty="0">
                <a:solidFill>
                  <a:schemeClr val="bg1"/>
                </a:solidFill>
              </a:rPr>
              <a:t>community experiments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2700" dirty="0">
                <a:solidFill>
                  <a:schemeClr val="bg1"/>
                </a:solidFill>
              </a:rPr>
              <a:t>• Air quality discussion to date focused primarily on </a:t>
            </a:r>
            <a:r>
              <a:rPr lang="en-US" sz="2700" b="1" i="1" dirty="0">
                <a:solidFill>
                  <a:srgbClr val="FFFF00"/>
                </a:solidFill>
              </a:rPr>
              <a:t>relating satellite and model particle property constraints </a:t>
            </a:r>
            <a:r>
              <a:rPr lang="en-US" sz="2700" dirty="0">
                <a:solidFill>
                  <a:schemeClr val="bg1"/>
                </a:solidFill>
              </a:rPr>
              <a:t>/</a:t>
            </a:r>
          </a:p>
          <a:p>
            <a:r>
              <a:rPr lang="en-US" sz="2700" dirty="0">
                <a:solidFill>
                  <a:schemeClr val="bg1"/>
                </a:solidFill>
              </a:rPr>
              <a:t>     varying definitions; other aspects of constraining models with measurements are topics for this year’s meeting 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r>
              <a:rPr lang="en-US" sz="2700" dirty="0">
                <a:solidFill>
                  <a:schemeClr val="bg1"/>
                </a:solidFill>
              </a:rPr>
              <a:t>• Regarding the spatial and temporal coverage issues, </a:t>
            </a:r>
            <a:r>
              <a:rPr lang="en-US" sz="2700" b="1" i="1" dirty="0">
                <a:solidFill>
                  <a:srgbClr val="FFFF00"/>
                </a:solidFill>
              </a:rPr>
              <a:t>constraining models with measurements / data assimilation</a:t>
            </a:r>
            <a:r>
              <a:rPr lang="en-US" sz="2700" dirty="0">
                <a:solidFill>
                  <a:schemeClr val="bg1"/>
                </a:solidFill>
              </a:rPr>
              <a:t>, and using the models to fill in where data are lacking has been the main idea discussed.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DB1248-ECC7-10F0-8692-72F511D1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084" y="101361"/>
            <a:ext cx="2686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2D52D-ADDF-8EBD-4C3E-D70143A8BFED}"/>
              </a:ext>
            </a:extLst>
          </p:cNvPr>
          <p:cNvSpPr txBox="1"/>
          <p:nvPr/>
        </p:nvSpPr>
        <p:spPr>
          <a:xfrm>
            <a:off x="134085" y="1036836"/>
            <a:ext cx="26860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Helvetica" pitchFamily="2" charset="0"/>
                <a:hlinkClick r:id="rId4"/>
              </a:rPr>
              <a:t>https://aero-sat.org/</a:t>
            </a:r>
            <a:endParaRPr lang="en-US" sz="2100" dirty="0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C5A10-2FDD-EAD6-848F-34C675EC8760}"/>
              </a:ext>
            </a:extLst>
          </p:cNvPr>
          <p:cNvSpPr txBox="1"/>
          <p:nvPr/>
        </p:nvSpPr>
        <p:spPr>
          <a:xfrm>
            <a:off x="1219200" y="1556274"/>
            <a:ext cx="1500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From Ralph Kahn (U Colorado), Andy Sayer (UBC/GSFC), Thomas Popp (DLR/Germany), Larisa </a:t>
            </a:r>
            <a:r>
              <a:rPr lang="en-US" sz="2400" i="1" dirty="0" err="1">
                <a:solidFill>
                  <a:schemeClr val="bg1"/>
                </a:solidFill>
              </a:rPr>
              <a:t>Sogechova</a:t>
            </a:r>
            <a:r>
              <a:rPr lang="en-US" sz="2400" i="1" dirty="0">
                <a:solidFill>
                  <a:schemeClr val="bg1"/>
                </a:solidFill>
              </a:rPr>
              <a:t> (FMI/Finland) </a:t>
            </a:r>
          </a:p>
        </p:txBody>
      </p:sp>
    </p:spTree>
    <p:extLst>
      <p:ext uri="{BB962C8B-B14F-4D97-AF65-F5344CB8AC3E}">
        <p14:creationId xmlns:p14="http://schemas.microsoft.com/office/powerpoint/2010/main" val="382463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B65DFA-E300-A818-8BAD-5F1BDCDB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00300"/>
            <a:ext cx="9601200" cy="7385051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FFFF"/>
                </a:solidFill>
              </a:rPr>
              <a:t>Using Goddard’s internal Science funding, we have one year to:</a:t>
            </a:r>
          </a:p>
          <a:p>
            <a:endParaRPr lang="en-US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Identify which ACCP Decadal Survey (DS) science questions might be answerable with the near past, current and planned spaceborne satellites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Identify the science and corresponding hardware gaps needed to fully address the rest of the DS science questions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Work on position paper(s) to influence the next DS in ~2027</a:t>
            </a:r>
          </a:p>
          <a:p>
            <a:endParaRPr lang="en-US" dirty="0">
              <a:solidFill>
                <a:srgbClr val="00FFFF"/>
              </a:solidFill>
            </a:endParaRPr>
          </a:p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DC5B43-E91D-8930-BF63-99304A10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140"/>
            <a:ext cx="14897100" cy="1395421"/>
          </a:xfrm>
        </p:spPr>
        <p:txBody>
          <a:bodyPr>
            <a:normAutofit/>
          </a:bodyPr>
          <a:lstStyle/>
          <a:p>
            <a:r>
              <a:rPr lang="en-US" dirty="0"/>
              <a:t>Maintaining Momentum in US Aerosol, Cloud, Convection and Precipitation (ACCP) Science</a:t>
            </a:r>
            <a:endParaRPr lang="en-U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D4A3E-DEDB-6A2E-9886-4F605C313B52}"/>
              </a:ext>
            </a:extLst>
          </p:cNvPr>
          <p:cNvSpPr txBox="1"/>
          <p:nvPr/>
        </p:nvSpPr>
        <p:spPr>
          <a:xfrm>
            <a:off x="533400" y="1604171"/>
            <a:ext cx="168402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 err="1">
                <a:solidFill>
                  <a:schemeClr val="bg1"/>
                </a:solidFill>
              </a:rPr>
              <a:t>Kacenelenbogen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dirty="0" err="1">
                <a:solidFill>
                  <a:schemeClr val="bg1"/>
                </a:solidFill>
              </a:rPr>
              <a:t>Knobelspiesse</a:t>
            </a:r>
            <a:r>
              <a:rPr lang="en-US" sz="2500" dirty="0">
                <a:solidFill>
                  <a:schemeClr val="bg1"/>
                </a:solidFill>
              </a:rPr>
              <a:t>, Meyer, Espinosa, Levy, Gong, </a:t>
            </a:r>
            <a:r>
              <a:rPr lang="en-US" sz="2500" dirty="0" err="1">
                <a:solidFill>
                  <a:schemeClr val="bg1"/>
                </a:solidFill>
              </a:rPr>
              <a:t>Nowattnick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dirty="0" err="1">
                <a:solidFill>
                  <a:schemeClr val="bg1"/>
                </a:solidFill>
              </a:rPr>
              <a:t>Ringerud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dirty="0" err="1">
                <a:solidFill>
                  <a:schemeClr val="bg1"/>
                </a:solidFill>
              </a:rPr>
              <a:t>Colarco</a:t>
            </a:r>
            <a:r>
              <a:rPr lang="en-US" sz="2500" dirty="0">
                <a:solidFill>
                  <a:schemeClr val="bg1"/>
                </a:solidFill>
              </a:rPr>
              <a:t>, Yorks, DaSilva, Braun, </a:t>
            </a:r>
            <a:r>
              <a:rPr lang="en-US" sz="2500" dirty="0" err="1">
                <a:solidFill>
                  <a:schemeClr val="bg1"/>
                </a:solidFill>
              </a:rPr>
              <a:t>Platnick</a:t>
            </a:r>
            <a:r>
              <a:rPr lang="en-US" sz="2500" dirty="0">
                <a:solidFill>
                  <a:schemeClr val="bg1"/>
                </a:solidFill>
              </a:rPr>
              <a:t>, Wu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A7CC8-3958-06AE-1BA7-AA2CA805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0" y="4457699"/>
            <a:ext cx="4305300" cy="4630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B30F0C-EA99-A63F-7915-7743A104DF6E}"/>
              </a:ext>
            </a:extLst>
          </p:cNvPr>
          <p:cNvSpPr txBox="1"/>
          <p:nvPr/>
        </p:nvSpPr>
        <p:spPr>
          <a:xfrm>
            <a:off x="8953500" y="3013501"/>
            <a:ext cx="1013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Notional Atmospheric Observing System (AOS) </a:t>
            </a: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many international partners/orbits </a:t>
            </a:r>
          </a:p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(disaggregated)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82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7544-BAE9-0D3B-18EF-CEDC1C01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98E4C5-C294-3E2E-DA64-37801956C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88620"/>
            <a:ext cx="8541632" cy="46308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FFFF"/>
                </a:solidFill>
              </a:rPr>
              <a:t>Planetary Boundary Layer (PBL)</a:t>
            </a:r>
          </a:p>
          <a:p>
            <a:endParaRPr lang="en-US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Westcoast &amp; Heartland Hyperspectral Microwave Sensor Intensive Experiment (WH</a:t>
            </a:r>
            <a:r>
              <a:rPr lang="en-US" sz="3200" baseline="30000" dirty="0">
                <a:solidFill>
                  <a:srgbClr val="00FFFF"/>
                </a:solidFill>
              </a:rPr>
              <a:t>2</a:t>
            </a:r>
            <a:r>
              <a:rPr lang="en-US" sz="3200" dirty="0">
                <a:solidFill>
                  <a:srgbClr val="00FFFF"/>
                </a:solidFill>
              </a:rPr>
              <a:t>yMSIE)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Lots of new technology (hyperspectral microwave)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Fly under NOAA-21, NOAA-20, </a:t>
            </a:r>
            <a:r>
              <a:rPr lang="en-US" sz="2800" dirty="0" err="1">
                <a:solidFill>
                  <a:srgbClr val="00FFFF"/>
                </a:solidFill>
              </a:rPr>
              <a:t>EarthCare</a:t>
            </a:r>
            <a:r>
              <a:rPr lang="en-US" sz="2800" dirty="0">
                <a:solidFill>
                  <a:srgbClr val="00FFFF"/>
                </a:solidFill>
              </a:rPr>
              <a:t>, etc. 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Help demonstrate data fusion for PBL information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Focus is surface/atmospheric fluxes of water, energy, etc. 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Aerosols/PM/AQ/gases could have more focus. 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FFFF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00FFFF"/>
              </a:solidFill>
            </a:endParaRPr>
          </a:p>
          <a:p>
            <a:endParaRPr lang="en-US" sz="3200" dirty="0">
              <a:solidFill>
                <a:srgbClr val="00FFFF"/>
              </a:solidFill>
            </a:endParaRPr>
          </a:p>
          <a:p>
            <a:endParaRPr lang="en-US" sz="3200" dirty="0">
              <a:solidFill>
                <a:srgbClr val="00FFFF"/>
              </a:solidFill>
            </a:endParaRPr>
          </a:p>
          <a:p>
            <a:endParaRPr lang="en-US" dirty="0">
              <a:solidFill>
                <a:srgbClr val="00FFFF"/>
              </a:solidFill>
            </a:endParaRPr>
          </a:p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E3E40-FBE4-477A-D8C9-C087D197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140"/>
            <a:ext cx="15163800" cy="1395421"/>
          </a:xfrm>
        </p:spPr>
        <p:txBody>
          <a:bodyPr>
            <a:normAutofit/>
          </a:bodyPr>
          <a:lstStyle/>
          <a:p>
            <a:r>
              <a:rPr lang="en-US" dirty="0"/>
              <a:t>Goddard thinking about next Decadal Survey (Project incubation)</a:t>
            </a:r>
            <a:endParaRPr lang="en-U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12610-47F2-8233-C524-D9C6619D0D7C}"/>
              </a:ext>
            </a:extLst>
          </p:cNvPr>
          <p:cNvSpPr txBox="1"/>
          <p:nvPr/>
        </p:nvSpPr>
        <p:spPr>
          <a:xfrm>
            <a:off x="2743200" y="1604171"/>
            <a:ext cx="14630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>
                <a:solidFill>
                  <a:schemeClr val="bg1"/>
                </a:solidFill>
              </a:rPr>
              <a:t>Many different Goddard </a:t>
            </a:r>
            <a:r>
              <a:rPr lang="en-US" sz="2500" b="1" i="1" dirty="0" err="1">
                <a:solidFill>
                  <a:schemeClr val="bg1"/>
                </a:solidFill>
              </a:rPr>
              <a:t>Pis</a:t>
            </a:r>
            <a:r>
              <a:rPr lang="en-US" sz="2500" b="1" i="1" dirty="0">
                <a:solidFill>
                  <a:schemeClr val="bg1"/>
                </a:solidFill>
              </a:rPr>
              <a:t>, Co-I’s, Project Scientists – contributing to explorer-type and concepts 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C5567-F4A2-D666-4BAF-D01C72954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819510"/>
            <a:ext cx="4552951" cy="244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AB310-9468-5A64-9988-D329BBA1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919" y="6819510"/>
            <a:ext cx="4559897" cy="233172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B6E19DE-1055-7FB5-8A4D-5889B108CDE6}"/>
              </a:ext>
            </a:extLst>
          </p:cNvPr>
          <p:cNvSpPr txBox="1">
            <a:spLocks/>
          </p:cNvSpPr>
          <p:nvPr/>
        </p:nvSpPr>
        <p:spPr>
          <a:xfrm>
            <a:off x="9577885" y="2188619"/>
            <a:ext cx="8541633" cy="4782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FFFF00"/>
                </a:solidFill>
              </a:rPr>
              <a:t>Tropospheric/Stratospheric activities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Stratosphere Troposphere Response using Infrared Vertically-resolved light Explorer (STRIVES)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3D view of Atmospheric Composition and temperature (10 km horizontal by 1 km vertical)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Limb instruments for ozone, water vapor, GHG, gases, aerosols, etc. 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Tropospheric/Stratospheric interaction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Weather and hazards including Air Quality from fires, dust and volcanoes</a:t>
            </a:r>
          </a:p>
          <a:p>
            <a:pPr lvl="1"/>
            <a:endParaRPr lang="en-US" sz="2800" dirty="0">
              <a:solidFill>
                <a:srgbClr val="FFFF00"/>
              </a:solidFill>
            </a:endParaRPr>
          </a:p>
          <a:p>
            <a:pPr lvl="1"/>
            <a:endParaRPr lang="en-US" sz="2800" dirty="0">
              <a:solidFill>
                <a:srgbClr val="FFFF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673B2-3507-8386-5225-806C5033C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98" t="28982" r="17015" b="51574"/>
          <a:stretch/>
        </p:blipFill>
        <p:spPr>
          <a:xfrm>
            <a:off x="9896866" y="7547591"/>
            <a:ext cx="4524765" cy="98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C8BE2-25B5-902F-BF84-57590CCB62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2" t="11322" r="4720"/>
          <a:stretch/>
        </p:blipFill>
        <p:spPr>
          <a:xfrm>
            <a:off x="15163800" y="6800460"/>
            <a:ext cx="2521832" cy="3074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2E953-7365-745C-BA3E-D0B2FF581D63}"/>
              </a:ext>
            </a:extLst>
          </p:cNvPr>
          <p:cNvSpPr txBox="1"/>
          <p:nvPr/>
        </p:nvSpPr>
        <p:spPr>
          <a:xfrm>
            <a:off x="6482149" y="9543229"/>
            <a:ext cx="539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Miguel Román (Deputy Director for Atmospheres)</a:t>
            </a:r>
          </a:p>
        </p:txBody>
      </p:sp>
    </p:spTree>
    <p:extLst>
      <p:ext uri="{BB962C8B-B14F-4D97-AF65-F5344CB8AC3E}">
        <p14:creationId xmlns:p14="http://schemas.microsoft.com/office/powerpoint/2010/main" val="408702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70E18F-5306-0B9F-E161-5A0C5F9F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376D628-85C9-8312-D956-DF74FF50A4FC}"/>
              </a:ext>
            </a:extLst>
          </p:cNvPr>
          <p:cNvSpPr txBox="1">
            <a:spLocks/>
          </p:cNvSpPr>
          <p:nvPr/>
        </p:nvSpPr>
        <p:spPr>
          <a:xfrm>
            <a:off x="1676400" y="1943100"/>
            <a:ext cx="15240000" cy="807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FFFF"/>
                </a:solidFill>
              </a:rPr>
              <a:t>Goddard Remote sensing groups are very busy!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Many teams’ work on multiple sensors/platforms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Groups are interconnected with each other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Teams thinking about long-term continuity and developing new products to go beyond AOD – better validating existing models and informing future ones. 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In our spare time, we are trying grassroots efforts to begin to homogenize our assumptions. 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Note decreased funding for almost every group. </a:t>
            </a:r>
          </a:p>
          <a:p>
            <a:pPr marL="457200" lvl="1" indent="0">
              <a:buNone/>
            </a:pPr>
            <a:endParaRPr lang="en-US" sz="2800" dirty="0">
              <a:solidFill>
                <a:srgbClr val="FFC000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One important group working on this problem is “</a:t>
            </a:r>
            <a:r>
              <a:rPr lang="en-US" sz="3200" dirty="0" err="1">
                <a:solidFill>
                  <a:srgbClr val="00FFFF"/>
                </a:solidFill>
              </a:rPr>
              <a:t>AeroSAT</a:t>
            </a:r>
            <a:r>
              <a:rPr lang="en-US" sz="3200" dirty="0">
                <a:solidFill>
                  <a:srgbClr val="00FFFF"/>
                </a:solidFill>
              </a:rPr>
              <a:t>”, currently meeting in France. Lots of folks doing aerosol satellite product intercomparison – and comparison to models (</a:t>
            </a:r>
            <a:r>
              <a:rPr lang="en-US" sz="3200" dirty="0" err="1">
                <a:solidFill>
                  <a:srgbClr val="00FFFF"/>
                </a:solidFill>
              </a:rPr>
              <a:t>AeroCom</a:t>
            </a:r>
            <a:r>
              <a:rPr lang="en-US" sz="3200" dirty="0">
                <a:solidFill>
                  <a:srgbClr val="00FFFF"/>
                </a:solidFill>
              </a:rPr>
              <a:t>). 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With EOS (Terra/Aqua/Aura) ending,  continuity of observations are at risk. 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We are  trying to be extremely creative about keeping up our cutting-edge work efforts.  One example is an internal funded “task” group at GSFC to take a step back regarding ACCP and think about best strategies for doing the science . 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r>
              <a:rPr lang="en-US" sz="3200" dirty="0">
                <a:solidFill>
                  <a:srgbClr val="00FFFF"/>
                </a:solidFill>
              </a:rPr>
              <a:t>Goddard management is working to define strategies for continuity and filling critical observation gaps, including “integrated Earth System Observatory” (</a:t>
            </a:r>
            <a:r>
              <a:rPr lang="en-US" sz="3200" dirty="0" err="1">
                <a:solidFill>
                  <a:srgbClr val="00FFFF"/>
                </a:solidFill>
              </a:rPr>
              <a:t>iESO</a:t>
            </a:r>
            <a:r>
              <a:rPr lang="en-US" sz="3200" dirty="0">
                <a:solidFill>
                  <a:srgbClr val="00FFFF"/>
                </a:solidFill>
              </a:rPr>
              <a:t>) that </a:t>
            </a:r>
            <a:r>
              <a:rPr lang="en-US" sz="3200" dirty="0" err="1">
                <a:solidFill>
                  <a:srgbClr val="00FFFF"/>
                </a:solidFill>
              </a:rPr>
              <a:t>furthur</a:t>
            </a:r>
            <a:r>
              <a:rPr lang="en-US" sz="3200" dirty="0">
                <a:solidFill>
                  <a:srgbClr val="00FFFF"/>
                </a:solidFill>
              </a:rPr>
              <a:t> builds on GEO-LEO synergies. </a:t>
            </a:r>
          </a:p>
          <a:p>
            <a:endParaRPr lang="en-US" sz="3200" dirty="0">
              <a:solidFill>
                <a:srgbClr val="00FFFF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erosols-sc14_480">
            <a:hlinkClick r:id="" action="ppaction://media"/>
            <a:extLst>
              <a:ext uri="{FF2B5EF4-FFF2-40B4-BE49-F238E27FC236}">
                <a16:creationId xmlns:a16="http://schemas.microsoft.com/office/drawing/2014/main" id="{A56F2FDA-A716-4EE2-EE7A-29323E35A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984" y="2316819"/>
            <a:ext cx="10308410" cy="5798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068B2-B446-2A4E-AE07-4C39BC35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65" y="167912"/>
            <a:ext cx="14223200" cy="1237524"/>
          </a:xfrm>
        </p:spPr>
        <p:txBody>
          <a:bodyPr>
            <a:noAutofit/>
          </a:bodyPr>
          <a:lstStyle/>
          <a:p>
            <a:r>
              <a:rPr lang="en-US" sz="5400" dirty="0"/>
              <a:t>This is a </a:t>
            </a:r>
            <a:r>
              <a:rPr lang="en-US" sz="5400" u="sng" dirty="0"/>
              <a:t>model</a:t>
            </a:r>
            <a:r>
              <a:rPr lang="en-US" sz="5400" dirty="0"/>
              <a:t> of aerosols around the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FF270-66A8-9542-AF18-8F1C5A6946B1}"/>
              </a:ext>
            </a:extLst>
          </p:cNvPr>
          <p:cNvSpPr txBox="1"/>
          <p:nvPr/>
        </p:nvSpPr>
        <p:spPr>
          <a:xfrm>
            <a:off x="11582400" y="1790700"/>
            <a:ext cx="6400801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Model has no “holes”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Single observation mission (e.g. MODIS) has many holes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How do we increase availability of  consistent aerosol </a:t>
            </a:r>
            <a:r>
              <a:rPr lang="en-US" sz="2800" u="sng" dirty="0">
                <a:solidFill>
                  <a:srgbClr val="00FFFF"/>
                </a:solidFill>
              </a:rPr>
              <a:t>observations</a:t>
            </a:r>
            <a:r>
              <a:rPr lang="en-US" sz="2800" dirty="0">
                <a:solidFill>
                  <a:srgbClr val="00FFFF"/>
                </a:solidFill>
              </a:rPr>
              <a:t>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We have been trying to get at “loading” (e.g. AOD) for past 20 years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now trying to observe many more properties (shape, size, absorption, height etc.)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FFFF"/>
                </a:solidFill>
              </a:rPr>
              <a:t>For AC/VC of course, surface air quality contribution, is still beyond the direct scope  of most retrievals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93C13-9596-0E48-9613-DBC0BC89E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143750"/>
            <a:ext cx="69151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B63F7C4-FB66-1A01-A8E4-15BA62F5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507" y="5018236"/>
            <a:ext cx="1303593" cy="10922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0C62B-755B-247A-1D34-5BBD0EFC6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02" y="2263614"/>
            <a:ext cx="8408436" cy="69675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FFFF"/>
                </a:solidFill>
              </a:rPr>
              <a:t>Contributions from some of Goddard’s remote sensing algorithm groups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Many teams’ work on multiple sensors/platforms</a:t>
            </a:r>
          </a:p>
          <a:p>
            <a:pPr lvl="1"/>
            <a:r>
              <a:rPr lang="en-US" sz="2800" dirty="0">
                <a:solidFill>
                  <a:srgbClr val="00FFFF"/>
                </a:solidFill>
              </a:rPr>
              <a:t>Groups interconnected with each other</a:t>
            </a:r>
          </a:p>
          <a:p>
            <a:pPr lvl="1"/>
            <a:r>
              <a:rPr lang="en-US" sz="2800" dirty="0">
                <a:solidFill>
                  <a:srgbClr val="FFC000"/>
                </a:solidFill>
              </a:rPr>
              <a:t>Note decreased funding for almost everyone. </a:t>
            </a:r>
          </a:p>
          <a:p>
            <a:r>
              <a:rPr lang="en-US" sz="3200" dirty="0" err="1">
                <a:solidFill>
                  <a:srgbClr val="00FFFF"/>
                </a:solidFill>
              </a:rPr>
              <a:t>AeroSAT</a:t>
            </a:r>
            <a:r>
              <a:rPr lang="en-US" sz="3200" dirty="0">
                <a:solidFill>
                  <a:srgbClr val="00FFFF"/>
                </a:solidFill>
              </a:rPr>
              <a:t> – folks doing aerosol satellite product intercomparison – meeting this week in Lille France</a:t>
            </a:r>
          </a:p>
          <a:p>
            <a:r>
              <a:rPr lang="en-US" sz="3200" dirty="0">
                <a:solidFill>
                  <a:srgbClr val="00FFFF"/>
                </a:solidFill>
              </a:rPr>
              <a:t>“Task” group at GSFC – outlining aerosol/cloud studies from a disaggregated Aerosol-Cloud Convection Precipitation (ACCP) mission</a:t>
            </a:r>
          </a:p>
          <a:p>
            <a:r>
              <a:rPr lang="en-US" sz="3200" dirty="0">
                <a:solidFill>
                  <a:srgbClr val="00FFFF"/>
                </a:solidFill>
              </a:rPr>
              <a:t>Some Goddard “strategy”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8C298A-C085-50D9-768C-E09759F0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0B62A-6A63-3455-6502-FE6FC3C6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6819900"/>
            <a:ext cx="8077200" cy="3357960"/>
          </a:xfrm>
          <a:prstGeom prst="rect">
            <a:avLst/>
          </a:prstGeom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B06D8307-D5B3-1D59-9D5B-798C7915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4669" y="2055965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Picture 8" descr="goes-r spacecraft view">
            <a:extLst>
              <a:ext uri="{FF2B5EF4-FFF2-40B4-BE49-F238E27FC236}">
                <a16:creationId xmlns:a16="http://schemas.microsoft.com/office/drawing/2014/main" id="{97D1342F-4D2D-B526-6690-8EAC50E4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1268" y="5036691"/>
            <a:ext cx="13339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oes-r spacecraft view">
            <a:extLst>
              <a:ext uri="{FF2B5EF4-FFF2-40B4-BE49-F238E27FC236}">
                <a16:creationId xmlns:a16="http://schemas.microsoft.com/office/drawing/2014/main" id="{023AE93B-C5B5-9CE8-EE3A-E350C7CF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4402" y="5022008"/>
            <a:ext cx="13339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4D300D-6F64-D987-1A37-FC134D1065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2107"/>
          <a:stretch/>
        </p:blipFill>
        <p:spPr>
          <a:xfrm>
            <a:off x="11684827" y="6507184"/>
            <a:ext cx="1944981" cy="1018908"/>
          </a:xfrm>
          <a:prstGeom prst="rect">
            <a:avLst/>
          </a:prstGeom>
        </p:spPr>
      </p:pic>
      <p:pic>
        <p:nvPicPr>
          <p:cNvPr id="10" name="Picture 9" descr="A satellite in space with stars&#10;&#10;Description automatically generated">
            <a:extLst>
              <a:ext uri="{FF2B5EF4-FFF2-40B4-BE49-F238E27FC236}">
                <a16:creationId xmlns:a16="http://schemas.microsoft.com/office/drawing/2014/main" id="{C4BBB3FF-8843-D80E-691B-7C3337213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2222" y="5295563"/>
            <a:ext cx="16129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640AA-0C00-2F14-1AC0-335171A58385}"/>
              </a:ext>
            </a:extLst>
          </p:cNvPr>
          <p:cNvSpPr txBox="1"/>
          <p:nvPr/>
        </p:nvSpPr>
        <p:spPr>
          <a:xfrm>
            <a:off x="14107504" y="5162575"/>
            <a:ext cx="1897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TEMPO (UV/VIS)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57F5E-B24E-7837-CAFE-8F93CB4FB5E6}"/>
              </a:ext>
            </a:extLst>
          </p:cNvPr>
          <p:cNvSpPr txBox="1"/>
          <p:nvPr/>
        </p:nvSpPr>
        <p:spPr>
          <a:xfrm>
            <a:off x="12116092" y="4762990"/>
            <a:ext cx="2186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GOES-W (VIS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73335-3581-9B3B-99BF-6699B41DA116}"/>
              </a:ext>
            </a:extLst>
          </p:cNvPr>
          <p:cNvSpPr txBox="1"/>
          <p:nvPr/>
        </p:nvSpPr>
        <p:spPr>
          <a:xfrm>
            <a:off x="16101580" y="4633816"/>
            <a:ext cx="2083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GOES-E (VIS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A24A7-BD00-5897-C46F-271C9EC51866}"/>
              </a:ext>
            </a:extLst>
          </p:cNvPr>
          <p:cNvSpPr txBox="1"/>
          <p:nvPr/>
        </p:nvSpPr>
        <p:spPr>
          <a:xfrm>
            <a:off x="11295383" y="6390120"/>
            <a:ext cx="2032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PACE (UV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SWIR)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Polarization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3F2DE-DBB7-75A9-FD4E-B231DA7987CB}"/>
              </a:ext>
            </a:extLst>
          </p:cNvPr>
          <p:cNvSpPr txBox="1"/>
          <p:nvPr/>
        </p:nvSpPr>
        <p:spPr>
          <a:xfrm>
            <a:off x="15414938" y="6235564"/>
            <a:ext cx="1644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SNPP/JPSS </a:t>
            </a:r>
            <a:r>
              <a:rPr lang="en-US" sz="2000" dirty="0" err="1">
                <a:solidFill>
                  <a:schemeClr val="bg1"/>
                </a:solidFill>
              </a:rPr>
              <a:t>etc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(VIS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6" name="Picture 15" descr="A satellite in space above earth&#10;&#10;Description automatically generated">
            <a:extLst>
              <a:ext uri="{FF2B5EF4-FFF2-40B4-BE49-F238E27FC236}">
                <a16:creationId xmlns:a16="http://schemas.microsoft.com/office/drawing/2014/main" id="{A93BCD7A-794B-96B5-EA31-DD50B202A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0000" y="6778312"/>
            <a:ext cx="1946119" cy="880088"/>
          </a:xfrm>
          <a:prstGeom prst="rect">
            <a:avLst/>
          </a:prstGeom>
        </p:spPr>
      </p:pic>
      <p:pic>
        <p:nvPicPr>
          <p:cNvPr id="17" name="Picture 16" descr="A satellite in space with solar panels&#10;&#10;Description automatically generated">
            <a:extLst>
              <a:ext uri="{FF2B5EF4-FFF2-40B4-BE49-F238E27FC236}">
                <a16:creationId xmlns:a16="http://schemas.microsoft.com/office/drawing/2014/main" id="{810CB396-917A-BA1C-E268-9D533FE1B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6134" y="3806749"/>
            <a:ext cx="1316932" cy="1008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97AC7A-8CF3-A751-818C-6AA1FBCF1D44}"/>
              </a:ext>
            </a:extLst>
          </p:cNvPr>
          <p:cNvSpPr txBox="1"/>
          <p:nvPr/>
        </p:nvSpPr>
        <p:spPr>
          <a:xfrm>
            <a:off x="13015311" y="3519702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EPIC (UV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NIR)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C3E810-80E5-4CD0-1C41-CA2388669C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89965" y="6637884"/>
            <a:ext cx="715519" cy="880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00255B-868F-00E8-5314-BB5AB458833A}"/>
              </a:ext>
            </a:extLst>
          </p:cNvPr>
          <p:cNvSpPr txBox="1"/>
          <p:nvPr/>
        </p:nvSpPr>
        <p:spPr>
          <a:xfrm>
            <a:off x="13355564" y="6226908"/>
            <a:ext cx="1927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Terra/Aqua/Aura</a:t>
            </a:r>
          </a:p>
          <a:p>
            <a:r>
              <a:rPr lang="en-US" sz="2000" dirty="0">
                <a:solidFill>
                  <a:schemeClr val="bg1"/>
                </a:solidFill>
              </a:rPr>
              <a:t>(UV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1" name="Picture 20" descr="A gold metal object with a black background&#10;&#10;Description automatically generated">
            <a:extLst>
              <a:ext uri="{FF2B5EF4-FFF2-40B4-BE49-F238E27FC236}">
                <a16:creationId xmlns:a16="http://schemas.microsoft.com/office/drawing/2014/main" id="{B9824AD4-EE29-46F2-0412-56BF2B8B55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08198" y="8685470"/>
            <a:ext cx="647301" cy="10185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E4825B-D859-60F6-A2B4-3B2EE95C68E8}"/>
              </a:ext>
            </a:extLst>
          </p:cNvPr>
          <p:cNvSpPr txBox="1"/>
          <p:nvPr/>
        </p:nvSpPr>
        <p:spPr>
          <a:xfrm>
            <a:off x="9764058" y="4765170"/>
            <a:ext cx="2307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Himawari</a:t>
            </a:r>
            <a:r>
              <a:rPr lang="en-US" sz="2000" dirty="0">
                <a:solidFill>
                  <a:schemeClr val="bg1"/>
                </a:solidFill>
              </a:rPr>
              <a:t> (VIS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4" name="Picture 23" descr="A gold metal object with a black background&#10;&#10;Description automatically generated">
            <a:extLst>
              <a:ext uri="{FF2B5EF4-FFF2-40B4-BE49-F238E27FC236}">
                <a16:creationId xmlns:a16="http://schemas.microsoft.com/office/drawing/2014/main" id="{98317C2C-618D-9745-5743-03F97740DA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96068" y="8333164"/>
            <a:ext cx="647301" cy="10185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73FB91-980F-1CCF-0D76-B252F226B796}"/>
              </a:ext>
            </a:extLst>
          </p:cNvPr>
          <p:cNvSpPr txBox="1"/>
          <p:nvPr/>
        </p:nvSpPr>
        <p:spPr>
          <a:xfrm>
            <a:off x="9766790" y="8379550"/>
            <a:ext cx="2439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AERONET &amp; networks</a:t>
            </a:r>
          </a:p>
        </p:txBody>
      </p:sp>
      <p:pic>
        <p:nvPicPr>
          <p:cNvPr id="1026" name="Picture 2" descr="NASA’s ER-2 takes off from its base of operations at NASA’s Armstrong Flight Research Center Building 703 in Palmdale, California.">
            <a:extLst>
              <a:ext uri="{FF2B5EF4-FFF2-40B4-BE49-F238E27FC236}">
                <a16:creationId xmlns:a16="http://schemas.microsoft.com/office/drawing/2014/main" id="{2482D4FD-0D6C-357B-5A8B-3090C73A2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16436" y="8212908"/>
            <a:ext cx="2748233" cy="4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698D0B-E965-E1D1-87BC-3E3886E4A96E}"/>
              </a:ext>
            </a:extLst>
          </p:cNvPr>
          <p:cNvSpPr txBox="1"/>
          <p:nvPr/>
        </p:nvSpPr>
        <p:spPr>
          <a:xfrm>
            <a:off x="12815600" y="7867200"/>
            <a:ext cx="2529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Airborne (UV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TIR)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A satellite in space with stars&#10;&#10;Description automatically generated">
            <a:extLst>
              <a:ext uri="{FF2B5EF4-FFF2-40B4-BE49-F238E27FC236}">
                <a16:creationId xmlns:a16="http://schemas.microsoft.com/office/drawing/2014/main" id="{A63396E3-314C-803C-7D62-1FCF1AF07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74" y="5480284"/>
            <a:ext cx="1612900" cy="546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C4852C-5CE1-C5CE-643A-6D1B3C01EFEF}"/>
              </a:ext>
            </a:extLst>
          </p:cNvPr>
          <p:cNvSpPr txBox="1"/>
          <p:nvPr/>
        </p:nvSpPr>
        <p:spPr>
          <a:xfrm>
            <a:off x="8672956" y="5347296"/>
            <a:ext cx="1750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GEMS (UV/VIS)</a:t>
            </a:r>
          </a:p>
        </p:txBody>
      </p:sp>
    </p:spTree>
    <p:extLst>
      <p:ext uri="{BB962C8B-B14F-4D97-AF65-F5344CB8AC3E}">
        <p14:creationId xmlns:p14="http://schemas.microsoft.com/office/powerpoint/2010/main" val="14148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5F6EDF-A4A8-0DD0-A918-AF0A06F1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14401800" cy="708381"/>
          </a:xfrm>
        </p:spPr>
        <p:txBody>
          <a:bodyPr/>
          <a:lstStyle/>
          <a:p>
            <a:r>
              <a:rPr lang="en-US" dirty="0"/>
              <a:t>Dark Target team 1:  Long Term Data Records/Trends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D862448-DD63-EE58-853C-E8A7A0A3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24493"/>
            <a:ext cx="8077200" cy="3795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E8E897-7A6F-F753-491E-FB30B39C2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6" y="7027292"/>
            <a:ext cx="9386042" cy="17680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C0E5486-AE03-1804-EB56-78F9F3F3476E}"/>
              </a:ext>
            </a:extLst>
          </p:cNvPr>
          <p:cNvSpPr txBox="1"/>
          <p:nvPr/>
        </p:nvSpPr>
        <p:spPr>
          <a:xfrm>
            <a:off x="-190500" y="2042058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Consistent algorithms on MODIS and VIIRS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E6C0FE-6604-013A-9EB4-656358F7EA12}"/>
              </a:ext>
            </a:extLst>
          </p:cNvPr>
          <p:cNvSpPr txBox="1"/>
          <p:nvPr/>
        </p:nvSpPr>
        <p:spPr>
          <a:xfrm>
            <a:off x="5032607" y="913656"/>
            <a:ext cx="7384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Levy, Mattoo, Shi, Sawyer, Kim, Remer, etc.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E7C5F7-1B79-9C2D-AB5D-F108E7FF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699" y="2852322"/>
            <a:ext cx="5636855" cy="28184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8041FC-6217-4025-AD1D-3F38C89B8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150" y="7225961"/>
            <a:ext cx="7772400" cy="234658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6AC51B8-FD4E-ABAC-62AB-1B73CA899051}"/>
              </a:ext>
            </a:extLst>
          </p:cNvPr>
          <p:cNvSpPr txBox="1"/>
          <p:nvPr/>
        </p:nvSpPr>
        <p:spPr>
          <a:xfrm>
            <a:off x="8724900" y="2145671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Assessing global and regional trends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6C18A0-612D-BCAF-D0F9-268ECCE4F821}"/>
              </a:ext>
            </a:extLst>
          </p:cNvPr>
          <p:cNvSpPr txBox="1"/>
          <p:nvPr/>
        </p:nvSpPr>
        <p:spPr>
          <a:xfrm>
            <a:off x="10172701" y="8765139"/>
            <a:ext cx="131445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MODIS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F8C683-35FF-FA4B-8266-06E73B7FDB49}"/>
              </a:ext>
            </a:extLst>
          </p:cNvPr>
          <p:cNvSpPr txBox="1"/>
          <p:nvPr/>
        </p:nvSpPr>
        <p:spPr>
          <a:xfrm>
            <a:off x="16571554" y="8698694"/>
            <a:ext cx="11430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AB7942"/>
                </a:solidFill>
              </a:rPr>
              <a:t>VIIRS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AF80E0-CD26-1A79-AD17-3FD79653A6A8}"/>
              </a:ext>
            </a:extLst>
          </p:cNvPr>
          <p:cNvSpPr txBox="1"/>
          <p:nvPr/>
        </p:nvSpPr>
        <p:spPr>
          <a:xfrm>
            <a:off x="8782050" y="6557053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11 years of both measuring: 1° trends</a:t>
            </a:r>
            <a:endParaRPr lang="en-US" sz="32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1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D258A-2474-359B-7A83-B7C9B7E93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06FBB4-8A71-8148-233E-CF215B59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14401800" cy="708381"/>
          </a:xfrm>
        </p:spPr>
        <p:txBody>
          <a:bodyPr>
            <a:normAutofit fontScale="90000"/>
          </a:bodyPr>
          <a:lstStyle/>
          <a:p>
            <a:r>
              <a:rPr lang="en-US" dirty="0"/>
              <a:t>Dark Target team 2:  GEO-LEO synergy for global temporal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DB5E2E-60A4-BC71-AF52-B1A7F0934482}"/>
              </a:ext>
            </a:extLst>
          </p:cNvPr>
          <p:cNvSpPr txBox="1"/>
          <p:nvPr/>
        </p:nvSpPr>
        <p:spPr>
          <a:xfrm>
            <a:off x="80075" y="1941249"/>
            <a:ext cx="738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diurnal cycle and rapid changes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61553F-C42B-1442-B696-C90F359C74FB}"/>
              </a:ext>
            </a:extLst>
          </p:cNvPr>
          <p:cNvSpPr txBox="1"/>
          <p:nvPr/>
        </p:nvSpPr>
        <p:spPr>
          <a:xfrm>
            <a:off x="3620468" y="1027582"/>
            <a:ext cx="11047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Levy, Mattoo, Gupta, Shi, Sawyer, Kim, </a:t>
            </a:r>
            <a:r>
              <a:rPr lang="en-US" sz="3200" dirty="0" err="1">
                <a:solidFill>
                  <a:schemeClr val="bg1"/>
                </a:solidFill>
              </a:rPr>
              <a:t>Holz</a:t>
            </a:r>
            <a:r>
              <a:rPr lang="en-US" sz="3200" dirty="0">
                <a:solidFill>
                  <a:schemeClr val="bg1"/>
                </a:solidFill>
              </a:rPr>
              <a:t>, Oo, Wei, Remer, etc.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30159-A0B6-6F4A-BC2B-1BBD3933CB82}"/>
              </a:ext>
            </a:extLst>
          </p:cNvPr>
          <p:cNvSpPr txBox="1"/>
          <p:nvPr/>
        </p:nvSpPr>
        <p:spPr>
          <a:xfrm>
            <a:off x="8286265" y="1907746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XAERDT:  A joint GEO-LEO product </a:t>
            </a:r>
            <a:endParaRPr lang="en-US" sz="3200" dirty="0">
              <a:solidFill>
                <a:srgbClr val="00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089A7-A650-A695-4BDE-6734EA31C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67" y="2958302"/>
            <a:ext cx="4087924" cy="29268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11AF8-1A62-3CE2-C79A-8BFFAB01DDD8}"/>
              </a:ext>
            </a:extLst>
          </p:cNvPr>
          <p:cNvSpPr txBox="1"/>
          <p:nvPr/>
        </p:nvSpPr>
        <p:spPr>
          <a:xfrm>
            <a:off x="4857750" y="2707952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Smoke from GOES-East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E4202-30BC-88DF-5026-3A7A65EA00B7}"/>
              </a:ext>
            </a:extLst>
          </p:cNvPr>
          <p:cNvSpPr txBox="1"/>
          <p:nvPr/>
        </p:nvSpPr>
        <p:spPr>
          <a:xfrm>
            <a:off x="1069781" y="2588970"/>
            <a:ext cx="25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Diurnal cycle over Mexico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B137D1-E40B-184D-DB05-E19C7031A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44" y="5948406"/>
            <a:ext cx="7382543" cy="3634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BD5C0F-9D35-A189-7BB3-503307284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609" y="2331059"/>
            <a:ext cx="8574247" cy="4522476"/>
          </a:xfrm>
          <a:prstGeom prst="rect">
            <a:avLst/>
          </a:prstGeom>
        </p:spPr>
      </p:pic>
      <p:pic>
        <p:nvPicPr>
          <p:cNvPr id="13" name="Picture 12" descr="A close-up of a map&#10;&#10;Description automatically generated">
            <a:extLst>
              <a:ext uri="{FF2B5EF4-FFF2-40B4-BE49-F238E27FC236}">
                <a16:creationId xmlns:a16="http://schemas.microsoft.com/office/drawing/2014/main" id="{D0CC3A78-EE9F-D67A-8978-357CAA549F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5" t="8890" r="3592"/>
          <a:stretch/>
        </p:blipFill>
        <p:spPr>
          <a:xfrm>
            <a:off x="9596571" y="6931744"/>
            <a:ext cx="3967029" cy="1746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809E49-9AB4-F153-D25A-7DF5AC07EF06}"/>
              </a:ext>
            </a:extLst>
          </p:cNvPr>
          <p:cNvSpPr txBox="1"/>
          <p:nvPr/>
        </p:nvSpPr>
        <p:spPr>
          <a:xfrm>
            <a:off x="13563600" y="7153919"/>
            <a:ext cx="4332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XAERDT 30 minute product to compare with model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B4627-5C43-86B6-3F7D-3AA4CE1AA2B9}"/>
              </a:ext>
            </a:extLst>
          </p:cNvPr>
          <p:cNvSpPr txBox="1"/>
          <p:nvPr/>
        </p:nvSpPr>
        <p:spPr>
          <a:xfrm>
            <a:off x="7761322" y="9029288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FFFF"/>
                </a:solidFill>
              </a:rPr>
              <a:t>Data 2019-2022 available from NASA LAADS</a:t>
            </a:r>
          </a:p>
          <a:p>
            <a:pPr algn="ctr"/>
            <a:r>
              <a:rPr lang="en-US" sz="3200" dirty="0">
                <a:solidFill>
                  <a:srgbClr val="00FFFF"/>
                </a:solidFill>
              </a:rPr>
              <a:t>https://</a:t>
            </a:r>
            <a:r>
              <a:rPr lang="en-US" sz="3200" dirty="0" err="1">
                <a:solidFill>
                  <a:srgbClr val="00FFFF"/>
                </a:solidFill>
              </a:rPr>
              <a:t>www.youtube.com</a:t>
            </a:r>
            <a:r>
              <a:rPr lang="en-US" sz="3200" dirty="0">
                <a:solidFill>
                  <a:srgbClr val="00FFFF"/>
                </a:solidFill>
              </a:rPr>
              <a:t>/</a:t>
            </a:r>
            <a:r>
              <a:rPr lang="en-US" sz="3200" dirty="0" err="1">
                <a:solidFill>
                  <a:srgbClr val="00FFFF"/>
                </a:solidFill>
              </a:rPr>
              <a:t>watch?v</a:t>
            </a:r>
            <a:r>
              <a:rPr lang="en-US" sz="3200" dirty="0">
                <a:solidFill>
                  <a:srgbClr val="00FFFF"/>
                </a:solidFill>
              </a:rPr>
              <a:t>=d2RZNwplJeQ</a:t>
            </a:r>
          </a:p>
        </p:txBody>
      </p:sp>
      <p:pic>
        <p:nvPicPr>
          <p:cNvPr id="8" name="202306061116-202306062251_g16_conus_geocolor_northeast-heavy-smoke_labels">
            <a:hlinkClick r:id="" action="ppaction://media"/>
            <a:extLst>
              <a:ext uri="{FF2B5EF4-FFF2-40B4-BE49-F238E27FC236}">
                <a16:creationId xmlns:a16="http://schemas.microsoft.com/office/drawing/2014/main" id="{D8E630A8-3182-43F2-5090-71DC230F3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93071" y="3074634"/>
            <a:ext cx="3480089" cy="220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500396-E1CF-C7E0-91B2-452FF8950000}"/>
              </a:ext>
            </a:extLst>
          </p:cNvPr>
          <p:cNvSpPr txBox="1"/>
          <p:nvPr/>
        </p:nvSpPr>
        <p:spPr>
          <a:xfrm>
            <a:off x="4345045" y="5303038"/>
            <a:ext cx="3528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satlib.cira.colostate.edu</a:t>
            </a:r>
            <a:r>
              <a:rPr lang="en-US" dirty="0">
                <a:solidFill>
                  <a:schemeClr val="bg1"/>
                </a:solidFill>
              </a:rPr>
              <a:t>/event/western-</a:t>
            </a:r>
            <a:r>
              <a:rPr lang="en-US" dirty="0" err="1">
                <a:solidFill>
                  <a:schemeClr val="bg1"/>
                </a:solidFill>
              </a:rPr>
              <a:t>canada</a:t>
            </a:r>
            <a:r>
              <a:rPr lang="en-US" dirty="0">
                <a:solidFill>
                  <a:schemeClr val="bg1"/>
                </a:solidFill>
              </a:rPr>
              <a:t>-wildfires/</a:t>
            </a:r>
          </a:p>
        </p:txBody>
      </p:sp>
    </p:spTree>
    <p:extLst>
      <p:ext uri="{BB962C8B-B14F-4D97-AF65-F5344CB8AC3E}">
        <p14:creationId xmlns:p14="http://schemas.microsoft.com/office/powerpoint/2010/main" val="1663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C04C2D-90D6-D849-772F-8D968FD4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423" y="-331534"/>
            <a:ext cx="15125700" cy="1395421"/>
          </a:xfrm>
        </p:spPr>
        <p:txBody>
          <a:bodyPr/>
          <a:lstStyle/>
          <a:p>
            <a:r>
              <a:rPr lang="en-US" dirty="0"/>
              <a:t>Deep Blue team 1:  Long term aerosol data record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9E559DC-AD48-999C-C43A-AD97EC086CC0}"/>
              </a:ext>
            </a:extLst>
          </p:cNvPr>
          <p:cNvGrpSpPr/>
          <p:nvPr/>
        </p:nvGrpSpPr>
        <p:grpSpPr>
          <a:xfrm>
            <a:off x="424823" y="2344015"/>
            <a:ext cx="10922685" cy="4795711"/>
            <a:chOff x="424823" y="2344015"/>
            <a:chExt cx="10922685" cy="479571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E759D8-F22C-8700-0638-09764C7C7ACE}"/>
                </a:ext>
              </a:extLst>
            </p:cNvPr>
            <p:cNvCxnSpPr>
              <a:cxnSpLocks/>
            </p:cNvCxnSpPr>
            <p:nvPr/>
          </p:nvCxnSpPr>
          <p:spPr>
            <a:xfrm>
              <a:off x="9316497" y="3428026"/>
              <a:ext cx="0" cy="3603062"/>
            </a:xfrm>
            <a:prstGeom prst="line">
              <a:avLst/>
            </a:prstGeom>
            <a:ln w="444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EDF256-BEEE-9B32-BEE3-7E2DA76355A2}"/>
                </a:ext>
              </a:extLst>
            </p:cNvPr>
            <p:cNvSpPr/>
            <p:nvPr/>
          </p:nvSpPr>
          <p:spPr>
            <a:xfrm>
              <a:off x="8444274" y="5430418"/>
              <a:ext cx="923131" cy="284611"/>
            </a:xfrm>
            <a:prstGeom prst="rect">
              <a:avLst/>
            </a:prstGeom>
            <a:gradFill>
              <a:gsLst>
                <a:gs pos="0">
                  <a:srgbClr val="FD1F02"/>
                </a:gs>
                <a:gs pos="99000">
                  <a:srgbClr val="F5DBD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F324204-B476-8E7A-3BEA-B19884F6CF36}"/>
                </a:ext>
              </a:extLst>
            </p:cNvPr>
            <p:cNvSpPr/>
            <p:nvPr/>
          </p:nvSpPr>
          <p:spPr>
            <a:xfrm>
              <a:off x="7559321" y="5042826"/>
              <a:ext cx="1808086" cy="284611"/>
            </a:xfrm>
            <a:prstGeom prst="rect">
              <a:avLst/>
            </a:prstGeom>
            <a:gradFill>
              <a:gsLst>
                <a:gs pos="0">
                  <a:srgbClr val="FD1F02"/>
                </a:gs>
                <a:gs pos="99000">
                  <a:srgbClr val="F5DBD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CAB45E2-89E4-0488-E99F-1B701A588AFA}"/>
                </a:ext>
              </a:extLst>
            </p:cNvPr>
            <p:cNvCxnSpPr>
              <a:cxnSpLocks/>
            </p:cNvCxnSpPr>
            <p:nvPr/>
          </p:nvCxnSpPr>
          <p:spPr>
            <a:xfrm>
              <a:off x="7230689" y="3431625"/>
              <a:ext cx="0" cy="3603062"/>
            </a:xfrm>
            <a:prstGeom prst="line">
              <a:avLst/>
            </a:prstGeom>
            <a:ln w="444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6CECF6-B3EA-B0DA-01B6-8CBADF1A076D}"/>
                </a:ext>
              </a:extLst>
            </p:cNvPr>
            <p:cNvSpPr/>
            <p:nvPr/>
          </p:nvSpPr>
          <p:spPr>
            <a:xfrm>
              <a:off x="5468065" y="4270308"/>
              <a:ext cx="3899340" cy="284611"/>
            </a:xfrm>
            <a:prstGeom prst="rect">
              <a:avLst/>
            </a:prstGeom>
            <a:gradFill>
              <a:gsLst>
                <a:gs pos="0">
                  <a:srgbClr val="0096FF"/>
                </a:gs>
                <a:gs pos="99000">
                  <a:schemeClr val="accent5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860545E-4ED8-C17B-4D87-FFAFE18A5B9B}"/>
                </a:ext>
              </a:extLst>
            </p:cNvPr>
            <p:cNvSpPr/>
            <p:nvPr/>
          </p:nvSpPr>
          <p:spPr>
            <a:xfrm>
              <a:off x="5878548" y="4655233"/>
              <a:ext cx="3488860" cy="284611"/>
            </a:xfrm>
            <a:prstGeom prst="rect">
              <a:avLst/>
            </a:prstGeom>
            <a:gradFill>
              <a:gsLst>
                <a:gs pos="0">
                  <a:srgbClr val="0096FF"/>
                </a:gs>
                <a:gs pos="98000">
                  <a:schemeClr val="accent5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5D38064-49EE-5D74-EFBF-801434FBDFAE}"/>
                </a:ext>
              </a:extLst>
            </p:cNvPr>
            <p:cNvCxnSpPr>
              <a:cxnSpLocks/>
            </p:cNvCxnSpPr>
            <p:nvPr/>
          </p:nvCxnSpPr>
          <p:spPr>
            <a:xfrm>
              <a:off x="5437709" y="3431625"/>
              <a:ext cx="0" cy="3603062"/>
            </a:xfrm>
            <a:prstGeom prst="line">
              <a:avLst/>
            </a:prstGeom>
            <a:ln w="444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0C4B42-B54A-0B67-78C6-63DCE6447E58}"/>
                </a:ext>
              </a:extLst>
            </p:cNvPr>
            <p:cNvSpPr/>
            <p:nvPr/>
          </p:nvSpPr>
          <p:spPr>
            <a:xfrm>
              <a:off x="5104255" y="3885383"/>
              <a:ext cx="2126435" cy="284611"/>
            </a:xfrm>
            <a:prstGeom prst="rect">
              <a:avLst/>
            </a:prstGeom>
            <a:gradFill>
              <a:gsLst>
                <a:gs pos="98000">
                  <a:srgbClr val="F3EDD1"/>
                </a:gs>
                <a:gs pos="0">
                  <a:srgbClr val="FFC0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5E0627F-94BA-9DB8-B81B-107E64AF2CA9}"/>
                </a:ext>
              </a:extLst>
            </p:cNvPr>
            <p:cNvSpPr/>
            <p:nvPr/>
          </p:nvSpPr>
          <p:spPr>
            <a:xfrm>
              <a:off x="3011221" y="3506944"/>
              <a:ext cx="6356187" cy="28461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99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1F7BF25-9AD1-2727-8D3B-8E43A973B309}"/>
                </a:ext>
              </a:extLst>
            </p:cNvPr>
            <p:cNvSpPr txBox="1"/>
            <p:nvPr/>
          </p:nvSpPr>
          <p:spPr>
            <a:xfrm>
              <a:off x="428181" y="3499292"/>
              <a:ext cx="1715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AVHRR series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B30407-6542-5BB0-CA51-F1A808D31644}"/>
                </a:ext>
              </a:extLst>
            </p:cNvPr>
            <p:cNvSpPr txBox="1"/>
            <p:nvPr/>
          </p:nvSpPr>
          <p:spPr>
            <a:xfrm>
              <a:off x="425727" y="3875793"/>
              <a:ext cx="1197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SeaWiFS</a:t>
              </a:r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BA5ED18-90F9-5569-CC58-470D8EE14B15}"/>
                </a:ext>
              </a:extLst>
            </p:cNvPr>
            <p:cNvSpPr txBox="1"/>
            <p:nvPr/>
          </p:nvSpPr>
          <p:spPr>
            <a:xfrm>
              <a:off x="433393" y="4242102"/>
              <a:ext cx="16614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Terra MODIS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2BAE86E-4FD8-4D1A-4DFF-4066C2C75679}"/>
                </a:ext>
              </a:extLst>
            </p:cNvPr>
            <p:cNvSpPr txBox="1"/>
            <p:nvPr/>
          </p:nvSpPr>
          <p:spPr>
            <a:xfrm>
              <a:off x="430465" y="4618603"/>
              <a:ext cx="1705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Aqua MODIS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D46D528-FD87-E8D2-EF75-E78AD10183DE}"/>
                </a:ext>
              </a:extLst>
            </p:cNvPr>
            <p:cNvSpPr txBox="1"/>
            <p:nvPr/>
          </p:nvSpPr>
          <p:spPr>
            <a:xfrm>
              <a:off x="435258" y="4995104"/>
              <a:ext cx="1478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SNPP VIIRS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18F5A0F-0AE4-F3EF-CF7B-ADDF8D7FD089}"/>
                </a:ext>
              </a:extLst>
            </p:cNvPr>
            <p:cNvSpPr txBox="1"/>
            <p:nvPr/>
          </p:nvSpPr>
          <p:spPr>
            <a:xfrm>
              <a:off x="426063" y="5373705"/>
              <a:ext cx="1976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NOAA-20 VIIRS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6A23B27-2EEA-C024-1E6A-AB053717319D}"/>
                </a:ext>
              </a:extLst>
            </p:cNvPr>
            <p:cNvSpPr txBox="1"/>
            <p:nvPr/>
          </p:nvSpPr>
          <p:spPr>
            <a:xfrm>
              <a:off x="424823" y="6279257"/>
              <a:ext cx="16690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GEO sensors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(ABI/AHI+)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2DBC36-A2B8-0150-81E1-5B29668B162F}"/>
                </a:ext>
              </a:extLst>
            </p:cNvPr>
            <p:cNvSpPr txBox="1"/>
            <p:nvPr/>
          </p:nvSpPr>
          <p:spPr>
            <a:xfrm>
              <a:off x="2402886" y="2344015"/>
              <a:ext cx="7731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FFFF"/>
                  </a:solidFill>
                  <a:latin typeface="Avenir Book" panose="02000503020000020003" pitchFamily="2" charset="0"/>
                </a:rPr>
                <a:t>Deep Blue Aerosol Data Records   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25FF026-2DDB-E6E3-0581-1C97CA9FE8BD}"/>
                </a:ext>
              </a:extLst>
            </p:cNvPr>
            <p:cNvCxnSpPr>
              <a:cxnSpLocks/>
            </p:cNvCxnSpPr>
            <p:nvPr/>
          </p:nvCxnSpPr>
          <p:spPr>
            <a:xfrm>
              <a:off x="3633181" y="3431625"/>
              <a:ext cx="0" cy="3603062"/>
            </a:xfrm>
            <a:prstGeom prst="line">
              <a:avLst/>
            </a:prstGeom>
            <a:ln w="444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 descr="An artist's rendering of the JPSS-1 satellite, which will become NOAA-20 once operational in orbit.">
              <a:extLst>
                <a:ext uri="{FF2B5EF4-FFF2-40B4-BE49-F238E27FC236}">
                  <a16:creationId xmlns:a16="http://schemas.microsoft.com/office/drawing/2014/main" id="{D0DC98FC-D0D0-BD35-6E0A-25D14C340B0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502" y="4982176"/>
              <a:ext cx="738225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8" descr="Terra (satellite) - Wikipedia">
              <a:extLst>
                <a:ext uri="{FF2B5EF4-FFF2-40B4-BE49-F238E27FC236}">
                  <a16:creationId xmlns:a16="http://schemas.microsoft.com/office/drawing/2014/main" id="{397FFF3B-7F94-6302-835B-24B6B75BF66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586" y="4598416"/>
              <a:ext cx="599864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0" descr="Aqua (satellite) - Wikipedia">
              <a:extLst>
                <a:ext uri="{FF2B5EF4-FFF2-40B4-BE49-F238E27FC236}">
                  <a16:creationId xmlns:a16="http://schemas.microsoft.com/office/drawing/2014/main" id="{27678A6B-7513-DB27-78E0-239C762250F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164" y="4225578"/>
              <a:ext cx="658690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 descr="An artist's rendering of the JPSS-1 satellite, which will become NOAA-20 once operational in orbit.">
              <a:extLst>
                <a:ext uri="{FF2B5EF4-FFF2-40B4-BE49-F238E27FC236}">
                  <a16:creationId xmlns:a16="http://schemas.microsoft.com/office/drawing/2014/main" id="{3985E0F8-4122-296D-C9A0-33CFAB93F2C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7834" y="5377383"/>
              <a:ext cx="738225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Principles of Remote Sensing - Centre for Remote Imaging, Sensing and  Processing, CRISP">
              <a:extLst>
                <a:ext uri="{FF2B5EF4-FFF2-40B4-BE49-F238E27FC236}">
                  <a16:creationId xmlns:a16="http://schemas.microsoft.com/office/drawing/2014/main" id="{B1815037-4E78-AAD4-2718-258A36E7AC0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637" y="3841306"/>
              <a:ext cx="583726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4" descr="NOAA19 Satellite | NASA Global Precipitation Measurement Mission">
              <a:extLst>
                <a:ext uri="{FF2B5EF4-FFF2-40B4-BE49-F238E27FC236}">
                  <a16:creationId xmlns:a16="http://schemas.microsoft.com/office/drawing/2014/main" id="{3FD6E852-2BAC-FD3C-9470-EAC4F54FF18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580" y="3454004"/>
              <a:ext cx="720856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71A29E-835E-F35B-A43B-204617A0CFA8}"/>
                </a:ext>
              </a:extLst>
            </p:cNvPr>
            <p:cNvSpPr txBox="1"/>
            <p:nvPr/>
          </p:nvSpPr>
          <p:spPr>
            <a:xfrm>
              <a:off x="3248645" y="3058222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1990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B48FBD3-A4BC-3380-2268-A866E57BF0C2}"/>
                </a:ext>
              </a:extLst>
            </p:cNvPr>
            <p:cNvSpPr txBox="1"/>
            <p:nvPr/>
          </p:nvSpPr>
          <p:spPr>
            <a:xfrm>
              <a:off x="5052506" y="3058222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2000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3EAF319-72FE-4CA0-8778-197C2D92D25B}"/>
                </a:ext>
              </a:extLst>
            </p:cNvPr>
            <p:cNvSpPr txBox="1"/>
            <p:nvPr/>
          </p:nvSpPr>
          <p:spPr>
            <a:xfrm>
              <a:off x="6856368" y="3058222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2010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FACF807-B680-38B7-7DBA-43B1AD5F8352}"/>
                </a:ext>
              </a:extLst>
            </p:cNvPr>
            <p:cNvSpPr txBox="1"/>
            <p:nvPr/>
          </p:nvSpPr>
          <p:spPr>
            <a:xfrm>
              <a:off x="8927476" y="306377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2024+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EF36639-2ED4-3AA4-6D34-CC833C18A5AE}"/>
                </a:ext>
              </a:extLst>
            </p:cNvPr>
            <p:cNvSpPr txBox="1"/>
            <p:nvPr/>
          </p:nvSpPr>
          <p:spPr>
            <a:xfrm>
              <a:off x="7537285" y="5019490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2012/3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4B9D93-61CB-F8B1-0D7F-83025646D960}"/>
                </a:ext>
              </a:extLst>
            </p:cNvPr>
            <p:cNvSpPr txBox="1"/>
            <p:nvPr/>
          </p:nvSpPr>
          <p:spPr>
            <a:xfrm>
              <a:off x="8407625" y="5399234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2018/2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023B260-1736-2683-0725-304A6E074DD4}"/>
                </a:ext>
              </a:extLst>
            </p:cNvPr>
            <p:cNvSpPr txBox="1"/>
            <p:nvPr/>
          </p:nvSpPr>
          <p:spPr>
            <a:xfrm>
              <a:off x="5082671" y="3861431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1997/9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22A2FCD-95C9-BF75-CCA0-EFBE926DEB80}"/>
                </a:ext>
              </a:extLst>
            </p:cNvPr>
            <p:cNvSpPr txBox="1"/>
            <p:nvPr/>
          </p:nvSpPr>
          <p:spPr>
            <a:xfrm>
              <a:off x="5450758" y="4246111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2000/2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F96D9B-130E-1B06-D914-08A429BFB441}"/>
                </a:ext>
              </a:extLst>
            </p:cNvPr>
            <p:cNvSpPr txBox="1"/>
            <p:nvPr/>
          </p:nvSpPr>
          <p:spPr>
            <a:xfrm>
              <a:off x="5856358" y="4632410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2002/7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5EE8FAA-261D-6422-203C-ED76461E5AD4}"/>
                </a:ext>
              </a:extLst>
            </p:cNvPr>
            <p:cNvSpPr/>
            <p:nvPr/>
          </p:nvSpPr>
          <p:spPr>
            <a:xfrm>
              <a:off x="3584088" y="3506944"/>
              <a:ext cx="356325" cy="2846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0BB5CA1-290A-CE92-771E-13A57D52CABC}"/>
                </a:ext>
              </a:extLst>
            </p:cNvPr>
            <p:cNvSpPr/>
            <p:nvPr/>
          </p:nvSpPr>
          <p:spPr>
            <a:xfrm>
              <a:off x="4531058" y="3506944"/>
              <a:ext cx="904516" cy="2846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85B5E39-BBB8-BD3A-2B0B-8D44FA3B8FA2}"/>
                </a:ext>
              </a:extLst>
            </p:cNvPr>
            <p:cNvSpPr/>
            <p:nvPr/>
          </p:nvSpPr>
          <p:spPr>
            <a:xfrm>
              <a:off x="6531805" y="3506944"/>
              <a:ext cx="1027798" cy="2846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EF74D3F-17D4-FF95-4CF2-78A04BE95339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58" y="3431625"/>
              <a:ext cx="0" cy="3603062"/>
            </a:xfrm>
            <a:prstGeom prst="line">
              <a:avLst/>
            </a:prstGeom>
            <a:ln w="444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05C624E-A8D7-4063-ACE3-122854E96820}"/>
                </a:ext>
              </a:extLst>
            </p:cNvPr>
            <p:cNvSpPr txBox="1"/>
            <p:nvPr/>
          </p:nvSpPr>
          <p:spPr>
            <a:xfrm>
              <a:off x="2558933" y="3067241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1979</a:t>
              </a:r>
            </a:p>
          </p:txBody>
        </p:sp>
        <p:pic>
          <p:nvPicPr>
            <p:cNvPr id="94" name="Picture 20" descr="Black and white to high-def: GOES-R to change weather forecasting">
              <a:extLst>
                <a:ext uri="{FF2B5EF4-FFF2-40B4-BE49-F238E27FC236}">
                  <a16:creationId xmlns:a16="http://schemas.microsoft.com/office/drawing/2014/main" id="{86E64B04-9CFD-65DF-343F-82302629E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970" y="6415297"/>
              <a:ext cx="643637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 descr="PowerPoint プレゼンテーション">
              <a:extLst>
                <a:ext uri="{FF2B5EF4-FFF2-40B4-BE49-F238E27FC236}">
                  <a16:creationId xmlns:a16="http://schemas.microsoft.com/office/drawing/2014/main" id="{F570C102-BDF8-0099-B649-9DD4174D2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456" y="6390503"/>
              <a:ext cx="395087" cy="454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82585A6-FFA5-886B-E989-1EB29CBED8BB}"/>
                </a:ext>
              </a:extLst>
            </p:cNvPr>
            <p:cNvSpPr txBox="1"/>
            <p:nvPr/>
          </p:nvSpPr>
          <p:spPr>
            <a:xfrm>
              <a:off x="9349845" y="6124063"/>
              <a:ext cx="19976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H8/9: 2015/7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G16: 2017/12</a:t>
              </a:r>
            </a:p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G17/18: 2019/2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8397932-E9AA-562B-7D82-BEF8E0C63832}"/>
                </a:ext>
              </a:extLst>
            </p:cNvPr>
            <p:cNvSpPr/>
            <p:nvPr/>
          </p:nvSpPr>
          <p:spPr>
            <a:xfrm>
              <a:off x="8056824" y="6455910"/>
              <a:ext cx="1266948" cy="2846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6CAC082-73F0-B234-44BE-5411A7CF8A60}"/>
                </a:ext>
              </a:extLst>
            </p:cNvPr>
            <p:cNvSpPr/>
            <p:nvPr/>
          </p:nvSpPr>
          <p:spPr>
            <a:xfrm>
              <a:off x="8409839" y="6453552"/>
              <a:ext cx="921538" cy="2846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199DB20-E853-4135-152B-1EF7616C7989}"/>
                </a:ext>
              </a:extLst>
            </p:cNvPr>
            <p:cNvSpPr/>
            <p:nvPr/>
          </p:nvSpPr>
          <p:spPr>
            <a:xfrm>
              <a:off x="8634071" y="6453833"/>
              <a:ext cx="733335" cy="284612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98000">
                  <a:schemeClr val="bg1">
                    <a:lumMod val="9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E65CF86-1D32-6EDA-A627-975D2A7FB98F}"/>
                </a:ext>
              </a:extLst>
            </p:cNvPr>
            <p:cNvSpPr txBox="1"/>
            <p:nvPr/>
          </p:nvSpPr>
          <p:spPr>
            <a:xfrm>
              <a:off x="2988790" y="3484353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1979/6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95FC571-F6C5-AB63-ACEF-740FDAA1B8B1}"/>
                </a:ext>
              </a:extLst>
            </p:cNvPr>
            <p:cNvSpPr/>
            <p:nvPr/>
          </p:nvSpPr>
          <p:spPr>
            <a:xfrm>
              <a:off x="9266711" y="5815009"/>
              <a:ext cx="135735" cy="284611"/>
            </a:xfrm>
            <a:prstGeom prst="rect">
              <a:avLst/>
            </a:prstGeom>
            <a:gradFill>
              <a:gsLst>
                <a:gs pos="0">
                  <a:srgbClr val="FD1F02"/>
                </a:gs>
                <a:gs pos="99000">
                  <a:srgbClr val="F5DBD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B8C3BD2-BFE8-4B1C-34ED-6F4632F93C8A}"/>
                </a:ext>
              </a:extLst>
            </p:cNvPr>
            <p:cNvSpPr txBox="1"/>
            <p:nvPr/>
          </p:nvSpPr>
          <p:spPr>
            <a:xfrm>
              <a:off x="428010" y="5758296"/>
              <a:ext cx="1976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NOAA-21 VIIRS</a:t>
              </a:r>
            </a:p>
          </p:txBody>
        </p:sp>
        <p:pic>
          <p:nvPicPr>
            <p:cNvPr id="103" name="Picture 102" descr="An artist's rendering of the JPSS-1 satellite, which will become NOAA-20 once operational in orbit.">
              <a:extLst>
                <a:ext uri="{FF2B5EF4-FFF2-40B4-BE49-F238E27FC236}">
                  <a16:creationId xmlns:a16="http://schemas.microsoft.com/office/drawing/2014/main" id="{35640196-3E6A-8FF2-46A9-B47AC14F636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73" y="5761975"/>
              <a:ext cx="738225" cy="40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9B16D13-512B-5138-0254-3E55A011FC70}"/>
                </a:ext>
              </a:extLst>
            </p:cNvPr>
            <p:cNvSpPr txBox="1"/>
            <p:nvPr/>
          </p:nvSpPr>
          <p:spPr>
            <a:xfrm>
              <a:off x="9348584" y="5794211"/>
              <a:ext cx="992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2023/4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ontent Placeholder 4">
                <a:extLst>
                  <a:ext uri="{FF2B5EF4-FFF2-40B4-BE49-F238E27FC236}">
                    <a16:creationId xmlns:a16="http://schemas.microsoft.com/office/drawing/2014/main" id="{4CC79E42-177C-F1C5-F582-D4384CD429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25116" y="2928790"/>
                <a:ext cx="6315192" cy="5965590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venir Book" panose="02000503020000020003" pitchFamily="2" charset="0"/>
                    <a:cs typeface="Arial" panose="020B0604020202020204" pitchFamily="34" charset="0"/>
                  </a:rPr>
                  <a:t>Deep Blue produces consistent aerosol data records for MODIS, VIIRS, and GEO sensors.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venir Book" panose="02000503020000020003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venir Book" panose="02000503020000020003" pitchFamily="2" charset="0"/>
                    <a:cs typeface="Arial" panose="020B0604020202020204" pitchFamily="34" charset="0"/>
                  </a:rPr>
                  <a:t>VIIRS Version 2 DB aerosol data sets </a:t>
                </a:r>
                <a:r>
                  <a:rPr lang="en-US" dirty="0">
                    <a:solidFill>
                      <a:srgbClr val="00FFFF"/>
                    </a:solidFill>
                    <a:latin typeface="Avenir Book" panose="02000503020000020003" pitchFamily="2" charset="0"/>
                    <a:cs typeface="Arial" panose="020B0604020202020204" pitchFamily="34" charset="0"/>
                  </a:rPr>
                  <a:t>were</a:t>
                </a: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venir Book" panose="02000503020000020003" pitchFamily="2" charset="0"/>
                    <a:cs typeface="Arial" panose="020B0604020202020204" pitchFamily="34" charset="0"/>
                  </a:rPr>
                  <a:t> released in 2023.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uLnTx/>
                    <a:uFillTx/>
                    <a:latin typeface="Avenir Book" panose="02000503020000020003" pitchFamily="2" charset="0"/>
                    <a:cs typeface="Arial" panose="020B0604020202020204" pitchFamily="34" charset="0"/>
                  </a:rPr>
                  <a:t>MODIS Collection 7 data sets are set to be released in 2025 using a consistent algorithm suite with VIIRS.</a:t>
                </a:r>
              </a:p>
              <a:p>
                <a:pPr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FFFF"/>
                    </a:solidFill>
                    <a:latin typeface="Avenir Book" panose="02000503020000020003" pitchFamily="2" charset="0"/>
                  </a:rPr>
                  <a:t>Uncertainties of 550 nm AOD are smaller than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FFFF"/>
                    </a:solidFill>
                    <a:latin typeface="Avenir Book" panose="02000503020000020003" pitchFamily="2" charset="0"/>
                  </a:rPr>
                  <a:t>(0.05+15%) over land and approximately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FFFF"/>
                    </a:solidFill>
                    <a:latin typeface="Avenir Book" panose="02000503020000020003" pitchFamily="2" charset="0"/>
                  </a:rPr>
                  <a:t>(0.03+10%) over water.</a:t>
                </a:r>
              </a:p>
            </p:txBody>
          </p:sp>
        </mc:Choice>
        <mc:Fallback xmlns="">
          <p:sp>
            <p:nvSpPr>
              <p:cNvPr id="106" name="Content Placeholder 4">
                <a:extLst>
                  <a:ext uri="{FF2B5EF4-FFF2-40B4-BE49-F238E27FC236}">
                    <a16:creationId xmlns:a16="http://schemas.microsoft.com/office/drawing/2014/main" id="{4CC79E42-177C-F1C5-F582-D4384CD429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25116" y="2928790"/>
                <a:ext cx="6315192" cy="5965590"/>
              </a:xfrm>
              <a:blipFill>
                <a:blip r:embed="rId9"/>
                <a:stretch>
                  <a:fillRect l="-1807" t="-1486" r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>
            <a:extLst>
              <a:ext uri="{FF2B5EF4-FFF2-40B4-BE49-F238E27FC236}">
                <a16:creationId xmlns:a16="http://schemas.microsoft.com/office/drawing/2014/main" id="{9B57C80D-91F2-B0FD-1D93-5B4D805FAB3F}"/>
              </a:ext>
            </a:extLst>
          </p:cNvPr>
          <p:cNvSpPr txBox="1"/>
          <p:nvPr/>
        </p:nvSpPr>
        <p:spPr>
          <a:xfrm>
            <a:off x="533400" y="7721230"/>
            <a:ext cx="7187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FFFF"/>
                </a:solidFill>
              </a:rPr>
              <a:t>(Note, also includes AVHRR &amp; </a:t>
            </a:r>
            <a:r>
              <a:rPr lang="en-US" sz="2800" dirty="0" err="1">
                <a:solidFill>
                  <a:srgbClr val="00FFFF"/>
                </a:solidFill>
              </a:rPr>
              <a:t>SeaWiFS</a:t>
            </a:r>
            <a:r>
              <a:rPr lang="en-US" sz="2800" dirty="0">
                <a:solidFill>
                  <a:srgbClr val="00FFFF"/>
                </a:solidFill>
              </a:rPr>
              <a:t>)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B2CF047-D107-6568-16A9-B5A877AA2CE3}"/>
              </a:ext>
            </a:extLst>
          </p:cNvPr>
          <p:cNvSpPr txBox="1"/>
          <p:nvPr/>
        </p:nvSpPr>
        <p:spPr>
          <a:xfrm>
            <a:off x="5506802" y="876073"/>
            <a:ext cx="5559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Hsu, Lee, Kim, </a:t>
            </a:r>
            <a:r>
              <a:rPr lang="en-US" sz="3200" dirty="0" err="1">
                <a:solidFill>
                  <a:schemeClr val="bg1"/>
                </a:solidFill>
              </a:rPr>
              <a:t>Seftor</a:t>
            </a:r>
            <a:r>
              <a:rPr lang="en-US" sz="3200" dirty="0">
                <a:solidFill>
                  <a:schemeClr val="bg1"/>
                </a:solidFill>
              </a:rPr>
              <a:t>, Sayer, etc. </a:t>
            </a:r>
          </a:p>
        </p:txBody>
      </p:sp>
    </p:spTree>
    <p:extLst>
      <p:ext uri="{BB962C8B-B14F-4D97-AF65-F5344CB8AC3E}">
        <p14:creationId xmlns:p14="http://schemas.microsoft.com/office/powerpoint/2010/main" val="3540075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13E0-F290-8B00-4E70-176BE1B3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7AECC-586C-BCC3-E05A-567C6FC7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9141"/>
            <a:ext cx="15125700" cy="954120"/>
          </a:xfrm>
        </p:spPr>
        <p:txBody>
          <a:bodyPr/>
          <a:lstStyle/>
          <a:p>
            <a:r>
              <a:rPr lang="en-US" dirty="0"/>
              <a:t>Deep Blue team 2:  GEO-LEO synergy as well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6B3529-D249-A540-069B-4C2B68A06D7C}"/>
              </a:ext>
            </a:extLst>
          </p:cNvPr>
          <p:cNvCxnSpPr>
            <a:cxnSpLocks/>
          </p:cNvCxnSpPr>
          <p:nvPr/>
        </p:nvCxnSpPr>
        <p:spPr>
          <a:xfrm>
            <a:off x="3200400" y="3619500"/>
            <a:ext cx="10515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A2DA123-8280-3ACE-5D2B-D67CD22205D9}"/>
              </a:ext>
            </a:extLst>
          </p:cNvPr>
          <p:cNvSpPr txBox="1"/>
          <p:nvPr/>
        </p:nvSpPr>
        <p:spPr>
          <a:xfrm>
            <a:off x="11359958" y="2867236"/>
            <a:ext cx="6166042" cy="587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FF"/>
                </a:solidFill>
              </a:rPr>
              <a:t>GEO Level 2 aerosol product</a:t>
            </a:r>
          </a:p>
          <a:p>
            <a:pPr marL="182880" indent="-18288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FF"/>
                </a:solidFill>
              </a:rPr>
              <a:t>Retrieval parameters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solidFill>
                  <a:srgbClr val="00FFFF"/>
                </a:solidFill>
              </a:rPr>
              <a:t>  - 550 nm/spectral AOD (primary)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solidFill>
                  <a:srgbClr val="00FFFF"/>
                </a:solidFill>
              </a:rPr>
              <a:t>  - </a:t>
            </a:r>
            <a:r>
              <a:rPr lang="en-US" sz="2400" dirty="0" err="1">
                <a:solidFill>
                  <a:srgbClr val="00FFFF"/>
                </a:solidFill>
              </a:rPr>
              <a:t>Ångström</a:t>
            </a:r>
            <a:r>
              <a:rPr lang="en-US" sz="2400" dirty="0">
                <a:solidFill>
                  <a:srgbClr val="00FFFF"/>
                </a:solidFill>
              </a:rPr>
              <a:t> exponent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solidFill>
                  <a:srgbClr val="00FFFF"/>
                </a:solidFill>
              </a:rPr>
              <a:t>  - Fine-mode fraction (ocean only)</a:t>
            </a:r>
          </a:p>
          <a:p>
            <a:pPr>
              <a:spcBef>
                <a:spcPts val="200"/>
              </a:spcBef>
            </a:pPr>
            <a:r>
              <a:rPr lang="en-US" sz="2400" dirty="0">
                <a:solidFill>
                  <a:srgbClr val="00FFFF"/>
                </a:solidFill>
              </a:rPr>
              <a:t>  - Aerosol type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FF"/>
                </a:solidFill>
              </a:rPr>
              <a:t>Half-hourly, 10 x 10 km</a:t>
            </a:r>
            <a:r>
              <a:rPr lang="en-US" sz="2400" baseline="30000" dirty="0">
                <a:solidFill>
                  <a:srgbClr val="00FFFF"/>
                </a:solidFill>
              </a:rPr>
              <a:t>2</a:t>
            </a:r>
            <a:r>
              <a:rPr lang="en-US" sz="2400" dirty="0">
                <a:solidFill>
                  <a:srgbClr val="00FFFF"/>
                </a:solidFill>
              </a:rPr>
              <a:t> resolutions</a:t>
            </a:r>
            <a:endParaRPr lang="en-US" sz="2400" baseline="30000" dirty="0">
              <a:solidFill>
                <a:srgbClr val="00FFFF"/>
              </a:solidFill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FF"/>
                </a:solidFill>
              </a:rPr>
              <a:t>Consistent netCDF4 format with MODIS (C7) and VIIRS products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FF"/>
                </a:solidFill>
              </a:rPr>
              <a:t>Minimal learning curve for users of existing DB aerosol products 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FFFF"/>
              </a:solidFill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FF"/>
                </a:solidFill>
              </a:rPr>
              <a:t>Discussion of eventual merge with DT for DT/DB GEO-LEO synergy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4F442-B86B-DA9A-024C-48EA44D28371}"/>
              </a:ext>
            </a:extLst>
          </p:cNvPr>
          <p:cNvSpPr txBox="1"/>
          <p:nvPr/>
        </p:nvSpPr>
        <p:spPr>
          <a:xfrm>
            <a:off x="1752600" y="2048993"/>
            <a:ext cx="14243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The public release of GEO and GEO-LEO combined products is underway.</a:t>
            </a:r>
            <a:endParaRPr lang="en-US" sz="3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8BFFD-0670-F458-44C2-FAE56A969F4E}"/>
              </a:ext>
            </a:extLst>
          </p:cNvPr>
          <p:cNvSpPr txBox="1"/>
          <p:nvPr/>
        </p:nvSpPr>
        <p:spPr>
          <a:xfrm>
            <a:off x="5506802" y="876073"/>
            <a:ext cx="5559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Hsu, Lee, Kim, </a:t>
            </a:r>
            <a:r>
              <a:rPr lang="en-US" sz="3200" dirty="0" err="1">
                <a:solidFill>
                  <a:schemeClr val="bg1"/>
                </a:solidFill>
              </a:rPr>
              <a:t>Seftor</a:t>
            </a:r>
            <a:r>
              <a:rPr lang="en-US" sz="3200" dirty="0">
                <a:solidFill>
                  <a:schemeClr val="bg1"/>
                </a:solidFill>
              </a:rPr>
              <a:t>, Sayer, etc. </a:t>
            </a:r>
          </a:p>
        </p:txBody>
      </p:sp>
      <p:pic>
        <p:nvPicPr>
          <p:cNvPr id="4" name="DeepBlueBig">
            <a:hlinkClick r:id="" action="ppaction://media"/>
            <a:extLst>
              <a:ext uri="{FF2B5EF4-FFF2-40B4-BE49-F238E27FC236}">
                <a16:creationId xmlns:a16="http://schemas.microsoft.com/office/drawing/2014/main" id="{F91FDB8D-9AB4-BF45-44C8-A15DE14C1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125822"/>
            <a:ext cx="93726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34E3E0-82F4-DA10-0CC1-143C221B8ED1}"/>
              </a:ext>
            </a:extLst>
          </p:cNvPr>
          <p:cNvSpPr txBox="1"/>
          <p:nvPr/>
        </p:nvSpPr>
        <p:spPr>
          <a:xfrm>
            <a:off x="608570" y="293420"/>
            <a:ext cx="17070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rgbClr val="FFFFFF"/>
                </a:solidFill>
                <a:latin typeface="Helvetica Neue" panose="02000503000000020004" pitchFamily="2" charset="0"/>
              </a:rPr>
              <a:t>OMI-UV team: Above-cloud Absorbing Aerosol Algorithm in visible</a:t>
            </a:r>
            <a:endParaRPr lang="en-US" sz="4200" dirty="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F8B7C-E5B1-B771-0A26-962A12EA5C76}"/>
              </a:ext>
            </a:extLst>
          </p:cNvPr>
          <p:cNvSpPr txBox="1"/>
          <p:nvPr/>
        </p:nvSpPr>
        <p:spPr>
          <a:xfrm>
            <a:off x="583325" y="2512011"/>
            <a:ext cx="70787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0B050"/>
                </a:solidFill>
              </a:rPr>
              <a:t>“</a:t>
            </a:r>
            <a:r>
              <a:rPr lang="en-US" sz="3000" u="sng" dirty="0">
                <a:solidFill>
                  <a:srgbClr val="00B050"/>
                </a:solidFill>
              </a:rPr>
              <a:t>Color Ratio</a:t>
            </a:r>
            <a:r>
              <a:rPr lang="en-US" sz="3000" dirty="0">
                <a:solidFill>
                  <a:srgbClr val="00B050"/>
                </a:solidFill>
              </a:rPr>
              <a:t>”</a:t>
            </a:r>
            <a:r>
              <a:rPr lang="en-US" sz="3000" dirty="0">
                <a:solidFill>
                  <a:srgbClr val="FF0000"/>
                </a:solidFill>
              </a:rPr>
              <a:t>  </a:t>
            </a:r>
            <a:r>
              <a:rPr lang="en-US" sz="3000" dirty="0">
                <a:solidFill>
                  <a:schemeClr val="bg1"/>
                </a:solidFill>
              </a:rPr>
              <a:t>algorithm 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en-US" sz="2400" i="1" dirty="0">
                <a:solidFill>
                  <a:schemeClr val="bg1"/>
                </a:solidFill>
              </a:rPr>
              <a:t>Jethva et al., 2013 IEEE</a:t>
            </a:r>
            <a:r>
              <a:rPr lang="en-US" sz="2400" dirty="0">
                <a:solidFill>
                  <a:schemeClr val="bg1"/>
                </a:solidFill>
              </a:rPr>
              <a:t>]</a:t>
            </a:r>
          </a:p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Exploits strong color ratio effect produced by aerosol absorption between </a:t>
            </a:r>
            <a:r>
              <a:rPr lang="en-US" sz="3000" dirty="0">
                <a:solidFill>
                  <a:srgbClr val="00B0F0"/>
                </a:solidFill>
              </a:rPr>
              <a:t>blue</a:t>
            </a:r>
            <a:r>
              <a:rPr lang="en-US" sz="3000" dirty="0">
                <a:solidFill>
                  <a:schemeClr val="bg1"/>
                </a:solidFill>
              </a:rPr>
              <a:t> and NIR wavelengths</a:t>
            </a:r>
          </a:p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FFFF00"/>
                </a:solidFill>
              </a:rPr>
              <a:t>Output: columnar AOD above clouds and aerosol-corrected COD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65B41-69EE-E510-3B6A-572CFE6B20D9}"/>
              </a:ext>
            </a:extLst>
          </p:cNvPr>
          <p:cNvSpPr txBox="1"/>
          <p:nvPr/>
        </p:nvSpPr>
        <p:spPr>
          <a:xfrm>
            <a:off x="583325" y="6615015"/>
            <a:ext cx="7788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 global, research-level algorithm is developed</a:t>
            </a:r>
          </a:p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Aerosol Models based on AERONET sites in vicinity of ACA hotspot regions</a:t>
            </a:r>
          </a:p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Spectral SSA information from CALIOP-MODIS synergy dataset [</a:t>
            </a:r>
            <a:r>
              <a:rPr lang="en-US" sz="2400" i="1" dirty="0">
                <a:solidFill>
                  <a:schemeClr val="bg1"/>
                </a:solidFill>
              </a:rPr>
              <a:t>Jethva et al., in prep</a:t>
            </a:r>
            <a:r>
              <a:rPr lang="en-US" sz="3000" dirty="0">
                <a:solidFill>
                  <a:schemeClr val="bg1"/>
                </a:solidFill>
              </a:rPr>
              <a:t>.]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5EC6AA-59DF-ADB1-F307-4126F942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490" y="2144865"/>
            <a:ext cx="8915400" cy="344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AD0364-2B4B-E70B-0CC9-9C629154E473}"/>
              </a:ext>
            </a:extLst>
          </p:cNvPr>
          <p:cNvSpPr txBox="1"/>
          <p:nvPr/>
        </p:nvSpPr>
        <p:spPr>
          <a:xfrm>
            <a:off x="9837264" y="1890849"/>
            <a:ext cx="12266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AC-AOD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0815C-3B72-279E-563F-1044C7BEB3BD}"/>
              </a:ext>
            </a:extLst>
          </p:cNvPr>
          <p:cNvSpPr txBox="1"/>
          <p:nvPr/>
        </p:nvSpPr>
        <p:spPr>
          <a:xfrm>
            <a:off x="14572630" y="1890849"/>
            <a:ext cx="10320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18C027-1F7A-3A4B-AFFB-FB782083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06" y="6499106"/>
            <a:ext cx="7543800" cy="3508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7ED630-72FF-E185-CCEB-1E76BD7B7574}"/>
              </a:ext>
            </a:extLst>
          </p:cNvPr>
          <p:cNvSpPr txBox="1"/>
          <p:nvPr/>
        </p:nvSpPr>
        <p:spPr>
          <a:xfrm>
            <a:off x="7877433" y="5621944"/>
            <a:ext cx="10410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Initial Validation of VIIRS ACAOD using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ORACLES HSRL-2 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FD476-1318-CD60-A609-6107766B26E8}"/>
              </a:ext>
            </a:extLst>
          </p:cNvPr>
          <p:cNvSpPr txBox="1"/>
          <p:nvPr/>
        </p:nvSpPr>
        <p:spPr>
          <a:xfrm>
            <a:off x="11279190" y="1674506"/>
            <a:ext cx="309999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Sep 20,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F6744-ED59-3DAA-B7A8-21D2D72B50B9}"/>
              </a:ext>
            </a:extLst>
          </p:cNvPr>
          <p:cNvSpPr txBox="1"/>
          <p:nvPr/>
        </p:nvSpPr>
        <p:spPr>
          <a:xfrm>
            <a:off x="5757948" y="1066648"/>
            <a:ext cx="561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Jethva</a:t>
            </a:r>
            <a:r>
              <a:rPr lang="en-US" sz="3200" dirty="0">
                <a:solidFill>
                  <a:schemeClr val="bg1"/>
                </a:solidFill>
              </a:rPr>
              <a:t>, Torres, Levy, Mattoo, etc.</a:t>
            </a:r>
          </a:p>
        </p:txBody>
      </p:sp>
    </p:spTree>
    <p:extLst>
      <p:ext uri="{BB962C8B-B14F-4D97-AF65-F5344CB8AC3E}">
        <p14:creationId xmlns:p14="http://schemas.microsoft.com/office/powerpoint/2010/main" val="1114663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0BB9-3C1F-0C4B-9CB6-1AA3CF7E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48452"/>
            <a:ext cx="15037351" cy="118785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The near-UV aerosol product (on EPIC)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1E93B-EB2A-3F8B-6DEF-7F9C2D701133}"/>
              </a:ext>
            </a:extLst>
          </p:cNvPr>
          <p:cNvSpPr txBox="1"/>
          <p:nvPr/>
        </p:nvSpPr>
        <p:spPr>
          <a:xfrm>
            <a:off x="12554264" y="1156933"/>
            <a:ext cx="458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Omar Torres’s team at Goddard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18C29-EDBC-0F17-38C9-3C2CF3751626}"/>
              </a:ext>
            </a:extLst>
          </p:cNvPr>
          <p:cNvSpPr txBox="1"/>
          <p:nvPr/>
        </p:nvSpPr>
        <p:spPr>
          <a:xfrm>
            <a:off x="10143498" y="2344792"/>
            <a:ext cx="78200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buFont typeface="Courier New" panose="02070309020205020404" pitchFamily="49" charset="0"/>
              <a:buChar char="o"/>
            </a:pPr>
            <a:r>
              <a:rPr lang="en-US" sz="27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Uses 340-388 nm pair to retrieve</a:t>
            </a:r>
          </a:p>
          <a:p>
            <a:pPr marL="1114425" lvl="1" indent="-42862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UV Aerosol Index</a:t>
            </a:r>
          </a:p>
          <a:p>
            <a:pPr marL="1114425" lvl="1" indent="-42862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Aerosol Optical Depth at 388 nm</a:t>
            </a:r>
          </a:p>
          <a:p>
            <a:pPr marL="1114425" lvl="1" indent="-42862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Single-scattering Albedo at 388 nm</a:t>
            </a:r>
          </a:p>
          <a:p>
            <a:pPr marL="1114425" lvl="1" indent="-428625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Aerosol Optical Depth over Clouds at 388 nm</a:t>
            </a:r>
          </a:p>
          <a:p>
            <a:pPr marL="1114425" lvl="1" indent="-428625"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28625" indent="-428625" defTabSz="1371600">
              <a:buFont typeface="Courier New" panose="02070309020205020404" pitchFamily="49" charset="0"/>
              <a:buChar char="o"/>
              <a:defRPr/>
            </a:pPr>
            <a:r>
              <a:rPr lang="en-US" sz="27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Oxygen-B band (688/680 nm) observations for retrievals of Aerosol Optical Centroid Height</a:t>
            </a:r>
          </a:p>
          <a:p>
            <a:pPr marL="428625" indent="-428625" defTabSz="1371600">
              <a:buFont typeface="Courier New" panose="02070309020205020404" pitchFamily="49" charset="0"/>
              <a:buChar char="o"/>
              <a:defRPr/>
            </a:pPr>
            <a:endParaRPr lang="en-US" sz="2700" dirty="0">
              <a:solidFill>
                <a:schemeClr val="bg1"/>
              </a:solidFill>
              <a:latin typeface="Comic Sans MS" panose="030F0902030302020204" pitchFamily="66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28625" indent="-428625" defTabSz="1371600">
              <a:buFont typeface="Courier New" panose="02070309020205020404" pitchFamily="49" charset="0"/>
              <a:buChar char="o"/>
              <a:defRPr/>
            </a:pPr>
            <a:r>
              <a:rPr lang="en-US" sz="2700" dirty="0">
                <a:solidFill>
                  <a:schemeClr val="bg1"/>
                </a:solidFill>
                <a:latin typeface="Comic Sans MS" panose="030F0902030302020204" pitchFamily="66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Spectral extension of SSA from 388 to 440, 500, &amp; 646 nm using regional-seasonal polynomials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91A3F-FC6C-23FC-0167-9CE39DC72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938" y="1539219"/>
            <a:ext cx="4114800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62B27D-4053-14C5-6094-6A4FB5D29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18" y="1539219"/>
            <a:ext cx="4114800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CD002-D32E-C41F-D2D5-1FDA31FFB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938" y="6123749"/>
            <a:ext cx="4114800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BDA52-D216-BC21-5A08-476E07E91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18" y="6123749"/>
            <a:ext cx="4114800" cy="411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BF301D-9B9C-5171-54C3-B9FAADBFB09C}"/>
              </a:ext>
            </a:extLst>
          </p:cNvPr>
          <p:cNvSpPr txBox="1"/>
          <p:nvPr/>
        </p:nvSpPr>
        <p:spPr>
          <a:xfrm>
            <a:off x="3108759" y="1091522"/>
            <a:ext cx="71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UVAI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DB7526-6D3F-55D0-60B8-066261C0A0B1}"/>
              </a:ext>
            </a:extLst>
          </p:cNvPr>
          <p:cNvSpPr txBox="1"/>
          <p:nvPr/>
        </p:nvSpPr>
        <p:spPr>
          <a:xfrm>
            <a:off x="6697961" y="1109126"/>
            <a:ext cx="254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O2-B Aerosol Height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D56A2-000D-241F-0B5F-B5B035B4F2F6}"/>
              </a:ext>
            </a:extLst>
          </p:cNvPr>
          <p:cNvSpPr txBox="1"/>
          <p:nvPr/>
        </p:nvSpPr>
        <p:spPr>
          <a:xfrm>
            <a:off x="2939771" y="5739519"/>
            <a:ext cx="17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AOD [388 nm]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9581F3-C5E3-21AB-19F5-3B24A4A23534}"/>
              </a:ext>
            </a:extLst>
          </p:cNvPr>
          <p:cNvSpPr txBox="1"/>
          <p:nvPr/>
        </p:nvSpPr>
        <p:spPr>
          <a:xfrm>
            <a:off x="7097333" y="5739519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SSA [388 nm]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A87C9-FCD5-21E0-DD7F-8728E40F9149}"/>
              </a:ext>
            </a:extLst>
          </p:cNvPr>
          <p:cNvSpPr txBox="1"/>
          <p:nvPr/>
        </p:nvSpPr>
        <p:spPr>
          <a:xfrm>
            <a:off x="11904639" y="8653013"/>
            <a:ext cx="4764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Note EPIC science team meeting concurrent this week! </a:t>
            </a:r>
          </a:p>
        </p:txBody>
      </p:sp>
    </p:spTree>
    <p:extLst>
      <p:ext uri="{BB962C8B-B14F-4D97-AF65-F5344CB8AC3E}">
        <p14:creationId xmlns:p14="http://schemas.microsoft.com/office/powerpoint/2010/main" val="41343935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1946</Words>
  <Application>Microsoft Macintosh PowerPoint</Application>
  <PresentationFormat>Custom</PresentationFormat>
  <Paragraphs>248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Avenir Book</vt:lpstr>
      <vt:lpstr>Helvetica</vt:lpstr>
      <vt:lpstr>Cambria Math</vt:lpstr>
      <vt:lpstr>Calibri</vt:lpstr>
      <vt:lpstr>Wingdings</vt:lpstr>
      <vt:lpstr>Courier New</vt:lpstr>
      <vt:lpstr>Symbol</vt:lpstr>
      <vt:lpstr>Aptos</vt:lpstr>
      <vt:lpstr>Arial</vt:lpstr>
      <vt:lpstr>Comic Sans MS</vt:lpstr>
      <vt:lpstr>Helvetica Neue</vt:lpstr>
      <vt:lpstr>Custom Design</vt:lpstr>
      <vt:lpstr>Update on some of Goddard’s Aerosol Remote sensing activities</vt:lpstr>
      <vt:lpstr>This is a model of aerosols around the world</vt:lpstr>
      <vt:lpstr>Scope of presentation</vt:lpstr>
      <vt:lpstr>Dark Target team 1:  Long Term Data Records/Trends</vt:lpstr>
      <vt:lpstr>Dark Target team 2:  GEO-LEO synergy for global temporal</vt:lpstr>
      <vt:lpstr>Deep Blue team 1:  Long term aerosol data record</vt:lpstr>
      <vt:lpstr>Deep Blue team 2:  GEO-LEO synergy as well</vt:lpstr>
      <vt:lpstr>PowerPoint Presentation</vt:lpstr>
      <vt:lpstr>The near-UV aerosol product (on EPIC)</vt:lpstr>
      <vt:lpstr>PowerPoint Presentation</vt:lpstr>
      <vt:lpstr>Towards synergy of models and observations for characterizing dust properties</vt:lpstr>
      <vt:lpstr>PowerPoint Presentation</vt:lpstr>
      <vt:lpstr>Maintaining Momentum in US Aerosol, Cloud, Convection and Precipitation (ACCP) Science</vt:lpstr>
      <vt:lpstr>Goddard thinking about next Decadal Survey (Project incubation)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Levy, Robert C. (GSFC-6130)</cp:lastModifiedBy>
  <cp:revision>8</cp:revision>
  <cp:lastPrinted>2024-10-14T20:59:42Z</cp:lastPrinted>
  <dcterms:created xsi:type="dcterms:W3CDTF">2006-08-16T00:00:00Z</dcterms:created>
  <dcterms:modified xsi:type="dcterms:W3CDTF">2024-10-15T20:00:42Z</dcterms:modified>
  <dc:identifier>DAF4U0ThXf8</dc:identifier>
</cp:coreProperties>
</file>