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9" r:id="rId3"/>
    <p:sldId id="259" r:id="rId4"/>
    <p:sldId id="260" r:id="rId5"/>
    <p:sldId id="265" r:id="rId6"/>
    <p:sldId id="261" r:id="rId7"/>
    <p:sldId id="267" r:id="rId8"/>
    <p:sldId id="266" r:id="rId9"/>
    <p:sldId id="270" r:id="rId10"/>
    <p:sldId id="271" r:id="rId11"/>
    <p:sldId id="272" r:id="rId12"/>
    <p:sldId id="289" r:id="rId13"/>
    <p:sldId id="310" r:id="rId14"/>
    <p:sldId id="312" r:id="rId15"/>
    <p:sldId id="264" r:id="rId16"/>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1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761AC-BAF2-4E3E-8C10-552E8DCF8187}" v="21" dt="2024-10-16T08:02:59.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4" autoAdjust="0"/>
    <p:restoredTop sz="65102" autoAdjust="0"/>
  </p:normalViewPr>
  <p:slideViewPr>
    <p:cSldViewPr snapToGrid="0">
      <p:cViewPr varScale="1">
        <p:scale>
          <a:sx n="62" d="100"/>
          <a:sy n="62" d="100"/>
        </p:scale>
        <p:origin x="1349"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ptmf236@gmail.com" userId="26a7428ff5ff662a" providerId="LiveId" clId="{EE53AE19-B394-4582-9A86-9538D4277BC1}"/>
    <pc:docChg chg="modSld">
      <pc:chgData name="dptmf236@gmail.com" userId="26a7428ff5ff662a" providerId="LiveId" clId="{EE53AE19-B394-4582-9A86-9538D4277BC1}" dt="2024-10-16T08:15:04.328" v="4"/>
      <pc:docMkLst>
        <pc:docMk/>
      </pc:docMkLst>
      <pc:sldChg chg="modNotesTx">
        <pc:chgData name="dptmf236@gmail.com" userId="26a7428ff5ff662a" providerId="LiveId" clId="{EE53AE19-B394-4582-9A86-9538D4277BC1}" dt="2024-10-16T08:15:04.328" v="4"/>
        <pc:sldMkLst>
          <pc:docMk/>
          <pc:sldMk cId="2544086210" sldId="2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5BAE8-F8E8-4B67-850F-C8F8151080AC}" type="doc">
      <dgm:prSet loTypeId="urn:microsoft.com/office/officeart/2005/8/layout/hList1"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8A50BF77-02BB-45C1-9DB0-22E2A132EB52}">
      <dgm:prSet phldrT="[텍스트]"/>
      <dgm:spPr/>
      <dgm:t>
        <a:bodyPr/>
        <a:lstStyle/>
        <a:p>
          <a:pPr latinLnBrk="1"/>
          <a:r>
            <a:rPr lang="en-US" altLang="en-US">
              <a:latin typeface="Verdana Pro Cond" panose="020B0606030504040204" pitchFamily="34" charset="0"/>
            </a:rPr>
            <a:t>Surface </a:t>
          </a:r>
        </a:p>
        <a:p>
          <a:pPr latinLnBrk="1"/>
          <a:r>
            <a:rPr lang="en-US" altLang="en-US">
              <a:latin typeface="Verdana Pro Cond" panose="020B0606030504040204" pitchFamily="34" charset="0"/>
            </a:rPr>
            <a:t>reflectance</a:t>
          </a:r>
          <a:endParaRPr lang="ko-KR" altLang="en-US" dirty="0">
            <a:latin typeface="Verdana Pro Cond" panose="020B0606030504040204" pitchFamily="34" charset="0"/>
          </a:endParaRPr>
        </a:p>
      </dgm:t>
    </dgm:pt>
    <dgm:pt modelId="{CC75E3FC-6480-4890-B6EF-8AB977E75A4A}" type="parTrans" cxnId="{5859C486-067C-40FA-BF41-90C52309610E}">
      <dgm:prSet/>
      <dgm:spPr/>
      <dgm:t>
        <a:bodyPr/>
        <a:lstStyle/>
        <a:p>
          <a:pPr latinLnBrk="1"/>
          <a:endParaRPr lang="ko-KR" altLang="en-US">
            <a:latin typeface="Verdana Pro Cond" panose="020B0606030504040204" pitchFamily="34" charset="0"/>
          </a:endParaRPr>
        </a:p>
      </dgm:t>
    </dgm:pt>
    <dgm:pt modelId="{C03443DE-A593-4F9C-B8D2-15F249013E55}" type="sibTrans" cxnId="{5859C486-067C-40FA-BF41-90C52309610E}">
      <dgm:prSet/>
      <dgm:spPr/>
      <dgm:t>
        <a:bodyPr/>
        <a:lstStyle/>
        <a:p>
          <a:pPr latinLnBrk="1"/>
          <a:endParaRPr lang="ko-KR" altLang="en-US">
            <a:latin typeface="Verdana Pro Cond" panose="020B0606030504040204" pitchFamily="34" charset="0"/>
          </a:endParaRPr>
        </a:p>
      </dgm:t>
    </dgm:pt>
    <dgm:pt modelId="{484F6638-A613-468B-9E22-B9F9FB89DFA2}">
      <dgm:prSet phldrT="[텍스트]"/>
      <dgm:spPr/>
      <dgm:t>
        <a:bodyPr/>
        <a:lstStyle/>
        <a:p>
          <a:pPr latinLnBrk="1"/>
          <a:r>
            <a:rPr lang="ko-KR" altLang="en-US">
              <a:latin typeface="Verdana Pro Cond" panose="020B0606030504040204" pitchFamily="34" charset="0"/>
            </a:rPr>
            <a:t>Calculation of the surface reflectance considering the background AOD</a:t>
          </a:r>
          <a:endParaRPr lang="ko-KR" altLang="en-US" dirty="0">
            <a:latin typeface="Verdana Pro Cond" panose="020B0606030504040204" pitchFamily="34" charset="0"/>
          </a:endParaRPr>
        </a:p>
      </dgm:t>
    </dgm:pt>
    <dgm:pt modelId="{9DBA33BF-4DE9-46EF-88A8-35501E5C6756}" type="parTrans" cxnId="{E638ABB7-724B-4D8A-B677-8FCDD9EC83D5}">
      <dgm:prSet/>
      <dgm:spPr/>
      <dgm:t>
        <a:bodyPr/>
        <a:lstStyle/>
        <a:p>
          <a:pPr latinLnBrk="1"/>
          <a:endParaRPr lang="ko-KR" altLang="en-US">
            <a:latin typeface="Verdana Pro Cond" panose="020B0606030504040204" pitchFamily="34" charset="0"/>
          </a:endParaRPr>
        </a:p>
      </dgm:t>
    </dgm:pt>
    <dgm:pt modelId="{E6D8919F-E2ED-457A-801B-69E1F355ACCB}" type="sibTrans" cxnId="{E638ABB7-724B-4D8A-B677-8FCDD9EC83D5}">
      <dgm:prSet/>
      <dgm:spPr/>
      <dgm:t>
        <a:bodyPr/>
        <a:lstStyle/>
        <a:p>
          <a:pPr latinLnBrk="1"/>
          <a:endParaRPr lang="ko-KR" altLang="en-US">
            <a:latin typeface="Verdana Pro Cond" panose="020B0606030504040204" pitchFamily="34" charset="0"/>
          </a:endParaRPr>
        </a:p>
      </dgm:t>
    </dgm:pt>
    <dgm:pt modelId="{8C95B747-64F0-44A1-BE2B-8105EFB62C02}">
      <dgm:prSet phldrT="[텍스트]"/>
      <dgm:spPr/>
      <dgm:t>
        <a:bodyPr/>
        <a:lstStyle/>
        <a:p>
          <a:pPr latinLnBrk="1"/>
          <a:r>
            <a:rPr lang="en-US" altLang="ko-KR">
              <a:latin typeface="Verdana Pro Cond" panose="020B0606030504040204" pitchFamily="34" charset="0"/>
            </a:rPr>
            <a:t>Aerosol Layer Height (ALH)</a:t>
          </a:r>
          <a:endParaRPr lang="ko-KR" altLang="en-US" dirty="0">
            <a:latin typeface="Verdana Pro Cond" panose="020B0606030504040204" pitchFamily="34" charset="0"/>
          </a:endParaRPr>
        </a:p>
      </dgm:t>
    </dgm:pt>
    <dgm:pt modelId="{8F9B60BB-ABCE-4A47-A776-F80706D3C763}" type="parTrans" cxnId="{4156F970-08DC-4863-8EEA-25FC70E5D5DD}">
      <dgm:prSet/>
      <dgm:spPr/>
      <dgm:t>
        <a:bodyPr/>
        <a:lstStyle/>
        <a:p>
          <a:pPr latinLnBrk="1"/>
          <a:endParaRPr lang="ko-KR" altLang="en-US">
            <a:latin typeface="Verdana Pro Cond" panose="020B0606030504040204" pitchFamily="34" charset="0"/>
          </a:endParaRPr>
        </a:p>
      </dgm:t>
    </dgm:pt>
    <dgm:pt modelId="{727C4AC6-3527-444E-BFF2-F5FA312809FB}" type="sibTrans" cxnId="{4156F970-08DC-4863-8EEA-25FC70E5D5DD}">
      <dgm:prSet/>
      <dgm:spPr/>
      <dgm:t>
        <a:bodyPr/>
        <a:lstStyle/>
        <a:p>
          <a:pPr latinLnBrk="1"/>
          <a:endParaRPr lang="ko-KR" altLang="en-US">
            <a:latin typeface="Verdana Pro Cond" panose="020B0606030504040204" pitchFamily="34" charset="0"/>
          </a:endParaRPr>
        </a:p>
      </dgm:t>
    </dgm:pt>
    <dgm:pt modelId="{18B9C49D-2B0A-476A-BAA7-E7018F8D2780}">
      <dgm:prSet phldrT="[텍스트]"/>
      <dgm:spPr/>
      <dgm:t>
        <a:bodyPr/>
        <a:lstStyle/>
        <a:p>
          <a:pPr latinLnBrk="1"/>
          <a:r>
            <a:rPr lang="ko-KR" altLang="en-US">
              <a:latin typeface="Verdana Pro Cond" panose="020B0606030504040204" pitchFamily="34" charset="0"/>
            </a:rPr>
            <a:t>The first guess of ALH in OE is based on CALIOP ALH climatology. (v2.0: 2 km)</a:t>
          </a:r>
          <a:endParaRPr lang="ko-KR" altLang="en-US" dirty="0">
            <a:latin typeface="Verdana Pro Cond" panose="020B0606030504040204" pitchFamily="34" charset="0"/>
          </a:endParaRPr>
        </a:p>
      </dgm:t>
    </dgm:pt>
    <dgm:pt modelId="{7C4BD5E5-38E9-443F-9996-2C401AB781D9}" type="parTrans" cxnId="{D3B05012-CF46-47C7-9C3B-2432C6A7610D}">
      <dgm:prSet/>
      <dgm:spPr/>
      <dgm:t>
        <a:bodyPr/>
        <a:lstStyle/>
        <a:p>
          <a:pPr latinLnBrk="1"/>
          <a:endParaRPr lang="ko-KR" altLang="en-US">
            <a:latin typeface="Verdana Pro Cond" panose="020B0606030504040204" pitchFamily="34" charset="0"/>
          </a:endParaRPr>
        </a:p>
      </dgm:t>
    </dgm:pt>
    <dgm:pt modelId="{47BC2DA5-F770-4540-AF06-A6026C3681D3}" type="sibTrans" cxnId="{D3B05012-CF46-47C7-9C3B-2432C6A7610D}">
      <dgm:prSet/>
      <dgm:spPr/>
      <dgm:t>
        <a:bodyPr/>
        <a:lstStyle/>
        <a:p>
          <a:pPr latinLnBrk="1"/>
          <a:endParaRPr lang="ko-KR" altLang="en-US">
            <a:latin typeface="Verdana Pro Cond" panose="020B0606030504040204" pitchFamily="34" charset="0"/>
          </a:endParaRPr>
        </a:p>
      </dgm:t>
    </dgm:pt>
    <dgm:pt modelId="{F02E35E9-38A6-4067-A4A2-1E944E7DB3E7}">
      <dgm:prSet phldrT="[텍스트]"/>
      <dgm:spPr/>
      <dgm:t>
        <a:bodyPr/>
        <a:lstStyle/>
        <a:p>
          <a:pPr latinLnBrk="1"/>
          <a:r>
            <a:rPr lang="en-US" altLang="ko-KR" dirty="0">
              <a:latin typeface="Verdana Pro Cond" panose="020B0606030504040204" pitchFamily="34" charset="0"/>
            </a:rPr>
            <a:t>Retrieval of </a:t>
          </a:r>
        </a:p>
        <a:p>
          <a:pPr latinLnBrk="1"/>
          <a:r>
            <a:rPr lang="en-US" altLang="ko-KR" dirty="0">
              <a:latin typeface="Verdana Pro Cond" panose="020B0606030504040204" pitchFamily="34" charset="0"/>
            </a:rPr>
            <a:t>high AOD</a:t>
          </a:r>
          <a:endParaRPr lang="ko-KR" altLang="en-US" dirty="0">
            <a:latin typeface="Verdana Pro Cond" panose="020B0606030504040204" pitchFamily="34" charset="0"/>
          </a:endParaRPr>
        </a:p>
      </dgm:t>
    </dgm:pt>
    <dgm:pt modelId="{98571024-FC15-4DCD-A56B-7FECC4FA2F14}" type="parTrans" cxnId="{8D04C936-9D4C-44AA-B6C1-CF1F037EC1A0}">
      <dgm:prSet/>
      <dgm:spPr/>
      <dgm:t>
        <a:bodyPr/>
        <a:lstStyle/>
        <a:p>
          <a:pPr latinLnBrk="1"/>
          <a:endParaRPr lang="ko-KR" altLang="en-US">
            <a:latin typeface="Verdana Pro Cond" panose="020B0606030504040204" pitchFamily="34" charset="0"/>
          </a:endParaRPr>
        </a:p>
      </dgm:t>
    </dgm:pt>
    <dgm:pt modelId="{88B40C6D-B853-4EA7-B9D0-C8E8CA66DFF9}" type="sibTrans" cxnId="{8D04C936-9D4C-44AA-B6C1-CF1F037EC1A0}">
      <dgm:prSet/>
      <dgm:spPr/>
      <dgm:t>
        <a:bodyPr/>
        <a:lstStyle/>
        <a:p>
          <a:pPr latinLnBrk="1"/>
          <a:endParaRPr lang="ko-KR" altLang="en-US">
            <a:latin typeface="Verdana Pro Cond" panose="020B0606030504040204" pitchFamily="34" charset="0"/>
          </a:endParaRPr>
        </a:p>
      </dgm:t>
    </dgm:pt>
    <dgm:pt modelId="{1C357D86-56ED-471A-AA51-754672F43883}">
      <dgm:prSet phldrT="[텍스트]"/>
      <dgm:spPr/>
      <dgm:t>
        <a:bodyPr/>
        <a:lstStyle/>
        <a:p>
          <a:pPr latinLnBrk="1"/>
          <a:r>
            <a:rPr lang="ko-KR" altLang="en-US">
              <a:latin typeface="Verdana Pro Cond" panose="020B0606030504040204" pitchFamily="34" charset="0"/>
            </a:rPr>
            <a:t>The node of LUT's AOD have been added at 5.0 and 10.0. (Before maximum node was 3.6)</a:t>
          </a:r>
          <a:endParaRPr lang="ko-KR" altLang="en-US" dirty="0">
            <a:latin typeface="Verdana Pro Cond" panose="020B0606030504040204" pitchFamily="34" charset="0"/>
          </a:endParaRPr>
        </a:p>
      </dgm:t>
    </dgm:pt>
    <dgm:pt modelId="{6DC7586F-45F5-4DCA-8D49-222B7D6243E3}" type="parTrans" cxnId="{32EC9BD8-7DCA-4067-8BD8-8DB76B7429F7}">
      <dgm:prSet/>
      <dgm:spPr/>
      <dgm:t>
        <a:bodyPr/>
        <a:lstStyle/>
        <a:p>
          <a:pPr latinLnBrk="1"/>
          <a:endParaRPr lang="ko-KR" altLang="en-US">
            <a:latin typeface="Verdana Pro Cond" panose="020B0606030504040204" pitchFamily="34" charset="0"/>
          </a:endParaRPr>
        </a:p>
      </dgm:t>
    </dgm:pt>
    <dgm:pt modelId="{8004B6BE-5D70-4683-B283-70F27FC6B957}" type="sibTrans" cxnId="{32EC9BD8-7DCA-4067-8BD8-8DB76B7429F7}">
      <dgm:prSet/>
      <dgm:spPr/>
      <dgm:t>
        <a:bodyPr/>
        <a:lstStyle/>
        <a:p>
          <a:pPr latinLnBrk="1"/>
          <a:endParaRPr lang="ko-KR" altLang="en-US">
            <a:latin typeface="Verdana Pro Cond" panose="020B0606030504040204" pitchFamily="34" charset="0"/>
          </a:endParaRPr>
        </a:p>
      </dgm:t>
    </dgm:pt>
    <dgm:pt modelId="{ED92A2B3-5F4D-480F-9274-5FA706F2D064}">
      <dgm:prSet phldrT="[텍스트]"/>
      <dgm:spPr/>
      <dgm:t>
        <a:bodyPr/>
        <a:lstStyle/>
        <a:p>
          <a:pPr latinLnBrk="1"/>
          <a:r>
            <a:rPr lang="ko-KR" altLang="en-US">
              <a:latin typeface="Verdana Pro Cond" panose="020B0606030504040204" pitchFamily="34" charset="0"/>
            </a:rPr>
            <a:t>Change in High AOD Callback Criterion to UVAI &gt; 3 (v2.0: UVAI &gt; 6 )</a:t>
          </a:r>
          <a:endParaRPr lang="ko-KR" altLang="en-US" dirty="0">
            <a:latin typeface="Verdana Pro Cond" panose="020B0606030504040204" pitchFamily="34" charset="0"/>
          </a:endParaRPr>
        </a:p>
      </dgm:t>
    </dgm:pt>
    <dgm:pt modelId="{A867BB4A-7F1F-4F08-9243-87C03E4A7A0D}" type="parTrans" cxnId="{A2AAB906-8393-4EC9-B706-87953727FC93}">
      <dgm:prSet/>
      <dgm:spPr/>
      <dgm:t>
        <a:bodyPr/>
        <a:lstStyle/>
        <a:p>
          <a:pPr latinLnBrk="1"/>
          <a:endParaRPr lang="ko-KR" altLang="en-US">
            <a:latin typeface="Verdana Pro Cond" panose="020B0606030504040204" pitchFamily="34" charset="0"/>
          </a:endParaRPr>
        </a:p>
      </dgm:t>
    </dgm:pt>
    <dgm:pt modelId="{7BD93593-127C-4656-B851-0DAE35783C8E}" type="sibTrans" cxnId="{A2AAB906-8393-4EC9-B706-87953727FC93}">
      <dgm:prSet/>
      <dgm:spPr/>
      <dgm:t>
        <a:bodyPr/>
        <a:lstStyle/>
        <a:p>
          <a:pPr latinLnBrk="1"/>
          <a:endParaRPr lang="ko-KR" altLang="en-US">
            <a:latin typeface="Verdana Pro Cond" panose="020B0606030504040204" pitchFamily="34" charset="0"/>
          </a:endParaRPr>
        </a:p>
      </dgm:t>
    </dgm:pt>
    <dgm:pt modelId="{48436E0E-B463-44AE-A753-2B8C066FF1EC}">
      <dgm:prSet phldrT="[텍스트]"/>
      <dgm:spPr/>
      <dgm:t>
        <a:bodyPr/>
        <a:lstStyle/>
        <a:p>
          <a:pPr latinLnBrk="1"/>
          <a:r>
            <a:rPr lang="ko-KR" altLang="en-US">
              <a:latin typeface="Verdana Pro Cond" panose="020B0606030504040204" pitchFamily="34" charset="0"/>
            </a:rPr>
            <a:t>Inclusion of surface reflectance at 354, 388, 412, 443, 477, 490 nm in the output variables.</a:t>
          </a:r>
          <a:endParaRPr lang="ko-KR" altLang="en-US" baseline="30000" dirty="0">
            <a:latin typeface="Verdana Pro Cond" panose="020B0606030504040204" pitchFamily="34" charset="0"/>
          </a:endParaRPr>
        </a:p>
      </dgm:t>
    </dgm:pt>
    <dgm:pt modelId="{708D3ECC-68EE-45B0-888A-623087668644}" type="parTrans" cxnId="{72DB86E9-1D30-4798-9CCF-094FBDB3FBAD}">
      <dgm:prSet/>
      <dgm:spPr/>
      <dgm:t>
        <a:bodyPr/>
        <a:lstStyle/>
        <a:p>
          <a:pPr latinLnBrk="1"/>
          <a:endParaRPr lang="ko-KR" altLang="en-US">
            <a:latin typeface="Verdana Pro Cond" panose="020B0606030504040204" pitchFamily="34" charset="0"/>
          </a:endParaRPr>
        </a:p>
      </dgm:t>
    </dgm:pt>
    <dgm:pt modelId="{87C2AFE0-38B1-48D2-92B9-0F7AB19E3A69}" type="sibTrans" cxnId="{72DB86E9-1D30-4798-9CCF-094FBDB3FBAD}">
      <dgm:prSet/>
      <dgm:spPr/>
      <dgm:t>
        <a:bodyPr/>
        <a:lstStyle/>
        <a:p>
          <a:pPr latinLnBrk="1"/>
          <a:endParaRPr lang="ko-KR" altLang="en-US">
            <a:latin typeface="Verdana Pro Cond" panose="020B0606030504040204" pitchFamily="34" charset="0"/>
          </a:endParaRPr>
        </a:p>
      </dgm:t>
    </dgm:pt>
    <dgm:pt modelId="{377958CE-9E02-4B64-8340-4C7B66BB97B0}">
      <dgm:prSet phldrT="[텍스트]"/>
      <dgm:spPr/>
      <dgm:t>
        <a:bodyPr/>
        <a:lstStyle/>
        <a:p>
          <a:pPr latinLnBrk="1"/>
          <a:r>
            <a:rPr lang="en-US" altLang="ko-KR">
              <a:latin typeface="Verdana Pro Cond" panose="020B0606030504040204" pitchFamily="34" charset="0"/>
            </a:rPr>
            <a:t>Metadata</a:t>
          </a:r>
          <a:endParaRPr lang="ko-KR" altLang="en-US" dirty="0">
            <a:latin typeface="Verdana Pro Cond" panose="020B0606030504040204" pitchFamily="34" charset="0"/>
          </a:endParaRPr>
        </a:p>
      </dgm:t>
    </dgm:pt>
    <dgm:pt modelId="{034EBD75-97D0-4482-8850-ACCBEC09054D}" type="parTrans" cxnId="{A6167B82-7690-488E-BDE9-DE58D15BD386}">
      <dgm:prSet/>
      <dgm:spPr/>
      <dgm:t>
        <a:bodyPr/>
        <a:lstStyle/>
        <a:p>
          <a:pPr latinLnBrk="1"/>
          <a:endParaRPr lang="ko-KR" altLang="en-US">
            <a:latin typeface="Verdana Pro Cond" panose="020B0606030504040204" pitchFamily="34" charset="0"/>
          </a:endParaRPr>
        </a:p>
      </dgm:t>
    </dgm:pt>
    <dgm:pt modelId="{F07E06DD-C9C4-4CF3-8747-15B5C57279BF}" type="sibTrans" cxnId="{A6167B82-7690-488E-BDE9-DE58D15BD386}">
      <dgm:prSet/>
      <dgm:spPr/>
      <dgm:t>
        <a:bodyPr/>
        <a:lstStyle/>
        <a:p>
          <a:pPr latinLnBrk="1"/>
          <a:endParaRPr lang="ko-KR" altLang="en-US">
            <a:latin typeface="Verdana Pro Cond" panose="020B0606030504040204" pitchFamily="34" charset="0"/>
          </a:endParaRPr>
        </a:p>
      </dgm:t>
    </dgm:pt>
    <dgm:pt modelId="{8630E5F1-469B-40E1-91C3-44FD8595E550}">
      <dgm:prSet phldrT="[텍스트]"/>
      <dgm:spPr/>
      <dgm:t>
        <a:bodyPr/>
        <a:lstStyle/>
        <a:p>
          <a:pPr latinLnBrk="1"/>
          <a:r>
            <a:rPr lang="pt-BR" altLang="ko-KR">
              <a:latin typeface="Verdana Pro Cond" panose="020B0606030504040204" pitchFamily="34" charset="0"/>
            </a:rPr>
            <a:t>Updating Metadata (Algorithm Quality Flag)</a:t>
          </a:r>
          <a:endParaRPr lang="ko-KR" altLang="en-US" dirty="0">
            <a:latin typeface="Verdana Pro Cond" panose="020B0606030504040204" pitchFamily="34" charset="0"/>
          </a:endParaRPr>
        </a:p>
      </dgm:t>
    </dgm:pt>
    <dgm:pt modelId="{68A0BD51-C678-4134-9690-52BC5C3E70F6}" type="parTrans" cxnId="{6A3A2FA7-B164-4CA1-ABF4-CAA4E12DC0E8}">
      <dgm:prSet/>
      <dgm:spPr/>
      <dgm:t>
        <a:bodyPr/>
        <a:lstStyle/>
        <a:p>
          <a:pPr latinLnBrk="1"/>
          <a:endParaRPr lang="ko-KR" altLang="en-US">
            <a:latin typeface="Verdana Pro Cond" panose="020B0606030504040204" pitchFamily="34" charset="0"/>
          </a:endParaRPr>
        </a:p>
      </dgm:t>
    </dgm:pt>
    <dgm:pt modelId="{A8BFE7AB-74BF-41D7-9137-B9633A3AE6B8}" type="sibTrans" cxnId="{6A3A2FA7-B164-4CA1-ABF4-CAA4E12DC0E8}">
      <dgm:prSet/>
      <dgm:spPr/>
      <dgm:t>
        <a:bodyPr/>
        <a:lstStyle/>
        <a:p>
          <a:pPr latinLnBrk="1"/>
          <a:endParaRPr lang="ko-KR" altLang="en-US">
            <a:latin typeface="Verdana Pro Cond" panose="020B0606030504040204" pitchFamily="34" charset="0"/>
          </a:endParaRPr>
        </a:p>
      </dgm:t>
    </dgm:pt>
    <dgm:pt modelId="{2C5EFFD4-82FE-490F-856D-C5565BB0CBE2}">
      <dgm:prSet/>
      <dgm:spPr/>
      <dgm:t>
        <a:bodyPr/>
        <a:lstStyle/>
        <a:p>
          <a:pPr latinLnBrk="1"/>
          <a:endParaRPr lang="ko-KR" altLang="ko-KR" dirty="0">
            <a:latin typeface="Verdana Pro Cond" panose="020B0606030504040204" pitchFamily="34" charset="0"/>
          </a:endParaRPr>
        </a:p>
      </dgm:t>
    </dgm:pt>
    <dgm:pt modelId="{7CC5C20F-3361-46F0-BDDE-7E9DC4F901B2}" type="parTrans" cxnId="{E3028D2F-6FB8-446D-A18B-71B3F726F79D}">
      <dgm:prSet/>
      <dgm:spPr/>
      <dgm:t>
        <a:bodyPr/>
        <a:lstStyle/>
        <a:p>
          <a:pPr latinLnBrk="1"/>
          <a:endParaRPr lang="ko-KR" altLang="en-US">
            <a:latin typeface="Verdana Pro Cond" panose="020B0606030504040204" pitchFamily="34" charset="0"/>
          </a:endParaRPr>
        </a:p>
      </dgm:t>
    </dgm:pt>
    <dgm:pt modelId="{D0538504-A048-41A9-BE37-1DC515F57C88}" type="sibTrans" cxnId="{E3028D2F-6FB8-446D-A18B-71B3F726F79D}">
      <dgm:prSet/>
      <dgm:spPr/>
      <dgm:t>
        <a:bodyPr/>
        <a:lstStyle/>
        <a:p>
          <a:pPr latinLnBrk="1"/>
          <a:endParaRPr lang="ko-KR" altLang="en-US">
            <a:latin typeface="Verdana Pro Cond" panose="020B0606030504040204" pitchFamily="34" charset="0"/>
          </a:endParaRPr>
        </a:p>
      </dgm:t>
    </dgm:pt>
    <dgm:pt modelId="{ED9F94CE-6524-4F4F-806E-EA0CBA66249B}" type="pres">
      <dgm:prSet presAssocID="{3F15BAE8-F8E8-4B67-850F-C8F8151080AC}" presName="Name0" presStyleCnt="0">
        <dgm:presLayoutVars>
          <dgm:dir/>
          <dgm:animLvl val="lvl"/>
          <dgm:resizeHandles val="exact"/>
        </dgm:presLayoutVars>
      </dgm:prSet>
      <dgm:spPr/>
    </dgm:pt>
    <dgm:pt modelId="{E2D65133-53B9-476D-A89B-21C3955A6CCF}" type="pres">
      <dgm:prSet presAssocID="{8A50BF77-02BB-45C1-9DB0-22E2A132EB52}" presName="composite" presStyleCnt="0"/>
      <dgm:spPr/>
    </dgm:pt>
    <dgm:pt modelId="{604D5453-1259-4E41-81F4-5B0681DE0F7F}" type="pres">
      <dgm:prSet presAssocID="{8A50BF77-02BB-45C1-9DB0-22E2A132EB52}" presName="parTx" presStyleLbl="alignNode1" presStyleIdx="0" presStyleCnt="4">
        <dgm:presLayoutVars>
          <dgm:chMax val="0"/>
          <dgm:chPref val="0"/>
          <dgm:bulletEnabled val="1"/>
        </dgm:presLayoutVars>
      </dgm:prSet>
      <dgm:spPr/>
    </dgm:pt>
    <dgm:pt modelId="{DD19F169-E712-4C32-91E6-4CEB90F92F42}" type="pres">
      <dgm:prSet presAssocID="{8A50BF77-02BB-45C1-9DB0-22E2A132EB52}" presName="desTx" presStyleLbl="alignAccFollowNode1" presStyleIdx="0" presStyleCnt="4">
        <dgm:presLayoutVars>
          <dgm:bulletEnabled val="1"/>
        </dgm:presLayoutVars>
      </dgm:prSet>
      <dgm:spPr/>
    </dgm:pt>
    <dgm:pt modelId="{F9F3B507-D766-4254-AD70-FA1BF4B87E04}" type="pres">
      <dgm:prSet presAssocID="{C03443DE-A593-4F9C-B8D2-15F249013E55}" presName="space" presStyleCnt="0"/>
      <dgm:spPr/>
    </dgm:pt>
    <dgm:pt modelId="{4422FDAD-3052-4BE2-B9EB-D57330B04540}" type="pres">
      <dgm:prSet presAssocID="{8C95B747-64F0-44A1-BE2B-8105EFB62C02}" presName="composite" presStyleCnt="0"/>
      <dgm:spPr/>
    </dgm:pt>
    <dgm:pt modelId="{4583F94D-E12B-48C8-BEE8-A390C675C01B}" type="pres">
      <dgm:prSet presAssocID="{8C95B747-64F0-44A1-BE2B-8105EFB62C02}" presName="parTx" presStyleLbl="alignNode1" presStyleIdx="1" presStyleCnt="4">
        <dgm:presLayoutVars>
          <dgm:chMax val="0"/>
          <dgm:chPref val="0"/>
          <dgm:bulletEnabled val="1"/>
        </dgm:presLayoutVars>
      </dgm:prSet>
      <dgm:spPr/>
    </dgm:pt>
    <dgm:pt modelId="{FD5B1730-57DD-4444-8AE9-8367D5EB3F9E}" type="pres">
      <dgm:prSet presAssocID="{8C95B747-64F0-44A1-BE2B-8105EFB62C02}" presName="desTx" presStyleLbl="alignAccFollowNode1" presStyleIdx="1" presStyleCnt="4">
        <dgm:presLayoutVars>
          <dgm:bulletEnabled val="1"/>
        </dgm:presLayoutVars>
      </dgm:prSet>
      <dgm:spPr/>
    </dgm:pt>
    <dgm:pt modelId="{425A4C8E-1B7A-4E55-A467-F1E2D823C75D}" type="pres">
      <dgm:prSet presAssocID="{727C4AC6-3527-444E-BFF2-F5FA312809FB}" presName="space" presStyleCnt="0"/>
      <dgm:spPr/>
    </dgm:pt>
    <dgm:pt modelId="{CA63EAA0-5292-40FF-A5C2-D239DA719C33}" type="pres">
      <dgm:prSet presAssocID="{F02E35E9-38A6-4067-A4A2-1E944E7DB3E7}" presName="composite" presStyleCnt="0"/>
      <dgm:spPr/>
    </dgm:pt>
    <dgm:pt modelId="{4467F2E9-2485-466A-9B08-5566ADC4B342}" type="pres">
      <dgm:prSet presAssocID="{F02E35E9-38A6-4067-A4A2-1E944E7DB3E7}" presName="parTx" presStyleLbl="alignNode1" presStyleIdx="2" presStyleCnt="4">
        <dgm:presLayoutVars>
          <dgm:chMax val="0"/>
          <dgm:chPref val="0"/>
          <dgm:bulletEnabled val="1"/>
        </dgm:presLayoutVars>
      </dgm:prSet>
      <dgm:spPr/>
    </dgm:pt>
    <dgm:pt modelId="{C0B07D9B-C7BF-40D6-B839-8AAB742B2BE1}" type="pres">
      <dgm:prSet presAssocID="{F02E35E9-38A6-4067-A4A2-1E944E7DB3E7}" presName="desTx" presStyleLbl="alignAccFollowNode1" presStyleIdx="2" presStyleCnt="4">
        <dgm:presLayoutVars>
          <dgm:bulletEnabled val="1"/>
        </dgm:presLayoutVars>
      </dgm:prSet>
      <dgm:spPr/>
    </dgm:pt>
    <dgm:pt modelId="{B5E5D38F-2378-452C-816A-309B92679F4B}" type="pres">
      <dgm:prSet presAssocID="{88B40C6D-B853-4EA7-B9D0-C8E8CA66DFF9}" presName="space" presStyleCnt="0"/>
      <dgm:spPr/>
    </dgm:pt>
    <dgm:pt modelId="{6B512C99-47E2-4644-93A4-2D7DC3BF421B}" type="pres">
      <dgm:prSet presAssocID="{377958CE-9E02-4B64-8340-4C7B66BB97B0}" presName="composite" presStyleCnt="0"/>
      <dgm:spPr/>
    </dgm:pt>
    <dgm:pt modelId="{A23A5182-7D29-44AF-814E-3ED4A925C33E}" type="pres">
      <dgm:prSet presAssocID="{377958CE-9E02-4B64-8340-4C7B66BB97B0}" presName="parTx" presStyleLbl="alignNode1" presStyleIdx="3" presStyleCnt="4">
        <dgm:presLayoutVars>
          <dgm:chMax val="0"/>
          <dgm:chPref val="0"/>
          <dgm:bulletEnabled val="1"/>
        </dgm:presLayoutVars>
      </dgm:prSet>
      <dgm:spPr/>
    </dgm:pt>
    <dgm:pt modelId="{2D2681E2-484C-4A23-AB4F-059FEB646EF7}" type="pres">
      <dgm:prSet presAssocID="{377958CE-9E02-4B64-8340-4C7B66BB97B0}" presName="desTx" presStyleLbl="alignAccFollowNode1" presStyleIdx="3" presStyleCnt="4">
        <dgm:presLayoutVars>
          <dgm:bulletEnabled val="1"/>
        </dgm:presLayoutVars>
      </dgm:prSet>
      <dgm:spPr/>
    </dgm:pt>
  </dgm:ptLst>
  <dgm:cxnLst>
    <dgm:cxn modelId="{A2AAB906-8393-4EC9-B706-87953727FC93}" srcId="{F02E35E9-38A6-4067-A4A2-1E944E7DB3E7}" destId="{ED92A2B3-5F4D-480F-9274-5FA706F2D064}" srcOrd="1" destOrd="0" parTransId="{A867BB4A-7F1F-4F08-9243-87C03E4A7A0D}" sibTransId="{7BD93593-127C-4656-B851-0DAE35783C8E}"/>
    <dgm:cxn modelId="{D3B05012-CF46-47C7-9C3B-2432C6A7610D}" srcId="{8C95B747-64F0-44A1-BE2B-8105EFB62C02}" destId="{18B9C49D-2B0A-476A-BAA7-E7018F8D2780}" srcOrd="0" destOrd="0" parTransId="{7C4BD5E5-38E9-443F-9996-2C401AB781D9}" sibTransId="{47BC2DA5-F770-4540-AF06-A6026C3681D3}"/>
    <dgm:cxn modelId="{8C130316-BD9C-4463-A580-EEBEEF1E6325}" type="presOf" srcId="{F02E35E9-38A6-4067-A4A2-1E944E7DB3E7}" destId="{4467F2E9-2485-466A-9B08-5566ADC4B342}" srcOrd="0" destOrd="0" presId="urn:microsoft.com/office/officeart/2005/8/layout/hList1"/>
    <dgm:cxn modelId="{EF00A026-9FA1-494E-B827-F6C5D7A92113}" type="presOf" srcId="{2C5EFFD4-82FE-490F-856D-C5565BB0CBE2}" destId="{2D2681E2-484C-4A23-AB4F-059FEB646EF7}" srcOrd="0" destOrd="1" presId="urn:microsoft.com/office/officeart/2005/8/layout/hList1"/>
    <dgm:cxn modelId="{E3028D2F-6FB8-446D-A18B-71B3F726F79D}" srcId="{377958CE-9E02-4B64-8340-4C7B66BB97B0}" destId="{2C5EFFD4-82FE-490F-856D-C5565BB0CBE2}" srcOrd="1" destOrd="0" parTransId="{7CC5C20F-3361-46F0-BDDE-7E9DC4F901B2}" sibTransId="{D0538504-A048-41A9-BE37-1DC515F57C88}"/>
    <dgm:cxn modelId="{EC7D9435-5ADE-4127-9111-D733F3A84355}" type="presOf" srcId="{8630E5F1-469B-40E1-91C3-44FD8595E550}" destId="{2D2681E2-484C-4A23-AB4F-059FEB646EF7}" srcOrd="0" destOrd="0" presId="urn:microsoft.com/office/officeart/2005/8/layout/hList1"/>
    <dgm:cxn modelId="{8D04C936-9D4C-44AA-B6C1-CF1F037EC1A0}" srcId="{3F15BAE8-F8E8-4B67-850F-C8F8151080AC}" destId="{F02E35E9-38A6-4067-A4A2-1E944E7DB3E7}" srcOrd="2" destOrd="0" parTransId="{98571024-FC15-4DCD-A56B-7FECC4FA2F14}" sibTransId="{88B40C6D-B853-4EA7-B9D0-C8E8CA66DFF9}"/>
    <dgm:cxn modelId="{CF271364-F3A6-4E61-82A0-788766E04325}" type="presOf" srcId="{48436E0E-B463-44AE-A753-2B8C066FF1EC}" destId="{DD19F169-E712-4C32-91E6-4CEB90F92F42}" srcOrd="0" destOrd="1" presId="urn:microsoft.com/office/officeart/2005/8/layout/hList1"/>
    <dgm:cxn modelId="{51929A6B-2F16-496B-ACD1-06A8AF159546}" type="presOf" srcId="{8A50BF77-02BB-45C1-9DB0-22E2A132EB52}" destId="{604D5453-1259-4E41-81F4-5B0681DE0F7F}" srcOrd="0" destOrd="0" presId="urn:microsoft.com/office/officeart/2005/8/layout/hList1"/>
    <dgm:cxn modelId="{4156F970-08DC-4863-8EEA-25FC70E5D5DD}" srcId="{3F15BAE8-F8E8-4B67-850F-C8F8151080AC}" destId="{8C95B747-64F0-44A1-BE2B-8105EFB62C02}" srcOrd="1" destOrd="0" parTransId="{8F9B60BB-ABCE-4A47-A776-F80706D3C763}" sibTransId="{727C4AC6-3527-444E-BFF2-F5FA312809FB}"/>
    <dgm:cxn modelId="{3B931E59-0A8A-4F99-912E-55F7294F5DE0}" type="presOf" srcId="{3F15BAE8-F8E8-4B67-850F-C8F8151080AC}" destId="{ED9F94CE-6524-4F4F-806E-EA0CBA66249B}" srcOrd="0" destOrd="0" presId="urn:microsoft.com/office/officeart/2005/8/layout/hList1"/>
    <dgm:cxn modelId="{A6167B82-7690-488E-BDE9-DE58D15BD386}" srcId="{3F15BAE8-F8E8-4B67-850F-C8F8151080AC}" destId="{377958CE-9E02-4B64-8340-4C7B66BB97B0}" srcOrd="3" destOrd="0" parTransId="{034EBD75-97D0-4482-8850-ACCBEC09054D}" sibTransId="{F07E06DD-C9C4-4CF3-8747-15B5C57279BF}"/>
    <dgm:cxn modelId="{461ABA83-7D33-4C60-A5C7-79E85BB3EC00}" type="presOf" srcId="{1C357D86-56ED-471A-AA51-754672F43883}" destId="{C0B07D9B-C7BF-40D6-B839-8AAB742B2BE1}" srcOrd="0" destOrd="0" presId="urn:microsoft.com/office/officeart/2005/8/layout/hList1"/>
    <dgm:cxn modelId="{5859C486-067C-40FA-BF41-90C52309610E}" srcId="{3F15BAE8-F8E8-4B67-850F-C8F8151080AC}" destId="{8A50BF77-02BB-45C1-9DB0-22E2A132EB52}" srcOrd="0" destOrd="0" parTransId="{CC75E3FC-6480-4890-B6EF-8AB977E75A4A}" sibTransId="{C03443DE-A593-4F9C-B8D2-15F249013E55}"/>
    <dgm:cxn modelId="{A2E17C8D-3C55-46E3-86EF-5D580D13315F}" type="presOf" srcId="{8C95B747-64F0-44A1-BE2B-8105EFB62C02}" destId="{4583F94D-E12B-48C8-BEE8-A390C675C01B}" srcOrd="0" destOrd="0" presId="urn:microsoft.com/office/officeart/2005/8/layout/hList1"/>
    <dgm:cxn modelId="{5A7CBD9A-89DE-4B25-87B7-E557C4C1F6CE}" type="presOf" srcId="{484F6638-A613-468B-9E22-B9F9FB89DFA2}" destId="{DD19F169-E712-4C32-91E6-4CEB90F92F42}" srcOrd="0" destOrd="0" presId="urn:microsoft.com/office/officeart/2005/8/layout/hList1"/>
    <dgm:cxn modelId="{B4C663A1-DCB1-43F5-BBC1-F81F466A062C}" type="presOf" srcId="{18B9C49D-2B0A-476A-BAA7-E7018F8D2780}" destId="{FD5B1730-57DD-4444-8AE9-8367D5EB3F9E}" srcOrd="0" destOrd="0" presId="urn:microsoft.com/office/officeart/2005/8/layout/hList1"/>
    <dgm:cxn modelId="{6A3A2FA7-B164-4CA1-ABF4-CAA4E12DC0E8}" srcId="{377958CE-9E02-4B64-8340-4C7B66BB97B0}" destId="{8630E5F1-469B-40E1-91C3-44FD8595E550}" srcOrd="0" destOrd="0" parTransId="{68A0BD51-C678-4134-9690-52BC5C3E70F6}" sibTransId="{A8BFE7AB-74BF-41D7-9137-B9633A3AE6B8}"/>
    <dgm:cxn modelId="{6B44E9AC-C1E7-4265-B2F2-4227899B9FDC}" type="presOf" srcId="{377958CE-9E02-4B64-8340-4C7B66BB97B0}" destId="{A23A5182-7D29-44AF-814E-3ED4A925C33E}" srcOrd="0" destOrd="0" presId="urn:microsoft.com/office/officeart/2005/8/layout/hList1"/>
    <dgm:cxn modelId="{E638ABB7-724B-4D8A-B677-8FCDD9EC83D5}" srcId="{8A50BF77-02BB-45C1-9DB0-22E2A132EB52}" destId="{484F6638-A613-468B-9E22-B9F9FB89DFA2}" srcOrd="0" destOrd="0" parTransId="{9DBA33BF-4DE9-46EF-88A8-35501E5C6756}" sibTransId="{E6D8919F-E2ED-457A-801B-69E1F355ACCB}"/>
    <dgm:cxn modelId="{407547D3-1B8A-4C14-812F-8F0C69DB8155}" type="presOf" srcId="{ED92A2B3-5F4D-480F-9274-5FA706F2D064}" destId="{C0B07D9B-C7BF-40D6-B839-8AAB742B2BE1}" srcOrd="0" destOrd="1" presId="urn:microsoft.com/office/officeart/2005/8/layout/hList1"/>
    <dgm:cxn modelId="{32EC9BD8-7DCA-4067-8BD8-8DB76B7429F7}" srcId="{F02E35E9-38A6-4067-A4A2-1E944E7DB3E7}" destId="{1C357D86-56ED-471A-AA51-754672F43883}" srcOrd="0" destOrd="0" parTransId="{6DC7586F-45F5-4DCA-8D49-222B7D6243E3}" sibTransId="{8004B6BE-5D70-4683-B283-70F27FC6B957}"/>
    <dgm:cxn modelId="{72DB86E9-1D30-4798-9CCF-094FBDB3FBAD}" srcId="{8A50BF77-02BB-45C1-9DB0-22E2A132EB52}" destId="{48436E0E-B463-44AE-A753-2B8C066FF1EC}" srcOrd="1" destOrd="0" parTransId="{708D3ECC-68EE-45B0-888A-623087668644}" sibTransId="{87C2AFE0-38B1-48D2-92B9-0F7AB19E3A69}"/>
    <dgm:cxn modelId="{D80DE6D5-7128-4767-9169-2E0BEAEE52A8}" type="presParOf" srcId="{ED9F94CE-6524-4F4F-806E-EA0CBA66249B}" destId="{E2D65133-53B9-476D-A89B-21C3955A6CCF}" srcOrd="0" destOrd="0" presId="urn:microsoft.com/office/officeart/2005/8/layout/hList1"/>
    <dgm:cxn modelId="{5E9BEB87-C54A-4DC6-9F53-CDCA0ED9DEF2}" type="presParOf" srcId="{E2D65133-53B9-476D-A89B-21C3955A6CCF}" destId="{604D5453-1259-4E41-81F4-5B0681DE0F7F}" srcOrd="0" destOrd="0" presId="urn:microsoft.com/office/officeart/2005/8/layout/hList1"/>
    <dgm:cxn modelId="{6A67D843-C316-4881-8F4A-6725F5F6AE47}" type="presParOf" srcId="{E2D65133-53B9-476D-A89B-21C3955A6CCF}" destId="{DD19F169-E712-4C32-91E6-4CEB90F92F42}" srcOrd="1" destOrd="0" presId="urn:microsoft.com/office/officeart/2005/8/layout/hList1"/>
    <dgm:cxn modelId="{CE92075A-DE34-45EF-B75A-028256F2DCB5}" type="presParOf" srcId="{ED9F94CE-6524-4F4F-806E-EA0CBA66249B}" destId="{F9F3B507-D766-4254-AD70-FA1BF4B87E04}" srcOrd="1" destOrd="0" presId="urn:microsoft.com/office/officeart/2005/8/layout/hList1"/>
    <dgm:cxn modelId="{C24C6B16-91AF-41D0-9D8C-92D7735D25A4}" type="presParOf" srcId="{ED9F94CE-6524-4F4F-806E-EA0CBA66249B}" destId="{4422FDAD-3052-4BE2-B9EB-D57330B04540}" srcOrd="2" destOrd="0" presId="urn:microsoft.com/office/officeart/2005/8/layout/hList1"/>
    <dgm:cxn modelId="{1EA68319-B9FB-4556-953E-09D219CAC689}" type="presParOf" srcId="{4422FDAD-3052-4BE2-B9EB-D57330B04540}" destId="{4583F94D-E12B-48C8-BEE8-A390C675C01B}" srcOrd="0" destOrd="0" presId="urn:microsoft.com/office/officeart/2005/8/layout/hList1"/>
    <dgm:cxn modelId="{6493D6EE-F85C-48AA-A51A-57849A116624}" type="presParOf" srcId="{4422FDAD-3052-4BE2-B9EB-D57330B04540}" destId="{FD5B1730-57DD-4444-8AE9-8367D5EB3F9E}" srcOrd="1" destOrd="0" presId="urn:microsoft.com/office/officeart/2005/8/layout/hList1"/>
    <dgm:cxn modelId="{C6BC04DA-9805-4CFF-B246-5B569A9673E1}" type="presParOf" srcId="{ED9F94CE-6524-4F4F-806E-EA0CBA66249B}" destId="{425A4C8E-1B7A-4E55-A467-F1E2D823C75D}" srcOrd="3" destOrd="0" presId="urn:microsoft.com/office/officeart/2005/8/layout/hList1"/>
    <dgm:cxn modelId="{85ECBCD8-E59D-4934-A622-BC860D1EBAF9}" type="presParOf" srcId="{ED9F94CE-6524-4F4F-806E-EA0CBA66249B}" destId="{CA63EAA0-5292-40FF-A5C2-D239DA719C33}" srcOrd="4" destOrd="0" presId="urn:microsoft.com/office/officeart/2005/8/layout/hList1"/>
    <dgm:cxn modelId="{A148CBDB-4270-4280-B199-AD04EBC7A265}" type="presParOf" srcId="{CA63EAA0-5292-40FF-A5C2-D239DA719C33}" destId="{4467F2E9-2485-466A-9B08-5566ADC4B342}" srcOrd="0" destOrd="0" presId="urn:microsoft.com/office/officeart/2005/8/layout/hList1"/>
    <dgm:cxn modelId="{CC8A404C-5737-43FC-A932-8D5609802255}" type="presParOf" srcId="{CA63EAA0-5292-40FF-A5C2-D239DA719C33}" destId="{C0B07D9B-C7BF-40D6-B839-8AAB742B2BE1}" srcOrd="1" destOrd="0" presId="urn:microsoft.com/office/officeart/2005/8/layout/hList1"/>
    <dgm:cxn modelId="{178126BB-3CE6-48B6-BE87-823D1DC7C829}" type="presParOf" srcId="{ED9F94CE-6524-4F4F-806E-EA0CBA66249B}" destId="{B5E5D38F-2378-452C-816A-309B92679F4B}" srcOrd="5" destOrd="0" presId="urn:microsoft.com/office/officeart/2005/8/layout/hList1"/>
    <dgm:cxn modelId="{1CB49899-11A4-4150-B6CE-28BF26474C89}" type="presParOf" srcId="{ED9F94CE-6524-4F4F-806E-EA0CBA66249B}" destId="{6B512C99-47E2-4644-93A4-2D7DC3BF421B}" srcOrd="6" destOrd="0" presId="urn:microsoft.com/office/officeart/2005/8/layout/hList1"/>
    <dgm:cxn modelId="{8B04350F-CC92-449F-9999-F20B41CD2045}" type="presParOf" srcId="{6B512C99-47E2-4644-93A4-2D7DC3BF421B}" destId="{A23A5182-7D29-44AF-814E-3ED4A925C33E}" srcOrd="0" destOrd="0" presId="urn:microsoft.com/office/officeart/2005/8/layout/hList1"/>
    <dgm:cxn modelId="{EB3F62EA-9061-4773-9094-BEC775FD233E}" type="presParOf" srcId="{6B512C99-47E2-4644-93A4-2D7DC3BF421B}" destId="{2D2681E2-484C-4A23-AB4F-059FEB646EF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D5453-1259-4E41-81F4-5B0681DE0F7F}">
      <dsp:nvSpPr>
        <dsp:cNvPr id="0" name=""/>
        <dsp:cNvSpPr/>
      </dsp:nvSpPr>
      <dsp:spPr>
        <a:xfrm>
          <a:off x="4240" y="200472"/>
          <a:ext cx="2549574" cy="91120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latinLnBrk="1">
            <a:lnSpc>
              <a:spcPct val="90000"/>
            </a:lnSpc>
            <a:spcBef>
              <a:spcPct val="0"/>
            </a:spcBef>
            <a:spcAft>
              <a:spcPct val="35000"/>
            </a:spcAft>
            <a:buNone/>
          </a:pPr>
          <a:r>
            <a:rPr lang="en-US" altLang="en-US" sz="2200" kern="1200">
              <a:latin typeface="Verdana Pro Cond" panose="020B0606030504040204" pitchFamily="34" charset="0"/>
            </a:rPr>
            <a:t>Surface </a:t>
          </a:r>
        </a:p>
        <a:p>
          <a:pPr marL="0" lvl="0" indent="0" algn="ctr" defTabSz="977900" latinLnBrk="1">
            <a:lnSpc>
              <a:spcPct val="90000"/>
            </a:lnSpc>
            <a:spcBef>
              <a:spcPct val="0"/>
            </a:spcBef>
            <a:spcAft>
              <a:spcPct val="35000"/>
            </a:spcAft>
            <a:buNone/>
          </a:pPr>
          <a:r>
            <a:rPr lang="en-US" altLang="en-US" sz="2200" kern="1200">
              <a:latin typeface="Verdana Pro Cond" panose="020B0606030504040204" pitchFamily="34" charset="0"/>
            </a:rPr>
            <a:t>reflectance</a:t>
          </a:r>
          <a:endParaRPr lang="ko-KR" altLang="en-US" sz="2200" kern="1200" dirty="0">
            <a:latin typeface="Verdana Pro Cond" panose="020B0606030504040204" pitchFamily="34" charset="0"/>
          </a:endParaRPr>
        </a:p>
      </dsp:txBody>
      <dsp:txXfrm>
        <a:off x="4240" y="200472"/>
        <a:ext cx="2549574" cy="911202"/>
      </dsp:txXfrm>
    </dsp:sp>
    <dsp:sp modelId="{DD19F169-E712-4C32-91E6-4CEB90F92F42}">
      <dsp:nvSpPr>
        <dsp:cNvPr id="0" name=""/>
        <dsp:cNvSpPr/>
      </dsp:nvSpPr>
      <dsp:spPr>
        <a:xfrm>
          <a:off x="4240" y="1111674"/>
          <a:ext cx="2549574" cy="41065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latinLnBrk="1">
            <a:lnSpc>
              <a:spcPct val="90000"/>
            </a:lnSpc>
            <a:spcBef>
              <a:spcPct val="0"/>
            </a:spcBef>
            <a:spcAft>
              <a:spcPct val="15000"/>
            </a:spcAft>
            <a:buChar char="•"/>
          </a:pPr>
          <a:r>
            <a:rPr lang="ko-KR" altLang="en-US" sz="2200" kern="1200">
              <a:latin typeface="Verdana Pro Cond" panose="020B0606030504040204" pitchFamily="34" charset="0"/>
            </a:rPr>
            <a:t>Calculation of the surface reflectance considering the background AOD</a:t>
          </a:r>
          <a:endParaRPr lang="ko-KR" altLang="en-US" sz="2200" kern="1200" dirty="0">
            <a:latin typeface="Verdana Pro Cond" panose="020B0606030504040204" pitchFamily="34" charset="0"/>
          </a:endParaRPr>
        </a:p>
        <a:p>
          <a:pPr marL="228600" lvl="1" indent="-228600" algn="l" defTabSz="977900" latinLnBrk="1">
            <a:lnSpc>
              <a:spcPct val="90000"/>
            </a:lnSpc>
            <a:spcBef>
              <a:spcPct val="0"/>
            </a:spcBef>
            <a:spcAft>
              <a:spcPct val="15000"/>
            </a:spcAft>
            <a:buChar char="•"/>
          </a:pPr>
          <a:r>
            <a:rPr lang="ko-KR" altLang="en-US" sz="2200" kern="1200">
              <a:latin typeface="Verdana Pro Cond" panose="020B0606030504040204" pitchFamily="34" charset="0"/>
            </a:rPr>
            <a:t>Inclusion of surface reflectance at 354, 388, 412, 443, 477, 490 nm in the output variables.</a:t>
          </a:r>
          <a:endParaRPr lang="ko-KR" altLang="en-US" sz="2200" kern="1200" baseline="30000" dirty="0">
            <a:latin typeface="Verdana Pro Cond" panose="020B0606030504040204" pitchFamily="34" charset="0"/>
          </a:endParaRPr>
        </a:p>
      </dsp:txBody>
      <dsp:txXfrm>
        <a:off x="4240" y="1111674"/>
        <a:ext cx="2549574" cy="4106520"/>
      </dsp:txXfrm>
    </dsp:sp>
    <dsp:sp modelId="{4583F94D-E12B-48C8-BEE8-A390C675C01B}">
      <dsp:nvSpPr>
        <dsp:cNvPr id="0" name=""/>
        <dsp:cNvSpPr/>
      </dsp:nvSpPr>
      <dsp:spPr>
        <a:xfrm>
          <a:off x="2910755" y="200472"/>
          <a:ext cx="2549574" cy="91120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latinLnBrk="1">
            <a:lnSpc>
              <a:spcPct val="90000"/>
            </a:lnSpc>
            <a:spcBef>
              <a:spcPct val="0"/>
            </a:spcBef>
            <a:spcAft>
              <a:spcPct val="35000"/>
            </a:spcAft>
            <a:buNone/>
          </a:pPr>
          <a:r>
            <a:rPr lang="en-US" altLang="ko-KR" sz="2200" kern="1200">
              <a:latin typeface="Verdana Pro Cond" panose="020B0606030504040204" pitchFamily="34" charset="0"/>
            </a:rPr>
            <a:t>Aerosol Layer Height (ALH)</a:t>
          </a:r>
          <a:endParaRPr lang="ko-KR" altLang="en-US" sz="2200" kern="1200" dirty="0">
            <a:latin typeface="Verdana Pro Cond" panose="020B0606030504040204" pitchFamily="34" charset="0"/>
          </a:endParaRPr>
        </a:p>
      </dsp:txBody>
      <dsp:txXfrm>
        <a:off x="2910755" y="200472"/>
        <a:ext cx="2549574" cy="911202"/>
      </dsp:txXfrm>
    </dsp:sp>
    <dsp:sp modelId="{FD5B1730-57DD-4444-8AE9-8367D5EB3F9E}">
      <dsp:nvSpPr>
        <dsp:cNvPr id="0" name=""/>
        <dsp:cNvSpPr/>
      </dsp:nvSpPr>
      <dsp:spPr>
        <a:xfrm>
          <a:off x="2910755" y="1111674"/>
          <a:ext cx="2549574" cy="41065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latinLnBrk="1">
            <a:lnSpc>
              <a:spcPct val="90000"/>
            </a:lnSpc>
            <a:spcBef>
              <a:spcPct val="0"/>
            </a:spcBef>
            <a:spcAft>
              <a:spcPct val="15000"/>
            </a:spcAft>
            <a:buChar char="•"/>
          </a:pPr>
          <a:r>
            <a:rPr lang="ko-KR" altLang="en-US" sz="2200" kern="1200">
              <a:latin typeface="Verdana Pro Cond" panose="020B0606030504040204" pitchFamily="34" charset="0"/>
            </a:rPr>
            <a:t>The first guess of ALH in OE is based on CALIOP ALH climatology. (v2.0: 2 km)</a:t>
          </a:r>
          <a:endParaRPr lang="ko-KR" altLang="en-US" sz="2200" kern="1200" dirty="0">
            <a:latin typeface="Verdana Pro Cond" panose="020B0606030504040204" pitchFamily="34" charset="0"/>
          </a:endParaRPr>
        </a:p>
      </dsp:txBody>
      <dsp:txXfrm>
        <a:off x="2910755" y="1111674"/>
        <a:ext cx="2549574" cy="4106520"/>
      </dsp:txXfrm>
    </dsp:sp>
    <dsp:sp modelId="{4467F2E9-2485-466A-9B08-5566ADC4B342}">
      <dsp:nvSpPr>
        <dsp:cNvPr id="0" name=""/>
        <dsp:cNvSpPr/>
      </dsp:nvSpPr>
      <dsp:spPr>
        <a:xfrm>
          <a:off x="5817270" y="200472"/>
          <a:ext cx="2549574" cy="91120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latinLnBrk="1">
            <a:lnSpc>
              <a:spcPct val="90000"/>
            </a:lnSpc>
            <a:spcBef>
              <a:spcPct val="0"/>
            </a:spcBef>
            <a:spcAft>
              <a:spcPct val="35000"/>
            </a:spcAft>
            <a:buNone/>
          </a:pPr>
          <a:r>
            <a:rPr lang="en-US" altLang="ko-KR" sz="2200" kern="1200" dirty="0">
              <a:latin typeface="Verdana Pro Cond" panose="020B0606030504040204" pitchFamily="34" charset="0"/>
            </a:rPr>
            <a:t>Retrieval of </a:t>
          </a:r>
        </a:p>
        <a:p>
          <a:pPr marL="0" lvl="0" indent="0" algn="ctr" defTabSz="977900" latinLnBrk="1">
            <a:lnSpc>
              <a:spcPct val="90000"/>
            </a:lnSpc>
            <a:spcBef>
              <a:spcPct val="0"/>
            </a:spcBef>
            <a:spcAft>
              <a:spcPct val="35000"/>
            </a:spcAft>
            <a:buNone/>
          </a:pPr>
          <a:r>
            <a:rPr lang="en-US" altLang="ko-KR" sz="2200" kern="1200" dirty="0">
              <a:latin typeface="Verdana Pro Cond" panose="020B0606030504040204" pitchFamily="34" charset="0"/>
            </a:rPr>
            <a:t>high AOD</a:t>
          </a:r>
          <a:endParaRPr lang="ko-KR" altLang="en-US" sz="2200" kern="1200" dirty="0">
            <a:latin typeface="Verdana Pro Cond" panose="020B0606030504040204" pitchFamily="34" charset="0"/>
          </a:endParaRPr>
        </a:p>
      </dsp:txBody>
      <dsp:txXfrm>
        <a:off x="5817270" y="200472"/>
        <a:ext cx="2549574" cy="911202"/>
      </dsp:txXfrm>
    </dsp:sp>
    <dsp:sp modelId="{C0B07D9B-C7BF-40D6-B839-8AAB742B2BE1}">
      <dsp:nvSpPr>
        <dsp:cNvPr id="0" name=""/>
        <dsp:cNvSpPr/>
      </dsp:nvSpPr>
      <dsp:spPr>
        <a:xfrm>
          <a:off x="5817270" y="1111674"/>
          <a:ext cx="2549574" cy="41065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latinLnBrk="1">
            <a:lnSpc>
              <a:spcPct val="90000"/>
            </a:lnSpc>
            <a:spcBef>
              <a:spcPct val="0"/>
            </a:spcBef>
            <a:spcAft>
              <a:spcPct val="15000"/>
            </a:spcAft>
            <a:buChar char="•"/>
          </a:pPr>
          <a:r>
            <a:rPr lang="ko-KR" altLang="en-US" sz="2200" kern="1200">
              <a:latin typeface="Verdana Pro Cond" panose="020B0606030504040204" pitchFamily="34" charset="0"/>
            </a:rPr>
            <a:t>The node of LUT's AOD have been added at 5.0 and 10.0. (Before maximum node was 3.6)</a:t>
          </a:r>
          <a:endParaRPr lang="ko-KR" altLang="en-US" sz="2200" kern="1200" dirty="0">
            <a:latin typeface="Verdana Pro Cond" panose="020B0606030504040204" pitchFamily="34" charset="0"/>
          </a:endParaRPr>
        </a:p>
        <a:p>
          <a:pPr marL="228600" lvl="1" indent="-228600" algn="l" defTabSz="977900" latinLnBrk="1">
            <a:lnSpc>
              <a:spcPct val="90000"/>
            </a:lnSpc>
            <a:spcBef>
              <a:spcPct val="0"/>
            </a:spcBef>
            <a:spcAft>
              <a:spcPct val="15000"/>
            </a:spcAft>
            <a:buChar char="•"/>
          </a:pPr>
          <a:r>
            <a:rPr lang="ko-KR" altLang="en-US" sz="2200" kern="1200">
              <a:latin typeface="Verdana Pro Cond" panose="020B0606030504040204" pitchFamily="34" charset="0"/>
            </a:rPr>
            <a:t>Change in High AOD Callback Criterion to UVAI &gt; 3 (v2.0: UVAI &gt; 6 )</a:t>
          </a:r>
          <a:endParaRPr lang="ko-KR" altLang="en-US" sz="2200" kern="1200" dirty="0">
            <a:latin typeface="Verdana Pro Cond" panose="020B0606030504040204" pitchFamily="34" charset="0"/>
          </a:endParaRPr>
        </a:p>
      </dsp:txBody>
      <dsp:txXfrm>
        <a:off x="5817270" y="1111674"/>
        <a:ext cx="2549574" cy="4106520"/>
      </dsp:txXfrm>
    </dsp:sp>
    <dsp:sp modelId="{A23A5182-7D29-44AF-814E-3ED4A925C33E}">
      <dsp:nvSpPr>
        <dsp:cNvPr id="0" name=""/>
        <dsp:cNvSpPr/>
      </dsp:nvSpPr>
      <dsp:spPr>
        <a:xfrm>
          <a:off x="8723785" y="200472"/>
          <a:ext cx="2549574" cy="91120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latinLnBrk="1">
            <a:lnSpc>
              <a:spcPct val="90000"/>
            </a:lnSpc>
            <a:spcBef>
              <a:spcPct val="0"/>
            </a:spcBef>
            <a:spcAft>
              <a:spcPct val="35000"/>
            </a:spcAft>
            <a:buNone/>
          </a:pPr>
          <a:r>
            <a:rPr lang="en-US" altLang="ko-KR" sz="2200" kern="1200">
              <a:latin typeface="Verdana Pro Cond" panose="020B0606030504040204" pitchFamily="34" charset="0"/>
            </a:rPr>
            <a:t>Metadata</a:t>
          </a:r>
          <a:endParaRPr lang="ko-KR" altLang="en-US" sz="2200" kern="1200" dirty="0">
            <a:latin typeface="Verdana Pro Cond" panose="020B0606030504040204" pitchFamily="34" charset="0"/>
          </a:endParaRPr>
        </a:p>
      </dsp:txBody>
      <dsp:txXfrm>
        <a:off x="8723785" y="200472"/>
        <a:ext cx="2549574" cy="911202"/>
      </dsp:txXfrm>
    </dsp:sp>
    <dsp:sp modelId="{2D2681E2-484C-4A23-AB4F-059FEB646EF7}">
      <dsp:nvSpPr>
        <dsp:cNvPr id="0" name=""/>
        <dsp:cNvSpPr/>
      </dsp:nvSpPr>
      <dsp:spPr>
        <a:xfrm>
          <a:off x="8723785" y="1111674"/>
          <a:ext cx="2549574" cy="41065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latinLnBrk="1">
            <a:lnSpc>
              <a:spcPct val="90000"/>
            </a:lnSpc>
            <a:spcBef>
              <a:spcPct val="0"/>
            </a:spcBef>
            <a:spcAft>
              <a:spcPct val="15000"/>
            </a:spcAft>
            <a:buChar char="•"/>
          </a:pPr>
          <a:r>
            <a:rPr lang="pt-BR" altLang="ko-KR" sz="2200" kern="1200">
              <a:latin typeface="Verdana Pro Cond" panose="020B0606030504040204" pitchFamily="34" charset="0"/>
            </a:rPr>
            <a:t>Updating Metadata (Algorithm Quality Flag)</a:t>
          </a:r>
          <a:endParaRPr lang="ko-KR" altLang="en-US" sz="2200" kern="1200" dirty="0">
            <a:latin typeface="Verdana Pro Cond" panose="020B0606030504040204" pitchFamily="34" charset="0"/>
          </a:endParaRPr>
        </a:p>
        <a:p>
          <a:pPr marL="228600" lvl="1" indent="-228600" algn="l" defTabSz="977900" latinLnBrk="1">
            <a:lnSpc>
              <a:spcPct val="90000"/>
            </a:lnSpc>
            <a:spcBef>
              <a:spcPct val="0"/>
            </a:spcBef>
            <a:spcAft>
              <a:spcPct val="15000"/>
            </a:spcAft>
            <a:buChar char="•"/>
          </a:pPr>
          <a:endParaRPr lang="ko-KR" altLang="ko-KR" sz="2200" kern="1200" dirty="0">
            <a:latin typeface="Verdana Pro Cond" panose="020B0606030504040204" pitchFamily="34" charset="0"/>
          </a:endParaRPr>
        </a:p>
      </dsp:txBody>
      <dsp:txXfrm>
        <a:off x="8723785" y="1111674"/>
        <a:ext cx="2549574" cy="41065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C9486-CAD4-42C3-BA34-02CB7B2FB866}" type="datetimeFigureOut">
              <a:rPr lang="ko-KR" altLang="en-US" smtClean="0"/>
              <a:t>2024-10-16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F78B9-820F-450E-B0B4-49BC1D935E56}" type="slidenum">
              <a:rPr lang="ko-KR" altLang="en-US" smtClean="0"/>
              <a:t>‹#›</a:t>
            </a:fld>
            <a:endParaRPr lang="ko-KR" altLang="en-US"/>
          </a:p>
        </p:txBody>
      </p:sp>
    </p:spTree>
    <p:extLst>
      <p:ext uri="{BB962C8B-B14F-4D97-AF65-F5344CB8AC3E}">
        <p14:creationId xmlns:p14="http://schemas.microsoft.com/office/powerpoint/2010/main" val="416882505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Good morning, everyone. My name is </a:t>
            </a:r>
            <a:r>
              <a:rPr lang="en-US" altLang="ko-KR" dirty="0" err="1"/>
              <a:t>Yeseul</a:t>
            </a:r>
            <a:r>
              <a:rPr lang="en-US" altLang="ko-KR" dirty="0"/>
              <a:t> Cho. Thanks for giving me the opportunity to present today. I would like to present about the GEMS aerosol algorithm on behalf of Professor </a:t>
            </a:r>
            <a:r>
              <a:rPr lang="en-US" altLang="ko-KR" dirty="0" err="1"/>
              <a:t>Jhoon</a:t>
            </a:r>
            <a:r>
              <a:rPr lang="en-US" altLang="ko-KR" dirty="0"/>
              <a:t> Kim in Yonsei University. Let me start to presentation.</a:t>
            </a:r>
          </a:p>
        </p:txBody>
      </p:sp>
      <p:sp>
        <p:nvSpPr>
          <p:cNvPr id="4" name="슬라이드 번호 개체 틀 3"/>
          <p:cNvSpPr>
            <a:spLocks noGrp="1"/>
          </p:cNvSpPr>
          <p:nvPr>
            <p:ph type="sldNum" sz="quarter" idx="5"/>
          </p:nvPr>
        </p:nvSpPr>
        <p:spPr/>
        <p:txBody>
          <a:bodyPr/>
          <a:lstStyle/>
          <a:p>
            <a:fld id="{5A4F78B9-820F-450E-B0B4-49BC1D935E56}" type="slidenum">
              <a:rPr lang="ko-KR" altLang="en-US" smtClean="0"/>
              <a:t>1</a:t>
            </a:fld>
            <a:endParaRPr lang="ko-KR" altLang="en-US"/>
          </a:p>
        </p:txBody>
      </p:sp>
    </p:spTree>
    <p:extLst>
      <p:ext uri="{BB962C8B-B14F-4D97-AF65-F5344CB8AC3E}">
        <p14:creationId xmlns:p14="http://schemas.microsoft.com/office/powerpoint/2010/main" val="39902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slide, we present the statistical validation maps of GEMS AOD v2.1 against AERONET AOD data </a:t>
            </a:r>
          </a:p>
          <a:p>
            <a:r>
              <a:rPr lang="en-US" altLang="ko-KR" dirty="0"/>
              <a:t>For example, in Korea and China, we observe a strong correlation with AERONET AOD and high Q value.</a:t>
            </a:r>
          </a:p>
          <a:p>
            <a:r>
              <a:rPr lang="en-US" altLang="ko-KR" dirty="0"/>
              <a:t>However, challenges remain in South Asia, where cloud contamination continues to impact the accuracy of retrievals.</a:t>
            </a:r>
          </a:p>
          <a:p>
            <a:r>
              <a:rPr lang="en-US" altLang="ko-KR" dirty="0"/>
              <a:t>Overall, these validation results show that GEMS AOD v2.1 provides more reliable data, particularly in Korea and China</a:t>
            </a:r>
          </a:p>
          <a:p>
            <a:r>
              <a:rPr lang="en-US" altLang="ko-KR" dirty="0"/>
              <a:t>However, in Southeast Asia and South Asia, it shows slightly lower Q value compared to Northeast Asia.</a:t>
            </a:r>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10</a:t>
            </a:fld>
            <a:endParaRPr lang="ko-KR" altLang="en-US"/>
          </a:p>
        </p:txBody>
      </p:sp>
    </p:spTree>
    <p:extLst>
      <p:ext uri="{BB962C8B-B14F-4D97-AF65-F5344CB8AC3E}">
        <p14:creationId xmlns:p14="http://schemas.microsoft.com/office/powerpoint/2010/main" val="314904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Also, we compare the GEMS SSA version 2 and 2.1 with AERONET SSA data.</a:t>
            </a:r>
          </a:p>
          <a:p>
            <a:r>
              <a:rPr lang="en-US" altLang="ko-KR" dirty="0"/>
              <a:t>It is important to note that, in satellite observations, the SSA signal is much smaller compared to the AOD signal, making it more challenging to retrieve.  </a:t>
            </a:r>
          </a:p>
          <a:p>
            <a:r>
              <a:rPr lang="en-US" altLang="ko-KR" dirty="0"/>
              <a:t>One of the notable improvements in version 2.1 is the increased percentage of data points falling within the expected error range.</a:t>
            </a:r>
          </a:p>
          <a:p>
            <a:r>
              <a:rPr lang="en-US" altLang="ko-KR" dirty="0"/>
              <a:t>The percentage of GEMS SSA data within the ±0.03 error range has increased from 51.22% in version 2.0 to 57.02% in version 2.1. </a:t>
            </a:r>
          </a:p>
          <a:p>
            <a:r>
              <a:rPr lang="en-US" altLang="ko-KR" dirty="0"/>
              <a:t>When the AOD is above 1.0, which means that aerosol signals in the atmosphere is sufficient, </a:t>
            </a:r>
          </a:p>
          <a:p>
            <a:r>
              <a:rPr lang="en-US" altLang="ko-KR" dirty="0"/>
              <a:t>the percentage of data falling within the expected error range has increased from 68% to 74% in version 2.1.</a:t>
            </a:r>
          </a:p>
          <a:p>
            <a:endParaRPr lang="en-US" altLang="ko-KR"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11</a:t>
            </a:fld>
            <a:endParaRPr lang="ko-KR" altLang="en-US"/>
          </a:p>
        </p:txBody>
      </p:sp>
    </p:spTree>
    <p:extLst>
      <p:ext uri="{BB962C8B-B14F-4D97-AF65-F5344CB8AC3E}">
        <p14:creationId xmlns:p14="http://schemas.microsoft.com/office/powerpoint/2010/main" val="220798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slide shows the GEMS AOD post-process correction model. </a:t>
            </a:r>
          </a:p>
          <a:p>
            <a:r>
              <a:rPr lang="en-US" altLang="ko-KR" dirty="0"/>
              <a:t>We combine GEMS aerosol retrievals with a random forest-based correction model to reduce errors. </a:t>
            </a:r>
          </a:p>
          <a:p>
            <a:r>
              <a:rPr lang="en-US" altLang="ko-KR" dirty="0"/>
              <a:t>First, we collect GEMS data and AERONET AOD for the past 30 days to build the model. </a:t>
            </a:r>
          </a:p>
          <a:p>
            <a:r>
              <a:rPr lang="en-US" altLang="ko-KR" dirty="0"/>
              <a:t>We then use this model to predict AOD errors and it used for correcting the GEMS data for near-real time process. </a:t>
            </a:r>
            <a:endParaRPr lang="en-US" altLang="ko-KR" b="0" i="0" dirty="0">
              <a:solidFill>
                <a:srgbClr val="374151"/>
              </a:solidFill>
              <a:effectLst/>
              <a:latin typeface="Söhne"/>
            </a:endParaRPr>
          </a:p>
          <a:p>
            <a:endParaRPr lang="en-US" altLang="ko-KR" b="0" i="0" dirty="0">
              <a:solidFill>
                <a:srgbClr val="374151"/>
              </a:solidFill>
              <a:effectLst/>
              <a:latin typeface="Söhne"/>
            </a:endParaRPr>
          </a:p>
          <a:p>
            <a:r>
              <a:rPr lang="ko-KR" altLang="en-US" b="0" i="0" dirty="0">
                <a:solidFill>
                  <a:srgbClr val="374151"/>
                </a:solidFill>
                <a:effectLst/>
                <a:latin typeface="Söhne"/>
              </a:rPr>
              <a:t>본 방법은 업데이트된 </a:t>
            </a:r>
            <a:r>
              <a:rPr lang="en-US" altLang="ko-KR" b="0" i="0" dirty="0">
                <a:solidFill>
                  <a:srgbClr val="374151"/>
                </a:solidFill>
                <a:effectLst/>
                <a:latin typeface="Söhne"/>
              </a:rPr>
              <a:t>GEMS </a:t>
            </a:r>
            <a:r>
              <a:rPr lang="ko-KR" altLang="en-US" b="0" i="0" dirty="0">
                <a:solidFill>
                  <a:srgbClr val="374151"/>
                </a:solidFill>
                <a:effectLst/>
                <a:latin typeface="Söhne"/>
              </a:rPr>
              <a:t>에어로졸 알고리즘으로부터 </a:t>
            </a:r>
            <a:r>
              <a:rPr lang="en-US" altLang="ko-KR" b="0" i="0" dirty="0">
                <a:solidFill>
                  <a:srgbClr val="374151"/>
                </a:solidFill>
                <a:effectLst/>
                <a:latin typeface="Söhne"/>
              </a:rPr>
              <a:t>AOD </a:t>
            </a:r>
            <a:r>
              <a:rPr lang="ko-KR" altLang="en-US" b="0" i="0" dirty="0">
                <a:solidFill>
                  <a:srgbClr val="374151"/>
                </a:solidFill>
                <a:effectLst/>
                <a:latin typeface="Söhne"/>
              </a:rPr>
              <a:t>산출한 뒤 그 산출물의 오차만을 </a:t>
            </a:r>
            <a:r>
              <a:rPr lang="ko-KR" altLang="en-US" b="0" i="0" dirty="0" err="1">
                <a:solidFill>
                  <a:srgbClr val="374151"/>
                </a:solidFill>
                <a:effectLst/>
                <a:latin typeface="Söhne"/>
              </a:rPr>
              <a:t>머신러닝</a:t>
            </a:r>
            <a:r>
              <a:rPr lang="ko-KR" altLang="en-US" b="0" i="0" dirty="0">
                <a:solidFill>
                  <a:srgbClr val="374151"/>
                </a:solidFill>
                <a:effectLst/>
                <a:latin typeface="Söhne"/>
              </a:rPr>
              <a:t> 기법을 이용하여 편차 보정을 하는 것을 의미합니다</a:t>
            </a:r>
            <a:r>
              <a:rPr lang="en-US" altLang="ko-KR" b="0" i="0" dirty="0">
                <a:solidFill>
                  <a:srgbClr val="374151"/>
                </a:solidFill>
                <a:effectLst/>
                <a:latin typeface="Söhne"/>
              </a:rPr>
              <a:t>..</a:t>
            </a:r>
          </a:p>
          <a:p>
            <a:r>
              <a:rPr lang="ko-KR" altLang="en-US" b="0" i="0" dirty="0">
                <a:solidFill>
                  <a:srgbClr val="374151"/>
                </a:solidFill>
                <a:effectLst/>
                <a:latin typeface="Söhne"/>
              </a:rPr>
              <a:t>준실시간 </a:t>
            </a:r>
            <a:r>
              <a:rPr lang="en-US" altLang="ko-KR" b="0" i="0" dirty="0">
                <a:solidFill>
                  <a:srgbClr val="374151"/>
                </a:solidFill>
                <a:effectLst/>
                <a:latin typeface="Söhne"/>
              </a:rPr>
              <a:t>AOD </a:t>
            </a:r>
            <a:r>
              <a:rPr lang="ko-KR" altLang="en-US" b="0" i="0" dirty="0">
                <a:solidFill>
                  <a:srgbClr val="374151"/>
                </a:solidFill>
                <a:effectLst/>
                <a:latin typeface="Söhne"/>
              </a:rPr>
              <a:t>오차 보정을 위하여 모델링 부분과 </a:t>
            </a:r>
            <a:r>
              <a:rPr lang="en-US" altLang="ko-KR" b="0" i="0" dirty="0">
                <a:solidFill>
                  <a:srgbClr val="374151"/>
                </a:solidFill>
                <a:effectLst/>
                <a:latin typeface="Söhne"/>
              </a:rPr>
              <a:t>prediction </a:t>
            </a:r>
            <a:r>
              <a:rPr lang="ko-KR" altLang="en-US" b="0" i="0" dirty="0">
                <a:solidFill>
                  <a:srgbClr val="374151"/>
                </a:solidFill>
                <a:effectLst/>
                <a:latin typeface="Söhne"/>
              </a:rPr>
              <a:t>부분이 분리되었습니다</a:t>
            </a:r>
            <a:r>
              <a:rPr lang="en-US" altLang="ko-KR" b="0" i="0" dirty="0">
                <a:solidFill>
                  <a:srgbClr val="374151"/>
                </a:solidFill>
                <a:effectLst/>
                <a:latin typeface="Söhne"/>
              </a:rPr>
              <a:t>. </a:t>
            </a:r>
          </a:p>
          <a:p>
            <a:r>
              <a:rPr lang="en-US" altLang="ko-KR" b="0" i="0" dirty="0">
                <a:solidFill>
                  <a:srgbClr val="374151"/>
                </a:solidFill>
                <a:effectLst/>
                <a:latin typeface="Söhne"/>
              </a:rPr>
              <a:t>Modeling</a:t>
            </a:r>
            <a:r>
              <a:rPr lang="ko-KR" altLang="en-US" b="0" i="0" dirty="0">
                <a:solidFill>
                  <a:srgbClr val="374151"/>
                </a:solidFill>
                <a:effectLst/>
                <a:latin typeface="Söhne"/>
              </a:rPr>
              <a:t> </a:t>
            </a:r>
            <a:r>
              <a:rPr lang="en-US" altLang="ko-KR" b="0" i="0" dirty="0">
                <a:solidFill>
                  <a:srgbClr val="374151"/>
                </a:solidFill>
                <a:effectLst/>
                <a:latin typeface="Söhne"/>
              </a:rPr>
              <a:t>part</a:t>
            </a:r>
            <a:r>
              <a:rPr lang="ko-KR" altLang="en-US" b="0" i="0" dirty="0">
                <a:solidFill>
                  <a:srgbClr val="374151"/>
                </a:solidFill>
                <a:effectLst/>
                <a:latin typeface="Söhne"/>
              </a:rPr>
              <a:t>에서는 </a:t>
            </a:r>
            <a:r>
              <a:rPr lang="en-US" altLang="ko-KR" b="0" i="0" dirty="0">
                <a:solidFill>
                  <a:srgbClr val="374151"/>
                </a:solidFill>
                <a:effectLst/>
                <a:latin typeface="Söhne"/>
              </a:rPr>
              <a:t>30</a:t>
            </a:r>
            <a:r>
              <a:rPr lang="ko-KR" altLang="en-US" b="0" i="0" dirty="0">
                <a:solidFill>
                  <a:srgbClr val="374151"/>
                </a:solidFill>
                <a:effectLst/>
                <a:latin typeface="Söhne"/>
              </a:rPr>
              <a:t>일 이전부터 </a:t>
            </a:r>
            <a:r>
              <a:rPr lang="en-US" altLang="ko-KR" b="0" i="0" dirty="0">
                <a:solidFill>
                  <a:srgbClr val="374151"/>
                </a:solidFill>
                <a:effectLst/>
                <a:latin typeface="Söhne"/>
              </a:rPr>
              <a:t>1</a:t>
            </a:r>
            <a:r>
              <a:rPr lang="ko-KR" altLang="en-US" b="0" i="0" dirty="0">
                <a:solidFill>
                  <a:srgbClr val="374151"/>
                </a:solidFill>
                <a:effectLst/>
                <a:latin typeface="Söhne"/>
              </a:rPr>
              <a:t>시간 이전의 </a:t>
            </a:r>
            <a:r>
              <a:rPr lang="en-US" altLang="ko-KR" b="0" i="0" dirty="0">
                <a:solidFill>
                  <a:srgbClr val="374151"/>
                </a:solidFill>
                <a:effectLst/>
                <a:latin typeface="Söhne"/>
              </a:rPr>
              <a:t>GEMS </a:t>
            </a:r>
            <a:r>
              <a:rPr lang="ko-KR" altLang="en-US" b="0" i="0" dirty="0">
                <a:solidFill>
                  <a:srgbClr val="374151"/>
                </a:solidFill>
                <a:effectLst/>
                <a:latin typeface="Söhne"/>
              </a:rPr>
              <a:t>데이터와 보조데이터</a:t>
            </a:r>
            <a:r>
              <a:rPr lang="en-US" altLang="ko-KR" b="0" i="0" dirty="0">
                <a:solidFill>
                  <a:srgbClr val="374151"/>
                </a:solidFill>
                <a:effectLst/>
                <a:latin typeface="Söhne"/>
              </a:rPr>
              <a:t> </a:t>
            </a:r>
            <a:r>
              <a:rPr lang="ko-KR" altLang="en-US" b="0" i="0" dirty="0">
                <a:solidFill>
                  <a:srgbClr val="374151"/>
                </a:solidFill>
                <a:effectLst/>
                <a:latin typeface="Söhne"/>
              </a:rPr>
              <a:t>그리고 </a:t>
            </a:r>
            <a:r>
              <a:rPr lang="en-US" altLang="ko-KR" b="0" i="0" dirty="0">
                <a:solidFill>
                  <a:srgbClr val="374151"/>
                </a:solidFill>
                <a:effectLst/>
                <a:latin typeface="Söhne"/>
              </a:rPr>
              <a:t>AERONET AOD</a:t>
            </a:r>
            <a:r>
              <a:rPr lang="ko-KR" altLang="en-US" b="0" i="0" dirty="0">
                <a:solidFill>
                  <a:srgbClr val="374151"/>
                </a:solidFill>
                <a:effectLst/>
                <a:latin typeface="Söhne"/>
              </a:rPr>
              <a:t>를 수집한 뒤 </a:t>
            </a:r>
            <a:endParaRPr lang="en-US" altLang="ko-KR" b="0" i="0" dirty="0">
              <a:solidFill>
                <a:srgbClr val="374151"/>
              </a:solidFill>
              <a:effectLst/>
              <a:latin typeface="Söhne"/>
            </a:endParaRPr>
          </a:p>
          <a:p>
            <a:r>
              <a:rPr lang="en-US" altLang="ko-KR" b="0" i="0" dirty="0">
                <a:solidFill>
                  <a:srgbClr val="374151"/>
                </a:solidFill>
                <a:effectLst/>
                <a:latin typeface="Söhne"/>
              </a:rPr>
              <a:t>AERONET </a:t>
            </a:r>
            <a:r>
              <a:rPr lang="ko-KR" altLang="en-US" b="0" i="0" dirty="0">
                <a:solidFill>
                  <a:srgbClr val="374151"/>
                </a:solidFill>
                <a:effectLst/>
                <a:latin typeface="Söhne"/>
              </a:rPr>
              <a:t>데이터와 </a:t>
            </a:r>
            <a:r>
              <a:rPr lang="en-US" altLang="ko-KR" b="0" i="0" dirty="0">
                <a:solidFill>
                  <a:srgbClr val="374151"/>
                </a:solidFill>
                <a:effectLst/>
                <a:latin typeface="Söhne"/>
              </a:rPr>
              <a:t>GEMS </a:t>
            </a:r>
            <a:r>
              <a:rPr lang="ko-KR" altLang="en-US" b="0" i="0" dirty="0">
                <a:solidFill>
                  <a:srgbClr val="374151"/>
                </a:solidFill>
                <a:effectLst/>
                <a:latin typeface="Söhne"/>
              </a:rPr>
              <a:t>데이터를 시간</a:t>
            </a:r>
            <a:r>
              <a:rPr lang="en-US" altLang="ko-KR" b="0" i="0" dirty="0">
                <a:solidFill>
                  <a:srgbClr val="374151"/>
                </a:solidFill>
                <a:effectLst/>
                <a:latin typeface="Söhne"/>
              </a:rPr>
              <a:t>, </a:t>
            </a:r>
            <a:r>
              <a:rPr lang="ko-KR" altLang="en-US" b="0" i="0" dirty="0">
                <a:solidFill>
                  <a:srgbClr val="374151"/>
                </a:solidFill>
                <a:effectLst/>
                <a:latin typeface="Söhne"/>
              </a:rPr>
              <a:t>공간별로 </a:t>
            </a:r>
            <a:r>
              <a:rPr lang="ko-KR" altLang="en-US" b="0" i="0" dirty="0" err="1">
                <a:solidFill>
                  <a:srgbClr val="374151"/>
                </a:solidFill>
                <a:effectLst/>
                <a:latin typeface="Söhne"/>
              </a:rPr>
              <a:t>콜로케이션</a:t>
            </a:r>
            <a:r>
              <a:rPr lang="ko-KR" altLang="en-US" b="0" i="0" dirty="0">
                <a:solidFill>
                  <a:srgbClr val="374151"/>
                </a:solidFill>
                <a:effectLst/>
                <a:latin typeface="Söhne"/>
              </a:rPr>
              <a:t> 한 후 </a:t>
            </a:r>
            <a:r>
              <a:rPr lang="en-US" altLang="ko-KR" b="0" i="0" dirty="0">
                <a:solidFill>
                  <a:srgbClr val="374151"/>
                </a:solidFill>
                <a:effectLst/>
                <a:latin typeface="Söhne"/>
              </a:rPr>
              <a:t>AOD</a:t>
            </a:r>
            <a:r>
              <a:rPr lang="ko-KR" altLang="en-US" b="0" i="0" dirty="0">
                <a:solidFill>
                  <a:srgbClr val="374151"/>
                </a:solidFill>
                <a:effectLst/>
                <a:latin typeface="Söhne"/>
              </a:rPr>
              <a:t>의 오차를 계산합니다</a:t>
            </a:r>
            <a:r>
              <a:rPr lang="en-US" altLang="ko-KR" b="0" i="0" dirty="0">
                <a:solidFill>
                  <a:srgbClr val="374151"/>
                </a:solidFill>
                <a:effectLst/>
                <a:latin typeface="Söhne"/>
              </a:rPr>
              <a:t>.</a:t>
            </a:r>
          </a:p>
          <a:p>
            <a:r>
              <a:rPr lang="ko-KR" altLang="en-US" b="0" i="0" dirty="0">
                <a:solidFill>
                  <a:srgbClr val="374151"/>
                </a:solidFill>
                <a:effectLst/>
                <a:latin typeface="Söhne"/>
              </a:rPr>
              <a:t>이후 </a:t>
            </a:r>
            <a:r>
              <a:rPr lang="en-US" altLang="ko-KR" b="0" i="0" dirty="0">
                <a:solidFill>
                  <a:srgbClr val="374151"/>
                </a:solidFill>
                <a:effectLst/>
                <a:latin typeface="Söhne"/>
              </a:rPr>
              <a:t>AOD </a:t>
            </a:r>
            <a:r>
              <a:rPr lang="ko-KR" altLang="en-US" b="0" i="0" dirty="0">
                <a:solidFill>
                  <a:srgbClr val="374151"/>
                </a:solidFill>
                <a:effectLst/>
                <a:latin typeface="Söhne"/>
              </a:rPr>
              <a:t>오차를 </a:t>
            </a:r>
            <a:r>
              <a:rPr lang="en-US" altLang="ko-KR" b="0" i="0" dirty="0">
                <a:solidFill>
                  <a:srgbClr val="374151"/>
                </a:solidFill>
                <a:effectLst/>
                <a:latin typeface="Söhne"/>
              </a:rPr>
              <a:t>target data</a:t>
            </a:r>
            <a:r>
              <a:rPr lang="ko-KR" altLang="en-US" b="0" i="0" dirty="0">
                <a:solidFill>
                  <a:srgbClr val="374151"/>
                </a:solidFill>
                <a:effectLst/>
                <a:latin typeface="Söhne"/>
              </a:rPr>
              <a:t>로 설정한 뒤 </a:t>
            </a:r>
            <a:r>
              <a:rPr lang="en-US" altLang="ko-KR" b="0" i="0" dirty="0">
                <a:solidFill>
                  <a:srgbClr val="374151"/>
                </a:solidFill>
                <a:effectLst/>
                <a:latin typeface="Söhne"/>
              </a:rPr>
              <a:t>GEMS </a:t>
            </a:r>
            <a:r>
              <a:rPr lang="ko-KR" altLang="en-US" b="0" i="0" dirty="0">
                <a:solidFill>
                  <a:srgbClr val="374151"/>
                </a:solidFill>
                <a:effectLst/>
                <a:latin typeface="Söhne"/>
              </a:rPr>
              <a:t>데이터와 보조자료를 </a:t>
            </a:r>
            <a:r>
              <a:rPr lang="en-US" altLang="ko-KR" b="0" i="0" dirty="0">
                <a:solidFill>
                  <a:srgbClr val="374151"/>
                </a:solidFill>
                <a:effectLst/>
                <a:latin typeface="Söhne"/>
              </a:rPr>
              <a:t>predictor</a:t>
            </a:r>
            <a:r>
              <a:rPr lang="ko-KR" altLang="en-US" b="0" i="0" dirty="0">
                <a:solidFill>
                  <a:srgbClr val="374151"/>
                </a:solidFill>
                <a:effectLst/>
                <a:latin typeface="Söhne"/>
              </a:rPr>
              <a:t>로 사용하여 </a:t>
            </a:r>
            <a:r>
              <a:rPr lang="en-US" altLang="ko-KR" b="0" i="0" dirty="0">
                <a:solidFill>
                  <a:srgbClr val="374151"/>
                </a:solidFill>
                <a:effectLst/>
                <a:latin typeface="Söhne"/>
              </a:rPr>
              <a:t>RF </a:t>
            </a:r>
            <a:r>
              <a:rPr lang="ko-KR" altLang="en-US" b="0" i="0" dirty="0">
                <a:solidFill>
                  <a:srgbClr val="374151"/>
                </a:solidFill>
                <a:effectLst/>
                <a:latin typeface="Söhne"/>
              </a:rPr>
              <a:t>모델을 구성합니다</a:t>
            </a:r>
            <a:r>
              <a:rPr lang="en-US" altLang="ko-KR" b="0" i="0" dirty="0">
                <a:solidFill>
                  <a:srgbClr val="374151"/>
                </a:solidFill>
                <a:effectLst/>
                <a:latin typeface="Söhne"/>
              </a:rPr>
              <a:t>.</a:t>
            </a:r>
          </a:p>
          <a:p>
            <a:r>
              <a:rPr lang="ko-KR" altLang="en-US" b="0" i="0" dirty="0">
                <a:solidFill>
                  <a:srgbClr val="374151"/>
                </a:solidFill>
                <a:effectLst/>
                <a:latin typeface="Söhne"/>
              </a:rPr>
              <a:t>이후 </a:t>
            </a:r>
            <a:r>
              <a:rPr lang="en-US" altLang="ko-KR" b="0" i="0" dirty="0">
                <a:solidFill>
                  <a:srgbClr val="374151"/>
                </a:solidFill>
                <a:effectLst/>
                <a:latin typeface="Söhne"/>
              </a:rPr>
              <a:t>AOD </a:t>
            </a:r>
            <a:r>
              <a:rPr lang="ko-KR" altLang="en-US" b="0" i="0" dirty="0">
                <a:solidFill>
                  <a:srgbClr val="374151"/>
                </a:solidFill>
                <a:effectLst/>
                <a:latin typeface="Söhne"/>
              </a:rPr>
              <a:t>오차를 예측하기 위하여 해당 시간의 </a:t>
            </a:r>
            <a:r>
              <a:rPr lang="en-US" altLang="ko-KR" b="0" i="0" dirty="0">
                <a:solidFill>
                  <a:srgbClr val="374151"/>
                </a:solidFill>
                <a:effectLst/>
                <a:latin typeface="Söhne"/>
              </a:rPr>
              <a:t>GEMS </a:t>
            </a:r>
            <a:r>
              <a:rPr lang="ko-KR" altLang="en-US" b="0" i="0" dirty="0">
                <a:solidFill>
                  <a:srgbClr val="374151"/>
                </a:solidFill>
                <a:effectLst/>
                <a:latin typeface="Söhne"/>
              </a:rPr>
              <a:t>데이터 및 보조자료만을 이용</a:t>
            </a:r>
            <a:r>
              <a:rPr lang="en-US" altLang="ko-KR" b="0" i="0" dirty="0">
                <a:solidFill>
                  <a:srgbClr val="374151"/>
                </a:solidFill>
                <a:effectLst/>
                <a:latin typeface="Söhne"/>
              </a:rPr>
              <a:t>, </a:t>
            </a:r>
            <a:r>
              <a:rPr lang="ko-KR" altLang="en-US" b="0" i="0" dirty="0">
                <a:solidFill>
                  <a:srgbClr val="374151"/>
                </a:solidFill>
                <a:effectLst/>
                <a:latin typeface="Söhne"/>
              </a:rPr>
              <a:t>미리 구현된 </a:t>
            </a:r>
            <a:r>
              <a:rPr lang="en-US" altLang="ko-KR" b="0" i="0" dirty="0">
                <a:solidFill>
                  <a:srgbClr val="374151"/>
                </a:solidFill>
                <a:effectLst/>
                <a:latin typeface="Söhne"/>
              </a:rPr>
              <a:t>RF </a:t>
            </a:r>
            <a:r>
              <a:rPr lang="ko-KR" altLang="en-US" b="0" i="0" dirty="0">
                <a:solidFill>
                  <a:srgbClr val="374151"/>
                </a:solidFill>
                <a:effectLst/>
                <a:latin typeface="Söhne"/>
              </a:rPr>
              <a:t>모델을 이용하여 </a:t>
            </a:r>
            <a:r>
              <a:rPr lang="en-US" altLang="ko-KR" b="0" i="0" dirty="0">
                <a:solidFill>
                  <a:srgbClr val="374151"/>
                </a:solidFill>
                <a:effectLst/>
                <a:latin typeface="Söhne"/>
              </a:rPr>
              <a:t>AOD </a:t>
            </a:r>
            <a:r>
              <a:rPr lang="ko-KR" altLang="en-US" b="0" i="0" dirty="0">
                <a:solidFill>
                  <a:srgbClr val="374151"/>
                </a:solidFill>
                <a:effectLst/>
                <a:latin typeface="Söhne"/>
              </a:rPr>
              <a:t>오차를 예측하고 </a:t>
            </a:r>
            <a:endParaRPr lang="en-US" altLang="ko-KR" b="0" i="0" dirty="0">
              <a:solidFill>
                <a:srgbClr val="374151"/>
              </a:solidFill>
              <a:effectLst/>
              <a:latin typeface="Söhne"/>
            </a:endParaRPr>
          </a:p>
          <a:p>
            <a:r>
              <a:rPr lang="ko-KR" altLang="en-US" b="0" i="0" dirty="0">
                <a:solidFill>
                  <a:srgbClr val="374151"/>
                </a:solidFill>
                <a:effectLst/>
                <a:latin typeface="Söhne"/>
              </a:rPr>
              <a:t>이를 </a:t>
            </a:r>
            <a:r>
              <a:rPr lang="en-US" altLang="ko-KR" b="0" i="0" dirty="0">
                <a:solidFill>
                  <a:srgbClr val="374151"/>
                </a:solidFill>
                <a:effectLst/>
                <a:latin typeface="Söhne"/>
              </a:rPr>
              <a:t>GEMS AOD</a:t>
            </a:r>
            <a:r>
              <a:rPr lang="ko-KR" altLang="en-US" b="0" i="0" dirty="0">
                <a:solidFill>
                  <a:srgbClr val="374151"/>
                </a:solidFill>
                <a:effectLst/>
                <a:latin typeface="Söhne"/>
              </a:rPr>
              <a:t>에 더함으로써 후처리를 수행하게 됩니다</a:t>
            </a:r>
            <a:r>
              <a:rPr lang="en-US" altLang="ko-KR" b="0" i="0" dirty="0">
                <a:solidFill>
                  <a:srgbClr val="374151"/>
                </a:solidFill>
                <a:effectLst/>
                <a:latin typeface="Söhne"/>
              </a:rPr>
              <a:t>.</a:t>
            </a:r>
          </a:p>
          <a:p>
            <a:endParaRPr lang="ko-KR" altLang="en-US" dirty="0"/>
          </a:p>
        </p:txBody>
      </p:sp>
      <p:sp>
        <p:nvSpPr>
          <p:cNvPr id="4" name="슬라이드 번호 개체 틀 3"/>
          <p:cNvSpPr>
            <a:spLocks noGrp="1"/>
          </p:cNvSpPr>
          <p:nvPr>
            <p:ph type="sldNum" sz="quarter" idx="5"/>
          </p:nvPr>
        </p:nvSpPr>
        <p:spPr/>
        <p:txBody>
          <a:bodyPr/>
          <a:lstStyle/>
          <a:p>
            <a:fld id="{236B3E34-8EF4-4CA5-94EF-1170375B4B82}" type="slidenum">
              <a:rPr lang="ko-KR" altLang="en-US" smtClean="0"/>
              <a:t>12</a:t>
            </a:fld>
            <a:endParaRPr lang="ko-KR" altLang="en-US" dirty="0"/>
          </a:p>
        </p:txBody>
      </p:sp>
    </p:spTree>
    <p:extLst>
      <p:ext uri="{BB962C8B-B14F-4D97-AF65-F5344CB8AC3E}">
        <p14:creationId xmlns:p14="http://schemas.microsoft.com/office/powerpoint/2010/main" val="183161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slide presents the results of GEMS AOD after applying the post-process correction. </a:t>
            </a:r>
          </a:p>
          <a:p>
            <a:r>
              <a:rPr lang="en-US" altLang="ko-KR" dirty="0"/>
              <a:t>First, the left figure shows the validation results of GEMS AOD after the post-process correction. </a:t>
            </a:r>
          </a:p>
          <a:p>
            <a:r>
              <a:rPr lang="en-US" altLang="ko-KR" dirty="0"/>
              <a:t>You can see that the AOD values are close to the 1:1 line when compared with AERONET data, indicating improved accuracy.</a:t>
            </a:r>
          </a:p>
          <a:p>
            <a:r>
              <a:rPr lang="en-US" altLang="ko-KR" dirty="0"/>
              <a:t>the table on the right summarizes the statistical metrics. </a:t>
            </a:r>
          </a:p>
          <a:p>
            <a:r>
              <a:rPr lang="en-US" altLang="ko-KR" dirty="0"/>
              <a:t>All metrics, including slope, y-intercept, R, RMSE, and MBE, have improved. </a:t>
            </a:r>
          </a:p>
          <a:p>
            <a:r>
              <a:rPr lang="en-US" altLang="ko-KR" dirty="0"/>
              <a:t>The slopes of the corrected GEMS AOD data are now mostly above 0.77, which is more stable compared to the previous range of 0.534 to 0.73. The mean bias errors (MBEs) are now close to zero, showing less error. The correlation coefficients (R) are generally above 0.87, except at 22:45 UTC, indicating improved and consistent accuracy.</a:t>
            </a:r>
          </a:p>
          <a:p>
            <a:endParaRPr lang="en-US" altLang="ko-KR" dirty="0"/>
          </a:p>
          <a:p>
            <a:r>
              <a:rPr lang="ko-KR" altLang="en-US" dirty="0"/>
              <a:t>후처리 이후 </a:t>
            </a:r>
            <a:r>
              <a:rPr lang="en-US" altLang="ko-KR" dirty="0"/>
              <a:t>GEMS AOD</a:t>
            </a:r>
            <a:r>
              <a:rPr lang="ko-KR" altLang="en-US" dirty="0"/>
              <a:t>의 검증 결과에 대해 말씀드리면</a:t>
            </a:r>
            <a:r>
              <a:rPr lang="en-US" altLang="ko-KR" dirty="0"/>
              <a:t>, </a:t>
            </a:r>
            <a:r>
              <a:rPr lang="ko-KR" altLang="en-US" dirty="0"/>
              <a:t>우선 </a:t>
            </a:r>
            <a:r>
              <a:rPr lang="en-US" altLang="ko-KR" dirty="0"/>
              <a:t>AEROENT AOD</a:t>
            </a:r>
            <a:r>
              <a:rPr lang="ko-KR" altLang="en-US" dirty="0"/>
              <a:t>와 </a:t>
            </a:r>
            <a:r>
              <a:rPr lang="ko-KR" altLang="en-US" dirty="0" err="1"/>
              <a:t>비교시</a:t>
            </a:r>
            <a:r>
              <a:rPr lang="ko-KR" altLang="en-US" dirty="0"/>
              <a:t> 특히 </a:t>
            </a:r>
            <a:r>
              <a:rPr lang="en-US" altLang="ko-KR" dirty="0"/>
              <a:t>high AOD</a:t>
            </a:r>
            <a:r>
              <a:rPr lang="ko-KR" altLang="en-US" dirty="0"/>
              <a:t>에서 </a:t>
            </a:r>
            <a:r>
              <a:rPr lang="en-US" altLang="ko-KR" dirty="0"/>
              <a:t>1:1 line</a:t>
            </a:r>
            <a:r>
              <a:rPr lang="ko-KR" altLang="en-US" dirty="0"/>
              <a:t>에 가까워지고</a:t>
            </a:r>
            <a:r>
              <a:rPr lang="en-US" altLang="ko-KR" dirty="0"/>
              <a:t>, </a:t>
            </a:r>
            <a:r>
              <a:rPr lang="ko-KR" altLang="en-US" dirty="0" err="1"/>
              <a:t>상관계수또한</a:t>
            </a:r>
            <a:r>
              <a:rPr lang="ko-KR" altLang="en-US" dirty="0"/>
              <a:t> 높아진 모습을 보입니다</a:t>
            </a:r>
            <a:r>
              <a:rPr lang="en-US" altLang="ko-KR" dirty="0"/>
              <a:t>.</a:t>
            </a:r>
          </a:p>
          <a:p>
            <a:r>
              <a:rPr lang="ko-KR" altLang="en-US" dirty="0" err="1"/>
              <a:t>시간에따른</a:t>
            </a:r>
            <a:r>
              <a:rPr lang="ko-KR" altLang="en-US" dirty="0"/>
              <a:t> </a:t>
            </a:r>
            <a:r>
              <a:rPr lang="en-US" altLang="ko-KR" dirty="0"/>
              <a:t>GEMS AOD</a:t>
            </a:r>
            <a:r>
              <a:rPr lang="ko-KR" altLang="en-US" dirty="0"/>
              <a:t>의 편차에 대해 살펴보면 붉은색으로 표시된 원은</a:t>
            </a:r>
            <a:r>
              <a:rPr lang="en-US" altLang="ko-KR" dirty="0"/>
              <a:t> part1</a:t>
            </a:r>
            <a:r>
              <a:rPr lang="ko-KR" altLang="en-US" dirty="0"/>
              <a:t>의 개선점을 적용시킨 </a:t>
            </a:r>
            <a:r>
              <a:rPr lang="en-US" altLang="ko-KR" dirty="0"/>
              <a:t>GEMS AOD</a:t>
            </a:r>
            <a:r>
              <a:rPr lang="ko-KR" altLang="en-US" dirty="0"/>
              <a:t>이며 파란색 원은 후처리 이후 </a:t>
            </a:r>
            <a:r>
              <a:rPr lang="en-US" altLang="ko-KR" dirty="0"/>
              <a:t>GEMS AOD</a:t>
            </a:r>
            <a:r>
              <a:rPr lang="ko-KR" altLang="en-US" dirty="0"/>
              <a:t>를 의미합니다</a:t>
            </a:r>
            <a:r>
              <a:rPr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b="0" i="0" dirty="0">
                <a:solidFill>
                  <a:srgbClr val="374151"/>
                </a:solidFill>
                <a:effectLst/>
                <a:latin typeface="Söhne"/>
              </a:rPr>
              <a:t>후처리 전 </a:t>
            </a:r>
            <a:r>
              <a:rPr lang="en-US" altLang="ko-KR" b="0" i="0" dirty="0">
                <a:solidFill>
                  <a:srgbClr val="374151"/>
                </a:solidFill>
                <a:effectLst/>
                <a:latin typeface="Söhne"/>
              </a:rPr>
              <a:t>GEMS AOD</a:t>
            </a:r>
            <a:r>
              <a:rPr lang="ko-KR" altLang="en-US" b="0" i="0" dirty="0">
                <a:solidFill>
                  <a:srgbClr val="374151"/>
                </a:solidFill>
                <a:effectLst/>
                <a:latin typeface="Söhne"/>
              </a:rPr>
              <a:t>의 편차는 </a:t>
            </a:r>
            <a:r>
              <a:rPr lang="en-US" altLang="ko-KR" b="0" i="0" dirty="0">
                <a:solidFill>
                  <a:srgbClr val="374151"/>
                </a:solidFill>
                <a:effectLst/>
                <a:latin typeface="Söhne"/>
              </a:rPr>
              <a:t>bimodal </a:t>
            </a:r>
            <a:r>
              <a:rPr lang="en-US" altLang="ko-KR" b="0" i="0" dirty="0" err="1">
                <a:solidFill>
                  <a:srgbClr val="374151"/>
                </a:solidFill>
                <a:effectLst/>
                <a:latin typeface="Söhne"/>
              </a:rPr>
              <a:t>distribtuon</a:t>
            </a:r>
            <a:r>
              <a:rPr lang="en-US" altLang="ko-KR" b="0" i="0" dirty="0">
                <a:solidFill>
                  <a:srgbClr val="374151"/>
                </a:solidFill>
                <a:effectLst/>
                <a:latin typeface="Söhne"/>
              </a:rPr>
              <a:t> </a:t>
            </a:r>
            <a:r>
              <a:rPr lang="ko-KR" altLang="en-US" b="0" i="0" dirty="0">
                <a:solidFill>
                  <a:srgbClr val="374151"/>
                </a:solidFill>
                <a:effectLst/>
                <a:latin typeface="Söhne"/>
              </a:rPr>
              <a:t>를 이룹니다</a:t>
            </a:r>
            <a:r>
              <a:rPr lang="en-US" altLang="ko-KR" b="0" i="0" dirty="0">
                <a:solidFill>
                  <a:srgbClr val="374151"/>
                </a:solidFill>
                <a:effectLst/>
                <a:latin typeface="Söhne"/>
              </a:rPr>
              <a:t>. </a:t>
            </a:r>
            <a:r>
              <a:rPr lang="ko-KR" altLang="en-US" b="0" i="0" dirty="0">
                <a:solidFill>
                  <a:srgbClr val="374151"/>
                </a:solidFill>
                <a:effectLst/>
                <a:latin typeface="Söhne"/>
              </a:rPr>
              <a:t>하지만 후처리 이후 </a:t>
            </a:r>
            <a:r>
              <a:rPr lang="en-US" altLang="ko-KR" b="0" i="0" dirty="0">
                <a:solidFill>
                  <a:srgbClr val="374151"/>
                </a:solidFill>
                <a:effectLst/>
                <a:latin typeface="Söhne"/>
              </a:rPr>
              <a:t>bias 0</a:t>
            </a:r>
            <a:r>
              <a:rPr lang="ko-KR" altLang="en-US" b="0" i="0" dirty="0">
                <a:solidFill>
                  <a:srgbClr val="374151"/>
                </a:solidFill>
                <a:effectLst/>
                <a:latin typeface="Söhne"/>
              </a:rPr>
              <a:t>에 </a:t>
            </a:r>
            <a:r>
              <a:rPr lang="ko-KR" altLang="en-US" b="0" i="0" dirty="0" err="1">
                <a:solidFill>
                  <a:srgbClr val="374151"/>
                </a:solidFill>
                <a:effectLst/>
                <a:latin typeface="Söhne"/>
              </a:rPr>
              <a:t>가까워짐</a:t>
            </a:r>
            <a:r>
              <a:rPr lang="en-US" altLang="ko-KR" b="0" i="0" dirty="0">
                <a:solidFill>
                  <a:srgbClr val="374151"/>
                </a:solidFill>
                <a:effectLst/>
                <a:latin typeface="Söhne"/>
              </a:rPr>
              <a:t>, </a:t>
            </a:r>
            <a:r>
              <a:rPr lang="ko-KR" altLang="en-US" b="0" i="0" dirty="0">
                <a:solidFill>
                  <a:srgbClr val="374151"/>
                </a:solidFill>
                <a:effectLst/>
                <a:latin typeface="Söhne"/>
              </a:rPr>
              <a:t>시간별 </a:t>
            </a:r>
            <a:r>
              <a:rPr lang="en-US" altLang="ko-KR" b="0" i="0" dirty="0">
                <a:solidFill>
                  <a:srgbClr val="374151"/>
                </a:solidFill>
                <a:effectLst/>
                <a:latin typeface="Söhne"/>
              </a:rPr>
              <a:t>bias</a:t>
            </a:r>
            <a:r>
              <a:rPr lang="ko-KR" altLang="en-US" b="0" i="0" dirty="0">
                <a:solidFill>
                  <a:srgbClr val="374151"/>
                </a:solidFill>
                <a:effectLst/>
                <a:latin typeface="Söhne"/>
              </a:rPr>
              <a:t>가 크게 변화하지 않음</a:t>
            </a:r>
            <a:r>
              <a:rPr lang="en-US" altLang="ko-KR" b="0" i="0" dirty="0">
                <a:solidFill>
                  <a:srgbClr val="374151"/>
                </a:solidFill>
                <a:effectLst/>
                <a:latin typeface="Söhne"/>
              </a:rPr>
              <a:t>.</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b="0" i="0" dirty="0">
                <a:solidFill>
                  <a:srgbClr val="374151"/>
                </a:solidFill>
                <a:effectLst/>
                <a:latin typeface="Söhne"/>
              </a:rPr>
              <a:t>시간별로 검증 결과를 살펴봄</a:t>
            </a:r>
            <a:r>
              <a:rPr lang="en-US" altLang="ko-KR" b="0" i="0" dirty="0">
                <a:solidFill>
                  <a:srgbClr val="374151"/>
                </a:solidFill>
                <a:effectLst/>
                <a:latin typeface="Söhne"/>
              </a:rPr>
              <a:t>. Slope</a:t>
            </a:r>
            <a:r>
              <a:rPr lang="ko-KR" altLang="en-US" b="0" i="0" dirty="0">
                <a:solidFill>
                  <a:srgbClr val="374151"/>
                </a:solidFill>
                <a:effectLst/>
                <a:latin typeface="Söhne"/>
              </a:rPr>
              <a:t>이 기존에 </a:t>
            </a:r>
            <a:r>
              <a:rPr lang="en-US" altLang="ko-KR" b="0" i="0" dirty="0">
                <a:solidFill>
                  <a:srgbClr val="374151"/>
                </a:solidFill>
                <a:effectLst/>
                <a:latin typeface="Söhne"/>
              </a:rPr>
              <a:t>0.5~0.7</a:t>
            </a:r>
            <a:r>
              <a:rPr lang="ko-KR" altLang="en-US" b="0" i="0" dirty="0">
                <a:solidFill>
                  <a:srgbClr val="374151"/>
                </a:solidFill>
                <a:effectLst/>
                <a:latin typeface="Söhne"/>
              </a:rPr>
              <a:t>로 시간별로 다르게 나타나던 것과는 다르게 </a:t>
            </a:r>
            <a:r>
              <a:rPr lang="en-US" altLang="ko-KR" b="0" i="0" dirty="0">
                <a:solidFill>
                  <a:srgbClr val="374151"/>
                </a:solidFill>
                <a:effectLst/>
                <a:latin typeface="Söhne"/>
              </a:rPr>
              <a:t>0.77~0.83</a:t>
            </a:r>
            <a:r>
              <a:rPr lang="ko-KR" altLang="en-US" b="0" i="0" dirty="0">
                <a:solidFill>
                  <a:srgbClr val="374151"/>
                </a:solidFill>
                <a:effectLst/>
                <a:latin typeface="Söhne"/>
              </a:rPr>
              <a:t>으로 상대적으로 안정적인 모습을 보임</a:t>
            </a:r>
            <a:endParaRPr lang="en-US" altLang="ko-KR" b="0" i="0" dirty="0">
              <a:solidFill>
                <a:srgbClr val="374151"/>
              </a:solidFill>
              <a:effectLs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0" i="0" dirty="0">
              <a:solidFill>
                <a:srgbClr val="374151"/>
              </a:solidFill>
              <a:effectLs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0" i="0" dirty="0">
              <a:solidFill>
                <a:srgbClr val="374151"/>
              </a:solidFill>
              <a:effectLst/>
              <a:latin typeface="Söhne"/>
            </a:endParaRPr>
          </a:p>
          <a:p>
            <a:endParaRPr lang="ko-KR" altLang="en-US" dirty="0"/>
          </a:p>
        </p:txBody>
      </p:sp>
      <p:sp>
        <p:nvSpPr>
          <p:cNvPr id="4" name="슬라이드 번호 개체 틀 3"/>
          <p:cNvSpPr>
            <a:spLocks noGrp="1"/>
          </p:cNvSpPr>
          <p:nvPr>
            <p:ph type="sldNum" sz="quarter" idx="5"/>
          </p:nvPr>
        </p:nvSpPr>
        <p:spPr/>
        <p:txBody>
          <a:bodyPr/>
          <a:lstStyle/>
          <a:p>
            <a:fld id="{236B3E34-8EF4-4CA5-94EF-1170375B4B82}" type="slidenum">
              <a:rPr lang="ko-KR" altLang="en-US" smtClean="0"/>
              <a:t>13</a:t>
            </a:fld>
            <a:endParaRPr lang="ko-KR" altLang="en-US" dirty="0"/>
          </a:p>
        </p:txBody>
      </p:sp>
    </p:spTree>
    <p:extLst>
      <p:ext uri="{BB962C8B-B14F-4D97-AF65-F5344CB8AC3E}">
        <p14:creationId xmlns:p14="http://schemas.microsoft.com/office/powerpoint/2010/main" val="2834341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applied the same post-process correction method to SSA as we did for AOD. In the left figure, you can see the comparison of GEMS SSA after post-process correction. The percentage of GEMS SSA values within the expected error range has increased significantly. The middle figure shows the diurnal variation of the SSA bias, which was bell-shaped before correction </a:t>
            </a:r>
            <a:r>
              <a:rPr lang="en-US" altLang="ko-KR" dirty="0" err="1"/>
              <a:t>iin</a:t>
            </a:r>
            <a:r>
              <a:rPr lang="en-US" altLang="ko-KR" dirty="0"/>
              <a:t> red circles but is now much more stable in blue circles. The table on the right shows the improvement in statistical metrics. The percentage of SSA values within the error range, EE%, has improved, indicating better consistency with AERONET. EE% ±0.03 is now above 64.3%, compared to the previous 27.82% to 64.96% before post-process correction.</a:t>
            </a:r>
          </a:p>
          <a:p>
            <a:r>
              <a:rPr lang="en-US" altLang="ko-KR" dirty="0"/>
              <a:t>These enhancements show that our correction method effectively reduces biases in not only GEMS AOD but also GEMS SSA.</a:t>
            </a:r>
          </a:p>
          <a:p>
            <a:endParaRPr lang="en-US" altLang="ko-KR" dirty="0"/>
          </a:p>
          <a:p>
            <a:r>
              <a:rPr lang="ko-KR" altLang="en-US" dirty="0"/>
              <a:t>후처리 이후 </a:t>
            </a:r>
            <a:r>
              <a:rPr lang="en-US" altLang="ko-KR" dirty="0"/>
              <a:t>GEMS SSA</a:t>
            </a:r>
            <a:r>
              <a:rPr lang="ko-KR" altLang="en-US" dirty="0"/>
              <a:t>의 검증 결과에 대해 말씀드리면</a:t>
            </a:r>
            <a:r>
              <a:rPr lang="en-US" altLang="ko-KR" dirty="0"/>
              <a:t>, </a:t>
            </a:r>
          </a:p>
          <a:p>
            <a:r>
              <a:rPr lang="ko-KR" altLang="en-US" dirty="0"/>
              <a:t>예상오차 범위 </a:t>
            </a:r>
            <a:r>
              <a:rPr lang="ko-KR" altLang="en-US" dirty="0" err="1"/>
              <a:t>안에들어오는</a:t>
            </a:r>
            <a:r>
              <a:rPr lang="ko-KR" altLang="en-US" dirty="0"/>
              <a:t> </a:t>
            </a:r>
            <a:r>
              <a:rPr lang="en-US" altLang="ko-KR" dirty="0"/>
              <a:t>SSA</a:t>
            </a:r>
            <a:r>
              <a:rPr lang="ko-KR" altLang="en-US" dirty="0"/>
              <a:t>가 </a:t>
            </a:r>
            <a:r>
              <a:rPr lang="en-US" altLang="ko-KR" dirty="0"/>
              <a:t>68%</a:t>
            </a:r>
            <a:r>
              <a:rPr lang="ko-KR" altLang="en-US" dirty="0"/>
              <a:t>로 성능이 향상되었으며</a:t>
            </a:r>
            <a:r>
              <a:rPr lang="en-US" altLang="ko-KR" dirty="0"/>
              <a:t>, </a:t>
            </a:r>
          </a:p>
          <a:p>
            <a:r>
              <a:rPr lang="ko-KR" altLang="en-US" dirty="0"/>
              <a:t>특히 </a:t>
            </a:r>
            <a:r>
              <a:rPr lang="en-US" altLang="ko-KR" dirty="0"/>
              <a:t>GEMS SSA</a:t>
            </a:r>
            <a:r>
              <a:rPr lang="ko-KR" altLang="en-US" dirty="0"/>
              <a:t>와 </a:t>
            </a:r>
            <a:r>
              <a:rPr lang="en-US" altLang="ko-KR" dirty="0"/>
              <a:t>AEROENT 1:1 line..</a:t>
            </a:r>
          </a:p>
          <a:p>
            <a:r>
              <a:rPr lang="en-US" altLang="ko-KR" dirty="0"/>
              <a:t>03 UTC</a:t>
            </a:r>
            <a:r>
              <a:rPr lang="ko-KR" altLang="en-US" dirty="0"/>
              <a:t>에서 최대 </a:t>
            </a:r>
            <a:r>
              <a:rPr lang="en-US" altLang="ko-KR" dirty="0"/>
              <a:t>0.05</a:t>
            </a:r>
            <a:r>
              <a:rPr lang="ko-KR" altLang="en-US" dirty="0"/>
              <a:t>의 바이어스를 가졌으나</a:t>
            </a:r>
            <a:r>
              <a:rPr lang="en-US" altLang="ko-KR" dirty="0"/>
              <a:t>,, 0</a:t>
            </a:r>
            <a:r>
              <a:rPr lang="ko-KR" altLang="en-US" dirty="0"/>
              <a:t>에 </a:t>
            </a:r>
            <a:r>
              <a:rPr lang="ko-KR" altLang="en-US" dirty="0" err="1"/>
              <a:t>가까워짐</a:t>
            </a:r>
            <a:r>
              <a:rPr lang="en-US" altLang="ko-KR" dirty="0"/>
              <a:t>..</a:t>
            </a:r>
          </a:p>
          <a:p>
            <a:r>
              <a:rPr lang="ko-KR" altLang="en-US" dirty="0"/>
              <a:t>따라서 </a:t>
            </a:r>
            <a:r>
              <a:rPr lang="ko-KR" altLang="en-US" dirty="0" err="1"/>
              <a:t>머신러닝을</a:t>
            </a:r>
            <a:r>
              <a:rPr lang="ko-KR" altLang="en-US" dirty="0"/>
              <a:t> 이용한 후처리 방법은 </a:t>
            </a:r>
            <a:r>
              <a:rPr lang="en-US" altLang="ko-KR" dirty="0"/>
              <a:t>GEMS</a:t>
            </a:r>
            <a:r>
              <a:rPr lang="ko-KR" altLang="en-US" dirty="0"/>
              <a:t>에서 산출하는 에어로졸의 시간별 산출 에러를 감소시켜 실제 일변화의 </a:t>
            </a:r>
            <a:r>
              <a:rPr lang="en-US" altLang="ko-KR" dirty="0"/>
              <a:t>signal</a:t>
            </a:r>
            <a:r>
              <a:rPr lang="ko-KR" altLang="en-US" dirty="0"/>
              <a:t>을 탐지하는데 주요한 역할을 할 </a:t>
            </a:r>
            <a:r>
              <a:rPr lang="ko-KR" altLang="en-US" dirty="0" err="1"/>
              <a:t>수있ㅇ르것</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fld id="{236B3E34-8EF4-4CA5-94EF-1170375B4B82}" type="slidenum">
              <a:rPr lang="ko-KR" altLang="en-US" smtClean="0"/>
              <a:t>14</a:t>
            </a:fld>
            <a:endParaRPr lang="ko-KR" altLang="en-US" dirty="0"/>
          </a:p>
        </p:txBody>
      </p:sp>
    </p:spTree>
    <p:extLst>
      <p:ext uri="{BB962C8B-B14F-4D97-AF65-F5344CB8AC3E}">
        <p14:creationId xmlns:p14="http://schemas.microsoft.com/office/powerpoint/2010/main" val="244412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b="0" i="0" dirty="0">
                <a:solidFill>
                  <a:srgbClr val="0D0D0D"/>
                </a:solidFill>
                <a:effectLst/>
                <a:highlight>
                  <a:srgbClr val="FFFFFF"/>
                </a:highlight>
                <a:latin typeface="Söhne"/>
              </a:rPr>
              <a:t>In conclusion, Operational GEMS aerosol algorithm version 2.1 includes updates in surface reflectance, ALH, the retrieval of high AOD, and metadata.</a:t>
            </a:r>
          </a:p>
          <a:p>
            <a:pPr algn="l"/>
            <a:r>
              <a:rPr lang="en-US" altLang="ko-KR" b="0" i="0" dirty="0">
                <a:solidFill>
                  <a:srgbClr val="0D0D0D"/>
                </a:solidFill>
                <a:effectLst/>
                <a:highlight>
                  <a:srgbClr val="FFFFFF"/>
                </a:highlight>
                <a:latin typeface="Söhne"/>
              </a:rPr>
              <a:t>We aimed to assume more accurate]surface reflectance and a more realistic first guess value for ALH in aerosol retrieval and derive as many pixels as possible that were previously not retrieved due to misclassification as clouds or being outside the maximum LUT node.</a:t>
            </a:r>
          </a:p>
          <a:p>
            <a:r>
              <a:rPr lang="en-US" altLang="ko-KR" dirty="0"/>
              <a:t>Thanks for your attention.</a:t>
            </a:r>
          </a:p>
          <a:p>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15</a:t>
            </a:fld>
            <a:endParaRPr lang="ko-KR" altLang="en-US"/>
          </a:p>
        </p:txBody>
      </p:sp>
    </p:spTree>
    <p:extLst>
      <p:ext uri="{BB962C8B-B14F-4D97-AF65-F5344CB8AC3E}">
        <p14:creationId xmlns:p14="http://schemas.microsoft.com/office/powerpoint/2010/main" val="275073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200" kern="100" dirty="0">
                <a:solidFill>
                  <a:schemeClr val="tx1"/>
                </a:solidFill>
                <a:effectLst/>
                <a:latin typeface="+mj-lt"/>
                <a:ea typeface="맑은 고딕" panose="020B0503020000020004" pitchFamily="50" charset="-127"/>
                <a:cs typeface="Times New Roman" panose="02020603050405020304" pitchFamily="18" charset="0"/>
              </a:rPr>
              <a:t>This slide shows the retrieved results of aerosol optical properties over Southeast Asia from GEMS. </a:t>
            </a:r>
            <a:endParaRPr lang="en-US" altLang="ko-KR" sz="1200" dirty="0">
              <a:solidFill>
                <a:schemeClr val="tx1"/>
              </a:solidFill>
              <a:latin typeface="+mj-lt"/>
            </a:endParaRPr>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200" kern="100" dirty="0">
                <a:solidFill>
                  <a:schemeClr val="tx1"/>
                </a:solidFill>
                <a:effectLst/>
                <a:latin typeface="+mj-lt"/>
                <a:ea typeface="맑은 고딕" panose="020B0503020000020004" pitchFamily="50" charset="-127"/>
                <a:cs typeface="Times New Roman" panose="02020603050405020304" pitchFamily="18" charset="0"/>
              </a:rPr>
              <a:t>There are GEMS False RGB, AOD, SSA, ALH, UV and VISAI.</a:t>
            </a:r>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200" dirty="0">
                <a:solidFill>
                  <a:schemeClr val="tx1"/>
                </a:solidFill>
                <a:latin typeface="+mj-lt"/>
              </a:rPr>
              <a:t>highly absorbing fine is selected as GEMS aerosol type over this area during the dry season. </a:t>
            </a:r>
          </a:p>
          <a:p>
            <a:pPr eaLnBrk="1" hangingPunct="1"/>
            <a:r>
              <a:rPr lang="en-US" altLang="ko-KR" sz="1200" dirty="0">
                <a:solidFill>
                  <a:schemeClr val="tx1"/>
                </a:solidFill>
                <a:latin typeface="+mj-lt"/>
              </a:rPr>
              <a:t>GEMS AOD work well with a thick smoke plume over Myanmar. </a:t>
            </a:r>
            <a:r>
              <a:rPr lang="en-US" altLang="ko-KR" sz="1200" kern="100" dirty="0">
                <a:solidFill>
                  <a:schemeClr val="tx1"/>
                </a:solidFill>
                <a:effectLst/>
                <a:latin typeface="+mj-lt"/>
                <a:ea typeface="맑은 고딕" panose="020B0503020000020004" pitchFamily="50" charset="-127"/>
                <a:cs typeface="Times New Roman" panose="02020603050405020304" pitchFamily="18" charset="0"/>
              </a:rPr>
              <a:t>We can find the smoke plume in GEMS False RGB and GEMS AOD is up to 1.5. </a:t>
            </a:r>
          </a:p>
          <a:p>
            <a:pPr eaLnBrk="1" hangingPunct="1"/>
            <a:r>
              <a:rPr lang="en-US" altLang="ko-KR" sz="1200" kern="100" dirty="0">
                <a:solidFill>
                  <a:schemeClr val="tx1"/>
                </a:solidFill>
                <a:effectLst/>
                <a:latin typeface="+mj-lt"/>
                <a:ea typeface="맑은 고딕" panose="020B0503020000020004" pitchFamily="50" charset="-127"/>
                <a:cs typeface="Times New Roman" panose="02020603050405020304" pitchFamily="18" charset="0"/>
              </a:rPr>
              <a:t>GEMS SSA shows reasonable values for HAF. </a:t>
            </a:r>
          </a:p>
          <a:p>
            <a:pPr marL="0" marR="0" lvl="0" indent="0" algn="l" defTabSz="914400" rtl="0" eaLnBrk="0" fontAlgn="base" latinLnBrk="1" hangingPunct="0">
              <a:lnSpc>
                <a:spcPct val="100000"/>
              </a:lnSpc>
              <a:spcBef>
                <a:spcPct val="30000"/>
              </a:spcBef>
              <a:spcAft>
                <a:spcPct val="0"/>
              </a:spcAft>
              <a:buClrTx/>
              <a:buSzTx/>
              <a:buFontTx/>
              <a:buNone/>
              <a:tabLst/>
              <a:defRPr/>
            </a:pPr>
            <a:r>
              <a:rPr lang="en-US" altLang="ko-KR" sz="1200" dirty="0">
                <a:solidFill>
                  <a:schemeClr val="tx1"/>
                </a:solidFill>
                <a:latin typeface="+mj-lt"/>
              </a:rPr>
              <a:t>Retrieval of ALH can be enabled by GEMS for diurnal variation. </a:t>
            </a:r>
          </a:p>
          <a:p>
            <a:pPr marL="0" marR="0" lvl="0" indent="0" algn="l" defTabSz="914400" rtl="0" eaLnBrk="0" fontAlgn="base" latinLnBrk="1" hangingPunct="0">
              <a:lnSpc>
                <a:spcPct val="100000"/>
              </a:lnSpc>
              <a:spcBef>
                <a:spcPct val="30000"/>
              </a:spcBef>
              <a:spcAft>
                <a:spcPct val="0"/>
              </a:spcAft>
              <a:buClrTx/>
              <a:buSzTx/>
              <a:buFontTx/>
              <a:buNone/>
              <a:tabLst/>
              <a:defRPr/>
            </a:pPr>
            <a:r>
              <a:rPr lang="en-US" altLang="ko-KR" sz="1200" dirty="0">
                <a:solidFill>
                  <a:schemeClr val="tx1"/>
                </a:solidFill>
                <a:latin typeface="+mj-lt"/>
              </a:rPr>
              <a:t>Interestingly, over time, hotspots start to appear in UVAI. </a:t>
            </a:r>
            <a:r>
              <a:rPr lang="en-US" altLang="ko-KR" sz="1200" dirty="0">
                <a:solidFill>
                  <a:schemeClr val="tx1"/>
                </a:solidFill>
                <a:latin typeface="+mj-lt"/>
                <a:ea typeface="+mn-ea"/>
                <a:cs typeface="Arial" panose="020B0604020202020204" pitchFamily="34" charset="0"/>
              </a:rPr>
              <a:t>Fine-scale features of high UVAI may be due to </a:t>
            </a:r>
            <a:r>
              <a:rPr lang="en-US" altLang="ko-KR" sz="1200" dirty="0">
                <a:solidFill>
                  <a:schemeClr val="tx1"/>
                </a:solidFill>
                <a:latin typeface="+mj-lt"/>
              </a:rPr>
              <a:t>heavy air pollution caused by biomass burning.</a:t>
            </a:r>
            <a:endParaRPr lang="ko-KR" altLang="en-US" sz="1200" dirty="0">
              <a:solidFill>
                <a:schemeClr val="tx1"/>
              </a:solidFill>
              <a:latin typeface="+mj-lt"/>
            </a:endParaRPr>
          </a:p>
        </p:txBody>
      </p:sp>
      <p:sp>
        <p:nvSpPr>
          <p:cNvPr id="4" name="슬라이드 번호 개체 틀 3"/>
          <p:cNvSpPr>
            <a:spLocks noGrp="1"/>
          </p:cNvSpPr>
          <p:nvPr>
            <p:ph type="sldNum" sz="quarter" idx="5"/>
          </p:nvPr>
        </p:nvSpPr>
        <p:spPr/>
        <p:txBody>
          <a:bodyPr/>
          <a:lstStyle/>
          <a:p>
            <a:fld id="{00B2EFBB-C3B0-47F6-8031-B4122A8C5A5A}" type="slidenum">
              <a:rPr lang="ko-KR" altLang="en-US" smtClean="0"/>
              <a:t>2</a:t>
            </a:fld>
            <a:endParaRPr lang="ko-KR" altLang="en-US"/>
          </a:p>
        </p:txBody>
      </p:sp>
    </p:spTree>
    <p:extLst>
      <p:ext uri="{BB962C8B-B14F-4D97-AF65-F5344CB8AC3E}">
        <p14:creationId xmlns:p14="http://schemas.microsoft.com/office/powerpoint/2010/main" val="415308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operational GEMS aerosol algorithm is currently at version 2.0. </a:t>
            </a:r>
          </a:p>
          <a:p>
            <a:r>
              <a:rPr lang="en-US" altLang="ko-KR" dirty="0"/>
              <a:t>However, the reprocessing of version 2.1 is almost finished, so it will be updated soon.</a:t>
            </a:r>
          </a:p>
          <a:p>
            <a:r>
              <a:rPr lang="en-US" altLang="ko-KR" b="0" i="0" dirty="0">
                <a:solidFill>
                  <a:srgbClr val="0D0D0D"/>
                </a:solidFill>
                <a:effectLst/>
                <a:highlight>
                  <a:srgbClr val="FFFFFF"/>
                </a:highlight>
                <a:latin typeface="Söhne"/>
              </a:rPr>
              <a:t>The major updates consist of improvements in surface reflectance, Aerosol Layer Height, retrieval of high AOD, and updating metadata. </a:t>
            </a:r>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3</a:t>
            </a:fld>
            <a:endParaRPr lang="ko-KR" altLang="en-US"/>
          </a:p>
        </p:txBody>
      </p:sp>
    </p:spTree>
    <p:extLst>
      <p:ext uri="{BB962C8B-B14F-4D97-AF65-F5344CB8AC3E}">
        <p14:creationId xmlns:p14="http://schemas.microsoft.com/office/powerpoint/2010/main" val="334199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lvl="0" indent="0" latinLnBrk="1">
              <a:buFont typeface="Arial" panose="020B0604020202020204" pitchFamily="34" charset="0"/>
              <a:buNone/>
            </a:pPr>
            <a:r>
              <a:rPr lang="en-US" altLang="ko-KR" b="0" i="0" dirty="0">
                <a:solidFill>
                  <a:srgbClr val="0D0D0D"/>
                </a:solidFill>
                <a:effectLst/>
                <a:highlight>
                  <a:srgbClr val="FFFFFF"/>
                </a:highlight>
                <a:latin typeface="Söhne"/>
              </a:rPr>
              <a:t>First, t</a:t>
            </a:r>
            <a:r>
              <a:rPr lang="en-US" altLang="ko-KR" sz="1200" dirty="0">
                <a:latin typeface="Verdana Pro Cond" panose="020B0606030504040204" pitchFamily="34" charset="0"/>
              </a:rPr>
              <a:t>he seasonal background AOD are considered in GEMS AERAOD v2.1..</a:t>
            </a:r>
            <a:endParaRPr lang="ko-KR" altLang="en-US" sz="1200" dirty="0">
              <a:latin typeface="Verdana Pro Cond" panose="020B0606030504040204" pitchFamily="34" charset="0"/>
            </a:endParaRPr>
          </a:p>
          <a:p>
            <a:r>
              <a:rPr lang="en-US" altLang="ko-KR" dirty="0">
                <a:effectLst/>
              </a:rPr>
              <a:t>Unlike other GEMS algorithms, t</a:t>
            </a:r>
            <a:r>
              <a:rPr lang="en-US" altLang="ko-KR" b="0" i="0" dirty="0">
                <a:solidFill>
                  <a:srgbClr val="0D0D0D"/>
                </a:solidFill>
                <a:effectLst/>
                <a:highlight>
                  <a:srgbClr val="FFFFFF"/>
                </a:highlight>
                <a:latin typeface="Söhne"/>
              </a:rPr>
              <a:t>he surface reflectance used for aerosol retrieval is calculated within the aerosol algorithm itself. Then, Hourly surface reflectance are calculated using the minimum reflectance method.</a:t>
            </a:r>
          </a:p>
          <a:p>
            <a:r>
              <a:rPr lang="en-US" altLang="ko-KR" b="0" i="0" dirty="0">
                <a:solidFill>
                  <a:srgbClr val="0D0D0D"/>
                </a:solidFill>
                <a:effectLst/>
                <a:highlight>
                  <a:srgbClr val="FFFFFF"/>
                </a:highlight>
                <a:latin typeface="Söhne"/>
              </a:rPr>
              <a:t>However, Regions like India and Bangladesh, where there are always a lot of aerosols, it could overestimate surface reflectance and cause an underestimation of GEMS AOD. </a:t>
            </a:r>
          </a:p>
          <a:p>
            <a:r>
              <a:rPr lang="en-US" altLang="ko-KR" b="0" i="0" dirty="0">
                <a:solidFill>
                  <a:srgbClr val="0D0D0D"/>
                </a:solidFill>
                <a:effectLst/>
                <a:highlight>
                  <a:srgbClr val="FFFFFF"/>
                </a:highlight>
                <a:latin typeface="Söhne"/>
              </a:rPr>
              <a:t>Therefore, we interpolated the background AOD from AERONET data using the inverse distance weighting method to calculate monthly BAOD. Then, we consider this data during calculation of surface reflectance .</a:t>
            </a:r>
          </a:p>
          <a:p>
            <a:r>
              <a:rPr lang="en-US" altLang="ko-KR" b="0" i="0" dirty="0">
                <a:solidFill>
                  <a:srgbClr val="0D0D0D"/>
                </a:solidFill>
                <a:effectLst/>
                <a:highlight>
                  <a:srgbClr val="FFFFFF"/>
                </a:highlight>
                <a:latin typeface="Söhne"/>
              </a:rPr>
              <a:t>Therefore, In the validation results at the Dhaka site, GEMS AOD show a negative bias compared with AERONET AOD in the previous version. </a:t>
            </a:r>
          </a:p>
          <a:p>
            <a:r>
              <a:rPr lang="en-US" altLang="ko-KR" b="0" i="0" dirty="0">
                <a:solidFill>
                  <a:srgbClr val="0D0D0D"/>
                </a:solidFill>
                <a:effectLst/>
                <a:highlight>
                  <a:srgbClr val="FFFFFF"/>
                </a:highlight>
                <a:latin typeface="Söhne"/>
              </a:rPr>
              <a:t>After update, </a:t>
            </a:r>
            <a:r>
              <a:rPr lang="en-US" altLang="ko-KR" dirty="0">
                <a:effectLst/>
              </a:rPr>
              <a:t>GEMS AOD has become closer to the 1:1 line when compared with AERONET AOD.</a:t>
            </a:r>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4</a:t>
            </a:fld>
            <a:endParaRPr lang="ko-KR" altLang="en-US"/>
          </a:p>
        </p:txBody>
      </p:sp>
    </p:spTree>
    <p:extLst>
      <p:ext uri="{BB962C8B-B14F-4D97-AF65-F5344CB8AC3E}">
        <p14:creationId xmlns:p14="http://schemas.microsoft.com/office/powerpoint/2010/main" val="4557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effectLst/>
              </a:rPr>
              <a:t>Until version 2, surface reflectance variable was not provided in </a:t>
            </a:r>
            <a:r>
              <a:rPr lang="en-US" altLang="ko-KR" dirty="0" err="1">
                <a:effectLst/>
              </a:rPr>
              <a:t>netcdf</a:t>
            </a:r>
            <a:r>
              <a:rPr lang="en-US" altLang="ko-KR" dirty="0">
                <a:effectLst/>
              </a:rPr>
              <a:t> file.</a:t>
            </a:r>
          </a:p>
          <a:p>
            <a:r>
              <a:rPr lang="en-US" altLang="ko-KR" dirty="0">
                <a:effectLst/>
              </a:rPr>
              <a:t>It was impossible to evaluate the retrieval errors of aerosol optical properties according to surface reflectance change.</a:t>
            </a:r>
            <a:endParaRPr lang="en-US" altLang="ko-KR" b="0" i="0" dirty="0">
              <a:solidFill>
                <a:srgbClr val="0D0D0D"/>
              </a:solidFill>
              <a:effectLst/>
              <a:highlight>
                <a:srgbClr val="FFFFFF"/>
              </a:highlight>
              <a:latin typeface="Söhne"/>
            </a:endParaRPr>
          </a:p>
          <a:p>
            <a:r>
              <a:rPr lang="en-US" altLang="ko-KR" b="0" i="0" dirty="0">
                <a:solidFill>
                  <a:srgbClr val="0D0D0D"/>
                </a:solidFill>
                <a:effectLst/>
                <a:highlight>
                  <a:srgbClr val="FFFFFF"/>
                </a:highlight>
                <a:latin typeface="Söhne"/>
              </a:rPr>
              <a:t>Then, In version 2.1, the </a:t>
            </a:r>
            <a:r>
              <a:rPr lang="en-US" altLang="ko-KR" b="0" i="0" dirty="0" err="1">
                <a:solidFill>
                  <a:srgbClr val="0D0D0D"/>
                </a:solidFill>
                <a:effectLst/>
                <a:highlight>
                  <a:srgbClr val="FFFFFF"/>
                </a:highlight>
                <a:latin typeface="Söhne"/>
              </a:rPr>
              <a:t>data_fields</a:t>
            </a:r>
            <a:r>
              <a:rPr lang="en-US" altLang="ko-KR" b="0" i="0" dirty="0">
                <a:solidFill>
                  <a:srgbClr val="0D0D0D"/>
                </a:solidFill>
                <a:effectLst/>
                <a:highlight>
                  <a:srgbClr val="FFFFFF"/>
                </a:highlight>
                <a:latin typeface="Söhne"/>
              </a:rPr>
              <a:t> will contain surface reflectance variable for six wavelengths.</a:t>
            </a:r>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5</a:t>
            </a:fld>
            <a:endParaRPr lang="ko-KR" altLang="en-US"/>
          </a:p>
        </p:txBody>
      </p:sp>
    </p:spTree>
    <p:extLst>
      <p:ext uri="{BB962C8B-B14F-4D97-AF65-F5344CB8AC3E}">
        <p14:creationId xmlns:p14="http://schemas.microsoft.com/office/powerpoint/2010/main" val="255068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0D0D0D"/>
                </a:solidFill>
                <a:effectLst/>
                <a:highlight>
                  <a:srgbClr val="FFFFFF"/>
                </a:highlight>
                <a:latin typeface="Söhne"/>
              </a:rPr>
              <a:t>We retrieve the Aerosol Layer Height using the optimal estimation method. </a:t>
            </a:r>
          </a:p>
          <a:p>
            <a:r>
              <a:rPr lang="en-US" altLang="ko-KR" sz="1200" dirty="0">
                <a:latin typeface="Verdana Pro Cond" panose="020B0606030504040204" pitchFamily="34" charset="0"/>
              </a:rPr>
              <a:t>Optimal estimation (OE) method </a:t>
            </a:r>
            <a:r>
              <a:rPr lang="en-US" altLang="ko-KR" b="0" i="0" dirty="0">
                <a:solidFill>
                  <a:srgbClr val="0D0D0D"/>
                </a:solidFill>
                <a:effectLst/>
                <a:highlight>
                  <a:srgbClr val="FFFFFF"/>
                </a:highlight>
                <a:latin typeface="Söhne"/>
              </a:rPr>
              <a:t>finds </a:t>
            </a:r>
            <a:r>
              <a:rPr lang="en-US" altLang="ko-KR" sz="1200" b="1" dirty="0">
                <a:latin typeface="Verdana Pro Cond" panose="020B0606030504040204" pitchFamily="34" charset="0"/>
              </a:rPr>
              <a:t>the</a:t>
            </a:r>
            <a:r>
              <a:rPr lang="en-US" altLang="ko-KR" sz="1200" dirty="0">
                <a:latin typeface="Verdana Pro Cond" panose="020B0606030504040204" pitchFamily="34" charset="0"/>
              </a:rPr>
              <a:t> optimized values of AOD, SSA, and </a:t>
            </a:r>
            <a:r>
              <a:rPr lang="en-US" altLang="ko-KR" sz="1200" b="0" dirty="0">
                <a:latin typeface="Verdana Pro Cond" panose="020B0606030504040204" pitchFamily="34" charset="0"/>
              </a:rPr>
              <a:t>ALH</a:t>
            </a:r>
            <a:r>
              <a:rPr lang="en-US" altLang="ko-KR" sz="1200" dirty="0">
                <a:latin typeface="Verdana Pro Cond" panose="020B0606030504040204" pitchFamily="34" charset="0"/>
              </a:rPr>
              <a:t> from normalized radiances at six wavelengths</a:t>
            </a:r>
            <a:endParaRPr lang="en-US" altLang="ko-KR" b="0" i="0" dirty="0">
              <a:solidFill>
                <a:srgbClr val="0D0D0D"/>
              </a:solidFill>
              <a:effectLst/>
              <a:highlight>
                <a:srgbClr val="FFFFFF"/>
              </a:highligh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0D0D0D"/>
                </a:solidFill>
                <a:effectLst/>
                <a:highlight>
                  <a:srgbClr val="FFFFFF"/>
                </a:highlight>
                <a:latin typeface="Söhne"/>
              </a:rPr>
              <a:t>Until version 2, the first guess for ALH was assumed to be 2 km. </a:t>
            </a:r>
            <a:r>
              <a:rPr lang="en-US" altLang="ko-KR" sz="1200" dirty="0">
                <a:latin typeface="Verdana Pro Cond" panose="020B0606030504040204" pitchFamily="34" charset="0"/>
              </a:rPr>
              <a:t>GEMS ALH does not show variability from the initial value of 2 km.</a:t>
            </a:r>
            <a:endParaRPr lang="en-US" altLang="ko-KR" b="0" i="0" dirty="0">
              <a:solidFill>
                <a:srgbClr val="0D0D0D"/>
              </a:solidFill>
              <a:effectLst/>
              <a:highlight>
                <a:srgbClr val="FFFFFF"/>
              </a:highligh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0D0D0D"/>
                </a:solidFill>
                <a:effectLst/>
                <a:highlight>
                  <a:srgbClr val="FFFFFF"/>
                </a:highlight>
                <a:latin typeface="Söhne"/>
              </a:rPr>
              <a:t>because the signal of ALH is much weaker compared to signals of AOD and even Single Scattering Albedo (SSA), we need to assume a more realistic first guess value.</a:t>
            </a:r>
          </a:p>
          <a:p>
            <a:r>
              <a:rPr lang="en-US" altLang="ko-KR" b="0" i="0" dirty="0">
                <a:solidFill>
                  <a:srgbClr val="0D0D0D"/>
                </a:solidFill>
                <a:effectLst/>
                <a:highlight>
                  <a:srgbClr val="FFFFFF"/>
                </a:highlight>
                <a:latin typeface="Söhne"/>
              </a:rPr>
              <a:t>For this reason, we calculated the CALIOP ALH climatology to assume a more realistic value than 2 km.</a:t>
            </a:r>
          </a:p>
          <a:p>
            <a:r>
              <a:rPr lang="en-US" altLang="ko-KR" dirty="0">
                <a:effectLst/>
              </a:rPr>
              <a:t>After interpolating to fit the grid size of GEMS, we input this data into the updated algorithm.</a:t>
            </a:r>
          </a:p>
          <a:p>
            <a:br>
              <a:rPr lang="en-US" altLang="ko-KR" b="0" i="0" dirty="0">
                <a:solidFill>
                  <a:srgbClr val="000000"/>
                </a:solidFill>
                <a:effectLst/>
                <a:highlight>
                  <a:srgbClr val="FFFFFF"/>
                </a:highlight>
                <a:latin typeface="Inter"/>
              </a:rPr>
            </a:br>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6</a:t>
            </a:fld>
            <a:endParaRPr lang="ko-KR" altLang="en-US"/>
          </a:p>
        </p:txBody>
      </p:sp>
    </p:spTree>
    <p:extLst>
      <p:ext uri="{BB962C8B-B14F-4D97-AF65-F5344CB8AC3E}">
        <p14:creationId xmlns:p14="http://schemas.microsoft.com/office/powerpoint/2010/main" val="268498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0D0D0D"/>
                </a:solidFill>
                <a:effectLst/>
                <a:highlight>
                  <a:srgbClr val="FFFFFF"/>
                </a:highlight>
                <a:latin typeface="Söhne"/>
              </a:rPr>
              <a:t>This slides shows the updated GEMS ALH validation results.</a:t>
            </a:r>
          </a:p>
          <a:p>
            <a:r>
              <a:rPr lang="en-US" altLang="ko-KR" dirty="0">
                <a:effectLst/>
              </a:rPr>
              <a:t>Before looking the update results, This results shows the validation results of ALH v2.0 in PEGASOS </a:t>
            </a:r>
            <a:r>
              <a:rPr lang="en-US" altLang="ko-KR" b="0" i="0" dirty="0">
                <a:solidFill>
                  <a:srgbClr val="0D0D0D"/>
                </a:solidFill>
                <a:effectLst/>
                <a:highlight>
                  <a:srgbClr val="FFFFFF"/>
                </a:highlight>
                <a:latin typeface="Söhne"/>
              </a:rPr>
              <a:t>Evaluation </a:t>
            </a:r>
            <a:r>
              <a:rPr lang="en-US" altLang="ko-KR" dirty="0">
                <a:effectLst/>
              </a:rPr>
              <a:t>report first.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0D0D0D"/>
                </a:solidFill>
                <a:effectLst/>
                <a:highlight>
                  <a:srgbClr val="FFFFFF"/>
                </a:highlight>
                <a:latin typeface="Söhne"/>
              </a:rPr>
              <a:t>According to the validation results in the report,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0D0D0D"/>
                </a:solidFill>
                <a:effectLst/>
                <a:highlight>
                  <a:srgbClr val="FFFFFF"/>
                </a:highlight>
                <a:latin typeface="Söhne"/>
              </a:rPr>
              <a:t>the GEMS ALHs were concentrated around 2 km, and there were no pixels exceeding 4 km. </a:t>
            </a:r>
          </a:p>
          <a:p>
            <a:r>
              <a:rPr lang="en-US" altLang="ko-KR" b="0" i="0" dirty="0">
                <a:solidFill>
                  <a:srgbClr val="0D0D0D"/>
                </a:solidFill>
                <a:effectLst/>
                <a:highlight>
                  <a:srgbClr val="FFFFFF"/>
                </a:highlight>
                <a:latin typeface="Söhne"/>
              </a:rPr>
              <a:t>Compared with the previous version, after updates, the GEMS ALH now vary well from 0 to 6 km.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effectLst/>
              </a:rPr>
              <a:t>In the histogram of deviations between GEMS and CALIOP, the negative biases have decreased, although there is still a residual negative bias.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0D0D0D"/>
                </a:solidFill>
                <a:effectLst/>
                <a:highlight>
                  <a:srgbClr val="FFFFFF"/>
                </a:highlight>
                <a:latin typeface="Söhne"/>
              </a:rPr>
              <a:t>However, the distribution now follows a Gaussian distribution more closely than before.</a:t>
            </a:r>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7</a:t>
            </a:fld>
            <a:endParaRPr lang="ko-KR" altLang="en-US"/>
          </a:p>
        </p:txBody>
      </p:sp>
    </p:spTree>
    <p:extLst>
      <p:ext uri="{BB962C8B-B14F-4D97-AF65-F5344CB8AC3E}">
        <p14:creationId xmlns:p14="http://schemas.microsoft.com/office/powerpoint/2010/main" val="224300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0D0D0D"/>
                </a:solidFill>
                <a:effectLst/>
                <a:highlight>
                  <a:srgbClr val="FFFFFF"/>
                </a:highlight>
                <a:latin typeface="Söhne"/>
              </a:rPr>
              <a:t>In the Look-Up Table (LUT), the maximum node value for AOD has been expanded. </a:t>
            </a:r>
          </a:p>
          <a:p>
            <a:r>
              <a:rPr lang="en-US" altLang="ko-KR" b="0" i="0" dirty="0">
                <a:solidFill>
                  <a:srgbClr val="0D0D0D"/>
                </a:solidFill>
                <a:effectLst/>
                <a:highlight>
                  <a:srgbClr val="FFFFFF"/>
                </a:highlight>
                <a:latin typeface="Söhne"/>
              </a:rPr>
              <a:t>In the previous version, if AOD exceeded the maximum node of LUT 3.6, it could not be retrieved. </a:t>
            </a:r>
          </a:p>
          <a:p>
            <a:r>
              <a:rPr lang="en-US" altLang="ko-KR" b="0" i="0" dirty="0">
                <a:solidFill>
                  <a:srgbClr val="0D0D0D"/>
                </a:solidFill>
                <a:effectLst/>
                <a:highlight>
                  <a:srgbClr val="FFFFFF"/>
                </a:highlight>
                <a:latin typeface="Söhne"/>
              </a:rPr>
              <a:t>By adding node values of 5.0 and 10.0, extending from the original 3.6, it is now possible to retrieve AOD in extreme cases.</a:t>
            </a:r>
          </a:p>
          <a:p>
            <a:r>
              <a:rPr lang="en-US" altLang="ko-KR" b="0" i="0" dirty="0">
                <a:solidFill>
                  <a:srgbClr val="0D0D0D"/>
                </a:solidFill>
                <a:effectLst/>
                <a:highlight>
                  <a:srgbClr val="FFFFFF"/>
                </a:highlight>
                <a:latin typeface="Söhne"/>
              </a:rPr>
              <a:t>Moreover, very heavy aerosol plumes are often misidentified as cloud pixels.</a:t>
            </a:r>
          </a:p>
          <a:p>
            <a:r>
              <a:rPr lang="en-US" altLang="ko-KR" b="0" i="0" dirty="0">
                <a:solidFill>
                  <a:srgbClr val="0D0D0D"/>
                </a:solidFill>
                <a:effectLst/>
                <a:highlight>
                  <a:srgbClr val="FFFFFF"/>
                </a:highlight>
                <a:latin typeface="Söhne"/>
              </a:rPr>
              <a:t>We implemented callback method for high AOD based on the UV Aerosol Index.</a:t>
            </a:r>
          </a:p>
          <a:p>
            <a:r>
              <a:rPr lang="en-US" altLang="ko-KR" b="0" i="0" dirty="0">
                <a:solidFill>
                  <a:srgbClr val="0D0D0D"/>
                </a:solidFill>
                <a:effectLst/>
                <a:highlight>
                  <a:srgbClr val="FFFFFF"/>
                </a:highlight>
                <a:latin typeface="Söhne"/>
              </a:rPr>
              <a:t>but until the version 2, the threshold was set too high, then only few pixels were recalled. </a:t>
            </a:r>
          </a:p>
          <a:p>
            <a:r>
              <a:rPr lang="en-US" altLang="ko-KR" b="0" i="0" dirty="0">
                <a:solidFill>
                  <a:srgbClr val="0D0D0D"/>
                </a:solidFill>
                <a:effectLst/>
                <a:highlight>
                  <a:srgbClr val="FFFFFF"/>
                </a:highlight>
                <a:latin typeface="Söhne"/>
              </a:rPr>
              <a:t>therefore, the pixels with a UVAI greater than 3 proceed with the retrieval process without cloud masking from now on.</a:t>
            </a:r>
          </a:p>
          <a:p>
            <a:r>
              <a:rPr lang="en-US" altLang="ko-KR" b="0" i="0" dirty="0">
                <a:solidFill>
                  <a:srgbClr val="0D0D0D"/>
                </a:solidFill>
                <a:effectLst/>
                <a:highlight>
                  <a:srgbClr val="FFFFFF"/>
                </a:highlight>
                <a:latin typeface="Söhne"/>
              </a:rPr>
              <a:t>This case is an example of a severe wildfire in Korea. The UVAI showed very high values, exceeding 6. </a:t>
            </a:r>
          </a:p>
          <a:p>
            <a:r>
              <a:rPr lang="en-US" altLang="ko-KR" b="0" i="0" dirty="0">
                <a:solidFill>
                  <a:srgbClr val="0D0D0D"/>
                </a:solidFill>
                <a:effectLst/>
                <a:highlight>
                  <a:srgbClr val="FFFFFF"/>
                </a:highlight>
                <a:latin typeface="Söhne"/>
              </a:rPr>
              <a:t>The previous version of the algorithm was unable to retrieve the aerosol optical properties in this wildfire plume. </a:t>
            </a:r>
          </a:p>
          <a:p>
            <a:r>
              <a:rPr lang="en-US" altLang="ko-KR" b="0" i="0" dirty="0">
                <a:solidFill>
                  <a:srgbClr val="0D0D0D"/>
                </a:solidFill>
                <a:effectLst/>
                <a:highlight>
                  <a:srgbClr val="FFFFFF"/>
                </a:highlight>
                <a:latin typeface="Söhne"/>
              </a:rPr>
              <a:t>However, after the update, we are now able to retrieve AOD values greater than 5 in the very thick aerosol plumes omitted from by the wildfire.</a:t>
            </a:r>
          </a:p>
          <a:p>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8</a:t>
            </a:fld>
            <a:endParaRPr lang="ko-KR" altLang="en-US"/>
          </a:p>
        </p:txBody>
      </p:sp>
    </p:spTree>
    <p:extLst>
      <p:ext uri="{BB962C8B-B14F-4D97-AF65-F5344CB8AC3E}">
        <p14:creationId xmlns:p14="http://schemas.microsoft.com/office/powerpoint/2010/main" val="1186257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slide, we present the comparison of GEMS AOD v2 and v2.1 with AERONET AOD data from January 2023 to May 2024. </a:t>
            </a:r>
          </a:p>
          <a:p>
            <a:r>
              <a:rPr lang="en-US" altLang="ko-KR" dirty="0"/>
              <a:t>while the correlation coefficient has slightly decreased, the percentage of GEMS AOD data within the expected error range, Q value, has significantly increased. </a:t>
            </a:r>
          </a:p>
          <a:p>
            <a:r>
              <a:rPr lang="en-US" altLang="ko-KR" dirty="0"/>
              <a:t>One of the key improvements in version 2.1 is its capability to retrieve very high AOD values, especially in heavy aerosol events where AOD exceeds 3.6. </a:t>
            </a:r>
          </a:p>
          <a:p>
            <a:r>
              <a:rPr lang="en-US" altLang="ko-KR" dirty="0"/>
              <a:t>Additionally, there is the underestimation in low AOD cases in version 2, because of effect of overestimation of surface reflectance. </a:t>
            </a:r>
          </a:p>
          <a:p>
            <a:r>
              <a:rPr lang="en-US" altLang="ko-KR" dirty="0"/>
              <a:t>The scatter plots demonstrate a much closer alignment with the 1:1 line, indicating that the improvement of calculation of surface reflectance in v2.1 have led to more accurate low AOD retrievals.</a:t>
            </a:r>
          </a:p>
          <a:p>
            <a:endParaRPr lang="en-US" altLang="ko-KR" dirty="0"/>
          </a:p>
          <a:p>
            <a:endParaRPr lang="ko-KR" altLang="en-US" dirty="0"/>
          </a:p>
        </p:txBody>
      </p:sp>
      <p:sp>
        <p:nvSpPr>
          <p:cNvPr id="4" name="슬라이드 번호 개체 틀 3"/>
          <p:cNvSpPr>
            <a:spLocks noGrp="1"/>
          </p:cNvSpPr>
          <p:nvPr>
            <p:ph type="sldNum" sz="quarter" idx="5"/>
          </p:nvPr>
        </p:nvSpPr>
        <p:spPr/>
        <p:txBody>
          <a:bodyPr/>
          <a:lstStyle/>
          <a:p>
            <a:fld id="{FEDCC7D3-3ADE-4AE2-A187-2BEC37F1CDDD}" type="slidenum">
              <a:rPr lang="ko-KR" altLang="en-US" smtClean="0"/>
              <a:t>9</a:t>
            </a:fld>
            <a:endParaRPr lang="ko-KR" altLang="en-US"/>
          </a:p>
        </p:txBody>
      </p:sp>
    </p:spTree>
    <p:extLst>
      <p:ext uri="{BB962C8B-B14F-4D97-AF65-F5344CB8AC3E}">
        <p14:creationId xmlns:p14="http://schemas.microsoft.com/office/powerpoint/2010/main" val="40234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BCE39A-6620-6832-595B-47BCD2C64D2F}"/>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87D0FECC-1E3C-261F-1894-0F9F5FB79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B807A81B-1859-2C23-6C97-0B0D4E956AC3}"/>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BAAF7596-31A1-141C-11B2-E8D18DD55D2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E44CDCF-8E17-3CB3-706F-4AAEC4170990}"/>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232193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B6CF4DA-95D8-09E6-DC73-083DD19B960C}"/>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705CECED-CEAC-FFD6-3436-2744AAFFBE1D}"/>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84A9912-0F78-9D65-67CE-2229279EB2A5}"/>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676DCC83-69C1-1C8A-167B-97B2A1F1150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3198A53-6B73-31BE-0C1D-C2A736F02AFF}"/>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372845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FBE57B87-78CA-FB96-4059-6584A33E3E6A}"/>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1B72EC17-78CE-BAEE-2041-2B00CE88E15F}"/>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0D4627F2-1FF6-1BE7-CC86-9349ED6F6C8A}"/>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ACCA7AE2-1DF8-7EA5-35D9-F58976CD6E7E}"/>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CD3D70F-D715-5FF5-32CD-C2C084516E60}"/>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163413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41826C-9039-13F0-1DAF-434ACF8A7A3B}"/>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C5CE3479-0C65-9EAA-CE5A-8F9A70701FC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E470465-0883-6AD6-73A6-F5E9B092F8B6}"/>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1D69436A-4B9B-3FCF-4290-620F6E73141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4431404-F61A-8ADD-7270-3AA7F25CE1C4}"/>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264959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BD49EFF-E3A6-4036-445C-D4891139E068}"/>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C87DF9A8-8657-D09A-2D7F-F3A9F02A0E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BE2347F8-54F1-22A9-4965-C020B74FF584}"/>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7A3732FC-6BC4-B8E1-8BBA-120F2FE4D71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0E6C0D5-F496-D6D2-AAE4-16A0DEC92C8D}"/>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227308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BD2FEC5-39A0-EC7C-050C-F80D402D0AF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D88FA849-6D56-C94B-56DB-16BF60CC2743}"/>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DDEF6ACE-BA66-0B4E-65FB-14CCEB1117C8}"/>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CD27E249-390C-CC8F-3D30-FC93ADF52FE8}"/>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6" name="바닥글 개체 틀 5">
            <a:extLst>
              <a:ext uri="{FF2B5EF4-FFF2-40B4-BE49-F238E27FC236}">
                <a16:creationId xmlns:a16="http://schemas.microsoft.com/office/drawing/2014/main" id="{920D509C-9C69-A9EA-C898-5ABEB5E1371A}"/>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7192E098-3D83-B422-D6DA-13B7DDD961E1}"/>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20688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E2F920B-3322-999A-C9A0-31D3973268B3}"/>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ABD39A7D-E396-A21D-AEE1-63587202C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77E1F325-1975-4102-562E-56289381C91D}"/>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27E77D82-9BCB-638F-1526-3358210C9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E4B08107-9BC6-7485-01EC-7A5CC1DC4B2C}"/>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F3D9B264-A2ED-09A4-5E36-77D35C49CB6C}"/>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8" name="바닥글 개체 틀 7">
            <a:extLst>
              <a:ext uri="{FF2B5EF4-FFF2-40B4-BE49-F238E27FC236}">
                <a16:creationId xmlns:a16="http://schemas.microsoft.com/office/drawing/2014/main" id="{38DDBE01-0CA2-410F-102F-4C8997BAE776}"/>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80231AF9-7BBD-0978-0727-56926CAFFC38}"/>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342093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1643929-129F-F299-EEFB-1DBA6D3FCBFC}"/>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87776412-EDF1-8502-DE85-3D5BCAC9F082}"/>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4" name="바닥글 개체 틀 3">
            <a:extLst>
              <a:ext uri="{FF2B5EF4-FFF2-40B4-BE49-F238E27FC236}">
                <a16:creationId xmlns:a16="http://schemas.microsoft.com/office/drawing/2014/main" id="{66413EA8-CDD2-06FF-1068-A376E5DAA710}"/>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6A218972-AB03-F861-A060-F1FFD51E8FEF}"/>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386124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D461FA83-0334-E8B3-AECC-CA16B039941F}"/>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3" name="바닥글 개체 틀 2">
            <a:extLst>
              <a:ext uri="{FF2B5EF4-FFF2-40B4-BE49-F238E27FC236}">
                <a16:creationId xmlns:a16="http://schemas.microsoft.com/office/drawing/2014/main" id="{63314A83-D9DE-9BF1-51FC-71E154B2C631}"/>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0B90DFE7-1CAB-636D-0B83-EF4C3C7F4F24}"/>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77943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30B98F-8838-3E9A-9207-7E086F278C9A}"/>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160D3C9F-06D0-1E38-AA25-F119CD0E6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6F21155E-8777-F53B-1767-1853D4882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592EDD1D-6CBF-EB34-A603-B8D79853A61A}"/>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6" name="바닥글 개체 틀 5">
            <a:extLst>
              <a:ext uri="{FF2B5EF4-FFF2-40B4-BE49-F238E27FC236}">
                <a16:creationId xmlns:a16="http://schemas.microsoft.com/office/drawing/2014/main" id="{30015948-B026-BB57-5D85-A19548330E45}"/>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2D72B0D7-43F4-05AF-AE6F-DE5DDF83A7DD}"/>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198720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B1D4F67-33DA-8355-253D-F220227EDD33}"/>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B7979F20-55F8-26D4-C0EB-A61044C05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2FF198FB-683B-BA96-785F-8DAACC79F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7C707449-8E98-DB3E-8994-089EB272E50B}"/>
              </a:ext>
            </a:extLst>
          </p:cNvPr>
          <p:cNvSpPr>
            <a:spLocks noGrp="1"/>
          </p:cNvSpPr>
          <p:nvPr>
            <p:ph type="dt" sz="half" idx="10"/>
          </p:nvPr>
        </p:nvSpPr>
        <p:spPr/>
        <p:txBody>
          <a:bodyPr/>
          <a:lstStyle/>
          <a:p>
            <a:fld id="{81AE5C99-9009-45A1-8C64-A9B2AFC5B546}" type="datetimeFigureOut">
              <a:rPr lang="ko-KR" altLang="en-US" smtClean="0"/>
              <a:t>2024-10-16</a:t>
            </a:fld>
            <a:endParaRPr lang="ko-KR" altLang="en-US"/>
          </a:p>
        </p:txBody>
      </p:sp>
      <p:sp>
        <p:nvSpPr>
          <p:cNvPr id="6" name="바닥글 개체 틀 5">
            <a:extLst>
              <a:ext uri="{FF2B5EF4-FFF2-40B4-BE49-F238E27FC236}">
                <a16:creationId xmlns:a16="http://schemas.microsoft.com/office/drawing/2014/main" id="{1CD32F75-456B-A21C-75F4-ECD9AAE866C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1145844D-82BA-996F-8C5A-268B77941FB2}"/>
              </a:ext>
            </a:extLst>
          </p:cNvPr>
          <p:cNvSpPr>
            <a:spLocks noGrp="1"/>
          </p:cNvSpPr>
          <p:nvPr>
            <p:ph type="sldNum" sz="quarter" idx="12"/>
          </p:nvPr>
        </p:nvSpPr>
        <p:spPr/>
        <p:txBody>
          <a:body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272944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9E04ABF9-4B0D-CF79-5166-A00A3B6F9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B088AE24-703A-5AFF-41D1-A2E4FD899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72AE1C4-309C-0EA6-E91F-DAEC16BC0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E5C99-9009-45A1-8C64-A9B2AFC5B546}" type="datetimeFigureOut">
              <a:rPr lang="ko-KR" altLang="en-US" smtClean="0"/>
              <a:t>2024-10-16</a:t>
            </a:fld>
            <a:endParaRPr lang="ko-KR" altLang="en-US"/>
          </a:p>
        </p:txBody>
      </p:sp>
      <p:sp>
        <p:nvSpPr>
          <p:cNvPr id="5" name="바닥글 개체 틀 4">
            <a:extLst>
              <a:ext uri="{FF2B5EF4-FFF2-40B4-BE49-F238E27FC236}">
                <a16:creationId xmlns:a16="http://schemas.microsoft.com/office/drawing/2014/main" id="{9DB45756-08D8-2234-522D-767AAD501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71A688FA-EF35-C12B-3C91-9A3B0D0C5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6A0769-D122-439E-8662-BD1284B19C87}" type="slidenum">
              <a:rPr lang="ko-KR" altLang="en-US" smtClean="0"/>
              <a:t>‹#›</a:t>
            </a:fld>
            <a:endParaRPr lang="ko-KR" altLang="en-US"/>
          </a:p>
        </p:txBody>
      </p:sp>
    </p:spTree>
    <p:extLst>
      <p:ext uri="{BB962C8B-B14F-4D97-AF65-F5344CB8AC3E}">
        <p14:creationId xmlns:p14="http://schemas.microsoft.com/office/powerpoint/2010/main" val="130002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1.png"/><Relationship Id="rId3" Type="http://schemas.openxmlformats.org/officeDocument/2006/relationships/image" Target="../media/image3.gif"/><Relationship Id="rId7" Type="http://schemas.openxmlformats.org/officeDocument/2006/relationships/image" Target="../media/image7.gif"/><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212E"/>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C61C43C-1079-4440-7B9F-C6597F72D1F0}"/>
              </a:ext>
            </a:extLst>
          </p:cNvPr>
          <p:cNvSpPr>
            <a:spLocks noGrp="1"/>
          </p:cNvSpPr>
          <p:nvPr>
            <p:ph type="ctrTitle"/>
          </p:nvPr>
        </p:nvSpPr>
        <p:spPr>
          <a:xfrm>
            <a:off x="1524000" y="787382"/>
            <a:ext cx="9144000" cy="2387600"/>
          </a:xfrm>
        </p:spPr>
        <p:txBody>
          <a:bodyPr anchor="ctr">
            <a:normAutofit/>
          </a:bodyPr>
          <a:lstStyle/>
          <a:p>
            <a:r>
              <a:rPr lang="en-US" altLang="ko-KR" dirty="0">
                <a:solidFill>
                  <a:schemeClr val="bg1"/>
                </a:solidFill>
                <a:latin typeface="Verdana Pro Cond" panose="020B0606030504040204" pitchFamily="34" charset="0"/>
              </a:rPr>
              <a:t>GEMS Aerosol Update</a:t>
            </a:r>
            <a:endParaRPr lang="ko-KR" altLang="en-US" dirty="0">
              <a:solidFill>
                <a:schemeClr val="bg1"/>
              </a:solidFill>
              <a:latin typeface="Verdana Pro Cond" panose="020B0606030504040204" pitchFamily="34" charset="0"/>
            </a:endParaRPr>
          </a:p>
        </p:txBody>
      </p:sp>
      <p:sp>
        <p:nvSpPr>
          <p:cNvPr id="3" name="부제목 2">
            <a:extLst>
              <a:ext uri="{FF2B5EF4-FFF2-40B4-BE49-F238E27FC236}">
                <a16:creationId xmlns:a16="http://schemas.microsoft.com/office/drawing/2014/main" id="{23063113-B915-4D3E-11AC-3B48E29D7504}"/>
              </a:ext>
            </a:extLst>
          </p:cNvPr>
          <p:cNvSpPr>
            <a:spLocks noGrp="1"/>
          </p:cNvSpPr>
          <p:nvPr>
            <p:ph type="subTitle" idx="1"/>
          </p:nvPr>
        </p:nvSpPr>
        <p:spPr>
          <a:xfrm>
            <a:off x="365157" y="3602038"/>
            <a:ext cx="11461687" cy="3133740"/>
          </a:xfrm>
        </p:spPr>
        <p:txBody>
          <a:bodyPr>
            <a:normAutofit fontScale="85000" lnSpcReduction="20000"/>
          </a:bodyPr>
          <a:lstStyle/>
          <a:p>
            <a:r>
              <a:rPr lang="en-US" altLang="ko-KR" sz="2400" b="0" i="0" dirty="0" err="1">
                <a:solidFill>
                  <a:schemeClr val="bg1"/>
                </a:solidFill>
                <a:effectLst/>
                <a:latin typeface="Verdana Pro Cond" panose="020B0606030504040204" pitchFamily="34" charset="0"/>
              </a:rPr>
              <a:t>Ye</a:t>
            </a:r>
            <a:r>
              <a:rPr lang="en-US" altLang="ko-KR" dirty="0" err="1">
                <a:solidFill>
                  <a:schemeClr val="bg1"/>
                </a:solidFill>
                <a:latin typeface="Verdana Pro Cond" panose="020B0606030504040204" pitchFamily="34" charset="0"/>
              </a:rPr>
              <a:t>s</a:t>
            </a:r>
            <a:r>
              <a:rPr lang="en-US" altLang="ko-KR" sz="2400" b="0" i="0" dirty="0" err="1">
                <a:solidFill>
                  <a:schemeClr val="bg1"/>
                </a:solidFill>
                <a:effectLst/>
                <a:latin typeface="Verdana Pro Cond" panose="020B0606030504040204" pitchFamily="34" charset="0"/>
              </a:rPr>
              <a:t>eul</a:t>
            </a:r>
            <a:r>
              <a:rPr lang="en-US" altLang="ko-KR" sz="2400" b="0" i="0" dirty="0">
                <a:solidFill>
                  <a:schemeClr val="bg1"/>
                </a:solidFill>
                <a:effectLst/>
                <a:latin typeface="Verdana Pro Cond" panose="020B0606030504040204" pitchFamily="34" charset="0"/>
              </a:rPr>
              <a:t> CHO – NOAA/UMD</a:t>
            </a:r>
          </a:p>
          <a:p>
            <a:r>
              <a:rPr lang="en-US" altLang="ko-KR" sz="2400" b="0" i="0" dirty="0" err="1">
                <a:solidFill>
                  <a:schemeClr val="bg1"/>
                </a:solidFill>
                <a:effectLst/>
                <a:latin typeface="Verdana Pro Cond" panose="020B0606030504040204" pitchFamily="34" charset="0"/>
              </a:rPr>
              <a:t>Jhoon</a:t>
            </a:r>
            <a:r>
              <a:rPr lang="en-US" altLang="ko-KR" sz="2400" b="0" i="0" dirty="0">
                <a:solidFill>
                  <a:schemeClr val="bg1"/>
                </a:solidFill>
                <a:effectLst/>
                <a:latin typeface="Verdana Pro Cond" panose="020B0606030504040204" pitchFamily="34" charset="0"/>
              </a:rPr>
              <a:t> KIM</a:t>
            </a:r>
            <a:r>
              <a:rPr lang="en-US" altLang="ko-KR" dirty="0">
                <a:solidFill>
                  <a:schemeClr val="bg1"/>
                </a:solidFill>
                <a:latin typeface="Verdana Pro Cond" panose="020B0606030504040204" pitchFamily="34" charset="0"/>
              </a:rPr>
              <a:t> - </a:t>
            </a:r>
            <a:r>
              <a:rPr lang="en-US" altLang="ko-KR" sz="2400" b="0" i="0" dirty="0">
                <a:solidFill>
                  <a:schemeClr val="bg1"/>
                </a:solidFill>
                <a:effectLst/>
                <a:latin typeface="Verdana Pro Cond" panose="020B0606030504040204" pitchFamily="34" charset="0"/>
              </a:rPr>
              <a:t>Yonsei Univ.</a:t>
            </a:r>
            <a:endParaRPr lang="en-US" altLang="ko-KR" baseline="30000" dirty="0">
              <a:solidFill>
                <a:schemeClr val="bg1"/>
              </a:solidFill>
              <a:latin typeface="Verdana Pro Cond" panose="020B0606030504040204" pitchFamily="34" charset="0"/>
            </a:endParaRPr>
          </a:p>
          <a:p>
            <a:r>
              <a:rPr lang="en-US" altLang="ko-KR" sz="2400" b="0" i="0" dirty="0">
                <a:solidFill>
                  <a:schemeClr val="bg1"/>
                </a:solidFill>
                <a:effectLst/>
                <a:latin typeface="Verdana Pro Cond" panose="020B0606030504040204" pitchFamily="34" charset="0"/>
              </a:rPr>
              <a:t>Yujin CHAI -</a:t>
            </a:r>
            <a:r>
              <a:rPr lang="en-US" altLang="ko-KR" dirty="0">
                <a:solidFill>
                  <a:schemeClr val="bg1"/>
                </a:solidFill>
                <a:latin typeface="Verdana Pro Cond" panose="020B0606030504040204" pitchFamily="34" charset="0"/>
              </a:rPr>
              <a:t> </a:t>
            </a:r>
            <a:r>
              <a:rPr lang="en-US" altLang="ko-KR" sz="2400" b="0" i="0" dirty="0">
                <a:solidFill>
                  <a:schemeClr val="bg1"/>
                </a:solidFill>
                <a:effectLst/>
                <a:latin typeface="Verdana Pro Cond" panose="020B0606030504040204" pitchFamily="34" charset="0"/>
              </a:rPr>
              <a:t>Yonsei Univ.</a:t>
            </a:r>
            <a:endParaRPr lang="en-US" altLang="ko-KR" baseline="30000" dirty="0">
              <a:solidFill>
                <a:schemeClr val="bg1"/>
              </a:solidFill>
              <a:latin typeface="Verdana Pro Cond" panose="020B0606030504040204" pitchFamily="34" charset="0"/>
            </a:endParaRPr>
          </a:p>
          <a:p>
            <a:r>
              <a:rPr lang="en-US" altLang="ko-KR" sz="2400" b="0" i="0" dirty="0" err="1">
                <a:solidFill>
                  <a:schemeClr val="bg1"/>
                </a:solidFill>
                <a:effectLst/>
                <a:latin typeface="Verdana Pro Cond" panose="020B0606030504040204" pitchFamily="34" charset="0"/>
              </a:rPr>
              <a:t>Sujung</a:t>
            </a:r>
            <a:r>
              <a:rPr lang="en-US" altLang="ko-KR" sz="2400" b="0" i="0" dirty="0">
                <a:solidFill>
                  <a:schemeClr val="bg1"/>
                </a:solidFill>
                <a:effectLst/>
                <a:latin typeface="Verdana Pro Cond" panose="020B0606030504040204" pitchFamily="34" charset="0"/>
              </a:rPr>
              <a:t> GO – NASA GSFC</a:t>
            </a:r>
            <a:endParaRPr lang="en-US" altLang="ko-KR" baseline="30000" dirty="0">
              <a:solidFill>
                <a:schemeClr val="bg1"/>
              </a:solidFill>
              <a:latin typeface="Verdana Pro Cond" panose="020B0606030504040204" pitchFamily="34" charset="0"/>
            </a:endParaRPr>
          </a:p>
          <a:p>
            <a:r>
              <a:rPr lang="en-US" altLang="ko-KR" sz="2400" b="0" i="0" dirty="0" err="1">
                <a:solidFill>
                  <a:schemeClr val="bg1"/>
                </a:solidFill>
                <a:effectLst/>
                <a:latin typeface="Verdana Pro Cond" panose="020B0606030504040204" pitchFamily="34" charset="0"/>
              </a:rPr>
              <a:t>Mijin</a:t>
            </a:r>
            <a:r>
              <a:rPr lang="en-US" altLang="ko-KR" sz="2400" b="0" i="0" dirty="0">
                <a:solidFill>
                  <a:schemeClr val="bg1"/>
                </a:solidFill>
                <a:effectLst/>
                <a:latin typeface="Verdana Pro Cond" panose="020B0606030504040204" pitchFamily="34" charset="0"/>
              </a:rPr>
              <a:t> KIM – NASA GSFC</a:t>
            </a:r>
          </a:p>
          <a:p>
            <a:r>
              <a:rPr lang="en-US" altLang="ko-KR" sz="2400" b="0" i="0" dirty="0" err="1">
                <a:solidFill>
                  <a:schemeClr val="bg1"/>
                </a:solidFill>
                <a:effectLst/>
                <a:latin typeface="Verdana Pro Cond" panose="020B0606030504040204" pitchFamily="34" charset="0"/>
              </a:rPr>
              <a:t>Seoyoung</a:t>
            </a:r>
            <a:r>
              <a:rPr lang="en-US" altLang="ko-KR" sz="2400" b="0" i="0" dirty="0">
                <a:solidFill>
                  <a:schemeClr val="bg1"/>
                </a:solidFill>
                <a:effectLst/>
                <a:latin typeface="Verdana Pro Cond" panose="020B0606030504040204" pitchFamily="34" charset="0"/>
              </a:rPr>
              <a:t> LEE – NASA GSFC</a:t>
            </a:r>
            <a:endParaRPr lang="en-US" altLang="ko-KR" baseline="30000" dirty="0">
              <a:solidFill>
                <a:schemeClr val="bg1"/>
              </a:solidFill>
              <a:latin typeface="Verdana Pro Cond" panose="020B0606030504040204" pitchFamily="34" charset="0"/>
            </a:endParaRPr>
          </a:p>
          <a:p>
            <a:r>
              <a:rPr lang="en-US" altLang="ko-KR" sz="2400" b="0" i="0" dirty="0" err="1">
                <a:solidFill>
                  <a:schemeClr val="bg1"/>
                </a:solidFill>
                <a:effectLst/>
                <a:latin typeface="Verdana Pro Cond" panose="020B0606030504040204" pitchFamily="34" charset="0"/>
              </a:rPr>
              <a:t>Minseok</a:t>
            </a:r>
            <a:r>
              <a:rPr lang="en-US" altLang="ko-KR" sz="2400" b="0" i="0" dirty="0">
                <a:solidFill>
                  <a:schemeClr val="bg1"/>
                </a:solidFill>
                <a:effectLst/>
                <a:latin typeface="Verdana Pro Cond" panose="020B0606030504040204" pitchFamily="34" charset="0"/>
              </a:rPr>
              <a:t> KIM-</a:t>
            </a:r>
            <a:r>
              <a:rPr lang="en-US" altLang="ko-KR" dirty="0">
                <a:solidFill>
                  <a:schemeClr val="bg1"/>
                </a:solidFill>
                <a:latin typeface="Verdana Pro Cond" panose="020B0606030504040204" pitchFamily="34" charset="0"/>
              </a:rPr>
              <a:t> </a:t>
            </a:r>
            <a:r>
              <a:rPr lang="en-US" altLang="ko-KR" sz="2400" b="0" i="0" dirty="0">
                <a:solidFill>
                  <a:schemeClr val="bg1"/>
                </a:solidFill>
                <a:effectLst/>
                <a:latin typeface="Verdana Pro Cond" panose="020B0606030504040204" pitchFamily="34" charset="0"/>
              </a:rPr>
              <a:t>Yonsei Univ.</a:t>
            </a:r>
            <a:r>
              <a:rPr lang="en-US" altLang="ko-KR" sz="2400" b="0" i="0" baseline="30000" dirty="0">
                <a:solidFill>
                  <a:schemeClr val="bg1"/>
                </a:solidFill>
                <a:effectLst/>
                <a:latin typeface="Verdana Pro Cond" panose="020B0606030504040204" pitchFamily="34" charset="0"/>
              </a:rPr>
              <a:t> </a:t>
            </a:r>
            <a:endParaRPr lang="en-US" altLang="ko-KR" sz="2400" b="0" i="0" dirty="0">
              <a:solidFill>
                <a:schemeClr val="bg1"/>
              </a:solidFill>
              <a:effectLst/>
              <a:latin typeface="Verdana Pro Cond" panose="020B0606030504040204" pitchFamily="34" charset="0"/>
            </a:endParaRPr>
          </a:p>
          <a:p>
            <a:r>
              <a:rPr lang="en-US" altLang="ko-KR" sz="2400" b="0" i="0" dirty="0">
                <a:solidFill>
                  <a:schemeClr val="bg1"/>
                </a:solidFill>
                <a:effectLst/>
                <a:latin typeface="Verdana Pro Cond" panose="020B0606030504040204" pitchFamily="34" charset="0"/>
              </a:rPr>
              <a:t>Won-Jin LEE - NIER</a:t>
            </a:r>
          </a:p>
          <a:p>
            <a:r>
              <a:rPr lang="en-US" altLang="ko-KR" sz="2400" b="0" i="0" dirty="0">
                <a:solidFill>
                  <a:schemeClr val="bg1"/>
                </a:solidFill>
                <a:effectLst/>
                <a:latin typeface="Verdana Pro Cond" panose="020B0606030504040204" pitchFamily="34" charset="0"/>
              </a:rPr>
              <a:t>Dongwon LEE</a:t>
            </a:r>
            <a:r>
              <a:rPr lang="en-US" altLang="ko-KR" baseline="30000" dirty="0">
                <a:solidFill>
                  <a:schemeClr val="bg1"/>
                </a:solidFill>
                <a:latin typeface="Verdana Pro Cond" panose="020B0606030504040204" pitchFamily="34" charset="0"/>
              </a:rPr>
              <a:t> </a:t>
            </a:r>
            <a:r>
              <a:rPr lang="en-US" altLang="ko-KR" sz="2400" b="0" i="0" dirty="0">
                <a:solidFill>
                  <a:schemeClr val="bg1"/>
                </a:solidFill>
                <a:effectLst/>
                <a:latin typeface="Verdana Pro Cond" panose="020B0606030504040204" pitchFamily="34" charset="0"/>
              </a:rPr>
              <a:t>- NIER</a:t>
            </a:r>
          </a:p>
        </p:txBody>
      </p:sp>
      <p:pic>
        <p:nvPicPr>
          <p:cNvPr id="4" name="그림 3">
            <a:extLst>
              <a:ext uri="{FF2B5EF4-FFF2-40B4-BE49-F238E27FC236}">
                <a16:creationId xmlns:a16="http://schemas.microsoft.com/office/drawing/2014/main" id="{930689F9-8239-5EAA-1801-87E909372AF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0" y="58846"/>
            <a:ext cx="1837430" cy="720000"/>
          </a:xfrm>
          <a:prstGeom prst="rect">
            <a:avLst/>
          </a:prstGeom>
        </p:spPr>
      </p:pic>
      <p:pic>
        <p:nvPicPr>
          <p:cNvPr id="5" name="그림 4">
            <a:extLst>
              <a:ext uri="{FF2B5EF4-FFF2-40B4-BE49-F238E27FC236}">
                <a16:creationId xmlns:a16="http://schemas.microsoft.com/office/drawing/2014/main" id="{9652F885-BB5E-EB4D-2A12-0B0F55E61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382" y="58846"/>
            <a:ext cx="721765" cy="720000"/>
          </a:xfrm>
          <a:prstGeom prst="rect">
            <a:avLst/>
          </a:prstGeom>
        </p:spPr>
      </p:pic>
    </p:spTree>
    <p:extLst>
      <p:ext uri="{BB962C8B-B14F-4D97-AF65-F5344CB8AC3E}">
        <p14:creationId xmlns:p14="http://schemas.microsoft.com/office/powerpoint/2010/main" val="3966664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Autofit/>
          </a:bodyPr>
          <a:lstStyle/>
          <a:p>
            <a:pPr algn="ct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Comparison of GEMS AOD v2.1</a:t>
            </a:r>
            <a:b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b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and AERONET AOD</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10</a:t>
            </a:fld>
            <a:endParaRPr lang="ko-KR" altLang="en-US"/>
          </a:p>
        </p:txBody>
      </p:sp>
      <p:grpSp>
        <p:nvGrpSpPr>
          <p:cNvPr id="38" name="그룹 37">
            <a:extLst>
              <a:ext uri="{FF2B5EF4-FFF2-40B4-BE49-F238E27FC236}">
                <a16:creationId xmlns:a16="http://schemas.microsoft.com/office/drawing/2014/main" id="{CCEBFFF5-AA1C-E61C-03BE-053A5FCDE05F}"/>
              </a:ext>
            </a:extLst>
          </p:cNvPr>
          <p:cNvGrpSpPr/>
          <p:nvPr/>
        </p:nvGrpSpPr>
        <p:grpSpPr>
          <a:xfrm>
            <a:off x="193432" y="894931"/>
            <a:ext cx="11814360" cy="5339329"/>
            <a:chOff x="16745006" y="24010619"/>
            <a:chExt cx="14835201" cy="6704553"/>
          </a:xfrm>
        </p:grpSpPr>
        <p:sp>
          <p:nvSpPr>
            <p:cNvPr id="2" name="TextBox 1">
              <a:extLst>
                <a:ext uri="{FF2B5EF4-FFF2-40B4-BE49-F238E27FC236}">
                  <a16:creationId xmlns:a16="http://schemas.microsoft.com/office/drawing/2014/main" id="{4E20C1B4-54FA-2AAC-A854-86B565B3B8CD}"/>
                </a:ext>
              </a:extLst>
            </p:cNvPr>
            <p:cNvSpPr txBox="1"/>
            <p:nvPr/>
          </p:nvSpPr>
          <p:spPr>
            <a:xfrm>
              <a:off x="16745006" y="24010619"/>
              <a:ext cx="14835201" cy="523220"/>
            </a:xfrm>
            <a:prstGeom prst="rect">
              <a:avLst/>
            </a:prstGeom>
            <a:noFill/>
          </p:spPr>
          <p:txBody>
            <a:bodyPr wrap="square">
              <a:spAutoFit/>
            </a:bodyPr>
            <a:lstStyle/>
            <a:p>
              <a:pPr marL="457200" indent="-457200" algn="ctr">
                <a:buFont typeface="Wingdings" panose="05000000000000000000" pitchFamily="2" charset="2"/>
                <a:buChar char="v"/>
              </a:pPr>
              <a:r>
                <a:rPr lang="en-US" altLang="ko-KR" sz="2800" dirty="0">
                  <a:latin typeface="Verdana Pro Cond" panose="020B0606030504040204" pitchFamily="34" charset="0"/>
                  <a:ea typeface="Adobe 고딕 Std B" panose="020B0800000000000000" pitchFamily="34" charset="-127"/>
                </a:rPr>
                <a:t>Validation Results of GEMS AOD v2.1 Illustrated by Statistic Maps</a:t>
              </a:r>
              <a:endParaRPr lang="ko-KR" altLang="en-US" sz="2800" dirty="0">
                <a:latin typeface="Verdana Pro Cond" panose="020B0606030504040204" pitchFamily="34" charset="0"/>
                <a:ea typeface="Adobe 고딕 Std B" panose="020B0800000000000000" pitchFamily="34" charset="-127"/>
              </a:endParaRPr>
            </a:p>
          </p:txBody>
        </p:sp>
        <p:grpSp>
          <p:nvGrpSpPr>
            <p:cNvPr id="4" name="그룹 3">
              <a:extLst>
                <a:ext uri="{FF2B5EF4-FFF2-40B4-BE49-F238E27FC236}">
                  <a16:creationId xmlns:a16="http://schemas.microsoft.com/office/drawing/2014/main" id="{C4EF28D2-C39B-7B68-3692-C093CC8590FA}"/>
                </a:ext>
              </a:extLst>
            </p:cNvPr>
            <p:cNvGrpSpPr/>
            <p:nvPr/>
          </p:nvGrpSpPr>
          <p:grpSpPr>
            <a:xfrm>
              <a:off x="16778892" y="25121105"/>
              <a:ext cx="14727822" cy="3870693"/>
              <a:chOff x="16946969" y="20990053"/>
              <a:chExt cx="14727822" cy="3870693"/>
            </a:xfrm>
          </p:grpSpPr>
          <p:pic>
            <p:nvPicPr>
              <p:cNvPr id="8" name="그림 7" descr="텍스트, 지도, 스크린샷, 도표이(가) 표시된 사진&#10;&#10;자동 생성된 설명">
                <a:extLst>
                  <a:ext uri="{FF2B5EF4-FFF2-40B4-BE49-F238E27FC236}">
                    <a16:creationId xmlns:a16="http://schemas.microsoft.com/office/drawing/2014/main" id="{7DA31623-37A6-186A-C426-5A4A77964ECE}"/>
                  </a:ext>
                </a:extLst>
              </p:cNvPr>
              <p:cNvPicPr>
                <a:picLocks noChangeAspect="1"/>
              </p:cNvPicPr>
              <p:nvPr/>
            </p:nvPicPr>
            <p:blipFill rotWithShape="1">
              <a:blip r:embed="rId4">
                <a:extLst>
                  <a:ext uri="{28A0092B-C50C-407E-A947-70E740481C1C}">
                    <a14:useLocalDpi xmlns:a14="http://schemas.microsoft.com/office/drawing/2010/main" val="0"/>
                  </a:ext>
                </a:extLst>
              </a:blip>
              <a:srcRect t="17367" b="4828"/>
              <a:stretch/>
            </p:blipFill>
            <p:spPr>
              <a:xfrm>
                <a:off x="16946969" y="20990056"/>
                <a:ext cx="4974850" cy="3870690"/>
              </a:xfrm>
              <a:prstGeom prst="rect">
                <a:avLst/>
              </a:prstGeom>
            </p:spPr>
          </p:pic>
          <p:pic>
            <p:nvPicPr>
              <p:cNvPr id="23" name="그림 22">
                <a:extLst>
                  <a:ext uri="{FF2B5EF4-FFF2-40B4-BE49-F238E27FC236}">
                    <a16:creationId xmlns:a16="http://schemas.microsoft.com/office/drawing/2014/main" id="{9E290CEF-971B-871A-0DA6-49FC263E6F79}"/>
                  </a:ext>
                </a:extLst>
              </p:cNvPr>
              <p:cNvPicPr>
                <a:picLocks noChangeAspect="1"/>
              </p:cNvPicPr>
              <p:nvPr/>
            </p:nvPicPr>
            <p:blipFill rotWithShape="1">
              <a:blip r:embed="rId5">
                <a:extLst>
                  <a:ext uri="{28A0092B-C50C-407E-A947-70E740481C1C}">
                    <a14:useLocalDpi xmlns:a14="http://schemas.microsoft.com/office/drawing/2010/main" val="0"/>
                  </a:ext>
                </a:extLst>
              </a:blip>
              <a:srcRect t="17367" b="4828"/>
              <a:stretch/>
            </p:blipFill>
            <p:spPr>
              <a:xfrm>
                <a:off x="21823456" y="20990053"/>
                <a:ext cx="4974850" cy="3870689"/>
              </a:xfrm>
              <a:prstGeom prst="rect">
                <a:avLst/>
              </a:prstGeom>
            </p:spPr>
          </p:pic>
          <p:pic>
            <p:nvPicPr>
              <p:cNvPr id="24" name="그림 23">
                <a:extLst>
                  <a:ext uri="{FF2B5EF4-FFF2-40B4-BE49-F238E27FC236}">
                    <a16:creationId xmlns:a16="http://schemas.microsoft.com/office/drawing/2014/main" id="{0B4C246B-2B01-742E-B4B1-F06009B70B47}"/>
                  </a:ext>
                </a:extLst>
              </p:cNvPr>
              <p:cNvPicPr>
                <a:picLocks noChangeAspect="1"/>
              </p:cNvPicPr>
              <p:nvPr/>
            </p:nvPicPr>
            <p:blipFill rotWithShape="1">
              <a:blip r:embed="rId6">
                <a:extLst>
                  <a:ext uri="{28A0092B-C50C-407E-A947-70E740481C1C}">
                    <a14:useLocalDpi xmlns:a14="http://schemas.microsoft.com/office/drawing/2010/main" val="0"/>
                  </a:ext>
                </a:extLst>
              </a:blip>
              <a:srcRect t="17367" b="4828"/>
              <a:stretch/>
            </p:blipFill>
            <p:spPr>
              <a:xfrm>
                <a:off x="26699941" y="20990054"/>
                <a:ext cx="4974850" cy="3870688"/>
              </a:xfrm>
              <a:prstGeom prst="rect">
                <a:avLst/>
              </a:prstGeom>
            </p:spPr>
          </p:pic>
        </p:grpSp>
        <p:sp>
          <p:nvSpPr>
            <p:cNvPr id="25" name="TextBox 24">
              <a:extLst>
                <a:ext uri="{FF2B5EF4-FFF2-40B4-BE49-F238E27FC236}">
                  <a16:creationId xmlns:a16="http://schemas.microsoft.com/office/drawing/2014/main" id="{D5AF357B-9315-1DE3-6885-4325354EAAA2}"/>
                </a:ext>
              </a:extLst>
            </p:cNvPr>
            <p:cNvSpPr txBox="1"/>
            <p:nvPr/>
          </p:nvSpPr>
          <p:spPr>
            <a:xfrm>
              <a:off x="16745006" y="29439812"/>
              <a:ext cx="14525419" cy="1275360"/>
            </a:xfrm>
            <a:prstGeom prst="rect">
              <a:avLst/>
            </a:prstGeom>
            <a:noFill/>
          </p:spPr>
          <p:txBody>
            <a:bodyPr wrap="square">
              <a:spAutoFit/>
            </a:bodyPr>
            <a:lstStyle/>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AERONET s</a:t>
              </a:r>
              <a:r>
                <a:rPr lang="ko-KR" altLang="en-US" sz="2000" dirty="0" err="1">
                  <a:latin typeface="Verdana Pro Cond" panose="020B0606030504040204" pitchFamily="34" charset="0"/>
                  <a:ea typeface="Adobe 고딕 Std B" panose="020B0800000000000000" pitchFamily="34" charset="-127"/>
                </a:rPr>
                <a:t>ites</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located</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in</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Korea</a:t>
              </a:r>
              <a:r>
                <a:rPr lang="ko-KR" altLang="en-US" sz="2000" dirty="0">
                  <a:latin typeface="Verdana Pro Cond" panose="020B0606030504040204" pitchFamily="34" charset="0"/>
                  <a:ea typeface="Adobe 고딕 Std B" panose="020B0800000000000000" pitchFamily="34" charset="-127"/>
                </a:rPr>
                <a:t> and </a:t>
              </a:r>
              <a:r>
                <a:rPr lang="ko-KR" altLang="en-US" sz="2000" dirty="0" err="1">
                  <a:latin typeface="Verdana Pro Cond" panose="020B0606030504040204" pitchFamily="34" charset="0"/>
                  <a:ea typeface="Adobe 고딕 Std B" panose="020B0800000000000000" pitchFamily="34" charset="-127"/>
                </a:rPr>
                <a:t>China</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have</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relatively</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higher</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R</a:t>
              </a:r>
              <a:r>
                <a:rPr lang="ko-KR" altLang="en-US" sz="2000" dirty="0">
                  <a:latin typeface="Verdana Pro Cond" panose="020B0606030504040204" pitchFamily="34" charset="0"/>
                  <a:ea typeface="Adobe 고딕 Std B" panose="020B0800000000000000" pitchFamily="34" charset="-127"/>
                </a:rPr>
                <a:t> and </a:t>
              </a:r>
              <a:r>
                <a:rPr lang="ko-KR" altLang="en-US" sz="2000" dirty="0" err="1">
                  <a:latin typeface="Verdana Pro Cond" panose="020B0606030504040204" pitchFamily="34" charset="0"/>
                  <a:ea typeface="Adobe 고딕 Std B" panose="020B0800000000000000" pitchFamily="34" charset="-127"/>
                </a:rPr>
                <a:t>Q</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values</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the</a:t>
              </a:r>
              <a:r>
                <a:rPr lang="ko-KR" altLang="en-US" sz="2000" dirty="0">
                  <a:latin typeface="Verdana Pro Cond" panose="020B0606030504040204" pitchFamily="34" charset="0"/>
                  <a:ea typeface="Adobe 고딕 Std B" panose="020B0800000000000000" pitchFamily="34" charset="-127"/>
                </a:rPr>
                <a:t> </a:t>
              </a:r>
              <a:r>
                <a:rPr lang="en-US" altLang="ko-KR" sz="2000" dirty="0">
                  <a:latin typeface="Verdana Pro Cond" panose="020B0606030504040204" pitchFamily="34" charset="0"/>
                  <a:ea typeface="Adobe 고딕 Std B" panose="020B0800000000000000" pitchFamily="34" charset="-127"/>
                </a:rPr>
                <a:t>percentage</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within</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the</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expected</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error</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range</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compared</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to</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other</a:t>
              </a:r>
              <a:r>
                <a:rPr lang="ko-KR" altLang="en-US" sz="2000" dirty="0">
                  <a:latin typeface="Verdana Pro Cond" panose="020B0606030504040204" pitchFamily="34" charset="0"/>
                  <a:ea typeface="Adobe 고딕 Std B" panose="020B0800000000000000" pitchFamily="34" charset="-127"/>
                </a:rPr>
                <a:t> </a:t>
              </a:r>
              <a:r>
                <a:rPr lang="ko-KR" altLang="en-US" sz="2000" dirty="0" err="1">
                  <a:latin typeface="Verdana Pro Cond" panose="020B0606030504040204" pitchFamily="34" charset="0"/>
                  <a:ea typeface="Adobe 고딕 Std B" panose="020B0800000000000000" pitchFamily="34" charset="-127"/>
                </a:rPr>
                <a:t>sites</a:t>
              </a:r>
              <a:r>
                <a:rPr lang="en-US" altLang="ko-KR" sz="2000" dirty="0">
                  <a:latin typeface="Verdana Pro Cond" panose="020B0606030504040204" pitchFamily="34" charset="0"/>
                  <a:ea typeface="Adobe 고딕 Std B" panose="020B0800000000000000" pitchFamily="34" charset="-127"/>
                </a:rPr>
                <a:t>.</a:t>
              </a:r>
            </a:p>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The accuracy is relatively lower in South Asia due to the remaining cloud pixels.</a:t>
              </a:r>
              <a:endParaRPr lang="ko-KR" altLang="en-US" sz="2000" dirty="0">
                <a:latin typeface="Verdana Pro Cond" panose="020B0606030504040204" pitchFamily="34" charset="0"/>
                <a:ea typeface="Adobe 고딕 Std B" panose="020B0800000000000000" pitchFamily="34" charset="-127"/>
              </a:endParaRPr>
            </a:p>
          </p:txBody>
        </p:sp>
        <p:sp>
          <p:nvSpPr>
            <p:cNvPr id="26" name="TextBox 25">
              <a:extLst>
                <a:ext uri="{FF2B5EF4-FFF2-40B4-BE49-F238E27FC236}">
                  <a16:creationId xmlns:a16="http://schemas.microsoft.com/office/drawing/2014/main" id="{629BFE36-B13E-EAD9-3594-C399D851EBD4}"/>
                </a:ext>
              </a:extLst>
            </p:cNvPr>
            <p:cNvSpPr txBox="1"/>
            <p:nvPr/>
          </p:nvSpPr>
          <p:spPr>
            <a:xfrm>
              <a:off x="20626831" y="27336699"/>
              <a:ext cx="677127" cy="646331"/>
            </a:xfrm>
            <a:prstGeom prst="rect">
              <a:avLst/>
            </a:prstGeom>
            <a:noFill/>
          </p:spPr>
          <p:txBody>
            <a:bodyPr wrap="square">
              <a:spAutoFit/>
            </a:bodyPr>
            <a:lstStyle/>
            <a:p>
              <a:pPr algn="ctr"/>
              <a:r>
                <a:rPr lang="en-US" altLang="ko-KR" sz="3600" dirty="0">
                  <a:solidFill>
                    <a:schemeClr val="bg1"/>
                  </a:solidFill>
                  <a:highlight>
                    <a:srgbClr val="1E727A"/>
                  </a:highlight>
                  <a:latin typeface="Verdana Pro Cond" panose="020B0606030504040204" pitchFamily="34" charset="0"/>
                  <a:ea typeface="Adobe 고딕 Std B" panose="020B0800000000000000" pitchFamily="34" charset="-127"/>
                </a:rPr>
                <a:t>N</a:t>
              </a:r>
              <a:endParaRPr lang="ko-KR" altLang="en-US" sz="3600" dirty="0">
                <a:solidFill>
                  <a:schemeClr val="bg1"/>
                </a:solidFill>
                <a:highlight>
                  <a:srgbClr val="1E727A"/>
                </a:highlight>
                <a:latin typeface="Verdana Pro Cond" panose="020B0606030504040204" pitchFamily="34" charset="0"/>
              </a:endParaRPr>
            </a:p>
          </p:txBody>
        </p:sp>
        <p:sp>
          <p:nvSpPr>
            <p:cNvPr id="27" name="TextBox 26">
              <a:extLst>
                <a:ext uri="{FF2B5EF4-FFF2-40B4-BE49-F238E27FC236}">
                  <a16:creationId xmlns:a16="http://schemas.microsoft.com/office/drawing/2014/main" id="{81FF00C9-A019-EB6B-B05E-CAFCA0FE0901}"/>
                </a:ext>
              </a:extLst>
            </p:cNvPr>
            <p:cNvSpPr txBox="1"/>
            <p:nvPr/>
          </p:nvSpPr>
          <p:spPr>
            <a:xfrm>
              <a:off x="25503629" y="27355749"/>
              <a:ext cx="677127" cy="646331"/>
            </a:xfrm>
            <a:prstGeom prst="rect">
              <a:avLst/>
            </a:prstGeom>
            <a:noFill/>
          </p:spPr>
          <p:txBody>
            <a:bodyPr wrap="square">
              <a:spAutoFit/>
            </a:bodyPr>
            <a:lstStyle/>
            <a:p>
              <a:pPr algn="ctr"/>
              <a:r>
                <a:rPr lang="en-US" altLang="ko-KR" sz="3600" dirty="0">
                  <a:solidFill>
                    <a:schemeClr val="bg1"/>
                  </a:solidFill>
                  <a:highlight>
                    <a:srgbClr val="1E727A"/>
                  </a:highlight>
                  <a:latin typeface="Verdana Pro Cond" panose="020B0606030504040204" pitchFamily="34" charset="0"/>
                  <a:ea typeface="Adobe 고딕 Std B" panose="020B0800000000000000" pitchFamily="34" charset="-127"/>
                </a:rPr>
                <a:t>Q</a:t>
              </a:r>
              <a:endParaRPr lang="ko-KR" altLang="en-US" sz="3600" dirty="0">
                <a:solidFill>
                  <a:schemeClr val="bg1"/>
                </a:solidFill>
                <a:highlight>
                  <a:srgbClr val="1E727A"/>
                </a:highlight>
                <a:latin typeface="Verdana Pro Cond" panose="020B0606030504040204" pitchFamily="34" charset="0"/>
              </a:endParaRPr>
            </a:p>
          </p:txBody>
        </p:sp>
        <p:sp>
          <p:nvSpPr>
            <p:cNvPr id="28" name="TextBox 27">
              <a:extLst>
                <a:ext uri="{FF2B5EF4-FFF2-40B4-BE49-F238E27FC236}">
                  <a16:creationId xmlns:a16="http://schemas.microsoft.com/office/drawing/2014/main" id="{CACF2239-DF75-3355-26DC-D2BAF68FCC6E}"/>
                </a:ext>
              </a:extLst>
            </p:cNvPr>
            <p:cNvSpPr txBox="1"/>
            <p:nvPr/>
          </p:nvSpPr>
          <p:spPr>
            <a:xfrm>
              <a:off x="30399480" y="27355749"/>
              <a:ext cx="677127" cy="646331"/>
            </a:xfrm>
            <a:prstGeom prst="rect">
              <a:avLst/>
            </a:prstGeom>
            <a:noFill/>
          </p:spPr>
          <p:txBody>
            <a:bodyPr wrap="square">
              <a:spAutoFit/>
            </a:bodyPr>
            <a:lstStyle/>
            <a:p>
              <a:pPr algn="ctr"/>
              <a:r>
                <a:rPr lang="en-US" altLang="ko-KR" sz="3600" dirty="0">
                  <a:solidFill>
                    <a:schemeClr val="bg1"/>
                  </a:solidFill>
                  <a:highlight>
                    <a:srgbClr val="1E727A"/>
                  </a:highlight>
                  <a:latin typeface="Verdana Pro Cond" panose="020B0606030504040204" pitchFamily="34" charset="0"/>
                  <a:ea typeface="Adobe 고딕 Std B" panose="020B0800000000000000" pitchFamily="34" charset="-127"/>
                </a:rPr>
                <a:t>R</a:t>
              </a:r>
              <a:endParaRPr lang="ko-KR" altLang="en-US" sz="3600" dirty="0">
                <a:solidFill>
                  <a:schemeClr val="bg1"/>
                </a:solidFill>
                <a:highlight>
                  <a:srgbClr val="1E727A"/>
                </a:highlight>
                <a:latin typeface="Verdana Pro Cond" panose="020B0606030504040204" pitchFamily="34" charset="0"/>
              </a:endParaRPr>
            </a:p>
          </p:txBody>
        </p:sp>
      </p:grpSp>
      <p:pic>
        <p:nvPicPr>
          <p:cNvPr id="3" name="그림 2">
            <a:extLst>
              <a:ext uri="{FF2B5EF4-FFF2-40B4-BE49-F238E27FC236}">
                <a16:creationId xmlns:a16="http://schemas.microsoft.com/office/drawing/2014/main" id="{CDD708F0-B993-BA93-20FB-467E2E88233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36138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Autofit/>
          </a:bodyPr>
          <a:lstStyle/>
          <a:p>
            <a:pPr algn="ct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Comparison of GEMS SSA v2.1 (Operational)</a:t>
            </a:r>
            <a:b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b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and AERONET SSA</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11</a:t>
            </a:fld>
            <a:endParaRPr lang="ko-KR" altLang="en-US"/>
          </a:p>
        </p:txBody>
      </p:sp>
      <p:sp>
        <p:nvSpPr>
          <p:cNvPr id="3" name="TextBox 2">
            <a:extLst>
              <a:ext uri="{FF2B5EF4-FFF2-40B4-BE49-F238E27FC236}">
                <a16:creationId xmlns:a16="http://schemas.microsoft.com/office/drawing/2014/main" id="{8B0ED466-DDE4-0304-45F1-0F63272DF0B2}"/>
              </a:ext>
            </a:extLst>
          </p:cNvPr>
          <p:cNvSpPr txBox="1"/>
          <p:nvPr/>
        </p:nvSpPr>
        <p:spPr>
          <a:xfrm>
            <a:off x="122548" y="883260"/>
            <a:ext cx="11943761" cy="400110"/>
          </a:xfrm>
          <a:prstGeom prst="rect">
            <a:avLst/>
          </a:prstGeom>
          <a:noFill/>
        </p:spPr>
        <p:txBody>
          <a:bodyPr wrap="square">
            <a:spAutoFit/>
          </a:bodyPr>
          <a:lstStyle/>
          <a:p>
            <a:pPr marL="457200" indent="-457200">
              <a:buFont typeface="Wingdings" panose="05000000000000000000" pitchFamily="2" charset="2"/>
              <a:buChar char="v"/>
            </a:pPr>
            <a:r>
              <a:rPr lang="ko-KR" altLang="en-US" sz="2000" dirty="0">
                <a:latin typeface="Verdana Pro Cond" panose="020B0606030504040204" pitchFamily="34" charset="0"/>
                <a:ea typeface="Adobe 고딕 Std B" panose="020B0800000000000000" pitchFamily="34" charset="-127"/>
              </a:rPr>
              <a:t>Comparison of GEMS </a:t>
            </a:r>
            <a:r>
              <a:rPr lang="en-US" altLang="ko-KR" sz="2000" dirty="0">
                <a:latin typeface="Verdana Pro Cond" panose="020B0606030504040204" pitchFamily="34" charset="0"/>
                <a:ea typeface="Adobe 고딕 Std B" panose="020B0800000000000000" pitchFamily="34" charset="-127"/>
              </a:rPr>
              <a:t>SSA</a:t>
            </a:r>
            <a:r>
              <a:rPr lang="ko-KR" altLang="en-US" sz="2000" dirty="0">
                <a:latin typeface="Verdana Pro Cond" panose="020B0606030504040204" pitchFamily="34" charset="0"/>
                <a:ea typeface="Adobe 고딕 Std B" panose="020B0800000000000000" pitchFamily="34" charset="-127"/>
              </a:rPr>
              <a:t> and AERONET </a:t>
            </a:r>
            <a:r>
              <a:rPr lang="en-US" altLang="ko-KR" sz="2000" dirty="0">
                <a:latin typeface="Verdana Pro Cond" panose="020B0606030504040204" pitchFamily="34" charset="0"/>
                <a:ea typeface="Adobe 고딕 Std B" panose="020B0800000000000000" pitchFamily="34" charset="-127"/>
              </a:rPr>
              <a:t>SSA</a:t>
            </a:r>
            <a:r>
              <a:rPr lang="ko-KR" altLang="en-US" sz="2000" dirty="0">
                <a:latin typeface="Verdana Pro Cond" panose="020B0606030504040204" pitchFamily="34" charset="0"/>
                <a:ea typeface="Adobe 고딕 Std B" panose="020B0800000000000000" pitchFamily="34" charset="-127"/>
              </a:rPr>
              <a:t> </a:t>
            </a:r>
            <a:r>
              <a:rPr lang="en-US" altLang="ko-KR" sz="2000" dirty="0">
                <a:latin typeface="Verdana Pro Cond" panose="020B0606030504040204" pitchFamily="34" charset="0"/>
                <a:ea typeface="Adobe 고딕 Std B" panose="020B0800000000000000" pitchFamily="34" charset="-127"/>
              </a:rPr>
              <a:t>from January 2023 to May 2024</a:t>
            </a:r>
            <a:r>
              <a:rPr lang="ko-KR" altLang="en-US" sz="2000" dirty="0">
                <a:latin typeface="Verdana Pro Cond" panose="020B0606030504040204" pitchFamily="34" charset="0"/>
                <a:ea typeface="Adobe 고딕 Std B" panose="020B0800000000000000" pitchFamily="34" charset="-127"/>
              </a:rPr>
              <a:t>  </a:t>
            </a:r>
            <a:endParaRPr lang="en-US" altLang="ko-KR" sz="2000" dirty="0">
              <a:latin typeface="Verdana Pro Cond" panose="020B0606030504040204" pitchFamily="34" charset="0"/>
              <a:ea typeface="Adobe 고딕 Std B" panose="020B0800000000000000" pitchFamily="34" charset="-127"/>
            </a:endParaRPr>
          </a:p>
        </p:txBody>
      </p:sp>
      <p:grpSp>
        <p:nvGrpSpPr>
          <p:cNvPr id="24" name="그룹 23">
            <a:extLst>
              <a:ext uri="{FF2B5EF4-FFF2-40B4-BE49-F238E27FC236}">
                <a16:creationId xmlns:a16="http://schemas.microsoft.com/office/drawing/2014/main" id="{F63DE259-A630-2370-61EA-744A91AD5ADE}"/>
              </a:ext>
            </a:extLst>
          </p:cNvPr>
          <p:cNvGrpSpPr/>
          <p:nvPr/>
        </p:nvGrpSpPr>
        <p:grpSpPr>
          <a:xfrm>
            <a:off x="1142711" y="1307316"/>
            <a:ext cx="9906579" cy="4320000"/>
            <a:chOff x="931984" y="1700508"/>
            <a:chExt cx="9906579" cy="4320000"/>
          </a:xfrm>
        </p:grpSpPr>
        <p:pic>
          <p:nvPicPr>
            <p:cNvPr id="4" name="그림 3">
              <a:extLst>
                <a:ext uri="{FF2B5EF4-FFF2-40B4-BE49-F238E27FC236}">
                  <a16:creationId xmlns:a16="http://schemas.microsoft.com/office/drawing/2014/main" id="{48F8F12F-7D7D-9203-7CEF-358EFCF23DA7}"/>
                </a:ext>
              </a:extLst>
            </p:cNvPr>
            <p:cNvPicPr>
              <a:picLocks noChangeAspect="1"/>
            </p:cNvPicPr>
            <p:nvPr/>
          </p:nvPicPr>
          <p:blipFill>
            <a:blip r:embed="rId4"/>
            <a:stretch>
              <a:fillRect/>
            </a:stretch>
          </p:blipFill>
          <p:spPr>
            <a:xfrm>
              <a:off x="931984" y="1700508"/>
              <a:ext cx="4320000" cy="4320000"/>
            </a:xfrm>
            <a:prstGeom prst="rect">
              <a:avLst/>
            </a:prstGeom>
          </p:spPr>
        </p:pic>
        <p:pic>
          <p:nvPicPr>
            <p:cNvPr id="23" name="그림 22">
              <a:extLst>
                <a:ext uri="{FF2B5EF4-FFF2-40B4-BE49-F238E27FC236}">
                  <a16:creationId xmlns:a16="http://schemas.microsoft.com/office/drawing/2014/main" id="{FB21CB70-BEFE-3EC1-E0C4-110147EFA232}"/>
                </a:ext>
              </a:extLst>
            </p:cNvPr>
            <p:cNvPicPr>
              <a:picLocks noChangeAspect="1"/>
            </p:cNvPicPr>
            <p:nvPr/>
          </p:nvPicPr>
          <p:blipFill>
            <a:blip r:embed="rId5"/>
            <a:stretch>
              <a:fillRect/>
            </a:stretch>
          </p:blipFill>
          <p:spPr>
            <a:xfrm>
              <a:off x="6518563" y="1700508"/>
              <a:ext cx="4320000" cy="4320000"/>
            </a:xfrm>
            <a:prstGeom prst="rect">
              <a:avLst/>
            </a:prstGeom>
          </p:spPr>
        </p:pic>
      </p:grpSp>
      <p:sp>
        <p:nvSpPr>
          <p:cNvPr id="25" name="TextBox 24">
            <a:extLst>
              <a:ext uri="{FF2B5EF4-FFF2-40B4-BE49-F238E27FC236}">
                <a16:creationId xmlns:a16="http://schemas.microsoft.com/office/drawing/2014/main" id="{905BE19B-8E81-902A-0E31-67B9231FEBF8}"/>
              </a:ext>
            </a:extLst>
          </p:cNvPr>
          <p:cNvSpPr txBox="1"/>
          <p:nvPr/>
        </p:nvSpPr>
        <p:spPr>
          <a:xfrm>
            <a:off x="3010106" y="1386446"/>
            <a:ext cx="774734" cy="369332"/>
          </a:xfrm>
          <a:prstGeom prst="rect">
            <a:avLst/>
          </a:prstGeom>
          <a:noFill/>
        </p:spPr>
        <p:txBody>
          <a:bodyPr wrap="square">
            <a:spAutoFit/>
          </a:bodyPr>
          <a:lstStyle/>
          <a:p>
            <a:pPr algn="ctr"/>
            <a:r>
              <a:rPr lang="en-US" altLang="ko-KR" dirty="0">
                <a:latin typeface="Adobe 고딕 Std B" panose="020B0800000000000000" pitchFamily="34" charset="-127"/>
                <a:ea typeface="Adobe 고딕 Std B" panose="020B0800000000000000" pitchFamily="34" charset="-127"/>
              </a:rPr>
              <a:t>V2.0</a:t>
            </a:r>
            <a:endParaRPr lang="ko-KR" altLang="en-US" dirty="0"/>
          </a:p>
        </p:txBody>
      </p:sp>
      <p:sp>
        <p:nvSpPr>
          <p:cNvPr id="26" name="TextBox 25">
            <a:extLst>
              <a:ext uri="{FF2B5EF4-FFF2-40B4-BE49-F238E27FC236}">
                <a16:creationId xmlns:a16="http://schemas.microsoft.com/office/drawing/2014/main" id="{33DC12EB-54D6-1BC6-97FF-29B087FBBF03}"/>
              </a:ext>
            </a:extLst>
          </p:cNvPr>
          <p:cNvSpPr txBox="1"/>
          <p:nvPr/>
        </p:nvSpPr>
        <p:spPr>
          <a:xfrm>
            <a:off x="8698390" y="1386446"/>
            <a:ext cx="774734" cy="369332"/>
          </a:xfrm>
          <a:prstGeom prst="rect">
            <a:avLst/>
          </a:prstGeom>
          <a:noFill/>
        </p:spPr>
        <p:txBody>
          <a:bodyPr wrap="square">
            <a:spAutoFit/>
          </a:bodyPr>
          <a:lstStyle/>
          <a:p>
            <a:pPr algn="ctr"/>
            <a:r>
              <a:rPr lang="en-US" altLang="ko-KR" dirty="0">
                <a:solidFill>
                  <a:srgbClr val="FF0000"/>
                </a:solidFill>
                <a:latin typeface="Adobe 고딕 Std B" panose="020B0800000000000000" pitchFamily="34" charset="-127"/>
                <a:ea typeface="Adobe 고딕 Std B" panose="020B0800000000000000" pitchFamily="34" charset="-127"/>
              </a:rPr>
              <a:t>V2.1</a:t>
            </a:r>
            <a:endParaRPr lang="ko-KR" altLang="en-US" dirty="0">
              <a:solidFill>
                <a:srgbClr val="FF0000"/>
              </a:solidFill>
            </a:endParaRPr>
          </a:p>
        </p:txBody>
      </p:sp>
      <p:sp>
        <p:nvSpPr>
          <p:cNvPr id="27" name="TextBox 26">
            <a:extLst>
              <a:ext uri="{FF2B5EF4-FFF2-40B4-BE49-F238E27FC236}">
                <a16:creationId xmlns:a16="http://schemas.microsoft.com/office/drawing/2014/main" id="{28439B42-955C-3822-6E54-B448C918998D}"/>
              </a:ext>
            </a:extLst>
          </p:cNvPr>
          <p:cNvSpPr txBox="1"/>
          <p:nvPr/>
        </p:nvSpPr>
        <p:spPr>
          <a:xfrm>
            <a:off x="193432" y="5699364"/>
            <a:ext cx="11567658" cy="1015663"/>
          </a:xfrm>
          <a:prstGeom prst="rect">
            <a:avLst/>
          </a:prstGeom>
          <a:noFill/>
        </p:spPr>
        <p:txBody>
          <a:bodyPr wrap="square">
            <a:spAutoFit/>
          </a:bodyPr>
          <a:lstStyle/>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Gray (black) dashed lines indicate an uncertainty envelope of ±0.03 (0.05) in SSA</a:t>
            </a:r>
          </a:p>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The percentage of GEMS SSA v2.1 data falling within the expected error range has increased compared to v2.0. (51.22 % → 57.02 %)</a:t>
            </a:r>
          </a:p>
        </p:txBody>
      </p:sp>
      <p:pic>
        <p:nvPicPr>
          <p:cNvPr id="2" name="그림 1">
            <a:extLst>
              <a:ext uri="{FF2B5EF4-FFF2-40B4-BE49-F238E27FC236}">
                <a16:creationId xmlns:a16="http://schemas.microsoft.com/office/drawing/2014/main" id="{87341816-2DFC-765F-813B-7A3E6A1278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276760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9506E77F-D1F8-B2FD-B717-B128EA9EDE23}"/>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18" name="제목 1">
            <a:extLst>
              <a:ext uri="{FF2B5EF4-FFF2-40B4-BE49-F238E27FC236}">
                <a16:creationId xmlns:a16="http://schemas.microsoft.com/office/drawing/2014/main" id="{785BCA54-2A41-1B21-974F-8C42A448518A}"/>
              </a:ext>
            </a:extLst>
          </p:cNvPr>
          <p:cNvSpPr txBox="1">
            <a:spLocks/>
          </p:cNvSpPr>
          <p:nvPr/>
        </p:nvSpPr>
        <p:spPr>
          <a:xfrm>
            <a:off x="766445" y="9236"/>
            <a:ext cx="10659110" cy="770948"/>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GEMS AOD post-process correction model – version 3.0 (TBD)</a:t>
            </a:r>
          </a:p>
        </p:txBody>
      </p:sp>
      <p:sp>
        <p:nvSpPr>
          <p:cNvPr id="21" name="TextBox 20">
            <a:extLst>
              <a:ext uri="{FF2B5EF4-FFF2-40B4-BE49-F238E27FC236}">
                <a16:creationId xmlns:a16="http://schemas.microsoft.com/office/drawing/2014/main" id="{03E9C274-7E79-248F-7722-8E9C7998D7B4}"/>
              </a:ext>
            </a:extLst>
          </p:cNvPr>
          <p:cNvSpPr txBox="1"/>
          <p:nvPr/>
        </p:nvSpPr>
        <p:spPr>
          <a:xfrm>
            <a:off x="838200" y="6432671"/>
            <a:ext cx="10731261" cy="338554"/>
          </a:xfrm>
          <a:prstGeom prst="rect">
            <a:avLst/>
          </a:prstGeom>
          <a:noFill/>
        </p:spPr>
        <p:txBody>
          <a:bodyPr wrap="square">
            <a:spAutoFit/>
          </a:bodyPr>
          <a:lstStyle/>
          <a:p>
            <a:pPr marL="285750" indent="-285750">
              <a:buFont typeface="Arial" panose="020B0604020202020204" pitchFamily="34" charset="0"/>
              <a:buChar char="•"/>
            </a:pPr>
            <a:r>
              <a:rPr lang="en-US" altLang="ko-KR" sz="1600" dirty="0">
                <a:solidFill>
                  <a:schemeClr val="tx1"/>
                </a:solidFill>
                <a:latin typeface="Verdana Pro Cond" panose="020B0606030504040204" pitchFamily="34" charset="0"/>
                <a:cs typeface="Arial" panose="020B0604020202020204" pitchFamily="34" charset="0"/>
              </a:rPr>
              <a:t>Combining the GEMS aerosol retrievals and post-processing from random forest (RF)-based correction model.</a:t>
            </a:r>
          </a:p>
        </p:txBody>
      </p:sp>
      <p:sp>
        <p:nvSpPr>
          <p:cNvPr id="25" name="슬라이드 번호 개체 틀 24">
            <a:extLst>
              <a:ext uri="{FF2B5EF4-FFF2-40B4-BE49-F238E27FC236}">
                <a16:creationId xmlns:a16="http://schemas.microsoft.com/office/drawing/2014/main" id="{91674978-FC68-AD5D-C038-CC4227D75282}"/>
              </a:ext>
            </a:extLst>
          </p:cNvPr>
          <p:cNvSpPr>
            <a:spLocks noGrp="1"/>
          </p:cNvSpPr>
          <p:nvPr>
            <p:ph type="sldNum" sz="quarter" idx="12"/>
          </p:nvPr>
        </p:nvSpPr>
        <p:spPr/>
        <p:txBody>
          <a:bodyPr/>
          <a:lstStyle/>
          <a:p>
            <a:fld id="{B6576426-34AA-4CE1-8BB6-A560B8EBBCD6}" type="slidenum">
              <a:rPr lang="ko-KR" altLang="en-US" smtClean="0"/>
              <a:t>12</a:t>
            </a:fld>
            <a:endParaRPr lang="ko-KR" altLang="en-US" dirty="0"/>
          </a:p>
        </p:txBody>
      </p:sp>
      <p:grpSp>
        <p:nvGrpSpPr>
          <p:cNvPr id="5" name="그룹 4">
            <a:extLst>
              <a:ext uri="{FF2B5EF4-FFF2-40B4-BE49-F238E27FC236}">
                <a16:creationId xmlns:a16="http://schemas.microsoft.com/office/drawing/2014/main" id="{C57EDC38-57BA-1F9C-8CDC-F39F457CC6BF}"/>
              </a:ext>
            </a:extLst>
          </p:cNvPr>
          <p:cNvGrpSpPr/>
          <p:nvPr/>
        </p:nvGrpSpPr>
        <p:grpSpPr>
          <a:xfrm>
            <a:off x="1843858" y="1028041"/>
            <a:ext cx="8504284" cy="5358910"/>
            <a:chOff x="1843858" y="1028041"/>
            <a:chExt cx="8504284" cy="5358910"/>
          </a:xfrm>
        </p:grpSpPr>
        <p:grpSp>
          <p:nvGrpSpPr>
            <p:cNvPr id="22" name="그룹 21">
              <a:extLst>
                <a:ext uri="{FF2B5EF4-FFF2-40B4-BE49-F238E27FC236}">
                  <a16:creationId xmlns:a16="http://schemas.microsoft.com/office/drawing/2014/main" id="{DD82EAAE-027B-309B-EB92-54F509555A6E}"/>
                </a:ext>
              </a:extLst>
            </p:cNvPr>
            <p:cNvGrpSpPr/>
            <p:nvPr/>
          </p:nvGrpSpPr>
          <p:grpSpPr>
            <a:xfrm>
              <a:off x="1843858" y="1028041"/>
              <a:ext cx="8504284" cy="5358910"/>
              <a:chOff x="1843858" y="1028041"/>
              <a:chExt cx="8504284" cy="5358910"/>
            </a:xfrm>
          </p:grpSpPr>
          <p:pic>
            <p:nvPicPr>
              <p:cNvPr id="23" name="그림 22">
                <a:extLst>
                  <a:ext uri="{FF2B5EF4-FFF2-40B4-BE49-F238E27FC236}">
                    <a16:creationId xmlns:a16="http://schemas.microsoft.com/office/drawing/2014/main" id="{3C7CD19F-8998-93E9-BAB3-81D181D02E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858" y="1028041"/>
                <a:ext cx="8504284" cy="5358910"/>
              </a:xfrm>
              <a:prstGeom prst="rect">
                <a:avLst/>
              </a:prstGeom>
              <a:noFill/>
              <a:ln>
                <a:noFill/>
              </a:ln>
            </p:spPr>
          </p:pic>
          <p:pic>
            <p:nvPicPr>
              <p:cNvPr id="24" name="그림 23">
                <a:extLst>
                  <a:ext uri="{FF2B5EF4-FFF2-40B4-BE49-F238E27FC236}">
                    <a16:creationId xmlns:a16="http://schemas.microsoft.com/office/drawing/2014/main" id="{AE3D0B55-471F-6DEB-E967-F772C0927F53}"/>
                  </a:ext>
                </a:extLst>
              </p:cNvPr>
              <p:cNvPicPr>
                <a:picLocks noChangeAspect="1"/>
              </p:cNvPicPr>
              <p:nvPr/>
            </p:nvPicPr>
            <p:blipFill rotWithShape="1">
              <a:blip r:embed="rId5"/>
              <a:srcRect l="24829" t="19068" r="36112" b="30123"/>
              <a:stretch/>
            </p:blipFill>
            <p:spPr>
              <a:xfrm>
                <a:off x="3778249" y="1317625"/>
                <a:ext cx="142875" cy="127000"/>
              </a:xfrm>
              <a:prstGeom prst="rect">
                <a:avLst/>
              </a:prstGeom>
            </p:spPr>
          </p:pic>
        </p:grpSp>
        <p:pic>
          <p:nvPicPr>
            <p:cNvPr id="4" name="그림 3">
              <a:extLst>
                <a:ext uri="{FF2B5EF4-FFF2-40B4-BE49-F238E27FC236}">
                  <a16:creationId xmlns:a16="http://schemas.microsoft.com/office/drawing/2014/main" id="{E2EE9A91-85F3-2FCE-8B66-3270932BC873}"/>
                </a:ext>
              </a:extLst>
            </p:cNvPr>
            <p:cNvPicPr>
              <a:picLocks noChangeAspect="1"/>
            </p:cNvPicPr>
            <p:nvPr/>
          </p:nvPicPr>
          <p:blipFill rotWithShape="1">
            <a:blip r:embed="rId6"/>
            <a:srcRect l="12138" t="22036" r="28080" b="29846"/>
            <a:stretch/>
          </p:blipFill>
          <p:spPr>
            <a:xfrm>
              <a:off x="3412330" y="4052889"/>
              <a:ext cx="297658" cy="130968"/>
            </a:xfrm>
            <a:prstGeom prst="rect">
              <a:avLst/>
            </a:prstGeom>
          </p:spPr>
        </p:pic>
      </p:grpSp>
    </p:spTree>
    <p:extLst>
      <p:ext uri="{BB962C8B-B14F-4D97-AF65-F5344CB8AC3E}">
        <p14:creationId xmlns:p14="http://schemas.microsoft.com/office/powerpoint/2010/main" val="351491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959CA9C8-352D-2514-3C89-B82792EBD84F}"/>
              </a:ext>
            </a:extLst>
          </p:cNvPr>
          <p:cNvGrpSpPr/>
          <p:nvPr/>
        </p:nvGrpSpPr>
        <p:grpSpPr>
          <a:xfrm>
            <a:off x="0" y="0"/>
            <a:ext cx="12192000" cy="780184"/>
            <a:chOff x="0" y="0"/>
            <a:chExt cx="12192000" cy="780184"/>
          </a:xfrm>
        </p:grpSpPr>
        <p:pic>
          <p:nvPicPr>
            <p:cNvPr id="5" name="그림 4">
              <a:extLst>
                <a:ext uri="{FF2B5EF4-FFF2-40B4-BE49-F238E27FC236}">
                  <a16:creationId xmlns:a16="http://schemas.microsoft.com/office/drawing/2014/main" id="{0F0EA3D8-3F4C-9648-BBB6-75AE9E17385C}"/>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9" name="제목 1">
              <a:extLst>
                <a:ext uri="{FF2B5EF4-FFF2-40B4-BE49-F238E27FC236}">
                  <a16:creationId xmlns:a16="http://schemas.microsoft.com/office/drawing/2014/main" id="{BF5AE895-63A3-9565-FF96-A0B006E8DB1D}"/>
                </a:ext>
              </a:extLst>
            </p:cNvPr>
            <p:cNvSpPr txBox="1">
              <a:spLocks/>
            </p:cNvSpPr>
            <p:nvPr/>
          </p:nvSpPr>
          <p:spPr>
            <a:xfrm>
              <a:off x="766445" y="9236"/>
              <a:ext cx="10659110" cy="770948"/>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r>
                <a:rPr lang="en-US" altLang="ko-KR" sz="2800" b="1" dirty="0">
                  <a:solidFill>
                    <a:srgbClr val="FFFFFF"/>
                  </a:solidFill>
                  <a:latin typeface="Verdana Pro Cond" panose="020B0606030504040204" pitchFamily="34" charset="0"/>
                  <a:ea typeface="Verdana" panose="020B0604030504040204" pitchFamily="34" charset="0"/>
                  <a:cs typeface="Verdana Pro Cond" panose="020F0502020204030204" pitchFamily="34" charset="0"/>
                </a:rPr>
                <a:t>GEMS AOD after post-process correction – version 3.0 (TBD) </a:t>
              </a:r>
            </a:p>
          </p:txBody>
        </p:sp>
      </p:grpSp>
      <p:sp>
        <p:nvSpPr>
          <p:cNvPr id="16" name="TextBox 15">
            <a:extLst>
              <a:ext uri="{FF2B5EF4-FFF2-40B4-BE49-F238E27FC236}">
                <a16:creationId xmlns:a16="http://schemas.microsoft.com/office/drawing/2014/main" id="{01E6B905-FA71-43A6-7B20-1FBF1B383644}"/>
              </a:ext>
            </a:extLst>
          </p:cNvPr>
          <p:cNvSpPr txBox="1"/>
          <p:nvPr/>
        </p:nvSpPr>
        <p:spPr>
          <a:xfrm>
            <a:off x="580767" y="5838202"/>
            <a:ext cx="4273415" cy="923330"/>
          </a:xfrm>
          <a:prstGeom prst="rect">
            <a:avLst/>
          </a:prstGeom>
          <a:noFill/>
        </p:spPr>
        <p:txBody>
          <a:bodyPr wrap="square">
            <a:spAutoFit/>
          </a:bodyPr>
          <a:lstStyle/>
          <a:p>
            <a:pPr marL="285750" indent="-285750">
              <a:buFont typeface="Arial" panose="020B0604020202020204" pitchFamily="34" charset="0"/>
              <a:buChar char="•"/>
            </a:pPr>
            <a:r>
              <a:rPr lang="en-US" altLang="ko-KR" dirty="0">
                <a:latin typeface="Verdana Pro Cond" panose="020B0606030504040204" pitchFamily="34" charset="0"/>
                <a:cs typeface="Arial" panose="020B0604020202020204" pitchFamily="34" charset="0"/>
              </a:rPr>
              <a:t>Improvement of all statistical metrics. </a:t>
            </a:r>
          </a:p>
          <a:p>
            <a:pPr marL="285750" indent="-285750">
              <a:buFont typeface="Arial" panose="020B0604020202020204" pitchFamily="34" charset="0"/>
              <a:buChar char="•"/>
            </a:pPr>
            <a:r>
              <a:rPr lang="en-US" altLang="ko-KR" dirty="0">
                <a:latin typeface="Verdana Pro Cond" panose="020B0606030504040204" pitchFamily="34" charset="0"/>
                <a:cs typeface="Arial" panose="020B0604020202020204" pitchFamily="34" charset="0"/>
              </a:rPr>
              <a:t>High AOD values are closer to the 1:1 line.</a:t>
            </a:r>
          </a:p>
        </p:txBody>
      </p:sp>
      <p:sp>
        <p:nvSpPr>
          <p:cNvPr id="21" name="슬라이드 번호 개체 틀 20">
            <a:extLst>
              <a:ext uri="{FF2B5EF4-FFF2-40B4-BE49-F238E27FC236}">
                <a16:creationId xmlns:a16="http://schemas.microsoft.com/office/drawing/2014/main" id="{6CDFAD92-0B88-3CC2-9290-5F88E4EB54B2}"/>
              </a:ext>
            </a:extLst>
          </p:cNvPr>
          <p:cNvSpPr>
            <a:spLocks noGrp="1"/>
          </p:cNvSpPr>
          <p:nvPr>
            <p:ph type="sldNum" sz="quarter" idx="12"/>
          </p:nvPr>
        </p:nvSpPr>
        <p:spPr/>
        <p:txBody>
          <a:bodyPr/>
          <a:lstStyle/>
          <a:p>
            <a:fld id="{B6576426-34AA-4CE1-8BB6-A560B8EBBCD6}" type="slidenum">
              <a:rPr lang="ko-KR" altLang="en-US" smtClean="0">
                <a:latin typeface="Verdana Pro Cond" panose="020B0606030504040204" pitchFamily="34" charset="0"/>
              </a:rPr>
              <a:t>13</a:t>
            </a:fld>
            <a:endParaRPr lang="ko-KR" altLang="en-US" dirty="0">
              <a:latin typeface="Verdana Pro Cond" panose="020B0606030504040204" pitchFamily="34" charset="0"/>
            </a:endParaRPr>
          </a:p>
        </p:txBody>
      </p:sp>
      <p:graphicFrame>
        <p:nvGraphicFramePr>
          <p:cNvPr id="22" name="표 21">
            <a:extLst>
              <a:ext uri="{FF2B5EF4-FFF2-40B4-BE49-F238E27FC236}">
                <a16:creationId xmlns:a16="http://schemas.microsoft.com/office/drawing/2014/main" id="{8F989078-C433-0870-3F5A-5208969F4FFF}"/>
              </a:ext>
            </a:extLst>
          </p:cNvPr>
          <p:cNvGraphicFramePr>
            <a:graphicFrameLocks noGrp="1"/>
          </p:cNvGraphicFramePr>
          <p:nvPr>
            <p:extLst>
              <p:ext uri="{D42A27DB-BD31-4B8C-83A1-F6EECF244321}">
                <p14:modId xmlns:p14="http://schemas.microsoft.com/office/powerpoint/2010/main" val="3567271843"/>
              </p:ext>
            </p:extLst>
          </p:nvPr>
        </p:nvGraphicFramePr>
        <p:xfrm>
          <a:off x="5794004" y="2363316"/>
          <a:ext cx="5960896" cy="2960942"/>
        </p:xfrm>
        <a:graphic>
          <a:graphicData uri="http://schemas.openxmlformats.org/drawingml/2006/table">
            <a:tbl>
              <a:tblPr firstRow="1" firstCol="1" bandRow="1">
                <a:tableStyleId>{5940675A-B579-460E-94D1-54222C63F5DA}</a:tableStyleId>
              </a:tblPr>
              <a:tblGrid>
                <a:gridCol w="745112">
                  <a:extLst>
                    <a:ext uri="{9D8B030D-6E8A-4147-A177-3AD203B41FA5}">
                      <a16:colId xmlns:a16="http://schemas.microsoft.com/office/drawing/2014/main" val="3042283465"/>
                    </a:ext>
                  </a:extLst>
                </a:gridCol>
                <a:gridCol w="745112">
                  <a:extLst>
                    <a:ext uri="{9D8B030D-6E8A-4147-A177-3AD203B41FA5}">
                      <a16:colId xmlns:a16="http://schemas.microsoft.com/office/drawing/2014/main" val="1372028226"/>
                    </a:ext>
                  </a:extLst>
                </a:gridCol>
                <a:gridCol w="745112">
                  <a:extLst>
                    <a:ext uri="{9D8B030D-6E8A-4147-A177-3AD203B41FA5}">
                      <a16:colId xmlns:a16="http://schemas.microsoft.com/office/drawing/2014/main" val="1463635767"/>
                    </a:ext>
                  </a:extLst>
                </a:gridCol>
                <a:gridCol w="745112">
                  <a:extLst>
                    <a:ext uri="{9D8B030D-6E8A-4147-A177-3AD203B41FA5}">
                      <a16:colId xmlns:a16="http://schemas.microsoft.com/office/drawing/2014/main" val="192241680"/>
                    </a:ext>
                  </a:extLst>
                </a:gridCol>
                <a:gridCol w="745112">
                  <a:extLst>
                    <a:ext uri="{9D8B030D-6E8A-4147-A177-3AD203B41FA5}">
                      <a16:colId xmlns:a16="http://schemas.microsoft.com/office/drawing/2014/main" val="3526883591"/>
                    </a:ext>
                  </a:extLst>
                </a:gridCol>
                <a:gridCol w="745112">
                  <a:extLst>
                    <a:ext uri="{9D8B030D-6E8A-4147-A177-3AD203B41FA5}">
                      <a16:colId xmlns:a16="http://schemas.microsoft.com/office/drawing/2014/main" val="59032904"/>
                    </a:ext>
                  </a:extLst>
                </a:gridCol>
                <a:gridCol w="745112">
                  <a:extLst>
                    <a:ext uri="{9D8B030D-6E8A-4147-A177-3AD203B41FA5}">
                      <a16:colId xmlns:a16="http://schemas.microsoft.com/office/drawing/2014/main" val="1364846817"/>
                    </a:ext>
                  </a:extLst>
                </a:gridCol>
                <a:gridCol w="745112">
                  <a:extLst>
                    <a:ext uri="{9D8B030D-6E8A-4147-A177-3AD203B41FA5}">
                      <a16:colId xmlns:a16="http://schemas.microsoft.com/office/drawing/2014/main" val="122464606"/>
                    </a:ext>
                  </a:extLst>
                </a:gridCol>
              </a:tblGrid>
              <a:tr h="364514">
                <a:tc>
                  <a:txBody>
                    <a:bodyPr/>
                    <a:lstStyle/>
                    <a:p>
                      <a:pPr algn="ctr" latinLnBrk="1">
                        <a:lnSpc>
                          <a:spcPct val="107000"/>
                        </a:lnSpc>
                        <a:spcAft>
                          <a:spcPts val="800"/>
                        </a:spcAft>
                        <a:tabLst>
                          <a:tab pos="320040" algn="l"/>
                        </a:tabLst>
                      </a:pPr>
                      <a:r>
                        <a:rPr lang="en-GB" sz="1400" b="0" kern="100" dirty="0">
                          <a:effectLst/>
                          <a:latin typeface="Arial" panose="020B0604020202020204" pitchFamily="34" charset="0"/>
                          <a:cs typeface="Arial" panose="020B0604020202020204" pitchFamily="34" charset="0"/>
                        </a:rPr>
                        <a:t>Time</a:t>
                      </a:r>
                      <a:endParaRPr lang="ko-KR" sz="14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1" kern="100" dirty="0">
                          <a:effectLst/>
                          <a:latin typeface="Arial" panose="020B0604020202020204" pitchFamily="34" charset="0"/>
                          <a:cs typeface="Arial" panose="020B0604020202020204" pitchFamily="34" charset="0"/>
                        </a:rPr>
                        <a:t>Slope</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0" kern="100" dirty="0">
                          <a:effectLst/>
                          <a:latin typeface="Arial" panose="020B0604020202020204" pitchFamily="34" charset="0"/>
                          <a:cs typeface="Arial" panose="020B0604020202020204" pitchFamily="34" charset="0"/>
                        </a:rPr>
                        <a:t>y-intercept</a:t>
                      </a:r>
                      <a:endParaRPr lang="ko-KR" sz="14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1" kern="100" dirty="0">
                          <a:effectLst/>
                          <a:latin typeface="Arial" panose="020B0604020202020204" pitchFamily="34" charset="0"/>
                          <a:cs typeface="Arial" panose="020B0604020202020204" pitchFamily="34" charset="0"/>
                        </a:rPr>
                        <a:t>R</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0" kern="100" dirty="0">
                          <a:effectLst/>
                          <a:latin typeface="Arial" panose="020B0604020202020204" pitchFamily="34" charset="0"/>
                          <a:cs typeface="Arial" panose="020B0604020202020204" pitchFamily="34" charset="0"/>
                        </a:rPr>
                        <a:t>RMSE</a:t>
                      </a:r>
                      <a:endParaRPr lang="ko-KR" sz="14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1" kern="100" dirty="0">
                          <a:effectLst/>
                          <a:latin typeface="Arial" panose="020B0604020202020204" pitchFamily="34" charset="0"/>
                          <a:cs typeface="Arial" panose="020B0604020202020204" pitchFamily="34" charset="0"/>
                        </a:rPr>
                        <a:t>MBE</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0" kern="100" dirty="0">
                          <a:effectLst/>
                          <a:latin typeface="Arial" panose="020B0604020202020204" pitchFamily="34" charset="0"/>
                          <a:cs typeface="Arial" panose="020B0604020202020204" pitchFamily="34" charset="0"/>
                        </a:rPr>
                        <a:t>Q (%)</a:t>
                      </a:r>
                      <a:endParaRPr lang="ko-KR" sz="14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GB" sz="1400" b="0" kern="100" dirty="0">
                          <a:effectLst/>
                          <a:latin typeface="Arial" panose="020B0604020202020204" pitchFamily="34" charset="0"/>
                          <a:cs typeface="Arial" panose="020B0604020202020204" pitchFamily="34" charset="0"/>
                        </a:rPr>
                        <a:t>GCOS </a:t>
                      </a:r>
                    </a:p>
                    <a:p>
                      <a:pPr algn="ctr" latinLnBrk="1">
                        <a:lnSpc>
                          <a:spcPct val="107000"/>
                        </a:lnSpc>
                        <a:spcAft>
                          <a:spcPts val="800"/>
                        </a:spcAft>
                      </a:pPr>
                      <a:r>
                        <a:rPr lang="en-GB" sz="1400" b="0" kern="100" dirty="0">
                          <a:effectLst/>
                          <a:latin typeface="Arial" panose="020B0604020202020204" pitchFamily="34" charset="0"/>
                          <a:cs typeface="Arial" panose="020B0604020202020204" pitchFamily="34" charset="0"/>
                        </a:rPr>
                        <a:t>(%)</a:t>
                      </a:r>
                      <a:endParaRPr lang="ko-KR" sz="14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163745783"/>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22:45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0.770</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0.101</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0.770</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0.033</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77.84</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37.47</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163594056"/>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23:45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0.797</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0.077</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0.883</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0.136</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0.017</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80.35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36.83</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536576402"/>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00:45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0.772</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0.075</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0.879</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0.139</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0.010</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79.83</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38.86</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784962944"/>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01:45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0.770</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0.070</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0.882</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0.141</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0.002</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80.07</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36.12</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886588637"/>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02:45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0.816</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0.065</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0.899</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0.151</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0.004</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80.38</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36.59</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4283335666"/>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03:45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0.799</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0.075</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0.903</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0.171</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-0.008</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80.89</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37.95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480852831"/>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04:45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0.807</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0.06</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0.902</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0.172</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-0.015</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80.15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36.87</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880631326"/>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05:45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0.829</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0.064</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0.893</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0.162</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-0.003</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78.48</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36.38</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450621295"/>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06:45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0.829</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0.077</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0.895</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0.162</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0.004</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77.27</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35.46</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1231946588"/>
                  </a:ext>
                </a:extLst>
              </a:tr>
              <a:tr h="200432">
                <a:tc>
                  <a:txBody>
                    <a:bodyPr/>
                    <a:lstStyle/>
                    <a:p>
                      <a:pPr algn="ctr" latinLnBrk="1">
                        <a:lnSpc>
                          <a:spcPct val="107000"/>
                        </a:lnSpc>
                        <a:spcAft>
                          <a:spcPts val="800"/>
                        </a:spcAft>
                      </a:pPr>
                      <a:r>
                        <a:rPr lang="en-GB" sz="1600" b="0" kern="100" dirty="0">
                          <a:effectLst/>
                          <a:latin typeface="Arial" panose="020B0604020202020204" pitchFamily="34" charset="0"/>
                          <a:cs typeface="Arial" panose="020B0604020202020204" pitchFamily="34" charset="0"/>
                        </a:rPr>
                        <a:t>07:45</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0.776</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0.097</a:t>
                      </a:r>
                      <a:endParaRPr lang="ko-KR" sz="1600" b="0"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0.883</a:t>
                      </a:r>
                      <a:endParaRPr lang="ko-KR" sz="16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0.176</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1" kern="100" dirty="0">
                          <a:effectLst/>
                          <a:latin typeface="Arial" panose="020B0604020202020204" pitchFamily="34" charset="0"/>
                          <a:ea typeface="맑은 고딕" panose="020B0503020000020004" pitchFamily="50" charset="-127"/>
                          <a:cs typeface="Arial" panose="020B0604020202020204" pitchFamily="34" charset="0"/>
                        </a:rPr>
                        <a:t>-0.002</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76.18</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p>
                      <a:pPr algn="ctr" latinLnBrk="1">
                        <a:lnSpc>
                          <a:spcPct val="107000"/>
                        </a:lnSpc>
                        <a:spcAft>
                          <a:spcPts val="800"/>
                        </a:spcAft>
                      </a:pPr>
                      <a:r>
                        <a:rPr lang="en-US" altLang="ko-KR" sz="1600" b="0" kern="100" dirty="0">
                          <a:effectLst/>
                          <a:latin typeface="Arial" panose="020B0604020202020204" pitchFamily="34" charset="0"/>
                          <a:ea typeface="맑은 고딕" panose="020B0503020000020004" pitchFamily="50" charset="-127"/>
                          <a:cs typeface="Arial" panose="020B0604020202020204" pitchFamily="34" charset="0"/>
                        </a:rPr>
                        <a:t>33.82</a:t>
                      </a:r>
                      <a:endParaRPr lang="ko-KR" sz="1600" b="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1349931889"/>
                  </a:ext>
                </a:extLst>
              </a:tr>
            </a:tbl>
          </a:graphicData>
        </a:graphic>
      </p:graphicFrame>
      <p:grpSp>
        <p:nvGrpSpPr>
          <p:cNvPr id="31" name="그룹 30">
            <a:extLst>
              <a:ext uri="{FF2B5EF4-FFF2-40B4-BE49-F238E27FC236}">
                <a16:creationId xmlns:a16="http://schemas.microsoft.com/office/drawing/2014/main" id="{19EF2C50-7242-6A55-4C2E-AF6AEC233123}"/>
              </a:ext>
            </a:extLst>
          </p:cNvPr>
          <p:cNvGrpSpPr/>
          <p:nvPr/>
        </p:nvGrpSpPr>
        <p:grpSpPr>
          <a:xfrm>
            <a:off x="731397" y="1685566"/>
            <a:ext cx="3766462" cy="4018070"/>
            <a:chOff x="196949" y="971750"/>
            <a:chExt cx="2933699" cy="3486868"/>
          </a:xfrm>
        </p:grpSpPr>
        <p:pic>
          <p:nvPicPr>
            <p:cNvPr id="2" name="그림 1">
              <a:extLst>
                <a:ext uri="{FF2B5EF4-FFF2-40B4-BE49-F238E27FC236}">
                  <a16:creationId xmlns:a16="http://schemas.microsoft.com/office/drawing/2014/main" id="{58158D28-1CC4-CB6B-5860-727AFAE0DA86}"/>
                </a:ext>
              </a:extLst>
            </p:cNvPr>
            <p:cNvPicPr>
              <a:picLocks noChangeAspect="1"/>
            </p:cNvPicPr>
            <p:nvPr/>
          </p:nvPicPr>
          <p:blipFill rotWithShape="1">
            <a:blip r:embed="rId4">
              <a:extLst>
                <a:ext uri="{28A0092B-C50C-407E-A947-70E740481C1C}">
                  <a14:useLocalDpi xmlns:a14="http://schemas.microsoft.com/office/drawing/2010/main" val="0"/>
                </a:ext>
              </a:extLst>
            </a:blip>
            <a:srcRect t="3713" b="3713"/>
            <a:stretch/>
          </p:blipFill>
          <p:spPr bwMode="auto">
            <a:xfrm>
              <a:off x="247525" y="1840934"/>
              <a:ext cx="2832546" cy="2617684"/>
            </a:xfrm>
            <a:prstGeom prst="rect">
              <a:avLst/>
            </a:prstGeom>
            <a:noFill/>
            <a:ln>
              <a:noFill/>
            </a:ln>
          </p:spPr>
        </p:pic>
        <p:sp>
          <p:nvSpPr>
            <p:cNvPr id="25" name="TextBox 24">
              <a:extLst>
                <a:ext uri="{FF2B5EF4-FFF2-40B4-BE49-F238E27FC236}">
                  <a16:creationId xmlns:a16="http://schemas.microsoft.com/office/drawing/2014/main" id="{C3C4F5AD-400E-28B3-2258-884A0D859794}"/>
                </a:ext>
              </a:extLst>
            </p:cNvPr>
            <p:cNvSpPr txBox="1"/>
            <p:nvPr/>
          </p:nvSpPr>
          <p:spPr>
            <a:xfrm>
              <a:off x="196949" y="971750"/>
              <a:ext cx="2933699" cy="1200329"/>
            </a:xfrm>
            <a:prstGeom prst="rect">
              <a:avLst/>
            </a:prstGeom>
            <a:noFill/>
          </p:spPr>
          <p:txBody>
            <a:bodyPr wrap="square">
              <a:spAutoFit/>
            </a:bodyPr>
            <a:lstStyle/>
            <a:p>
              <a:pPr algn="ctr"/>
              <a:r>
                <a:rPr lang="en-US" altLang="ko-KR" dirty="0">
                  <a:latin typeface="Verdana Pro Cond" panose="020B0606030504040204" pitchFamily="34" charset="0"/>
                  <a:cs typeface="Arial" panose="020B0604020202020204" pitchFamily="34" charset="0"/>
                </a:rPr>
                <a:t>Comparison of GEMS AOD after post-process correction (PPC) and AERONET AOD</a:t>
              </a:r>
            </a:p>
          </p:txBody>
        </p:sp>
      </p:grpSp>
      <p:sp>
        <p:nvSpPr>
          <p:cNvPr id="29" name="TextBox 28">
            <a:extLst>
              <a:ext uri="{FF2B5EF4-FFF2-40B4-BE49-F238E27FC236}">
                <a16:creationId xmlns:a16="http://schemas.microsoft.com/office/drawing/2014/main" id="{44D9F53C-D6A0-41A9-7645-B24064E3DC4A}"/>
              </a:ext>
            </a:extLst>
          </p:cNvPr>
          <p:cNvSpPr txBox="1"/>
          <p:nvPr/>
        </p:nvSpPr>
        <p:spPr>
          <a:xfrm>
            <a:off x="5681461" y="1894560"/>
            <a:ext cx="6185980" cy="369332"/>
          </a:xfrm>
          <a:prstGeom prst="rect">
            <a:avLst/>
          </a:prstGeom>
          <a:noFill/>
        </p:spPr>
        <p:txBody>
          <a:bodyPr wrap="square">
            <a:spAutoFit/>
          </a:bodyPr>
          <a:lstStyle/>
          <a:p>
            <a:pPr algn="ctr" latinLnBrk="1">
              <a:spcAft>
                <a:spcPts val="800"/>
              </a:spcAft>
            </a:pPr>
            <a:r>
              <a:rPr lang="en-US" altLang="ko-KR" kern="100" dirty="0">
                <a:effectLst/>
                <a:latin typeface="Verdana Pro Cond" panose="020B0606030504040204" pitchFamily="34" charset="0"/>
                <a:ea typeface="맑은 고딕" panose="020B0503020000020004" pitchFamily="50" charset="-127"/>
                <a:cs typeface="Arial" panose="020B0604020202020204" pitchFamily="34" charset="0"/>
              </a:rPr>
              <a:t>Hourly comparison of GEMS and AERONET AOD</a:t>
            </a:r>
          </a:p>
        </p:txBody>
      </p:sp>
      <p:sp>
        <p:nvSpPr>
          <p:cNvPr id="32" name="TextBox 31">
            <a:extLst>
              <a:ext uri="{FF2B5EF4-FFF2-40B4-BE49-F238E27FC236}">
                <a16:creationId xmlns:a16="http://schemas.microsoft.com/office/drawing/2014/main" id="{2ADD93DF-5663-713D-6CA4-A76D4276ECF0}"/>
              </a:ext>
            </a:extLst>
          </p:cNvPr>
          <p:cNvSpPr txBox="1"/>
          <p:nvPr/>
        </p:nvSpPr>
        <p:spPr>
          <a:xfrm>
            <a:off x="5794004" y="5357675"/>
            <a:ext cx="5960895" cy="923330"/>
          </a:xfrm>
          <a:prstGeom prst="rect">
            <a:avLst/>
          </a:prstGeom>
          <a:noFill/>
        </p:spPr>
        <p:txBody>
          <a:bodyPr wrap="square">
            <a:spAutoFit/>
          </a:bodyPr>
          <a:lstStyle/>
          <a:p>
            <a:pPr marL="285750" indent="-285750">
              <a:buFont typeface="Arial" panose="020B0604020202020204" pitchFamily="34" charset="0"/>
              <a:buChar char="•"/>
            </a:pPr>
            <a:r>
              <a:rPr lang="en-US" altLang="ko-KR" dirty="0">
                <a:highlight>
                  <a:srgbClr val="FFFFFF"/>
                </a:highlight>
                <a:latin typeface="Verdana Pro Cond" panose="020B0606030504040204" pitchFamily="34" charset="0"/>
                <a:cs typeface="Arial" panose="020B0604020202020204" pitchFamily="34" charset="0"/>
              </a:rPr>
              <a:t>Slopes ≥ 0.77. relatively stable (0.534~0.73 before PPC)</a:t>
            </a:r>
          </a:p>
          <a:p>
            <a:pPr marL="285750" indent="-285750">
              <a:buFont typeface="Arial" panose="020B0604020202020204" pitchFamily="34" charset="0"/>
              <a:buChar char="•"/>
            </a:pPr>
            <a:r>
              <a:rPr lang="en-US" altLang="ko-KR" dirty="0">
                <a:highlight>
                  <a:srgbClr val="FFFFFF"/>
                </a:highlight>
                <a:latin typeface="Verdana Pro Cond" panose="020B0606030504040204" pitchFamily="34" charset="0"/>
                <a:cs typeface="Arial" panose="020B0604020202020204" pitchFamily="34" charset="0"/>
              </a:rPr>
              <a:t>MBEs close ~ 0.0.</a:t>
            </a:r>
          </a:p>
          <a:p>
            <a:pPr marL="285750" indent="-285750">
              <a:buFont typeface="Arial" panose="020B0604020202020204" pitchFamily="34" charset="0"/>
              <a:buChar char="•"/>
            </a:pPr>
            <a:r>
              <a:rPr lang="en-US" altLang="ko-KR" dirty="0">
                <a:highlight>
                  <a:srgbClr val="FFFFFF"/>
                </a:highlight>
                <a:latin typeface="Verdana Pro Cond" panose="020B0606030504040204" pitchFamily="34" charset="0"/>
                <a:cs typeface="Arial" panose="020B0604020202020204" pitchFamily="34" charset="0"/>
              </a:rPr>
              <a:t>R ≥ 0.87 except for 22:45 UTC. relatively stable</a:t>
            </a:r>
          </a:p>
        </p:txBody>
      </p:sp>
      <p:sp>
        <p:nvSpPr>
          <p:cNvPr id="35" name="TextBox 34">
            <a:extLst>
              <a:ext uri="{FF2B5EF4-FFF2-40B4-BE49-F238E27FC236}">
                <a16:creationId xmlns:a16="http://schemas.microsoft.com/office/drawing/2014/main" id="{4EB1F0DC-77FA-8B51-4AE2-CB408F0B06B1}"/>
              </a:ext>
            </a:extLst>
          </p:cNvPr>
          <p:cNvSpPr txBox="1"/>
          <p:nvPr/>
        </p:nvSpPr>
        <p:spPr>
          <a:xfrm>
            <a:off x="25442" y="823279"/>
            <a:ext cx="11416663" cy="781240"/>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altLang="ko-KR" sz="1600" dirty="0">
                <a:latin typeface="Verdana Pro Cond" panose="020B0606030504040204" pitchFamily="34" charset="0"/>
              </a:rPr>
              <a:t>Reference dataset: AERONET version 3 level 1.5 data</a:t>
            </a:r>
          </a:p>
          <a:p>
            <a:pPr marL="457200" indent="-457200">
              <a:lnSpc>
                <a:spcPct val="150000"/>
              </a:lnSpc>
              <a:buFont typeface="Arial" panose="020B0604020202020204" pitchFamily="34" charset="0"/>
              <a:buChar char="•"/>
            </a:pPr>
            <a:r>
              <a:rPr lang="en-US" altLang="ko-KR" sz="1600" dirty="0">
                <a:latin typeface="Verdana Pro Cond" panose="020B0606030504040204" pitchFamily="34" charset="0"/>
              </a:rPr>
              <a:t>Validation area &amp; period : GEMS entire area &amp; 2021.11.01−2022.10.31 (1-year) </a:t>
            </a:r>
          </a:p>
        </p:txBody>
      </p:sp>
    </p:spTree>
    <p:extLst>
      <p:ext uri="{BB962C8B-B14F-4D97-AF65-F5344CB8AC3E}">
        <p14:creationId xmlns:p14="http://schemas.microsoft.com/office/powerpoint/2010/main" val="2740107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185E1F-A4DA-B22A-E1D8-A96D0D4CA018}"/>
              </a:ext>
            </a:extLst>
          </p:cNvPr>
          <p:cNvSpPr txBox="1"/>
          <p:nvPr/>
        </p:nvSpPr>
        <p:spPr>
          <a:xfrm>
            <a:off x="4068000" y="645829"/>
            <a:ext cx="8124000" cy="253916"/>
          </a:xfrm>
          <a:prstGeom prst="rect">
            <a:avLst/>
          </a:prstGeom>
          <a:noFill/>
        </p:spPr>
        <p:txBody>
          <a:bodyPr wrap="square">
            <a:spAutoFit/>
          </a:bodyPr>
          <a:lstStyle/>
          <a:p>
            <a:pPr algn="r"/>
            <a:r>
              <a:rPr lang="en-US" altLang="ko-KR" sz="1050" dirty="0">
                <a:solidFill>
                  <a:schemeClr val="bg1"/>
                </a:solidFill>
                <a:latin typeface="Verdana Pro Cond" panose="020B0606030504040204" pitchFamily="34" charset="0"/>
              </a:rPr>
              <a:t>GEMS aerosol post-process correction </a:t>
            </a:r>
          </a:p>
        </p:txBody>
      </p:sp>
      <p:sp>
        <p:nvSpPr>
          <p:cNvPr id="4" name="TextBox 3">
            <a:extLst>
              <a:ext uri="{FF2B5EF4-FFF2-40B4-BE49-F238E27FC236}">
                <a16:creationId xmlns:a16="http://schemas.microsoft.com/office/drawing/2014/main" id="{5A6E5379-19F5-5498-EB7C-DF44573C078D}"/>
              </a:ext>
            </a:extLst>
          </p:cNvPr>
          <p:cNvSpPr txBox="1"/>
          <p:nvPr/>
        </p:nvSpPr>
        <p:spPr>
          <a:xfrm>
            <a:off x="158772" y="5685333"/>
            <a:ext cx="3368238" cy="1169551"/>
          </a:xfrm>
          <a:prstGeom prst="rect">
            <a:avLst/>
          </a:prstGeom>
          <a:noFill/>
        </p:spPr>
        <p:txBody>
          <a:bodyPr wrap="square">
            <a:spAutoFit/>
          </a:bodyPr>
          <a:lstStyle/>
          <a:p>
            <a:pPr marL="285750" indent="-285750">
              <a:buFont typeface="Arial" panose="020B0604020202020204" pitchFamily="34" charset="0"/>
              <a:buChar char="•"/>
            </a:pPr>
            <a:r>
              <a:rPr lang="en-US" altLang="ko-KR" sz="1400" dirty="0">
                <a:latin typeface="Verdana Pro Cond" panose="020B0606030504040204" pitchFamily="34" charset="0"/>
                <a:cs typeface="Arial" panose="020B0604020202020204" pitchFamily="34" charset="0"/>
              </a:rPr>
              <a:t>All statistical metrics have been improved. </a:t>
            </a:r>
          </a:p>
          <a:p>
            <a:pPr marL="285750" indent="-285750">
              <a:buFont typeface="Arial" panose="020B0604020202020204" pitchFamily="34" charset="0"/>
              <a:buChar char="•"/>
            </a:pPr>
            <a:r>
              <a:rPr lang="en-US" altLang="ko-KR" sz="1400" dirty="0">
                <a:latin typeface="Verdana Pro Cond" panose="020B0606030504040204" pitchFamily="34" charset="0"/>
                <a:cs typeface="Arial" panose="020B0604020202020204" pitchFamily="34" charset="0"/>
              </a:rPr>
              <a:t>% of GEMS SSA falling within the expected error of ±0.03 (0.05) is 68.54% (88.95%).</a:t>
            </a:r>
          </a:p>
        </p:txBody>
      </p:sp>
      <p:sp>
        <p:nvSpPr>
          <p:cNvPr id="5" name="TextBox 4">
            <a:extLst>
              <a:ext uri="{FF2B5EF4-FFF2-40B4-BE49-F238E27FC236}">
                <a16:creationId xmlns:a16="http://schemas.microsoft.com/office/drawing/2014/main" id="{84550769-49C2-D55E-97DC-5304224FFBAD}"/>
              </a:ext>
            </a:extLst>
          </p:cNvPr>
          <p:cNvSpPr txBox="1"/>
          <p:nvPr/>
        </p:nvSpPr>
        <p:spPr>
          <a:xfrm>
            <a:off x="3695442" y="5100558"/>
            <a:ext cx="4144812" cy="1169551"/>
          </a:xfrm>
          <a:prstGeom prst="rect">
            <a:avLst/>
          </a:prstGeom>
          <a:noFill/>
        </p:spPr>
        <p:txBody>
          <a:bodyPr wrap="square">
            <a:spAutoFit/>
          </a:bodyPr>
          <a:lstStyle/>
          <a:p>
            <a:pPr marL="285750" indent="-285750">
              <a:buFont typeface="Arial" panose="020B0604020202020204" pitchFamily="34" charset="0"/>
              <a:buChar char="•"/>
            </a:pPr>
            <a:r>
              <a:rPr lang="en-US" altLang="ko-KR" sz="1400" dirty="0">
                <a:latin typeface="Verdana Pro Cond" panose="020B0606030504040204" pitchFamily="34" charset="0"/>
                <a:cs typeface="Arial" panose="020B0604020202020204" pitchFamily="34" charset="0"/>
              </a:rPr>
              <a:t>The bias of GEMS SSA exhibited a characteristic bias shape, forming a bell shape.</a:t>
            </a:r>
          </a:p>
          <a:p>
            <a:pPr marL="285750" indent="-285750">
              <a:buFont typeface="Arial" panose="020B0604020202020204" pitchFamily="34" charset="0"/>
              <a:buChar char="•"/>
            </a:pPr>
            <a:r>
              <a:rPr lang="en-US" altLang="ko-KR" sz="1400" dirty="0">
                <a:latin typeface="Verdana Pro Cond" panose="020B0606030504040204" pitchFamily="34" charset="0"/>
                <a:cs typeface="Arial" panose="020B0604020202020204" pitchFamily="34" charset="0"/>
              </a:rPr>
              <a:t>The artifactual diurnal bias has been effectively mitigated with the implementation of the model-enforced post-process correction.</a:t>
            </a:r>
          </a:p>
        </p:txBody>
      </p:sp>
      <p:sp>
        <p:nvSpPr>
          <p:cNvPr id="15" name="슬라이드 번호 개체 틀 14">
            <a:extLst>
              <a:ext uri="{FF2B5EF4-FFF2-40B4-BE49-F238E27FC236}">
                <a16:creationId xmlns:a16="http://schemas.microsoft.com/office/drawing/2014/main" id="{17FD8C29-9166-8C60-82A6-48A9B3E55777}"/>
              </a:ext>
            </a:extLst>
          </p:cNvPr>
          <p:cNvSpPr>
            <a:spLocks noGrp="1"/>
          </p:cNvSpPr>
          <p:nvPr>
            <p:ph type="sldNum" sz="quarter" idx="12"/>
          </p:nvPr>
        </p:nvSpPr>
        <p:spPr/>
        <p:txBody>
          <a:bodyPr/>
          <a:lstStyle/>
          <a:p>
            <a:fld id="{B6576426-34AA-4CE1-8BB6-A560B8EBBCD6}" type="slidenum">
              <a:rPr lang="ko-KR" altLang="en-US" smtClean="0">
                <a:latin typeface="Verdana Pro Cond" panose="020B0606030504040204" pitchFamily="34" charset="0"/>
              </a:rPr>
              <a:t>14</a:t>
            </a:fld>
            <a:endParaRPr lang="ko-KR" altLang="en-US" dirty="0">
              <a:latin typeface="Verdana Pro Cond" panose="020B0606030504040204" pitchFamily="34" charset="0"/>
            </a:endParaRPr>
          </a:p>
        </p:txBody>
      </p:sp>
      <p:pic>
        <p:nvPicPr>
          <p:cNvPr id="16" name="그림 15">
            <a:extLst>
              <a:ext uri="{FF2B5EF4-FFF2-40B4-BE49-F238E27FC236}">
                <a16:creationId xmlns:a16="http://schemas.microsoft.com/office/drawing/2014/main" id="{7C0048E0-90CE-ABBF-6583-CE29C483CAD2}"/>
              </a:ext>
            </a:extLst>
          </p:cNvPr>
          <p:cNvPicPr>
            <a:picLocks noChangeAspect="1"/>
          </p:cNvPicPr>
          <p:nvPr/>
        </p:nvPicPr>
        <p:blipFill>
          <a:blip r:embed="rId3"/>
          <a:stretch>
            <a:fillRect/>
          </a:stretch>
        </p:blipFill>
        <p:spPr>
          <a:xfrm>
            <a:off x="158772" y="2323797"/>
            <a:ext cx="3297669" cy="3297669"/>
          </a:xfrm>
          <a:prstGeom prst="rect">
            <a:avLst/>
          </a:prstGeom>
        </p:spPr>
      </p:pic>
      <p:pic>
        <p:nvPicPr>
          <p:cNvPr id="18" name="그림 17">
            <a:extLst>
              <a:ext uri="{FF2B5EF4-FFF2-40B4-BE49-F238E27FC236}">
                <a16:creationId xmlns:a16="http://schemas.microsoft.com/office/drawing/2014/main" id="{C23D31DB-CAD1-4B01-4EF1-36D4CD34CBEF}"/>
              </a:ext>
            </a:extLst>
          </p:cNvPr>
          <p:cNvPicPr>
            <a:picLocks noChangeAspect="1"/>
          </p:cNvPicPr>
          <p:nvPr/>
        </p:nvPicPr>
        <p:blipFill>
          <a:blip r:embed="rId4"/>
          <a:stretch>
            <a:fillRect/>
          </a:stretch>
        </p:blipFill>
        <p:spPr>
          <a:xfrm>
            <a:off x="3527010" y="2635410"/>
            <a:ext cx="4481677" cy="2240839"/>
          </a:xfrm>
          <a:prstGeom prst="rect">
            <a:avLst/>
          </a:prstGeom>
        </p:spPr>
      </p:pic>
      <p:graphicFrame>
        <p:nvGraphicFramePr>
          <p:cNvPr id="19" name="표 18">
            <a:extLst>
              <a:ext uri="{FF2B5EF4-FFF2-40B4-BE49-F238E27FC236}">
                <a16:creationId xmlns:a16="http://schemas.microsoft.com/office/drawing/2014/main" id="{9F3AF7F6-0428-3D7B-EF07-E9149564D383}"/>
              </a:ext>
            </a:extLst>
          </p:cNvPr>
          <p:cNvGraphicFramePr>
            <a:graphicFrameLocks noGrp="1"/>
          </p:cNvGraphicFramePr>
          <p:nvPr/>
        </p:nvGraphicFramePr>
        <p:xfrm>
          <a:off x="8295966" y="2376649"/>
          <a:ext cx="3692235" cy="3244817"/>
        </p:xfrm>
        <a:graphic>
          <a:graphicData uri="http://schemas.openxmlformats.org/drawingml/2006/table">
            <a:tbl>
              <a:tblPr>
                <a:tableStyleId>{616DA210-FB5B-4158-B5E0-FEB733F419BA}</a:tableStyleId>
              </a:tblPr>
              <a:tblGrid>
                <a:gridCol w="1230745">
                  <a:extLst>
                    <a:ext uri="{9D8B030D-6E8A-4147-A177-3AD203B41FA5}">
                      <a16:colId xmlns:a16="http://schemas.microsoft.com/office/drawing/2014/main" val="3214345248"/>
                    </a:ext>
                  </a:extLst>
                </a:gridCol>
                <a:gridCol w="1230745">
                  <a:extLst>
                    <a:ext uri="{9D8B030D-6E8A-4147-A177-3AD203B41FA5}">
                      <a16:colId xmlns:a16="http://schemas.microsoft.com/office/drawing/2014/main" val="1372506990"/>
                    </a:ext>
                  </a:extLst>
                </a:gridCol>
                <a:gridCol w="1230745">
                  <a:extLst>
                    <a:ext uri="{9D8B030D-6E8A-4147-A177-3AD203B41FA5}">
                      <a16:colId xmlns:a16="http://schemas.microsoft.com/office/drawing/2014/main" val="3378788797"/>
                    </a:ext>
                  </a:extLst>
                </a:gridCol>
              </a:tblGrid>
              <a:tr h="417764">
                <a:tc>
                  <a:txBody>
                    <a:bodyPr/>
                    <a:lstStyle/>
                    <a:p>
                      <a:pPr algn="ctr" rtl="0" fontAlgn="ctr"/>
                      <a:r>
                        <a:rPr lang="en-US" sz="1400" b="1" u="none" strike="noStrike" dirty="0">
                          <a:effectLst/>
                          <a:latin typeface="Arial" panose="020B0604020202020204" pitchFamily="34" charset="0"/>
                          <a:cs typeface="Arial" panose="020B0604020202020204" pitchFamily="34" charset="0"/>
                        </a:rPr>
                        <a:t>Time</a:t>
                      </a:r>
                      <a:endParaRPr lang="en-US"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EE% ±0.03 </a:t>
                      </a:r>
                    </a:p>
                    <a:p>
                      <a:pPr algn="ctr" rtl="0" fontAlgn="ctr"/>
                      <a:r>
                        <a:rPr lang="en-US" altLang="ko-KR" sz="1400" b="1" u="none" strike="noStrike" dirty="0">
                          <a:effectLst/>
                          <a:latin typeface="Arial" panose="020B0604020202020204" pitchFamily="34" charset="0"/>
                          <a:cs typeface="Arial" panose="020B0604020202020204" pitchFamily="34" charset="0"/>
                        </a:rPr>
                        <a:t>(%)</a:t>
                      </a:r>
                      <a:endParaRPr lang="en-US"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u="none" strike="noStrike" dirty="0">
                          <a:effectLst/>
                          <a:latin typeface="Arial" panose="020B0604020202020204" pitchFamily="34" charset="0"/>
                          <a:cs typeface="Arial" panose="020B0604020202020204" pitchFamily="34" charset="0"/>
                        </a:rPr>
                        <a:t>EE% ±0.05 </a:t>
                      </a:r>
                    </a:p>
                    <a:p>
                      <a:pPr algn="ctr" rtl="0" fontAlgn="ctr"/>
                      <a:r>
                        <a:rPr lang="en-US" altLang="ko-KR" sz="1400" b="1" u="none" strike="noStrike" dirty="0">
                          <a:effectLst/>
                          <a:latin typeface="Arial" panose="020B0604020202020204" pitchFamily="34" charset="0"/>
                          <a:cs typeface="Arial" panose="020B0604020202020204" pitchFamily="34" charset="0"/>
                        </a:rPr>
                        <a:t>(%)</a:t>
                      </a:r>
                      <a:endParaRPr lang="en-US"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extLst>
                  <a:ext uri="{0D108BD9-81ED-4DB2-BD59-A6C34878D82A}">
                    <a16:rowId xmlns:a16="http://schemas.microsoft.com/office/drawing/2014/main" val="1028951664"/>
                  </a:ext>
                </a:extLst>
              </a:tr>
              <a:tr h="280911">
                <a:tc>
                  <a:txBody>
                    <a:bodyPr/>
                    <a:lstStyle/>
                    <a:p>
                      <a:pPr algn="ctr" rtl="0" fontAlgn="ctr"/>
                      <a:r>
                        <a:rPr lang="en-US" altLang="ko-KR" sz="1400" u="none" strike="noStrike">
                          <a:effectLst/>
                          <a:latin typeface="Arial" panose="020B0604020202020204" pitchFamily="34" charset="0"/>
                          <a:cs typeface="Arial" panose="020B0604020202020204" pitchFamily="34" charset="0"/>
                        </a:rPr>
                        <a:t>22:45</a:t>
                      </a:r>
                      <a:endParaRPr lang="en-US" altLang="ko-KR" sz="1400" b="0" i="0" u="none" strike="noStrike">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77.91</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93.60</a:t>
                      </a:r>
                    </a:p>
                  </a:txBody>
                  <a:tcPr marL="8987" marR="8987" marT="8987" marB="0" anchor="ctr"/>
                </a:tc>
                <a:extLst>
                  <a:ext uri="{0D108BD9-81ED-4DB2-BD59-A6C34878D82A}">
                    <a16:rowId xmlns:a16="http://schemas.microsoft.com/office/drawing/2014/main" val="1312835718"/>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23:45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73.96</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90.34</a:t>
                      </a:r>
                    </a:p>
                  </a:txBody>
                  <a:tcPr marL="8987" marR="8987" marT="8987" marB="0" anchor="ctr"/>
                </a:tc>
                <a:extLst>
                  <a:ext uri="{0D108BD9-81ED-4DB2-BD59-A6C34878D82A}">
                    <a16:rowId xmlns:a16="http://schemas.microsoft.com/office/drawing/2014/main" val="1510875947"/>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00:45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68.03</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88.47</a:t>
                      </a:r>
                    </a:p>
                  </a:txBody>
                  <a:tcPr marL="8987" marR="8987" marT="8987" marB="0" anchor="ctr"/>
                </a:tc>
                <a:extLst>
                  <a:ext uri="{0D108BD9-81ED-4DB2-BD59-A6C34878D82A}">
                    <a16:rowId xmlns:a16="http://schemas.microsoft.com/office/drawing/2014/main" val="279382032"/>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01:45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64.30</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85.47</a:t>
                      </a:r>
                    </a:p>
                  </a:txBody>
                  <a:tcPr marL="8987" marR="8987" marT="8987" marB="0" anchor="ctr"/>
                </a:tc>
                <a:extLst>
                  <a:ext uri="{0D108BD9-81ED-4DB2-BD59-A6C34878D82A}">
                    <a16:rowId xmlns:a16="http://schemas.microsoft.com/office/drawing/2014/main" val="3943382414"/>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02:45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66.39</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87.76</a:t>
                      </a:r>
                    </a:p>
                  </a:txBody>
                  <a:tcPr marL="8987" marR="8987" marT="8987" marB="0" anchor="ctr"/>
                </a:tc>
                <a:extLst>
                  <a:ext uri="{0D108BD9-81ED-4DB2-BD59-A6C34878D82A}">
                    <a16:rowId xmlns:a16="http://schemas.microsoft.com/office/drawing/2014/main" val="1632415870"/>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03:45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69.32</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89.72</a:t>
                      </a:r>
                    </a:p>
                  </a:txBody>
                  <a:tcPr marL="8987" marR="8987" marT="8987" marB="0" anchor="ctr"/>
                </a:tc>
                <a:extLst>
                  <a:ext uri="{0D108BD9-81ED-4DB2-BD59-A6C34878D82A}">
                    <a16:rowId xmlns:a16="http://schemas.microsoft.com/office/drawing/2014/main" val="584327527"/>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04:45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67.81</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89.80</a:t>
                      </a:r>
                    </a:p>
                  </a:txBody>
                  <a:tcPr marL="8987" marR="8987" marT="8987" marB="0" anchor="ctr"/>
                </a:tc>
                <a:extLst>
                  <a:ext uri="{0D108BD9-81ED-4DB2-BD59-A6C34878D82A}">
                    <a16:rowId xmlns:a16="http://schemas.microsoft.com/office/drawing/2014/main" val="1897944969"/>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05:45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69.13</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88.90</a:t>
                      </a:r>
                    </a:p>
                  </a:txBody>
                  <a:tcPr marL="8987" marR="8987" marT="8987" marB="0" anchor="ctr"/>
                </a:tc>
                <a:extLst>
                  <a:ext uri="{0D108BD9-81ED-4DB2-BD59-A6C34878D82A}">
                    <a16:rowId xmlns:a16="http://schemas.microsoft.com/office/drawing/2014/main" val="1447079517"/>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06:45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74.40</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91.77</a:t>
                      </a:r>
                    </a:p>
                  </a:txBody>
                  <a:tcPr marL="8987" marR="8987" marT="8987" marB="0" anchor="ctr"/>
                </a:tc>
                <a:extLst>
                  <a:ext uri="{0D108BD9-81ED-4DB2-BD59-A6C34878D82A}">
                    <a16:rowId xmlns:a16="http://schemas.microsoft.com/office/drawing/2014/main" val="137846467"/>
                  </a:ext>
                </a:extLst>
              </a:tr>
              <a:tr h="280911">
                <a:tc>
                  <a:txBody>
                    <a:bodyPr/>
                    <a:lstStyle/>
                    <a:p>
                      <a:pPr algn="ctr" rtl="0" fontAlgn="ctr"/>
                      <a:r>
                        <a:rPr lang="en-US" altLang="ko-KR" sz="1400" u="none" strike="noStrike" dirty="0">
                          <a:effectLst/>
                          <a:latin typeface="Arial" panose="020B0604020202020204" pitchFamily="34" charset="0"/>
                          <a:cs typeface="Arial" panose="020B0604020202020204" pitchFamily="34" charset="0"/>
                        </a:rPr>
                        <a:t>07:45</a:t>
                      </a:r>
                      <a:endPar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8987" marR="8987" marT="8987" marB="0" anchor="ctr"/>
                </a:tc>
                <a:tc>
                  <a:txBody>
                    <a:bodyPr/>
                    <a:lstStyle/>
                    <a:p>
                      <a:pPr algn="ctr" rtl="0" fontAlgn="ctr"/>
                      <a:r>
                        <a:rPr lang="en-US" altLang="ko-KR" sz="1400" b="1"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77.70</a:t>
                      </a:r>
                    </a:p>
                  </a:txBody>
                  <a:tcPr marL="8987" marR="8987" marT="8987" marB="0" anchor="ctr"/>
                </a:tc>
                <a:tc>
                  <a:txBody>
                    <a:bodyPr/>
                    <a:lstStyle/>
                    <a:p>
                      <a:pPr algn="ctr" rtl="0" fontAlgn="ctr"/>
                      <a:r>
                        <a:rPr lang="en-US" altLang="ko-KR" sz="1400" b="0" i="0" u="none" strike="noStrike" dirty="0">
                          <a:solidFill>
                            <a:srgbClr val="000000"/>
                          </a:solidFill>
                          <a:effectLst/>
                          <a:latin typeface="Arial" panose="020B0604020202020204" pitchFamily="34" charset="0"/>
                          <a:ea typeface="맑은 고딕" panose="020B0503020000020004" pitchFamily="50" charset="-127"/>
                          <a:cs typeface="Arial" panose="020B0604020202020204" pitchFamily="34" charset="0"/>
                        </a:rPr>
                        <a:t>93.77</a:t>
                      </a:r>
                    </a:p>
                  </a:txBody>
                  <a:tcPr marL="8987" marR="8987" marT="8987" marB="0" anchor="ctr"/>
                </a:tc>
                <a:extLst>
                  <a:ext uri="{0D108BD9-81ED-4DB2-BD59-A6C34878D82A}">
                    <a16:rowId xmlns:a16="http://schemas.microsoft.com/office/drawing/2014/main" val="2623279779"/>
                  </a:ext>
                </a:extLst>
              </a:tr>
            </a:tbl>
          </a:graphicData>
        </a:graphic>
      </p:graphicFrame>
      <p:sp>
        <p:nvSpPr>
          <p:cNvPr id="20" name="TextBox 19">
            <a:extLst>
              <a:ext uri="{FF2B5EF4-FFF2-40B4-BE49-F238E27FC236}">
                <a16:creationId xmlns:a16="http://schemas.microsoft.com/office/drawing/2014/main" id="{9678D4A4-ACBB-83CC-14BC-4DDF8095EA31}"/>
              </a:ext>
            </a:extLst>
          </p:cNvPr>
          <p:cNvSpPr txBox="1"/>
          <p:nvPr/>
        </p:nvSpPr>
        <p:spPr>
          <a:xfrm>
            <a:off x="8289059" y="1580104"/>
            <a:ext cx="3737882" cy="687368"/>
          </a:xfrm>
          <a:prstGeom prst="rect">
            <a:avLst/>
          </a:prstGeom>
          <a:noFill/>
        </p:spPr>
        <p:txBody>
          <a:bodyPr wrap="square">
            <a:spAutoFit/>
          </a:bodyPr>
          <a:lstStyle/>
          <a:p>
            <a:pPr algn="ctr" latinLnBrk="1">
              <a:spcAft>
                <a:spcPts val="800"/>
              </a:spcAft>
            </a:pPr>
            <a:r>
              <a:rPr lang="en-US" altLang="ko-KR" sz="1600" kern="100" dirty="0">
                <a:effectLst/>
                <a:latin typeface="Verdana Pro Cond" panose="020B0606030504040204" pitchFamily="34" charset="0"/>
                <a:ea typeface="맑은 고딕" panose="020B0503020000020004" pitchFamily="50" charset="-127"/>
                <a:cs typeface="Arial" panose="020B0604020202020204" pitchFamily="34" charset="0"/>
              </a:rPr>
              <a:t>Hourly comparison of GEMS </a:t>
            </a:r>
          </a:p>
          <a:p>
            <a:pPr algn="ctr" latinLnBrk="1">
              <a:spcAft>
                <a:spcPts val="800"/>
              </a:spcAft>
            </a:pPr>
            <a:r>
              <a:rPr lang="en-US" altLang="ko-KR" sz="1600" kern="100" dirty="0">
                <a:effectLst/>
                <a:latin typeface="Verdana Pro Cond" panose="020B0606030504040204" pitchFamily="34" charset="0"/>
                <a:ea typeface="맑은 고딕" panose="020B0503020000020004" pitchFamily="50" charset="-127"/>
                <a:cs typeface="Arial" panose="020B0604020202020204" pitchFamily="34" charset="0"/>
              </a:rPr>
              <a:t>and AERONET SSA</a:t>
            </a:r>
          </a:p>
        </p:txBody>
      </p:sp>
      <p:sp>
        <p:nvSpPr>
          <p:cNvPr id="23" name="TextBox 22">
            <a:extLst>
              <a:ext uri="{FF2B5EF4-FFF2-40B4-BE49-F238E27FC236}">
                <a16:creationId xmlns:a16="http://schemas.microsoft.com/office/drawing/2014/main" id="{997535E8-9D26-F59E-7F7E-BCC629E4A242}"/>
              </a:ext>
            </a:extLst>
          </p:cNvPr>
          <p:cNvSpPr txBox="1"/>
          <p:nvPr/>
        </p:nvSpPr>
        <p:spPr>
          <a:xfrm>
            <a:off x="260155" y="1654246"/>
            <a:ext cx="3368238" cy="830997"/>
          </a:xfrm>
          <a:prstGeom prst="rect">
            <a:avLst/>
          </a:prstGeom>
          <a:noFill/>
        </p:spPr>
        <p:txBody>
          <a:bodyPr wrap="square">
            <a:spAutoFit/>
          </a:bodyPr>
          <a:lstStyle/>
          <a:p>
            <a:pPr algn="ctr"/>
            <a:r>
              <a:rPr lang="en-US" altLang="ko-KR" sz="1600" dirty="0">
                <a:latin typeface="Verdana Pro Cond" panose="020B0606030504040204" pitchFamily="34" charset="0"/>
                <a:cs typeface="Arial" panose="020B0604020202020204" pitchFamily="34" charset="0"/>
              </a:rPr>
              <a:t>Comparison of GEMS SSA after post-process correction and AERONET SSA</a:t>
            </a:r>
          </a:p>
        </p:txBody>
      </p:sp>
      <p:sp>
        <p:nvSpPr>
          <p:cNvPr id="24" name="TextBox 23">
            <a:extLst>
              <a:ext uri="{FF2B5EF4-FFF2-40B4-BE49-F238E27FC236}">
                <a16:creationId xmlns:a16="http://schemas.microsoft.com/office/drawing/2014/main" id="{D8FEB6B8-7A47-9E6B-79E2-A6EF1BFFD5EC}"/>
              </a:ext>
            </a:extLst>
          </p:cNvPr>
          <p:cNvSpPr txBox="1"/>
          <p:nvPr/>
        </p:nvSpPr>
        <p:spPr>
          <a:xfrm>
            <a:off x="3800344" y="1654246"/>
            <a:ext cx="4144812" cy="584775"/>
          </a:xfrm>
          <a:prstGeom prst="rect">
            <a:avLst/>
          </a:prstGeom>
          <a:noFill/>
        </p:spPr>
        <p:txBody>
          <a:bodyPr wrap="square">
            <a:spAutoFit/>
          </a:bodyPr>
          <a:lstStyle/>
          <a:p>
            <a:pPr algn="ctr"/>
            <a:r>
              <a:rPr lang="en-US" altLang="ko-KR" sz="1600" dirty="0">
                <a:latin typeface="Verdana Pro Cond" panose="020B0606030504040204" pitchFamily="34" charset="0"/>
                <a:cs typeface="Arial" panose="020B0604020202020204" pitchFamily="34" charset="0"/>
              </a:rPr>
              <a:t>The difference between GEMS SSA and AERONET SSA in terms of time</a:t>
            </a:r>
          </a:p>
        </p:txBody>
      </p:sp>
      <p:sp>
        <p:nvSpPr>
          <p:cNvPr id="25" name="TextBox 24">
            <a:extLst>
              <a:ext uri="{FF2B5EF4-FFF2-40B4-BE49-F238E27FC236}">
                <a16:creationId xmlns:a16="http://schemas.microsoft.com/office/drawing/2014/main" id="{827FDFAB-4197-A1A4-2E4C-8955A92CE3CC}"/>
              </a:ext>
            </a:extLst>
          </p:cNvPr>
          <p:cNvSpPr txBox="1"/>
          <p:nvPr/>
        </p:nvSpPr>
        <p:spPr>
          <a:xfrm>
            <a:off x="8289059" y="5685333"/>
            <a:ext cx="3692235" cy="523220"/>
          </a:xfrm>
          <a:prstGeom prst="rect">
            <a:avLst/>
          </a:prstGeom>
          <a:noFill/>
        </p:spPr>
        <p:txBody>
          <a:bodyPr wrap="square">
            <a:spAutoFit/>
          </a:bodyPr>
          <a:lstStyle/>
          <a:p>
            <a:pPr marL="285750" indent="-285750">
              <a:buFont typeface="Arial" panose="020B0604020202020204" pitchFamily="34" charset="0"/>
              <a:buChar char="•"/>
            </a:pPr>
            <a:r>
              <a:rPr lang="en-US" altLang="ko-KR" sz="1400" dirty="0">
                <a:latin typeface="Verdana Pro Cond" panose="020B0606030504040204" pitchFamily="34" charset="0"/>
                <a:cs typeface="Arial" panose="020B0604020202020204" pitchFamily="34" charset="0"/>
              </a:rPr>
              <a:t>EE% ±0.03  ≥ 64.3. relatively stable</a:t>
            </a:r>
          </a:p>
          <a:p>
            <a:pPr marL="285750" indent="-285750">
              <a:buFont typeface="Arial" panose="020B0604020202020204" pitchFamily="34" charset="0"/>
              <a:buChar char="•"/>
            </a:pPr>
            <a:r>
              <a:rPr lang="en-US" altLang="ko-KR" sz="1400" dirty="0">
                <a:highlight>
                  <a:srgbClr val="FFFFFF"/>
                </a:highlight>
                <a:latin typeface="Verdana Pro Cond" panose="020B0606030504040204" pitchFamily="34" charset="0"/>
                <a:cs typeface="Arial" panose="020B0604020202020204" pitchFamily="34" charset="0"/>
              </a:rPr>
              <a:t>(27.82%~64.96% before PPC)</a:t>
            </a:r>
          </a:p>
        </p:txBody>
      </p:sp>
      <p:sp>
        <p:nvSpPr>
          <p:cNvPr id="26" name="TextBox 25">
            <a:extLst>
              <a:ext uri="{FF2B5EF4-FFF2-40B4-BE49-F238E27FC236}">
                <a16:creationId xmlns:a16="http://schemas.microsoft.com/office/drawing/2014/main" id="{D0024998-2B4A-D2DC-0439-13D46544C3C9}"/>
              </a:ext>
            </a:extLst>
          </p:cNvPr>
          <p:cNvSpPr txBox="1"/>
          <p:nvPr/>
        </p:nvSpPr>
        <p:spPr>
          <a:xfrm>
            <a:off x="144623" y="798565"/>
            <a:ext cx="10247152" cy="781240"/>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altLang="ko-KR" sz="1600" dirty="0">
                <a:latin typeface="Verdana Pro Cond" panose="020B0606030504040204" pitchFamily="34" charset="0"/>
              </a:rPr>
              <a:t>Reference dataset: AERONET version 3 level 1.5 data</a:t>
            </a:r>
          </a:p>
          <a:p>
            <a:pPr marL="457200" indent="-457200">
              <a:lnSpc>
                <a:spcPct val="150000"/>
              </a:lnSpc>
              <a:buFont typeface="Arial" panose="020B0604020202020204" pitchFamily="34" charset="0"/>
              <a:buChar char="•"/>
            </a:pPr>
            <a:r>
              <a:rPr lang="en-US" altLang="ko-KR" sz="1600" dirty="0">
                <a:latin typeface="Verdana Pro Cond" panose="020B0606030504040204" pitchFamily="34" charset="0"/>
              </a:rPr>
              <a:t>Validation area &amp; period : GEMS entire area &amp; 2021.11.01−2022.10.31 (1-year) </a:t>
            </a:r>
          </a:p>
        </p:txBody>
      </p:sp>
      <p:pic>
        <p:nvPicPr>
          <p:cNvPr id="2" name="그림 1">
            <a:extLst>
              <a:ext uri="{FF2B5EF4-FFF2-40B4-BE49-F238E27FC236}">
                <a16:creationId xmlns:a16="http://schemas.microsoft.com/office/drawing/2014/main" id="{907ADA3A-8B02-C0ED-7C80-15A881C10503}"/>
              </a:ext>
            </a:extLst>
          </p:cNvPr>
          <p:cNvPicPr>
            <a:picLocks noChangeAspect="1"/>
          </p:cNvPicPr>
          <p:nvPr/>
        </p:nvPicPr>
        <p:blipFill rotWithShape="1">
          <a:blip r:embed="rId5"/>
          <a:srcRect b="84337"/>
          <a:stretch/>
        </p:blipFill>
        <p:spPr>
          <a:xfrm>
            <a:off x="0" y="0"/>
            <a:ext cx="12192000" cy="780184"/>
          </a:xfrm>
          <a:prstGeom prst="rect">
            <a:avLst/>
          </a:prstGeom>
        </p:spPr>
      </p:pic>
      <p:sp>
        <p:nvSpPr>
          <p:cNvPr id="3" name="제목 1">
            <a:extLst>
              <a:ext uri="{FF2B5EF4-FFF2-40B4-BE49-F238E27FC236}">
                <a16:creationId xmlns:a16="http://schemas.microsoft.com/office/drawing/2014/main" id="{5D4A32E2-F6B2-A08A-975F-0AEB367C62F0}"/>
              </a:ext>
            </a:extLst>
          </p:cNvPr>
          <p:cNvSpPr txBox="1">
            <a:spLocks/>
          </p:cNvSpPr>
          <p:nvPr/>
        </p:nvSpPr>
        <p:spPr>
          <a:xfrm>
            <a:off x="766445" y="9236"/>
            <a:ext cx="10659110" cy="770948"/>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r>
              <a:rPr lang="en-US" altLang="ko-KR" sz="2800" b="1" dirty="0">
                <a:solidFill>
                  <a:srgbClr val="FFFFFF"/>
                </a:solidFill>
                <a:latin typeface="Verdana Pro Cond" panose="020B0606030504040204" pitchFamily="34" charset="0"/>
                <a:ea typeface="Verdana" panose="020B0604030504040204" pitchFamily="34" charset="0"/>
                <a:cs typeface="Verdana Pro Cond" panose="020F0502020204030204" pitchFamily="34" charset="0"/>
              </a:rPr>
              <a:t>GEMS SSA after post-process correction – version 3.0 (TBD) </a:t>
            </a:r>
          </a:p>
        </p:txBody>
      </p:sp>
    </p:spTree>
    <p:extLst>
      <p:ext uri="{BB962C8B-B14F-4D97-AF65-F5344CB8AC3E}">
        <p14:creationId xmlns:p14="http://schemas.microsoft.com/office/powerpoint/2010/main" val="42115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Conclusion</a:t>
            </a:r>
            <a:endParaRPr lang="ko-KR" altLang="en-US" sz="4000" b="1" dirty="0">
              <a:solidFill>
                <a:srgbClr val="FFFFFF"/>
              </a:solidFill>
              <a:latin typeface="Verdana Pro Cond" panose="020F0502020204030204" pitchFamily="34" charset="0"/>
              <a:cs typeface="Verdana Pro Cond" panose="020F0502020204030204" pitchFamily="34" charset="0"/>
            </a:endParaRP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15</a:t>
            </a:fld>
            <a:endParaRPr lang="ko-KR" altLang="en-US"/>
          </a:p>
        </p:txBody>
      </p:sp>
      <p:sp>
        <p:nvSpPr>
          <p:cNvPr id="2" name="TextBox 1">
            <a:extLst>
              <a:ext uri="{FF2B5EF4-FFF2-40B4-BE49-F238E27FC236}">
                <a16:creationId xmlns:a16="http://schemas.microsoft.com/office/drawing/2014/main" id="{5E63883D-27FA-E3F4-77E7-CF6880919F49}"/>
              </a:ext>
            </a:extLst>
          </p:cNvPr>
          <p:cNvSpPr txBox="1"/>
          <p:nvPr/>
        </p:nvSpPr>
        <p:spPr>
          <a:xfrm>
            <a:off x="330200" y="984592"/>
            <a:ext cx="11455400" cy="4893647"/>
          </a:xfrm>
          <a:prstGeom prst="rect">
            <a:avLst/>
          </a:prstGeom>
          <a:noFill/>
        </p:spPr>
        <p:txBody>
          <a:bodyPr wrap="square">
            <a:spAutoFit/>
          </a:bodyPr>
          <a:lstStyle/>
          <a:p>
            <a:pPr marL="342900" indent="-342900">
              <a:buFont typeface="Arial" panose="020B0604020202020204" pitchFamily="34" charset="0"/>
              <a:buChar char="•"/>
            </a:pPr>
            <a:r>
              <a:rPr lang="en-US" altLang="ko-KR" sz="2400" dirty="0">
                <a:latin typeface="Verdana Pro Cond" panose="020B0606030504040204" pitchFamily="34" charset="0"/>
              </a:rPr>
              <a:t>(v2.1 – Operational) The updates to GEMS AOD v2.1 include the calculation of surface reflectance considering background AOD, the first guess of ALH based on CALIOP ALH climatology, and improved retrievals for high AOD.</a:t>
            </a:r>
          </a:p>
          <a:p>
            <a:pPr marL="342900" indent="-342900">
              <a:buFont typeface="Arial" panose="020B0604020202020204" pitchFamily="34" charset="0"/>
              <a:buChar char="•"/>
            </a:pPr>
            <a:endParaRPr lang="en-US" altLang="ko-KR" sz="2400" dirty="0">
              <a:latin typeface="Verdana Pro Cond" panose="020B0606030504040204" pitchFamily="34" charset="0"/>
            </a:endParaRPr>
          </a:p>
          <a:p>
            <a:pPr marL="342900" indent="-342900">
              <a:buFont typeface="Arial" panose="020B0604020202020204" pitchFamily="34" charset="0"/>
              <a:buChar char="•"/>
            </a:pPr>
            <a:r>
              <a:rPr lang="en-US" altLang="ko-KR" sz="2400" dirty="0">
                <a:latin typeface="Verdana Pro Cond" panose="020B0606030504040204" pitchFamily="34" charset="0"/>
              </a:rPr>
              <a:t>(v2.1 – Operational) The GEMS aerosol products were validated against AERONET data for the entire GEMS domain from January 2023 to May 2024. The GEMS AOD showed a good correlation with the AERONET AOD (R = 0.832). The percentage of GEMS SSA v2.1 data falling within the expected error range has increased compared to v2.0. (51.22 % → 57.02 %)</a:t>
            </a:r>
          </a:p>
          <a:p>
            <a:endParaRPr lang="en-US" altLang="ko-KR" sz="2400" dirty="0">
              <a:latin typeface="Verdana Pro Cond" panose="020B0606030504040204" pitchFamily="34" charset="0"/>
            </a:endParaRPr>
          </a:p>
          <a:p>
            <a:pPr marL="342900" indent="-342900">
              <a:buFont typeface="Arial" panose="020B0604020202020204" pitchFamily="34" charset="0"/>
              <a:buChar char="•"/>
            </a:pPr>
            <a:r>
              <a:rPr lang="en-US" altLang="ko-KR" sz="2400" dirty="0">
                <a:latin typeface="Verdana Pro Cond" panose="020B0606030504040204" pitchFamily="34" charset="0"/>
              </a:rPr>
              <a:t>(v3.0 - TBD) Model-enforced post-process correction (PPC) improves GEMS AOD and SSA performance, reducing diurnal variation of bias. All statistical metrics have been improved. </a:t>
            </a:r>
          </a:p>
        </p:txBody>
      </p:sp>
      <p:pic>
        <p:nvPicPr>
          <p:cNvPr id="4" name="그림 3">
            <a:extLst>
              <a:ext uri="{FF2B5EF4-FFF2-40B4-BE49-F238E27FC236}">
                <a16:creationId xmlns:a16="http://schemas.microsoft.com/office/drawing/2014/main" id="{F6B9AAD8-43EA-9D6A-7E8F-C3A505C655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405745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그룹 56">
            <a:extLst>
              <a:ext uri="{FF2B5EF4-FFF2-40B4-BE49-F238E27FC236}">
                <a16:creationId xmlns:a16="http://schemas.microsoft.com/office/drawing/2014/main" id="{D0EB85FD-167B-0018-4AB2-D6A6EECFB341}"/>
              </a:ext>
            </a:extLst>
          </p:cNvPr>
          <p:cNvGrpSpPr/>
          <p:nvPr/>
        </p:nvGrpSpPr>
        <p:grpSpPr>
          <a:xfrm>
            <a:off x="396654" y="1126244"/>
            <a:ext cx="7009986" cy="4632071"/>
            <a:chOff x="-10551" y="1022265"/>
            <a:chExt cx="7730852" cy="5108406"/>
          </a:xfrm>
        </p:grpSpPr>
        <p:grpSp>
          <p:nvGrpSpPr>
            <p:cNvPr id="47" name="그룹 46">
              <a:extLst>
                <a:ext uri="{FF2B5EF4-FFF2-40B4-BE49-F238E27FC236}">
                  <a16:creationId xmlns:a16="http://schemas.microsoft.com/office/drawing/2014/main" id="{B606524F-816F-A660-7772-1613CB95DBC7}"/>
                </a:ext>
              </a:extLst>
            </p:cNvPr>
            <p:cNvGrpSpPr/>
            <p:nvPr/>
          </p:nvGrpSpPr>
          <p:grpSpPr>
            <a:xfrm>
              <a:off x="-8878" y="1022265"/>
              <a:ext cx="7729179" cy="5108406"/>
              <a:chOff x="4186670" y="966574"/>
              <a:chExt cx="7729179" cy="5108406"/>
            </a:xfrm>
          </p:grpSpPr>
          <p:pic>
            <p:nvPicPr>
              <p:cNvPr id="48" name="그림 47">
                <a:extLst>
                  <a:ext uri="{FF2B5EF4-FFF2-40B4-BE49-F238E27FC236}">
                    <a16:creationId xmlns:a16="http://schemas.microsoft.com/office/drawing/2014/main" id="{D76EA1DB-2B96-252E-E757-12A62258A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5849" y="966574"/>
                <a:ext cx="2520000" cy="2520000"/>
              </a:xfrm>
              <a:prstGeom prst="rect">
                <a:avLst/>
              </a:prstGeom>
            </p:spPr>
          </p:pic>
          <p:grpSp>
            <p:nvGrpSpPr>
              <p:cNvPr id="49" name="그룹 48">
                <a:extLst>
                  <a:ext uri="{FF2B5EF4-FFF2-40B4-BE49-F238E27FC236}">
                    <a16:creationId xmlns:a16="http://schemas.microsoft.com/office/drawing/2014/main" id="{07F7A001-12E0-32E0-0E51-536BD2826E35}"/>
                  </a:ext>
                </a:extLst>
              </p:cNvPr>
              <p:cNvGrpSpPr/>
              <p:nvPr/>
            </p:nvGrpSpPr>
            <p:grpSpPr>
              <a:xfrm>
                <a:off x="4186670" y="966574"/>
                <a:ext cx="7729179" cy="5108406"/>
                <a:chOff x="4186670" y="966574"/>
                <a:chExt cx="7729179" cy="5108406"/>
              </a:xfrm>
            </p:grpSpPr>
            <p:pic>
              <p:nvPicPr>
                <p:cNvPr id="50" name="그림 49">
                  <a:extLst>
                    <a:ext uri="{FF2B5EF4-FFF2-40B4-BE49-F238E27FC236}">
                      <a16:creationId xmlns:a16="http://schemas.microsoft.com/office/drawing/2014/main" id="{00FB5C45-8E16-DB4F-C063-E1CCEE4F2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423" y="966574"/>
                  <a:ext cx="2520000" cy="2520000"/>
                </a:xfrm>
                <a:prstGeom prst="rect">
                  <a:avLst/>
                </a:prstGeom>
              </p:spPr>
            </p:pic>
            <p:grpSp>
              <p:nvGrpSpPr>
                <p:cNvPr id="51" name="그룹 50">
                  <a:extLst>
                    <a:ext uri="{FF2B5EF4-FFF2-40B4-BE49-F238E27FC236}">
                      <a16:creationId xmlns:a16="http://schemas.microsoft.com/office/drawing/2014/main" id="{C8E4DDE3-35E2-02EF-6CA6-54160D2E0C3E}"/>
                    </a:ext>
                  </a:extLst>
                </p:cNvPr>
                <p:cNvGrpSpPr/>
                <p:nvPr/>
              </p:nvGrpSpPr>
              <p:grpSpPr>
                <a:xfrm>
                  <a:off x="4186670" y="3554980"/>
                  <a:ext cx="7729179" cy="2520000"/>
                  <a:chOff x="4186670" y="3551861"/>
                  <a:chExt cx="7729179" cy="2520000"/>
                </a:xfrm>
              </p:grpSpPr>
              <p:pic>
                <p:nvPicPr>
                  <p:cNvPr id="52" name="그림 51">
                    <a:extLst>
                      <a:ext uri="{FF2B5EF4-FFF2-40B4-BE49-F238E27FC236}">
                        <a16:creationId xmlns:a16="http://schemas.microsoft.com/office/drawing/2014/main" id="{79309FBB-AA04-36BE-3FFC-226019FEC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849" y="3551861"/>
                    <a:ext cx="2520000" cy="2520000"/>
                  </a:xfrm>
                  <a:prstGeom prst="rect">
                    <a:avLst/>
                  </a:prstGeom>
                </p:spPr>
              </p:pic>
              <p:pic>
                <p:nvPicPr>
                  <p:cNvPr id="53" name="그림 52" descr="지도이(가) 표시된 사진&#10;&#10;자동 생성된 설명">
                    <a:extLst>
                      <a:ext uri="{FF2B5EF4-FFF2-40B4-BE49-F238E27FC236}">
                        <a16:creationId xmlns:a16="http://schemas.microsoft.com/office/drawing/2014/main" id="{58EE9ED4-4E0C-76DA-EC41-D6E38EADF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0423" y="3551861"/>
                    <a:ext cx="2520000" cy="2520000"/>
                  </a:xfrm>
                  <a:prstGeom prst="rect">
                    <a:avLst/>
                  </a:prstGeom>
                </p:spPr>
              </p:pic>
              <p:pic>
                <p:nvPicPr>
                  <p:cNvPr id="54" name="그림 53">
                    <a:extLst>
                      <a:ext uri="{FF2B5EF4-FFF2-40B4-BE49-F238E27FC236}">
                        <a16:creationId xmlns:a16="http://schemas.microsoft.com/office/drawing/2014/main" id="{8DB0AD0F-4070-F83C-6228-BA6E6CC71A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6670" y="3551861"/>
                    <a:ext cx="2520000" cy="2520000"/>
                  </a:xfrm>
                  <a:prstGeom prst="rect">
                    <a:avLst/>
                  </a:prstGeom>
                </p:spPr>
              </p:pic>
            </p:grpSp>
          </p:grpSp>
        </p:grpSp>
        <p:pic>
          <p:nvPicPr>
            <p:cNvPr id="55" name="그림 54">
              <a:extLst>
                <a:ext uri="{FF2B5EF4-FFF2-40B4-BE49-F238E27FC236}">
                  <a16:creationId xmlns:a16="http://schemas.microsoft.com/office/drawing/2014/main" id="{E4F02F7A-657C-C48F-FB45-ED3E393AE8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1" y="1022265"/>
              <a:ext cx="2523600" cy="2523600"/>
            </a:xfrm>
            <a:prstGeom prst="rect">
              <a:avLst/>
            </a:prstGeom>
          </p:spPr>
        </p:pic>
        <p:sp>
          <p:nvSpPr>
            <p:cNvPr id="56" name="TextBox 55">
              <a:extLst>
                <a:ext uri="{FF2B5EF4-FFF2-40B4-BE49-F238E27FC236}">
                  <a16:creationId xmlns:a16="http://schemas.microsoft.com/office/drawing/2014/main" id="{AB313E51-FF00-442C-88C5-6707A023AC87}"/>
                </a:ext>
              </a:extLst>
            </p:cNvPr>
            <p:cNvSpPr txBox="1"/>
            <p:nvPr/>
          </p:nvSpPr>
          <p:spPr>
            <a:xfrm>
              <a:off x="1506881" y="3469430"/>
              <a:ext cx="883575" cy="369332"/>
            </a:xfrm>
            <a:prstGeom prst="rect">
              <a:avLst/>
            </a:prstGeom>
            <a:noFill/>
          </p:spPr>
          <p:txBody>
            <a:bodyPr wrap="none" rtlCol="0">
              <a:spAutoFit/>
            </a:bodyPr>
            <a:lstStyle/>
            <a:p>
              <a:r>
                <a:rPr kumimoji="1" lang="en-US" altLang="ko-KR" b="1" dirty="0">
                  <a:solidFill>
                    <a:srgbClr val="008000"/>
                  </a:solidFill>
                </a:rPr>
                <a:t>CALIOP</a:t>
              </a:r>
            </a:p>
          </p:txBody>
        </p:sp>
      </p:grpSp>
      <p:grpSp>
        <p:nvGrpSpPr>
          <p:cNvPr id="25" name="그룹 24">
            <a:extLst>
              <a:ext uri="{FF2B5EF4-FFF2-40B4-BE49-F238E27FC236}">
                <a16:creationId xmlns:a16="http://schemas.microsoft.com/office/drawing/2014/main" id="{950282C4-E8D6-AE56-2A19-7FC934083726}"/>
              </a:ext>
            </a:extLst>
          </p:cNvPr>
          <p:cNvGrpSpPr/>
          <p:nvPr/>
        </p:nvGrpSpPr>
        <p:grpSpPr>
          <a:xfrm>
            <a:off x="7406640" y="1055370"/>
            <a:ext cx="4701540" cy="4935466"/>
            <a:chOff x="7280910" y="1261110"/>
            <a:chExt cx="4701540" cy="4935466"/>
          </a:xfrm>
        </p:grpSpPr>
        <p:pic>
          <p:nvPicPr>
            <p:cNvPr id="22" name="그림 21" descr="텍스트, 스크린샷, 폰트, 도표이(가) 표시된 사진&#10;&#10;자동 생성된 설명">
              <a:extLst>
                <a:ext uri="{FF2B5EF4-FFF2-40B4-BE49-F238E27FC236}">
                  <a16:creationId xmlns:a16="http://schemas.microsoft.com/office/drawing/2014/main" id="{C26DD0C5-AAF1-4F0A-CDC5-DF36CED21A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0910" y="1261110"/>
              <a:ext cx="4701540" cy="2350770"/>
            </a:xfrm>
            <a:prstGeom prst="rect">
              <a:avLst/>
            </a:prstGeom>
          </p:spPr>
        </p:pic>
        <p:pic>
          <p:nvPicPr>
            <p:cNvPr id="24" name="그림 23" descr="텍스트, 스크린샷, 다채로움, 폰트이(가) 표시된 사진&#10;&#10;자동 생성된 설명">
              <a:extLst>
                <a:ext uri="{FF2B5EF4-FFF2-40B4-BE49-F238E27FC236}">
                  <a16:creationId xmlns:a16="http://schemas.microsoft.com/office/drawing/2014/main" id="{8A7E66C2-BB62-EABB-20F4-73018BC32E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1455" y="3611880"/>
              <a:ext cx="3872345" cy="2584696"/>
            </a:xfrm>
            <a:prstGeom prst="rect">
              <a:avLst/>
            </a:prstGeom>
          </p:spPr>
        </p:pic>
      </p:grpSp>
      <p:pic>
        <p:nvPicPr>
          <p:cNvPr id="4" name="그림 3">
            <a:extLst>
              <a:ext uri="{FF2B5EF4-FFF2-40B4-BE49-F238E27FC236}">
                <a16:creationId xmlns:a16="http://schemas.microsoft.com/office/drawing/2014/main" id="{5394085C-8A61-C240-D9DE-65055563A38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15955" b="22060"/>
          <a:stretch/>
        </p:blipFill>
        <p:spPr>
          <a:xfrm>
            <a:off x="10264770" y="55042"/>
            <a:ext cx="1936108" cy="848038"/>
          </a:xfrm>
          <a:prstGeom prst="rect">
            <a:avLst/>
          </a:prstGeom>
        </p:spPr>
      </p:pic>
      <p:sp>
        <p:nvSpPr>
          <p:cNvPr id="18" name="TextBox 17">
            <a:extLst>
              <a:ext uri="{FF2B5EF4-FFF2-40B4-BE49-F238E27FC236}">
                <a16:creationId xmlns:a16="http://schemas.microsoft.com/office/drawing/2014/main" id="{A33FF9C7-2CE4-CCB2-39C2-D96CE84BDC15}"/>
              </a:ext>
            </a:extLst>
          </p:cNvPr>
          <p:cNvSpPr txBox="1"/>
          <p:nvPr/>
        </p:nvSpPr>
        <p:spPr>
          <a:xfrm>
            <a:off x="506627" y="5917084"/>
            <a:ext cx="11357713" cy="923330"/>
          </a:xfrm>
          <a:prstGeom prst="rect">
            <a:avLst/>
          </a:prstGeom>
          <a:noFill/>
        </p:spPr>
        <p:txBody>
          <a:bodyPr wrap="square">
            <a:spAutoFit/>
          </a:bodyPr>
          <a:lstStyle/>
          <a:p>
            <a:pPr marL="285750" indent="-285750">
              <a:buFont typeface="Arial" panose="020B0604020202020204" pitchFamily="34" charset="0"/>
              <a:buChar char="•"/>
            </a:pPr>
            <a:r>
              <a:rPr lang="ko-KR" altLang="en-US" dirty="0">
                <a:latin typeface="Verdana Pro Cond" panose="020B0606030504040204" pitchFamily="34" charset="0"/>
                <a:cs typeface="Arial" panose="020B0604020202020204" pitchFamily="34" charset="0"/>
              </a:rPr>
              <a:t>Example of </a:t>
            </a:r>
            <a:r>
              <a:rPr lang="ko-KR" altLang="en-US" dirty="0" err="1">
                <a:latin typeface="Verdana Pro Cond" panose="020B0606030504040204" pitchFamily="34" charset="0"/>
                <a:cs typeface="Arial" panose="020B0604020202020204" pitchFamily="34" charset="0"/>
              </a:rPr>
              <a:t>highly</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absorbing</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fine</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pollution</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particles</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in</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mainland</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Southeast</a:t>
            </a:r>
            <a:r>
              <a:rPr lang="ko-KR" altLang="en-US" dirty="0">
                <a:latin typeface="Verdana Pro Cond" panose="020B0606030504040204" pitchFamily="34" charset="0"/>
                <a:cs typeface="Arial" panose="020B0604020202020204" pitchFamily="34" charset="0"/>
              </a:rPr>
              <a:t> </a:t>
            </a:r>
            <a:r>
              <a:rPr lang="ko-KR" altLang="en-US" dirty="0" err="1">
                <a:latin typeface="Verdana Pro Cond" panose="020B0606030504040204" pitchFamily="34" charset="0"/>
                <a:cs typeface="Arial" panose="020B0604020202020204" pitchFamily="34" charset="0"/>
              </a:rPr>
              <a:t>Asia</a:t>
            </a:r>
            <a:endParaRPr lang="en-US" altLang="ko-KR" dirty="0">
              <a:latin typeface="Verdana Pro Cond" panose="020B060603050404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Verdana Pro Cond" panose="020B0606030504040204" pitchFamily="34" charset="0"/>
                <a:cs typeface="Arial" panose="020B0604020202020204" pitchFamily="34" charset="0"/>
              </a:rPr>
              <a:t>Highly Absorbing Fine (HAF) is selected as GEMS aerosol type in mainland Southeast Asia during the dry season.</a:t>
            </a:r>
          </a:p>
        </p:txBody>
      </p:sp>
      <p:sp>
        <p:nvSpPr>
          <p:cNvPr id="2" name="슬라이드 번호 개체 틀 1">
            <a:extLst>
              <a:ext uri="{FF2B5EF4-FFF2-40B4-BE49-F238E27FC236}">
                <a16:creationId xmlns:a16="http://schemas.microsoft.com/office/drawing/2014/main" id="{966401A7-462C-1C4F-0AD7-961A1694E5D6}"/>
              </a:ext>
            </a:extLst>
          </p:cNvPr>
          <p:cNvSpPr>
            <a:spLocks noGrp="1"/>
          </p:cNvSpPr>
          <p:nvPr>
            <p:ph type="sldNum" sz="quarter" idx="12"/>
          </p:nvPr>
        </p:nvSpPr>
        <p:spPr/>
        <p:txBody>
          <a:bodyPr/>
          <a:lstStyle/>
          <a:p>
            <a:fld id="{27CE633F-9882-4A5C-83A2-1109D0C73261}" type="slidenum">
              <a:rPr lang="en-US" smtClean="0">
                <a:latin typeface="Arial" panose="020B0604020202020204" pitchFamily="34" charset="0"/>
                <a:cs typeface="Arial" panose="020B0604020202020204" pitchFamily="34" charset="0"/>
              </a:rPr>
              <a:t>2</a:t>
            </a:fld>
            <a:endParaRPr lang="en-US">
              <a:latin typeface="Arial" panose="020B0604020202020204" pitchFamily="34" charset="0"/>
              <a:cs typeface="Arial" panose="020B0604020202020204" pitchFamily="34" charset="0"/>
            </a:endParaRPr>
          </a:p>
        </p:txBody>
      </p:sp>
      <p:pic>
        <p:nvPicPr>
          <p:cNvPr id="9" name="그림 8">
            <a:extLst>
              <a:ext uri="{FF2B5EF4-FFF2-40B4-BE49-F238E27FC236}">
                <a16:creationId xmlns:a16="http://schemas.microsoft.com/office/drawing/2014/main" id="{3BB89F26-6940-E04A-5B16-5D00A375C8B9}"/>
              </a:ext>
            </a:extLst>
          </p:cNvPr>
          <p:cNvPicPr>
            <a:picLocks noChangeAspect="1"/>
          </p:cNvPicPr>
          <p:nvPr/>
        </p:nvPicPr>
        <p:blipFill rotWithShape="1">
          <a:blip r:embed="rId13"/>
          <a:srcRect b="84337"/>
          <a:stretch/>
        </p:blipFill>
        <p:spPr>
          <a:xfrm>
            <a:off x="0" y="0"/>
            <a:ext cx="12192000" cy="780184"/>
          </a:xfrm>
          <a:prstGeom prst="rect">
            <a:avLst/>
          </a:prstGeom>
          <a:ln>
            <a:solidFill>
              <a:srgbClr val="05212E"/>
            </a:solidFill>
          </a:ln>
        </p:spPr>
      </p:pic>
      <p:sp>
        <p:nvSpPr>
          <p:cNvPr id="10" name="제목 1">
            <a:extLst>
              <a:ext uri="{FF2B5EF4-FFF2-40B4-BE49-F238E27FC236}">
                <a16:creationId xmlns:a16="http://schemas.microsoft.com/office/drawing/2014/main" id="{BF31EFDC-5D2F-B8FA-01BB-5D6608F47E04}"/>
              </a:ext>
            </a:extLst>
          </p:cNvPr>
          <p:cNvSpPr txBox="1">
            <a:spLocks/>
          </p:cNvSpPr>
          <p:nvPr/>
        </p:nvSpPr>
        <p:spPr>
          <a:xfrm>
            <a:off x="766445" y="9236"/>
            <a:ext cx="10659110" cy="770948"/>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solidFill>
                  <a:srgbClr val="FFFFFF"/>
                </a:solidFill>
                <a:latin typeface="Verdana Pro Cond" panose="020F0502020204030204" pitchFamily="34" charset="0"/>
                <a:cs typeface="Verdana Pro Cond" panose="020F0502020204030204" pitchFamily="34" charset="0"/>
              </a:rPr>
              <a:t>3D-view of aerosol optical properties</a:t>
            </a:r>
            <a:endParaRPr lang="ko-KR" altLang="en-US" sz="4000" b="1" dirty="0">
              <a:solidFill>
                <a:srgbClr val="FFFFFF"/>
              </a:solidFill>
              <a:latin typeface="Verdana Pro Cond" panose="020F0502020204030204" pitchFamily="34" charset="0"/>
              <a:cs typeface="Verdana Pro Cond" panose="020F0502020204030204" pitchFamily="34" charset="0"/>
            </a:endParaRPr>
          </a:p>
        </p:txBody>
      </p:sp>
      <p:pic>
        <p:nvPicPr>
          <p:cNvPr id="3" name="그림 2">
            <a:extLst>
              <a:ext uri="{FF2B5EF4-FFF2-40B4-BE49-F238E27FC236}">
                <a16:creationId xmlns:a16="http://schemas.microsoft.com/office/drawing/2014/main" id="{84153C59-33C0-B4F6-48DC-D0A103069DF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241050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a:ln>
            <a:solidFill>
              <a:srgbClr val="05212E"/>
            </a:solidFill>
          </a:ln>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rmAutofit/>
          </a:bodyPr>
          <a:lstStyle/>
          <a:p>
            <a:pPr algn="ctr"/>
            <a:r>
              <a:rPr lang="en-US" altLang="ko-KR" sz="3200" b="1">
                <a:solidFill>
                  <a:srgbClr val="FFFFFF"/>
                </a:solidFill>
                <a:latin typeface="Verdana Pro Cond" panose="020F0502020204030204" pitchFamily="34" charset="0"/>
                <a:cs typeface="Verdana Pro Cond" panose="020F0502020204030204" pitchFamily="34" charset="0"/>
              </a:rPr>
              <a:t>Major Updates in GEMS AERAOD v2.1 </a:t>
            </a:r>
            <a:r>
              <a:rPr lang="en-US" altLang="ko-KR" sz="3200" b="1">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(Operational)</a:t>
            </a:r>
            <a:endParaRPr lang="ko-KR" altLang="en-US" sz="3200" b="1" dirty="0">
              <a:solidFill>
                <a:srgbClr val="FFFFFF"/>
              </a:solidFill>
              <a:latin typeface="Verdana Pro Cond" panose="020F0502020204030204" pitchFamily="34" charset="0"/>
              <a:cs typeface="Verdana Pro Cond" panose="020F0502020204030204" pitchFamily="34" charset="0"/>
            </a:endParaRP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3</a:t>
            </a:fld>
            <a:endParaRPr lang="ko-KR" altLang="en-US"/>
          </a:p>
        </p:txBody>
      </p:sp>
      <p:graphicFrame>
        <p:nvGraphicFramePr>
          <p:cNvPr id="19" name="다이어그램 18">
            <a:extLst>
              <a:ext uri="{FF2B5EF4-FFF2-40B4-BE49-F238E27FC236}">
                <a16:creationId xmlns:a16="http://schemas.microsoft.com/office/drawing/2014/main" id="{6D7E1B2B-B751-4558-6241-F8584322F78C}"/>
              </a:ext>
            </a:extLst>
          </p:cNvPr>
          <p:cNvGraphicFramePr/>
          <p:nvPr>
            <p:extLst>
              <p:ext uri="{D42A27DB-BD31-4B8C-83A1-F6EECF244321}">
                <p14:modId xmlns:p14="http://schemas.microsoft.com/office/powerpoint/2010/main" val="3675626080"/>
              </p:ext>
            </p:extLst>
          </p:nvPr>
        </p:nvGraphicFramePr>
        <p:xfrm>
          <a:off x="457200" y="780184"/>
          <a:ext cx="11277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그림 2">
            <a:extLst>
              <a:ext uri="{FF2B5EF4-FFF2-40B4-BE49-F238E27FC236}">
                <a16:creationId xmlns:a16="http://schemas.microsoft.com/office/drawing/2014/main" id="{35A34B04-DFB3-6944-A333-7BB6ACB45BD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254408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rmAutofit/>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Surface Reflectance</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4</a:t>
            </a:fld>
            <a:endParaRPr lang="ko-KR" altLang="en-US"/>
          </a:p>
        </p:txBody>
      </p:sp>
      <p:sp>
        <p:nvSpPr>
          <p:cNvPr id="6" name="TextBox 5">
            <a:extLst>
              <a:ext uri="{FF2B5EF4-FFF2-40B4-BE49-F238E27FC236}">
                <a16:creationId xmlns:a16="http://schemas.microsoft.com/office/drawing/2014/main" id="{44F6295A-47AB-4A1D-23D5-CF9C8CBE354A}"/>
              </a:ext>
            </a:extLst>
          </p:cNvPr>
          <p:cNvSpPr txBox="1"/>
          <p:nvPr/>
        </p:nvSpPr>
        <p:spPr>
          <a:xfrm>
            <a:off x="330200" y="997635"/>
            <a:ext cx="11290300" cy="830997"/>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2400" dirty="0">
                <a:latin typeface="Verdana Pro Cond" panose="020B0606030504040204" pitchFamily="34" charset="0"/>
              </a:rPr>
              <a:t>Hourly surface reflectance are calculated using the minimum reflectance method.</a:t>
            </a:r>
          </a:p>
          <a:p>
            <a:pPr marL="342900" lvl="0" indent="-342900" latinLnBrk="1">
              <a:buFont typeface="Arial" panose="020B0604020202020204" pitchFamily="34" charset="0"/>
              <a:buChar char="•"/>
            </a:pPr>
            <a:r>
              <a:rPr lang="en-US" altLang="ko-KR" sz="2400" dirty="0">
                <a:latin typeface="Verdana Pro Cond" panose="020B0606030504040204" pitchFamily="34" charset="0"/>
              </a:rPr>
              <a:t>The seasonal background AOD (BAOD) are considered in GEMS AERAOD v2.1.</a:t>
            </a:r>
            <a:endParaRPr lang="ko-KR" altLang="en-US" sz="2400" dirty="0">
              <a:latin typeface="Verdana Pro Cond" panose="020B0606030504040204" pitchFamily="34" charset="0"/>
            </a:endParaRPr>
          </a:p>
        </p:txBody>
      </p:sp>
      <p:sp>
        <p:nvSpPr>
          <p:cNvPr id="10" name="TextBox 9">
            <a:extLst>
              <a:ext uri="{FF2B5EF4-FFF2-40B4-BE49-F238E27FC236}">
                <a16:creationId xmlns:a16="http://schemas.microsoft.com/office/drawing/2014/main" id="{1D5C61A4-6CEA-5A2B-6ABC-2364FE720F4F}"/>
              </a:ext>
            </a:extLst>
          </p:cNvPr>
          <p:cNvSpPr txBox="1"/>
          <p:nvPr/>
        </p:nvSpPr>
        <p:spPr>
          <a:xfrm>
            <a:off x="706874" y="1954261"/>
            <a:ext cx="5490725" cy="707886"/>
          </a:xfrm>
          <a:prstGeom prst="rect">
            <a:avLst/>
          </a:prstGeom>
          <a:noFill/>
        </p:spPr>
        <p:txBody>
          <a:bodyPr wrap="square">
            <a:spAutoFit/>
          </a:bodyPr>
          <a:lstStyle/>
          <a:p>
            <a:pPr algn="ctr"/>
            <a:r>
              <a:rPr lang="en-US" altLang="ko-KR" sz="2000" dirty="0">
                <a:effectLst/>
                <a:latin typeface="Verdana Pro Cond" panose="020B0606030504040204" pitchFamily="34" charset="0"/>
                <a:ea typeface="맑은 고딕" panose="020B0503020000020004" pitchFamily="50" charset="-127"/>
                <a:cs typeface="Arial" panose="020B0604020202020204" pitchFamily="34" charset="0"/>
              </a:rPr>
              <a:t>Monthly BAOD at 443 nm from 2-year AERONET AOD and interpolated to </a:t>
            </a:r>
            <a:r>
              <a:rPr lang="en-GB" altLang="ko-KR" sz="2000" dirty="0">
                <a:effectLst/>
                <a:latin typeface="Verdana Pro Cond" panose="020B0606030504040204" pitchFamily="34" charset="0"/>
                <a:ea typeface="Times New Roman" panose="02020603050405020304" pitchFamily="18" charset="0"/>
                <a:cs typeface="Arial" panose="020B0604020202020204" pitchFamily="34" charset="0"/>
              </a:rPr>
              <a:t>0.1° × 0.1° box.</a:t>
            </a:r>
            <a:endParaRPr lang="ko-KR" altLang="en-US" sz="2000" dirty="0">
              <a:latin typeface="Verdana Pro Cond" panose="020B0606030504040204" pitchFamily="34" charset="0"/>
              <a:cs typeface="Arial" panose="020B0604020202020204" pitchFamily="34" charset="0"/>
            </a:endParaRPr>
          </a:p>
        </p:txBody>
      </p:sp>
      <p:pic>
        <p:nvPicPr>
          <p:cNvPr id="33" name="그림 32">
            <a:extLst>
              <a:ext uri="{FF2B5EF4-FFF2-40B4-BE49-F238E27FC236}">
                <a16:creationId xmlns:a16="http://schemas.microsoft.com/office/drawing/2014/main" id="{C9CD33D8-48DE-8853-168D-C2EAB4F630C1}"/>
              </a:ext>
            </a:extLst>
          </p:cNvPr>
          <p:cNvPicPr>
            <a:picLocks noChangeAspect="1"/>
          </p:cNvPicPr>
          <p:nvPr/>
        </p:nvPicPr>
        <p:blipFill>
          <a:blip r:embed="rId4"/>
          <a:stretch>
            <a:fillRect/>
          </a:stretch>
        </p:blipFill>
        <p:spPr>
          <a:xfrm>
            <a:off x="6273798" y="3034962"/>
            <a:ext cx="5853488" cy="2926744"/>
          </a:xfrm>
          <a:prstGeom prst="rect">
            <a:avLst/>
          </a:prstGeom>
        </p:spPr>
      </p:pic>
      <p:sp>
        <p:nvSpPr>
          <p:cNvPr id="35" name="TextBox 34">
            <a:extLst>
              <a:ext uri="{FF2B5EF4-FFF2-40B4-BE49-F238E27FC236}">
                <a16:creationId xmlns:a16="http://schemas.microsoft.com/office/drawing/2014/main" id="{96FD81BA-BE59-1A6C-60EB-B5B9B57168C8}"/>
              </a:ext>
            </a:extLst>
          </p:cNvPr>
          <p:cNvSpPr txBox="1"/>
          <p:nvPr/>
        </p:nvSpPr>
        <p:spPr>
          <a:xfrm>
            <a:off x="6705600" y="2662147"/>
            <a:ext cx="2171700" cy="369332"/>
          </a:xfrm>
          <a:prstGeom prst="rect">
            <a:avLst/>
          </a:prstGeom>
          <a:noFill/>
        </p:spPr>
        <p:txBody>
          <a:bodyPr wrap="square">
            <a:spAutoFit/>
          </a:bodyPr>
          <a:lstStyle/>
          <a:p>
            <a:r>
              <a:rPr lang="en-US" altLang="ko-KR" sz="1800" dirty="0">
                <a:latin typeface="Verdana Pro Cond" panose="020B0606030504040204" pitchFamily="34" charset="0"/>
              </a:rPr>
              <a:t>GEMS AERAOD v2.0</a:t>
            </a:r>
            <a:endParaRPr lang="ko-KR" altLang="en-US" dirty="0"/>
          </a:p>
        </p:txBody>
      </p:sp>
      <p:sp>
        <p:nvSpPr>
          <p:cNvPr id="36" name="TextBox 35">
            <a:extLst>
              <a:ext uri="{FF2B5EF4-FFF2-40B4-BE49-F238E27FC236}">
                <a16:creationId xmlns:a16="http://schemas.microsoft.com/office/drawing/2014/main" id="{E30BAACC-7790-4A0B-59D0-0E202AC308B2}"/>
              </a:ext>
            </a:extLst>
          </p:cNvPr>
          <p:cNvSpPr txBox="1"/>
          <p:nvPr/>
        </p:nvSpPr>
        <p:spPr>
          <a:xfrm>
            <a:off x="9753600" y="2662147"/>
            <a:ext cx="2171700" cy="369332"/>
          </a:xfrm>
          <a:prstGeom prst="rect">
            <a:avLst/>
          </a:prstGeom>
          <a:noFill/>
        </p:spPr>
        <p:txBody>
          <a:bodyPr wrap="square">
            <a:spAutoFit/>
          </a:bodyPr>
          <a:lstStyle/>
          <a:p>
            <a:r>
              <a:rPr lang="en-US" altLang="ko-KR" sz="1800" dirty="0">
                <a:latin typeface="Verdana Pro Cond" panose="020B0606030504040204" pitchFamily="34" charset="0"/>
              </a:rPr>
              <a:t>GEMS AERAOD v2.1</a:t>
            </a:r>
            <a:endParaRPr lang="ko-KR" altLang="en-US" dirty="0"/>
          </a:p>
        </p:txBody>
      </p:sp>
      <p:pic>
        <p:nvPicPr>
          <p:cNvPr id="37" name="그림 36" descr="차트이(가) 표시된 사진&#10;&#10;자동 생성된 설명">
            <a:extLst>
              <a:ext uri="{FF2B5EF4-FFF2-40B4-BE49-F238E27FC236}">
                <a16:creationId xmlns:a16="http://schemas.microsoft.com/office/drawing/2014/main" id="{0ACBD5D5-D713-649E-4704-8A1288A0C8A6}"/>
              </a:ext>
            </a:extLst>
          </p:cNvPr>
          <p:cNvPicPr>
            <a:picLocks noChangeAspect="1"/>
          </p:cNvPicPr>
          <p:nvPr/>
        </p:nvPicPr>
        <p:blipFill rotWithShape="1">
          <a:blip r:embed="rId5">
            <a:extLst>
              <a:ext uri="{28A0092B-C50C-407E-A947-70E740481C1C}">
                <a14:useLocalDpi xmlns:a14="http://schemas.microsoft.com/office/drawing/2010/main" val="0"/>
              </a:ext>
            </a:extLst>
          </a:blip>
          <a:srcRect t="7941"/>
          <a:stretch/>
        </p:blipFill>
        <p:spPr>
          <a:xfrm>
            <a:off x="1115934" y="2670907"/>
            <a:ext cx="4548266" cy="4187093"/>
          </a:xfrm>
          <a:prstGeom prst="rect">
            <a:avLst/>
          </a:prstGeom>
        </p:spPr>
      </p:pic>
      <p:pic>
        <p:nvPicPr>
          <p:cNvPr id="2" name="그림 1">
            <a:extLst>
              <a:ext uri="{FF2B5EF4-FFF2-40B4-BE49-F238E27FC236}">
                <a16:creationId xmlns:a16="http://schemas.microsoft.com/office/drawing/2014/main" id="{C3EDE18A-C0AE-B111-BACE-E90B7674D3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
        <p:nvSpPr>
          <p:cNvPr id="11" name="TextBox 10">
            <a:extLst>
              <a:ext uri="{FF2B5EF4-FFF2-40B4-BE49-F238E27FC236}">
                <a16:creationId xmlns:a16="http://schemas.microsoft.com/office/drawing/2014/main" id="{61F40FC9-A07D-5CE0-3A07-80601761913E}"/>
              </a:ext>
            </a:extLst>
          </p:cNvPr>
          <p:cNvSpPr txBox="1"/>
          <p:nvPr/>
        </p:nvSpPr>
        <p:spPr>
          <a:xfrm>
            <a:off x="7324468" y="5156008"/>
            <a:ext cx="6098058" cy="369332"/>
          </a:xfrm>
          <a:prstGeom prst="rect">
            <a:avLst/>
          </a:prstGeom>
          <a:noFill/>
        </p:spPr>
        <p:txBody>
          <a:bodyPr wrap="square">
            <a:spAutoFit/>
          </a:bodyPr>
          <a:lstStyle/>
          <a:p>
            <a:r>
              <a:rPr lang="en-US" altLang="ko-KR" sz="1800" dirty="0">
                <a:latin typeface="Verdana Pro Cond" panose="020B0606030504040204" pitchFamily="34" charset="0"/>
              </a:rPr>
              <a:t>negative bias </a:t>
            </a:r>
            <a:endParaRPr lang="ko-KR" altLang="en-US" dirty="0"/>
          </a:p>
        </p:txBody>
      </p:sp>
      <p:sp>
        <p:nvSpPr>
          <p:cNvPr id="12" name="TextBox 11">
            <a:extLst>
              <a:ext uri="{FF2B5EF4-FFF2-40B4-BE49-F238E27FC236}">
                <a16:creationId xmlns:a16="http://schemas.microsoft.com/office/drawing/2014/main" id="{AEFB67CE-6CE9-9CA6-2EC3-34AAA035D763}"/>
              </a:ext>
            </a:extLst>
          </p:cNvPr>
          <p:cNvSpPr txBox="1"/>
          <p:nvPr/>
        </p:nvSpPr>
        <p:spPr>
          <a:xfrm>
            <a:off x="6151513" y="5997365"/>
            <a:ext cx="6098058" cy="646331"/>
          </a:xfrm>
          <a:prstGeom prst="rect">
            <a:avLst/>
          </a:prstGeom>
          <a:noFill/>
        </p:spPr>
        <p:txBody>
          <a:bodyPr wrap="square">
            <a:spAutoFit/>
          </a:bodyPr>
          <a:lstStyle/>
          <a:p>
            <a:r>
              <a:rPr lang="en-US" altLang="ko-KR" sz="1800" dirty="0">
                <a:latin typeface="Verdana Pro Cond" panose="020B0606030504040204" pitchFamily="34" charset="0"/>
              </a:rPr>
              <a:t>After update, GEMS AOD has become closer to the 1:1 line when compared with AERONET AOD.</a:t>
            </a:r>
          </a:p>
        </p:txBody>
      </p:sp>
    </p:spTree>
    <p:extLst>
      <p:ext uri="{BB962C8B-B14F-4D97-AF65-F5344CB8AC3E}">
        <p14:creationId xmlns:p14="http://schemas.microsoft.com/office/powerpoint/2010/main" val="275215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rmAutofit/>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Surface Reflectance</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5</a:t>
            </a:fld>
            <a:endParaRPr lang="ko-KR" altLang="en-US"/>
          </a:p>
        </p:txBody>
      </p:sp>
      <p:sp>
        <p:nvSpPr>
          <p:cNvPr id="2" name="TextBox 1">
            <a:extLst>
              <a:ext uri="{FF2B5EF4-FFF2-40B4-BE49-F238E27FC236}">
                <a16:creationId xmlns:a16="http://schemas.microsoft.com/office/drawing/2014/main" id="{0734A768-842C-A72A-EBC7-13A858C2DB30}"/>
              </a:ext>
            </a:extLst>
          </p:cNvPr>
          <p:cNvSpPr txBox="1"/>
          <p:nvPr/>
        </p:nvSpPr>
        <p:spPr>
          <a:xfrm>
            <a:off x="393700" y="997635"/>
            <a:ext cx="11404600" cy="1938992"/>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2400" dirty="0">
                <a:latin typeface="Verdana Pro Cond" panose="020B0606030504040204" pitchFamily="34" charset="0"/>
              </a:rPr>
              <a:t>Surface albedo assumptions also cause effects to the retrievals of ALH and AEH. This parameter should be included in the dataset</a:t>
            </a:r>
          </a:p>
          <a:p>
            <a:pPr marL="342900" lvl="0" indent="-342900" latinLnBrk="1">
              <a:buFont typeface="Arial" panose="020B0604020202020204" pitchFamily="34" charset="0"/>
              <a:buChar char="•"/>
            </a:pPr>
            <a:endParaRPr lang="en-US" altLang="ko-KR" sz="2400" dirty="0">
              <a:latin typeface="Verdana Pro Cond" panose="020B0606030504040204" pitchFamily="34" charset="0"/>
            </a:endParaRPr>
          </a:p>
          <a:p>
            <a:pPr marL="342900" indent="-342900">
              <a:buFont typeface="Arial" panose="020B0604020202020204" pitchFamily="34" charset="0"/>
              <a:buChar char="•"/>
            </a:pPr>
            <a:r>
              <a:rPr lang="en-US" altLang="ko-KR" sz="2400" dirty="0">
                <a:latin typeface="Verdana Pro Cond" panose="020B0606030504040204" pitchFamily="34" charset="0"/>
              </a:rPr>
              <a:t>Inclusion of surface reflectance at 354, 388, 412, 443, 477 and 490 nm in the output variables in GEMS AERAOD v2.1.</a:t>
            </a:r>
          </a:p>
        </p:txBody>
      </p:sp>
      <p:pic>
        <p:nvPicPr>
          <p:cNvPr id="4" name="그림 3">
            <a:extLst>
              <a:ext uri="{FF2B5EF4-FFF2-40B4-BE49-F238E27FC236}">
                <a16:creationId xmlns:a16="http://schemas.microsoft.com/office/drawing/2014/main" id="{DEF55FFB-4228-5D7C-5AF7-6AD5978E0C3D}"/>
              </a:ext>
            </a:extLst>
          </p:cNvPr>
          <p:cNvPicPr>
            <a:picLocks noChangeAspect="1"/>
          </p:cNvPicPr>
          <p:nvPr/>
        </p:nvPicPr>
        <p:blipFill>
          <a:blip r:embed="rId4"/>
          <a:stretch>
            <a:fillRect/>
          </a:stretch>
        </p:blipFill>
        <p:spPr>
          <a:xfrm>
            <a:off x="3772718" y="3488640"/>
            <a:ext cx="4205874" cy="1959660"/>
          </a:xfrm>
          <a:prstGeom prst="rect">
            <a:avLst/>
          </a:prstGeom>
          <a:ln w="12700">
            <a:solidFill>
              <a:schemeClr val="tx1"/>
            </a:solidFill>
          </a:ln>
        </p:spPr>
      </p:pic>
      <p:pic>
        <p:nvPicPr>
          <p:cNvPr id="8" name="그림 7">
            <a:extLst>
              <a:ext uri="{FF2B5EF4-FFF2-40B4-BE49-F238E27FC236}">
                <a16:creationId xmlns:a16="http://schemas.microsoft.com/office/drawing/2014/main" id="{CD955FD9-5640-2BAE-B5B2-78B3CD5A6FF1}"/>
              </a:ext>
            </a:extLst>
          </p:cNvPr>
          <p:cNvPicPr>
            <a:picLocks noChangeAspect="1"/>
          </p:cNvPicPr>
          <p:nvPr/>
        </p:nvPicPr>
        <p:blipFill>
          <a:blip r:embed="rId5"/>
          <a:stretch>
            <a:fillRect/>
          </a:stretch>
        </p:blipFill>
        <p:spPr>
          <a:xfrm>
            <a:off x="766445" y="3488640"/>
            <a:ext cx="2790373" cy="2859271"/>
          </a:xfrm>
          <a:prstGeom prst="rect">
            <a:avLst/>
          </a:prstGeom>
          <a:ln w="3175">
            <a:solidFill>
              <a:schemeClr val="tx1"/>
            </a:solidFill>
          </a:ln>
        </p:spPr>
      </p:pic>
      <p:pic>
        <p:nvPicPr>
          <p:cNvPr id="3" name="그림 2">
            <a:extLst>
              <a:ext uri="{FF2B5EF4-FFF2-40B4-BE49-F238E27FC236}">
                <a16:creationId xmlns:a16="http://schemas.microsoft.com/office/drawing/2014/main" id="{D908DC2E-0AA6-8367-C0A1-98FDD86C10C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854419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753FC71B-924B-9367-59CC-175E948627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05" b="3910"/>
          <a:stretch/>
        </p:blipFill>
        <p:spPr>
          <a:xfrm>
            <a:off x="1178361" y="3746500"/>
            <a:ext cx="3989361" cy="3098619"/>
          </a:xfrm>
          <a:prstGeom prst="rect">
            <a:avLst/>
          </a:prstGeom>
        </p:spPr>
      </p:pic>
      <p:pic>
        <p:nvPicPr>
          <p:cNvPr id="16" name="그림 15">
            <a:extLst>
              <a:ext uri="{FF2B5EF4-FFF2-40B4-BE49-F238E27FC236}">
                <a16:creationId xmlns:a16="http://schemas.microsoft.com/office/drawing/2014/main" id="{DCD668E7-ACCA-97CE-4D88-ED83505668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05" b="3910"/>
          <a:stretch/>
        </p:blipFill>
        <p:spPr>
          <a:xfrm>
            <a:off x="6843744" y="3746499"/>
            <a:ext cx="3989356" cy="3098620"/>
          </a:xfrm>
          <a:prstGeom prst="rect">
            <a:avLst/>
          </a:prstGeom>
        </p:spPr>
      </p:pic>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5"/>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ALH</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6</a:t>
            </a:fld>
            <a:endParaRPr lang="ko-KR" altLang="en-US"/>
          </a:p>
        </p:txBody>
      </p:sp>
      <p:sp>
        <p:nvSpPr>
          <p:cNvPr id="2" name="TextBox 1">
            <a:extLst>
              <a:ext uri="{FF2B5EF4-FFF2-40B4-BE49-F238E27FC236}">
                <a16:creationId xmlns:a16="http://schemas.microsoft.com/office/drawing/2014/main" id="{E6C3B2CD-E833-B771-6718-B32481CE49FA}"/>
              </a:ext>
            </a:extLst>
          </p:cNvPr>
          <p:cNvSpPr txBox="1"/>
          <p:nvPr/>
        </p:nvSpPr>
        <p:spPr>
          <a:xfrm>
            <a:off x="330200" y="997635"/>
            <a:ext cx="11569700" cy="1938992"/>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2400" dirty="0">
                <a:latin typeface="Verdana Pro Cond" panose="020B0606030504040204" pitchFamily="34" charset="0"/>
              </a:rPr>
              <a:t>(v2.0) Optimal estimation (OE) method by finding the optimized values of AOD, SSA, and </a:t>
            </a:r>
            <a:r>
              <a:rPr lang="en-US" altLang="ko-KR" sz="2400" b="1" dirty="0">
                <a:latin typeface="Verdana Pro Cond" panose="020B0606030504040204" pitchFamily="34" charset="0"/>
              </a:rPr>
              <a:t>ALH</a:t>
            </a:r>
            <a:r>
              <a:rPr lang="en-US" altLang="ko-KR" sz="2400" dirty="0">
                <a:latin typeface="Verdana Pro Cond" panose="020B0606030504040204" pitchFamily="34" charset="0"/>
              </a:rPr>
              <a:t> from normalized radiances at six wavelengths (354, 388, 412, 443, 477, and 490 nm), and </a:t>
            </a:r>
            <a:r>
              <a:rPr lang="en-US" altLang="ko-KR" sz="2400" b="1" i="1" dirty="0">
                <a:latin typeface="Verdana Pro Cond" panose="020B0606030504040204" pitchFamily="34" charset="0"/>
              </a:rPr>
              <a:t>a priori </a:t>
            </a:r>
            <a:r>
              <a:rPr lang="en-US" altLang="ko-KR" sz="2400" b="1" dirty="0">
                <a:latin typeface="Verdana Pro Cond" panose="020B0606030504040204" pitchFamily="34" charset="0"/>
              </a:rPr>
              <a:t>states of ALH is assumed to be 2 km in v2.0</a:t>
            </a:r>
            <a:r>
              <a:rPr lang="en-US" altLang="ko-KR" sz="2400" dirty="0">
                <a:latin typeface="Verdana Pro Cond" panose="020B0606030504040204" pitchFamily="34" charset="0"/>
              </a:rPr>
              <a:t>.</a:t>
            </a:r>
          </a:p>
          <a:p>
            <a:pPr marL="342900" lvl="0" indent="-342900" latinLnBrk="1">
              <a:buFont typeface="Arial" panose="020B0604020202020204" pitchFamily="34" charset="0"/>
              <a:buChar char="•"/>
            </a:pPr>
            <a:r>
              <a:rPr lang="en-US" altLang="ko-KR" sz="2400" dirty="0">
                <a:latin typeface="Verdana Pro Cond" panose="020B0606030504040204" pitchFamily="34" charset="0"/>
              </a:rPr>
              <a:t>(v2.0) GEMS ALH does not show variability from the initial value of 2 km.</a:t>
            </a:r>
          </a:p>
          <a:p>
            <a:pPr marL="342900" lvl="0" indent="-342900" latinLnBrk="1">
              <a:buFont typeface="Arial" panose="020B0604020202020204" pitchFamily="34" charset="0"/>
              <a:buChar char="•"/>
            </a:pPr>
            <a:r>
              <a:rPr lang="en-US" altLang="ko-KR" sz="2400" dirty="0">
                <a:latin typeface="Verdana Pro Cond" panose="020B0606030504040204" pitchFamily="34" charset="0"/>
              </a:rPr>
              <a:t>(v2.1) </a:t>
            </a:r>
            <a:r>
              <a:rPr lang="en-US" altLang="ko-KR" sz="2400" i="1" dirty="0">
                <a:latin typeface="Verdana Pro Cond" panose="020B0606030504040204" pitchFamily="34" charset="0"/>
              </a:rPr>
              <a:t>a priori </a:t>
            </a:r>
            <a:r>
              <a:rPr lang="en-US" altLang="ko-KR" sz="2400" dirty="0">
                <a:latin typeface="Verdana Pro Cond" panose="020B0606030504040204" pitchFamily="34" charset="0"/>
              </a:rPr>
              <a:t>states of ALH based on the climatology of CALIOP ALH.</a:t>
            </a:r>
          </a:p>
        </p:txBody>
      </p:sp>
      <p:sp>
        <p:nvSpPr>
          <p:cNvPr id="11" name="TextBox 10">
            <a:extLst>
              <a:ext uri="{FF2B5EF4-FFF2-40B4-BE49-F238E27FC236}">
                <a16:creationId xmlns:a16="http://schemas.microsoft.com/office/drawing/2014/main" id="{AAB45589-3AE8-91D8-3642-17FA29F6535C}"/>
              </a:ext>
            </a:extLst>
          </p:cNvPr>
          <p:cNvSpPr txBox="1"/>
          <p:nvPr/>
        </p:nvSpPr>
        <p:spPr>
          <a:xfrm>
            <a:off x="6985000" y="3076327"/>
            <a:ext cx="3653878" cy="646331"/>
          </a:xfrm>
          <a:prstGeom prst="rect">
            <a:avLst/>
          </a:prstGeom>
          <a:noFill/>
        </p:spPr>
        <p:txBody>
          <a:bodyPr wrap="square">
            <a:spAutoFit/>
          </a:bodyPr>
          <a:lstStyle/>
          <a:p>
            <a:pPr algn="ctr"/>
            <a:r>
              <a:rPr lang="en-US" altLang="ko-KR" sz="1800" i="1" dirty="0">
                <a:latin typeface="Verdana Pro Cond" panose="020B0606030504040204" pitchFamily="34" charset="0"/>
              </a:rPr>
              <a:t>a priori </a:t>
            </a:r>
            <a:r>
              <a:rPr lang="en-US" altLang="ko-KR" sz="1800" dirty="0">
                <a:latin typeface="Verdana Pro Cond" panose="020B0606030504040204" pitchFamily="34" charset="0"/>
              </a:rPr>
              <a:t>states of GEMS ALH </a:t>
            </a:r>
          </a:p>
          <a:p>
            <a:pPr algn="ctr"/>
            <a:r>
              <a:rPr lang="en-US" altLang="ko-KR" sz="1800" dirty="0">
                <a:latin typeface="Verdana Pro Cond" panose="020B0606030504040204" pitchFamily="34" charset="0"/>
              </a:rPr>
              <a:t>used in GEMS AERAOD v2.1</a:t>
            </a:r>
            <a:endParaRPr lang="ko-KR" altLang="en-US" dirty="0">
              <a:latin typeface="Verdana Pro Cond" panose="020B0606030504040204" pitchFamily="34" charset="0"/>
            </a:endParaRPr>
          </a:p>
        </p:txBody>
      </p:sp>
      <p:sp>
        <p:nvSpPr>
          <p:cNvPr id="13" name="TextBox 12">
            <a:extLst>
              <a:ext uri="{FF2B5EF4-FFF2-40B4-BE49-F238E27FC236}">
                <a16:creationId xmlns:a16="http://schemas.microsoft.com/office/drawing/2014/main" id="{B33F4737-D6B8-CA28-22B5-EB68D4F62ED6}"/>
              </a:ext>
            </a:extLst>
          </p:cNvPr>
          <p:cNvSpPr txBox="1"/>
          <p:nvPr/>
        </p:nvSpPr>
        <p:spPr>
          <a:xfrm>
            <a:off x="482251" y="3050168"/>
            <a:ext cx="5556599" cy="646331"/>
          </a:xfrm>
          <a:prstGeom prst="rect">
            <a:avLst/>
          </a:prstGeom>
          <a:noFill/>
        </p:spPr>
        <p:txBody>
          <a:bodyPr wrap="square">
            <a:spAutoFit/>
          </a:bodyPr>
          <a:lstStyle/>
          <a:p>
            <a:pPr algn="ctr"/>
            <a:r>
              <a:rPr lang="en-US" altLang="ko-KR" dirty="0">
                <a:latin typeface="Verdana Pro Cond" panose="020B0606030504040204" pitchFamily="34" charset="0"/>
              </a:rPr>
              <a:t>CAL_LID_L3_Tropospheric_APro_AllSky-Standard-V4</a:t>
            </a:r>
          </a:p>
          <a:p>
            <a:pPr algn="ctr"/>
            <a:r>
              <a:rPr lang="en-US" altLang="ko-KR" dirty="0">
                <a:latin typeface="Verdana Pro Cond" panose="020B0606030504040204" pitchFamily="34" charset="0"/>
              </a:rPr>
              <a:t>(2006.06 </a:t>
            </a:r>
            <a:r>
              <a:rPr lang="en-US" altLang="ko-KR" dirty="0">
                <a:latin typeface="Verdana Pro Cond" panose="020B0606030504040204" pitchFamily="34" charset="0"/>
                <a:cs typeface="Calibri" panose="020F0502020204030204" pitchFamily="34" charset="0"/>
              </a:rPr>
              <a:t>̶</a:t>
            </a:r>
            <a:r>
              <a:rPr lang="en-US" altLang="ko-KR" dirty="0">
                <a:latin typeface="Verdana Pro Cond" panose="020B0606030504040204" pitchFamily="34" charset="0"/>
              </a:rPr>
              <a:t> 2020.07)</a:t>
            </a:r>
          </a:p>
        </p:txBody>
      </p:sp>
      <p:sp>
        <p:nvSpPr>
          <p:cNvPr id="18" name="TextBox 17">
            <a:extLst>
              <a:ext uri="{FF2B5EF4-FFF2-40B4-BE49-F238E27FC236}">
                <a16:creationId xmlns:a16="http://schemas.microsoft.com/office/drawing/2014/main" id="{B19338F5-12B7-E573-FC6D-676FBA0AF890}"/>
              </a:ext>
            </a:extLst>
          </p:cNvPr>
          <p:cNvSpPr txBox="1"/>
          <p:nvPr/>
        </p:nvSpPr>
        <p:spPr>
          <a:xfrm>
            <a:off x="3626944" y="5674350"/>
            <a:ext cx="1313356" cy="369332"/>
          </a:xfrm>
          <a:prstGeom prst="rect">
            <a:avLst/>
          </a:prstGeom>
          <a:noFill/>
        </p:spPr>
        <p:txBody>
          <a:bodyPr wrap="square">
            <a:spAutoFit/>
          </a:bodyPr>
          <a:lstStyle/>
          <a:p>
            <a:r>
              <a:rPr lang="en-US" altLang="ko-KR" dirty="0">
                <a:solidFill>
                  <a:srgbClr val="FFFFFF"/>
                </a:solidFill>
                <a:latin typeface="Verdana Pro Cond" panose="020B0606030504040204" pitchFamily="34" charset="0"/>
              </a:rPr>
              <a:t>(5.0°×2.0°)</a:t>
            </a:r>
            <a:endParaRPr lang="ko-KR" altLang="en-US" dirty="0">
              <a:solidFill>
                <a:srgbClr val="FFFFFF"/>
              </a:solidFill>
            </a:endParaRPr>
          </a:p>
        </p:txBody>
      </p:sp>
      <p:sp>
        <p:nvSpPr>
          <p:cNvPr id="19" name="TextBox 18">
            <a:extLst>
              <a:ext uri="{FF2B5EF4-FFF2-40B4-BE49-F238E27FC236}">
                <a16:creationId xmlns:a16="http://schemas.microsoft.com/office/drawing/2014/main" id="{158755F0-D4B0-2EA6-ADED-437524065050}"/>
              </a:ext>
            </a:extLst>
          </p:cNvPr>
          <p:cNvSpPr txBox="1"/>
          <p:nvPr/>
        </p:nvSpPr>
        <p:spPr>
          <a:xfrm>
            <a:off x="9325522" y="5615136"/>
            <a:ext cx="1313356" cy="369332"/>
          </a:xfrm>
          <a:prstGeom prst="rect">
            <a:avLst/>
          </a:prstGeom>
          <a:noFill/>
        </p:spPr>
        <p:txBody>
          <a:bodyPr wrap="square">
            <a:spAutoFit/>
          </a:bodyPr>
          <a:lstStyle/>
          <a:p>
            <a:r>
              <a:rPr lang="en-US" altLang="ko-KR" dirty="0">
                <a:solidFill>
                  <a:srgbClr val="FFFFFF"/>
                </a:solidFill>
                <a:latin typeface="Verdana Pro Cond" panose="020B0606030504040204" pitchFamily="34" charset="0"/>
              </a:rPr>
              <a:t>(0.1°×0.1°)</a:t>
            </a:r>
            <a:endParaRPr lang="ko-KR" altLang="en-US" dirty="0">
              <a:solidFill>
                <a:srgbClr val="FFFFFF"/>
              </a:solidFill>
            </a:endParaRPr>
          </a:p>
        </p:txBody>
      </p:sp>
      <p:cxnSp>
        <p:nvCxnSpPr>
          <p:cNvPr id="20" name="직선 화살표 연결선 19">
            <a:extLst>
              <a:ext uri="{FF2B5EF4-FFF2-40B4-BE49-F238E27FC236}">
                <a16:creationId xmlns:a16="http://schemas.microsoft.com/office/drawing/2014/main" id="{3D619219-0D53-F12D-517C-6CE038998FB2}"/>
              </a:ext>
            </a:extLst>
          </p:cNvPr>
          <p:cNvCxnSpPr/>
          <p:nvPr/>
        </p:nvCxnSpPr>
        <p:spPr>
          <a:xfrm>
            <a:off x="5180422" y="4925240"/>
            <a:ext cx="1621477" cy="0"/>
          </a:xfrm>
          <a:prstGeom prst="straightConnector1">
            <a:avLst/>
          </a:prstGeom>
          <a:ln w="38100">
            <a:solidFill>
              <a:srgbClr val="0154A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2E7A9A-518E-F2F0-59A5-A43DD051D702}"/>
              </a:ext>
            </a:extLst>
          </p:cNvPr>
          <p:cNvSpPr txBox="1"/>
          <p:nvPr/>
        </p:nvSpPr>
        <p:spPr>
          <a:xfrm>
            <a:off x="5170289" y="4261575"/>
            <a:ext cx="1621477" cy="1323439"/>
          </a:xfrm>
          <a:prstGeom prst="rect">
            <a:avLst/>
          </a:prstGeom>
          <a:noFill/>
        </p:spPr>
        <p:txBody>
          <a:bodyPr wrap="square">
            <a:spAutoFit/>
          </a:bodyPr>
          <a:lstStyle/>
          <a:p>
            <a:pPr algn="ctr"/>
            <a:r>
              <a:rPr lang="en-US" altLang="ko-KR" sz="2000" dirty="0">
                <a:latin typeface="Verdana Pro Cond" panose="020B0606030504040204" pitchFamily="34" charset="0"/>
              </a:rPr>
              <a:t>Cubic convolution interpolation method</a:t>
            </a:r>
          </a:p>
        </p:txBody>
      </p:sp>
      <p:pic>
        <p:nvPicPr>
          <p:cNvPr id="3" name="그림 2">
            <a:extLst>
              <a:ext uri="{FF2B5EF4-FFF2-40B4-BE49-F238E27FC236}">
                <a16:creationId xmlns:a16="http://schemas.microsoft.com/office/drawing/2014/main" id="{DD3FD60A-AA01-7C65-73EB-67703A40C94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101044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ALH v2.1</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7</a:t>
            </a:fld>
            <a:endParaRPr lang="ko-KR" altLang="en-US"/>
          </a:p>
        </p:txBody>
      </p:sp>
      <p:sp>
        <p:nvSpPr>
          <p:cNvPr id="2" name="TextBox 1">
            <a:extLst>
              <a:ext uri="{FF2B5EF4-FFF2-40B4-BE49-F238E27FC236}">
                <a16:creationId xmlns:a16="http://schemas.microsoft.com/office/drawing/2014/main" id="{E6C3B2CD-E833-B771-6718-B32481CE49FA}"/>
              </a:ext>
            </a:extLst>
          </p:cNvPr>
          <p:cNvSpPr txBox="1"/>
          <p:nvPr/>
        </p:nvSpPr>
        <p:spPr>
          <a:xfrm>
            <a:off x="215900" y="997635"/>
            <a:ext cx="6883400" cy="646331"/>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1800" i="1" dirty="0">
                <a:latin typeface="Verdana Pro Cond" panose="020B0606030504040204" pitchFamily="34" charset="0"/>
              </a:rPr>
              <a:t>a priori </a:t>
            </a:r>
            <a:r>
              <a:rPr lang="en-US" altLang="ko-KR" sz="1800" dirty="0">
                <a:latin typeface="Verdana Pro Cond" panose="020B0606030504040204" pitchFamily="34" charset="0"/>
              </a:rPr>
              <a:t>states of ALH based on the climatology of CALIOP ALH. (v2.0: 2 km)</a:t>
            </a:r>
          </a:p>
        </p:txBody>
      </p:sp>
      <p:pic>
        <p:nvPicPr>
          <p:cNvPr id="3" name="그림 2">
            <a:extLst>
              <a:ext uri="{FF2B5EF4-FFF2-40B4-BE49-F238E27FC236}">
                <a16:creationId xmlns:a16="http://schemas.microsoft.com/office/drawing/2014/main" id="{A0219786-F446-5D63-D3B2-059A71D1D9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00" y="1677418"/>
            <a:ext cx="6718300" cy="3418298"/>
          </a:xfrm>
          <a:prstGeom prst="rect">
            <a:avLst/>
          </a:prstGeom>
          <a:noFill/>
          <a:ln>
            <a:noFill/>
          </a:ln>
        </p:spPr>
      </p:pic>
      <p:sp>
        <p:nvSpPr>
          <p:cNvPr id="4" name="TextBox 3">
            <a:extLst>
              <a:ext uri="{FF2B5EF4-FFF2-40B4-BE49-F238E27FC236}">
                <a16:creationId xmlns:a16="http://schemas.microsoft.com/office/drawing/2014/main" id="{2F5BDDA9-53B4-1A26-65B8-F43CBE17DD3A}"/>
              </a:ext>
            </a:extLst>
          </p:cNvPr>
          <p:cNvSpPr txBox="1"/>
          <p:nvPr/>
        </p:nvSpPr>
        <p:spPr>
          <a:xfrm>
            <a:off x="330200" y="5126586"/>
            <a:ext cx="7010400" cy="1508105"/>
          </a:xfrm>
          <a:prstGeom prst="rect">
            <a:avLst/>
          </a:prstGeom>
          <a:noFill/>
        </p:spPr>
        <p:txBody>
          <a:bodyPr wrap="square">
            <a:spAutoFit/>
          </a:bodyPr>
          <a:lstStyle/>
          <a:p>
            <a:pPr marL="342900" indent="-342900" algn="just" latinLnBrk="1">
              <a:spcAft>
                <a:spcPts val="800"/>
              </a:spcAft>
              <a:buAutoNum type="alphaLcParenBoth"/>
            </a:pPr>
            <a:r>
              <a:rPr lang="en-US" altLang="ko-KR" sz="1800" kern="100" dirty="0">
                <a:effectLst/>
                <a:latin typeface="Verdana Pro Cond" panose="020B0606030504040204" pitchFamily="34" charset="0"/>
                <a:ea typeface="맑은 고딕" panose="020B0503020000020004" pitchFamily="50" charset="-127"/>
                <a:cs typeface="Arial" panose="020B0604020202020204" pitchFamily="34" charset="0"/>
              </a:rPr>
              <a:t>Histogram of difference between GEMS ALH v2.1 and CALIOP ALH </a:t>
            </a:r>
          </a:p>
          <a:p>
            <a:pPr marL="342900" indent="-342900" algn="just" latinLnBrk="1">
              <a:spcAft>
                <a:spcPts val="800"/>
              </a:spcAft>
              <a:buAutoNum type="alphaLcParenBoth"/>
            </a:pPr>
            <a:r>
              <a:rPr lang="en-US" altLang="ko-KR" sz="1800" kern="100" dirty="0">
                <a:effectLst/>
                <a:latin typeface="Verdana Pro Cond" panose="020B0606030504040204" pitchFamily="34" charset="0"/>
                <a:ea typeface="맑은 고딕" panose="020B0503020000020004" pitchFamily="50" charset="-127"/>
                <a:cs typeface="Arial" panose="020B0604020202020204" pitchFamily="34" charset="0"/>
              </a:rPr>
              <a:t>Comparison of GEMS ALH v2.1 and CALIOP ALH. </a:t>
            </a:r>
          </a:p>
          <a:p>
            <a:pPr marL="285750" indent="-285750" algn="just" latinLnBrk="1">
              <a:spcAft>
                <a:spcPts val="800"/>
              </a:spcAft>
              <a:buFont typeface="Arial" panose="020B0604020202020204" pitchFamily="34" charset="0"/>
              <a:buChar char="•"/>
            </a:pPr>
            <a:r>
              <a:rPr lang="en-US" altLang="ko-KR" sz="1800" kern="100" dirty="0">
                <a:effectLst/>
                <a:latin typeface="Verdana Pro Cond" panose="020B0606030504040204" pitchFamily="34" charset="0"/>
                <a:ea typeface="맑은 고딕" panose="020B0503020000020004" pitchFamily="50" charset="-127"/>
                <a:cs typeface="Arial" panose="020B0604020202020204" pitchFamily="34" charset="0"/>
              </a:rPr>
              <a:t>Validation area     : GEMS entire area</a:t>
            </a:r>
          </a:p>
          <a:p>
            <a:pPr marL="285750" indent="-285750" algn="just" latinLnBrk="1">
              <a:spcAft>
                <a:spcPts val="800"/>
              </a:spcAft>
              <a:buFont typeface="Arial" panose="020B0604020202020204" pitchFamily="34" charset="0"/>
              <a:buChar char="•"/>
            </a:pPr>
            <a:r>
              <a:rPr lang="en-US" altLang="ko-KR" sz="1800" kern="100" dirty="0">
                <a:effectLst/>
                <a:latin typeface="Verdana Pro Cond" panose="020B0606030504040204" pitchFamily="34" charset="0"/>
                <a:ea typeface="맑은 고딕" panose="020B0503020000020004" pitchFamily="50" charset="-127"/>
                <a:cs typeface="Arial" panose="020B0604020202020204" pitchFamily="34" charset="0"/>
              </a:rPr>
              <a:t>Validation period  : 2021.11.01-2022.10.31</a:t>
            </a:r>
          </a:p>
        </p:txBody>
      </p:sp>
      <p:sp>
        <p:nvSpPr>
          <p:cNvPr id="8" name="TextBox 7">
            <a:extLst>
              <a:ext uri="{FF2B5EF4-FFF2-40B4-BE49-F238E27FC236}">
                <a16:creationId xmlns:a16="http://schemas.microsoft.com/office/drawing/2014/main" id="{7331EF0F-0EBD-8DE1-854A-B46A64E2A48A}"/>
              </a:ext>
            </a:extLst>
          </p:cNvPr>
          <p:cNvSpPr txBox="1"/>
          <p:nvPr/>
        </p:nvSpPr>
        <p:spPr>
          <a:xfrm>
            <a:off x="4360499" y="4150420"/>
            <a:ext cx="2285365" cy="276999"/>
          </a:xfrm>
          <a:prstGeom prst="rect">
            <a:avLst/>
          </a:prstGeom>
          <a:noFill/>
        </p:spPr>
        <p:txBody>
          <a:bodyPr wrap="square">
            <a:spAutoFit/>
          </a:bodyPr>
          <a:lstStyle/>
          <a:p>
            <a:pPr algn="r" latinLnBrk="1">
              <a:spcAft>
                <a:spcPts val="800"/>
              </a:spcAft>
            </a:pPr>
            <a:r>
              <a:rPr lang="en-US" altLang="ko-KR" sz="1200" kern="100" dirty="0">
                <a:effectLst/>
                <a:latin typeface="Verdana Pro Cond" panose="020B0606030504040204" pitchFamily="34" charset="0"/>
                <a:ea typeface="맑은 고딕" panose="020B0503020000020004" pitchFamily="50" charset="-127"/>
                <a:cs typeface="Arial" panose="020B0604020202020204" pitchFamily="34" charset="0"/>
              </a:rPr>
              <a:t>(GEMS AOD &gt; 0.2) </a:t>
            </a:r>
            <a:endParaRPr lang="en-US" altLang="ko-KR" sz="1200" kern="100" dirty="0">
              <a:latin typeface="Verdana Pro Cond" panose="020B0606030504040204" pitchFamily="34" charset="0"/>
              <a:ea typeface="맑은 고딕" panose="020B0503020000020004" pitchFamily="50" charset="-127"/>
              <a:cs typeface="Arial" panose="020B0604020202020204" pitchFamily="34" charset="0"/>
            </a:endParaRPr>
          </a:p>
        </p:txBody>
      </p:sp>
      <p:sp>
        <p:nvSpPr>
          <p:cNvPr id="15" name="직사각형 14">
            <a:extLst>
              <a:ext uri="{FF2B5EF4-FFF2-40B4-BE49-F238E27FC236}">
                <a16:creationId xmlns:a16="http://schemas.microsoft.com/office/drawing/2014/main" id="{B725AF0A-6CE0-6812-7AD9-089A16D44872}"/>
              </a:ext>
            </a:extLst>
          </p:cNvPr>
          <p:cNvSpPr/>
          <p:nvPr/>
        </p:nvSpPr>
        <p:spPr>
          <a:xfrm>
            <a:off x="7480300" y="997635"/>
            <a:ext cx="4495800" cy="5631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 name="그림 11">
            <a:extLst>
              <a:ext uri="{FF2B5EF4-FFF2-40B4-BE49-F238E27FC236}">
                <a16:creationId xmlns:a16="http://schemas.microsoft.com/office/drawing/2014/main" id="{D856E19E-F189-57B0-F2F8-E5303E6CC16E}"/>
              </a:ext>
            </a:extLst>
          </p:cNvPr>
          <p:cNvPicPr>
            <a:picLocks noChangeAspect="1"/>
          </p:cNvPicPr>
          <p:nvPr/>
        </p:nvPicPr>
        <p:blipFill>
          <a:blip r:embed="rId5"/>
          <a:stretch>
            <a:fillRect/>
          </a:stretch>
        </p:blipFill>
        <p:spPr>
          <a:xfrm>
            <a:off x="8366152" y="1677417"/>
            <a:ext cx="2724097" cy="2318201"/>
          </a:xfrm>
          <a:prstGeom prst="rect">
            <a:avLst/>
          </a:prstGeom>
        </p:spPr>
      </p:pic>
      <p:sp>
        <p:nvSpPr>
          <p:cNvPr id="14" name="TextBox 13">
            <a:extLst>
              <a:ext uri="{FF2B5EF4-FFF2-40B4-BE49-F238E27FC236}">
                <a16:creationId xmlns:a16="http://schemas.microsoft.com/office/drawing/2014/main" id="{5BBC28AC-94E4-8F97-2F32-B125E363B531}"/>
              </a:ext>
            </a:extLst>
          </p:cNvPr>
          <p:cNvSpPr txBox="1"/>
          <p:nvPr/>
        </p:nvSpPr>
        <p:spPr>
          <a:xfrm>
            <a:off x="7562918" y="997635"/>
            <a:ext cx="4552881" cy="646331"/>
          </a:xfrm>
          <a:prstGeom prst="rect">
            <a:avLst/>
          </a:prstGeom>
          <a:noFill/>
        </p:spPr>
        <p:txBody>
          <a:bodyPr wrap="square">
            <a:spAutoFit/>
          </a:bodyPr>
          <a:lstStyle/>
          <a:p>
            <a:pPr marL="285750" lvl="0" indent="-285750" latinLnBrk="1">
              <a:buFont typeface="Arial" panose="020B0604020202020204" pitchFamily="34" charset="0"/>
              <a:buChar char="•"/>
            </a:pPr>
            <a:r>
              <a:rPr lang="en-US" altLang="ko-KR" dirty="0">
                <a:solidFill>
                  <a:srgbClr val="FFFFFF"/>
                </a:solidFill>
                <a:latin typeface="Verdana Pro Cond" panose="020B0606030504040204" pitchFamily="34" charset="0"/>
              </a:rPr>
              <a:t>Validation results of GEMS ALH v2.0</a:t>
            </a:r>
            <a:endParaRPr lang="en-US" altLang="ko-KR" sz="1800" dirty="0">
              <a:solidFill>
                <a:srgbClr val="FFFFFF"/>
              </a:solidFill>
              <a:latin typeface="Verdana Pro Cond" panose="020B0606030504040204" pitchFamily="34" charset="0"/>
            </a:endParaRPr>
          </a:p>
          <a:p>
            <a:pPr lvl="0" latinLnBrk="1"/>
            <a:r>
              <a:rPr lang="en-US" altLang="ko-KR" sz="1800" dirty="0">
                <a:solidFill>
                  <a:srgbClr val="FFFFFF"/>
                </a:solidFill>
                <a:latin typeface="Verdana Pro Cond" panose="020B0606030504040204" pitchFamily="34" charset="0"/>
              </a:rPr>
              <a:t>(PEGASOS-Evaluation Report-Aerosol-v3.</a:t>
            </a:r>
            <a:r>
              <a:rPr lang="en-US" altLang="ko-KR" dirty="0">
                <a:solidFill>
                  <a:srgbClr val="FFFFFF"/>
                </a:solidFill>
                <a:latin typeface="Verdana Pro Cond" panose="020B0606030504040204" pitchFamily="34" charset="0"/>
              </a:rPr>
              <a:t>0</a:t>
            </a:r>
            <a:r>
              <a:rPr lang="en-US" altLang="ko-KR" sz="1800" dirty="0">
                <a:solidFill>
                  <a:srgbClr val="FFFFFF"/>
                </a:solidFill>
                <a:latin typeface="Verdana Pro Cond" panose="020B0606030504040204" pitchFamily="34" charset="0"/>
              </a:rPr>
              <a:t>)</a:t>
            </a:r>
          </a:p>
        </p:txBody>
      </p:sp>
      <p:pic>
        <p:nvPicPr>
          <p:cNvPr id="19" name="그림 18">
            <a:extLst>
              <a:ext uri="{FF2B5EF4-FFF2-40B4-BE49-F238E27FC236}">
                <a16:creationId xmlns:a16="http://schemas.microsoft.com/office/drawing/2014/main" id="{CDA4F5A9-DD50-FE6B-9BCD-26305CF96161}"/>
              </a:ext>
            </a:extLst>
          </p:cNvPr>
          <p:cNvPicPr>
            <a:picLocks noChangeAspect="1"/>
          </p:cNvPicPr>
          <p:nvPr/>
        </p:nvPicPr>
        <p:blipFill>
          <a:blip r:embed="rId6"/>
          <a:stretch>
            <a:fillRect/>
          </a:stretch>
        </p:blipFill>
        <p:spPr>
          <a:xfrm>
            <a:off x="8096793" y="4072401"/>
            <a:ext cx="3262814" cy="2478272"/>
          </a:xfrm>
          <a:prstGeom prst="rect">
            <a:avLst/>
          </a:prstGeom>
        </p:spPr>
      </p:pic>
      <p:sp>
        <p:nvSpPr>
          <p:cNvPr id="21" name="TextBox 20">
            <a:extLst>
              <a:ext uri="{FF2B5EF4-FFF2-40B4-BE49-F238E27FC236}">
                <a16:creationId xmlns:a16="http://schemas.microsoft.com/office/drawing/2014/main" id="{7C3B7333-05C0-0EA3-B385-CF8065A127CE}"/>
              </a:ext>
            </a:extLst>
          </p:cNvPr>
          <p:cNvSpPr txBox="1"/>
          <p:nvPr/>
        </p:nvSpPr>
        <p:spPr>
          <a:xfrm>
            <a:off x="1052784" y="4150420"/>
            <a:ext cx="2285365" cy="276999"/>
          </a:xfrm>
          <a:prstGeom prst="rect">
            <a:avLst/>
          </a:prstGeom>
          <a:noFill/>
        </p:spPr>
        <p:txBody>
          <a:bodyPr wrap="square">
            <a:spAutoFit/>
          </a:bodyPr>
          <a:lstStyle/>
          <a:p>
            <a:pPr algn="r" latinLnBrk="1">
              <a:spcAft>
                <a:spcPts val="800"/>
              </a:spcAft>
            </a:pPr>
            <a:r>
              <a:rPr lang="en-US" altLang="ko-KR" sz="1200" kern="100" dirty="0">
                <a:effectLst/>
                <a:latin typeface="Verdana Pro Cond" panose="020B0606030504040204" pitchFamily="34" charset="0"/>
                <a:ea typeface="맑은 고딕" panose="020B0503020000020004" pitchFamily="50" charset="-127"/>
                <a:cs typeface="Arial" panose="020B0604020202020204" pitchFamily="34" charset="0"/>
              </a:rPr>
              <a:t>(GEMS AOD &gt; 0.2) </a:t>
            </a:r>
            <a:endParaRPr lang="en-US" altLang="ko-KR" sz="1200" kern="100" dirty="0">
              <a:latin typeface="Verdana Pro Cond" panose="020B0606030504040204" pitchFamily="34" charset="0"/>
              <a:ea typeface="맑은 고딕" panose="020B0503020000020004" pitchFamily="50" charset="-127"/>
              <a:cs typeface="Arial" panose="020B0604020202020204" pitchFamily="34" charset="0"/>
            </a:endParaRPr>
          </a:p>
        </p:txBody>
      </p:sp>
      <p:pic>
        <p:nvPicPr>
          <p:cNvPr id="6" name="그림 5">
            <a:extLst>
              <a:ext uri="{FF2B5EF4-FFF2-40B4-BE49-F238E27FC236}">
                <a16:creationId xmlns:a16="http://schemas.microsoft.com/office/drawing/2014/main" id="{5F25A672-2226-5F83-A5FF-3DC3CF8C438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1107126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lstStyle/>
          <a:p>
            <a:pPr algn="ctr"/>
            <a:r>
              <a:rPr lang="en-US" altLang="ko-KR" sz="40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Retrieval of high AOD</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8</a:t>
            </a:fld>
            <a:endParaRPr lang="ko-KR" altLang="en-US"/>
          </a:p>
        </p:txBody>
      </p:sp>
      <p:sp>
        <p:nvSpPr>
          <p:cNvPr id="2" name="TextBox 1">
            <a:extLst>
              <a:ext uri="{FF2B5EF4-FFF2-40B4-BE49-F238E27FC236}">
                <a16:creationId xmlns:a16="http://schemas.microsoft.com/office/drawing/2014/main" id="{E6C3B2CD-E833-B771-6718-B32481CE49FA}"/>
              </a:ext>
            </a:extLst>
          </p:cNvPr>
          <p:cNvSpPr txBox="1"/>
          <p:nvPr/>
        </p:nvSpPr>
        <p:spPr>
          <a:xfrm>
            <a:off x="330200" y="997635"/>
            <a:ext cx="4940300" cy="1200329"/>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2400" dirty="0">
                <a:latin typeface="Verdana Pro Cond" panose="020B0606030504040204" pitchFamily="34" charset="0"/>
              </a:rPr>
              <a:t>The node of LUT's AOD have been added at 5.0 and 10.0. </a:t>
            </a:r>
          </a:p>
          <a:p>
            <a:pPr lvl="0" latinLnBrk="1"/>
            <a:endParaRPr lang="en-US" altLang="ko-KR" sz="2400" dirty="0">
              <a:latin typeface="Verdana Pro Cond" panose="020B0606030504040204" pitchFamily="34" charset="0"/>
            </a:endParaRPr>
          </a:p>
        </p:txBody>
      </p:sp>
      <p:sp>
        <p:nvSpPr>
          <p:cNvPr id="8" name="TextBox 7">
            <a:extLst>
              <a:ext uri="{FF2B5EF4-FFF2-40B4-BE49-F238E27FC236}">
                <a16:creationId xmlns:a16="http://schemas.microsoft.com/office/drawing/2014/main" id="{2F4803D6-C613-D09A-0BBC-7DAD69D36D36}"/>
              </a:ext>
            </a:extLst>
          </p:cNvPr>
          <p:cNvSpPr txBox="1"/>
          <p:nvPr/>
        </p:nvSpPr>
        <p:spPr>
          <a:xfrm>
            <a:off x="6337300" y="997635"/>
            <a:ext cx="5753100" cy="830997"/>
          </a:xfrm>
          <a:prstGeom prst="rect">
            <a:avLst/>
          </a:prstGeom>
          <a:noFill/>
        </p:spPr>
        <p:txBody>
          <a:bodyPr wrap="square">
            <a:spAutoFit/>
          </a:bodyPr>
          <a:lstStyle/>
          <a:p>
            <a:pPr marL="342900" lvl="0" indent="-342900" latinLnBrk="1">
              <a:buFont typeface="Arial" panose="020B0604020202020204" pitchFamily="34" charset="0"/>
              <a:buChar char="•"/>
            </a:pPr>
            <a:r>
              <a:rPr lang="en-US" altLang="ko-KR" sz="2400" dirty="0">
                <a:latin typeface="Verdana Pro Cond" panose="020B0606030504040204" pitchFamily="34" charset="0"/>
              </a:rPr>
              <a:t>Change in High AOD Callback Criterion to UVAI &gt; 3 (v2.0: UVAI &gt; 6 )</a:t>
            </a:r>
          </a:p>
        </p:txBody>
      </p:sp>
      <p:pic>
        <p:nvPicPr>
          <p:cNvPr id="12" name="그림 11" descr="텍스트, 지도, 스크린샷이(가) 표시된 사진&#10;&#10;자동 생성된 설명">
            <a:extLst>
              <a:ext uri="{FF2B5EF4-FFF2-40B4-BE49-F238E27FC236}">
                <a16:creationId xmlns:a16="http://schemas.microsoft.com/office/drawing/2014/main" id="{7455626E-03BD-7FE0-A7F2-4C9A6CE72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800" y="1808475"/>
            <a:ext cx="5040000" cy="2520000"/>
          </a:xfrm>
          <a:prstGeom prst="rect">
            <a:avLst/>
          </a:prstGeom>
        </p:spPr>
      </p:pic>
      <p:pic>
        <p:nvPicPr>
          <p:cNvPr id="13" name="그림 12" descr="지도, 텍스트, 스크린샷이(가) 표시된 사진&#10;&#10;자동 생성된 설명">
            <a:extLst>
              <a:ext uri="{FF2B5EF4-FFF2-40B4-BE49-F238E27FC236}">
                <a16:creationId xmlns:a16="http://schemas.microsoft.com/office/drawing/2014/main" id="{50E75CA4-2260-DD34-A481-6B11F510C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800" y="4328475"/>
            <a:ext cx="5040000" cy="2520000"/>
          </a:xfrm>
          <a:prstGeom prst="rect">
            <a:avLst/>
          </a:prstGeom>
        </p:spPr>
      </p:pic>
      <p:sp>
        <p:nvSpPr>
          <p:cNvPr id="14" name="타원 13">
            <a:extLst>
              <a:ext uri="{FF2B5EF4-FFF2-40B4-BE49-F238E27FC236}">
                <a16:creationId xmlns:a16="http://schemas.microsoft.com/office/drawing/2014/main" id="{D91F6906-F633-CB79-FA8E-C1DCE0CD03B9}"/>
              </a:ext>
            </a:extLst>
          </p:cNvPr>
          <p:cNvSpPr/>
          <p:nvPr/>
        </p:nvSpPr>
        <p:spPr>
          <a:xfrm>
            <a:off x="10415526" y="3327987"/>
            <a:ext cx="795647" cy="6768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a:extLst>
              <a:ext uri="{FF2B5EF4-FFF2-40B4-BE49-F238E27FC236}">
                <a16:creationId xmlns:a16="http://schemas.microsoft.com/office/drawing/2014/main" id="{2B3E68A0-179B-FDA9-4564-27A13942A1AA}"/>
              </a:ext>
            </a:extLst>
          </p:cNvPr>
          <p:cNvSpPr/>
          <p:nvPr/>
        </p:nvSpPr>
        <p:spPr>
          <a:xfrm>
            <a:off x="10415526" y="5890348"/>
            <a:ext cx="795647" cy="6768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16" name="표 15">
            <a:extLst>
              <a:ext uri="{FF2B5EF4-FFF2-40B4-BE49-F238E27FC236}">
                <a16:creationId xmlns:a16="http://schemas.microsoft.com/office/drawing/2014/main" id="{865E4A35-BA9D-26E2-0B23-1784CC90564D}"/>
              </a:ext>
            </a:extLst>
          </p:cNvPr>
          <p:cNvGraphicFramePr>
            <a:graphicFrameLocks noGrp="1"/>
          </p:cNvGraphicFramePr>
          <p:nvPr/>
        </p:nvGraphicFramePr>
        <p:xfrm>
          <a:off x="258208" y="2880717"/>
          <a:ext cx="5837792" cy="3572224"/>
        </p:xfrm>
        <a:graphic>
          <a:graphicData uri="http://schemas.openxmlformats.org/drawingml/2006/table">
            <a:tbl>
              <a:tblPr firstRow="1" bandRow="1">
                <a:tableStyleId>{5940675A-B579-460E-94D1-54222C63F5DA}</a:tableStyleId>
              </a:tblPr>
              <a:tblGrid>
                <a:gridCol w="1758333">
                  <a:extLst>
                    <a:ext uri="{9D8B030D-6E8A-4147-A177-3AD203B41FA5}">
                      <a16:colId xmlns:a16="http://schemas.microsoft.com/office/drawing/2014/main" val="2587089600"/>
                    </a:ext>
                  </a:extLst>
                </a:gridCol>
                <a:gridCol w="633645">
                  <a:extLst>
                    <a:ext uri="{9D8B030D-6E8A-4147-A177-3AD203B41FA5}">
                      <a16:colId xmlns:a16="http://schemas.microsoft.com/office/drawing/2014/main" val="1821121683"/>
                    </a:ext>
                  </a:extLst>
                </a:gridCol>
                <a:gridCol w="3445814">
                  <a:extLst>
                    <a:ext uri="{9D8B030D-6E8A-4147-A177-3AD203B41FA5}">
                      <a16:colId xmlns:a16="http://schemas.microsoft.com/office/drawing/2014/main" val="2549863954"/>
                    </a:ext>
                  </a:extLst>
                </a:gridCol>
              </a:tblGrid>
              <a:tr h="326044">
                <a:tc>
                  <a:txBody>
                    <a:bodyPr/>
                    <a:lstStyle/>
                    <a:p>
                      <a:pPr algn="ctr">
                        <a:spcAft>
                          <a:spcPts val="0"/>
                        </a:spcAft>
                      </a:pPr>
                      <a:r>
                        <a:rPr lang="en-US" sz="1200" b="0" kern="1200" dirty="0">
                          <a:effectLst/>
                          <a:latin typeface="Verdana Pro Cond" panose="020B0606030504040204" pitchFamily="34" charset="0"/>
                        </a:rPr>
                        <a:t>Variable name [unit]</a:t>
                      </a:r>
                      <a:endParaRPr lang="ko-KR" sz="1200" b="0" kern="100" dirty="0">
                        <a:effectLst/>
                        <a:latin typeface="Verdana Pro Cond" panose="020B0606030504040204" pitchFamily="34" charset="0"/>
                        <a:ea typeface="나눔스퀘어 Bold"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No. of Entries</a:t>
                      </a:r>
                      <a:endParaRPr lang="ko-KR" sz="1200" b="0" kern="100" dirty="0">
                        <a:effectLst/>
                        <a:latin typeface="Verdana Pro Cond" panose="020B0606030504040204" pitchFamily="34" charset="0"/>
                        <a:ea typeface="나눔스퀘어 Bold"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Entries</a:t>
                      </a:r>
                      <a:endParaRPr lang="ko-KR" sz="1200" b="0" kern="100" dirty="0">
                        <a:effectLst/>
                        <a:latin typeface="Verdana Pro Cond" panose="020B0606030504040204" pitchFamily="34" charset="0"/>
                        <a:ea typeface="나눔스퀘어 Bold"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980040600"/>
                  </a:ext>
                </a:extLst>
              </a:tr>
              <a:tr h="263690">
                <a:tc>
                  <a:txBody>
                    <a:bodyPr/>
                    <a:lstStyle/>
                    <a:p>
                      <a:pPr algn="ctr">
                        <a:spcAft>
                          <a:spcPts val="0"/>
                        </a:spcAft>
                      </a:pPr>
                      <a:r>
                        <a:rPr lang="en-US" sz="1200" b="0" kern="1200" dirty="0">
                          <a:effectLst/>
                          <a:latin typeface="Verdana Pro Cond" panose="020B0606030504040204" pitchFamily="34" charset="0"/>
                        </a:rPr>
                        <a:t>Wavelength [nm]</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6</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354, 388, 412, 443, 477, 490</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11067990"/>
                  </a:ext>
                </a:extLst>
              </a:tr>
              <a:tr h="263690">
                <a:tc>
                  <a:txBody>
                    <a:bodyPr/>
                    <a:lstStyle/>
                    <a:p>
                      <a:pPr algn="ctr">
                        <a:spcAft>
                          <a:spcPts val="0"/>
                        </a:spcAft>
                      </a:pPr>
                      <a:r>
                        <a:rPr lang="en-US" sz="1200" b="0" kern="1200" dirty="0">
                          <a:effectLst/>
                          <a:latin typeface="Verdana Pro Cond" panose="020B0606030504040204" pitchFamily="34" charset="0"/>
                        </a:rPr>
                        <a:t>SZA [</a:t>
                      </a:r>
                      <a:r>
                        <a:rPr lang="en-US" sz="1200" b="0" kern="1200" baseline="30000" dirty="0">
                          <a:effectLst/>
                          <a:latin typeface="Verdana Pro Cond" panose="020B0606030504040204" pitchFamily="34" charset="0"/>
                        </a:rPr>
                        <a:t>o</a:t>
                      </a:r>
                      <a:r>
                        <a:rPr lang="en-US" sz="1200" b="0" kern="1200" dirty="0">
                          <a:effectLst/>
                          <a:latin typeface="Verdana Pro Cond" panose="020B0606030504040204" pitchFamily="34" charset="0"/>
                        </a:rPr>
                        <a:t>]</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12</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0.01,5,10,15,20,27,34,41,48,55,62,69</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116801677"/>
                  </a:ext>
                </a:extLst>
              </a:tr>
              <a:tr h="263690">
                <a:tc>
                  <a:txBody>
                    <a:bodyPr/>
                    <a:lstStyle/>
                    <a:p>
                      <a:pPr algn="ctr">
                        <a:spcAft>
                          <a:spcPts val="0"/>
                        </a:spcAft>
                      </a:pPr>
                      <a:r>
                        <a:rPr lang="en-US" sz="1200" b="0" kern="1200" dirty="0">
                          <a:effectLst/>
                          <a:latin typeface="Verdana Pro Cond" panose="020B0606030504040204" pitchFamily="34" charset="0"/>
                        </a:rPr>
                        <a:t>VZA [</a:t>
                      </a:r>
                      <a:r>
                        <a:rPr lang="en-US" sz="1200" b="0" kern="1200" baseline="30000" dirty="0">
                          <a:effectLst/>
                          <a:latin typeface="Verdana Pro Cond" panose="020B0606030504040204" pitchFamily="34" charset="0"/>
                        </a:rPr>
                        <a:t>o</a:t>
                      </a:r>
                      <a:r>
                        <a:rPr lang="en-US" sz="1200" b="0" kern="1200" dirty="0">
                          <a:effectLst/>
                          <a:latin typeface="Verdana Pro Cond" panose="020B0606030504040204" pitchFamily="34" charset="0"/>
                        </a:rPr>
                        <a:t>]</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12</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0.01,5,10,15,20,27,34,41,48,55,62,69</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524783505"/>
                  </a:ext>
                </a:extLst>
              </a:tr>
              <a:tr h="263690">
                <a:tc>
                  <a:txBody>
                    <a:bodyPr/>
                    <a:lstStyle/>
                    <a:p>
                      <a:pPr algn="ctr">
                        <a:spcAft>
                          <a:spcPts val="0"/>
                        </a:spcAft>
                      </a:pPr>
                      <a:r>
                        <a:rPr lang="en-US" sz="1200" b="0" kern="1200" dirty="0">
                          <a:effectLst/>
                          <a:latin typeface="Verdana Pro Cond" panose="020B0606030504040204" pitchFamily="34" charset="0"/>
                        </a:rPr>
                        <a:t>RAA [</a:t>
                      </a:r>
                      <a:r>
                        <a:rPr lang="en-US" sz="1200" b="0" kern="1200" baseline="30000" dirty="0">
                          <a:effectLst/>
                          <a:latin typeface="Verdana Pro Cond" panose="020B0606030504040204" pitchFamily="34" charset="0"/>
                        </a:rPr>
                        <a:t>o</a:t>
                      </a:r>
                      <a:r>
                        <a:rPr lang="en-US" sz="1200" b="0" kern="1200" dirty="0">
                          <a:effectLst/>
                          <a:latin typeface="Verdana Pro Cond" panose="020B0606030504040204" pitchFamily="34" charset="0"/>
                        </a:rPr>
                        <a:t>]</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11</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0.01,15,30,45,60,80,100,120,140,160,180</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538715781"/>
                  </a:ext>
                </a:extLst>
              </a:tr>
              <a:tr h="263690">
                <a:tc>
                  <a:txBody>
                    <a:bodyPr/>
                    <a:lstStyle/>
                    <a:p>
                      <a:pPr algn="ctr">
                        <a:spcAft>
                          <a:spcPts val="0"/>
                        </a:spcAft>
                      </a:pPr>
                      <a:r>
                        <a:rPr lang="en-US" sz="1200" b="0" kern="1200" dirty="0">
                          <a:effectLst/>
                          <a:latin typeface="Verdana Pro Cond" panose="020B0606030504040204" pitchFamily="34" charset="0"/>
                        </a:rPr>
                        <a:t>Surface reflectance</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4</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0.0, 0.05, 0.1, 0.2</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360680977"/>
                  </a:ext>
                </a:extLst>
              </a:tr>
              <a:tr h="263690">
                <a:tc>
                  <a:txBody>
                    <a:bodyPr/>
                    <a:lstStyle/>
                    <a:p>
                      <a:pPr algn="ctr">
                        <a:spcAft>
                          <a:spcPts val="0"/>
                        </a:spcAft>
                      </a:pPr>
                      <a:r>
                        <a:rPr lang="en-US" sz="1200" b="0" kern="1200" dirty="0">
                          <a:effectLst/>
                          <a:latin typeface="Verdana Pro Cond" panose="020B0606030504040204" pitchFamily="34" charset="0"/>
                        </a:rPr>
                        <a:t>AOD [443 nm]</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8</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0.0, 0.1, 0.4, 0.8, 1.2, 2.0, 2.8, 3.6</a:t>
                      </a:r>
                      <a:r>
                        <a:rPr lang="en-US" altLang="ko-KR" sz="1200" b="0" kern="1200" dirty="0">
                          <a:effectLst/>
                          <a:latin typeface="Verdana Pro Cond" panose="020B0606030504040204" pitchFamily="34" charset="0"/>
                        </a:rPr>
                        <a:t>, </a:t>
                      </a:r>
                      <a:r>
                        <a:rPr lang="en-US" altLang="ko-KR" sz="1200" b="1" kern="1200" dirty="0">
                          <a:effectLst/>
                          <a:highlight>
                            <a:srgbClr val="FFFF00"/>
                          </a:highlight>
                          <a:latin typeface="Verdana Pro Cond" panose="020B0606030504040204" pitchFamily="34" charset="0"/>
                        </a:rPr>
                        <a:t>5.0, 10.0</a:t>
                      </a:r>
                      <a:endParaRPr lang="ko-KR" sz="1200" b="1" kern="100" dirty="0">
                        <a:effectLst/>
                        <a:highlight>
                          <a:srgbClr val="FFFF00"/>
                        </a:highligh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55647503"/>
                  </a:ext>
                </a:extLst>
              </a:tr>
              <a:tr h="811994">
                <a:tc>
                  <a:txBody>
                    <a:bodyPr/>
                    <a:lstStyle/>
                    <a:p>
                      <a:pPr algn="ctr">
                        <a:spcAft>
                          <a:spcPts val="0"/>
                        </a:spcAft>
                      </a:pPr>
                      <a:r>
                        <a:rPr lang="en-US" sz="1200" b="0" kern="1200" dirty="0">
                          <a:effectLst/>
                          <a:latin typeface="Verdana Pro Cond" panose="020B0606030504040204" pitchFamily="34" charset="0"/>
                        </a:rPr>
                        <a:t>SSA [443 nm]</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7</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nn-NO" sz="1200" b="0" kern="1200" dirty="0">
                          <a:effectLst/>
                          <a:latin typeface="Verdana Pro Cond" panose="020B0606030504040204" pitchFamily="34" charset="0"/>
                        </a:rPr>
                        <a:t>[0.82, 0.85, 0.88, 0.91, 0.94, 0.96, 0.98, 1.0] </a:t>
                      </a:r>
                      <a:br>
                        <a:rPr lang="nn-NO" sz="1200" b="0" kern="1200" dirty="0">
                          <a:effectLst/>
                          <a:latin typeface="Verdana Pro Cond" panose="020B0606030504040204" pitchFamily="34" charset="0"/>
                        </a:rPr>
                      </a:br>
                      <a:r>
                        <a:rPr lang="nn-NO" sz="1200" b="0" kern="1200" dirty="0">
                          <a:effectLst/>
                          <a:latin typeface="Verdana Pro Cond" panose="020B0606030504040204" pitchFamily="34" charset="0"/>
                        </a:rPr>
                        <a:t>for dust and </a:t>
                      </a:r>
                      <a:r>
                        <a:rPr lang="en-US" sz="1200" b="0" kern="1200" dirty="0">
                          <a:effectLst/>
                          <a:latin typeface="Verdana Pro Cond" panose="020B0606030504040204" pitchFamily="34" charset="0"/>
                        </a:rPr>
                        <a:t>HAF</a:t>
                      </a:r>
                      <a:endParaRPr lang="ko-KR" sz="1200" b="0" kern="100" dirty="0">
                        <a:effectLst/>
                        <a:latin typeface="Verdana Pro Cond" panose="020B0606030504040204" pitchFamily="34" charset="0"/>
                      </a:endParaRPr>
                    </a:p>
                    <a:p>
                      <a:pPr algn="ctr">
                        <a:spcAft>
                          <a:spcPts val="0"/>
                        </a:spcAft>
                      </a:pPr>
                      <a:r>
                        <a:rPr lang="nn-NO" sz="1200" b="0" kern="1200" dirty="0">
                          <a:effectLst/>
                          <a:latin typeface="Verdana Pro Cond" panose="020B0606030504040204" pitchFamily="34" charset="0"/>
                        </a:rPr>
                        <a:t>[0.90, 0.92, 0.94, 0.96, 0.97, 0.98, 0.99, 1.0] </a:t>
                      </a:r>
                      <a:br>
                        <a:rPr lang="nn-NO" sz="1200" b="0" kern="1200" dirty="0">
                          <a:effectLst/>
                          <a:latin typeface="Verdana Pro Cond" panose="020B0606030504040204" pitchFamily="34" charset="0"/>
                        </a:rPr>
                      </a:br>
                      <a:r>
                        <a:rPr lang="nn-NO" sz="1200" b="0" kern="1200" dirty="0">
                          <a:effectLst/>
                          <a:latin typeface="Verdana Pro Cond" panose="020B0606030504040204" pitchFamily="34" charset="0"/>
                        </a:rPr>
                        <a:t>for NA </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751206719"/>
                  </a:ext>
                </a:extLst>
              </a:tr>
              <a:tr h="263690">
                <a:tc>
                  <a:txBody>
                    <a:bodyPr/>
                    <a:lstStyle/>
                    <a:p>
                      <a:pPr algn="ctr">
                        <a:spcAft>
                          <a:spcPts val="0"/>
                        </a:spcAft>
                      </a:pPr>
                      <a:r>
                        <a:rPr lang="en-US" sz="1200" b="0" kern="1200" dirty="0">
                          <a:effectLst/>
                          <a:latin typeface="Verdana Pro Cond" panose="020B0606030504040204" pitchFamily="34" charset="0"/>
                        </a:rPr>
                        <a:t>Aerosol Layer height </a:t>
                      </a:r>
                    </a:p>
                    <a:p>
                      <a:pPr algn="ctr">
                        <a:spcAft>
                          <a:spcPts val="0"/>
                        </a:spcAft>
                      </a:pPr>
                      <a:r>
                        <a:rPr lang="en-US" sz="1200" b="0" kern="1200" dirty="0">
                          <a:effectLst/>
                          <a:latin typeface="Verdana Pro Cond" panose="020B0606030504040204" pitchFamily="34" charset="0"/>
                        </a:rPr>
                        <a:t>above the surface </a:t>
                      </a:r>
                    </a:p>
                    <a:p>
                      <a:pPr algn="ctr">
                        <a:spcAft>
                          <a:spcPts val="0"/>
                        </a:spcAft>
                      </a:pPr>
                      <a:r>
                        <a:rPr lang="en-US" sz="1200" b="0" kern="1200" dirty="0">
                          <a:effectLst/>
                          <a:latin typeface="Verdana Pro Cond" panose="020B0606030504040204" pitchFamily="34" charset="0"/>
                        </a:rPr>
                        <a:t>[km]</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5</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0.5, 1.5, 3, 4.5, 6</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590983474"/>
                  </a:ext>
                </a:extLst>
              </a:tr>
              <a:tr h="263690">
                <a:tc>
                  <a:txBody>
                    <a:bodyPr/>
                    <a:lstStyle/>
                    <a:p>
                      <a:pPr algn="ctr">
                        <a:spcAft>
                          <a:spcPts val="0"/>
                        </a:spcAft>
                      </a:pPr>
                      <a:r>
                        <a:rPr lang="en-US" sz="1200" b="0" kern="1200" dirty="0">
                          <a:effectLst/>
                          <a:latin typeface="Verdana Pro Cond" panose="020B0606030504040204" pitchFamily="34" charset="0"/>
                        </a:rPr>
                        <a:t>Surface elevation [km]</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3</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tc>
                  <a:txBody>
                    <a:bodyPr/>
                    <a:lstStyle/>
                    <a:p>
                      <a:pPr algn="ctr">
                        <a:spcAft>
                          <a:spcPts val="0"/>
                        </a:spcAft>
                      </a:pPr>
                      <a:r>
                        <a:rPr lang="en-US" sz="1200" b="0" kern="1200" dirty="0">
                          <a:effectLst/>
                          <a:latin typeface="Verdana Pro Cond" panose="020B0606030504040204" pitchFamily="34" charset="0"/>
                        </a:rPr>
                        <a:t>0, 3, 6</a:t>
                      </a:r>
                      <a:endParaRPr lang="ko-KR" sz="1200" b="0" kern="100" dirty="0">
                        <a:effectLst/>
                        <a:latin typeface="Verdana Pro Cond" panose="020B0606030504040204" pitchFamily="34" charset="0"/>
                        <a:ea typeface="나눔스퀘어" panose="020B0600000101010101"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85570622"/>
                  </a:ext>
                </a:extLst>
              </a:tr>
            </a:tbl>
          </a:graphicData>
        </a:graphic>
      </p:graphicFrame>
      <p:sp>
        <p:nvSpPr>
          <p:cNvPr id="18" name="TextBox 17">
            <a:extLst>
              <a:ext uri="{FF2B5EF4-FFF2-40B4-BE49-F238E27FC236}">
                <a16:creationId xmlns:a16="http://schemas.microsoft.com/office/drawing/2014/main" id="{8A285FB7-5C52-5E98-67E0-E6BC7F6A2C79}"/>
              </a:ext>
            </a:extLst>
          </p:cNvPr>
          <p:cNvSpPr txBox="1"/>
          <p:nvPr/>
        </p:nvSpPr>
        <p:spPr>
          <a:xfrm>
            <a:off x="258208" y="2350364"/>
            <a:ext cx="5837792" cy="461665"/>
          </a:xfrm>
          <a:prstGeom prst="rect">
            <a:avLst/>
          </a:prstGeom>
          <a:noFill/>
        </p:spPr>
        <p:txBody>
          <a:bodyPr wrap="square">
            <a:spAutoFit/>
          </a:bodyPr>
          <a:lstStyle/>
          <a:p>
            <a:pPr lvl="0" algn="ctr" latinLnBrk="1"/>
            <a:r>
              <a:rPr lang="en-US" altLang="ko-KR" sz="2400" dirty="0">
                <a:latin typeface="Verdana Pro Cond" panose="020B0606030504040204" pitchFamily="34" charset="0"/>
              </a:rPr>
              <a:t>Dimension of LUT in GEMS AERAOD v2.1</a:t>
            </a:r>
          </a:p>
        </p:txBody>
      </p:sp>
      <p:sp>
        <p:nvSpPr>
          <p:cNvPr id="20" name="TextBox 19">
            <a:extLst>
              <a:ext uri="{FF2B5EF4-FFF2-40B4-BE49-F238E27FC236}">
                <a16:creationId xmlns:a16="http://schemas.microsoft.com/office/drawing/2014/main" id="{66639B64-8915-8CB9-9FE6-DCF9FC6F8570}"/>
              </a:ext>
            </a:extLst>
          </p:cNvPr>
          <p:cNvSpPr txBox="1"/>
          <p:nvPr/>
        </p:nvSpPr>
        <p:spPr>
          <a:xfrm>
            <a:off x="9569450" y="5335920"/>
            <a:ext cx="1352550" cy="461665"/>
          </a:xfrm>
          <a:prstGeom prst="rect">
            <a:avLst/>
          </a:prstGeom>
          <a:noFill/>
        </p:spPr>
        <p:txBody>
          <a:bodyPr wrap="square">
            <a:spAutoFit/>
          </a:bodyPr>
          <a:lstStyle/>
          <a:p>
            <a:r>
              <a:rPr lang="en-US" altLang="ko-KR" sz="2400" dirty="0">
                <a:solidFill>
                  <a:srgbClr val="FF0000"/>
                </a:solidFill>
                <a:latin typeface="Verdana Pro Cond" panose="020B0606030504040204" pitchFamily="34" charset="0"/>
              </a:rPr>
              <a:t>AOD &gt; 5</a:t>
            </a:r>
            <a:endParaRPr lang="ko-KR" altLang="en-US" sz="2400" dirty="0">
              <a:solidFill>
                <a:srgbClr val="FF0000"/>
              </a:solidFill>
            </a:endParaRPr>
          </a:p>
        </p:txBody>
      </p:sp>
      <p:pic>
        <p:nvPicPr>
          <p:cNvPr id="3" name="그림 2">
            <a:extLst>
              <a:ext uri="{FF2B5EF4-FFF2-40B4-BE49-F238E27FC236}">
                <a16:creationId xmlns:a16="http://schemas.microsoft.com/office/drawing/2014/main" id="{AE6A9EC3-7825-A318-D6C7-F0EEBB212C0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426309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738B2B8-8454-3EB5-AC7B-1BDC342911ED}"/>
              </a:ext>
            </a:extLst>
          </p:cNvPr>
          <p:cNvPicPr>
            <a:picLocks noChangeAspect="1"/>
          </p:cNvPicPr>
          <p:nvPr/>
        </p:nvPicPr>
        <p:blipFill rotWithShape="1">
          <a:blip r:embed="rId3"/>
          <a:srcRect b="84337"/>
          <a:stretch/>
        </p:blipFill>
        <p:spPr>
          <a:xfrm>
            <a:off x="0" y="0"/>
            <a:ext cx="12192000" cy="780184"/>
          </a:xfrm>
          <a:prstGeom prst="rect">
            <a:avLst/>
          </a:prstGeom>
        </p:spPr>
      </p:pic>
      <p:sp>
        <p:nvSpPr>
          <p:cNvPr id="7" name="제목 1">
            <a:extLst>
              <a:ext uri="{FF2B5EF4-FFF2-40B4-BE49-F238E27FC236}">
                <a16:creationId xmlns:a16="http://schemas.microsoft.com/office/drawing/2014/main" id="{92911C69-0D26-1696-6B49-01EDC8A6F551}"/>
              </a:ext>
            </a:extLst>
          </p:cNvPr>
          <p:cNvSpPr>
            <a:spLocks noGrp="1"/>
          </p:cNvSpPr>
          <p:nvPr>
            <p:ph type="title"/>
          </p:nvPr>
        </p:nvSpPr>
        <p:spPr>
          <a:xfrm>
            <a:off x="766445" y="9236"/>
            <a:ext cx="10659110" cy="770948"/>
          </a:xfrm>
        </p:spPr>
        <p:txBody>
          <a:bodyPr>
            <a:noAutofit/>
          </a:bodyPr>
          <a:lstStyle/>
          <a:p>
            <a:pPr algn="ct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Comparison of GEMS AOD v2.1 (Operational)</a:t>
            </a:r>
            <a:b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br>
            <a:r>
              <a:rPr lang="en-US" altLang="ko-KR" sz="2800" b="1" dirty="0">
                <a:solidFill>
                  <a:srgbClr val="FFFFFF"/>
                </a:solidFill>
                <a:latin typeface="Verdana Pro Cond" panose="020F0502020204030204" pitchFamily="34" charset="0"/>
                <a:ea typeface="Verdana" panose="020B0604030504040204" pitchFamily="34" charset="0"/>
                <a:cs typeface="Verdana Pro Cond" panose="020F0502020204030204" pitchFamily="34" charset="0"/>
              </a:rPr>
              <a:t>and AERONET AOD</a:t>
            </a:r>
          </a:p>
        </p:txBody>
      </p:sp>
      <p:sp>
        <p:nvSpPr>
          <p:cNvPr id="9" name="슬라이드 번호 개체 틀 8">
            <a:extLst>
              <a:ext uri="{FF2B5EF4-FFF2-40B4-BE49-F238E27FC236}">
                <a16:creationId xmlns:a16="http://schemas.microsoft.com/office/drawing/2014/main" id="{A91DB6B1-A55A-11CD-9E05-791151EADDDC}"/>
              </a:ext>
            </a:extLst>
          </p:cNvPr>
          <p:cNvSpPr>
            <a:spLocks noGrp="1"/>
          </p:cNvSpPr>
          <p:nvPr>
            <p:ph type="sldNum" sz="quarter" idx="12"/>
          </p:nvPr>
        </p:nvSpPr>
        <p:spPr/>
        <p:txBody>
          <a:bodyPr/>
          <a:lstStyle/>
          <a:p>
            <a:fld id="{BAD3738C-8806-402A-929A-D66A007229CB}" type="slidenum">
              <a:rPr lang="ko-KR" altLang="en-US" smtClean="0"/>
              <a:t>9</a:t>
            </a:fld>
            <a:endParaRPr lang="ko-KR" altLang="en-US"/>
          </a:p>
        </p:txBody>
      </p:sp>
      <p:sp>
        <p:nvSpPr>
          <p:cNvPr id="3" name="TextBox 2">
            <a:extLst>
              <a:ext uri="{FF2B5EF4-FFF2-40B4-BE49-F238E27FC236}">
                <a16:creationId xmlns:a16="http://schemas.microsoft.com/office/drawing/2014/main" id="{8B0ED466-DDE4-0304-45F1-0F63272DF0B2}"/>
              </a:ext>
            </a:extLst>
          </p:cNvPr>
          <p:cNvSpPr txBox="1"/>
          <p:nvPr/>
        </p:nvSpPr>
        <p:spPr>
          <a:xfrm>
            <a:off x="141402" y="883260"/>
            <a:ext cx="12050598" cy="400110"/>
          </a:xfrm>
          <a:prstGeom prst="rect">
            <a:avLst/>
          </a:prstGeom>
          <a:noFill/>
        </p:spPr>
        <p:txBody>
          <a:bodyPr wrap="square">
            <a:spAutoFit/>
          </a:bodyPr>
          <a:lstStyle/>
          <a:p>
            <a:pPr marL="457200" indent="-457200">
              <a:buFont typeface="Wingdings" panose="05000000000000000000" pitchFamily="2" charset="2"/>
              <a:buChar char="v"/>
            </a:pPr>
            <a:r>
              <a:rPr lang="ko-KR" altLang="en-US" sz="2000" dirty="0">
                <a:latin typeface="Verdana Pro Cond" panose="020B0606030504040204" pitchFamily="34" charset="0"/>
                <a:ea typeface="Adobe 고딕 Std B" panose="020B0800000000000000" pitchFamily="34" charset="-127"/>
              </a:rPr>
              <a:t>Comparison of GEMS AOD </a:t>
            </a:r>
            <a:r>
              <a:rPr lang="en-US" altLang="ko-KR" sz="2000" dirty="0">
                <a:latin typeface="Verdana Pro Cond" panose="020B0606030504040204" pitchFamily="34" charset="0"/>
                <a:ea typeface="Adobe 고딕 Std B" panose="020B0800000000000000" pitchFamily="34" charset="-127"/>
              </a:rPr>
              <a:t>v2.0/v2.1 </a:t>
            </a:r>
            <a:r>
              <a:rPr lang="ko-KR" altLang="en-US" sz="2000" dirty="0">
                <a:latin typeface="Verdana Pro Cond" panose="020B0606030504040204" pitchFamily="34" charset="0"/>
                <a:ea typeface="Adobe 고딕 Std B" panose="020B0800000000000000" pitchFamily="34" charset="-127"/>
              </a:rPr>
              <a:t>and AERONET AOD </a:t>
            </a:r>
            <a:r>
              <a:rPr lang="en-US" altLang="ko-KR" sz="2000" dirty="0">
                <a:latin typeface="Verdana Pro Cond" panose="020B0606030504040204" pitchFamily="34" charset="0"/>
                <a:ea typeface="Adobe 고딕 Std B" panose="020B0800000000000000" pitchFamily="34" charset="-127"/>
              </a:rPr>
              <a:t>from January 2023 to May 2024</a:t>
            </a:r>
            <a:r>
              <a:rPr lang="ko-KR" altLang="en-US" sz="2000" dirty="0">
                <a:latin typeface="Verdana Pro Cond" panose="020B0606030504040204" pitchFamily="34" charset="0"/>
                <a:ea typeface="Adobe 고딕 Std B" panose="020B0800000000000000" pitchFamily="34" charset="-127"/>
              </a:rPr>
              <a:t>  </a:t>
            </a:r>
            <a:endParaRPr lang="en-US" altLang="ko-KR" sz="2000" dirty="0">
              <a:latin typeface="Verdana Pro Cond" panose="020B0606030504040204" pitchFamily="34" charset="0"/>
              <a:ea typeface="Adobe 고딕 Std B" panose="020B0800000000000000" pitchFamily="34" charset="-127"/>
            </a:endParaRPr>
          </a:p>
        </p:txBody>
      </p:sp>
      <p:sp>
        <p:nvSpPr>
          <p:cNvPr id="6" name="TextBox 5">
            <a:extLst>
              <a:ext uri="{FF2B5EF4-FFF2-40B4-BE49-F238E27FC236}">
                <a16:creationId xmlns:a16="http://schemas.microsoft.com/office/drawing/2014/main" id="{A772BEEB-F905-2483-0A23-45736BC58C43}"/>
              </a:ext>
            </a:extLst>
          </p:cNvPr>
          <p:cNvSpPr txBox="1"/>
          <p:nvPr/>
        </p:nvSpPr>
        <p:spPr>
          <a:xfrm>
            <a:off x="7486465" y="1619257"/>
            <a:ext cx="4612484" cy="4401205"/>
          </a:xfrm>
          <a:prstGeom prst="rect">
            <a:avLst/>
          </a:prstGeom>
          <a:noFill/>
        </p:spPr>
        <p:txBody>
          <a:bodyPr wrap="square">
            <a:spAutoFit/>
          </a:bodyPr>
          <a:lstStyle/>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Validation is performed only if more than 10% of the pixels within the validation spatial radius are retrieved.</a:t>
            </a:r>
          </a:p>
          <a:p>
            <a:pPr marL="457200" indent="-457200">
              <a:buFont typeface="Arial" panose="020B0604020202020204" pitchFamily="34" charset="0"/>
              <a:buChar char="•"/>
            </a:pPr>
            <a:endParaRPr lang="en-US" altLang="ko-KR" sz="2000" dirty="0">
              <a:latin typeface="Verdana Pro Cond" panose="020B0606030504040204" pitchFamily="34" charset="0"/>
              <a:ea typeface="Adobe 고딕 Std B" panose="020B0800000000000000" pitchFamily="34" charset="-127"/>
            </a:endParaRPr>
          </a:p>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Retrieval of high AOD: GEMS AOD v2.1 is capable of retrievals in very high heavy aerosol events with AOD &gt; 3.6, compared to GEMS AOD v2.0.</a:t>
            </a:r>
          </a:p>
          <a:p>
            <a:pPr marL="457200" indent="-457200">
              <a:buFont typeface="Arial" panose="020B0604020202020204" pitchFamily="34" charset="0"/>
              <a:buChar char="•"/>
            </a:pPr>
            <a:endParaRPr lang="en-US" altLang="ko-KR" sz="2000" dirty="0">
              <a:latin typeface="Verdana Pro Cond" panose="020B0606030504040204" pitchFamily="34" charset="0"/>
              <a:ea typeface="Adobe 고딕 Std B" panose="020B0800000000000000" pitchFamily="34" charset="-127"/>
            </a:endParaRPr>
          </a:p>
          <a:p>
            <a:pPr marL="457200" indent="-457200">
              <a:buFont typeface="Arial" panose="020B0604020202020204" pitchFamily="34" charset="0"/>
              <a:buChar char="•"/>
            </a:pPr>
            <a:r>
              <a:rPr lang="en-US" altLang="ko-KR" sz="2000" dirty="0">
                <a:latin typeface="Verdana Pro Cond" panose="020B0606030504040204" pitchFamily="34" charset="0"/>
                <a:ea typeface="Adobe 고딕 Std B" panose="020B0800000000000000" pitchFamily="34" charset="-127"/>
              </a:rPr>
              <a:t>The underestimation of GEMS AOD in low AOD cases (AOD &lt; 0.2) has been improved.</a:t>
            </a:r>
          </a:p>
        </p:txBody>
      </p:sp>
      <p:grpSp>
        <p:nvGrpSpPr>
          <p:cNvPr id="10" name="그룹 9">
            <a:extLst>
              <a:ext uri="{FF2B5EF4-FFF2-40B4-BE49-F238E27FC236}">
                <a16:creationId xmlns:a16="http://schemas.microsoft.com/office/drawing/2014/main" id="{256FBA88-1EE4-4064-B221-13CB15F297E6}"/>
              </a:ext>
            </a:extLst>
          </p:cNvPr>
          <p:cNvGrpSpPr/>
          <p:nvPr/>
        </p:nvGrpSpPr>
        <p:grpSpPr>
          <a:xfrm>
            <a:off x="286483" y="1386446"/>
            <a:ext cx="6852872" cy="5175169"/>
            <a:chOff x="17084926" y="15022794"/>
            <a:chExt cx="10070582" cy="8092156"/>
          </a:xfrm>
        </p:grpSpPr>
        <p:pic>
          <p:nvPicPr>
            <p:cNvPr id="11" name="그림 10">
              <a:extLst>
                <a:ext uri="{FF2B5EF4-FFF2-40B4-BE49-F238E27FC236}">
                  <a16:creationId xmlns:a16="http://schemas.microsoft.com/office/drawing/2014/main" id="{4F0892BF-B430-4AB6-1DA8-611E2A9ABA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51091" y="15025528"/>
              <a:ext cx="4904417" cy="4904417"/>
            </a:xfrm>
            <a:prstGeom prst="rect">
              <a:avLst/>
            </a:prstGeom>
          </p:spPr>
        </p:pic>
        <p:pic>
          <p:nvPicPr>
            <p:cNvPr id="12" name="그림 11">
              <a:extLst>
                <a:ext uri="{FF2B5EF4-FFF2-40B4-BE49-F238E27FC236}">
                  <a16:creationId xmlns:a16="http://schemas.microsoft.com/office/drawing/2014/main" id="{2D8E9527-F061-D0CB-F4BC-6C85081994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084926" y="15025528"/>
              <a:ext cx="4904417" cy="4904417"/>
            </a:xfrm>
            <a:prstGeom prst="rect">
              <a:avLst/>
            </a:prstGeom>
          </p:spPr>
        </p:pic>
        <p:sp>
          <p:nvSpPr>
            <p:cNvPr id="13" name="TextBox 12">
              <a:extLst>
                <a:ext uri="{FF2B5EF4-FFF2-40B4-BE49-F238E27FC236}">
                  <a16:creationId xmlns:a16="http://schemas.microsoft.com/office/drawing/2014/main" id="{AC3741E6-2D61-8B15-791B-5FB6738A533F}"/>
                </a:ext>
              </a:extLst>
            </p:cNvPr>
            <p:cNvSpPr txBox="1"/>
            <p:nvPr/>
          </p:nvSpPr>
          <p:spPr>
            <a:xfrm>
              <a:off x="18967882" y="15022794"/>
              <a:ext cx="1138504" cy="577506"/>
            </a:xfrm>
            <a:prstGeom prst="rect">
              <a:avLst/>
            </a:prstGeom>
            <a:noFill/>
          </p:spPr>
          <p:txBody>
            <a:bodyPr wrap="square">
              <a:spAutoFit/>
            </a:bodyPr>
            <a:lstStyle/>
            <a:p>
              <a:pPr algn="ctr"/>
              <a:r>
                <a:rPr lang="en-US" altLang="ko-KR" dirty="0">
                  <a:latin typeface="Adobe 고딕 Std B" panose="020B0800000000000000" pitchFamily="34" charset="-127"/>
                  <a:ea typeface="Adobe 고딕 Std B" panose="020B0800000000000000" pitchFamily="34" charset="-127"/>
                </a:rPr>
                <a:t>V2.0</a:t>
              </a:r>
              <a:endParaRPr lang="ko-KR" altLang="en-US" dirty="0"/>
            </a:p>
          </p:txBody>
        </p:sp>
        <p:sp>
          <p:nvSpPr>
            <p:cNvPr id="14" name="TextBox 13">
              <a:extLst>
                <a:ext uri="{FF2B5EF4-FFF2-40B4-BE49-F238E27FC236}">
                  <a16:creationId xmlns:a16="http://schemas.microsoft.com/office/drawing/2014/main" id="{BA0F7071-AF6A-B8ED-72B0-A871B52B7DA6}"/>
                </a:ext>
              </a:extLst>
            </p:cNvPr>
            <p:cNvSpPr txBox="1"/>
            <p:nvPr/>
          </p:nvSpPr>
          <p:spPr>
            <a:xfrm>
              <a:off x="24293228" y="15022794"/>
              <a:ext cx="1138504" cy="577506"/>
            </a:xfrm>
            <a:prstGeom prst="rect">
              <a:avLst/>
            </a:prstGeom>
            <a:noFill/>
          </p:spPr>
          <p:txBody>
            <a:bodyPr wrap="square">
              <a:spAutoFit/>
            </a:bodyPr>
            <a:lstStyle/>
            <a:p>
              <a:pPr algn="ctr"/>
              <a:r>
                <a:rPr lang="en-US" altLang="ko-KR" dirty="0">
                  <a:solidFill>
                    <a:srgbClr val="FF0000"/>
                  </a:solidFill>
                  <a:latin typeface="Adobe 고딕 Std B" panose="020B0800000000000000" pitchFamily="34" charset="-127"/>
                  <a:ea typeface="Adobe 고딕 Std B" panose="020B0800000000000000" pitchFamily="34" charset="-127"/>
                </a:rPr>
                <a:t>V2.1</a:t>
              </a:r>
              <a:endParaRPr lang="ko-KR" altLang="en-US" dirty="0">
                <a:solidFill>
                  <a:srgbClr val="FF0000"/>
                </a:solidFill>
              </a:endParaRPr>
            </a:p>
          </p:txBody>
        </p:sp>
        <p:pic>
          <p:nvPicPr>
            <p:cNvPr id="15" name="그림 14">
              <a:extLst>
                <a:ext uri="{FF2B5EF4-FFF2-40B4-BE49-F238E27FC236}">
                  <a16:creationId xmlns:a16="http://schemas.microsoft.com/office/drawing/2014/main" id="{AF8950E0-0C7C-9271-F570-5F0F8B54B1BE}"/>
                </a:ext>
              </a:extLst>
            </p:cNvPr>
            <p:cNvPicPr>
              <a:picLocks noChangeAspect="1"/>
            </p:cNvPicPr>
            <p:nvPr/>
          </p:nvPicPr>
          <p:blipFill>
            <a:blip r:embed="rId6"/>
            <a:stretch>
              <a:fillRect/>
            </a:stretch>
          </p:blipFill>
          <p:spPr>
            <a:xfrm>
              <a:off x="23053019" y="19814389"/>
              <a:ext cx="3300561" cy="3300561"/>
            </a:xfrm>
            <a:prstGeom prst="rect">
              <a:avLst/>
            </a:prstGeom>
            <a:ln w="19050">
              <a:solidFill>
                <a:srgbClr val="FF0000"/>
              </a:solidFill>
            </a:ln>
          </p:spPr>
        </p:pic>
        <p:pic>
          <p:nvPicPr>
            <p:cNvPr id="16" name="그림 15">
              <a:extLst>
                <a:ext uri="{FF2B5EF4-FFF2-40B4-BE49-F238E27FC236}">
                  <a16:creationId xmlns:a16="http://schemas.microsoft.com/office/drawing/2014/main" id="{EE938737-2323-2725-CB1C-F297AD36F5A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886854" y="19814389"/>
              <a:ext cx="3300561" cy="3300561"/>
            </a:xfrm>
            <a:prstGeom prst="rect">
              <a:avLst/>
            </a:prstGeom>
            <a:ln w="19050">
              <a:solidFill>
                <a:srgbClr val="FF0000"/>
              </a:solidFill>
            </a:ln>
          </p:spPr>
        </p:pic>
        <p:sp>
          <p:nvSpPr>
            <p:cNvPr id="17" name="직사각형 16">
              <a:extLst>
                <a:ext uri="{FF2B5EF4-FFF2-40B4-BE49-F238E27FC236}">
                  <a16:creationId xmlns:a16="http://schemas.microsoft.com/office/drawing/2014/main" id="{912910E8-019B-AE33-41BB-1A679B9FFE50}"/>
                </a:ext>
              </a:extLst>
            </p:cNvPr>
            <p:cNvSpPr/>
            <p:nvPr/>
          </p:nvSpPr>
          <p:spPr>
            <a:xfrm>
              <a:off x="23218776" y="18402300"/>
              <a:ext cx="514350" cy="5492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8" name="직사각형 17">
              <a:extLst>
                <a:ext uri="{FF2B5EF4-FFF2-40B4-BE49-F238E27FC236}">
                  <a16:creationId xmlns:a16="http://schemas.microsoft.com/office/drawing/2014/main" id="{09D93C52-6220-61F3-8EC0-EC3CCE94E9CD}"/>
                </a:ext>
              </a:extLst>
            </p:cNvPr>
            <p:cNvSpPr/>
            <p:nvPr/>
          </p:nvSpPr>
          <p:spPr>
            <a:xfrm>
              <a:off x="18072158" y="18399576"/>
              <a:ext cx="514350" cy="5492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cxnSp>
          <p:nvCxnSpPr>
            <p:cNvPr id="19" name="직선 연결선 18">
              <a:extLst>
                <a:ext uri="{FF2B5EF4-FFF2-40B4-BE49-F238E27FC236}">
                  <a16:creationId xmlns:a16="http://schemas.microsoft.com/office/drawing/2014/main" id="{6C69A262-5389-0E11-02BB-BC129C4C827A}"/>
                </a:ext>
              </a:extLst>
            </p:cNvPr>
            <p:cNvCxnSpPr>
              <a:cxnSpLocks/>
            </p:cNvCxnSpPr>
            <p:nvPr/>
          </p:nvCxnSpPr>
          <p:spPr>
            <a:xfrm flipH="1">
              <a:off x="17865288" y="18948851"/>
              <a:ext cx="206870" cy="865538"/>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0" name="직선 연결선 19">
              <a:extLst>
                <a:ext uri="{FF2B5EF4-FFF2-40B4-BE49-F238E27FC236}">
                  <a16:creationId xmlns:a16="http://schemas.microsoft.com/office/drawing/2014/main" id="{D53A0047-C6AE-0351-41FA-CDDC38074A37}"/>
                </a:ext>
              </a:extLst>
            </p:cNvPr>
            <p:cNvCxnSpPr>
              <a:cxnSpLocks/>
            </p:cNvCxnSpPr>
            <p:nvPr/>
          </p:nvCxnSpPr>
          <p:spPr>
            <a:xfrm>
              <a:off x="18586508" y="18939946"/>
              <a:ext cx="2600907" cy="861055"/>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1" name="직선 연결선 20">
              <a:extLst>
                <a:ext uri="{FF2B5EF4-FFF2-40B4-BE49-F238E27FC236}">
                  <a16:creationId xmlns:a16="http://schemas.microsoft.com/office/drawing/2014/main" id="{109E4117-822B-DCBB-5A2C-F58F417248A1}"/>
                </a:ext>
              </a:extLst>
            </p:cNvPr>
            <p:cNvCxnSpPr>
              <a:cxnSpLocks/>
            </p:cNvCxnSpPr>
            <p:nvPr/>
          </p:nvCxnSpPr>
          <p:spPr>
            <a:xfrm flipH="1">
              <a:off x="23041240" y="18948851"/>
              <a:ext cx="173279" cy="852148"/>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2" name="직선 연결선 21">
              <a:extLst>
                <a:ext uri="{FF2B5EF4-FFF2-40B4-BE49-F238E27FC236}">
                  <a16:creationId xmlns:a16="http://schemas.microsoft.com/office/drawing/2014/main" id="{3BDF765A-70BF-65AB-39B9-CAF67B02D0FE}"/>
                </a:ext>
              </a:extLst>
            </p:cNvPr>
            <p:cNvCxnSpPr>
              <a:cxnSpLocks/>
            </p:cNvCxnSpPr>
            <p:nvPr/>
          </p:nvCxnSpPr>
          <p:spPr>
            <a:xfrm>
              <a:off x="23728869" y="18939946"/>
              <a:ext cx="2624711" cy="850985"/>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pic>
        <p:nvPicPr>
          <p:cNvPr id="2" name="그림 1">
            <a:extLst>
              <a:ext uri="{FF2B5EF4-FFF2-40B4-BE49-F238E27FC236}">
                <a16:creationId xmlns:a16="http://schemas.microsoft.com/office/drawing/2014/main" id="{A8BD366F-7F0C-AF63-1A4C-BCF4CBE5AF1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t="18817" b="25732"/>
          <a:stretch/>
        </p:blipFill>
        <p:spPr>
          <a:xfrm>
            <a:off x="10767888" y="69069"/>
            <a:ext cx="1423283" cy="557716"/>
          </a:xfrm>
          <a:prstGeom prst="rect">
            <a:avLst/>
          </a:prstGeom>
        </p:spPr>
      </p:pic>
    </p:spTree>
    <p:extLst>
      <p:ext uri="{BB962C8B-B14F-4D97-AF65-F5344CB8AC3E}">
        <p14:creationId xmlns:p14="http://schemas.microsoft.com/office/powerpoint/2010/main" val="1526821040"/>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486</TotalTime>
  <Words>3519</Words>
  <Application>Microsoft Office PowerPoint</Application>
  <PresentationFormat>와이드스크린</PresentationFormat>
  <Paragraphs>400</Paragraphs>
  <Slides>15</Slides>
  <Notes>15</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15</vt:i4>
      </vt:variant>
    </vt:vector>
  </HeadingPairs>
  <TitlesOfParts>
    <vt:vector size="23" baseType="lpstr">
      <vt:lpstr>Adobe 고딕 Std B</vt:lpstr>
      <vt:lpstr>Inter</vt:lpstr>
      <vt:lpstr>Söhne</vt:lpstr>
      <vt:lpstr>맑은 고딕</vt:lpstr>
      <vt:lpstr>Arial</vt:lpstr>
      <vt:lpstr>Verdana Pro Cond</vt:lpstr>
      <vt:lpstr>Wingdings</vt:lpstr>
      <vt:lpstr>Office 테마</vt:lpstr>
      <vt:lpstr>GEMS Aerosol Update</vt:lpstr>
      <vt:lpstr>PowerPoint 프레젠테이션</vt:lpstr>
      <vt:lpstr>Major Updates in GEMS AERAOD v2.1 (Operational)</vt:lpstr>
      <vt:lpstr>Surface Reflectance</vt:lpstr>
      <vt:lpstr>Surface Reflectance</vt:lpstr>
      <vt:lpstr>ALH</vt:lpstr>
      <vt:lpstr>ALH v2.1</vt:lpstr>
      <vt:lpstr>Retrieval of high AOD</vt:lpstr>
      <vt:lpstr>Comparison of GEMS AOD v2.1 (Operational) and AERONET AOD</vt:lpstr>
      <vt:lpstr>Comparison of GEMS AOD v2.1 and AERONET AOD</vt:lpstr>
      <vt:lpstr>Comparison of GEMS SSA v2.1 (Operational) and AERONET SSA</vt:lpstr>
      <vt:lpstr>PowerPoint 프레젠테이션</vt:lpstr>
      <vt:lpstr>PowerPoint 프레젠테이션</vt:lpstr>
      <vt:lpstr>PowerPoint 프레젠테이션</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채유진</dc:creator>
  <cp:lastModifiedBy>dptmf236@gmail.com</cp:lastModifiedBy>
  <cp:revision>7</cp:revision>
  <dcterms:created xsi:type="dcterms:W3CDTF">2024-06-23T10:41:07Z</dcterms:created>
  <dcterms:modified xsi:type="dcterms:W3CDTF">2024-10-16T08:15:07Z</dcterms:modified>
</cp:coreProperties>
</file>