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4"/>
    <p:sldMasterId id="214748365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58000" cy="9144000"/>
  <p:embeddedFontLst>
    <p:embeddedFont>
      <p:font typeface="Tahoma"/>
      <p:regular r:id="rId21"/>
      <p:bold r:id="rId22"/>
    </p:embeddedFont>
    <p:embeddedFont>
      <p:font typeface="Libre Franklin Black"/>
      <p:bold r:id="rId23"/>
      <p:boldItalic r:id="rId24"/>
    </p:embeddedFont>
    <p:embeddedFont>
      <p:font typeface="Libre Franklin Medium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111946-DC60-429A-84E0-3C51B578939B}">
  <a:tblStyle styleId="{32111946-DC60-429A-84E0-3C51B578939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Tahoma-bold.fntdata"/><Relationship Id="rId21" Type="http://schemas.openxmlformats.org/officeDocument/2006/relationships/font" Target="fonts/Tahoma-regular.fntdata"/><Relationship Id="rId24" Type="http://schemas.openxmlformats.org/officeDocument/2006/relationships/font" Target="fonts/LibreFranklinBlack-boldItalic.fntdata"/><Relationship Id="rId23" Type="http://schemas.openxmlformats.org/officeDocument/2006/relationships/font" Target="fonts/LibreFranklinBlack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ibreFranklinMedium-bold.fntdata"/><Relationship Id="rId25" Type="http://schemas.openxmlformats.org/officeDocument/2006/relationships/font" Target="fonts/LibreFranklinMedium-regular.fntdata"/><Relationship Id="rId28" Type="http://schemas.openxmlformats.org/officeDocument/2006/relationships/font" Target="fonts/LibreFranklinMedium-boldItalic.fntdata"/><Relationship Id="rId27" Type="http://schemas.openxmlformats.org/officeDocument/2006/relationships/font" Target="fonts/LibreFranklinMedium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" name="Google Shape;3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" name="Google Shape;33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2F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type="title"/>
          </p:nvPr>
        </p:nvSpPr>
        <p:spPr>
          <a:xfrm>
            <a:off x="838200" y="369915"/>
            <a:ext cx="10430132" cy="5138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b="1" i="0" sz="44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4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2" name="Google Shape;22;p4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4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/>
          <p:nvPr/>
        </p:nvSpPr>
        <p:spPr>
          <a:xfrm>
            <a:off x="6645499" y="6492875"/>
            <a:ext cx="4716320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TEMPO/GEMS Joint Science Team Workshop 2024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1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gif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/>
        </p:nvSpPr>
        <p:spPr>
          <a:xfrm>
            <a:off x="5024318" y="1695666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010078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TEMPO Aerosol Algorithm and Products Update</a:t>
            </a: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 txBox="1"/>
          <p:nvPr/>
        </p:nvSpPr>
        <p:spPr>
          <a:xfrm>
            <a:off x="5100770" y="3597591"/>
            <a:ext cx="6691180" cy="1542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Shobha Kondragunta</a:t>
            </a:r>
            <a:r>
              <a:rPr b="0" baseline="3000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b="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, Hai Zhang</a:t>
            </a:r>
            <a:r>
              <a:rPr b="0" baseline="3000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, Pubu Ciren</a:t>
            </a:r>
            <a:r>
              <a:rPr b="0" baseline="30000" i="0" lang="en-US" sz="24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2400" u="none" cap="none" strike="noStrike">
              <a:solidFill>
                <a:srgbClr val="010078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baseline="30000" i="0" lang="en-US" sz="18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b="0" i="0" lang="en-US" sz="18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NOAA | </a:t>
            </a:r>
            <a:r>
              <a:rPr b="0" baseline="30000" i="0" lang="en-US" sz="18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b="0" i="0" lang="en-US" sz="18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MSG at NOAA</a:t>
            </a:r>
            <a:r>
              <a:rPr b="0" baseline="30000" i="0" lang="en-US" sz="1800" u="none" cap="none" strike="noStrike">
                <a:solidFill>
                  <a:srgbClr val="010078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800" u="none" cap="none" strike="noStrike">
              <a:solidFill>
                <a:srgbClr val="010078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30000" i="0" sz="1800" u="none" cap="none" strike="noStrike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 txBox="1"/>
          <p:nvPr/>
        </p:nvSpPr>
        <p:spPr>
          <a:xfrm>
            <a:off x="5472374" y="6423665"/>
            <a:ext cx="68247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Disclaimer：TEMPO L1B data courtesy of NASA and all results are preliminary. </a:t>
            </a:r>
            <a:endParaRPr b="0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3284" y="408173"/>
            <a:ext cx="8003001" cy="604165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 txBox="1"/>
          <p:nvPr>
            <p:ph type="title"/>
          </p:nvPr>
        </p:nvSpPr>
        <p:spPr>
          <a:xfrm>
            <a:off x="217716" y="936089"/>
            <a:ext cx="318951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Calibration Assessment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215715" y="2844224"/>
            <a:ext cx="358339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Used a remote location over ocean to calculate surface reflectance, and nearby AERONET station AOD to compute TOA.</a:t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3222170" y="3327073"/>
            <a:ext cx="576943" cy="51162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41231" y="1778829"/>
            <a:ext cx="2573559" cy="255360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/>
          <p:nvPr/>
        </p:nvSpPr>
        <p:spPr>
          <a:xfrm>
            <a:off x="6183086" y="2721429"/>
            <a:ext cx="348343" cy="903514"/>
          </a:xfrm>
          <a:prstGeom prst="rect">
            <a:avLst/>
          </a:pr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5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54" name="Google Shape;154;p15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" name="Google Shape;155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15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/>
          <p:nvPr>
            <p:ph type="title"/>
          </p:nvPr>
        </p:nvSpPr>
        <p:spPr>
          <a:xfrm>
            <a:off x="838200" y="365126"/>
            <a:ext cx="10515600" cy="95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600">
                <a:solidFill>
                  <a:schemeClr val="lt1"/>
                </a:solidFill>
              </a:rPr>
              <a:t>Directional Lambertian Equivalent Reflectivity</a:t>
            </a:r>
            <a:endParaRPr/>
          </a:p>
        </p:txBody>
      </p:sp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571" y="1794038"/>
            <a:ext cx="5151478" cy="420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666" y="1720698"/>
            <a:ext cx="5331125" cy="435279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/>
          <p:nvPr/>
        </p:nvSpPr>
        <p:spPr>
          <a:xfrm>
            <a:off x="566057" y="4582886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65" name="Google Shape;165;p16"/>
          <p:cNvSpPr txBox="1"/>
          <p:nvPr/>
        </p:nvSpPr>
        <p:spPr>
          <a:xfrm>
            <a:off x="6399980" y="4582886"/>
            <a:ext cx="14377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soft calibration</a:t>
            </a:r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6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68" name="Google Shape;168;p16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" name="Google Shape;169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16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/>
          <p:nvPr>
            <p:ph type="title"/>
          </p:nvPr>
        </p:nvSpPr>
        <p:spPr>
          <a:xfrm>
            <a:off x="838200" y="365126"/>
            <a:ext cx="10515600" cy="95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600">
                <a:solidFill>
                  <a:schemeClr val="lt1"/>
                </a:solidFill>
              </a:rPr>
              <a:t>The Effect of Soft Calibration on AOD Retrieval</a:t>
            </a:r>
            <a:endParaRPr/>
          </a:p>
        </p:txBody>
      </p:sp>
      <p:sp>
        <p:nvSpPr>
          <p:cNvPr id="176" name="Google Shape;176;p17"/>
          <p:cNvSpPr txBox="1"/>
          <p:nvPr/>
        </p:nvSpPr>
        <p:spPr>
          <a:xfrm>
            <a:off x="566057" y="4582886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1284585" y="1549696"/>
            <a:ext cx="9546336" cy="4757721"/>
            <a:chOff x="457269" y="1429950"/>
            <a:chExt cx="9546336" cy="4757721"/>
          </a:xfrm>
        </p:grpSpPr>
        <p:pic>
          <p:nvPicPr>
            <p:cNvPr id="178" name="Google Shape;178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7269" y="1429950"/>
              <a:ext cx="4773168" cy="4757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30437" y="1429950"/>
              <a:ext cx="4773168" cy="4746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17"/>
          <p:cNvSpPr txBox="1"/>
          <p:nvPr/>
        </p:nvSpPr>
        <p:spPr>
          <a:xfrm>
            <a:off x="4057840" y="5123638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81" name="Google Shape;181;p17"/>
          <p:cNvSpPr txBox="1"/>
          <p:nvPr/>
        </p:nvSpPr>
        <p:spPr>
          <a:xfrm>
            <a:off x="8762180" y="4985657"/>
            <a:ext cx="14377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soft calibration</a:t>
            </a:r>
            <a:endParaRPr/>
          </a:p>
        </p:txBody>
      </p:sp>
      <p:pic>
        <p:nvPicPr>
          <p:cNvPr id="182" name="Google Shape;18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84" name="Google Shape;184;p1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5" name="Google Shape;185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17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/>
          <p:nvPr>
            <p:ph type="title"/>
          </p:nvPr>
        </p:nvSpPr>
        <p:spPr>
          <a:xfrm>
            <a:off x="838200" y="365126"/>
            <a:ext cx="10515600" cy="9520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3600">
                <a:solidFill>
                  <a:schemeClr val="lt1"/>
                </a:solidFill>
              </a:rPr>
              <a:t>Validation of Smoke and Dust Detection</a:t>
            </a:r>
            <a:endParaRPr/>
          </a:p>
        </p:txBody>
      </p:sp>
      <p:sp>
        <p:nvSpPr>
          <p:cNvPr id="192" name="Google Shape;192;p18"/>
          <p:cNvSpPr txBox="1"/>
          <p:nvPr/>
        </p:nvSpPr>
        <p:spPr>
          <a:xfrm>
            <a:off x="566057" y="4582886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93" name="Google Shape;193;p18"/>
          <p:cNvSpPr txBox="1"/>
          <p:nvPr/>
        </p:nvSpPr>
        <p:spPr>
          <a:xfrm>
            <a:off x="4057840" y="5123638"/>
            <a:ext cx="1295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8762180" y="4985657"/>
            <a:ext cx="14377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soft calibration</a:t>
            </a:r>
            <a:endParaRPr/>
          </a:p>
        </p:txBody>
      </p:sp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8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7" name="Google Shape;197;p18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8" name="Google Shape;198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18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7-rt.googleusercontent.com/slidesz/AGV_vUenxoH9guo3ppCaoUEpTK1Hqy5RAzyhpui8q-Ey4F7w7NvVjFFWwcSWnwv9FoBrGgA0DQvSzeMYGKJMJ6IQM-fO40QnlGZZUuBMroAK1D7XDRnRgRrUewfrNpHIQIn7f4D-k1B07TMf7dK7fjoRm6r3aCRRCXrAGm8jtyXvMeatk5dTLmz7Alg=s2048?key=LLuli__gwPHgAOFEodQDhw" id="200" name="Google Shape;20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53" y="1247120"/>
            <a:ext cx="6456031" cy="45549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1" name="Google Shape;201;p18"/>
          <p:cNvGraphicFramePr/>
          <p:nvPr/>
        </p:nvGraphicFramePr>
        <p:xfrm>
          <a:off x="6918822" y="37024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{32111946-DC60-429A-84E0-3C51B578939B}</a:tableStyleId>
              </a:tblPr>
              <a:tblGrid>
                <a:gridCol w="1352550"/>
                <a:gridCol w="638175"/>
                <a:gridCol w="1057275"/>
                <a:gridCol w="923925"/>
                <a:gridCol w="1219200"/>
              </a:tblGrid>
              <a:tr h="5524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AERONET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POCD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POFD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Accuracy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08/2023-09/2024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G16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74.5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8.3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71.7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08/2023-09/2024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G18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74.8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76.3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Google Shape;202;p18"/>
          <p:cNvGraphicFramePr/>
          <p:nvPr/>
        </p:nvGraphicFramePr>
        <p:xfrm>
          <a:off x="6918822" y="16379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{32111946-DC60-429A-84E0-3C51B578939B}</a:tableStyleId>
              </a:tblPr>
              <a:tblGrid>
                <a:gridCol w="1323975"/>
                <a:gridCol w="609600"/>
                <a:gridCol w="1028700"/>
                <a:gridCol w="942975"/>
                <a:gridCol w="1219200"/>
              </a:tblGrid>
              <a:tr h="5238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AERONET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POCD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POFD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Accuracy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08/2023-09/2024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G16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85.1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26.6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83.1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DD4EA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08/2023-09/2024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G18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85.1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26.6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83.1</a:t>
                      </a:r>
                      <a:endParaRPr sz="1400" u="none" cap="none" strike="noStrike"/>
                    </a:p>
                  </a:txBody>
                  <a:tcPr marT="47625" marB="47625" marR="95250" marL="95250" anchor="ctr">
                    <a:lnL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</a:tbl>
          </a:graphicData>
        </a:graphic>
      </p:graphicFrame>
      <p:sp>
        <p:nvSpPr>
          <p:cNvPr id="203" name="Google Shape;203;p18"/>
          <p:cNvSpPr/>
          <p:nvPr/>
        </p:nvSpPr>
        <p:spPr>
          <a:xfrm>
            <a:off x="1276350" y="29591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6918822" y="1317172"/>
            <a:ext cx="16046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Smoke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6918822" y="3376652"/>
            <a:ext cx="16046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Summary</a:t>
            </a:r>
            <a:endParaRPr/>
          </a:p>
        </p:txBody>
      </p:sp>
      <p:sp>
        <p:nvSpPr>
          <p:cNvPr id="211" name="Google Shape;211;p19"/>
          <p:cNvSpPr txBox="1"/>
          <p:nvPr>
            <p:ph idx="1" type="body"/>
          </p:nvPr>
        </p:nvSpPr>
        <p:spPr>
          <a:xfrm>
            <a:off x="838200" y="15254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400">
                <a:solidFill>
                  <a:schemeClr val="lt1"/>
                </a:solidFill>
              </a:rPr>
              <a:t>Aerosol algorithm work is ongoing.  Product evaluation revealed calibration errors that need to be understood.  Only one month of data processing with soft calibration is completed.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</a:pPr>
            <a:r>
              <a:rPr lang="en-US" sz="2000">
                <a:solidFill>
                  <a:schemeClr val="lt1"/>
                </a:solidFill>
              </a:rPr>
              <a:t>One year of AOD and ADP retrievals with original calibration completed.  To reprocess full one year requires calibration upgrade as function of time.  We need to work with SAO.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400">
                <a:solidFill>
                  <a:schemeClr val="lt1"/>
                </a:solidFill>
              </a:rPr>
              <a:t>Algorithm documents are being written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400">
                <a:solidFill>
                  <a:schemeClr val="lt1"/>
                </a:solidFill>
              </a:rPr>
              <a:t>August 2023 products available to the scientific community for testing and evaluation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</a:pPr>
            <a:r>
              <a:rPr lang="en-US" sz="2000">
                <a:solidFill>
                  <a:schemeClr val="lt1"/>
                </a:solidFill>
              </a:rPr>
              <a:t>Products will be distributed through NASA ASDC November 2024 (after the ROSES call closes)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400">
                <a:solidFill>
                  <a:schemeClr val="lt1"/>
                </a:solidFill>
              </a:rPr>
              <a:t>Further improvements include cloud mask updates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</a:pPr>
            <a:r>
              <a:rPr lang="en-US" sz="2000">
                <a:solidFill>
                  <a:schemeClr val="lt1"/>
                </a:solidFill>
              </a:rPr>
              <a:t>We suspect positive bias in AOD is due to residual cloud contamination.  Developing a few internal tests to minimize cloud contamination.</a:t>
            </a:r>
            <a:endParaRPr/>
          </a:p>
          <a:p>
            <a:pPr indent="-2286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19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214" name="Google Shape;214;p19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5" name="Google Shape;215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9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Surface PM2,5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5453" y="1086996"/>
            <a:ext cx="6208776" cy="501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50" name="Google Shape;50;p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" name="Google Shape;51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7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Surface PM2,5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6128" y="1088136"/>
            <a:ext cx="6208776" cy="501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8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62" name="Google Shape;62;p8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" name="Google Shape;63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Google Shape;64;p8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Surface PM2.5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1" name="Google Shape;7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4542" y="1234123"/>
            <a:ext cx="4498456" cy="521831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/>
          <p:nvPr/>
        </p:nvSpPr>
        <p:spPr>
          <a:xfrm>
            <a:off x="6793359" y="1365120"/>
            <a:ext cx="2322066" cy="3077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GOES-16 ABI + TEMPO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9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75" name="Google Shape;75;p9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6" name="Google Shape;76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" name="Google Shape;77;p9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Surface PM2.5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5138056" y="1520809"/>
            <a:ext cx="6702552" cy="3816382"/>
            <a:chOff x="-1" y="0"/>
            <a:chExt cx="12188952" cy="6940296"/>
          </a:xfrm>
        </p:grpSpPr>
        <p:pic>
          <p:nvPicPr>
            <p:cNvPr id="85" name="Google Shape;8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" y="0"/>
              <a:ext cx="12188952" cy="69402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0"/>
            <p:cNvSpPr txBox="1"/>
            <p:nvPr/>
          </p:nvSpPr>
          <p:spPr>
            <a:xfrm>
              <a:off x="1" y="5185186"/>
              <a:ext cx="2454737" cy="559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ABI + TEMPO</a:t>
              </a:r>
              <a:endParaRPr/>
            </a:p>
          </p:txBody>
        </p:sp>
      </p:grpSp>
      <p:pic>
        <p:nvPicPr>
          <p:cNvPr id="87" name="Google Shape;8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0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89" name="Google Shape;89;p10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" name="Google Shape;90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" name="Google Shape;91;p10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97" name="Google Shape;97;p11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Surface PM2.5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 b="1" sz="2400">
              <a:solidFill>
                <a:srgbClr val="00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366910"/>
            <a:ext cx="5492817" cy="42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1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01" name="Google Shape;101;p11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1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1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Aerosol Retrieval Algorithm Development</a:t>
            </a:r>
            <a:endParaRPr/>
          </a:p>
        </p:txBody>
      </p:sp>
      <p:sp>
        <p:nvSpPr>
          <p:cNvPr id="109" name="Google Shape;109;p12"/>
          <p:cNvSpPr txBox="1"/>
          <p:nvPr>
            <p:ph idx="1" type="body"/>
          </p:nvPr>
        </p:nvSpPr>
        <p:spPr>
          <a:xfrm>
            <a:off x="250372" y="1803853"/>
            <a:ext cx="4659086" cy="2779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Optical Depth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Layer Height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Aerosol Detection (smoke and dust)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Surface PM2.5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UV Aerosol Index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b="1" lang="en-US" sz="2400">
                <a:solidFill>
                  <a:srgbClr val="00FF00"/>
                </a:solidFill>
                <a:latin typeface="Tahoma"/>
                <a:ea typeface="Tahoma"/>
                <a:cs typeface="Tahoma"/>
                <a:sym typeface="Tahoma"/>
              </a:rPr>
              <a:t>True color RGB</a:t>
            </a:r>
            <a:endParaRPr/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599206"/>
            <a:ext cx="5562213" cy="365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2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13" name="Google Shape;113;p12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" name="Google Shape;114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2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"/>
          <p:cNvSpPr txBox="1"/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Hourly Variation of Surface PM2.5</a:t>
            </a:r>
            <a:endParaRPr/>
          </a:p>
        </p:txBody>
      </p:sp>
      <p:pic>
        <p:nvPicPr>
          <p:cNvPr descr="https://lh7-rt.googleusercontent.com/slidesz/AGV_vUcUG1OlYwDLQb45CMmFo3P3V1_Zj524QIUo27CciPVg2b0DF_IEcu4Bk14iv8lxUmSDbiO8_AAqr41QMEcpMW8JqsmAZEcIqeHl5bRUdqltKljxJra5VyjSJYlUGuYf-hpiJo1MOY2STzOWQ1icoDkvatBUcrGPq2RCnpfbisJUkLxcMxDzjvI=s2048?key=wZpgpqLqAPRjJFsmw7WLvA" id="121" name="Google Shape;1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4804" y="1132115"/>
            <a:ext cx="8887968" cy="524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24" name="Google Shape;124;p1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" name="Google Shape;125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13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/>
          <p:nvPr>
            <p:ph type="title"/>
          </p:nvPr>
        </p:nvSpPr>
        <p:spPr>
          <a:xfrm>
            <a:off x="6802625" y="581350"/>
            <a:ext cx="4581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Validation of aerosol products</a:t>
            </a:r>
            <a:endParaRPr/>
          </a:p>
        </p:txBody>
      </p:sp>
      <p:pic>
        <p:nvPicPr>
          <p:cNvPr id="132" name="Google Shape;1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75" y="376916"/>
            <a:ext cx="2952751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9325" y="387802"/>
            <a:ext cx="294322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575" y="3320142"/>
            <a:ext cx="2944370" cy="29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60943" y="3321502"/>
            <a:ext cx="2944370" cy="29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4"/>
          <p:cNvSpPr txBox="1"/>
          <p:nvPr/>
        </p:nvSpPr>
        <p:spPr>
          <a:xfrm>
            <a:off x="7458418" y="2305615"/>
            <a:ext cx="357051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Large AOD and ALH bias over water points towards calibration errors rather than algorithm errors</a:t>
            </a:r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4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39" name="Google Shape;139;p14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" name="Google Shape;140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14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