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5"/>
  </p:notesMasterIdLst>
  <p:sldIdLst>
    <p:sldId id="256" r:id="rId2"/>
    <p:sldId id="268" r:id="rId3"/>
    <p:sldId id="257" r:id="rId4"/>
    <p:sldId id="273" r:id="rId5"/>
    <p:sldId id="275" r:id="rId6"/>
    <p:sldId id="274" r:id="rId7"/>
    <p:sldId id="276" r:id="rId8"/>
    <p:sldId id="259" r:id="rId9"/>
    <p:sldId id="277" r:id="rId10"/>
    <p:sldId id="278" r:id="rId11"/>
    <p:sldId id="270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tvan.laszlo" initials="i" lastIdx="3" clrIdx="0">
    <p:extLst>
      <p:ext uri="{19B8F6BF-5375-455C-9EA6-DF929625EA0E}">
        <p15:presenceInfo xmlns:p15="http://schemas.microsoft.com/office/powerpoint/2012/main" userId="istvan.lasz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BDECFF"/>
    <a:srgbClr val="FFFEB2"/>
    <a:srgbClr val="E7F8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79" autoAdjust="0"/>
  </p:normalViewPr>
  <p:slideViewPr>
    <p:cSldViewPr snapToGrid="0">
      <p:cViewPr varScale="1">
        <p:scale>
          <a:sx n="75" d="100"/>
          <a:sy n="75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688A1-C399-4EA0-AD04-11E15E5D86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07A43-3A97-44B0-B790-370FAF1A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6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07A43-3A97-44B0-B790-370FAF1A98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00B-F32D-4EB9-A0C9-D12CFA5D336C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FA0-44CB-4E4F-AE7D-21BDFD719AE0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8BFE-1247-455D-8443-7F48CED9DB6E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6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663C-3113-4C4E-8FFC-D00F07EE313E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78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F077-40BB-405E-A4AC-4835058CD73E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1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8909-681E-4DE5-B7B3-2A40DEAFF1E4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2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719-80F6-45E3-AACA-5F34C9ECD3A3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1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AE04-20CA-4101-9FC1-BBB0FCB63B02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7BE8-2793-49F8-B8A9-B482FD88CCB3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B8C8-AB9F-4569-8A23-E17500C90933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10DC-995A-47F4-82E4-13C515F68AAE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2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C758-A187-4CC4-9EAF-8633986FCED0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9C50-A56D-4D28-A92F-1BF2D0B84DE1}" type="datetime1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1D27-E330-44DA-8525-2F76D6D4B55B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F901-3CC4-476E-B098-A061F3105C97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4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BE35-A3B2-45FD-9D50-87015C7F1731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752D-C825-4C10-AE42-1E2B05ADB2CF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7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B09D72-3451-4576-9C33-1B57E278E365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FAA1-0AAD-4491-A364-5BEBF574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6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16B52F-4111-4111-AED8-76653D08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6"/>
            <a:ext cx="12192000" cy="6884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64898-6039-49C9-8B4B-EAD66E79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441" y="623380"/>
            <a:ext cx="6892412" cy="2290762"/>
          </a:xfrm>
        </p:spPr>
        <p:txBody>
          <a:bodyPr/>
          <a:lstStyle/>
          <a:p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JPSS Aerosol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EDEE3-1984-475F-8B1F-9ACF14EA7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95" y="3563588"/>
            <a:ext cx="6577781" cy="1308122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Hongqing Liu, Istvan Laszlo, Shobha </a:t>
            </a:r>
            <a:r>
              <a:rPr lang="en-US" sz="1600" dirty="0" err="1">
                <a:solidFill>
                  <a:schemeClr val="tx2"/>
                </a:solidFill>
              </a:rPr>
              <a:t>Kondragunta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and NOAA/NESDIS/STAR Aerosol Team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DEC8E-E64C-4330-85F5-98A7E00E05B9}"/>
              </a:ext>
            </a:extLst>
          </p:cNvPr>
          <p:cNvSpPr/>
          <p:nvPr/>
        </p:nvSpPr>
        <p:spPr>
          <a:xfrm>
            <a:off x="3038809" y="5826396"/>
            <a:ext cx="9086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CFFFF"/>
                </a:solidFill>
              </a:rPr>
              <a:t>CEOS AC-VC-20 Meeting </a:t>
            </a:r>
          </a:p>
          <a:p>
            <a:r>
              <a:rPr lang="en-US" sz="1600" dirty="0">
                <a:solidFill>
                  <a:srgbClr val="CCFFFF"/>
                </a:solidFill>
              </a:rPr>
              <a:t>October 15th - 18th, 2024</a:t>
            </a:r>
          </a:p>
          <a:p>
            <a:r>
              <a:rPr lang="en-US" sz="1600" dirty="0">
                <a:solidFill>
                  <a:srgbClr val="CCFFFF"/>
                </a:solidFill>
              </a:rPr>
              <a:t>NOAA Center for Weather and Climate Prediction in College Park, MD, USA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2636A2-CA81-4C21-9B52-FDF2C7170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" y="39851"/>
            <a:ext cx="1034111" cy="10341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743604-7ADF-46C8-851B-2EB0ABF89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41" y="5704165"/>
            <a:ext cx="2553368" cy="10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D1F4-8636-4AE4-B94B-24C3253F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90709" cy="1400530"/>
          </a:xfrm>
        </p:spPr>
        <p:txBody>
          <a:bodyPr/>
          <a:lstStyle/>
          <a:p>
            <a:r>
              <a:rPr lang="en-US" dirty="0"/>
              <a:t>Time Series of the Reprocessed AOD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ED579-D185-40E9-85DF-E7A7A3BA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0AF037-A46B-4B72-B76B-2C50B787F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" y="1679025"/>
            <a:ext cx="12174767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1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40C4-78C3-42DB-B1A4-787A42D3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(PM2.5)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6E7F-5BC1-4274-B0FC-35951AD2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209108"/>
            <a:ext cx="9441471" cy="4835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More details in Michael’s presentation “Satellite perspectives to changing federal standards for PM2.5” (15:30 - 15:45 today)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B4D2E-917D-4B49-A6B6-CEFEB3BD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11</a:t>
            </a:fld>
            <a:endParaRPr lang="en-US"/>
          </a:p>
        </p:txBody>
      </p:sp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B41DE229-CC26-414A-82F2-7AD85A8442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312" y="1500191"/>
            <a:ext cx="9105490" cy="4552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87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B67D-D0B2-4251-BD58-2EA86480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A42E1-A95E-4870-AF9B-68B7F9EDE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Current issues</a:t>
            </a:r>
          </a:p>
          <a:p>
            <a:pPr lvl="1"/>
            <a:r>
              <a:rPr lang="en-US" dirty="0"/>
              <a:t>Candidate aerosol models are not globally representative</a:t>
            </a:r>
          </a:p>
          <a:p>
            <a:pPr lvl="1"/>
            <a:r>
              <a:rPr lang="en-US" dirty="0"/>
              <a:t>Dynamic model selection favors dust and smoke </a:t>
            </a:r>
          </a:p>
          <a:p>
            <a:pPr lvl="1"/>
            <a:r>
              <a:rPr lang="en-US" dirty="0"/>
              <a:t>Underestimation over Africa and India</a:t>
            </a:r>
          </a:p>
          <a:p>
            <a:r>
              <a:rPr lang="en-US" dirty="0"/>
              <a:t>Future updates – implement operationally</a:t>
            </a:r>
          </a:p>
          <a:p>
            <a:pPr lvl="1"/>
            <a:r>
              <a:rPr lang="en-US"/>
              <a:t>Expanded candidate </a:t>
            </a:r>
            <a:r>
              <a:rPr lang="en-US" dirty="0"/>
              <a:t>aerosol models derived from AERONET</a:t>
            </a:r>
          </a:p>
          <a:p>
            <a:pPr lvl="1"/>
            <a:r>
              <a:rPr lang="en-US" dirty="0"/>
              <a:t>Updated spectral surface reflectance relationships</a:t>
            </a:r>
          </a:p>
          <a:p>
            <a:pPr lvl="1"/>
            <a:r>
              <a:rPr lang="en-US" dirty="0"/>
              <a:t>Adjust the model selection scheme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387F8-5A09-45C6-9A50-0C8C5A7E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8BDE-292C-4DB9-AAFD-F1DB5586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C47D-CBCB-4602-A221-59F0050E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789434"/>
          </a:xfrm>
        </p:spPr>
        <p:txBody>
          <a:bodyPr/>
          <a:lstStyle/>
          <a:p>
            <a:r>
              <a:rPr lang="en-US" dirty="0"/>
              <a:t>One-year (2023) test with SNPP/NOAA20/NOAA21 AOD retrievals over dark 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10230-2D17-45F5-8817-A7D9D2E8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7A5E09-F5CC-443F-8039-9669F46BB421}"/>
              </a:ext>
            </a:extLst>
          </p:cNvPr>
          <p:cNvGrpSpPr/>
          <p:nvPr/>
        </p:nvGrpSpPr>
        <p:grpSpPr>
          <a:xfrm>
            <a:off x="912534" y="3087551"/>
            <a:ext cx="10074604" cy="3474720"/>
            <a:chOff x="995524" y="184348"/>
            <a:chExt cx="10074604" cy="34747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C3DCC9-FD2B-46D7-92BF-CEC82679E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408" y="184348"/>
              <a:ext cx="3474720" cy="34747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89B1D7-853A-4FDB-9FEF-72F2D0E44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24" y="184348"/>
              <a:ext cx="3474720" cy="34747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9698CB-3FC1-4BD5-9DFF-FAB930478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277" y="184348"/>
              <a:ext cx="3474720" cy="34747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2628C6-D2F1-47D6-BAA7-FAB8345B0774}"/>
                </a:ext>
              </a:extLst>
            </p:cNvPr>
            <p:cNvSpPr txBox="1"/>
            <p:nvPr/>
          </p:nvSpPr>
          <p:spPr>
            <a:xfrm>
              <a:off x="3333847" y="491613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SNPP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D93D39-4950-4897-8553-D12C2FBE5527}"/>
                </a:ext>
              </a:extLst>
            </p:cNvPr>
            <p:cNvSpPr txBox="1"/>
            <p:nvPr/>
          </p:nvSpPr>
          <p:spPr>
            <a:xfrm>
              <a:off x="6543986" y="491613"/>
              <a:ext cx="1002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NOAA20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CA49CC-B10B-48E3-BF94-5F14CD89DB04}"/>
                </a:ext>
              </a:extLst>
            </p:cNvPr>
            <p:cNvSpPr txBox="1"/>
            <p:nvPr/>
          </p:nvSpPr>
          <p:spPr>
            <a:xfrm>
              <a:off x="9803379" y="491613"/>
              <a:ext cx="1002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NOAA21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96D4E7-4F7C-409E-96E5-A5ABB662C925}"/>
                </a:ext>
              </a:extLst>
            </p:cNvPr>
            <p:cNvSpPr txBox="1"/>
            <p:nvPr/>
          </p:nvSpPr>
          <p:spPr>
            <a:xfrm>
              <a:off x="3034557" y="2733367"/>
              <a:ext cx="1155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Over Land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4E4F8C-CE52-4591-B821-D3E11917EDB1}"/>
                </a:ext>
              </a:extLst>
            </p:cNvPr>
            <p:cNvSpPr txBox="1"/>
            <p:nvPr/>
          </p:nvSpPr>
          <p:spPr>
            <a:xfrm>
              <a:off x="6306239" y="2733367"/>
              <a:ext cx="1155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Over Land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D81179-0F36-4A14-8761-F72B581BA8B5}"/>
                </a:ext>
              </a:extLst>
            </p:cNvPr>
            <p:cNvSpPr txBox="1"/>
            <p:nvPr/>
          </p:nvSpPr>
          <p:spPr>
            <a:xfrm>
              <a:off x="9631992" y="2733367"/>
              <a:ext cx="1155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Over Land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318EC34-FEF2-40A5-AD3D-D110631E35D7}"/>
              </a:ext>
            </a:extLst>
          </p:cNvPr>
          <p:cNvSpPr txBox="1"/>
          <p:nvPr/>
        </p:nvSpPr>
        <p:spPr>
          <a:xfrm>
            <a:off x="3360577" y="556640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SNPP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1F0455-4DA8-4EC5-8B79-31223D11460C}"/>
              </a:ext>
            </a:extLst>
          </p:cNvPr>
          <p:cNvSpPr txBox="1"/>
          <p:nvPr/>
        </p:nvSpPr>
        <p:spPr>
          <a:xfrm>
            <a:off x="6357089" y="556640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NOAA20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4BCA95-6AA8-4906-87CE-9930B6D16D11}"/>
              </a:ext>
            </a:extLst>
          </p:cNvPr>
          <p:cNvSpPr txBox="1"/>
          <p:nvPr/>
        </p:nvSpPr>
        <p:spPr>
          <a:xfrm>
            <a:off x="9549002" y="556640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NOAA21</a:t>
            </a:r>
          </a:p>
        </p:txBody>
      </p:sp>
    </p:spTree>
    <p:extLst>
      <p:ext uri="{BB962C8B-B14F-4D97-AF65-F5344CB8AC3E}">
        <p14:creationId xmlns:p14="http://schemas.microsoft.com/office/powerpoint/2010/main" val="142803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2D9D-A887-4F4C-9AE3-6664C5AB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JPSS AOD Algorithm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46EC18-E76E-4AEC-A648-05D3C3CE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9" y="1860000"/>
            <a:ext cx="5573524" cy="47925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Retrieves AOD from multispectral, single-look, unpolarized reflectance at pixel level (750m)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Separate retrievals over land and water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Surface reflectance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Calculated over water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Spectral relationship prescribed over land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Aerosol Optical Depth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Match the TOA reflectance at the primary channel (M3 over land, M7 over water)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Aerosol model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Selected based on the minimum residual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C94D7C1B-CA72-4FCA-AAE2-0ECBADB7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4FF92-AD92-4E2B-A2A8-7AA0C505D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33" y="1080328"/>
            <a:ext cx="6401355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1BFD-F478-4971-A771-09E00E74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JPSS AOD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ECE14-DA44-43D6-8E0D-61C829228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5185" cy="4351338"/>
          </a:xfrm>
        </p:spPr>
        <p:txBody>
          <a:bodyPr>
            <a:normAutofit/>
          </a:bodyPr>
          <a:lstStyle/>
          <a:p>
            <a:r>
              <a:rPr lang="en-US" dirty="0"/>
              <a:t>Operational JPSS VIIRS AOD are available from NOAA Comprehensive Large Array-data Stewardship System (CLASS) (https://www.aev.class.noaa.gov/)</a:t>
            </a:r>
          </a:p>
          <a:p>
            <a:pPr lvl="1"/>
            <a:r>
              <a:rPr lang="en-US" dirty="0"/>
              <a:t>S-NPP AOD available from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July 06, 2017;    </a:t>
            </a:r>
          </a:p>
          <a:p>
            <a:pPr lvl="1"/>
            <a:r>
              <a:rPr lang="en-US" dirty="0"/>
              <a:t>NOAA-20 AOD available from March 07, 2019</a:t>
            </a:r>
          </a:p>
          <a:p>
            <a:pPr lvl="1"/>
            <a:r>
              <a:rPr lang="en-US" dirty="0"/>
              <a:t>NOAA-21 AOD available from July 24, 2023</a:t>
            </a:r>
          </a:p>
          <a:p>
            <a:r>
              <a:rPr lang="en-US" dirty="0"/>
              <a:t>Past two years data also available at NOAA Open Data Dissemination (NODD)</a:t>
            </a:r>
          </a:p>
          <a:p>
            <a:pPr lvl="1"/>
            <a:r>
              <a:rPr lang="en-US" dirty="0"/>
              <a:t>https://noaa-nesdis-snpp-pds.s3.amazonaws.com/index.html#VIIRS-JRR-AOD/</a:t>
            </a:r>
          </a:p>
          <a:p>
            <a:pPr lvl="1"/>
            <a:r>
              <a:rPr lang="en-US" dirty="0"/>
              <a:t>https://noaa-nesdis-n20-pds.s3.amazonaws.com/index.html#VIIRS-JRR-AOD/</a:t>
            </a:r>
          </a:p>
          <a:p>
            <a:pPr lvl="1"/>
            <a:r>
              <a:rPr lang="en-US" dirty="0"/>
              <a:t>https://noaa-nesdis-n21-pds.s3.amazonaws.com/index.html#VIIRS-JRR-AOD/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4A76-2D93-4F42-98B0-736C88FE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9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AA92-FC7B-49D7-B390-789CE910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Images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81B02B-DBC6-42E9-899D-28396DF7B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5779762"/>
            <a:ext cx="8946541" cy="10248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NRT images available at the </a:t>
            </a:r>
            <a:r>
              <a:rPr lang="en-US" b="1" dirty="0"/>
              <a:t>JSTAR Mapper </a:t>
            </a:r>
            <a:r>
              <a:rPr lang="en-US" b="1" dirty="0">
                <a:solidFill>
                  <a:srgbClr val="FFFF00"/>
                </a:solidFill>
              </a:rPr>
              <a:t>https://www.star.nesdis.noaa.gov/mapper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01B6-704D-46DB-8798-3E0AE69D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6E7EC-DD56-4588-8E06-BC7B39B0F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76337"/>
            <a:ext cx="119634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7225-72B9-46DE-BE89-F0A09995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over 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096B2-6E74-4B3E-B0DA-AD283F71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A8A9F8-E9EF-445E-9F45-F2F4C0984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74767" cy="3444539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0F2106D-6EC7-40E3-AE22-117B8CE6B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23" y="5381756"/>
            <a:ext cx="10972800" cy="1313934"/>
          </a:xfrm>
        </p:spPr>
        <p:txBody>
          <a:bodyPr>
            <a:normAutofit/>
          </a:bodyPr>
          <a:lstStyle/>
          <a:p>
            <a:r>
              <a:rPr lang="en-US" sz="1700" dirty="0"/>
              <a:t>Performances of the three VIIRS retrievals are similar: small negative bias of -0.01 to -0.02; RMSE is about 0.1  </a:t>
            </a:r>
          </a:p>
          <a:p>
            <a:r>
              <a:rPr lang="en-US" sz="1700" dirty="0"/>
              <a:t>Larger uncertainty and underestimation at high AODs.</a:t>
            </a:r>
          </a:p>
        </p:txBody>
      </p:sp>
    </p:spTree>
    <p:extLst>
      <p:ext uri="{BB962C8B-B14F-4D97-AF65-F5344CB8AC3E}">
        <p14:creationId xmlns:p14="http://schemas.microsoft.com/office/powerpoint/2010/main" val="48515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E8A7-2111-40F1-B119-71C577A7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over Water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F37B5-67BE-48CB-A540-06003705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6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904A91-D61E-40CD-9A73-0C979D579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74767" cy="3444539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976AEFC-6B75-47B6-BFF4-A8772905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23" y="5381756"/>
            <a:ext cx="10972800" cy="1313934"/>
          </a:xfrm>
        </p:spPr>
        <p:txBody>
          <a:bodyPr>
            <a:normAutofit/>
          </a:bodyPr>
          <a:lstStyle/>
          <a:p>
            <a:r>
              <a:rPr lang="en-US" sz="1700" dirty="0"/>
              <a:t>More accurate than retrievals over land</a:t>
            </a:r>
          </a:p>
          <a:p>
            <a:r>
              <a:rPr lang="en-US" sz="1700" dirty="0"/>
              <a:t>Performances of the three VIIRS retrievals are similar: small bias around 0.01; RMSE is about 0.06  </a:t>
            </a:r>
          </a:p>
        </p:txBody>
      </p:sp>
    </p:spTree>
    <p:extLst>
      <p:ext uri="{BB962C8B-B14F-4D97-AF65-F5344CB8AC3E}">
        <p14:creationId xmlns:p14="http://schemas.microsoft.com/office/powerpoint/2010/main" val="92057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93FE-30B3-4085-A7F5-732420D7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7CCB1-44FA-4514-9D40-FDD3F36D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CC22E-EB84-4549-BE8B-949EA09A0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0" y="1404922"/>
            <a:ext cx="11589640" cy="52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FC41-9A37-46A5-91B8-61675DED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Reprocessed AOD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6DE1-C21B-4769-9908-5F4D4BE1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482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Reprocessed the historical VIIRS AOD on</a:t>
            </a:r>
          </a:p>
          <a:p>
            <a:pPr lvl="1"/>
            <a:r>
              <a:rPr lang="en-US" dirty="0"/>
              <a:t>SNPP: 2012-2022;  NOAA20:2018-2022</a:t>
            </a:r>
          </a:p>
          <a:p>
            <a:pPr lvl="1"/>
            <a:r>
              <a:rPr lang="en-US" dirty="0"/>
              <a:t>Used reprocessed VIIRS SDR </a:t>
            </a:r>
          </a:p>
          <a:p>
            <a:endParaRPr lang="en-US" dirty="0"/>
          </a:p>
          <a:p>
            <a:r>
              <a:rPr lang="en-US" dirty="0"/>
              <a:t>Data are available at Amazon Simple Storage Service (S3 buckets)</a:t>
            </a:r>
          </a:p>
          <a:p>
            <a:pPr lvl="1"/>
            <a:r>
              <a:rPr lang="en-US" dirty="0"/>
              <a:t>Level-2 AOD data</a:t>
            </a:r>
          </a:p>
          <a:p>
            <a:pPr lvl="2"/>
            <a:r>
              <a:rPr lang="en-US" dirty="0"/>
              <a:t>https://noaa-jpss.s3.amazonaws.com/index.html#SNPP/VIIRS/SNPP_VIIRS_Aerosol_Optical_Depth_EDR_Reprocessed/</a:t>
            </a:r>
          </a:p>
          <a:p>
            <a:pPr lvl="2"/>
            <a:r>
              <a:rPr lang="en-US" dirty="0"/>
              <a:t>https://noaa-nesdis-n20-pds.s3.amazonaws.com/index.html#reprocessed/VIIRS-JRR-AOD_R/</a:t>
            </a:r>
          </a:p>
          <a:p>
            <a:pPr lvl="1"/>
            <a:r>
              <a:rPr lang="en-US" dirty="0"/>
              <a:t>Gridded AOD data</a:t>
            </a:r>
          </a:p>
          <a:p>
            <a:pPr lvl="2"/>
            <a:r>
              <a:rPr lang="en-US" dirty="0"/>
              <a:t>https://noaa-jpss.s3.amazonaws.com/index.html#SNPP/VIIRS/SNPP_VIIRS_Aerosol_Optical_Depth_Gridded_Reprocessed/</a:t>
            </a:r>
          </a:p>
          <a:p>
            <a:pPr lvl="2"/>
            <a:r>
              <a:rPr lang="en-US" dirty="0"/>
              <a:t>https://noaa-jpss.s3.amazonaws.com/index.html#NOAA20/VIIRS/NOAA20_VIIRS_Aerosol_Optical_Depth_Gridded_Reprocessed/</a:t>
            </a:r>
          </a:p>
          <a:p>
            <a:endParaRPr lang="en-US" dirty="0"/>
          </a:p>
          <a:p>
            <a:r>
              <a:rPr lang="en-US" dirty="0"/>
              <a:t>More information from the START Atmospheric Composition Product Training website: </a:t>
            </a:r>
            <a:r>
              <a:rPr lang="en-US" sz="1800" dirty="0"/>
              <a:t>https://www.star.nesdis.noaa.gov/atmospheric-composition-training/satellite_data.php#satellite_data_archives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E55FE-7D4C-4971-B0AF-B687C545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51965-C195-4603-B01F-D718682D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45" y="1825625"/>
            <a:ext cx="5334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6A7C-1703-490B-BF63-DA512E0B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the Reprocessed AOD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D1B4-FD1E-44CF-8BC2-0337CE27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FAA1-0AAD-4491-A364-5BEBF5747073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CCE9B9-9F00-48AC-AB02-39770351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86" y="1152983"/>
            <a:ext cx="7059780" cy="5547841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276A64A-1363-432E-B792-D4B9F69B6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4195" y="1590734"/>
            <a:ext cx="2856689" cy="4672337"/>
          </a:xfrm>
        </p:spPr>
        <p:txBody>
          <a:bodyPr>
            <a:normAutofit/>
          </a:bodyPr>
          <a:lstStyle/>
          <a:p>
            <a:r>
              <a:rPr lang="en-US" sz="1700" dirty="0"/>
              <a:t>Performances are similar to the operational VIIRS AOD</a:t>
            </a:r>
          </a:p>
        </p:txBody>
      </p:sp>
    </p:spTree>
    <p:extLst>
      <p:ext uri="{BB962C8B-B14F-4D97-AF65-F5344CB8AC3E}">
        <p14:creationId xmlns:p14="http://schemas.microsoft.com/office/powerpoint/2010/main" val="2934207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6311</TotalTime>
  <Words>632</Words>
  <Application>Microsoft Office PowerPoint</Application>
  <PresentationFormat>Widescreen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Trebuchet MS</vt:lpstr>
      <vt:lpstr>Wingdings 3</vt:lpstr>
      <vt:lpstr>Ion</vt:lpstr>
      <vt:lpstr>JPSS Aerosol Update</vt:lpstr>
      <vt:lpstr>JPSS AOD Algorithm</vt:lpstr>
      <vt:lpstr>Availability of JPSS AOD Product</vt:lpstr>
      <vt:lpstr>Global Images</vt:lpstr>
      <vt:lpstr>Validation over Land</vt:lpstr>
      <vt:lpstr>Validation over Water</vt:lpstr>
      <vt:lpstr>Time Series</vt:lpstr>
      <vt:lpstr>Reprocessed AOD Products</vt:lpstr>
      <vt:lpstr>Validation of the Reprocessed AOD</vt:lpstr>
      <vt:lpstr>Time Series of the Reprocessed AOD</vt:lpstr>
      <vt:lpstr>Application (PM2.5)</vt:lpstr>
      <vt:lpstr>Future Plans</vt:lpstr>
      <vt:lpstr>Preliminary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JPSS Aerosol Update</dc:title>
  <dc:creator>Andy Liu</dc:creator>
  <cp:lastModifiedBy>Hongqing Liu</cp:lastModifiedBy>
  <cp:revision>67</cp:revision>
  <dcterms:created xsi:type="dcterms:W3CDTF">2024-10-08T13:52:01Z</dcterms:created>
  <dcterms:modified xsi:type="dcterms:W3CDTF">2024-10-15T15:52:46Z</dcterms:modified>
</cp:coreProperties>
</file>