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671" r:id="rId2"/>
    <p:sldMasterId id="2147483680" r:id="rId3"/>
    <p:sldMasterId id="2147483689" r:id="rId4"/>
    <p:sldMasterId id="2147483697" r:id="rId5"/>
    <p:sldMasterId id="2147483705" r:id="rId6"/>
    <p:sldMasterId id="2147483713" r:id="rId7"/>
    <p:sldMasterId id="2147483730" r:id="rId8"/>
    <p:sldMasterId id="2147483738" r:id="rId9"/>
    <p:sldMasterId id="2147483746" r:id="rId10"/>
  </p:sldMasterIdLst>
  <p:notesMasterIdLst>
    <p:notesMasterId r:id="rId30"/>
  </p:notesMasterIdLst>
  <p:sldIdLst>
    <p:sldId id="1178" r:id="rId11"/>
    <p:sldId id="855" r:id="rId12"/>
    <p:sldId id="1157" r:id="rId13"/>
    <p:sldId id="273" r:id="rId14"/>
    <p:sldId id="980" r:id="rId15"/>
    <p:sldId id="260" r:id="rId16"/>
    <p:sldId id="268" r:id="rId17"/>
    <p:sldId id="1179" r:id="rId18"/>
    <p:sldId id="986" r:id="rId19"/>
    <p:sldId id="988" r:id="rId20"/>
    <p:sldId id="999" r:id="rId21"/>
    <p:sldId id="911" r:id="rId22"/>
    <p:sldId id="1180" r:id="rId23"/>
    <p:sldId id="1181" r:id="rId24"/>
    <p:sldId id="320" r:id="rId25"/>
    <p:sldId id="1174" r:id="rId26"/>
    <p:sldId id="1183" r:id="rId27"/>
    <p:sldId id="1124" r:id="rId28"/>
    <p:sldId id="1168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354FF"/>
    <a:srgbClr val="C443CC"/>
    <a:srgbClr val="416DA6"/>
    <a:srgbClr val="5AC5DD"/>
    <a:srgbClr val="CB7D76"/>
    <a:srgbClr val="D18079"/>
    <a:srgbClr val="ECA3E4"/>
    <a:srgbClr val="ED7D30"/>
    <a:srgbClr val="A73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516DBD-969D-EF4F-9FA9-714F020BB67D}" v="17" dt="2024-10-09T15:03:30.1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89413"/>
  </p:normalViewPr>
  <p:slideViewPr>
    <p:cSldViewPr>
      <p:cViewPr varScale="1">
        <p:scale>
          <a:sx n="181" d="100"/>
          <a:sy n="181" d="100"/>
        </p:scale>
        <p:origin x="212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microsoft.com/office/2015/10/relationships/revisionInfo" Target="revisionInfo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Master" Target="slideMasters/slideMaster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je Inness" userId="7684a5ef-66f8-4061-b80c-8f069f4bff9b" providerId="ADAL" clId="{9A516DBD-969D-EF4F-9FA9-714F020BB67D}"/>
    <pc:docChg chg="undo custSel addSld delSld modSld sldOrd">
      <pc:chgData name="Antje Inness" userId="7684a5ef-66f8-4061-b80c-8f069f4bff9b" providerId="ADAL" clId="{9A516DBD-969D-EF4F-9FA9-714F020BB67D}" dt="2024-10-09T15:34:43.937" v="2732" actId="20577"/>
      <pc:docMkLst>
        <pc:docMk/>
      </pc:docMkLst>
      <pc:sldChg chg="addSp modSp mod">
        <pc:chgData name="Antje Inness" userId="7684a5ef-66f8-4061-b80c-8f069f4bff9b" providerId="ADAL" clId="{9A516DBD-969D-EF4F-9FA9-714F020BB67D}" dt="2024-10-09T14:58:34.616" v="2706" actId="207"/>
        <pc:sldMkLst>
          <pc:docMk/>
          <pc:sldMk cId="4057552268" sldId="260"/>
        </pc:sldMkLst>
        <pc:spChg chg="add mod">
          <ac:chgData name="Antje Inness" userId="7684a5ef-66f8-4061-b80c-8f069f4bff9b" providerId="ADAL" clId="{9A516DBD-969D-EF4F-9FA9-714F020BB67D}" dt="2024-10-09T14:58:34.616" v="2706" actId="207"/>
          <ac:spMkLst>
            <pc:docMk/>
            <pc:sldMk cId="4057552268" sldId="260"/>
            <ac:spMk id="3" creationId="{A8492CBA-F134-356D-5586-AA85B6E278E9}"/>
          </ac:spMkLst>
        </pc:spChg>
      </pc:sldChg>
      <pc:sldChg chg="del">
        <pc:chgData name="Antje Inness" userId="7684a5ef-66f8-4061-b80c-8f069f4bff9b" providerId="ADAL" clId="{9A516DBD-969D-EF4F-9FA9-714F020BB67D}" dt="2024-10-09T14:49:46.945" v="2646" actId="2696"/>
        <pc:sldMkLst>
          <pc:docMk/>
          <pc:sldMk cId="3650214699" sldId="267"/>
        </pc:sldMkLst>
      </pc:sldChg>
      <pc:sldChg chg="modSp mod">
        <pc:chgData name="Antje Inness" userId="7684a5ef-66f8-4061-b80c-8f069f4bff9b" providerId="ADAL" clId="{9A516DBD-969D-EF4F-9FA9-714F020BB67D}" dt="2024-10-09T14:59:10.967" v="2714" actId="20577"/>
        <pc:sldMkLst>
          <pc:docMk/>
          <pc:sldMk cId="4198263112" sldId="268"/>
        </pc:sldMkLst>
        <pc:spChg chg="mod">
          <ac:chgData name="Antje Inness" userId="7684a5ef-66f8-4061-b80c-8f069f4bff9b" providerId="ADAL" clId="{9A516DBD-969D-EF4F-9FA9-714F020BB67D}" dt="2024-10-09T14:59:10.967" v="2714" actId="20577"/>
          <ac:spMkLst>
            <pc:docMk/>
            <pc:sldMk cId="4198263112" sldId="268"/>
            <ac:spMk id="2" creationId="{3E1C5773-4E50-0C4F-8A21-3591AED47A24}"/>
          </ac:spMkLst>
        </pc:spChg>
      </pc:sldChg>
      <pc:sldChg chg="modNotesTx">
        <pc:chgData name="Antje Inness" userId="7684a5ef-66f8-4061-b80c-8f069f4bff9b" providerId="ADAL" clId="{9A516DBD-969D-EF4F-9FA9-714F020BB67D}" dt="2024-10-09T15:34:43.937" v="2732" actId="20577"/>
        <pc:sldMkLst>
          <pc:docMk/>
          <pc:sldMk cId="4283868043" sldId="273"/>
        </pc:sldMkLst>
      </pc:sldChg>
      <pc:sldChg chg="modSp add del mod">
        <pc:chgData name="Antje Inness" userId="7684a5ef-66f8-4061-b80c-8f069f4bff9b" providerId="ADAL" clId="{9A516DBD-969D-EF4F-9FA9-714F020BB67D}" dt="2024-10-09T14:54:39.006" v="2658" actId="2696"/>
        <pc:sldMkLst>
          <pc:docMk/>
          <pc:sldMk cId="1095249491" sldId="667"/>
        </pc:sldMkLst>
        <pc:spChg chg="mod">
          <ac:chgData name="Antje Inness" userId="7684a5ef-66f8-4061-b80c-8f069f4bff9b" providerId="ADAL" clId="{9A516DBD-969D-EF4F-9FA9-714F020BB67D}" dt="2024-10-09T14:54:21.184" v="2657" actId="1035"/>
          <ac:spMkLst>
            <pc:docMk/>
            <pc:sldMk cId="1095249491" sldId="667"/>
            <ac:spMk id="11" creationId="{7CDD706A-C366-4351-A9F2-5B56310ACFB2}"/>
          </ac:spMkLst>
        </pc:spChg>
      </pc:sldChg>
      <pc:sldChg chg="del">
        <pc:chgData name="Antje Inness" userId="7684a5ef-66f8-4061-b80c-8f069f4bff9b" providerId="ADAL" clId="{9A516DBD-969D-EF4F-9FA9-714F020BB67D}" dt="2024-10-09T14:49:52.036" v="2647" actId="2696"/>
        <pc:sldMkLst>
          <pc:docMk/>
          <pc:sldMk cId="3146168587" sldId="893"/>
        </pc:sldMkLst>
      </pc:sldChg>
      <pc:sldChg chg="addSp delSp modSp mod">
        <pc:chgData name="Antje Inness" userId="7684a5ef-66f8-4061-b80c-8f069f4bff9b" providerId="ADAL" clId="{9A516DBD-969D-EF4F-9FA9-714F020BB67D}" dt="2024-10-09T14:49:41.881" v="2645" actId="1076"/>
        <pc:sldMkLst>
          <pc:docMk/>
          <pc:sldMk cId="143001005" sldId="911"/>
        </pc:sldMkLst>
        <pc:spChg chg="add mod">
          <ac:chgData name="Antje Inness" userId="7684a5ef-66f8-4061-b80c-8f069f4bff9b" providerId="ADAL" clId="{9A516DBD-969D-EF4F-9FA9-714F020BB67D}" dt="2024-10-09T14:49:05.855" v="2632" actId="1037"/>
          <ac:spMkLst>
            <pc:docMk/>
            <pc:sldMk cId="143001005" sldId="911"/>
            <ac:spMk id="4" creationId="{6DC9228D-2DEA-2FB8-D168-4B9EB5AEDCAF}"/>
          </ac:spMkLst>
        </pc:spChg>
        <pc:spChg chg="add mod">
          <ac:chgData name="Antje Inness" userId="7684a5ef-66f8-4061-b80c-8f069f4bff9b" providerId="ADAL" clId="{9A516DBD-969D-EF4F-9FA9-714F020BB67D}" dt="2024-10-09T14:49:05.855" v="2632" actId="1037"/>
          <ac:spMkLst>
            <pc:docMk/>
            <pc:sldMk cId="143001005" sldId="911"/>
            <ac:spMk id="5" creationId="{C75CB8B9-B886-26D2-FA04-038C17776A33}"/>
          </ac:spMkLst>
        </pc:spChg>
        <pc:spChg chg="add mod">
          <ac:chgData name="Antje Inness" userId="7684a5ef-66f8-4061-b80c-8f069f4bff9b" providerId="ADAL" clId="{9A516DBD-969D-EF4F-9FA9-714F020BB67D}" dt="2024-10-09T14:49:36.938" v="2644" actId="1076"/>
          <ac:spMkLst>
            <pc:docMk/>
            <pc:sldMk cId="143001005" sldId="911"/>
            <ac:spMk id="6" creationId="{A785F00E-CD6A-21D6-C7D4-40E698E2D63E}"/>
          </ac:spMkLst>
        </pc:spChg>
        <pc:spChg chg="mod">
          <ac:chgData name="Antje Inness" userId="7684a5ef-66f8-4061-b80c-8f069f4bff9b" providerId="ADAL" clId="{9A516DBD-969D-EF4F-9FA9-714F020BB67D}" dt="2024-10-09T14:49:05.855" v="2632" actId="1037"/>
          <ac:spMkLst>
            <pc:docMk/>
            <pc:sldMk cId="143001005" sldId="911"/>
            <ac:spMk id="17" creationId="{2F302A7A-DE8C-3852-4CE3-6CB5D6B5B758}"/>
          </ac:spMkLst>
        </pc:spChg>
        <pc:spChg chg="mod">
          <ac:chgData name="Antje Inness" userId="7684a5ef-66f8-4061-b80c-8f069f4bff9b" providerId="ADAL" clId="{9A516DBD-969D-EF4F-9FA9-714F020BB67D}" dt="2024-10-09T14:49:05.855" v="2632" actId="1037"/>
          <ac:spMkLst>
            <pc:docMk/>
            <pc:sldMk cId="143001005" sldId="911"/>
            <ac:spMk id="18" creationId="{B60CFE6C-5529-2016-9449-65483C214E6A}"/>
          </ac:spMkLst>
        </pc:spChg>
        <pc:spChg chg="mod">
          <ac:chgData name="Antje Inness" userId="7684a5ef-66f8-4061-b80c-8f069f4bff9b" providerId="ADAL" clId="{9A516DBD-969D-EF4F-9FA9-714F020BB67D}" dt="2024-10-09T14:49:05.855" v="2632" actId="1037"/>
          <ac:spMkLst>
            <pc:docMk/>
            <pc:sldMk cId="143001005" sldId="911"/>
            <ac:spMk id="19" creationId="{80857316-EBDC-E112-DE62-0B7B1D8D90B0}"/>
          </ac:spMkLst>
        </pc:spChg>
        <pc:spChg chg="mod">
          <ac:chgData name="Antje Inness" userId="7684a5ef-66f8-4061-b80c-8f069f4bff9b" providerId="ADAL" clId="{9A516DBD-969D-EF4F-9FA9-714F020BB67D}" dt="2024-10-09T14:49:05.855" v="2632" actId="1037"/>
          <ac:spMkLst>
            <pc:docMk/>
            <pc:sldMk cId="143001005" sldId="911"/>
            <ac:spMk id="20" creationId="{D79B954F-2889-6932-1F3B-54DFEEDD80FB}"/>
          </ac:spMkLst>
        </pc:spChg>
        <pc:spChg chg="mod">
          <ac:chgData name="Antje Inness" userId="7684a5ef-66f8-4061-b80c-8f069f4bff9b" providerId="ADAL" clId="{9A516DBD-969D-EF4F-9FA9-714F020BB67D}" dt="2024-10-09T14:49:41.881" v="2645" actId="1076"/>
          <ac:spMkLst>
            <pc:docMk/>
            <pc:sldMk cId="143001005" sldId="911"/>
            <ac:spMk id="21" creationId="{E9DAEE2A-D3A6-04AC-4041-6F86B36DBC88}"/>
          </ac:spMkLst>
        </pc:spChg>
        <pc:spChg chg="del mod">
          <ac:chgData name="Antje Inness" userId="7684a5ef-66f8-4061-b80c-8f069f4bff9b" providerId="ADAL" clId="{9A516DBD-969D-EF4F-9FA9-714F020BB67D}" dt="2024-10-09T14:47:59.635" v="2615" actId="478"/>
          <ac:spMkLst>
            <pc:docMk/>
            <pc:sldMk cId="143001005" sldId="911"/>
            <ac:spMk id="22" creationId="{E067A270-7DE9-9218-DCA8-8043E5F80EEB}"/>
          </ac:spMkLst>
        </pc:spChg>
        <pc:spChg chg="mod">
          <ac:chgData name="Antje Inness" userId="7684a5ef-66f8-4061-b80c-8f069f4bff9b" providerId="ADAL" clId="{9A516DBD-969D-EF4F-9FA9-714F020BB67D}" dt="2024-10-09T14:49:11.975" v="2633" actId="14100"/>
          <ac:spMkLst>
            <pc:docMk/>
            <pc:sldMk cId="143001005" sldId="911"/>
            <ac:spMk id="23" creationId="{B8EC8542-4A54-ACEE-D236-FF42262BDD8C}"/>
          </ac:spMkLst>
        </pc:spChg>
        <pc:spChg chg="mod">
          <ac:chgData name="Antje Inness" userId="7684a5ef-66f8-4061-b80c-8f069f4bff9b" providerId="ADAL" clId="{9A516DBD-969D-EF4F-9FA9-714F020BB67D}" dt="2024-10-09T14:49:05.855" v="2632" actId="1037"/>
          <ac:spMkLst>
            <pc:docMk/>
            <pc:sldMk cId="143001005" sldId="911"/>
            <ac:spMk id="24" creationId="{DD444A61-FDB0-101C-2912-5DBDA4BA180F}"/>
          </ac:spMkLst>
        </pc:spChg>
        <pc:spChg chg="mod">
          <ac:chgData name="Antje Inness" userId="7684a5ef-66f8-4061-b80c-8f069f4bff9b" providerId="ADAL" clId="{9A516DBD-969D-EF4F-9FA9-714F020BB67D}" dt="2024-10-09T14:49:05.855" v="2632" actId="1037"/>
          <ac:spMkLst>
            <pc:docMk/>
            <pc:sldMk cId="143001005" sldId="911"/>
            <ac:spMk id="25" creationId="{633733EC-CF06-226E-D2B0-772198BE473A}"/>
          </ac:spMkLst>
        </pc:spChg>
        <pc:picChg chg="add mod">
          <ac:chgData name="Antje Inness" userId="7684a5ef-66f8-4061-b80c-8f069f4bff9b" providerId="ADAL" clId="{9A516DBD-969D-EF4F-9FA9-714F020BB67D}" dt="2024-10-09T14:49:05.855" v="2632" actId="1037"/>
          <ac:picMkLst>
            <pc:docMk/>
            <pc:sldMk cId="143001005" sldId="911"/>
            <ac:picMk id="3" creationId="{7E5B016C-CE5D-1233-822F-D14FF3DB9DB4}"/>
          </ac:picMkLst>
        </pc:picChg>
        <pc:picChg chg="mod">
          <ac:chgData name="Antje Inness" userId="7684a5ef-66f8-4061-b80c-8f069f4bff9b" providerId="ADAL" clId="{9A516DBD-969D-EF4F-9FA9-714F020BB67D}" dt="2024-10-09T14:49:05.855" v="2632" actId="1037"/>
          <ac:picMkLst>
            <pc:docMk/>
            <pc:sldMk cId="143001005" sldId="911"/>
            <ac:picMk id="8" creationId="{94ABC778-4842-D8EF-CFDA-AC942600A0D2}"/>
          </ac:picMkLst>
        </pc:picChg>
        <pc:picChg chg="mod">
          <ac:chgData name="Antje Inness" userId="7684a5ef-66f8-4061-b80c-8f069f4bff9b" providerId="ADAL" clId="{9A516DBD-969D-EF4F-9FA9-714F020BB67D}" dt="2024-10-09T14:49:05.855" v="2632" actId="1037"/>
          <ac:picMkLst>
            <pc:docMk/>
            <pc:sldMk cId="143001005" sldId="911"/>
            <ac:picMk id="10" creationId="{10DBAE63-C725-EB81-B322-B29860E2DC0C}"/>
          </ac:picMkLst>
        </pc:picChg>
        <pc:picChg chg="mod">
          <ac:chgData name="Antje Inness" userId="7684a5ef-66f8-4061-b80c-8f069f4bff9b" providerId="ADAL" clId="{9A516DBD-969D-EF4F-9FA9-714F020BB67D}" dt="2024-10-09T14:49:05.855" v="2632" actId="1037"/>
          <ac:picMkLst>
            <pc:docMk/>
            <pc:sldMk cId="143001005" sldId="911"/>
            <ac:picMk id="12" creationId="{2E93CA12-DAFA-41C2-BC73-DEFAA19A8AEB}"/>
          </ac:picMkLst>
        </pc:picChg>
        <pc:picChg chg="mod">
          <ac:chgData name="Antje Inness" userId="7684a5ef-66f8-4061-b80c-8f069f4bff9b" providerId="ADAL" clId="{9A516DBD-969D-EF4F-9FA9-714F020BB67D}" dt="2024-10-09T14:49:05.855" v="2632" actId="1037"/>
          <ac:picMkLst>
            <pc:docMk/>
            <pc:sldMk cId="143001005" sldId="911"/>
            <ac:picMk id="14" creationId="{0AB893DC-0BA1-5065-CE5F-92203E8D116D}"/>
          </ac:picMkLst>
        </pc:picChg>
        <pc:picChg chg="mod">
          <ac:chgData name="Antje Inness" userId="7684a5ef-66f8-4061-b80c-8f069f4bff9b" providerId="ADAL" clId="{9A516DBD-969D-EF4F-9FA9-714F020BB67D}" dt="2024-10-09T14:49:05.855" v="2632" actId="1037"/>
          <ac:picMkLst>
            <pc:docMk/>
            <pc:sldMk cId="143001005" sldId="911"/>
            <ac:picMk id="16" creationId="{FD13F25B-56CB-3AFD-749C-E894AEE42592}"/>
          </ac:picMkLst>
        </pc:picChg>
      </pc:sldChg>
      <pc:sldChg chg="ord">
        <pc:chgData name="Antje Inness" userId="7684a5ef-66f8-4061-b80c-8f069f4bff9b" providerId="ADAL" clId="{9A516DBD-969D-EF4F-9FA9-714F020BB67D}" dt="2024-10-09T14:50:11.400" v="2648" actId="20578"/>
        <pc:sldMkLst>
          <pc:docMk/>
          <pc:sldMk cId="2714238892" sldId="986"/>
        </pc:sldMkLst>
      </pc:sldChg>
      <pc:sldChg chg="del">
        <pc:chgData name="Antje Inness" userId="7684a5ef-66f8-4061-b80c-8f069f4bff9b" providerId="ADAL" clId="{9A516DBD-969D-EF4F-9FA9-714F020BB67D}" dt="2024-09-12T15:37:11.546" v="3" actId="2696"/>
        <pc:sldMkLst>
          <pc:docMk/>
          <pc:sldMk cId="1732689849" sldId="990"/>
        </pc:sldMkLst>
      </pc:sldChg>
      <pc:sldChg chg="modSp mod">
        <pc:chgData name="Antje Inness" userId="7684a5ef-66f8-4061-b80c-8f069f4bff9b" providerId="ADAL" clId="{9A516DBD-969D-EF4F-9FA9-714F020BB67D}" dt="2024-10-08T10:44:59.903" v="2519" actId="5793"/>
        <pc:sldMkLst>
          <pc:docMk/>
          <pc:sldMk cId="3726013281" sldId="1124"/>
        </pc:sldMkLst>
        <pc:spChg chg="mod">
          <ac:chgData name="Antje Inness" userId="7684a5ef-66f8-4061-b80c-8f069f4bff9b" providerId="ADAL" clId="{9A516DBD-969D-EF4F-9FA9-714F020BB67D}" dt="2024-10-08T10:44:59.903" v="2519" actId="5793"/>
          <ac:spMkLst>
            <pc:docMk/>
            <pc:sldMk cId="3726013281" sldId="1124"/>
            <ac:spMk id="2" creationId="{D87A6005-9BE7-4D2D-86C6-FA42B354CD65}"/>
          </ac:spMkLst>
        </pc:spChg>
      </pc:sldChg>
      <pc:sldChg chg="delSp modSp add mod">
        <pc:chgData name="Antje Inness" userId="7684a5ef-66f8-4061-b80c-8f069f4bff9b" providerId="ADAL" clId="{9A516DBD-969D-EF4F-9FA9-714F020BB67D}" dt="2024-10-08T16:31:29.104" v="2568" actId="20577"/>
        <pc:sldMkLst>
          <pc:docMk/>
          <pc:sldMk cId="2350293085" sldId="1157"/>
        </pc:sldMkLst>
        <pc:spChg chg="mod">
          <ac:chgData name="Antje Inness" userId="7684a5ef-66f8-4061-b80c-8f069f4bff9b" providerId="ADAL" clId="{9A516DBD-969D-EF4F-9FA9-714F020BB67D}" dt="2024-10-08T16:31:06.928" v="2559" actId="14100"/>
          <ac:spMkLst>
            <pc:docMk/>
            <pc:sldMk cId="2350293085" sldId="1157"/>
            <ac:spMk id="2" creationId="{158F0958-0690-520D-8F3E-9B56252EE1CF}"/>
          </ac:spMkLst>
        </pc:spChg>
        <pc:spChg chg="del mod">
          <ac:chgData name="Antje Inness" userId="7684a5ef-66f8-4061-b80c-8f069f4bff9b" providerId="ADAL" clId="{9A516DBD-969D-EF4F-9FA9-714F020BB67D}" dt="2024-10-08T16:28:19.735" v="2537" actId="478"/>
          <ac:spMkLst>
            <pc:docMk/>
            <pc:sldMk cId="2350293085" sldId="1157"/>
            <ac:spMk id="6" creationId="{F98CEF68-EE06-CF4D-77E6-06BC60ED7F3B}"/>
          </ac:spMkLst>
        </pc:spChg>
        <pc:graphicFrameChg chg="mod modGraphic">
          <ac:chgData name="Antje Inness" userId="7684a5ef-66f8-4061-b80c-8f069f4bff9b" providerId="ADAL" clId="{9A516DBD-969D-EF4F-9FA9-714F020BB67D}" dt="2024-10-08T16:31:29.104" v="2568" actId="20577"/>
          <ac:graphicFrameMkLst>
            <pc:docMk/>
            <pc:sldMk cId="2350293085" sldId="1157"/>
            <ac:graphicFrameMk id="11" creationId="{BB8DC5C0-426E-9396-8FA5-77779C6A23F3}"/>
          </ac:graphicFrameMkLst>
        </pc:graphicFrameChg>
      </pc:sldChg>
      <pc:sldChg chg="addSp delSp modSp mod">
        <pc:chgData name="Antje Inness" userId="7684a5ef-66f8-4061-b80c-8f069f4bff9b" providerId="ADAL" clId="{9A516DBD-969D-EF4F-9FA9-714F020BB67D}" dt="2024-09-24T12:28:57.446" v="2288" actId="14100"/>
        <pc:sldMkLst>
          <pc:docMk/>
          <pc:sldMk cId="1514562068" sldId="1168"/>
        </pc:sldMkLst>
        <pc:spChg chg="mod">
          <ac:chgData name="Antje Inness" userId="7684a5ef-66f8-4061-b80c-8f069f4bff9b" providerId="ADAL" clId="{9A516DBD-969D-EF4F-9FA9-714F020BB67D}" dt="2024-09-24T12:27:58.218" v="2282" actId="20577"/>
          <ac:spMkLst>
            <pc:docMk/>
            <pc:sldMk cId="1514562068" sldId="1168"/>
            <ac:spMk id="12" creationId="{757A3DCD-E3B3-4969-A57B-306B0A3DA858}"/>
          </ac:spMkLst>
        </pc:spChg>
        <pc:picChg chg="add mod">
          <ac:chgData name="Antje Inness" userId="7684a5ef-66f8-4061-b80c-8f069f4bff9b" providerId="ADAL" clId="{9A516DBD-969D-EF4F-9FA9-714F020BB67D}" dt="2024-09-24T12:28:57.446" v="2288" actId="14100"/>
          <ac:picMkLst>
            <pc:docMk/>
            <pc:sldMk cId="1514562068" sldId="1168"/>
            <ac:picMk id="6" creationId="{AC1E610C-11B7-EF9E-CEF9-48D0A227179A}"/>
          </ac:picMkLst>
        </pc:picChg>
        <pc:picChg chg="del">
          <ac:chgData name="Antje Inness" userId="7684a5ef-66f8-4061-b80c-8f069f4bff9b" providerId="ADAL" clId="{9A516DBD-969D-EF4F-9FA9-714F020BB67D}" dt="2024-09-24T12:28:05.494" v="2283" actId="478"/>
          <ac:picMkLst>
            <pc:docMk/>
            <pc:sldMk cId="1514562068" sldId="1168"/>
            <ac:picMk id="10" creationId="{6B6CC4D2-C8E8-4EF5-BF26-ED3541E0B0BC}"/>
          </ac:picMkLst>
        </pc:picChg>
      </pc:sldChg>
      <pc:sldChg chg="ord">
        <pc:chgData name="Antje Inness" userId="7684a5ef-66f8-4061-b80c-8f069f4bff9b" providerId="ADAL" clId="{9A516DBD-969D-EF4F-9FA9-714F020BB67D}" dt="2024-09-17T14:59:36.240" v="1796" actId="20578"/>
        <pc:sldMkLst>
          <pc:docMk/>
          <pc:sldMk cId="1955315685" sldId="1174"/>
        </pc:sldMkLst>
      </pc:sldChg>
      <pc:sldChg chg="del">
        <pc:chgData name="Antje Inness" userId="7684a5ef-66f8-4061-b80c-8f069f4bff9b" providerId="ADAL" clId="{9A516DBD-969D-EF4F-9FA9-714F020BB67D}" dt="2024-09-12T15:36:50.343" v="1" actId="2696"/>
        <pc:sldMkLst>
          <pc:docMk/>
          <pc:sldMk cId="4079752537" sldId="1176"/>
        </pc:sldMkLst>
      </pc:sldChg>
      <pc:sldChg chg="modSp mod">
        <pc:chgData name="Antje Inness" userId="7684a5ef-66f8-4061-b80c-8f069f4bff9b" providerId="ADAL" clId="{9A516DBD-969D-EF4F-9FA9-714F020BB67D}" dt="2024-10-01T17:29:52.715" v="2481" actId="255"/>
        <pc:sldMkLst>
          <pc:docMk/>
          <pc:sldMk cId="2784385550" sldId="1178"/>
        </pc:sldMkLst>
        <pc:spChg chg="mod">
          <ac:chgData name="Antje Inness" userId="7684a5ef-66f8-4061-b80c-8f069f4bff9b" providerId="ADAL" clId="{9A516DBD-969D-EF4F-9FA9-714F020BB67D}" dt="2024-10-01T17:29:52.715" v="2481" actId="255"/>
          <ac:spMkLst>
            <pc:docMk/>
            <pc:sldMk cId="2784385550" sldId="1178"/>
            <ac:spMk id="2" creationId="{5B9098CF-1004-BB64-E591-A39138371AD4}"/>
          </ac:spMkLst>
        </pc:spChg>
        <pc:spChg chg="mod">
          <ac:chgData name="Antje Inness" userId="7684a5ef-66f8-4061-b80c-8f069f4bff9b" providerId="ADAL" clId="{9A516DBD-969D-EF4F-9FA9-714F020BB67D}" dt="2024-10-01T17:29:46.332" v="2480" actId="1035"/>
          <ac:spMkLst>
            <pc:docMk/>
            <pc:sldMk cId="2784385550" sldId="1178"/>
            <ac:spMk id="3" creationId="{38C2CC00-3B54-137A-1819-62481811D57F}"/>
          </ac:spMkLst>
        </pc:spChg>
      </pc:sldChg>
      <pc:sldChg chg="add">
        <pc:chgData name="Antje Inness" userId="7684a5ef-66f8-4061-b80c-8f069f4bff9b" providerId="ADAL" clId="{9A516DBD-969D-EF4F-9FA9-714F020BB67D}" dt="2024-09-12T15:36:47.379" v="0"/>
        <pc:sldMkLst>
          <pc:docMk/>
          <pc:sldMk cId="1205866816" sldId="1180"/>
        </pc:sldMkLst>
      </pc:sldChg>
      <pc:sldChg chg="add">
        <pc:chgData name="Antje Inness" userId="7684a5ef-66f8-4061-b80c-8f069f4bff9b" providerId="ADAL" clId="{9A516DBD-969D-EF4F-9FA9-714F020BB67D}" dt="2024-09-12T15:37:07.047" v="2"/>
        <pc:sldMkLst>
          <pc:docMk/>
          <pc:sldMk cId="808378103" sldId="1181"/>
        </pc:sldMkLst>
      </pc:sldChg>
      <pc:sldChg chg="modSp new del mod ord modShow">
        <pc:chgData name="Antje Inness" userId="7684a5ef-66f8-4061-b80c-8f069f4bff9b" providerId="ADAL" clId="{9A516DBD-969D-EF4F-9FA9-714F020BB67D}" dt="2024-10-08T10:45:14.160" v="2521" actId="2696"/>
        <pc:sldMkLst>
          <pc:docMk/>
          <pc:sldMk cId="99321632" sldId="1182"/>
        </pc:sldMkLst>
        <pc:spChg chg="mod">
          <ac:chgData name="Antje Inness" userId="7684a5ef-66f8-4061-b80c-8f069f4bff9b" providerId="ADAL" clId="{9A516DBD-969D-EF4F-9FA9-714F020BB67D}" dt="2024-09-17T14:42:10.871" v="1629" actId="20577"/>
          <ac:spMkLst>
            <pc:docMk/>
            <pc:sldMk cId="99321632" sldId="1182"/>
            <ac:spMk id="2" creationId="{5C2D133E-508E-2079-12FF-347A7A6E0263}"/>
          </ac:spMkLst>
        </pc:spChg>
      </pc:sldChg>
      <pc:sldChg chg="addSp modSp new mod ord modNotesTx">
        <pc:chgData name="Antje Inness" userId="7684a5ef-66f8-4061-b80c-8f069f4bff9b" providerId="ADAL" clId="{9A516DBD-969D-EF4F-9FA9-714F020BB67D}" dt="2024-10-08T10:46:39.611" v="2534" actId="20577"/>
        <pc:sldMkLst>
          <pc:docMk/>
          <pc:sldMk cId="4010984131" sldId="1183"/>
        </pc:sldMkLst>
        <pc:spChg chg="mod">
          <ac:chgData name="Antje Inness" userId="7684a5ef-66f8-4061-b80c-8f069f4bff9b" providerId="ADAL" clId="{9A516DBD-969D-EF4F-9FA9-714F020BB67D}" dt="2024-09-12T16:00:52.482" v="1308" actId="20577"/>
          <ac:spMkLst>
            <pc:docMk/>
            <pc:sldMk cId="4010984131" sldId="1183"/>
            <ac:spMk id="2" creationId="{685218BF-4380-0ACC-A8CE-54BEDCD954A9}"/>
          </ac:spMkLst>
        </pc:spChg>
        <pc:graphicFrameChg chg="add mod modGraphic">
          <ac:chgData name="Antje Inness" userId="7684a5ef-66f8-4061-b80c-8f069f4bff9b" providerId="ADAL" clId="{9A516DBD-969D-EF4F-9FA9-714F020BB67D}" dt="2024-10-08T10:46:39.611" v="2534" actId="20577"/>
          <ac:graphicFrameMkLst>
            <pc:docMk/>
            <pc:sldMk cId="4010984131" sldId="1183"/>
            <ac:graphicFrameMk id="3" creationId="{628D86D2-98EC-2C9C-B41B-914E571EA824}"/>
          </ac:graphicFrameMkLst>
        </pc:graphicFrameChg>
      </pc:sldChg>
      <pc:sldChg chg="modSp add del mod">
        <pc:chgData name="Antje Inness" userId="7684a5ef-66f8-4061-b80c-8f069f4bff9b" providerId="ADAL" clId="{9A516DBD-969D-EF4F-9FA9-714F020BB67D}" dt="2024-10-09T15:05:08.386" v="2725" actId="2696"/>
        <pc:sldMkLst>
          <pc:docMk/>
          <pc:sldMk cId="104961388" sldId="3002"/>
        </pc:sldMkLst>
        <pc:spChg chg="mod">
          <ac:chgData name="Antje Inness" userId="7684a5ef-66f8-4061-b80c-8f069f4bff9b" providerId="ADAL" clId="{9A516DBD-969D-EF4F-9FA9-714F020BB67D}" dt="2024-10-09T15:04:41.459" v="2724" actId="6549"/>
          <ac:spMkLst>
            <pc:docMk/>
            <pc:sldMk cId="104961388" sldId="3002"/>
            <ac:spMk id="19" creationId="{132B1D7D-FFAE-2A46-AD25-AD500C3DFB3D}"/>
          </ac:spMkLst>
        </pc:spChg>
      </pc:sldChg>
      <pc:sldChg chg="add del mod modShow">
        <pc:chgData name="Antje Inness" userId="7684a5ef-66f8-4061-b80c-8f069f4bff9b" providerId="ADAL" clId="{9A516DBD-969D-EF4F-9FA9-714F020BB67D}" dt="2024-10-08T10:45:12.419" v="2520" actId="2696"/>
        <pc:sldMkLst>
          <pc:docMk/>
          <pc:sldMk cId="3163765625" sldId="3206"/>
        </pc:sldMkLst>
      </pc:sldChg>
      <pc:sldChg chg="add del">
        <pc:chgData name="Antje Inness" userId="7684a5ef-66f8-4061-b80c-8f069f4bff9b" providerId="ADAL" clId="{9A516DBD-969D-EF4F-9FA9-714F020BB67D}" dt="2024-10-08T16:31:50.744" v="2569" actId="2696"/>
        <pc:sldMkLst>
          <pc:docMk/>
          <pc:sldMk cId="2480549046" sldId="214737623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2CD7E-4193-46CB-8698-CB3797083196}" type="datetimeFigureOut">
              <a:rPr lang="en-US" smtClean="0"/>
              <a:t>10/9/24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37BDE-1E16-4497-8123-4D9E05ECC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SAPP: scalable </a:t>
            </a:r>
            <a:r>
              <a:rPr lang="en-GB" dirty="0"/>
              <a:t>acquisition and pre-processing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25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they use </a:t>
            </a:r>
            <a:r>
              <a:rPr lang="en-GB" dirty="0" err="1"/>
              <a:t>netcdf</a:t>
            </a:r>
            <a:r>
              <a:rPr lang="en-GB" dirty="0"/>
              <a:t>, the variables should be consistent</a:t>
            </a:r>
            <a:r>
              <a:rPr lang="en-GB"/>
              <a:t>, if </a:t>
            </a:r>
            <a:r>
              <a:rPr lang="en-GB" dirty="0"/>
              <a:t>the variable is float the max min etc and other attributes should have to proper type to avoid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00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emf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6" y="0"/>
            <a:ext cx="2102132" cy="5184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36512" y="0"/>
            <a:ext cx="2124000" cy="5220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03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2"/>
            <a:ext cx="2106504" cy="5175269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-21945" y="-3"/>
            <a:ext cx="2102132" cy="516404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202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rgbClr val="0B619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rgbClr val="0B6192"/>
                </a:solidFill>
              </a:rPr>
              <a:t>Monitoring</a:t>
            </a:r>
            <a:endParaRPr lang="en-US" sz="1000" b="1" dirty="0">
              <a:solidFill>
                <a:srgbClr val="0B6192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0B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512" y="1322672"/>
            <a:ext cx="2747277" cy="28826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10/9/24</a:t>
            </a:fld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9212" y="-20538"/>
            <a:ext cx="1877256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478516" y="3723878"/>
            <a:ext cx="1717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Marine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E3CAC3-1D31-1741-B06D-8485FC200B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7" y="4485600"/>
            <a:ext cx="3599434" cy="31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878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69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146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584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5972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5410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7" name="Rectangle 16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5474" y="-4537"/>
            <a:ext cx="9144000" cy="5184000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76"/>
          <a:stretch/>
        </p:blipFill>
        <p:spPr bwMode="auto">
          <a:xfrm>
            <a:off x="7260856" y="-4538"/>
            <a:ext cx="1944000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52094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10/9/24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52094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52094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170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873" y="1470422"/>
            <a:ext cx="2409911" cy="2525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61033" y="3363838"/>
            <a:ext cx="2189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Land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814864-6B40-234F-A8C8-0D3996CB72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7" y="4485600"/>
            <a:ext cx="3599434" cy="31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24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3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5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16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75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28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Designer\Desktop\PRESENTATION COPERNICUS\foto3.jpg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164" y="0"/>
            <a:ext cx="1980000" cy="52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10/9/24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036" y="1288306"/>
            <a:ext cx="2454145" cy="26113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58598" y="3390260"/>
            <a:ext cx="185502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Emergency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>
                <a:solidFill>
                  <a:schemeClr val="bg1"/>
                </a:solidFill>
              </a:rPr>
              <a:t>Management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622D1B-C099-704F-A8E0-5B7AE5A684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7" y="4485600"/>
            <a:ext cx="3599434" cy="31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93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66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75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91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27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69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236046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96" y="251"/>
            <a:ext cx="1958012" cy="52560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7164288" y="0"/>
            <a:ext cx="1728192" cy="5292000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10/9/24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3" descr="S:\F15015_Copernicus\3_Work\330_Work-in-process\Logos_icons\User Uptake_blanc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6" y="902657"/>
            <a:ext cx="2821221" cy="28212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723496" y="372387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Data Access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D05283-A98E-8249-8BAF-E45002AD07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7" y="4485600"/>
            <a:ext cx="3599434" cy="31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575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777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880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6278" y="0"/>
            <a:ext cx="18483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10/9/24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491630"/>
            <a:ext cx="2088232" cy="2448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04713" y="3507854"/>
            <a:ext cx="23617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Atmosphere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9E2ABB-3186-AB4D-8D93-E74D726D46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7" y="4485600"/>
            <a:ext cx="3599434" cy="31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05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00" y="0"/>
            <a:ext cx="2266574" cy="51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 userDrawn="1"/>
        </p:nvSpPr>
        <p:spPr>
          <a:xfrm>
            <a:off x="-25648" y="-1"/>
            <a:ext cx="2266574" cy="518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0" y="0"/>
            <a:ext cx="2298483" cy="5184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282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235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3487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482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S:\F15015_Copernicus\3_Work\330_Work-in-process\SC4_BackgroundMat\Visual_ID\Photos\Climate_change_ThinkstockPhotos-147656737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"/>
          <a:stretch/>
        </p:blipFill>
        <p:spPr bwMode="auto">
          <a:xfrm>
            <a:off x="0" y="-45910"/>
            <a:ext cx="2350852" cy="52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AA00B3-B300-694B-BB5E-D993B1595EA5}"/>
              </a:ext>
            </a:extLst>
          </p:cNvPr>
          <p:cNvSpPr/>
          <p:nvPr userDrawn="1"/>
        </p:nvSpPr>
        <p:spPr>
          <a:xfrm>
            <a:off x="0" y="-38100"/>
            <a:ext cx="2350852" cy="5256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1F2C5B-2D8F-A14D-ABB0-05BDBAF6A3F2}"/>
              </a:ext>
            </a:extLst>
          </p:cNvPr>
          <p:cNvSpPr/>
          <p:nvPr userDrawn="1"/>
        </p:nvSpPr>
        <p:spPr>
          <a:xfrm>
            <a:off x="-108520" y="-53200"/>
            <a:ext cx="2483768" cy="5256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66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454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7" y="-11269"/>
            <a:ext cx="1873569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7494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10/9/24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7494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7494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3" name="Picture 2" descr="C3Siconwhite copy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95686"/>
            <a:ext cx="1374927" cy="1439997"/>
          </a:xfrm>
          <a:prstGeom prst="rect">
            <a:avLst/>
          </a:prstGeom>
        </p:spPr>
      </p:pic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7809B1-492E-E243-BD56-503C985409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7" y="4485600"/>
            <a:ext cx="3599434" cy="31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8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S:\F15015_Copernicus\3_Work\330_Work-in-process\SC4_BackgroundMat\Visual_ID\Photos\Po_River_Italy.jp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-11410" y="-20538"/>
            <a:ext cx="2077082" cy="5183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-36513" y="-56538"/>
            <a:ext cx="2124000" cy="52205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-36512" y="-19954"/>
            <a:ext cx="2120906" cy="5184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3298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852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9759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:\F15015_Copernicus\3_Work\330_Work-in-process\SC4_BackgroundMat\Visual_ID\Photos\Climate_change_ThinkstockPhotos-147656737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"/>
          <a:stretch/>
        </p:blipFill>
        <p:spPr bwMode="auto">
          <a:xfrm>
            <a:off x="0" y="-45910"/>
            <a:ext cx="2350852" cy="52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-108520" y="-53200"/>
            <a:ext cx="2483768" cy="5256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-38100"/>
            <a:ext cx="2350852" cy="5256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2605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:\F15015_Copernicus\3_Work\330_Work-in-process\SC4_BackgroundMat\Visual_ID\Photos\Climate_change_ThinkstockPhotos-147656737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"/>
          <a:stretch/>
        </p:blipFill>
        <p:spPr bwMode="auto">
          <a:xfrm>
            <a:off x="0" y="-45910"/>
            <a:ext cx="2350852" cy="52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 userDrawn="1"/>
        </p:nvSpPr>
        <p:spPr>
          <a:xfrm>
            <a:off x="-108520" y="-53200"/>
            <a:ext cx="2483768" cy="525322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-38100"/>
            <a:ext cx="2350852" cy="5256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940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19239" y="-12685"/>
            <a:ext cx="2463883" cy="5176972"/>
            <a:chOff x="-2604708" y="-1040096"/>
            <a:chExt cx="2463883" cy="5176972"/>
          </a:xfrm>
        </p:grpSpPr>
        <p:pic>
          <p:nvPicPr>
            <p:cNvPr id="21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604436" y="-1028650"/>
              <a:ext cx="2002973" cy="513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-2604436" y="-1013193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-2604708" y="-1040096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40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7853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506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10/9/24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50606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33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853" y="1937973"/>
            <a:ext cx="2061385" cy="17657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018177" y="3710205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Security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6" t="16406" r="27978" b="9049"/>
          <a:stretch/>
        </p:blipFill>
        <p:spPr bwMode="auto">
          <a:xfrm>
            <a:off x="7195186" y="0"/>
            <a:ext cx="2016000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506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6DA9B3-9E6C-2343-ADAB-E3021C64CD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7" y="4485600"/>
            <a:ext cx="3599434" cy="31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769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083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010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19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3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94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20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04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7634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1949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462" r="31215" b="-462"/>
          <a:stretch/>
        </p:blipFill>
        <p:spPr bwMode="auto">
          <a:xfrm>
            <a:off x="7293990" y="-1"/>
            <a:ext cx="1907999" cy="528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64794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10/9/24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64794"/>
            <a:ext cx="2895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64794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31" y="699542"/>
            <a:ext cx="3528396" cy="24947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8" y="2332113"/>
            <a:ext cx="1623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Space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Component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26DC6C-B5BB-624B-802F-B5B8F2A63F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7" y="4485600"/>
            <a:ext cx="3599434" cy="31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26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3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7827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1880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5600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1819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28" y="0"/>
            <a:ext cx="2220615" cy="517857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21945" y="-1"/>
            <a:ext cx="2102132" cy="517857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35837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9316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8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0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749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16" y="-92546"/>
            <a:ext cx="2666236" cy="525891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6802308" y="-2655"/>
            <a:ext cx="2810252" cy="5169026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54798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10/9/24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54798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54798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53" name="Picture 5" descr="S:\F15015_Copernicus\3_Work\330_Work-in-process\Logos_icons\UserUptake_blanc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2355"/>
            <a:ext cx="2990300" cy="2990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556872" y="336383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User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Uptake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27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F70390-91DC-BF40-A06D-B12B9B04E8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7" y="4485600"/>
            <a:ext cx="3599434" cy="31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23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0126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7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003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744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6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341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8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31445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S:\F15015_Copernicus\3_Work\330_Work-in-process\SC4_BackgroundMat\Visual_ID\Photos\InSitu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8"/>
          <a:stretch/>
        </p:blipFill>
        <p:spPr bwMode="auto">
          <a:xfrm>
            <a:off x="7293989" y="-92546"/>
            <a:ext cx="1980000" cy="52919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54798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10/9/24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54798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54798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0928" y="3462268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In</a:t>
            </a:r>
            <a:r>
              <a:rPr lang="es-ES" sz="1100" b="0" baseline="0" dirty="0">
                <a:solidFill>
                  <a:schemeClr val="bg1"/>
                </a:solidFill>
              </a:rPr>
              <a:t> situ</a:t>
            </a:r>
            <a:endParaRPr lang="en-US" sz="1100" b="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603940" y="1541238"/>
            <a:ext cx="1728192" cy="1784190"/>
            <a:chOff x="-1692696" y="827409"/>
            <a:chExt cx="1728192" cy="1784190"/>
          </a:xfrm>
        </p:grpSpPr>
        <p:pic>
          <p:nvPicPr>
            <p:cNvPr id="2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69FD965-0A99-F249-A5E7-ED1AED5368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7" y="4485600"/>
            <a:ext cx="3599434" cy="31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76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30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89602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72749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33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4360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1410" y="-11063"/>
            <a:ext cx="2091596" cy="5160587"/>
            <a:chOff x="-2916832" y="-200722"/>
            <a:chExt cx="2091596" cy="5160587"/>
          </a:xfrm>
        </p:grpSpPr>
        <p:grpSp>
          <p:nvGrpSpPr>
            <p:cNvPr id="14" name="Group 13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0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Rectangle 20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Rectangle 15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3478"/>
            <a:ext cx="817912" cy="5783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489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9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809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11410" y="-20538"/>
            <a:ext cx="2091596" cy="5160587"/>
            <a:chOff x="-2916832" y="-200722"/>
            <a:chExt cx="2091596" cy="5160587"/>
          </a:xfrm>
        </p:grpSpPr>
        <p:grpSp>
          <p:nvGrpSpPr>
            <p:cNvPr id="20" name="Group 19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2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" name="Rectangle 20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3478"/>
            <a:ext cx="817912" cy="5783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3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0"/>
            <a:ext cx="2106504" cy="517526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21945" y="-1"/>
            <a:ext cx="2102132" cy="51640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31640" y="722087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1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10/9/24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C73BC2-E6D8-8E41-BA58-C79B598865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85600"/>
            <a:ext cx="3611364" cy="3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4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55" r:id="rId5"/>
    <p:sldLayoutId id="2147483727" r:id="rId6"/>
    <p:sldLayoutId id="2147483728" r:id="rId7"/>
    <p:sldLayoutId id="2147483729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10/9/24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73247B-E775-0146-8BC0-5EB678A8179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85600"/>
            <a:ext cx="3611364" cy="3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0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10/9/24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C0D08C-96DE-FB48-94E3-1BEDBFA70CC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85600"/>
            <a:ext cx="3611364" cy="3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10/9/24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0F27E1-A393-804F-9E3A-C727C4361F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85600"/>
            <a:ext cx="3611364" cy="3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10/9/24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B307D-AE59-F843-AC7B-9A6532FE5E9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85600"/>
            <a:ext cx="3611364" cy="3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1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10/9/24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D2464B-1EC3-0B4C-97C6-BF8DE3BEB0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85600"/>
            <a:ext cx="3611364" cy="3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5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10/9/24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48EC84-079F-9C4A-8514-A741F4CF801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85600"/>
            <a:ext cx="3611364" cy="3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8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10/9/24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72D778-140D-654E-A765-812E77B2689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85600"/>
            <a:ext cx="3611364" cy="3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0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10/9/24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DE9DE0-8021-2949-8BDF-07E54FAF4E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85600"/>
            <a:ext cx="3611364" cy="3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2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10/9/24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776EA0-D1AC-A740-8267-E30EF2998FE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85600"/>
            <a:ext cx="3611364" cy="3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3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tiff"/><Relationship Id="rId7" Type="http://schemas.openxmlformats.org/officeDocument/2006/relationships/image" Target="../media/image97.jpeg"/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6.tiff"/><Relationship Id="rId5" Type="http://schemas.openxmlformats.org/officeDocument/2006/relationships/image" Target="../media/image95.tiff"/><Relationship Id="rId4" Type="http://schemas.openxmlformats.org/officeDocument/2006/relationships/image" Target="../media/image94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13" Type="http://schemas.openxmlformats.org/officeDocument/2006/relationships/image" Target="../media/image56.png"/><Relationship Id="rId18" Type="http://schemas.openxmlformats.org/officeDocument/2006/relationships/image" Target="../media/image61.tiff"/><Relationship Id="rId3" Type="http://schemas.openxmlformats.org/officeDocument/2006/relationships/image" Target="../media/image46.gif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tiff"/><Relationship Id="rId2" Type="http://schemas.openxmlformats.org/officeDocument/2006/relationships/image" Target="../media/image45.png"/><Relationship Id="rId16" Type="http://schemas.openxmlformats.org/officeDocument/2006/relationships/image" Target="../media/image59.tif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9.png"/><Relationship Id="rId11" Type="http://schemas.openxmlformats.org/officeDocument/2006/relationships/image" Target="../media/image54.tiff"/><Relationship Id="rId5" Type="http://schemas.openxmlformats.org/officeDocument/2006/relationships/image" Target="../media/image48.png"/><Relationship Id="rId15" Type="http://schemas.openxmlformats.org/officeDocument/2006/relationships/image" Target="../media/image58.tiff"/><Relationship Id="rId10" Type="http://schemas.openxmlformats.org/officeDocument/2006/relationships/image" Target="../media/image53.tiff"/><Relationship Id="rId19" Type="http://schemas.openxmlformats.org/officeDocument/2006/relationships/image" Target="../media/image62.tiff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Relationship Id="rId9" Type="http://schemas.openxmlformats.org/officeDocument/2006/relationships/image" Target="../media/image6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5.gif"/><Relationship Id="rId5" Type="http://schemas.openxmlformats.org/officeDocument/2006/relationships/image" Target="../media/image74.jpeg"/><Relationship Id="rId4" Type="http://schemas.openxmlformats.org/officeDocument/2006/relationships/image" Target="../media/image7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B9098CF-1004-BB64-E591-A39138371AD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548495" y="2859782"/>
            <a:ext cx="4752528" cy="1152128"/>
          </a:xfrm>
        </p:spPr>
        <p:txBody>
          <a:bodyPr/>
          <a:lstStyle/>
          <a:p>
            <a:r>
              <a:rPr lang="en-US" sz="1500" dirty="0"/>
              <a:t>AC-VC#20 meeting, Maryland, USA (15 Oct 2024)</a:t>
            </a:r>
          </a:p>
          <a:p>
            <a:endParaRPr lang="en-US" dirty="0"/>
          </a:p>
          <a:p>
            <a:r>
              <a:rPr lang="en-US" dirty="0"/>
              <a:t>Antje Inness (ECMWF)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2CC00-3B54-137A-1819-62481811D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8495" y="1923678"/>
            <a:ext cx="4752528" cy="720080"/>
          </a:xfrm>
        </p:spPr>
        <p:txBody>
          <a:bodyPr>
            <a:noAutofit/>
          </a:bodyPr>
          <a:lstStyle/>
          <a:p>
            <a:r>
              <a:rPr lang="en-US" sz="2600" dirty="0"/>
              <a:t>Uptake of satellite data in the CAMS system </a:t>
            </a:r>
          </a:p>
        </p:txBody>
      </p:sp>
    </p:spTree>
    <p:extLst>
      <p:ext uri="{BB962C8B-B14F-4D97-AF65-F5344CB8AC3E}">
        <p14:creationId xmlns:p14="http://schemas.microsoft.com/office/powerpoint/2010/main" val="2784385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B5061-11D8-42C0-8354-20C6A3F3F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Maps of analysis departures: TROPOMI O3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A2014A-6267-4D2C-930B-16FB6D76B1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99"/>
          <a:stretch/>
        </p:blipFill>
        <p:spPr>
          <a:xfrm>
            <a:off x="520036" y="593275"/>
            <a:ext cx="3868189" cy="41697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FFFB86-6CF3-46C2-9B09-F9440F042A32}"/>
              </a:ext>
            </a:extLst>
          </p:cNvPr>
          <p:cNvSpPr txBox="1"/>
          <p:nvPr/>
        </p:nvSpPr>
        <p:spPr>
          <a:xfrm>
            <a:off x="1446019" y="53548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Feb-April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6D155-CAD5-47BA-AA2D-8A40D837F65D}"/>
              </a:ext>
            </a:extLst>
          </p:cNvPr>
          <p:cNvSpPr txBox="1"/>
          <p:nvPr/>
        </p:nvSpPr>
        <p:spPr>
          <a:xfrm>
            <a:off x="1446019" y="261350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Sep-Nov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CEA992-6098-413D-A6B9-810E0C03B1F4}"/>
              </a:ext>
            </a:extLst>
          </p:cNvPr>
          <p:cNvSpPr txBox="1"/>
          <p:nvPr/>
        </p:nvSpPr>
        <p:spPr>
          <a:xfrm>
            <a:off x="4542678" y="2067694"/>
            <a:ext cx="40519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Shown are </a:t>
            </a:r>
            <a:r>
              <a:rPr lang="en-GB" sz="1600" dirty="0" err="1"/>
              <a:t>obs</a:t>
            </a:r>
            <a:r>
              <a:rPr lang="en-GB" sz="1600" dirty="0"/>
              <a:t> – analysis TCO3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Early S5P TCO3 NRT data in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Looking at departures allowed CAMS to identify problems in the data related to the surface albedo climatology used in the NRT retrievals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retrieval has since been improved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6BCD84-E31C-4926-BDC5-5009C1040EC3}"/>
              </a:ext>
            </a:extLst>
          </p:cNvPr>
          <p:cNvSpPr txBox="1"/>
          <p:nvPr/>
        </p:nvSpPr>
        <p:spPr>
          <a:xfrm>
            <a:off x="522267" y="4827948"/>
            <a:ext cx="577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Inness et al., 2019, ACP https://doi.org/10.5194/acp-19-3939-2019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09DE5E-198E-4F25-8D2B-681586049BC5}"/>
              </a:ext>
            </a:extLst>
          </p:cNvPr>
          <p:cNvSpPr txBox="1"/>
          <p:nvPr/>
        </p:nvSpPr>
        <p:spPr>
          <a:xfrm>
            <a:off x="4777252" y="874040"/>
            <a:ext cx="3384376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TROPOMI TCO3 analysis departures:</a:t>
            </a:r>
          </a:p>
          <a:p>
            <a:r>
              <a:rPr lang="en-GB" sz="1600" dirty="0"/>
              <a:t>dep = </a:t>
            </a:r>
            <a:r>
              <a:rPr lang="en-GB" sz="1600" dirty="0" err="1"/>
              <a:t>obs</a:t>
            </a:r>
            <a:r>
              <a:rPr lang="en-GB" sz="1600" dirty="0"/>
              <a:t> -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4AD2F8-340E-4003-82B1-F6F5F141EB09}"/>
              </a:ext>
            </a:extLst>
          </p:cNvPr>
          <p:cNvSpPr txBox="1"/>
          <p:nvPr/>
        </p:nvSpPr>
        <p:spPr>
          <a:xfrm>
            <a:off x="3752526" y="72015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[DU]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07E62B-125C-4FC3-A6E6-38DFAD217FF3}"/>
              </a:ext>
            </a:extLst>
          </p:cNvPr>
          <p:cNvSpPr txBox="1"/>
          <p:nvPr/>
        </p:nvSpPr>
        <p:spPr>
          <a:xfrm>
            <a:off x="3752526" y="2775579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[DU]</a:t>
            </a:r>
          </a:p>
        </p:txBody>
      </p:sp>
    </p:spTree>
    <p:extLst>
      <p:ext uri="{BB962C8B-B14F-4D97-AF65-F5344CB8AC3E}">
        <p14:creationId xmlns:p14="http://schemas.microsoft.com/office/powerpoint/2010/main" val="2972991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28601861-7512-48AF-BFC4-8625C75794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5"/>
          <a:stretch/>
        </p:blipFill>
        <p:spPr>
          <a:xfrm>
            <a:off x="1043196" y="964745"/>
            <a:ext cx="3431191" cy="4178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E4AA33-14A0-4376-A412-4B939A8D4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Timeseries of TROPOMI O3 departures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9D3AEA-4410-4DF5-9864-A084C228CECA}"/>
              </a:ext>
            </a:extLst>
          </p:cNvPr>
          <p:cNvSpPr txBox="1"/>
          <p:nvPr/>
        </p:nvSpPr>
        <p:spPr>
          <a:xfrm>
            <a:off x="2396869" y="676713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90-70N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9AC6F-793C-4CE0-A4F2-60D2247BF7A0}"/>
              </a:ext>
            </a:extLst>
          </p:cNvPr>
          <p:cNvSpPr txBox="1"/>
          <p:nvPr/>
        </p:nvSpPr>
        <p:spPr>
          <a:xfrm>
            <a:off x="34707" y="132318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Departures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18F32B-561B-4FC2-801A-049A8C6263E0}"/>
              </a:ext>
            </a:extLst>
          </p:cNvPr>
          <p:cNvSpPr txBox="1"/>
          <p:nvPr/>
        </p:nvSpPr>
        <p:spPr>
          <a:xfrm>
            <a:off x="106715" y="222097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Stdv</a:t>
            </a:r>
            <a:r>
              <a:rPr lang="en-GB" dirty="0"/>
              <a:t>(dep)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F24C05-5E59-4F8E-9174-A29919ACAC61}"/>
              </a:ext>
            </a:extLst>
          </p:cNvPr>
          <p:cNvSpPr txBox="1"/>
          <p:nvPr/>
        </p:nvSpPr>
        <p:spPr>
          <a:xfrm>
            <a:off x="70711" y="319501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Obs</a:t>
            </a:r>
            <a:r>
              <a:rPr lang="en-GB" dirty="0"/>
              <a:t>, an, </a:t>
            </a:r>
            <a:r>
              <a:rPr lang="en-GB" dirty="0" err="1"/>
              <a:t>fg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A9AC6-ACDF-4C63-832C-A0FD76AE3742}"/>
              </a:ext>
            </a:extLst>
          </p:cNvPr>
          <p:cNvSpPr txBox="1"/>
          <p:nvPr/>
        </p:nvSpPr>
        <p:spPr>
          <a:xfrm>
            <a:off x="70711" y="425942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Numbers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BDFAAA2-6002-4CDC-AFEC-F28CE5DF93B2}"/>
              </a:ext>
            </a:extLst>
          </p:cNvPr>
          <p:cNvCxnSpPr>
            <a:cxnSpLocks/>
          </p:cNvCxnSpPr>
          <p:nvPr/>
        </p:nvCxnSpPr>
        <p:spPr>
          <a:xfrm>
            <a:off x="2952122" y="1637876"/>
            <a:ext cx="1522265" cy="767768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7ACD36C-E965-48CA-9741-6CEFD904CC13}"/>
              </a:ext>
            </a:extLst>
          </p:cNvPr>
          <p:cNvSpPr txBox="1"/>
          <p:nvPr/>
        </p:nvSpPr>
        <p:spPr>
          <a:xfrm>
            <a:off x="4567351" y="1171366"/>
            <a:ext cx="40576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TROPOMI TCO3 Algorithm upgrade to V2.1.3 on 16 July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Area averaged timeseries 1-28 July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Monitoring of TROPOMI TCO3 data  shows reduced bias at high northern latitudes after upgrade.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Benefit of assimilation system: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/>
              <a:t>Departures show differences that are not clearly visible in absolute values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/>
              <a:t>We can build up statistics quickly and globally</a:t>
            </a:r>
          </a:p>
        </p:txBody>
      </p:sp>
    </p:spTree>
    <p:extLst>
      <p:ext uri="{BB962C8B-B14F-4D97-AF65-F5344CB8AC3E}">
        <p14:creationId xmlns:p14="http://schemas.microsoft.com/office/powerpoint/2010/main" val="407357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cloud&#10;&#10;Description automatically generated">
            <a:extLst>
              <a:ext uri="{FF2B5EF4-FFF2-40B4-BE49-F238E27FC236}">
                <a16:creationId xmlns:a16="http://schemas.microsoft.com/office/drawing/2014/main" id="{94ABC778-4842-D8EF-CFDA-AC942600A0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56"/>
          <a:stretch/>
        </p:blipFill>
        <p:spPr>
          <a:xfrm>
            <a:off x="2358644" y="483518"/>
            <a:ext cx="2355939" cy="2422017"/>
          </a:xfrm>
          <a:prstGeom prst="rect">
            <a:avLst/>
          </a:prstGeom>
        </p:spPr>
      </p:pic>
      <p:pic>
        <p:nvPicPr>
          <p:cNvPr id="10" name="Picture 9" descr="A graph showing the weather&#10;&#10;Description automatically generated with medium confidence">
            <a:extLst>
              <a:ext uri="{FF2B5EF4-FFF2-40B4-BE49-F238E27FC236}">
                <a16:creationId xmlns:a16="http://schemas.microsoft.com/office/drawing/2014/main" id="{10DBAE63-C725-EB81-B322-B29860E2DC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22"/>
          <a:stretch/>
        </p:blipFill>
        <p:spPr>
          <a:xfrm>
            <a:off x="4609784" y="483518"/>
            <a:ext cx="2350259" cy="2422017"/>
          </a:xfrm>
          <a:prstGeom prst="rect">
            <a:avLst/>
          </a:prstGeom>
        </p:spPr>
      </p:pic>
      <p:pic>
        <p:nvPicPr>
          <p:cNvPr id="16" name="Picture 15" descr="A graph showing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FD13F25B-56CB-3AFD-749C-E894AEE425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56"/>
          <a:stretch/>
        </p:blipFill>
        <p:spPr>
          <a:xfrm>
            <a:off x="107504" y="483518"/>
            <a:ext cx="2355939" cy="2422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61D639-E1D3-50B3-B179-AF35B5009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4" y="246286"/>
            <a:ext cx="8024776" cy="288032"/>
          </a:xfrm>
        </p:spPr>
        <p:txBody>
          <a:bodyPr/>
          <a:lstStyle/>
          <a:p>
            <a:r>
              <a:rPr lang="en-US" dirty="0"/>
              <a:t>Scatterplots: TROPOMI COBRA SO2 data</a:t>
            </a:r>
          </a:p>
        </p:txBody>
      </p:sp>
      <p:pic>
        <p:nvPicPr>
          <p:cNvPr id="12" name="Picture 11" descr="A graph of solar elevation&#10;&#10;Description automatically generated">
            <a:extLst>
              <a:ext uri="{FF2B5EF4-FFF2-40B4-BE49-F238E27FC236}">
                <a16:creationId xmlns:a16="http://schemas.microsoft.com/office/drawing/2014/main" id="{2E93CA12-DAFA-41C2-BC73-DEFAA19A8A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22"/>
          <a:stretch/>
        </p:blipFill>
        <p:spPr>
          <a:xfrm>
            <a:off x="2358644" y="2729014"/>
            <a:ext cx="2350259" cy="2422017"/>
          </a:xfrm>
          <a:prstGeom prst="rect">
            <a:avLst/>
          </a:prstGeom>
        </p:spPr>
      </p:pic>
      <p:pic>
        <p:nvPicPr>
          <p:cNvPr id="14" name="Picture 13" descr="A graph showing the solar elevation&#10;&#10;Description automatically generated">
            <a:extLst>
              <a:ext uri="{FF2B5EF4-FFF2-40B4-BE49-F238E27FC236}">
                <a16:creationId xmlns:a16="http://schemas.microsoft.com/office/drawing/2014/main" id="{0AB893DC-0BA1-5065-CE5F-92203E8D11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56"/>
          <a:stretch/>
        </p:blipFill>
        <p:spPr>
          <a:xfrm>
            <a:off x="107504" y="2729014"/>
            <a:ext cx="2355939" cy="24220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302A7A-DE8C-3852-4CE3-6CB5D6B5B758}"/>
              </a:ext>
            </a:extLst>
          </p:cNvPr>
          <p:cNvSpPr txBox="1"/>
          <p:nvPr/>
        </p:nvSpPr>
        <p:spPr>
          <a:xfrm>
            <a:off x="453400" y="84418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Andep</a:t>
            </a:r>
            <a:r>
              <a:rPr lang="en-US" dirty="0"/>
              <a:t> vs Lat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0CFE6C-5529-2016-9449-65483C214E6A}"/>
              </a:ext>
            </a:extLst>
          </p:cNvPr>
          <p:cNvSpPr txBox="1"/>
          <p:nvPr/>
        </p:nvSpPr>
        <p:spPr>
          <a:xfrm>
            <a:off x="2646676" y="88837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Andep</a:t>
            </a:r>
            <a:r>
              <a:rPr lang="en-US" dirty="0"/>
              <a:t> vs CC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857316-EBDC-E112-DE62-0B7B1D8D90B0}"/>
              </a:ext>
            </a:extLst>
          </p:cNvPr>
          <p:cNvSpPr txBox="1"/>
          <p:nvPr/>
        </p:nvSpPr>
        <p:spPr>
          <a:xfrm>
            <a:off x="4968317" y="88837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Andep</a:t>
            </a:r>
            <a:r>
              <a:rPr lang="en-US" dirty="0"/>
              <a:t> vs CTP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9B954F-2889-6932-1F3B-54DFEEDD80FB}"/>
              </a:ext>
            </a:extLst>
          </p:cNvPr>
          <p:cNvSpPr txBox="1"/>
          <p:nvPr/>
        </p:nvSpPr>
        <p:spPr>
          <a:xfrm>
            <a:off x="427605" y="313840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Andep</a:t>
            </a:r>
            <a:r>
              <a:rPr lang="en-US" dirty="0"/>
              <a:t> vs SOE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DAEE2A-D3A6-04AC-4041-6F86B36DBC88}"/>
              </a:ext>
            </a:extLst>
          </p:cNvPr>
          <p:cNvSpPr txBox="1"/>
          <p:nvPr/>
        </p:nvSpPr>
        <p:spPr>
          <a:xfrm>
            <a:off x="2684373" y="313840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Obs</a:t>
            </a:r>
            <a:r>
              <a:rPr lang="en-US" dirty="0"/>
              <a:t> vs SOE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EC8542-4A54-ACEE-D236-FF42262BDD8C}"/>
              </a:ext>
            </a:extLst>
          </p:cNvPr>
          <p:cNvSpPr txBox="1"/>
          <p:nvPr/>
        </p:nvSpPr>
        <p:spPr>
          <a:xfrm>
            <a:off x="6980533" y="1455492"/>
            <a:ext cx="219547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 noticeable issues related to cloud cover and cloud top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1400" dirty="0"/>
              <a:t>Larger </a:t>
            </a:r>
            <a:r>
              <a:rPr lang="en-US" sz="1400" dirty="0" err="1"/>
              <a:t>andep</a:t>
            </a:r>
            <a:r>
              <a:rPr lang="en-US" sz="1400" dirty="0"/>
              <a:t> and </a:t>
            </a:r>
            <a:r>
              <a:rPr lang="en-US" sz="1400" dirty="0" err="1"/>
              <a:t>obs</a:t>
            </a:r>
            <a:r>
              <a:rPr lang="en-US" sz="1400" dirty="0"/>
              <a:t> at low SOE and swath edges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1400" dirty="0"/>
              <a:t>Use only data with SOE&gt;30 and rows 26-424:  in line with </a:t>
            </a:r>
            <a:r>
              <a:rPr lang="en-US" sz="1400" dirty="0" err="1"/>
              <a:t>Theys</a:t>
            </a:r>
            <a:r>
              <a:rPr lang="en-US" sz="1400" dirty="0"/>
              <a:t> et al. (2021) plots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D444A61-FDB0-101C-2912-5DBDA4BA180F}"/>
              </a:ext>
            </a:extLst>
          </p:cNvPr>
          <p:cNvSpPr/>
          <p:nvPr/>
        </p:nvSpPr>
        <p:spPr>
          <a:xfrm>
            <a:off x="485158" y="3760256"/>
            <a:ext cx="370828" cy="5004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33733EC-CF06-226E-D2B0-772198BE473A}"/>
              </a:ext>
            </a:extLst>
          </p:cNvPr>
          <p:cNvSpPr/>
          <p:nvPr/>
        </p:nvSpPr>
        <p:spPr>
          <a:xfrm>
            <a:off x="2790692" y="4396800"/>
            <a:ext cx="370828" cy="5004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7E5B016C-CE5D-1233-822F-D14FF3DB9D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8" r="32109"/>
          <a:stretch/>
        </p:blipFill>
        <p:spPr>
          <a:xfrm>
            <a:off x="4633495" y="2782031"/>
            <a:ext cx="2323326" cy="231598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DC9228D-2DEA-2FB8-D168-4B9EB5AEDCAF}"/>
              </a:ext>
            </a:extLst>
          </p:cNvPr>
          <p:cNvSpPr/>
          <p:nvPr/>
        </p:nvSpPr>
        <p:spPr>
          <a:xfrm>
            <a:off x="4782902" y="4011910"/>
            <a:ext cx="384053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5CB8B9-B886-26D2-FA04-038C17776A33}"/>
              </a:ext>
            </a:extLst>
          </p:cNvPr>
          <p:cNvSpPr/>
          <p:nvPr/>
        </p:nvSpPr>
        <p:spPr>
          <a:xfrm>
            <a:off x="6368157" y="3961110"/>
            <a:ext cx="384053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85F00E-CD6A-21D6-C7D4-40E698E2D63E}"/>
              </a:ext>
            </a:extLst>
          </p:cNvPr>
          <p:cNvSpPr txBox="1"/>
          <p:nvPr/>
        </p:nvSpPr>
        <p:spPr>
          <a:xfrm>
            <a:off x="4873932" y="3105794"/>
            <a:ext cx="184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Andep</a:t>
            </a:r>
            <a:r>
              <a:rPr lang="en-US" dirty="0"/>
              <a:t> vs </a:t>
            </a:r>
            <a:r>
              <a:rPr lang="en-US" dirty="0" err="1"/>
              <a:t>scanPos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01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16F93-C9E2-663C-419C-C3CB01058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averaged timeseries: IASI CO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D8A1C1-BE01-1638-2BAC-97AB1C9B2B92}"/>
              </a:ext>
            </a:extLst>
          </p:cNvPr>
          <p:cNvSpPr txBox="1"/>
          <p:nvPr/>
        </p:nvSpPr>
        <p:spPr>
          <a:xfrm>
            <a:off x="867704" y="3396937"/>
            <a:ext cx="658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Looking at departures helps us to assess impact of newly assimilated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IASI TCCO departures are reduced if TROPOMI CO data are assimilated too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Good agreement between IASI-B and IASI-C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91E06C-AED0-3F93-F5A6-BE7CAE948D6D}"/>
              </a:ext>
            </a:extLst>
          </p:cNvPr>
          <p:cNvSpPr txBox="1"/>
          <p:nvPr/>
        </p:nvSpPr>
        <p:spPr>
          <a:xfrm>
            <a:off x="2195736" y="307580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C59718-4EA0-A3A9-7367-C560B4CCD0EB}"/>
              </a:ext>
            </a:extLst>
          </p:cNvPr>
          <p:cNvGrpSpPr/>
          <p:nvPr/>
        </p:nvGrpSpPr>
        <p:grpSpPr>
          <a:xfrm>
            <a:off x="227093" y="839314"/>
            <a:ext cx="8689813" cy="2557328"/>
            <a:chOff x="227093" y="839314"/>
            <a:chExt cx="8689813" cy="2557328"/>
          </a:xfrm>
        </p:grpSpPr>
        <p:pic>
          <p:nvPicPr>
            <p:cNvPr id="4" name="Picture 3" descr="A group of graphs showing different types of data&#10;&#10;Description automatically generated with medium confidence">
              <a:extLst>
                <a:ext uri="{FF2B5EF4-FFF2-40B4-BE49-F238E27FC236}">
                  <a16:creationId xmlns:a16="http://schemas.microsoft.com/office/drawing/2014/main" id="{6B0858D5-5AB9-CC2C-35D3-5618FE50E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412"/>
            <a:stretch/>
          </p:blipFill>
          <p:spPr>
            <a:xfrm>
              <a:off x="227093" y="839314"/>
              <a:ext cx="8689813" cy="2085555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24DAC91-B047-5A04-A13B-8DD99B8110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704" y="1729674"/>
              <a:ext cx="648072" cy="72008"/>
            </a:xfrm>
            <a:prstGeom prst="straightConnector1">
              <a:avLst/>
            </a:prstGeom>
            <a:ln w="19050">
              <a:solidFill>
                <a:srgbClr val="C443CC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DB09D2-3E5D-956A-C87C-53E8C5A83865}"/>
                </a:ext>
              </a:extLst>
            </p:cNvPr>
            <p:cNvSpPr txBox="1"/>
            <p:nvPr/>
          </p:nvSpPr>
          <p:spPr>
            <a:xfrm>
              <a:off x="2555776" y="1524683"/>
              <a:ext cx="1836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443CC"/>
                  </a:solidFill>
                </a:rPr>
                <a:t>Without TROPOMI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5449950-0A53-6D74-4DEE-14655E63A0C4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1835696" y="2020591"/>
              <a:ext cx="720080" cy="28967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5EF537-3290-F59C-9AC6-537FEB5C5982}"/>
                </a:ext>
              </a:extLst>
            </p:cNvPr>
            <p:cNvSpPr txBox="1"/>
            <p:nvPr/>
          </p:nvSpPr>
          <p:spPr>
            <a:xfrm>
              <a:off x="2555776" y="1882091"/>
              <a:ext cx="1836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With TROPOMI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0ADA474-CACC-1F91-3DA2-35AB8E6863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23928" y="1635646"/>
              <a:ext cx="1872208" cy="166036"/>
            </a:xfrm>
            <a:prstGeom prst="straightConnector1">
              <a:avLst/>
            </a:prstGeom>
            <a:ln w="19050">
              <a:solidFill>
                <a:srgbClr val="C443CC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7815433-64BD-8D22-856E-A50C55CDC5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79912" y="2106678"/>
              <a:ext cx="1728192" cy="380373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A group of graphs showing different types of data&#10;&#10;Description automatically generated with medium confidence">
              <a:extLst>
                <a:ext uri="{FF2B5EF4-FFF2-40B4-BE49-F238E27FC236}">
                  <a16:creationId xmlns:a16="http://schemas.microsoft.com/office/drawing/2014/main" id="{03C18899-CBA5-9334-D867-7582FDCFF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64"/>
            <a:stretch/>
          </p:blipFill>
          <p:spPr>
            <a:xfrm>
              <a:off x="227093" y="2903015"/>
              <a:ext cx="8662797" cy="493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5866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34478-8CD7-46E0-A177-583FD87E8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Timeseries: GOME-2 NO2 retrievals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3D6BCAC-9F71-4A9E-991D-DE361E5623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2" t="37799" r="26288" b="25801"/>
          <a:stretch/>
        </p:blipFill>
        <p:spPr>
          <a:xfrm>
            <a:off x="1043608" y="545383"/>
            <a:ext cx="7145409" cy="3096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A9418F-FCCC-41FD-8851-FC8B157C3B14}"/>
              </a:ext>
            </a:extLst>
          </p:cNvPr>
          <p:cNvSpPr txBox="1"/>
          <p:nvPr/>
        </p:nvSpPr>
        <p:spPr>
          <a:xfrm>
            <a:off x="611560" y="3696885"/>
            <a:ext cx="79928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Monitoring allows us to check consistency between retrievals from different instruments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Here: GOME-2C NO2 values are higher than GOME-2AB and give different departures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This is more visible in the plot of departures than in the absolute </a:t>
            </a:r>
            <a:r>
              <a:rPr lang="en-GB" sz="1600" dirty="0" err="1"/>
              <a:t>obs</a:t>
            </a:r>
            <a:r>
              <a:rPr lang="en-GB" sz="1600" dirty="0"/>
              <a:t> values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191990-6365-4AF3-93B8-D44288E3612B}"/>
              </a:ext>
            </a:extLst>
          </p:cNvPr>
          <p:cNvSpPr txBox="1"/>
          <p:nvPr/>
        </p:nvSpPr>
        <p:spPr>
          <a:xfrm>
            <a:off x="3742728" y="982844"/>
            <a:ext cx="1567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Unit: 10</a:t>
            </a:r>
            <a:r>
              <a:rPr lang="en-GB" sz="1200" baseline="30000" dirty="0"/>
              <a:t>15</a:t>
            </a:r>
            <a:r>
              <a:rPr lang="en-GB" sz="1200" dirty="0"/>
              <a:t> </a:t>
            </a:r>
            <a:r>
              <a:rPr lang="en-GB" sz="1200" dirty="0" err="1"/>
              <a:t>molec</a:t>
            </a:r>
            <a:r>
              <a:rPr lang="en-GB" sz="1200" dirty="0"/>
              <a:t>/cm</a:t>
            </a:r>
            <a:r>
              <a:rPr lang="en-GB" sz="1200" baseline="30000" dirty="0"/>
              <a:t>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A13534-16ED-46DC-96B6-056A4ED23D78}"/>
              </a:ext>
            </a:extLst>
          </p:cNvPr>
          <p:cNvCxnSpPr/>
          <p:nvPr/>
        </p:nvCxnSpPr>
        <p:spPr>
          <a:xfrm>
            <a:off x="5076056" y="1933557"/>
            <a:ext cx="27363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59B94E-D810-40FD-8BF4-868E7B797D6E}"/>
              </a:ext>
            </a:extLst>
          </p:cNvPr>
          <p:cNvCxnSpPr/>
          <p:nvPr/>
        </p:nvCxnSpPr>
        <p:spPr>
          <a:xfrm>
            <a:off x="1188520" y="1933557"/>
            <a:ext cx="2747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7FF6EA6-D202-548E-F0AB-1E5B83B014A9}"/>
              </a:ext>
            </a:extLst>
          </p:cNvPr>
          <p:cNvSpPr txBox="1"/>
          <p:nvPr/>
        </p:nvSpPr>
        <p:spPr>
          <a:xfrm>
            <a:off x="1389176" y="1090939"/>
            <a:ext cx="2574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GOME-2B</a:t>
            </a:r>
            <a:r>
              <a:rPr lang="en-US" dirty="0"/>
              <a:t> and </a:t>
            </a:r>
            <a:r>
              <a:rPr lang="en-US" dirty="0">
                <a:solidFill>
                  <a:srgbClr val="F354FF"/>
                </a:solidFill>
              </a:rPr>
              <a:t>GOME-2C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D191C3-7A75-DCCB-D82B-D890AE1542DD}"/>
              </a:ext>
            </a:extLst>
          </p:cNvPr>
          <p:cNvSpPr txBox="1"/>
          <p:nvPr/>
        </p:nvSpPr>
        <p:spPr>
          <a:xfrm>
            <a:off x="5364088" y="1090939"/>
            <a:ext cx="2574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GOME-2A</a:t>
            </a:r>
            <a:r>
              <a:rPr lang="en-US" dirty="0"/>
              <a:t> and </a:t>
            </a:r>
            <a:r>
              <a:rPr lang="en-US" dirty="0">
                <a:solidFill>
                  <a:srgbClr val="F354FF"/>
                </a:solidFill>
              </a:rPr>
              <a:t>GOME-2C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0C5891-E95F-2D8F-A1C2-824B9791BD07}"/>
              </a:ext>
            </a:extLst>
          </p:cNvPr>
          <p:cNvSpPr txBox="1"/>
          <p:nvPr/>
        </p:nvSpPr>
        <p:spPr>
          <a:xfrm>
            <a:off x="-36512" y="1801148"/>
            <a:ext cx="115381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Departures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B4867A-4339-1555-0804-EE689CEFE3CC}"/>
              </a:ext>
            </a:extLst>
          </p:cNvPr>
          <p:cNvSpPr txBox="1"/>
          <p:nvPr/>
        </p:nvSpPr>
        <p:spPr>
          <a:xfrm>
            <a:off x="-507" y="3003798"/>
            <a:ext cx="10601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err="1"/>
              <a:t>Obs</a:t>
            </a:r>
            <a:r>
              <a:rPr lang="en-GB" sz="1600" dirty="0"/>
              <a:t>, an, </a:t>
            </a:r>
            <a:r>
              <a:rPr lang="en-GB" sz="1600" dirty="0" err="1"/>
              <a:t>fg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808378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705" y="246286"/>
            <a:ext cx="7880759" cy="288032"/>
          </a:xfrm>
        </p:spPr>
        <p:txBody>
          <a:bodyPr/>
          <a:lstStyle/>
          <a:p>
            <a:r>
              <a:rPr lang="en-GB" sz="1700" dirty="0"/>
              <a:t>CAMS can help in CAL/VAL activities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76" y="627535"/>
            <a:ext cx="1219665" cy="1021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7865" y="1491631"/>
            <a:ext cx="169218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Retrieval teams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51406" y="671671"/>
            <a:ext cx="108459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L1b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52299" y="2282795"/>
            <a:ext cx="95352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L2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5728" y="3075807"/>
            <a:ext cx="203646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CAMS analysis and monitoring tools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9" t="14200" r="10811" b="63788"/>
          <a:stretch/>
        </p:blipFill>
        <p:spPr>
          <a:xfrm>
            <a:off x="837082" y="4143460"/>
            <a:ext cx="1964617" cy="76401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231741" y="843560"/>
            <a:ext cx="1116124" cy="1277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rved Down Arrow 14"/>
          <p:cNvSpPr/>
          <p:nvPr/>
        </p:nvSpPr>
        <p:spPr>
          <a:xfrm rot="16200000">
            <a:off x="1394648" y="2706765"/>
            <a:ext cx="2736303" cy="594066"/>
          </a:xfrm>
          <a:prstGeom prst="curved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>
            <a:stCxn id="6" idx="2"/>
          </p:cNvCxnSpPr>
          <p:nvPr/>
        </p:nvCxnSpPr>
        <p:spPr>
          <a:xfrm flipH="1">
            <a:off x="3993701" y="1041003"/>
            <a:ext cx="1" cy="4317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991923" y="1866476"/>
            <a:ext cx="1" cy="4317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983456" y="2643003"/>
            <a:ext cx="1" cy="4317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991923" y="3746104"/>
            <a:ext cx="1" cy="43171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159574" y="4193344"/>
            <a:ext cx="203646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Statistics and plots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98788" y="2711566"/>
            <a:ext cx="111762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Feedback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295778" y="4371951"/>
            <a:ext cx="1017744" cy="1865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254240" y="3971251"/>
            <a:ext cx="135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Good data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10035" y="4146635"/>
            <a:ext cx="203646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Assimilation tests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10035" y="3264163"/>
            <a:ext cx="203646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NRT assimilation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0"/>
          <a:stretch/>
        </p:blipFill>
        <p:spPr>
          <a:xfrm>
            <a:off x="6608424" y="1923679"/>
            <a:ext cx="1559111" cy="954043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flipH="1">
            <a:off x="7428265" y="3652185"/>
            <a:ext cx="1" cy="43171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7428264" y="2859783"/>
            <a:ext cx="2" cy="33077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024109" y="1676369"/>
            <a:ext cx="294038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CAMS analyses and forecasts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7428264" y="1203936"/>
            <a:ext cx="1" cy="431711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079861" y="807431"/>
            <a:ext cx="311376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Downstream services and users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94" y="576240"/>
            <a:ext cx="843558" cy="84355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2"/>
          <a:stretch/>
        </p:blipFill>
        <p:spPr>
          <a:xfrm>
            <a:off x="1012076" y="3225730"/>
            <a:ext cx="1326437" cy="851628"/>
          </a:xfrm>
          <a:prstGeom prst="rect">
            <a:avLst/>
          </a:prstGeom>
        </p:spPr>
      </p:pic>
      <p:cxnSp>
        <p:nvCxnSpPr>
          <p:cNvPr id="49" name="Straight Arrow Connector 48"/>
          <p:cNvCxnSpPr/>
          <p:nvPr/>
        </p:nvCxnSpPr>
        <p:spPr>
          <a:xfrm flipH="1" flipV="1">
            <a:off x="5196037" y="1922238"/>
            <a:ext cx="1011961" cy="150621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14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23" grpId="0" animBg="1"/>
      <p:bldP spid="24" grpId="0" animBg="1"/>
      <p:bldP spid="27" grpId="0"/>
      <p:bldP spid="28" grpId="0" animBg="1"/>
      <p:bldP spid="29" grpId="0" animBg="1"/>
      <p:bldP spid="38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5FE02-3769-1052-E85B-751ADE9CC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CAMS satellite monitoring page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E9C761B-BA01-3AA5-1C5F-777ACB7D6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71320"/>
            <a:ext cx="4464496" cy="41381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63ED37-E7C6-09D7-9DBF-371F20377BF6}"/>
              </a:ext>
            </a:extLst>
          </p:cNvPr>
          <p:cNvSpPr txBox="1"/>
          <p:nvPr/>
        </p:nvSpPr>
        <p:spPr>
          <a:xfrm>
            <a:off x="2987824" y="4456494"/>
            <a:ext cx="5867018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1500" dirty="0">
              <a:solidFill>
                <a:srgbClr val="0070C0"/>
              </a:solidFill>
            </a:endParaRPr>
          </a:p>
          <a:p>
            <a:r>
              <a:rPr lang="en-US" sz="1500" dirty="0">
                <a:solidFill>
                  <a:srgbClr val="0070C0"/>
                </a:solidFill>
              </a:rPr>
              <a:t>https://</a:t>
            </a:r>
            <a:r>
              <a:rPr lang="en-US" sz="1500" dirty="0" err="1">
                <a:solidFill>
                  <a:srgbClr val="0070C0"/>
                </a:solidFill>
              </a:rPr>
              <a:t>atmosphere.copernicus.eu</a:t>
            </a:r>
            <a:r>
              <a:rPr lang="en-US" sz="1500" dirty="0">
                <a:solidFill>
                  <a:srgbClr val="0070C0"/>
                </a:solidFill>
              </a:rPr>
              <a:t>/charts/packages/</a:t>
            </a:r>
            <a:r>
              <a:rPr lang="en-US" sz="1500" dirty="0" err="1">
                <a:solidFill>
                  <a:srgbClr val="0070C0"/>
                </a:solidFill>
              </a:rPr>
              <a:t>cams_monitoring</a:t>
            </a:r>
            <a:r>
              <a:rPr lang="en-US" sz="15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D99815-598B-1A7D-0E5A-649FCB302C76}"/>
              </a:ext>
            </a:extLst>
          </p:cNvPr>
          <p:cNvSpPr txBox="1"/>
          <p:nvPr/>
        </p:nvSpPr>
        <p:spPr>
          <a:xfrm>
            <a:off x="5436096" y="1275606"/>
            <a:ext cx="341874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Monitoring plots 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routinely displayed on the CAMS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give us and the data producers timely information about any changes in the data</a:t>
            </a:r>
          </a:p>
        </p:txBody>
      </p:sp>
    </p:spTree>
    <p:extLst>
      <p:ext uri="{BB962C8B-B14F-4D97-AF65-F5344CB8AC3E}">
        <p14:creationId xmlns:p14="http://schemas.microsoft.com/office/powerpoint/2010/main" val="1955315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218BF-4380-0ACC-A8CE-54BEDCD95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28D86D2-98EC-2C9C-B41B-914E571EA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121893"/>
              </p:ext>
            </p:extLst>
          </p:nvPr>
        </p:nvGraphicFramePr>
        <p:xfrm>
          <a:off x="107504" y="557845"/>
          <a:ext cx="8784976" cy="4468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1683831714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val="2041944461"/>
                    </a:ext>
                  </a:extLst>
                </a:gridCol>
              </a:tblGrid>
              <a:tr h="270748">
                <a:tc>
                  <a:txBody>
                    <a:bodyPr/>
                    <a:lstStyle/>
                    <a:p>
                      <a:r>
                        <a:rPr lang="en-US" sz="1400" dirty="0"/>
                        <a:t>What works well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What does not work well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22506"/>
                  </a:ext>
                </a:extLst>
              </a:tr>
              <a:tr h="613022">
                <a:tc>
                  <a:txBody>
                    <a:bodyPr/>
                    <a:lstStyle/>
                    <a:p>
                      <a:r>
                        <a:rPr lang="en-US" sz="1200" dirty="0"/>
                        <a:t>Easy-to-use quality flag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e.g. TROPOMI </a:t>
                      </a:r>
                      <a:r>
                        <a:rPr lang="en-US" sz="1200" dirty="0" err="1"/>
                        <a:t>qa</a:t>
                      </a:r>
                      <a:r>
                        <a:rPr lang="en-US" sz="1200" dirty="0"/>
                        <a:t>-flags are great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Complicated </a:t>
                      </a:r>
                      <a:r>
                        <a:rPr lang="en-US" sz="1200" dirty="0" err="1"/>
                        <a:t>qa</a:t>
                      </a:r>
                      <a:r>
                        <a:rPr lang="en-US" sz="1200" dirty="0"/>
                        <a:t>-instructions or bad observations that are not flagged properly.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e.g. reprocessed IASI CO data are very difficult to handle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306878"/>
                  </a:ext>
                </a:extLst>
              </a:tr>
              <a:tr h="492961">
                <a:tc>
                  <a:txBody>
                    <a:bodyPr/>
                    <a:lstStyle/>
                    <a:p>
                      <a:r>
                        <a:rPr lang="en-US" sz="1200" dirty="0"/>
                        <a:t>Good documentation: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PUM, ATDB, validation reports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 or bad documentation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619033"/>
                  </a:ext>
                </a:extLst>
              </a:tr>
              <a:tr h="33977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Information about </a:t>
                      </a:r>
                      <a:r>
                        <a:rPr lang="en-US" sz="1200" dirty="0" err="1"/>
                        <a:t>obs</a:t>
                      </a:r>
                      <a:r>
                        <a:rPr lang="en-US" sz="1200" dirty="0"/>
                        <a:t> errors, averaging kernels, a-priori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249268"/>
                  </a:ext>
                </a:extLst>
              </a:tr>
              <a:tr h="33977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All information in one 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E.g. IASI CO/ SO2 data require input from CO/SO2 files and L2 files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986287"/>
                  </a:ext>
                </a:extLst>
              </a:tr>
              <a:tr h="43787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 err="1"/>
                        <a:t>Netcdf</a:t>
                      </a:r>
                      <a:r>
                        <a:rPr lang="en-US" sz="1200" dirty="0"/>
                        <a:t>, HDF5, BUFR format.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Preferable to have many small files, rather than huge daily files.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Consistent variable formats, missing values definitions.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BUFR format that does not contain all the information we need and was </a:t>
                      </a:r>
                      <a:r>
                        <a:rPr lang="en-US" sz="1200" dirty="0" err="1"/>
                        <a:t>finalised</a:t>
                      </a:r>
                      <a:r>
                        <a:rPr lang="en-US" sz="1200" dirty="0"/>
                        <a:t> years in advance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50061"/>
                  </a:ext>
                </a:extLst>
              </a:tr>
              <a:tr h="339777">
                <a:tc>
                  <a:txBody>
                    <a:bodyPr/>
                    <a:lstStyle/>
                    <a:p>
                      <a:r>
                        <a:rPr lang="en-US" sz="1200" dirty="0"/>
                        <a:t>Data access: can use </a:t>
                      </a:r>
                      <a:r>
                        <a:rPr lang="en-GB" sz="1200" dirty="0"/>
                        <a:t>sftp, http, S3.</a:t>
                      </a:r>
                    </a:p>
                    <a:p>
                      <a:r>
                        <a:rPr lang="en-GB" sz="1200" dirty="0"/>
                        <a:t>Files grouped by days make acquisition easier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Random file/directory names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832363"/>
                  </a:ext>
                </a:extLst>
              </a:tr>
              <a:tr h="437873">
                <a:tc>
                  <a:txBody>
                    <a:bodyPr/>
                    <a:lstStyle/>
                    <a:p>
                      <a:r>
                        <a:rPr lang="en-US" sz="1200" dirty="0"/>
                        <a:t>Consistent reprocessed datasets for use in reanalysis (e.g. NO2 from several instruments)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Inconsistencies between retrievals from different instruments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022973"/>
                  </a:ext>
                </a:extLst>
              </a:tr>
              <a:tr h="339777">
                <a:tc>
                  <a:txBody>
                    <a:bodyPr/>
                    <a:lstStyle/>
                    <a:p>
                      <a:r>
                        <a:rPr lang="en-US" sz="1200" dirty="0"/>
                        <a:t>Plan for NRT data delivery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 NRT data delivery planned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714153"/>
                  </a:ext>
                </a:extLst>
              </a:tr>
              <a:tr h="437873">
                <a:tc>
                  <a:txBody>
                    <a:bodyPr/>
                    <a:lstStyle/>
                    <a:p>
                      <a:r>
                        <a:rPr lang="en-US" sz="1200" dirty="0"/>
                        <a:t>Early pre-launch test data </a:t>
                      </a:r>
                    </a:p>
                    <a:p>
                      <a:r>
                        <a:rPr lang="en-US" sz="1200" dirty="0"/>
                        <a:t>Data available asap after launch, e.g. during commissioning 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 pre-launch test data</a:t>
                      </a:r>
                    </a:p>
                    <a:p>
                      <a:r>
                        <a:rPr lang="en-US" sz="1200" dirty="0"/>
                        <a:t>No access to early data after launch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185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984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7A6005-9BE7-4D2D-86C6-FA42B354C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699542"/>
            <a:ext cx="8136904" cy="382307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CAMS data assimilation system is a powerful tool to provide feedback on data quality</a:t>
            </a:r>
          </a:p>
          <a:p>
            <a:r>
              <a:rPr lang="en-GB" dirty="0"/>
              <a:t>New data are monitored first and only assimilated once quality is established</a:t>
            </a:r>
          </a:p>
          <a:p>
            <a:r>
              <a:rPr lang="en-GB" dirty="0"/>
              <a:t>Departures (</a:t>
            </a:r>
            <a:r>
              <a:rPr lang="en-GB" dirty="0" err="1"/>
              <a:t>obs</a:t>
            </a:r>
            <a:r>
              <a:rPr lang="en-GB" dirty="0"/>
              <a:t> – model) provide useful information about data quality</a:t>
            </a:r>
          </a:p>
          <a:p>
            <a:r>
              <a:rPr lang="en-GB" dirty="0"/>
              <a:t>Valuable feedback to data providers</a:t>
            </a:r>
          </a:p>
          <a:p>
            <a:r>
              <a:rPr lang="en-GB" dirty="0"/>
              <a:t>Early provision of test data and ATBD/PUM important to allow CAMS to be ready for new data</a:t>
            </a:r>
          </a:p>
          <a:p>
            <a:r>
              <a:rPr lang="en-GB" dirty="0"/>
              <a:t>Timely delivery of data important for NRT use (&lt;3-4 hours)</a:t>
            </a:r>
          </a:p>
          <a:p>
            <a:r>
              <a:rPr lang="en-US" sz="2000" dirty="0"/>
              <a:t>Monitoring plots available on CAMS website: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atmosphere.copernicus.eu</a:t>
            </a:r>
            <a:r>
              <a:rPr lang="en-US" dirty="0"/>
              <a:t>/charts/packages/</a:t>
            </a:r>
            <a:r>
              <a:rPr lang="en-US" dirty="0" err="1"/>
              <a:t>cams_monitoring</a:t>
            </a:r>
            <a:r>
              <a:rPr lang="en-US" dirty="0"/>
              <a:t>/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E49F8D-9843-49F6-9973-006A45C90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726013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6446-BF4A-4F0D-A27A-BE5F51E5D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Atmosphere Data Store (ADS)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7A3DCD-E3B3-4969-A57B-306B0A3DA858}"/>
              </a:ext>
            </a:extLst>
          </p:cNvPr>
          <p:cNvSpPr txBox="1"/>
          <p:nvPr/>
        </p:nvSpPr>
        <p:spPr>
          <a:xfrm>
            <a:off x="1087859" y="709784"/>
            <a:ext cx="73787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All CAMS data are freely available: </a:t>
            </a:r>
            <a:r>
              <a:rPr lang="en-GB" b="1" dirty="0">
                <a:solidFill>
                  <a:srgbClr val="0070C0"/>
                </a:solidFill>
              </a:rPr>
              <a:t>https://</a:t>
            </a:r>
            <a:r>
              <a:rPr lang="en-GB" b="1" dirty="0" err="1">
                <a:solidFill>
                  <a:srgbClr val="0070C0"/>
                </a:solidFill>
              </a:rPr>
              <a:t>ads.atmosphere.copernicus.eu</a:t>
            </a:r>
            <a:r>
              <a:rPr lang="en-GB" b="1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528E27-8AF2-AAF0-947D-C2749E57072E}"/>
              </a:ext>
            </a:extLst>
          </p:cNvPr>
          <p:cNvSpPr txBox="1"/>
          <p:nvPr/>
        </p:nvSpPr>
        <p:spPr>
          <a:xfrm>
            <a:off x="528780" y="3624055"/>
            <a:ext cx="8496944" cy="5693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/>
              <a:t>Documentation of atmospheric composition in IFS:</a:t>
            </a:r>
          </a:p>
          <a:p>
            <a:r>
              <a:rPr lang="en-US" sz="1500" dirty="0">
                <a:solidFill>
                  <a:srgbClr val="0070C0"/>
                </a:solidFill>
              </a:rPr>
              <a:t>https://</a:t>
            </a:r>
            <a:r>
              <a:rPr lang="en-US" sz="1500" dirty="0" err="1">
                <a:solidFill>
                  <a:srgbClr val="0070C0"/>
                </a:solidFill>
              </a:rPr>
              <a:t>www.ecmwf.int</a:t>
            </a:r>
            <a:r>
              <a:rPr lang="en-US" sz="1500" dirty="0">
                <a:solidFill>
                  <a:srgbClr val="0070C0"/>
                </a:solidFill>
              </a:rPr>
              <a:t>/</a:t>
            </a:r>
            <a:r>
              <a:rPr lang="en-US" sz="1500" dirty="0" err="1">
                <a:solidFill>
                  <a:srgbClr val="0070C0"/>
                </a:solidFill>
              </a:rPr>
              <a:t>en</a:t>
            </a:r>
            <a:r>
              <a:rPr lang="en-US" sz="1500" dirty="0">
                <a:solidFill>
                  <a:srgbClr val="0070C0"/>
                </a:solidFill>
              </a:rPr>
              <a:t>/</a:t>
            </a:r>
            <a:r>
              <a:rPr lang="en-US" sz="1500" dirty="0" err="1">
                <a:solidFill>
                  <a:srgbClr val="0070C0"/>
                </a:solidFill>
              </a:rPr>
              <a:t>elibrary</a:t>
            </a:r>
            <a:r>
              <a:rPr lang="en-US" sz="1500" dirty="0">
                <a:solidFill>
                  <a:srgbClr val="0070C0"/>
                </a:solidFill>
              </a:rPr>
              <a:t>/81374-ifs-documentation-cy48r1-part-viii-atmospheric-composition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1FE286-BE4C-21BF-DE3D-D4F9F542CE91}"/>
              </a:ext>
            </a:extLst>
          </p:cNvPr>
          <p:cNvSpPr txBox="1"/>
          <p:nvPr/>
        </p:nvSpPr>
        <p:spPr>
          <a:xfrm>
            <a:off x="467544" y="4312439"/>
            <a:ext cx="469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Validation reports from:</a:t>
            </a:r>
          </a:p>
          <a:p>
            <a:r>
              <a:rPr lang="en-US" sz="1600" dirty="0">
                <a:solidFill>
                  <a:srgbClr val="0070C0"/>
                </a:solidFill>
              </a:rPr>
              <a:t>https://</a:t>
            </a:r>
            <a:r>
              <a:rPr lang="en-US" sz="1600" dirty="0" err="1">
                <a:solidFill>
                  <a:srgbClr val="0070C0"/>
                </a:solidFill>
              </a:rPr>
              <a:t>atmosphere.copernicus.eu</a:t>
            </a:r>
            <a:r>
              <a:rPr lang="en-US" sz="1600" dirty="0">
                <a:solidFill>
                  <a:srgbClr val="0070C0"/>
                </a:solidFill>
              </a:rPr>
              <a:t>/quality-assurance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B6809C44-15F4-F389-6DA7-450CF0B1C4C9}"/>
              </a:ext>
            </a:extLst>
          </p:cNvPr>
          <p:cNvSpPr txBox="1"/>
          <p:nvPr/>
        </p:nvSpPr>
        <p:spPr>
          <a:xfrm>
            <a:off x="5004048" y="1498484"/>
            <a:ext cx="13231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latin typeface="+mj-lt"/>
                <a:cs typeface="Arial Narrow" panose="020B0604020202020204" pitchFamily="34" charset="0"/>
              </a:rPr>
              <a:t>Copernicus EU</a:t>
            </a:r>
            <a:endParaRPr lang="en-US" sz="1300" dirty="0">
              <a:latin typeface="+mj-lt"/>
              <a:cs typeface="Arial Narrow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4D029E-6C62-2032-7687-5CC2CD3C8FFC}"/>
              </a:ext>
            </a:extLst>
          </p:cNvPr>
          <p:cNvSpPr txBox="1"/>
          <p:nvPr/>
        </p:nvSpPr>
        <p:spPr>
          <a:xfrm>
            <a:off x="7164288" y="2769903"/>
            <a:ext cx="2488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 err="1">
                <a:latin typeface="+mj-lt"/>
                <a:cs typeface="Arial Narrow" panose="020B0604020202020204" pitchFamily="34" charset="0"/>
              </a:rPr>
              <a:t>www.copernicus.eu</a:t>
            </a:r>
            <a:endParaRPr lang="es-ES" sz="1300" dirty="0">
              <a:latin typeface="+mj-lt"/>
              <a:cs typeface="Arial Narrow" panose="020B0604020202020204" pitchFamily="34" charset="0"/>
            </a:endParaRPr>
          </a:p>
          <a:p>
            <a:r>
              <a:rPr lang="es-ES" sz="1300" dirty="0">
                <a:latin typeface="+mj-lt"/>
                <a:cs typeface="Arial Narrow" panose="020B0604020202020204" pitchFamily="34" charset="0"/>
              </a:rPr>
              <a:t>atmosphere.copernicus.eu</a:t>
            </a:r>
            <a:endParaRPr lang="en-US" sz="1300" dirty="0">
              <a:latin typeface="+mj-lt"/>
              <a:cs typeface="Arial Narrow" panose="020B0604020202020204" pitchFamily="34" charset="0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8C57CDE6-CD59-584E-0E12-A2E4E3356435}"/>
              </a:ext>
            </a:extLst>
          </p:cNvPr>
          <p:cNvSpPr txBox="1"/>
          <p:nvPr/>
        </p:nvSpPr>
        <p:spPr>
          <a:xfrm>
            <a:off x="7164288" y="2037162"/>
            <a:ext cx="15831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latin typeface="+mj-lt"/>
                <a:cs typeface="Arial Narrow" panose="020B0604020202020204" pitchFamily="34" charset="0"/>
              </a:rPr>
              <a:t>Copernicus EU</a:t>
            </a:r>
          </a:p>
          <a:p>
            <a:r>
              <a:rPr lang="es-ES" sz="1300" dirty="0">
                <a:latin typeface="+mj-lt"/>
                <a:cs typeface="Arial Narrow" panose="020B0604020202020204" pitchFamily="34" charset="0"/>
              </a:rPr>
              <a:t>Copernicus ECMWF</a:t>
            </a:r>
            <a:endParaRPr lang="en-US" sz="1300" dirty="0">
              <a:latin typeface="+mj-lt"/>
              <a:cs typeface="Arial Narrow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C116A7-A302-10FC-A492-66913E230F58}"/>
              </a:ext>
            </a:extLst>
          </p:cNvPr>
          <p:cNvSpPr txBox="1"/>
          <p:nvPr/>
        </p:nvSpPr>
        <p:spPr>
          <a:xfrm>
            <a:off x="7199271" y="1453364"/>
            <a:ext cx="15831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latin typeface="+mj-lt"/>
                <a:cs typeface="Arial Narrow" panose="020B0604020202020204" pitchFamily="34" charset="0"/>
              </a:rPr>
              <a:t>@</a:t>
            </a:r>
            <a:r>
              <a:rPr lang="es-ES" sz="1300" dirty="0" err="1">
                <a:latin typeface="+mj-lt"/>
                <a:cs typeface="Arial Narrow" panose="020B0604020202020204" pitchFamily="34" charset="0"/>
              </a:rPr>
              <a:t>copernicusecmwf</a:t>
            </a:r>
            <a:endParaRPr lang="en-US" sz="1300" dirty="0">
              <a:latin typeface="+mj-lt"/>
              <a:cs typeface="Arial Narrow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6E143C-D724-EB7E-4714-A438CADC5043}"/>
              </a:ext>
            </a:extLst>
          </p:cNvPr>
          <p:cNvSpPr txBox="1"/>
          <p:nvPr/>
        </p:nvSpPr>
        <p:spPr>
          <a:xfrm>
            <a:off x="5004048" y="2127471"/>
            <a:ext cx="15831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latin typeface="+mj-lt"/>
                <a:cs typeface="Arial Narrow" panose="020B0604020202020204" pitchFamily="34" charset="0"/>
              </a:rPr>
              <a:t>Copernicus ECMWF</a:t>
            </a:r>
            <a:endParaRPr lang="en-US" sz="1300" dirty="0">
              <a:latin typeface="+mj-lt"/>
              <a:cs typeface="Arial Narrow" panose="020B0604020202020204" pitchFamily="34" charset="0"/>
            </a:endParaRPr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846A55B3-5F51-8C26-D068-A632B20AC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019" y="2042481"/>
            <a:ext cx="558000" cy="558000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225CFD95-FD49-7996-7A09-04F583641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486" y="2042481"/>
            <a:ext cx="558000" cy="55800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595BDDE8-D630-8423-328A-F46B31F6C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1365678"/>
            <a:ext cx="558000" cy="558000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19B7659E-A9A8-2398-F444-FEFADB9D4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4018" y="1354906"/>
            <a:ext cx="558000" cy="558000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1E0402A2-9E9B-8A2E-A12F-EA0024071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5715" y="2792634"/>
            <a:ext cx="558000" cy="558000"/>
          </a:xfrm>
          <a:prstGeom prst="rect">
            <a:avLst/>
          </a:prstGeom>
        </p:spPr>
      </p:pic>
      <p:sp>
        <p:nvSpPr>
          <p:cNvPr id="21" name="TextBox 5">
            <a:extLst>
              <a:ext uri="{FF2B5EF4-FFF2-40B4-BE49-F238E27FC236}">
                <a16:creationId xmlns:a16="http://schemas.microsoft.com/office/drawing/2014/main" id="{0F16C411-D576-3B74-0CB9-6933A3DF3102}"/>
              </a:ext>
            </a:extLst>
          </p:cNvPr>
          <p:cNvSpPr txBox="1"/>
          <p:nvPr/>
        </p:nvSpPr>
        <p:spPr>
          <a:xfrm>
            <a:off x="5004048" y="2673048"/>
            <a:ext cx="17200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latin typeface="+mj-lt"/>
                <a:cs typeface="Arial Narrow" panose="020B0604020202020204" pitchFamily="34" charset="0"/>
              </a:rPr>
              <a:t>@CopernicusEU</a:t>
            </a:r>
          </a:p>
          <a:p>
            <a:r>
              <a:rPr lang="es-ES" sz="1300" dirty="0">
                <a:latin typeface="+mj-lt"/>
                <a:cs typeface="Arial Narrow" panose="020B0604020202020204" pitchFamily="34" charset="0"/>
              </a:rPr>
              <a:t>@</a:t>
            </a:r>
            <a:r>
              <a:rPr lang="es-ES" sz="1300" dirty="0" err="1">
                <a:latin typeface="+mj-lt"/>
                <a:cs typeface="Arial Narrow" panose="020B0604020202020204" pitchFamily="34" charset="0"/>
              </a:rPr>
              <a:t>CopernicusECMWF</a:t>
            </a:r>
            <a:endParaRPr lang="es-ES" sz="1300" dirty="0">
              <a:latin typeface="+mj-lt"/>
              <a:cs typeface="Arial Narrow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F2BA922-5C3F-2894-B19E-607A10852976}"/>
              </a:ext>
            </a:extLst>
          </p:cNvPr>
          <p:cNvSpPr/>
          <p:nvPr/>
        </p:nvSpPr>
        <p:spPr>
          <a:xfrm>
            <a:off x="4391849" y="2760292"/>
            <a:ext cx="550162" cy="58073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3F29834-45E1-4560-EDC1-9D791FB5B4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45959" r="67864" b="48245"/>
          <a:stretch/>
        </p:blipFill>
        <p:spPr>
          <a:xfrm>
            <a:off x="4440143" y="2860924"/>
            <a:ext cx="380813" cy="384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1E610C-11B7-EF9E-CEF9-48D0A22717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605" y="1112953"/>
            <a:ext cx="3691893" cy="239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62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A3703-3D74-0F45-95C2-324F0384D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prstClr val="white"/>
                </a:solidFill>
                <a:ea typeface="+mj-ea"/>
                <a:cs typeface="+mj-cs"/>
              </a:rPr>
              <a:t>CAMS Information Flow</a:t>
            </a:r>
            <a:endParaRPr lang="en-US" spc="225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00373D-7E32-F844-87A4-269D6FE0CAB6}"/>
              </a:ext>
            </a:extLst>
          </p:cNvPr>
          <p:cNvSpPr/>
          <p:nvPr/>
        </p:nvSpPr>
        <p:spPr>
          <a:xfrm>
            <a:off x="3628585" y="4704618"/>
            <a:ext cx="488274" cy="154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E09D9A-F3DA-8248-8381-8B32D0A59D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41"/>
          <a:stretch/>
        </p:blipFill>
        <p:spPr>
          <a:xfrm>
            <a:off x="987120" y="536939"/>
            <a:ext cx="2136787" cy="9028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5A4F83-08CF-D54E-BB2A-42CBA9F9A14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74" y="997801"/>
            <a:ext cx="1952550" cy="110054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9" name="Picture 18" descr="A close up of a map&#10;&#10;Description automatically generated">
            <a:extLst>
              <a:ext uri="{FF2B5EF4-FFF2-40B4-BE49-F238E27FC236}">
                <a16:creationId xmlns:a16="http://schemas.microsoft.com/office/drawing/2014/main" id="{7ED7887C-FFFE-8D43-B553-2F386D036A5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32" y="3070149"/>
            <a:ext cx="1356950" cy="84728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A close up of a map&#10;&#10;Description automatically generated">
            <a:extLst>
              <a:ext uri="{FF2B5EF4-FFF2-40B4-BE49-F238E27FC236}">
                <a16:creationId xmlns:a16="http://schemas.microsoft.com/office/drawing/2014/main" id="{F35CA599-D88C-5941-BE08-33589B3A999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32" y="3184449"/>
            <a:ext cx="1356950" cy="84728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A close up of a map&#10;&#10;Description automatically generated">
            <a:extLst>
              <a:ext uri="{FF2B5EF4-FFF2-40B4-BE49-F238E27FC236}">
                <a16:creationId xmlns:a16="http://schemas.microsoft.com/office/drawing/2014/main" id="{2560E573-9AF6-5F4B-8A3C-9DFDFBC73E4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632" y="3298749"/>
            <a:ext cx="1356950" cy="84728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A close up of a map&#10;&#10;Description automatically generated">
            <a:extLst>
              <a:ext uri="{FF2B5EF4-FFF2-40B4-BE49-F238E27FC236}">
                <a16:creationId xmlns:a16="http://schemas.microsoft.com/office/drawing/2014/main" id="{6C84397A-6E58-DB41-BD23-A6AFC0301AF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32" y="3413049"/>
            <a:ext cx="1356950" cy="84728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 descr="A close up of a map&#10;&#10;Description automatically generated">
            <a:extLst>
              <a:ext uri="{FF2B5EF4-FFF2-40B4-BE49-F238E27FC236}">
                <a16:creationId xmlns:a16="http://schemas.microsoft.com/office/drawing/2014/main" id="{B61B201D-2004-C24A-AD8B-15C14087F6E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232" y="3527349"/>
            <a:ext cx="1356950" cy="84728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A close up of a map&#10;&#10;Description automatically generated">
            <a:extLst>
              <a:ext uri="{FF2B5EF4-FFF2-40B4-BE49-F238E27FC236}">
                <a16:creationId xmlns:a16="http://schemas.microsoft.com/office/drawing/2014/main" id="{6D679552-3D3B-3446-809C-70AEC9DBD7B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532" y="3641649"/>
            <a:ext cx="1356950" cy="84728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 descr="A close up of a map&#10;&#10;Description automatically generated">
            <a:extLst>
              <a:ext uri="{FF2B5EF4-FFF2-40B4-BE49-F238E27FC236}">
                <a16:creationId xmlns:a16="http://schemas.microsoft.com/office/drawing/2014/main" id="{41525A0A-F02F-1C44-B7F1-D449A94BC0E5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32" y="3755949"/>
            <a:ext cx="1356950" cy="84728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A close up of a map&#10;&#10;Description automatically generated">
            <a:extLst>
              <a:ext uri="{FF2B5EF4-FFF2-40B4-BE49-F238E27FC236}">
                <a16:creationId xmlns:a16="http://schemas.microsoft.com/office/drawing/2014/main" id="{64437494-D635-EC46-B8F7-FFFDD034716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32" y="3870249"/>
            <a:ext cx="1356950" cy="84728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 descr="A close up of a map&#10;&#10;Description automatically generated">
            <a:extLst>
              <a:ext uri="{FF2B5EF4-FFF2-40B4-BE49-F238E27FC236}">
                <a16:creationId xmlns:a16="http://schemas.microsoft.com/office/drawing/2014/main" id="{F22BFE46-BFF5-4047-9204-4625223B7F5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32" y="3984549"/>
            <a:ext cx="1356950" cy="84728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035FB6D-B10B-444C-9A14-8B186DE2BB3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5400" y="667445"/>
            <a:ext cx="1685565" cy="115288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A4527A1-1616-D047-A998-29D6BE9035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79" y="1041773"/>
            <a:ext cx="1517075" cy="115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83978A7-6D17-EE4E-8499-3AAAB51FF8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52" y="1582015"/>
            <a:ext cx="1206434" cy="1091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28128A-31C8-E242-8C5A-E411D79092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0180" y="3362632"/>
            <a:ext cx="371087" cy="371087"/>
          </a:xfrm>
          <a:prstGeom prst="rect">
            <a:avLst/>
          </a:prstGeom>
        </p:spPr>
      </p:pic>
      <p:pic>
        <p:nvPicPr>
          <p:cNvPr id="33" name="Picture 32" descr="A picture containing map, black, cat, bird&#10;&#10;Description automatically generated">
            <a:extLst>
              <a:ext uri="{FF2B5EF4-FFF2-40B4-BE49-F238E27FC236}">
                <a16:creationId xmlns:a16="http://schemas.microsoft.com/office/drawing/2014/main" id="{7089B5F5-BC1B-1242-8B27-A562FB588226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666" y="3870249"/>
            <a:ext cx="1325072" cy="7559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A66C723-911A-3141-8CB9-089C0A535CF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248" r="10919"/>
          <a:stretch/>
        </p:blipFill>
        <p:spPr>
          <a:xfrm>
            <a:off x="5508095" y="2191825"/>
            <a:ext cx="885591" cy="108441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2DCAFA2-816F-7F4A-A8AE-E043636EB88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7197" r="6931" b="20958"/>
          <a:stretch/>
        </p:blipFill>
        <p:spPr>
          <a:xfrm>
            <a:off x="6258183" y="2743170"/>
            <a:ext cx="931867" cy="40142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9036687-985E-AF4E-A560-9981286862A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9"/>
          <a:stretch/>
        </p:blipFill>
        <p:spPr>
          <a:xfrm>
            <a:off x="7193070" y="3298749"/>
            <a:ext cx="1478632" cy="847281"/>
          </a:xfrm>
          <a:prstGeom prst="rect">
            <a:avLst/>
          </a:prstGeom>
        </p:spPr>
      </p:pic>
      <p:pic>
        <p:nvPicPr>
          <p:cNvPr id="41" name="Picture 40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B571917E-998D-7D42-94C5-2C98546E45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46" y="3835983"/>
            <a:ext cx="1545647" cy="1234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3FE155C-956C-9142-9E00-831C24022625}"/>
              </a:ext>
            </a:extLst>
          </p:cNvPr>
          <p:cNvSpPr txBox="1"/>
          <p:nvPr/>
        </p:nvSpPr>
        <p:spPr>
          <a:xfrm>
            <a:off x="606196" y="2656734"/>
            <a:ext cx="173935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Earth Observation from satellite (&gt;75 instruments) and in-situ (regulatory and research)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9E2F55-1D87-DE42-BCC6-199CCBE5EC13}"/>
              </a:ext>
            </a:extLst>
          </p:cNvPr>
          <p:cNvSpPr/>
          <p:nvPr/>
        </p:nvSpPr>
        <p:spPr>
          <a:xfrm>
            <a:off x="2459849" y="679431"/>
            <a:ext cx="2851734" cy="4391174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1DB3C7A-3E61-B045-A9C8-FD0CF4EA62EC}"/>
              </a:ext>
            </a:extLst>
          </p:cNvPr>
          <p:cNvSpPr txBox="1"/>
          <p:nvPr/>
        </p:nvSpPr>
        <p:spPr>
          <a:xfrm>
            <a:off x="2542790" y="2368033"/>
            <a:ext cx="27687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CAMS main operational data assimilation and modelling systems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9519B1F-7FCD-1242-8957-22ED04B45C61}"/>
              </a:ext>
            </a:extLst>
          </p:cNvPr>
          <p:cNvSpPr txBox="1"/>
          <p:nvPr/>
        </p:nvSpPr>
        <p:spPr>
          <a:xfrm>
            <a:off x="7522620" y="629893"/>
            <a:ext cx="15170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CAMS users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Applications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Policy products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30F880-CF5D-1847-8F41-6C05765FE9A2}"/>
              </a:ext>
            </a:extLst>
          </p:cNvPr>
          <p:cNvSpPr txBox="1"/>
          <p:nvPr/>
        </p:nvSpPr>
        <p:spPr>
          <a:xfrm>
            <a:off x="3009511" y="2173818"/>
            <a:ext cx="21945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IFS  40km (oper) / 80km (rean) Globe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E29AEA2-ACF3-6E40-A6BD-F48091CB0146}"/>
              </a:ext>
            </a:extLst>
          </p:cNvPr>
          <p:cNvSpPr txBox="1"/>
          <p:nvPr/>
        </p:nvSpPr>
        <p:spPr>
          <a:xfrm>
            <a:off x="2515038" y="4329680"/>
            <a:ext cx="8529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rgbClr val="C00000"/>
                </a:solidFill>
                <a:latin typeface="Calibri"/>
              </a:rPr>
              <a:t>11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-member ensemble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10km Europe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4CB8D30-844D-7645-A75C-E3EDDBDCA0B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8" b="53467"/>
          <a:stretch/>
        </p:blipFill>
        <p:spPr>
          <a:xfrm>
            <a:off x="304581" y="1143708"/>
            <a:ext cx="2136787" cy="58425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657C058-14A1-FF46-9412-D0E2A3B55BC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75" b="29593"/>
          <a:stretch/>
        </p:blipFill>
        <p:spPr>
          <a:xfrm>
            <a:off x="459816" y="1579009"/>
            <a:ext cx="2136787" cy="70129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9ED90C4-9BBE-7345-8614-484DEC3591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81" r="48164" b="5423"/>
          <a:stretch/>
        </p:blipFill>
        <p:spPr>
          <a:xfrm>
            <a:off x="588996" y="1794512"/>
            <a:ext cx="1107623" cy="87949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36EEFAB-34BB-1344-9B6F-ECF8E02D23F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20041" y="2769584"/>
            <a:ext cx="418500" cy="418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6E45BF9-8DE7-2A4D-8844-EC3F41403E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32179" y="3479073"/>
            <a:ext cx="562936" cy="25929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6E07B95-D1CC-0742-BC60-ED0E9CC8692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02656" y="3347852"/>
            <a:ext cx="400647" cy="40064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4077C7F-6871-0941-899A-9DA36E7DE2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19290" y="4076411"/>
            <a:ext cx="546527" cy="25326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F1E210F-711B-5447-8665-F1F6124A81B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730" b="18697"/>
          <a:stretch/>
        </p:blipFill>
        <p:spPr>
          <a:xfrm>
            <a:off x="8019695" y="4122941"/>
            <a:ext cx="730774" cy="442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746458-2589-BCAC-6153-CCE26895E8FB}"/>
              </a:ext>
            </a:extLst>
          </p:cNvPr>
          <p:cNvSpPr txBox="1"/>
          <p:nvPr/>
        </p:nvSpPr>
        <p:spPr>
          <a:xfrm>
            <a:off x="2717495" y="746119"/>
            <a:ext cx="1974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C00000"/>
                </a:solidFill>
              </a:rPr>
              <a:t>Two global 5-day forecasts daily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BB0AB6-EC6F-4390-7673-D4CCEEB685C6}"/>
              </a:ext>
            </a:extLst>
          </p:cNvPr>
          <p:cNvSpPr txBox="1"/>
          <p:nvPr/>
        </p:nvSpPr>
        <p:spPr>
          <a:xfrm>
            <a:off x="6012777" y="4830336"/>
            <a:ext cx="31330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416DA6"/>
                </a:solidFill>
              </a:rPr>
              <a:t>atmosphere.copernicus.eu</a:t>
            </a:r>
            <a:endParaRPr lang="en-US" sz="1600" dirty="0">
              <a:solidFill>
                <a:srgbClr val="416D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658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F0958-0690-520D-8F3E-9B56252E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4" y="246286"/>
            <a:ext cx="8096784" cy="288032"/>
          </a:xfrm>
        </p:spPr>
        <p:txBody>
          <a:bodyPr/>
          <a:lstStyle/>
          <a:p>
            <a:r>
              <a:rPr lang="en-US" sz="1700" dirty="0"/>
              <a:t>Satellite data and types used in NRT by CAMS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B8DC5C0-426E-9396-8FA5-77779C6A23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207649"/>
              </p:ext>
            </p:extLst>
          </p:nvPr>
        </p:nvGraphicFramePr>
        <p:xfrm>
          <a:off x="1078729" y="699542"/>
          <a:ext cx="7309693" cy="3663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019">
                  <a:extLst>
                    <a:ext uri="{9D8B030D-6E8A-4147-A177-3AD203B41FA5}">
                      <a16:colId xmlns:a16="http://schemas.microsoft.com/office/drawing/2014/main" val="761486973"/>
                    </a:ext>
                  </a:extLst>
                </a:gridCol>
                <a:gridCol w="254541">
                  <a:extLst>
                    <a:ext uri="{9D8B030D-6E8A-4147-A177-3AD203B41FA5}">
                      <a16:colId xmlns:a16="http://schemas.microsoft.com/office/drawing/2014/main" val="3609294301"/>
                    </a:ext>
                  </a:extLst>
                </a:gridCol>
                <a:gridCol w="258735">
                  <a:extLst>
                    <a:ext uri="{9D8B030D-6E8A-4147-A177-3AD203B41FA5}">
                      <a16:colId xmlns:a16="http://schemas.microsoft.com/office/drawing/2014/main" val="2309394077"/>
                    </a:ext>
                  </a:extLst>
                </a:gridCol>
                <a:gridCol w="258738">
                  <a:extLst>
                    <a:ext uri="{9D8B030D-6E8A-4147-A177-3AD203B41FA5}">
                      <a16:colId xmlns:a16="http://schemas.microsoft.com/office/drawing/2014/main" val="980826040"/>
                    </a:ext>
                  </a:extLst>
                </a:gridCol>
                <a:gridCol w="310485">
                  <a:extLst>
                    <a:ext uri="{9D8B030D-6E8A-4147-A177-3AD203B41FA5}">
                      <a16:colId xmlns:a16="http://schemas.microsoft.com/office/drawing/2014/main" val="1557475554"/>
                    </a:ext>
                  </a:extLst>
                </a:gridCol>
                <a:gridCol w="354839">
                  <a:extLst>
                    <a:ext uri="{9D8B030D-6E8A-4147-A177-3AD203B41FA5}">
                      <a16:colId xmlns:a16="http://schemas.microsoft.com/office/drawing/2014/main" val="1907823929"/>
                    </a:ext>
                  </a:extLst>
                </a:gridCol>
                <a:gridCol w="258738">
                  <a:extLst>
                    <a:ext uri="{9D8B030D-6E8A-4147-A177-3AD203B41FA5}">
                      <a16:colId xmlns:a16="http://schemas.microsoft.com/office/drawing/2014/main" val="851250681"/>
                    </a:ext>
                  </a:extLst>
                </a:gridCol>
                <a:gridCol w="303092">
                  <a:extLst>
                    <a:ext uri="{9D8B030D-6E8A-4147-A177-3AD203B41FA5}">
                      <a16:colId xmlns:a16="http://schemas.microsoft.com/office/drawing/2014/main" val="2485556713"/>
                    </a:ext>
                  </a:extLst>
                </a:gridCol>
                <a:gridCol w="310485">
                  <a:extLst>
                    <a:ext uri="{9D8B030D-6E8A-4147-A177-3AD203B41FA5}">
                      <a16:colId xmlns:a16="http://schemas.microsoft.com/office/drawing/2014/main" val="2516368709"/>
                    </a:ext>
                  </a:extLst>
                </a:gridCol>
                <a:gridCol w="332662">
                  <a:extLst>
                    <a:ext uri="{9D8B030D-6E8A-4147-A177-3AD203B41FA5}">
                      <a16:colId xmlns:a16="http://schemas.microsoft.com/office/drawing/2014/main" val="4024872413"/>
                    </a:ext>
                  </a:extLst>
                </a:gridCol>
                <a:gridCol w="384409">
                  <a:extLst>
                    <a:ext uri="{9D8B030D-6E8A-4147-A177-3AD203B41FA5}">
                      <a16:colId xmlns:a16="http://schemas.microsoft.com/office/drawing/2014/main" val="1310918301"/>
                    </a:ext>
                  </a:extLst>
                </a:gridCol>
                <a:gridCol w="377018">
                  <a:extLst>
                    <a:ext uri="{9D8B030D-6E8A-4147-A177-3AD203B41FA5}">
                      <a16:colId xmlns:a16="http://schemas.microsoft.com/office/drawing/2014/main" val="4217213689"/>
                    </a:ext>
                  </a:extLst>
                </a:gridCol>
                <a:gridCol w="377018">
                  <a:extLst>
                    <a:ext uri="{9D8B030D-6E8A-4147-A177-3AD203B41FA5}">
                      <a16:colId xmlns:a16="http://schemas.microsoft.com/office/drawing/2014/main" val="1283883919"/>
                    </a:ext>
                  </a:extLst>
                </a:gridCol>
                <a:gridCol w="354839">
                  <a:extLst>
                    <a:ext uri="{9D8B030D-6E8A-4147-A177-3AD203B41FA5}">
                      <a16:colId xmlns:a16="http://schemas.microsoft.com/office/drawing/2014/main" val="1295855231"/>
                    </a:ext>
                  </a:extLst>
                </a:gridCol>
                <a:gridCol w="317875">
                  <a:extLst>
                    <a:ext uri="{9D8B030D-6E8A-4147-A177-3AD203B41FA5}">
                      <a16:colId xmlns:a16="http://schemas.microsoft.com/office/drawing/2014/main" val="2631329938"/>
                    </a:ext>
                  </a:extLst>
                </a:gridCol>
                <a:gridCol w="317875">
                  <a:extLst>
                    <a:ext uri="{9D8B030D-6E8A-4147-A177-3AD203B41FA5}">
                      <a16:colId xmlns:a16="http://schemas.microsoft.com/office/drawing/2014/main" val="2923371569"/>
                    </a:ext>
                  </a:extLst>
                </a:gridCol>
                <a:gridCol w="317875">
                  <a:extLst>
                    <a:ext uri="{9D8B030D-6E8A-4147-A177-3AD203B41FA5}">
                      <a16:colId xmlns:a16="http://schemas.microsoft.com/office/drawing/2014/main" val="3309724135"/>
                    </a:ext>
                  </a:extLst>
                </a:gridCol>
                <a:gridCol w="347449">
                  <a:extLst>
                    <a:ext uri="{9D8B030D-6E8A-4147-A177-3AD203B41FA5}">
                      <a16:colId xmlns:a16="http://schemas.microsoft.com/office/drawing/2014/main" val="3582761924"/>
                    </a:ext>
                  </a:extLst>
                </a:gridCol>
                <a:gridCol w="325272">
                  <a:extLst>
                    <a:ext uri="{9D8B030D-6E8A-4147-A177-3AD203B41FA5}">
                      <a16:colId xmlns:a16="http://schemas.microsoft.com/office/drawing/2014/main" val="1658489459"/>
                    </a:ext>
                  </a:extLst>
                </a:gridCol>
                <a:gridCol w="303094">
                  <a:extLst>
                    <a:ext uri="{9D8B030D-6E8A-4147-A177-3AD203B41FA5}">
                      <a16:colId xmlns:a16="http://schemas.microsoft.com/office/drawing/2014/main" val="972264749"/>
                    </a:ext>
                  </a:extLst>
                </a:gridCol>
                <a:gridCol w="353553">
                  <a:extLst>
                    <a:ext uri="{9D8B030D-6E8A-4147-A177-3AD203B41FA5}">
                      <a16:colId xmlns:a16="http://schemas.microsoft.com/office/drawing/2014/main" val="1182550508"/>
                    </a:ext>
                  </a:extLst>
                </a:gridCol>
                <a:gridCol w="254541">
                  <a:extLst>
                    <a:ext uri="{9D8B030D-6E8A-4147-A177-3AD203B41FA5}">
                      <a16:colId xmlns:a16="http://schemas.microsoft.com/office/drawing/2014/main" val="1450968633"/>
                    </a:ext>
                  </a:extLst>
                </a:gridCol>
                <a:gridCol w="254541">
                  <a:extLst>
                    <a:ext uri="{9D8B030D-6E8A-4147-A177-3AD203B41FA5}">
                      <a16:colId xmlns:a16="http://schemas.microsoft.com/office/drawing/2014/main" val="2415078415"/>
                    </a:ext>
                  </a:extLst>
                </a:gridCol>
              </a:tblGrid>
              <a:tr h="518459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O</a:t>
                      </a:r>
                      <a:r>
                        <a:rPr lang="en-GB" sz="1000" baseline="-25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CO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NO</a:t>
                      </a:r>
                      <a:r>
                        <a:rPr lang="en-GB" sz="1000" baseline="-25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SO</a:t>
                      </a:r>
                      <a:r>
                        <a:rPr lang="en-GB" sz="1000" baseline="-25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baseline="-25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AOD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</a:t>
                      </a:r>
                      <a:r>
                        <a:rPr lang="en-GB" sz="1000" baseline="-25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CO</a:t>
                      </a:r>
                      <a:r>
                        <a:rPr lang="en-GB" sz="1000" baseline="-25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B0E8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008764"/>
                  </a:ext>
                </a:extLst>
              </a:tr>
              <a:tr h="1136826"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Satellite</a:t>
                      </a:r>
                    </a:p>
                  </a:txBody>
                  <a:tcPr vert="vert27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AURA</a:t>
                      </a:r>
                    </a:p>
                  </a:txBody>
                  <a:tcPr vert="vert27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/>
                        <a:t>Metop</a:t>
                      </a:r>
                      <a:r>
                        <a:rPr lang="en-GB" sz="1000" dirty="0"/>
                        <a:t> BC</a:t>
                      </a:r>
                    </a:p>
                  </a:txBody>
                  <a:tcPr vert="vert27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S-NPP &amp; NOAA 20</a:t>
                      </a:r>
                    </a:p>
                  </a:txBody>
                  <a:tcPr vert="vert27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Sentinel 5p</a:t>
                      </a:r>
                    </a:p>
                  </a:txBody>
                  <a:tcPr vert="vert27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/>
                        <a:t>Metop</a:t>
                      </a:r>
                      <a:r>
                        <a:rPr lang="en-GB" sz="1000" dirty="0"/>
                        <a:t> BC</a:t>
                      </a:r>
                    </a:p>
                  </a:txBody>
                  <a:tcPr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TERRA</a:t>
                      </a:r>
                    </a:p>
                  </a:txBody>
                  <a:tcPr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Sentinel 5p</a:t>
                      </a:r>
                    </a:p>
                  </a:txBody>
                  <a:tcPr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/>
                        <a:t>Metop</a:t>
                      </a:r>
                      <a:r>
                        <a:rPr lang="en-GB" sz="1000" dirty="0"/>
                        <a:t> BC</a:t>
                      </a:r>
                    </a:p>
                  </a:txBody>
                  <a:tcPr vert="vert27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Sentinel 5p</a:t>
                      </a:r>
                    </a:p>
                  </a:txBody>
                  <a:tcPr vert="vert27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/>
                        <a:t>Metop</a:t>
                      </a:r>
                      <a:r>
                        <a:rPr lang="en-GB" sz="1000" dirty="0"/>
                        <a:t> BC</a:t>
                      </a:r>
                    </a:p>
                  </a:txBody>
                  <a:tcPr vert="vert27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Sentinel 5p</a:t>
                      </a:r>
                    </a:p>
                  </a:txBody>
                  <a:tcPr vert="vert27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AQUA &amp; TERRA</a:t>
                      </a:r>
                    </a:p>
                  </a:txBody>
                  <a:tcPr vert="vert27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/>
                        <a:t>Metop</a:t>
                      </a:r>
                      <a:r>
                        <a:rPr lang="en-GB" sz="1000" dirty="0"/>
                        <a:t> BC</a:t>
                      </a:r>
                    </a:p>
                  </a:txBody>
                  <a:tcPr vert="vert27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S-NPP &amp; NOAA-20</a:t>
                      </a:r>
                    </a:p>
                  </a:txBody>
                  <a:tcPr vert="vert27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Sentinel-3</a:t>
                      </a:r>
                    </a:p>
                  </a:txBody>
                  <a:tcPr vert="vert27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GOSAT</a:t>
                      </a:r>
                    </a:p>
                  </a:txBody>
                  <a:tcPr vert="vert27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/>
                        <a:t>Metop</a:t>
                      </a:r>
                      <a:r>
                        <a:rPr lang="en-GB" sz="1000" dirty="0"/>
                        <a:t> BC</a:t>
                      </a:r>
                    </a:p>
                  </a:txBody>
                  <a:tcPr vert="vert27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Sentinel 5p</a:t>
                      </a:r>
                    </a:p>
                  </a:txBody>
                  <a:tcPr vert="vert27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GOSAT</a:t>
                      </a:r>
                    </a:p>
                  </a:txBody>
                  <a:tcPr vert="vert270" anchor="ctr">
                    <a:solidFill>
                      <a:srgbClr val="B0E8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/>
                        <a:t>Metop</a:t>
                      </a:r>
                      <a:r>
                        <a:rPr lang="en-GB" sz="1000" dirty="0"/>
                        <a:t> BC</a:t>
                      </a:r>
                    </a:p>
                  </a:txBody>
                  <a:tcPr vert="vert270" anchor="ctr">
                    <a:solidFill>
                      <a:srgbClr val="B0E8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OCO-2</a:t>
                      </a:r>
                    </a:p>
                  </a:txBody>
                  <a:tcPr vert="vert270" anchor="ctr">
                    <a:solidFill>
                      <a:srgbClr val="B0E8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89904"/>
                  </a:ext>
                </a:extLst>
              </a:tr>
              <a:tr h="935758"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Instrument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MLS</a:t>
                      </a:r>
                    </a:p>
                  </a:txBody>
                  <a:tcPr vert="vert27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OMI</a:t>
                      </a:r>
                    </a:p>
                  </a:txBody>
                  <a:tcPr vert="vert27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GOME-2</a:t>
                      </a:r>
                    </a:p>
                  </a:txBody>
                  <a:tcPr vert="vert27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OMPS</a:t>
                      </a:r>
                    </a:p>
                  </a:txBody>
                  <a:tcPr vert="vert27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/>
                        <a:t>TropOMI</a:t>
                      </a:r>
                      <a:endParaRPr lang="en-GB" sz="1000" dirty="0"/>
                    </a:p>
                  </a:txBody>
                  <a:tcPr vert="vert27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IASI</a:t>
                      </a:r>
                    </a:p>
                  </a:txBody>
                  <a:tcPr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MOPITT</a:t>
                      </a:r>
                    </a:p>
                  </a:txBody>
                  <a:tcPr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>
                          <a:solidFill>
                            <a:schemeClr val="tx1"/>
                          </a:solidFill>
                        </a:rPr>
                        <a:t>TropOMI</a:t>
                      </a:r>
                      <a:endParaRPr lang="en-GB" sz="1000" dirty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GOME-2</a:t>
                      </a:r>
                    </a:p>
                  </a:txBody>
                  <a:tcPr vert="vert27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>
                          <a:solidFill>
                            <a:schemeClr val="tx1"/>
                          </a:solidFill>
                        </a:rPr>
                        <a:t>TropOMI</a:t>
                      </a:r>
                      <a:endParaRPr lang="en-GB" sz="1000" dirty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GOME-2</a:t>
                      </a:r>
                    </a:p>
                  </a:txBody>
                  <a:tcPr vert="vert27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>
                          <a:solidFill>
                            <a:schemeClr val="tx1"/>
                          </a:solidFill>
                        </a:rPr>
                        <a:t>TropOMI</a:t>
                      </a:r>
                      <a:endParaRPr lang="en-GB" sz="1000" dirty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MODIS</a:t>
                      </a:r>
                    </a:p>
                  </a:txBody>
                  <a:tcPr vert="vert27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PMAP</a:t>
                      </a:r>
                    </a:p>
                  </a:txBody>
                  <a:tcPr vert="vert27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VIIRS</a:t>
                      </a:r>
                    </a:p>
                  </a:txBody>
                  <a:tcPr vert="vert27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SLSTR</a:t>
                      </a:r>
                    </a:p>
                  </a:txBody>
                  <a:tcPr vert="vert27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TANSO</a:t>
                      </a:r>
                    </a:p>
                  </a:txBody>
                  <a:tcPr vert="vert27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IASI</a:t>
                      </a:r>
                    </a:p>
                  </a:txBody>
                  <a:tcPr vert="vert27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TropOMI</a:t>
                      </a:r>
                      <a:endParaRPr lang="en-GB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vert="vert27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TANSO</a:t>
                      </a:r>
                    </a:p>
                  </a:txBody>
                  <a:tcPr vert="vert270" anchor="ctr">
                    <a:solidFill>
                      <a:srgbClr val="B0E8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IASI</a:t>
                      </a:r>
                    </a:p>
                  </a:txBody>
                  <a:tcPr vert="vert270" anchor="ctr">
                    <a:solidFill>
                      <a:srgbClr val="B0E8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OCO-2</a:t>
                      </a:r>
                    </a:p>
                  </a:txBody>
                  <a:tcPr vert="vert270" anchor="ctr">
                    <a:solidFill>
                      <a:srgbClr val="B0E8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42978"/>
                  </a:ext>
                </a:extLst>
              </a:tr>
              <a:tr h="1072498"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/>
                        <a:t>Type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Strat Profiles</a:t>
                      </a:r>
                    </a:p>
                  </a:txBody>
                  <a:tcPr vert="vert27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Total Columns</a:t>
                      </a:r>
                    </a:p>
                  </a:txBody>
                  <a:tcPr vert="vert27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Total Columns</a:t>
                      </a:r>
                    </a:p>
                  </a:txBody>
                  <a:tcPr vert="vert27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Layers</a:t>
                      </a:r>
                    </a:p>
                  </a:txBody>
                  <a:tcPr vert="vert27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Total Columns</a:t>
                      </a:r>
                    </a:p>
                  </a:txBody>
                  <a:tcPr vert="vert27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Total Columns</a:t>
                      </a:r>
                    </a:p>
                  </a:txBody>
                  <a:tcPr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Total Columns</a:t>
                      </a:r>
                    </a:p>
                  </a:txBody>
                  <a:tcPr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Total Columns</a:t>
                      </a:r>
                    </a:p>
                  </a:txBody>
                  <a:tcPr vert="vert27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Tropospheric Columns</a:t>
                      </a:r>
                    </a:p>
                  </a:txBody>
                  <a:tcPr vert="vert27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Tropospheric Columns</a:t>
                      </a:r>
                    </a:p>
                  </a:txBody>
                  <a:tcPr vert="vert27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Total Columns</a:t>
                      </a:r>
                    </a:p>
                  </a:txBody>
                  <a:tcPr vert="vert27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>
                          <a:solidFill>
                            <a:schemeClr val="tx1"/>
                          </a:solidFill>
                        </a:rPr>
                        <a:t>Ttotal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 Columns</a:t>
                      </a:r>
                    </a:p>
                  </a:txBody>
                  <a:tcPr vert="vert27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AOD </a:t>
                      </a:r>
                    </a:p>
                  </a:txBody>
                  <a:tcPr vert="vert27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AOD</a:t>
                      </a:r>
                    </a:p>
                  </a:txBody>
                  <a:tcPr vert="vert27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AOD</a:t>
                      </a:r>
                    </a:p>
                  </a:txBody>
                  <a:tcPr vert="vert27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AOD</a:t>
                      </a:r>
                    </a:p>
                  </a:txBody>
                  <a:tcPr vert="vert27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Total Columns</a:t>
                      </a:r>
                    </a:p>
                  </a:txBody>
                  <a:tcPr vert="vert27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Total Columns</a:t>
                      </a:r>
                    </a:p>
                  </a:txBody>
                  <a:tcPr vert="vert27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Total Columns</a:t>
                      </a:r>
                    </a:p>
                  </a:txBody>
                  <a:tcPr vert="vert27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Total Columns</a:t>
                      </a:r>
                    </a:p>
                  </a:txBody>
                  <a:tcPr vert="vert270" anchor="ctr">
                    <a:solidFill>
                      <a:srgbClr val="B0E8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Total Columns</a:t>
                      </a:r>
                    </a:p>
                  </a:txBody>
                  <a:tcPr vert="vert270" anchor="ctr">
                    <a:solidFill>
                      <a:srgbClr val="B0E8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Total columns</a:t>
                      </a:r>
                    </a:p>
                  </a:txBody>
                  <a:tcPr vert="vert270" anchor="ctr">
                    <a:solidFill>
                      <a:srgbClr val="B0E8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600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0293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Observation data flow at ECMWF</a:t>
            </a:r>
          </a:p>
        </p:txBody>
      </p:sp>
      <p:sp>
        <p:nvSpPr>
          <p:cNvPr id="28" name="Cloud 27"/>
          <p:cNvSpPr/>
          <p:nvPr/>
        </p:nvSpPr>
        <p:spPr bwMode="auto">
          <a:xfrm>
            <a:off x="467544" y="1852863"/>
            <a:ext cx="1024189" cy="926432"/>
          </a:xfrm>
          <a:prstGeom prst="cloud">
            <a:avLst/>
          </a:prstGeom>
          <a:noFill/>
          <a:ln w="28575">
            <a:solidFill>
              <a:schemeClr val="accent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endParaRPr lang="en-GB" sz="1575" b="1">
              <a:solidFill>
                <a:srgbClr val="00468C"/>
              </a:solidFill>
              <a:latin typeface="Arial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32" y="3396942"/>
            <a:ext cx="631460" cy="7346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88" y="944480"/>
            <a:ext cx="882079" cy="21820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01" y="2322095"/>
            <a:ext cx="1111280" cy="11112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25" y="2327726"/>
            <a:ext cx="1128234" cy="112823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780" y="3975367"/>
            <a:ext cx="980516" cy="6618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148" y="2336999"/>
            <a:ext cx="1436437" cy="115553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8" y="918798"/>
            <a:ext cx="703727" cy="896467"/>
          </a:xfrm>
          <a:prstGeom prst="rect">
            <a:avLst/>
          </a:prstGeom>
        </p:spPr>
      </p:pic>
      <p:cxnSp>
        <p:nvCxnSpPr>
          <p:cNvPr id="36" name="Straight Arrow Connector 35"/>
          <p:cNvCxnSpPr>
            <a:endCxn id="31" idx="0"/>
          </p:cNvCxnSpPr>
          <p:nvPr/>
        </p:nvCxnSpPr>
        <p:spPr bwMode="auto">
          <a:xfrm>
            <a:off x="2693841" y="1879797"/>
            <a:ext cx="0" cy="442298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1576285" y="2406314"/>
            <a:ext cx="621615" cy="205307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1595697" y="3219908"/>
            <a:ext cx="604505" cy="432838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3249481" y="2891843"/>
            <a:ext cx="785541" cy="0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Arrow Connector 39"/>
          <p:cNvCxnSpPr>
            <a:endCxn id="33" idx="0"/>
          </p:cNvCxnSpPr>
          <p:nvPr/>
        </p:nvCxnSpPr>
        <p:spPr bwMode="auto">
          <a:xfrm>
            <a:off x="4566319" y="3358116"/>
            <a:ext cx="4719" cy="617250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>
            <a:stCxn id="32" idx="3"/>
          </p:cNvCxnSpPr>
          <p:nvPr/>
        </p:nvCxnSpPr>
        <p:spPr bwMode="auto">
          <a:xfrm>
            <a:off x="5142659" y="2891843"/>
            <a:ext cx="817790" cy="0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TextBox 41"/>
          <p:cNvSpPr txBox="1"/>
          <p:nvPr/>
        </p:nvSpPr>
        <p:spPr>
          <a:xfrm>
            <a:off x="3130149" y="1168062"/>
            <a:ext cx="8178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err="1"/>
              <a:t>EUMETCast</a:t>
            </a:r>
            <a:endParaRPr lang="en-GB" sz="1050" dirty="0"/>
          </a:p>
        </p:txBody>
      </p:sp>
      <p:sp>
        <p:nvSpPr>
          <p:cNvPr id="44" name="TextBox 43"/>
          <p:cNvSpPr txBox="1"/>
          <p:nvPr/>
        </p:nvSpPr>
        <p:spPr>
          <a:xfrm>
            <a:off x="661672" y="2152399"/>
            <a:ext cx="751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internet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86887" y="4169888"/>
            <a:ext cx="538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GTS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99777" y="3344684"/>
            <a:ext cx="1409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Acquisition (ECPDS)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767414" y="1848733"/>
            <a:ext cx="1597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Ingestion &amp; processing</a:t>
            </a:r>
          </a:p>
          <a:p>
            <a:pPr algn="ctr"/>
            <a:r>
              <a:rPr lang="en-GB" sz="1200" dirty="0"/>
              <a:t>(SAPP)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047354" y="1973988"/>
            <a:ext cx="1548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Analysis &amp; forecast</a:t>
            </a:r>
          </a:p>
          <a:p>
            <a:pPr algn="ctr"/>
            <a:r>
              <a:rPr lang="en-GB" sz="1200" dirty="0"/>
              <a:t>(Atos supercomputer)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951086" y="3985222"/>
            <a:ext cx="1035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Data storage (DHS)</a:t>
            </a:r>
          </a:p>
        </p:txBody>
      </p:sp>
    </p:spTree>
    <p:extLst>
      <p:ext uri="{BB962C8B-B14F-4D97-AF65-F5344CB8AC3E}">
        <p14:creationId xmlns:p14="http://schemas.microsoft.com/office/powerpoint/2010/main" val="4283868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/>
          <p:cNvCxnSpPr/>
          <p:nvPr/>
        </p:nvCxnSpPr>
        <p:spPr bwMode="auto">
          <a:xfrm>
            <a:off x="6821646" y="2891843"/>
            <a:ext cx="817790" cy="0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Observation data flow</a:t>
            </a:r>
          </a:p>
        </p:txBody>
      </p:sp>
      <p:sp>
        <p:nvSpPr>
          <p:cNvPr id="28" name="Cloud 27"/>
          <p:cNvSpPr/>
          <p:nvPr/>
        </p:nvSpPr>
        <p:spPr bwMode="auto">
          <a:xfrm>
            <a:off x="467544" y="1852863"/>
            <a:ext cx="1024189" cy="926432"/>
          </a:xfrm>
          <a:prstGeom prst="cloud">
            <a:avLst/>
          </a:prstGeom>
          <a:noFill/>
          <a:ln w="28575"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endParaRPr lang="en-GB" sz="1575" b="1">
              <a:solidFill>
                <a:srgbClr val="00468C"/>
              </a:solidFill>
              <a:latin typeface="Arial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32" y="3396942"/>
            <a:ext cx="631460" cy="7346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88" y="944480"/>
            <a:ext cx="882079" cy="21820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01" y="2322095"/>
            <a:ext cx="1111280" cy="11112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25" y="2327726"/>
            <a:ext cx="1128234" cy="112823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780" y="3975367"/>
            <a:ext cx="980516" cy="6618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431" y="2327726"/>
            <a:ext cx="1436437" cy="115553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8" y="918798"/>
            <a:ext cx="703727" cy="896467"/>
          </a:xfrm>
          <a:prstGeom prst="rect">
            <a:avLst/>
          </a:prstGeom>
        </p:spPr>
      </p:pic>
      <p:cxnSp>
        <p:nvCxnSpPr>
          <p:cNvPr id="36" name="Straight Arrow Connector 35"/>
          <p:cNvCxnSpPr>
            <a:endCxn id="31" idx="0"/>
          </p:cNvCxnSpPr>
          <p:nvPr/>
        </p:nvCxnSpPr>
        <p:spPr bwMode="auto">
          <a:xfrm>
            <a:off x="2693841" y="1879797"/>
            <a:ext cx="0" cy="442298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1576285" y="2406314"/>
            <a:ext cx="621615" cy="205307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1595697" y="3219908"/>
            <a:ext cx="604505" cy="432838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>
            <a:cxnSpLocks/>
          </p:cNvCxnSpPr>
          <p:nvPr/>
        </p:nvCxnSpPr>
        <p:spPr bwMode="auto">
          <a:xfrm>
            <a:off x="3249481" y="2891843"/>
            <a:ext cx="517933" cy="0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Arrow Connector 39"/>
          <p:cNvCxnSpPr>
            <a:endCxn id="33" idx="0"/>
          </p:cNvCxnSpPr>
          <p:nvPr/>
        </p:nvCxnSpPr>
        <p:spPr bwMode="auto">
          <a:xfrm>
            <a:off x="4566319" y="3358116"/>
            <a:ext cx="4719" cy="617250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>
            <a:cxnSpLocks/>
            <a:stCxn id="32" idx="3"/>
          </p:cNvCxnSpPr>
          <p:nvPr/>
        </p:nvCxnSpPr>
        <p:spPr bwMode="auto">
          <a:xfrm>
            <a:off x="5142659" y="2891843"/>
            <a:ext cx="581469" cy="0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TextBox 41"/>
          <p:cNvSpPr txBox="1"/>
          <p:nvPr/>
        </p:nvSpPr>
        <p:spPr>
          <a:xfrm>
            <a:off x="3130149" y="1168062"/>
            <a:ext cx="8178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err="1"/>
              <a:t>EUMETCast</a:t>
            </a:r>
            <a:endParaRPr lang="en-GB" sz="1050" dirty="0"/>
          </a:p>
        </p:txBody>
      </p:sp>
      <p:sp>
        <p:nvSpPr>
          <p:cNvPr id="44" name="TextBox 43"/>
          <p:cNvSpPr txBox="1"/>
          <p:nvPr/>
        </p:nvSpPr>
        <p:spPr>
          <a:xfrm>
            <a:off x="661672" y="2152399"/>
            <a:ext cx="751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internet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86887" y="4169888"/>
            <a:ext cx="538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GTS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99777" y="3344684"/>
            <a:ext cx="1409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Acquisition (ECPDS)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767414" y="1848733"/>
            <a:ext cx="1597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Ingestion &amp; processing</a:t>
            </a:r>
          </a:p>
          <a:p>
            <a:pPr algn="ctr"/>
            <a:r>
              <a:rPr lang="en-GB" sz="1200" dirty="0"/>
              <a:t>(SAPP)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822846" y="1969148"/>
            <a:ext cx="1407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Analysis &amp; forecast</a:t>
            </a:r>
          </a:p>
          <a:p>
            <a:pPr algn="ctr"/>
            <a:r>
              <a:rPr lang="en-GB" sz="1200" dirty="0"/>
              <a:t>(CCA/CCB)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951086" y="3985222"/>
            <a:ext cx="1035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Data storage (DHS)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36961" y="2289910"/>
            <a:ext cx="1368152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Converter:</a:t>
            </a:r>
            <a:r>
              <a:rPr lang="en-GB" dirty="0"/>
              <a:t> </a:t>
            </a:r>
            <a:r>
              <a:rPr lang="en-GB" sz="1600" dirty="0"/>
              <a:t>Read </a:t>
            </a:r>
            <a:r>
              <a:rPr lang="en-GB" sz="1600" b="1" dirty="0"/>
              <a:t>S4</a:t>
            </a:r>
            <a:r>
              <a:rPr lang="en-GB" sz="1600" dirty="0"/>
              <a:t> data and convert into BUFR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84177" y="2388726"/>
            <a:ext cx="144636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Include the </a:t>
            </a:r>
            <a:r>
              <a:rPr lang="en-GB" sz="1600" b="1" dirty="0"/>
              <a:t>S4 BUFR </a:t>
            </a:r>
            <a:r>
              <a:rPr lang="en-GB" sz="1600" dirty="0"/>
              <a:t>data into CAMS model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44034" y="2450281"/>
            <a:ext cx="1337763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/>
              <a:t>S4 monitoring </a:t>
            </a:r>
            <a:r>
              <a:rPr lang="en-GB" sz="1400" dirty="0"/>
              <a:t>statistics and feedback to retrieval teams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520C83-AE15-7251-F5CC-8BE9694A64E4}"/>
              </a:ext>
            </a:extLst>
          </p:cNvPr>
          <p:cNvSpPr txBox="1"/>
          <p:nvPr/>
        </p:nvSpPr>
        <p:spPr>
          <a:xfrm>
            <a:off x="5332308" y="715757"/>
            <a:ext cx="3562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For this to be implemented we need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useful test data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ATBD/ User Guide etc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002E28B-81F9-9B18-35A1-206F46E0CBFC}"/>
              </a:ext>
            </a:extLst>
          </p:cNvPr>
          <p:cNvCxnSpPr>
            <a:cxnSpLocks/>
          </p:cNvCxnSpPr>
          <p:nvPr/>
        </p:nvCxnSpPr>
        <p:spPr>
          <a:xfrm flipH="1">
            <a:off x="5292081" y="1666495"/>
            <a:ext cx="194319" cy="54883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0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A61EE-3111-4F51-82A1-E398623B0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CAMS analysis window and cut-off times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3A9692-E11C-4781-9F82-ADA7076EBC41}"/>
              </a:ext>
            </a:extLst>
          </p:cNvPr>
          <p:cNvSpPr txBox="1"/>
          <p:nvPr/>
        </p:nvSpPr>
        <p:spPr>
          <a:xfrm>
            <a:off x="5260808" y="2293930"/>
            <a:ext cx="24424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Observation cut-off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27CBFB-AFE6-4B11-BA25-3F4DBE1CA1FA}"/>
              </a:ext>
            </a:extLst>
          </p:cNvPr>
          <p:cNvGrpSpPr/>
          <p:nvPr/>
        </p:nvGrpSpPr>
        <p:grpSpPr>
          <a:xfrm>
            <a:off x="628651" y="911174"/>
            <a:ext cx="6075947" cy="1427652"/>
            <a:chOff x="838200" y="1214899"/>
            <a:chExt cx="8101263" cy="190353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21F7478-12C7-493A-A6A9-8291C685E106}"/>
                </a:ext>
              </a:extLst>
            </p:cNvPr>
            <p:cNvSpPr/>
            <p:nvPr/>
          </p:nvSpPr>
          <p:spPr>
            <a:xfrm>
              <a:off x="2554705" y="1214899"/>
              <a:ext cx="4259179" cy="2967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50" dirty="0"/>
                <a:t>00Z analysis window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A6354C7-1BA3-43C1-B0B5-B98B186DE895}"/>
                </a:ext>
              </a:extLst>
            </p:cNvPr>
            <p:cNvCxnSpPr/>
            <p:nvPr/>
          </p:nvCxnSpPr>
          <p:spPr>
            <a:xfrm>
              <a:off x="1824789" y="2292266"/>
              <a:ext cx="711467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08874B-4D05-4330-BBAF-6BBA2BDC369E}"/>
                </a:ext>
              </a:extLst>
            </p:cNvPr>
            <p:cNvSpPr txBox="1"/>
            <p:nvPr/>
          </p:nvSpPr>
          <p:spPr>
            <a:xfrm>
              <a:off x="2354177" y="2292266"/>
              <a:ext cx="6898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15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719007-BF28-4A54-9C8F-B32D833CD053}"/>
                </a:ext>
              </a:extLst>
            </p:cNvPr>
            <p:cNvSpPr txBox="1"/>
            <p:nvPr/>
          </p:nvSpPr>
          <p:spPr>
            <a:xfrm>
              <a:off x="6605336" y="2292266"/>
              <a:ext cx="6898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03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5AAB93-DB4D-4BCE-AAF2-6C9CAC81FC5B}"/>
                </a:ext>
              </a:extLst>
            </p:cNvPr>
            <p:cNvSpPr txBox="1"/>
            <p:nvPr/>
          </p:nvSpPr>
          <p:spPr>
            <a:xfrm>
              <a:off x="5313947" y="2292266"/>
              <a:ext cx="6898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00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2B396E-51C4-4837-B66F-10F5E2F8F91D}"/>
                </a:ext>
              </a:extLst>
            </p:cNvPr>
            <p:cNvSpPr txBox="1"/>
            <p:nvPr/>
          </p:nvSpPr>
          <p:spPr>
            <a:xfrm>
              <a:off x="838200" y="2292266"/>
              <a:ext cx="135555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Time</a:t>
              </a:r>
            </a:p>
            <a:p>
              <a:r>
                <a:rPr lang="en-GB" sz="1350" dirty="0"/>
                <a:t>(UTC hours)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968D95-E975-40BF-B973-7BD36D81FDBC}"/>
                </a:ext>
              </a:extLst>
            </p:cNvPr>
            <p:cNvSpPr txBox="1"/>
            <p:nvPr/>
          </p:nvSpPr>
          <p:spPr>
            <a:xfrm>
              <a:off x="7936830" y="2292266"/>
              <a:ext cx="6898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07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6B4C136-8575-414D-A98D-D1D73A3694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9336" y="2597066"/>
              <a:ext cx="0" cy="5213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6C57A81-CDD1-430C-BA76-11A17A934CBB}"/>
                </a:ext>
              </a:extLst>
            </p:cNvPr>
            <p:cNvSpPr/>
            <p:nvPr/>
          </p:nvSpPr>
          <p:spPr>
            <a:xfrm>
              <a:off x="2554705" y="1572319"/>
              <a:ext cx="4259179" cy="31223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E72157-644B-4FA8-8646-535E8CB80FFB}"/>
                </a:ext>
              </a:extLst>
            </p:cNvPr>
            <p:cNvSpPr txBox="1"/>
            <p:nvPr/>
          </p:nvSpPr>
          <p:spPr>
            <a:xfrm>
              <a:off x="3735659" y="1555227"/>
              <a:ext cx="272089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b="1" dirty="0"/>
                <a:t>1st minimisation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D578757-9EDC-44FC-953A-4A933903CA30}"/>
                </a:ext>
              </a:extLst>
            </p:cNvPr>
            <p:cNvSpPr/>
            <p:nvPr/>
          </p:nvSpPr>
          <p:spPr>
            <a:xfrm>
              <a:off x="2554705" y="1952761"/>
              <a:ext cx="4259179" cy="31223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5E31DA9-BA73-4872-BEDA-53625832BCD5}"/>
                </a:ext>
              </a:extLst>
            </p:cNvPr>
            <p:cNvSpPr txBox="1"/>
            <p:nvPr/>
          </p:nvSpPr>
          <p:spPr>
            <a:xfrm>
              <a:off x="3735659" y="1935670"/>
              <a:ext cx="272089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b="1" dirty="0"/>
                <a:t>2nd minimisation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8B3BD33-2CCF-4FD2-ACD3-5B238A6EC243}"/>
              </a:ext>
            </a:extLst>
          </p:cNvPr>
          <p:cNvSpPr txBox="1"/>
          <p:nvPr/>
        </p:nvSpPr>
        <p:spPr>
          <a:xfrm>
            <a:off x="5260808" y="3923440"/>
            <a:ext cx="24424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Observation cut-off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2BD11E5-F798-44B1-B864-2735E6FCC383}"/>
              </a:ext>
            </a:extLst>
          </p:cNvPr>
          <p:cNvGrpSpPr/>
          <p:nvPr/>
        </p:nvGrpSpPr>
        <p:grpSpPr>
          <a:xfrm>
            <a:off x="628651" y="2540684"/>
            <a:ext cx="6075947" cy="1427652"/>
            <a:chOff x="838200" y="1214899"/>
            <a:chExt cx="8101263" cy="190353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A567B50-E182-4DF2-9B4C-600AF7F75BCE}"/>
                </a:ext>
              </a:extLst>
            </p:cNvPr>
            <p:cNvSpPr/>
            <p:nvPr/>
          </p:nvSpPr>
          <p:spPr>
            <a:xfrm>
              <a:off x="2554705" y="1214899"/>
              <a:ext cx="4259179" cy="2967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50" dirty="0"/>
                <a:t>12Z analysis window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BD6266-46DF-4DDF-9E08-6D5391B07AFB}"/>
                </a:ext>
              </a:extLst>
            </p:cNvPr>
            <p:cNvCxnSpPr/>
            <p:nvPr/>
          </p:nvCxnSpPr>
          <p:spPr>
            <a:xfrm>
              <a:off x="1824789" y="2292266"/>
              <a:ext cx="711467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50D2BF9-3A2A-4661-A456-067F04949FDA}"/>
                </a:ext>
              </a:extLst>
            </p:cNvPr>
            <p:cNvSpPr txBox="1"/>
            <p:nvPr/>
          </p:nvSpPr>
          <p:spPr>
            <a:xfrm>
              <a:off x="2354177" y="2292266"/>
              <a:ext cx="6898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03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16D9BC5-C383-4FE5-B864-136EA097F739}"/>
                </a:ext>
              </a:extLst>
            </p:cNvPr>
            <p:cNvSpPr txBox="1"/>
            <p:nvPr/>
          </p:nvSpPr>
          <p:spPr>
            <a:xfrm>
              <a:off x="6605336" y="2292266"/>
              <a:ext cx="6898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15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FA47551-652F-4B75-BC57-CC2FAEDB03BC}"/>
                </a:ext>
              </a:extLst>
            </p:cNvPr>
            <p:cNvSpPr txBox="1"/>
            <p:nvPr/>
          </p:nvSpPr>
          <p:spPr>
            <a:xfrm>
              <a:off x="5313947" y="2292266"/>
              <a:ext cx="6898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12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FA18AE3-A728-42BA-BB08-8B6CFB5A9FBD}"/>
                </a:ext>
              </a:extLst>
            </p:cNvPr>
            <p:cNvSpPr txBox="1"/>
            <p:nvPr/>
          </p:nvSpPr>
          <p:spPr>
            <a:xfrm>
              <a:off x="838200" y="2292266"/>
              <a:ext cx="135555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Time</a:t>
              </a:r>
            </a:p>
            <a:p>
              <a:r>
                <a:rPr lang="en-GB" sz="1350" dirty="0"/>
                <a:t>(UTC hours)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2523B57-2C3F-46CD-8BDB-833DBD4D1E7C}"/>
                </a:ext>
              </a:extLst>
            </p:cNvPr>
            <p:cNvSpPr txBox="1"/>
            <p:nvPr/>
          </p:nvSpPr>
          <p:spPr>
            <a:xfrm>
              <a:off x="7936830" y="2292266"/>
              <a:ext cx="6898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19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B3134F2-E318-4657-9BE5-0D92E4AA14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9336" y="2597066"/>
              <a:ext cx="0" cy="5213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AAE8B687-CF86-468F-B767-8A3E89274C4B}"/>
                </a:ext>
              </a:extLst>
            </p:cNvPr>
            <p:cNvSpPr/>
            <p:nvPr/>
          </p:nvSpPr>
          <p:spPr>
            <a:xfrm>
              <a:off x="2554705" y="1572319"/>
              <a:ext cx="4259179" cy="31223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FCF68B3-14BB-4E3F-8AF6-47134394A074}"/>
                </a:ext>
              </a:extLst>
            </p:cNvPr>
            <p:cNvSpPr txBox="1"/>
            <p:nvPr/>
          </p:nvSpPr>
          <p:spPr>
            <a:xfrm>
              <a:off x="3735659" y="1555227"/>
              <a:ext cx="272089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b="1" dirty="0"/>
                <a:t>1st minimisation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CB66747-E7A7-489A-9D21-3D2AE3971A81}"/>
                </a:ext>
              </a:extLst>
            </p:cNvPr>
            <p:cNvSpPr/>
            <p:nvPr/>
          </p:nvSpPr>
          <p:spPr>
            <a:xfrm>
              <a:off x="2554705" y="1952761"/>
              <a:ext cx="4259179" cy="31223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BECD850-515C-46A1-93EE-4B8D0777873D}"/>
                </a:ext>
              </a:extLst>
            </p:cNvPr>
            <p:cNvSpPr txBox="1"/>
            <p:nvPr/>
          </p:nvSpPr>
          <p:spPr>
            <a:xfrm>
              <a:off x="3735659" y="1935670"/>
              <a:ext cx="272089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b="1" dirty="0"/>
                <a:t>2nd minimisation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42B475F-2280-4C9C-8BD9-03FD02CCB4D7}"/>
              </a:ext>
            </a:extLst>
          </p:cNvPr>
          <p:cNvSpPr txBox="1"/>
          <p:nvPr/>
        </p:nvSpPr>
        <p:spPr>
          <a:xfrm>
            <a:off x="700610" y="4160416"/>
            <a:ext cx="7646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CAMS runs two 12-hour assimilation windows, with observation cut-off times at 07 UTC and 19 UTC (4 hours)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492CBA-F134-356D-5586-AA85B6E278E9}"/>
              </a:ext>
            </a:extLst>
          </p:cNvPr>
          <p:cNvSpPr txBox="1"/>
          <p:nvPr/>
        </p:nvSpPr>
        <p:spPr>
          <a:xfrm>
            <a:off x="6372200" y="731940"/>
            <a:ext cx="224985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Timely data provision important for NRT use</a:t>
            </a:r>
          </a:p>
        </p:txBody>
      </p:sp>
    </p:spTree>
    <p:extLst>
      <p:ext uri="{BB962C8B-B14F-4D97-AF65-F5344CB8AC3E}">
        <p14:creationId xmlns:p14="http://schemas.microsoft.com/office/powerpoint/2010/main" val="4057552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C5773-4E50-0C4F-8A21-3591AED47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Timeliness of data (Example </a:t>
            </a:r>
            <a:r>
              <a:rPr lang="en-US" dirty="0" err="1"/>
              <a:t>Tropomi</a:t>
            </a:r>
            <a:r>
              <a:rPr lang="en-US" dirty="0"/>
              <a:t> O3)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219223-1BAB-4E5D-B59A-48F62A2655F5}"/>
              </a:ext>
            </a:extLst>
          </p:cNvPr>
          <p:cNvGrpSpPr/>
          <p:nvPr/>
        </p:nvGrpSpPr>
        <p:grpSpPr>
          <a:xfrm>
            <a:off x="669334" y="741074"/>
            <a:ext cx="7074568" cy="1097397"/>
            <a:chOff x="521369" y="2775284"/>
            <a:chExt cx="9432757" cy="14631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ACC1588-F942-47B6-B9A5-B238A795897B}"/>
                </a:ext>
              </a:extLst>
            </p:cNvPr>
            <p:cNvSpPr/>
            <p:nvPr/>
          </p:nvSpPr>
          <p:spPr>
            <a:xfrm>
              <a:off x="2237874" y="2775284"/>
              <a:ext cx="4259179" cy="2967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50" dirty="0"/>
                <a:t>00Z analysis window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507F6B0-8C3D-4179-83FE-B271888ABFE2}"/>
                </a:ext>
              </a:extLst>
            </p:cNvPr>
            <p:cNvCxnSpPr/>
            <p:nvPr/>
          </p:nvCxnSpPr>
          <p:spPr>
            <a:xfrm>
              <a:off x="1507958" y="3072063"/>
              <a:ext cx="711467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7DB2AD-9A52-4CA5-A095-5373B44D0A0F}"/>
                </a:ext>
              </a:extLst>
            </p:cNvPr>
            <p:cNvSpPr txBox="1"/>
            <p:nvPr/>
          </p:nvSpPr>
          <p:spPr>
            <a:xfrm>
              <a:off x="2037348" y="3072063"/>
              <a:ext cx="6898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15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E81D43-C0EF-4B4A-82A3-2E86EBA02A77}"/>
                </a:ext>
              </a:extLst>
            </p:cNvPr>
            <p:cNvSpPr txBox="1"/>
            <p:nvPr/>
          </p:nvSpPr>
          <p:spPr>
            <a:xfrm>
              <a:off x="6288505" y="3072063"/>
              <a:ext cx="6898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03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7FFCB3-6B15-4E1E-B363-DBB575B49920}"/>
                </a:ext>
              </a:extLst>
            </p:cNvPr>
            <p:cNvSpPr txBox="1"/>
            <p:nvPr/>
          </p:nvSpPr>
          <p:spPr>
            <a:xfrm>
              <a:off x="4997116" y="3072063"/>
              <a:ext cx="6898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00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28DE5E-AE21-4F59-9AD5-C586DECCC465}"/>
                </a:ext>
              </a:extLst>
            </p:cNvPr>
            <p:cNvSpPr txBox="1"/>
            <p:nvPr/>
          </p:nvSpPr>
          <p:spPr>
            <a:xfrm>
              <a:off x="521369" y="3072063"/>
              <a:ext cx="135555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Time</a:t>
              </a:r>
            </a:p>
            <a:p>
              <a:r>
                <a:rPr lang="en-GB" sz="1350" dirty="0"/>
                <a:t>(UTC hours)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AC9946-EC69-492A-B9DA-0C11CE63120E}"/>
                </a:ext>
              </a:extLst>
            </p:cNvPr>
            <p:cNvSpPr txBox="1"/>
            <p:nvPr/>
          </p:nvSpPr>
          <p:spPr>
            <a:xfrm>
              <a:off x="7619999" y="3072063"/>
              <a:ext cx="6898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07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F2EC80-6601-487D-A45D-33CFDA09BB9A}"/>
                </a:ext>
              </a:extLst>
            </p:cNvPr>
            <p:cNvSpPr txBox="1"/>
            <p:nvPr/>
          </p:nvSpPr>
          <p:spPr>
            <a:xfrm>
              <a:off x="6697579" y="3838370"/>
              <a:ext cx="325654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Observation cut-off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0D200C2-088D-495F-BCB8-80BD130EA9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2505" y="3376863"/>
              <a:ext cx="0" cy="5213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95EB42-AA9A-4D9A-BC80-AA1690744511}"/>
              </a:ext>
            </a:extLst>
          </p:cNvPr>
          <p:cNvGrpSpPr/>
          <p:nvPr/>
        </p:nvGrpSpPr>
        <p:grpSpPr>
          <a:xfrm>
            <a:off x="669334" y="1830127"/>
            <a:ext cx="7074568" cy="1097397"/>
            <a:chOff x="521369" y="2775284"/>
            <a:chExt cx="9432757" cy="146319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2A29EC1-23EA-4345-8CA9-EC90D782A6C2}"/>
                </a:ext>
              </a:extLst>
            </p:cNvPr>
            <p:cNvSpPr/>
            <p:nvPr/>
          </p:nvSpPr>
          <p:spPr>
            <a:xfrm>
              <a:off x="2237874" y="2775284"/>
              <a:ext cx="4259179" cy="2967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50" dirty="0"/>
                <a:t>12Z analysis window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5790C73-28FF-445C-91EB-792E383D5214}"/>
                </a:ext>
              </a:extLst>
            </p:cNvPr>
            <p:cNvCxnSpPr/>
            <p:nvPr/>
          </p:nvCxnSpPr>
          <p:spPr>
            <a:xfrm>
              <a:off x="1507958" y="3072063"/>
              <a:ext cx="711467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729AE4-3E56-4C44-9D13-41AFCE4632B4}"/>
                </a:ext>
              </a:extLst>
            </p:cNvPr>
            <p:cNvSpPr txBox="1"/>
            <p:nvPr/>
          </p:nvSpPr>
          <p:spPr>
            <a:xfrm>
              <a:off x="2037348" y="3072063"/>
              <a:ext cx="6898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03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F39427-C481-4580-BC38-536BA882D2FF}"/>
                </a:ext>
              </a:extLst>
            </p:cNvPr>
            <p:cNvSpPr txBox="1"/>
            <p:nvPr/>
          </p:nvSpPr>
          <p:spPr>
            <a:xfrm>
              <a:off x="6288505" y="3072063"/>
              <a:ext cx="6898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15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E1D9C0-CEC9-41F1-A82F-3768EC2986CA}"/>
                </a:ext>
              </a:extLst>
            </p:cNvPr>
            <p:cNvSpPr txBox="1"/>
            <p:nvPr/>
          </p:nvSpPr>
          <p:spPr>
            <a:xfrm>
              <a:off x="4997116" y="3072063"/>
              <a:ext cx="6898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12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43BB79-C3AB-4CE9-8743-D05EC7482E2D}"/>
                </a:ext>
              </a:extLst>
            </p:cNvPr>
            <p:cNvSpPr txBox="1"/>
            <p:nvPr/>
          </p:nvSpPr>
          <p:spPr>
            <a:xfrm>
              <a:off x="521369" y="3072063"/>
              <a:ext cx="135555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Time</a:t>
              </a:r>
            </a:p>
            <a:p>
              <a:r>
                <a:rPr lang="en-GB" sz="1350" dirty="0"/>
                <a:t>(UTC hours)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26D025D-DDD2-44AF-8A87-21984D9902BD}"/>
                </a:ext>
              </a:extLst>
            </p:cNvPr>
            <p:cNvSpPr txBox="1"/>
            <p:nvPr/>
          </p:nvSpPr>
          <p:spPr>
            <a:xfrm>
              <a:off x="7619999" y="3072063"/>
              <a:ext cx="6898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19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3CECFF2-9C44-4EAC-A664-9E62C5B7486F}"/>
                </a:ext>
              </a:extLst>
            </p:cNvPr>
            <p:cNvSpPr txBox="1"/>
            <p:nvPr/>
          </p:nvSpPr>
          <p:spPr>
            <a:xfrm>
              <a:off x="6697579" y="3838370"/>
              <a:ext cx="325654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Observation cut-off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03B7118-D8CB-44FD-8040-74DC3B63A6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2505" y="3376863"/>
              <a:ext cx="0" cy="5213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11C4682-5F86-4843-8540-03077719EFB1}"/>
              </a:ext>
            </a:extLst>
          </p:cNvPr>
          <p:cNvSpPr txBox="1"/>
          <p:nvPr/>
        </p:nvSpPr>
        <p:spPr>
          <a:xfrm>
            <a:off x="4886515" y="3141763"/>
            <a:ext cx="3897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Timeliness of observations is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Observations received within 4 hours of sensing time are guaranteed to be included in the 12-hour analysis window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4A1CDCD-90E6-4F4E-A071-C6680C6092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0"/>
          <a:stretch/>
        </p:blipFill>
        <p:spPr>
          <a:xfrm>
            <a:off x="761460" y="2546753"/>
            <a:ext cx="4097720" cy="25035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B8BFED-1720-4A81-AFE9-45C625A6757D}"/>
              </a:ext>
            </a:extLst>
          </p:cNvPr>
          <p:cNvSpPr txBox="1"/>
          <p:nvPr/>
        </p:nvSpPr>
        <p:spPr>
          <a:xfrm>
            <a:off x="2494769" y="4958012"/>
            <a:ext cx="179005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/>
              <a:t>Arrival time – sensing time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C8144F-8C33-4263-91B1-7765BE4C0CED}"/>
              </a:ext>
            </a:extLst>
          </p:cNvPr>
          <p:cNvSpPr txBox="1"/>
          <p:nvPr/>
        </p:nvSpPr>
        <p:spPr>
          <a:xfrm>
            <a:off x="3528720" y="2455350"/>
            <a:ext cx="6218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2.5 hours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41AAE1-F2C8-4362-B21B-B209A992098D}"/>
              </a:ext>
            </a:extLst>
          </p:cNvPr>
          <p:cNvCxnSpPr/>
          <p:nvPr/>
        </p:nvCxnSpPr>
        <p:spPr>
          <a:xfrm>
            <a:off x="3754465" y="2627440"/>
            <a:ext cx="0" cy="138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263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EF6981-6AF6-B88D-1AE2-732EA1332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CAMS DA system is a powerful tool to monitor the quality of data</a:t>
            </a:r>
          </a:p>
          <a:p>
            <a:pPr lvl="1"/>
            <a:r>
              <a:rPr lang="en-US" sz="1600" dirty="0"/>
              <a:t>Looking at departures (e.g. </a:t>
            </a:r>
            <a:r>
              <a:rPr lang="en-US" sz="1600" dirty="0" err="1"/>
              <a:t>obs</a:t>
            </a:r>
            <a:r>
              <a:rPr lang="en-US" sz="1600" dirty="0"/>
              <a:t> – model) can highlight problems</a:t>
            </a:r>
          </a:p>
          <a:p>
            <a:pPr lvl="1"/>
            <a:r>
              <a:rPr lang="en-US" sz="1600" dirty="0"/>
              <a:t>Global statistics are built up quickly</a:t>
            </a:r>
          </a:p>
          <a:p>
            <a:pPr lvl="1"/>
            <a:r>
              <a:rPr lang="en-US" sz="1600" dirty="0"/>
              <a:t>CAMS system as reference frame to compare data from different instruments</a:t>
            </a:r>
          </a:p>
          <a:p>
            <a:pPr marL="400050"/>
            <a:r>
              <a:rPr lang="en-US" sz="1600" dirty="0"/>
              <a:t>New data are monitored passively first</a:t>
            </a:r>
          </a:p>
          <a:p>
            <a:pPr marL="800100" lvl="1"/>
            <a:r>
              <a:rPr lang="en-US" sz="1600" dirty="0"/>
              <a:t>Departures are calculated but data do not influence analysis</a:t>
            </a:r>
          </a:p>
          <a:p>
            <a:pPr marL="514350" lvl="1" indent="0">
              <a:buNone/>
            </a:pPr>
            <a:r>
              <a:rPr lang="en-US" sz="1600" dirty="0"/>
              <a:t>	=&gt; information about quality of data and potential issues before using the data</a:t>
            </a:r>
          </a:p>
          <a:p>
            <a:pPr marL="514350" lvl="1" indent="0">
              <a:buNone/>
            </a:pPr>
            <a:r>
              <a:rPr lang="en-US" sz="1600" dirty="0"/>
              <a:t>	=&gt; feedback to producers (e.g. ESA, </a:t>
            </a:r>
            <a:r>
              <a:rPr lang="en-US" sz="1600" dirty="0" err="1"/>
              <a:t>Eumetsat</a:t>
            </a:r>
            <a:r>
              <a:rPr lang="en-US" sz="1600" dirty="0"/>
              <a:t>,…) on the data quality</a:t>
            </a:r>
          </a:p>
          <a:p>
            <a:pPr marL="400050"/>
            <a:r>
              <a:rPr lang="en-US" sz="1600" dirty="0"/>
              <a:t>Assimilation tests follow if the data are of good quality</a:t>
            </a:r>
          </a:p>
          <a:p>
            <a:pPr marL="400050"/>
            <a:r>
              <a:rPr lang="en-US" sz="1600" dirty="0"/>
              <a:t>Can help Cal/Val activities of future missions (e.g. Sentinel-4, Sentinel-5, Altius,…)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78BEA3-C55C-BFCA-0DC5-4C6A3D7A4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4" y="246286"/>
            <a:ext cx="8168792" cy="288032"/>
          </a:xfrm>
        </p:spPr>
        <p:txBody>
          <a:bodyPr/>
          <a:lstStyle/>
          <a:p>
            <a:r>
              <a:rPr lang="en-US" dirty="0"/>
              <a:t>Monitoring of data </a:t>
            </a:r>
            <a:r>
              <a:rPr lang="en-US" dirty="0" err="1"/>
              <a:t>wiht</a:t>
            </a:r>
            <a:r>
              <a:rPr lang="en-US" dirty="0"/>
              <a:t> the CAMS DA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B83701-0A6D-DA6B-3FE0-84B4852B2656}"/>
                  </a:ext>
                </a:extLst>
              </p:cNvPr>
              <p:cNvSpPr txBox="1"/>
              <p:nvPr/>
            </p:nvSpPr>
            <p:spPr>
              <a:xfrm>
                <a:off x="790490" y="3785282"/>
                <a:ext cx="3792063" cy="33855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200" b="0" i="0" smtClean="0">
                          <a:latin typeface="Cambria Math" panose="02040503050406030204" pitchFamily="18" charset="0"/>
                        </a:rPr>
                        <m:t>Departures</m:t>
                      </m:r>
                      <m:r>
                        <a:rPr lang="en-GB" sz="22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2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22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sz="2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GB" sz="2200" i="1" baseline="-250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2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sz="2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GB" sz="2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GB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B83701-0A6D-DA6B-3FE0-84B4852B2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90" y="3785282"/>
                <a:ext cx="3792063" cy="338554"/>
              </a:xfrm>
              <a:prstGeom prst="rect">
                <a:avLst/>
              </a:prstGeom>
              <a:blipFill>
                <a:blip r:embed="rId2"/>
                <a:stretch>
                  <a:fillRect l="-997" t="-3571" b="-3928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92A19F7-8C2C-57B1-E9F8-F4629CB7CAD3}"/>
              </a:ext>
            </a:extLst>
          </p:cNvPr>
          <p:cNvSpPr txBox="1"/>
          <p:nvPr/>
        </p:nvSpPr>
        <p:spPr>
          <a:xfrm>
            <a:off x="1619672" y="4533950"/>
            <a:ext cx="11521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observation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8A705-1BE6-27E4-7C64-16F12E68C79F}"/>
              </a:ext>
            </a:extLst>
          </p:cNvPr>
          <p:cNvSpPr txBox="1"/>
          <p:nvPr/>
        </p:nvSpPr>
        <p:spPr>
          <a:xfrm>
            <a:off x="4873304" y="3954559"/>
            <a:ext cx="3792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Model equivalent of observation (observation operator applied to model data)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7B1F362-FE8B-6C05-7638-6594892EBEE7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2195736" y="4198698"/>
            <a:ext cx="490785" cy="3352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8A3ABB9-9A29-F544-3547-BFF336ED0A18}"/>
              </a:ext>
            </a:extLst>
          </p:cNvPr>
          <p:cNvCxnSpPr>
            <a:cxnSpLocks/>
          </p:cNvCxnSpPr>
          <p:nvPr/>
        </p:nvCxnSpPr>
        <p:spPr>
          <a:xfrm flipH="1" flipV="1">
            <a:off x="4083298" y="4201445"/>
            <a:ext cx="731590" cy="164879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110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/>
              <a:t>Evaluate observations and departures (</a:t>
            </a:r>
            <a:r>
              <a:rPr lang="en-GB" sz="1600" dirty="0" err="1"/>
              <a:t>obs</a:t>
            </a:r>
            <a:r>
              <a:rPr lang="en-GB" sz="1600" dirty="0"/>
              <a:t>-model)</a:t>
            </a:r>
          </a:p>
          <a:p>
            <a:r>
              <a:rPr lang="en-GB" sz="1600" dirty="0"/>
              <a:t>Timeseries (area-mean and </a:t>
            </a:r>
            <a:r>
              <a:rPr lang="en-GB" sz="1600" dirty="0" err="1"/>
              <a:t>Hovmoeller</a:t>
            </a:r>
            <a:r>
              <a:rPr lang="en-GB" sz="1600" dirty="0"/>
              <a:t> plots)</a:t>
            </a:r>
          </a:p>
          <a:p>
            <a:r>
              <a:rPr lang="en-GB" sz="1600" dirty="0"/>
              <a:t>Geographical plots</a:t>
            </a:r>
          </a:p>
          <a:p>
            <a:r>
              <a:rPr lang="en-GB" sz="1600" dirty="0"/>
              <a:t>Scatter plots</a:t>
            </a:r>
          </a:p>
          <a:p>
            <a:r>
              <a:rPr lang="en-GB" sz="1600" dirty="0"/>
              <a:t>Histograms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monitoring plots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t="31659" r="14942" b="6094"/>
          <a:stretch/>
        </p:blipFill>
        <p:spPr>
          <a:xfrm>
            <a:off x="3195300" y="1563638"/>
            <a:ext cx="2912944" cy="1533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0" r="30582" b="4770"/>
          <a:stretch/>
        </p:blipFill>
        <p:spPr>
          <a:xfrm>
            <a:off x="6228184" y="2566517"/>
            <a:ext cx="2592288" cy="2021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283718"/>
            <a:ext cx="3370541" cy="2408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15000" r="50000" b="66165"/>
          <a:stretch/>
        </p:blipFill>
        <p:spPr>
          <a:xfrm>
            <a:off x="3268701" y="3147814"/>
            <a:ext cx="2772537" cy="16373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2"/>
          <a:stretch/>
        </p:blipFill>
        <p:spPr>
          <a:xfrm>
            <a:off x="6017965" y="744454"/>
            <a:ext cx="3005727" cy="15331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4783F6-DA6D-0990-ECD1-2C9B042052CA}"/>
              </a:ext>
            </a:extLst>
          </p:cNvPr>
          <p:cNvSpPr txBox="1"/>
          <p:nvPr/>
        </p:nvSpPr>
        <p:spPr>
          <a:xfrm>
            <a:off x="1835696" y="2355726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tx2"/>
                </a:solidFill>
              </a:rPr>
              <a:t>Timeseries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D98247-0523-9516-3D3D-0498E1500753}"/>
              </a:ext>
            </a:extLst>
          </p:cNvPr>
          <p:cNvSpPr txBox="1"/>
          <p:nvPr/>
        </p:nvSpPr>
        <p:spPr>
          <a:xfrm>
            <a:off x="3664982" y="3348026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tx2"/>
                </a:solidFill>
              </a:rPr>
              <a:t>Histograms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59DCCC-6615-5CAE-9B97-0F8A080C197F}"/>
              </a:ext>
            </a:extLst>
          </p:cNvPr>
          <p:cNvSpPr txBox="1"/>
          <p:nvPr/>
        </p:nvSpPr>
        <p:spPr>
          <a:xfrm>
            <a:off x="5425324" y="1618029"/>
            <a:ext cx="802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tx2"/>
                </a:solidFill>
              </a:rPr>
              <a:t>Maps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FD6602-C2AD-2099-70F1-316C28CCC758}"/>
              </a:ext>
            </a:extLst>
          </p:cNvPr>
          <p:cNvSpPr txBox="1"/>
          <p:nvPr/>
        </p:nvSpPr>
        <p:spPr>
          <a:xfrm>
            <a:off x="6516216" y="2659666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tx2"/>
                </a:solidFill>
              </a:rPr>
              <a:t>Scatter plots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19FCB-E4C3-D744-9797-C51FE31B6293}"/>
              </a:ext>
            </a:extLst>
          </p:cNvPr>
          <p:cNvSpPr txBox="1"/>
          <p:nvPr/>
        </p:nvSpPr>
        <p:spPr>
          <a:xfrm>
            <a:off x="6191024" y="1900888"/>
            <a:ext cx="1477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>
                <a:solidFill>
                  <a:schemeClr val="tx2"/>
                </a:solidFill>
              </a:rPr>
              <a:t>Hovmoeller</a:t>
            </a:r>
            <a:r>
              <a:rPr lang="en-US" sz="1400" b="1" i="1" dirty="0">
                <a:solidFill>
                  <a:schemeClr val="tx2"/>
                </a:solidFill>
              </a:rPr>
              <a:t> plots</a:t>
            </a:r>
          </a:p>
        </p:txBody>
      </p:sp>
    </p:spTree>
    <p:extLst>
      <p:ext uri="{BB962C8B-B14F-4D97-AF65-F5344CB8AC3E}">
        <p14:creationId xmlns:p14="http://schemas.microsoft.com/office/powerpoint/2010/main" val="2714238892"/>
      </p:ext>
    </p:extLst>
  </p:cSld>
  <p:clrMapOvr>
    <a:masterClrMapping/>
  </p:clrMapOvr>
</p:sld>
</file>

<file path=ppt/theme/theme1.xml><?xml version="1.0" encoding="utf-8"?>
<a:theme xmlns:a="http://schemas.openxmlformats.org/drawingml/2006/main" name="Data Access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n situ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r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mergenc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ecurit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pace component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User Uptak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5853</TotalTime>
  <Words>1462</Words>
  <Application>Microsoft Macintosh PowerPoint</Application>
  <PresentationFormat>On-screen Show (16:9)</PresentationFormat>
  <Paragraphs>318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Arial</vt:lpstr>
      <vt:lpstr>Arial Narrow</vt:lpstr>
      <vt:lpstr>Calibri</vt:lpstr>
      <vt:lpstr>Cambria Math</vt:lpstr>
      <vt:lpstr>Wingdings</vt:lpstr>
      <vt:lpstr>Data Access</vt:lpstr>
      <vt:lpstr>Marine</vt:lpstr>
      <vt:lpstr>Land</vt:lpstr>
      <vt:lpstr>Emergency</vt:lpstr>
      <vt:lpstr>Atmosphere</vt:lpstr>
      <vt:lpstr>Climate Change</vt:lpstr>
      <vt:lpstr>Security</vt:lpstr>
      <vt:lpstr>Space component</vt:lpstr>
      <vt:lpstr>User Uptake</vt:lpstr>
      <vt:lpstr>In situ</vt:lpstr>
      <vt:lpstr>PowerPoint Presentation</vt:lpstr>
      <vt:lpstr>CAMS Information Flow</vt:lpstr>
      <vt:lpstr>Satellite data and types used in NRT by CAMS</vt:lpstr>
      <vt:lpstr>Observation data flow at ECMWF</vt:lpstr>
      <vt:lpstr>Observation data flow</vt:lpstr>
      <vt:lpstr>CAMS analysis window and cut-off times</vt:lpstr>
      <vt:lpstr>Timeliness of data (Example Tropomi O3)</vt:lpstr>
      <vt:lpstr>Monitoring of data wiht the CAMS DA system</vt:lpstr>
      <vt:lpstr>Examples of monitoring plots</vt:lpstr>
      <vt:lpstr>Maps of analysis departures: TROPOMI O3</vt:lpstr>
      <vt:lpstr>Timeseries of TROPOMI O3 departures</vt:lpstr>
      <vt:lpstr>Scatterplots: TROPOMI COBRA SO2 data</vt:lpstr>
      <vt:lpstr>Area averaged timeseries: IASI CO</vt:lpstr>
      <vt:lpstr>Timeseries: GOME-2 NO2 retrievals</vt:lpstr>
      <vt:lpstr>CAMS can help in CAL/VAL activities</vt:lpstr>
      <vt:lpstr>CAMS satellite monitoring page</vt:lpstr>
      <vt:lpstr>Recommendations</vt:lpstr>
      <vt:lpstr>Summary</vt:lpstr>
      <vt:lpstr>The Atmosphere Data Store (ADS)</vt:lpstr>
    </vt:vector>
  </TitlesOfParts>
  <Company>GCG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Borras, Telm</dc:creator>
  <cp:lastModifiedBy>Antje Inness</cp:lastModifiedBy>
  <cp:revision>481</cp:revision>
  <dcterms:created xsi:type="dcterms:W3CDTF">2016-08-05T07:21:09Z</dcterms:created>
  <dcterms:modified xsi:type="dcterms:W3CDTF">2024-10-09T15:34:52Z</dcterms:modified>
</cp:coreProperties>
</file>