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735" r:id="rId2"/>
    <p:sldMasterId id="2147483741" r:id="rId3"/>
  </p:sldMasterIdLst>
  <p:notesMasterIdLst>
    <p:notesMasterId r:id="rId18"/>
  </p:notesMasterIdLst>
  <p:sldIdLst>
    <p:sldId id="256" r:id="rId4"/>
    <p:sldId id="2348" r:id="rId5"/>
    <p:sldId id="2354" r:id="rId6"/>
    <p:sldId id="2491" r:id="rId7"/>
    <p:sldId id="2336" r:id="rId8"/>
    <p:sldId id="2463" r:id="rId9"/>
    <p:sldId id="2509" r:id="rId10"/>
    <p:sldId id="2469" r:id="rId11"/>
    <p:sldId id="2512" r:id="rId12"/>
    <p:sldId id="2475" r:id="rId13"/>
    <p:sldId id="2344" r:id="rId14"/>
    <p:sldId id="2514" r:id="rId15"/>
    <p:sldId id="2515" r:id="rId16"/>
    <p:sldId id="2394" r:id="rId17"/>
  </p:sldIdLst>
  <p:sldSz cx="12192000" cy="6858000"/>
  <p:notesSz cx="6794500" cy="9931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3" autoAdjust="0"/>
    <p:restoredTop sz="96434" autoAdjust="0"/>
  </p:normalViewPr>
  <p:slideViewPr>
    <p:cSldViewPr>
      <p:cViewPr varScale="1">
        <p:scale>
          <a:sx n="85" d="100"/>
          <a:sy n="85" d="100"/>
        </p:scale>
        <p:origin x="773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xfrm>
            <a:off x="905934" y="4717415"/>
            <a:ext cx="4982633" cy="446913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49927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87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51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9534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09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808038"/>
            <a:ext cx="7188200" cy="4044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021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84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285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40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39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teks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400"/>
            </a:lvl1pPr>
          </a:lstStyle>
          <a:p>
            <a:r>
              <a:t>Titeltekst</a:t>
            </a:r>
          </a:p>
        </p:txBody>
      </p:sp>
      <p:sp>
        <p:nvSpPr>
          <p:cNvPr id="15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59" y="5636566"/>
            <a:ext cx="929641" cy="840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77880" y="5410200"/>
            <a:ext cx="1137920" cy="987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35" descr="Picture 35"/>
          <p:cNvPicPr>
            <a:picLocks noChangeAspect="1"/>
          </p:cNvPicPr>
          <p:nvPr userDrawn="1"/>
        </p:nvPicPr>
        <p:blipFill rotWithShape="1">
          <a:blip r:embed="rId4">
            <a:extLst/>
          </a:blip>
          <a:srcRect/>
          <a:stretch/>
        </p:blipFill>
        <p:spPr>
          <a:xfrm>
            <a:off x="185956" y="160789"/>
            <a:ext cx="1546167" cy="566928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9" name="Picture 2" descr="Picture 2"/>
          <p:cNvPicPr>
            <a:picLocks noChangeAspect="1"/>
          </p:cNvPicPr>
          <p:nvPr userDrawn="1"/>
        </p:nvPicPr>
        <p:blipFill rotWithShape="1">
          <a:blip r:embed="rId5">
            <a:extLst/>
          </a:blip>
          <a:srcRect l="27878" t="24243" b="13549"/>
          <a:stretch/>
        </p:blipFill>
        <p:spPr>
          <a:xfrm>
            <a:off x="800997" y="6038903"/>
            <a:ext cx="1367613" cy="301429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1" name="Picture 10"/>
          <p:cNvPicPr>
            <a:picLocks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23963" r="15841" b="18526"/>
          <a:stretch/>
        </p:blipFill>
        <p:spPr>
          <a:xfrm>
            <a:off x="10363200" y="76200"/>
            <a:ext cx="1676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56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59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07534" y="2565400"/>
            <a:ext cx="10176933" cy="2016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007533" y="908052"/>
            <a:ext cx="10170584" cy="1368425"/>
          </a:xfrm>
        </p:spPr>
        <p:txBody>
          <a:bodyPr anchor="b"/>
          <a:lstStyle>
            <a:lvl1pPr>
              <a:defRPr sz="3733">
                <a:solidFill>
                  <a:schemeClr val="tx1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A281D6-4C97-FC4B-A455-6B40720CAB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640"/>
            <a:ext cx="12192000" cy="2499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4221F-3CF7-B744-A9C3-0193E06147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800" y="4334400"/>
            <a:ext cx="1947333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189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1066773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676358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2285943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4pPr>
            <a:lvl5pPr marL="2895528" indent="-457189"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751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bg2"/>
                </a:solidFill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7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125538"/>
            <a:ext cx="5755216" cy="5111775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3733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32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667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125538"/>
            <a:ext cx="5755217" cy="5111775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Tx/>
              <a:buChar char="•"/>
              <a:defRPr sz="3733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 sz="3200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 sz="2667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 sz="2400">
                <a:solidFill>
                  <a:schemeClr val="bg2"/>
                </a:solidFill>
                <a:effectLst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535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4062437"/>
          </a:xfrm>
        </p:spPr>
        <p:txBody>
          <a:bodyPr/>
          <a:lstStyle>
            <a:lvl1pPr>
              <a:buClr>
                <a:schemeClr val="bg2"/>
              </a:buClr>
              <a:buSzPct val="8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 typeface="Arial" pitchFamily="34" charset="0"/>
              <a:buChar char="•"/>
              <a:defRPr sz="24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 typeface="Arial" pitchFamily="34" charset="0"/>
              <a:buChar char="•"/>
              <a:defRPr sz="2133">
                <a:solidFill>
                  <a:schemeClr val="bg2"/>
                </a:solidFill>
                <a:effectLst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42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52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04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991795"/>
          </a:xfrm>
        </p:spPr>
        <p:txBody>
          <a:bodyPr/>
          <a:lstStyle>
            <a:lvl1pPr>
              <a:buClr>
                <a:schemeClr val="bg2"/>
              </a:buClr>
              <a:buSzPct val="120000"/>
              <a:buFont typeface="Arial" pitchFamily="34" charset="0"/>
              <a:buChar char="•"/>
              <a:defRPr sz="4267"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120000"/>
              <a:buFont typeface="Arial" pitchFamily="34" charset="0"/>
              <a:buChar char="•"/>
              <a:defRPr sz="3733"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120000"/>
              <a:buFont typeface="Arial" pitchFamily="34" charset="0"/>
              <a:buChar char="•"/>
              <a:defRPr sz="3200"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12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120000"/>
              <a:buFont typeface="Arial" pitchFamily="34" charset="0"/>
              <a:buChar char="•"/>
              <a:defRPr sz="2667">
                <a:solidFill>
                  <a:schemeClr val="bg2"/>
                </a:solidFill>
                <a:effectLst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802212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502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6997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07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tekst"/>
          <p:cNvSpPr txBox="1">
            <a:spLocks noGrp="1"/>
          </p:cNvSpPr>
          <p:nvPr>
            <p:ph type="title"/>
          </p:nvPr>
        </p:nvSpPr>
        <p:spPr>
          <a:xfrm>
            <a:off x="457200" y="365277"/>
            <a:ext cx="11277600" cy="56252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457200" y="1188719"/>
            <a:ext cx="11277600" cy="5135881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931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69" y="260349"/>
            <a:ext cx="2927351" cy="5976963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9184" y="260349"/>
            <a:ext cx="8583083" cy="5976963"/>
          </a:xfrm>
        </p:spPr>
        <p:txBody>
          <a:bodyPr vert="eaVert"/>
          <a:lstStyle>
            <a:lvl1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1pPr>
            <a:lvl2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2pPr>
            <a:lvl3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3pPr>
            <a:lvl4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4pPr>
            <a:lvl5pPr>
              <a:buClr>
                <a:schemeClr val="bg2"/>
              </a:buClr>
              <a:buSzPct val="80000"/>
              <a:buFontTx/>
              <a:buChar char="•"/>
              <a:defRPr>
                <a:solidFill>
                  <a:schemeClr val="bg2"/>
                </a:solidFill>
                <a:effectLst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8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6301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CAE83C-0550-88BB-4480-36C84CF3918D}"/>
              </a:ext>
            </a:extLst>
          </p:cNvPr>
          <p:cNvSpPr txBox="1"/>
          <p:nvPr userDrawn="1"/>
        </p:nvSpPr>
        <p:spPr>
          <a:xfrm>
            <a:off x="0" y="6587284"/>
            <a:ext cx="6143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altLang="ja-JP" b="1" dirty="0">
                <a:solidFill>
                  <a:schemeClr val="accent1"/>
                </a:solidFill>
              </a:rPr>
              <a:t>GHG task team 11 March 2024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7224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8442036" y="6574604"/>
            <a:ext cx="3749075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SG  -  Slide </a:t>
            </a:r>
            <a:fld id="{00000000-1234-1234-1234-123412341234}" type="slidenum">
              <a:rPr lang="en-GB" sz="13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 smtClean="0">
                <a:solidFill>
                  <a:schemeClr val="accent1"/>
                </a:solidFill>
              </a:rPr>
              <a:t>WGCV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sz="1300" b="1" dirty="0" smtClean="0">
                <a:solidFill>
                  <a:schemeClr val="accent1"/>
                </a:solidFill>
              </a:rPr>
              <a:t>54</a:t>
            </a:r>
            <a:r>
              <a:rPr lang="en-GB" sz="13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1</a:t>
            </a:r>
            <a:r>
              <a:rPr lang="en-GB" sz="1300" b="1" dirty="0" smtClean="0">
                <a:solidFill>
                  <a:schemeClr val="accent1"/>
                </a:solidFill>
              </a:rPr>
              <a:t>5-18 October 2024</a:t>
            </a:r>
            <a:endParaRPr lang="en-GB" sz="1300" b="1" dirty="0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40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20209F48-9F73-B641-BC07-128A5E83D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D1CF0C5-3E1B-3949-8A10-67C5A718CA2F}"/>
              </a:ext>
            </a:extLst>
          </p:cNvPr>
          <p:cNvSpPr/>
          <p:nvPr userDrawn="1"/>
        </p:nvSpPr>
        <p:spPr>
          <a:xfrm>
            <a:off x="0" y="-1"/>
            <a:ext cx="12191999" cy="6858000"/>
          </a:xfrm>
          <a:prstGeom prst="rect">
            <a:avLst/>
          </a:prstGeom>
          <a:solidFill>
            <a:srgbClr val="335E6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2996" y="4744151"/>
            <a:ext cx="6274800" cy="1439794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706C8168-EC0D-064A-861E-97CC6A1B09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DF2AB6C-6C5A-8A4B-B93B-16E15B7186AE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itle 5">
            <a:extLst>
              <a:ext uri="{FF2B5EF4-FFF2-40B4-BE49-F238E27FC236}">
                <a16:creationId xmlns:a16="http://schemas.microsoft.com/office/drawing/2014/main" id="{02470FCA-76F3-2046-9F70-8AE8B0DDFF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99" name="Text Placeholder 7">
            <a:extLst>
              <a:ext uri="{FF2B5EF4-FFF2-40B4-BE49-F238E27FC236}">
                <a16:creationId xmlns:a16="http://schemas.microsoft.com/office/drawing/2014/main" id="{CE2F6074-FECA-6A4B-B561-8C940332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Surname</a:t>
            </a:r>
          </a:p>
          <a:p>
            <a:pPr lvl="0"/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  <a:p>
            <a:pPr lvl="0"/>
            <a:r>
              <a:rPr lang="it-IT" dirty="0"/>
              <a:t>DD/MM/YYYY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40F2778-1FE5-D34E-80F7-C773ADB30E3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7" name="Picture 226" descr="at.png">
              <a:extLst>
                <a:ext uri="{FF2B5EF4-FFF2-40B4-BE49-F238E27FC236}">
                  <a16:creationId xmlns:a16="http://schemas.microsoft.com/office/drawing/2014/main" id="{0782DE12-C6EE-434E-90D9-E1C5EC8C5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be.png">
              <a:extLst>
                <a:ext uri="{FF2B5EF4-FFF2-40B4-BE49-F238E27FC236}">
                  <a16:creationId xmlns:a16="http://schemas.microsoft.com/office/drawing/2014/main" id="{90260B22-95C9-2447-AF2E-C1C944115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ch.png">
              <a:extLst>
                <a:ext uri="{FF2B5EF4-FFF2-40B4-BE49-F238E27FC236}">
                  <a16:creationId xmlns:a16="http://schemas.microsoft.com/office/drawing/2014/main" id="{B97E9132-FEB3-F642-B1BD-A28CEC82E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cz.png">
              <a:extLst>
                <a:ext uri="{FF2B5EF4-FFF2-40B4-BE49-F238E27FC236}">
                  <a16:creationId xmlns:a16="http://schemas.microsoft.com/office/drawing/2014/main" id="{EBD123B3-1770-8F46-B8EC-72FDEAFC1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de.png">
              <a:extLst>
                <a:ext uri="{FF2B5EF4-FFF2-40B4-BE49-F238E27FC236}">
                  <a16:creationId xmlns:a16="http://schemas.microsoft.com/office/drawing/2014/main" id="{449E0366-D8F2-4045-B18E-09C724429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dk.png">
              <a:extLst>
                <a:ext uri="{FF2B5EF4-FFF2-40B4-BE49-F238E27FC236}">
                  <a16:creationId xmlns:a16="http://schemas.microsoft.com/office/drawing/2014/main" id="{D97E699A-5D09-1A4C-97E0-2EB6B2363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ee.png">
              <a:extLst>
                <a:ext uri="{FF2B5EF4-FFF2-40B4-BE49-F238E27FC236}">
                  <a16:creationId xmlns:a16="http://schemas.microsoft.com/office/drawing/2014/main" id="{CCF89CE8-38D0-764B-A493-509E21976E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es.png">
              <a:extLst>
                <a:ext uri="{FF2B5EF4-FFF2-40B4-BE49-F238E27FC236}">
                  <a16:creationId xmlns:a16="http://schemas.microsoft.com/office/drawing/2014/main" id="{9288FBD7-9EB9-444E-861A-107A893AA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fi.png">
              <a:extLst>
                <a:ext uri="{FF2B5EF4-FFF2-40B4-BE49-F238E27FC236}">
                  <a16:creationId xmlns:a16="http://schemas.microsoft.com/office/drawing/2014/main" id="{81EA92E9-B202-7A41-BAEB-E31ABF6AA2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fr.png">
              <a:extLst>
                <a:ext uri="{FF2B5EF4-FFF2-40B4-BE49-F238E27FC236}">
                  <a16:creationId xmlns:a16="http://schemas.microsoft.com/office/drawing/2014/main" id="{5052FB0D-6FB0-4943-ABB4-34A3100E2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gr.png">
              <a:extLst>
                <a:ext uri="{FF2B5EF4-FFF2-40B4-BE49-F238E27FC236}">
                  <a16:creationId xmlns:a16="http://schemas.microsoft.com/office/drawing/2014/main" id="{8540C873-004D-4A48-8EAA-35526D5B5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hu.png">
              <a:extLst>
                <a:ext uri="{FF2B5EF4-FFF2-40B4-BE49-F238E27FC236}">
                  <a16:creationId xmlns:a16="http://schemas.microsoft.com/office/drawing/2014/main" id="{A7C24DEA-EF78-CE46-9989-1BC37042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ie.png">
              <a:extLst>
                <a:ext uri="{FF2B5EF4-FFF2-40B4-BE49-F238E27FC236}">
                  <a16:creationId xmlns:a16="http://schemas.microsoft.com/office/drawing/2014/main" id="{5E6A3DE5-DAB3-1344-81F8-E6A35D0CB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it.png">
              <a:extLst>
                <a:ext uri="{FF2B5EF4-FFF2-40B4-BE49-F238E27FC236}">
                  <a16:creationId xmlns:a16="http://schemas.microsoft.com/office/drawing/2014/main" id="{587E1FDC-549B-4740-86B1-BFD243F15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lu.png">
              <a:extLst>
                <a:ext uri="{FF2B5EF4-FFF2-40B4-BE49-F238E27FC236}">
                  <a16:creationId xmlns:a16="http://schemas.microsoft.com/office/drawing/2014/main" id="{4AF49776-011B-3647-9F27-497FEFA10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nl.png">
              <a:extLst>
                <a:ext uri="{FF2B5EF4-FFF2-40B4-BE49-F238E27FC236}">
                  <a16:creationId xmlns:a16="http://schemas.microsoft.com/office/drawing/2014/main" id="{B68ECBED-D67B-EF44-AE83-BDFF85F01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no.png">
              <a:extLst>
                <a:ext uri="{FF2B5EF4-FFF2-40B4-BE49-F238E27FC236}">
                  <a16:creationId xmlns:a16="http://schemas.microsoft.com/office/drawing/2014/main" id="{BEAA7BE3-8A72-DE40-8A13-44F0905A67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pl.png">
              <a:extLst>
                <a:ext uri="{FF2B5EF4-FFF2-40B4-BE49-F238E27FC236}">
                  <a16:creationId xmlns:a16="http://schemas.microsoft.com/office/drawing/2014/main" id="{0AD41159-3018-D040-A2E0-E8C9C0BB4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pt.png">
              <a:extLst>
                <a:ext uri="{FF2B5EF4-FFF2-40B4-BE49-F238E27FC236}">
                  <a16:creationId xmlns:a16="http://schemas.microsoft.com/office/drawing/2014/main" id="{754E9B6D-F126-E941-94A1-7FAFB3463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ro.png">
              <a:extLst>
                <a:ext uri="{FF2B5EF4-FFF2-40B4-BE49-F238E27FC236}">
                  <a16:creationId xmlns:a16="http://schemas.microsoft.com/office/drawing/2014/main" id="{AD998A58-03C2-2646-BB0C-DB3727357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 descr="se.png">
              <a:extLst>
                <a:ext uri="{FF2B5EF4-FFF2-40B4-BE49-F238E27FC236}">
                  <a16:creationId xmlns:a16="http://schemas.microsoft.com/office/drawing/2014/main" id="{82A62F2F-2DD5-E745-BEEC-CDB437D64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8" name="Picture 247" descr="uk.png">
              <a:extLst>
                <a:ext uri="{FF2B5EF4-FFF2-40B4-BE49-F238E27FC236}">
                  <a16:creationId xmlns:a16="http://schemas.microsoft.com/office/drawing/2014/main" id="{D6EF3427-1B5F-1347-B426-4EFEA794A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9" name="Picture 248" descr="ca.png">
              <a:extLst>
                <a:ext uri="{FF2B5EF4-FFF2-40B4-BE49-F238E27FC236}">
                  <a16:creationId xmlns:a16="http://schemas.microsoft.com/office/drawing/2014/main" id="{D7F90C8A-D10B-044E-8195-40B0717070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7D21BEA8-CA42-1A4C-A89C-90068EE71E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51" name="Picture 250" descr="si.png">
              <a:extLst>
                <a:ext uri="{FF2B5EF4-FFF2-40B4-BE49-F238E27FC236}">
                  <a16:creationId xmlns:a16="http://schemas.microsoft.com/office/drawing/2014/main" id="{4226F33F-882D-214F-9C1B-4C7AABF7A0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1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97" grpId="0"/>
      <p:bldP spid="199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57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0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7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8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2115" y="6618830"/>
            <a:ext cx="12189887" cy="253836"/>
          </a:xfrm>
          <a:prstGeom prst="rect">
            <a:avLst/>
          </a:prstGeom>
          <a:solidFill>
            <a:srgbClr val="061D7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Titeltekst"/>
          <p:cNvSpPr txBox="1">
            <a:spLocks noGrp="1"/>
          </p:cNvSpPr>
          <p:nvPr>
            <p:ph type="title"/>
          </p:nvPr>
        </p:nvSpPr>
        <p:spPr>
          <a:xfrm>
            <a:off x="838200" y="365277"/>
            <a:ext cx="10515600" cy="630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838200" y="1188719"/>
            <a:ext cx="10515600" cy="4988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741" y="6599563"/>
            <a:ext cx="639205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AC-VC-20, October 15-18, 2024  –  2.15  –  S5P/TROPOMI </a:t>
            </a:r>
            <a:r>
              <a:rPr kumimoji="0" lang="en-US" sz="1200" b="0" i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Validation Status</a:t>
            </a:r>
            <a:endParaRPr kumimoji="0" lang="fr-BE" sz="12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lum bright="86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085" y="6546207"/>
            <a:ext cx="754915" cy="377457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 userDrawn="1"/>
        </p:nvPicPr>
        <p:blipFill rotWithShape="1"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24861" r="14244" b="25414"/>
          <a:stretch/>
        </p:blipFill>
        <p:spPr>
          <a:xfrm>
            <a:off x="10210800" y="6582535"/>
            <a:ext cx="685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11" y="6636715"/>
            <a:ext cx="1212273" cy="216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05" y="6629400"/>
            <a:ext cx="352395" cy="234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50" r:id="rId2"/>
    <p:sldLayoutId id="2147483754" r:id="rId3"/>
    <p:sldLayoutId id="2147483755" r:id="rId4"/>
    <p:sldLayoutId id="2147483756" r:id="rId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E79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1F4E79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15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216"/>
            <a:ext cx="12192000" cy="557784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6" y="260350"/>
            <a:ext cx="11713633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6" y="1125538"/>
            <a:ext cx="11713633" cy="51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text first level (all levels Verdana 20)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2" y="6597650"/>
            <a:ext cx="7488767" cy="26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CCECFF"/>
                </a:solidFill>
              </a:defRPr>
            </a:lvl1pPr>
          </a:lstStyle>
          <a:p>
            <a:endParaRPr lang="en-GB"/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9719" y="6597650"/>
            <a:ext cx="673100" cy="26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CCECFF"/>
                </a:solidFill>
              </a:defRPr>
            </a:lvl1pPr>
          </a:lstStyle>
          <a:p>
            <a:fld id="{FC1AADDB-504A-479E-8C40-41B4A0D158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7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667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667">
          <a:solidFill>
            <a:schemeClr val="bg2"/>
          </a:solidFill>
          <a:effectLst/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Char char="•"/>
        <a:defRPr sz="2667">
          <a:solidFill>
            <a:schemeClr val="bg2"/>
          </a:solidFill>
          <a:effectLst/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667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mpc-vdaf.tropomi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pc-vdaf-server.tropomi.eu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60.png"/><Relationship Id="rId16" Type="http://schemas.openxmlformats.org/officeDocument/2006/relationships/image" Target="../media/image74.jpe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jpeg"/><Relationship Id="rId5" Type="http://schemas.openxmlformats.org/officeDocument/2006/relationships/image" Target="../media/image63.png"/><Relationship Id="rId15" Type="http://schemas.openxmlformats.org/officeDocument/2006/relationships/image" Target="../media/image73.jpeg"/><Relationship Id="rId23" Type="http://schemas.openxmlformats.org/officeDocument/2006/relationships/image" Target="../media/image81.png"/><Relationship Id="rId10" Type="http://schemas.openxmlformats.org/officeDocument/2006/relationships/image" Target="../media/image68.jp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gif"/><Relationship Id="rId22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hyperlink" Target="https://mpc-vdaf-server.tropomi.eu/" TargetMode="Externa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g"/><Relationship Id="rId11" Type="http://schemas.openxmlformats.org/officeDocument/2006/relationships/image" Target="../media/image101.jpg"/><Relationship Id="rId5" Type="http://schemas.openxmlformats.org/officeDocument/2006/relationships/image" Target="../media/image6.jpeg"/><Relationship Id="rId10" Type="http://schemas.openxmlformats.org/officeDocument/2006/relationships/image" Target="../media/image100.jpeg"/><Relationship Id="rId4" Type="http://schemas.openxmlformats.org/officeDocument/2006/relationships/image" Target="../media/image96.pn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594360" y="4114800"/>
            <a:ext cx="11064240" cy="1296997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indent="0" hangingPunct="1">
              <a:lnSpc>
                <a:spcPct val="110000"/>
              </a:lnSpc>
              <a:spcBef>
                <a:spcPts val="0"/>
              </a:spcBef>
              <a:defRPr sz="1400"/>
            </a:pPr>
            <a:r>
              <a:rPr lang="fr-BE" sz="1400" dirty="0" smtClean="0"/>
              <a:t>J.-C. Lambert, S</a:t>
            </a:r>
            <a:r>
              <a:rPr lang="fr-BE" sz="1400" dirty="0"/>
              <a:t>. Compernolle, </a:t>
            </a:r>
            <a:r>
              <a:rPr lang="fr-BE" sz="1400" dirty="0" smtClean="0"/>
              <a:t>A. Keppens, B</a:t>
            </a:r>
            <a:r>
              <a:rPr lang="fr-BE" sz="1400" dirty="0"/>
              <a:t>. </a:t>
            </a:r>
            <a:r>
              <a:rPr lang="fr-BE" sz="1400" dirty="0" smtClean="0"/>
              <a:t>Langerock, </a:t>
            </a:r>
            <a:r>
              <a:rPr lang="fr-BE" sz="1400" b="1" u="sng" dirty="0" smtClean="0"/>
              <a:t>Tijl Verhoelst</a:t>
            </a:r>
            <a:r>
              <a:rPr lang="fr-BE" sz="1400" b="1" dirty="0" smtClean="0"/>
              <a:t> </a:t>
            </a:r>
            <a:r>
              <a:rPr lang="fr-BE" sz="1400" dirty="0" smtClean="0"/>
              <a:t> </a:t>
            </a:r>
            <a:r>
              <a:rPr lang="fr-BE" sz="1400" dirty="0"/>
              <a:t>(BIRA-IASB)</a:t>
            </a:r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defRPr sz="1400"/>
            </a:pPr>
            <a:endParaRPr lang="fr-BE" sz="1050" dirty="0"/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defRPr sz="1400"/>
            </a:pPr>
            <a:r>
              <a:rPr lang="fr-BE" sz="1100" dirty="0" smtClean="0"/>
              <a:t>D</a:t>
            </a:r>
            <a:r>
              <a:rPr lang="fr-BE" sz="1100" dirty="0"/>
              <a:t>. Hubert, </a:t>
            </a:r>
            <a:r>
              <a:rPr lang="fr-BE" sz="1100" dirty="0" smtClean="0"/>
              <a:t>Y</a:t>
            </a:r>
            <a:r>
              <a:rPr lang="fr-BE" sz="1100" dirty="0"/>
              <a:t>. Geunes, J. Granville, O. Rasson, I. De Smedt, G. Pinardi, M.K. Sha, </a:t>
            </a:r>
            <a:r>
              <a:rPr lang="fr-BE" sz="1100" dirty="0" smtClean="0"/>
              <a:t>N</a:t>
            </a:r>
            <a:r>
              <a:rPr lang="fr-BE" sz="1100" dirty="0"/>
              <a:t>. Theys, C. Vigouroux (BIRA-IASB</a:t>
            </a:r>
            <a:r>
              <a:rPr lang="fr-BE" sz="1100" dirty="0" smtClean="0"/>
              <a:t>),</a:t>
            </a:r>
            <a:endParaRPr lang="fr-BE" sz="1100" dirty="0"/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1400"/>
            </a:pPr>
            <a:r>
              <a:rPr lang="fr-BE" sz="1100" dirty="0"/>
              <a:t>A.M. Fjæraa (NILU), S. Niemeijer (s[&amp;]t</a:t>
            </a:r>
            <a:r>
              <a:rPr lang="fr-BE" sz="1100" dirty="0" smtClean="0"/>
              <a:t>), A</a:t>
            </a:r>
            <a:r>
              <a:rPr lang="fr-BE" sz="1100" dirty="0"/>
              <a:t>. Argyrouli, M. Coldewey-</a:t>
            </a:r>
            <a:r>
              <a:rPr lang="fr-BE" sz="1100" dirty="0" err="1"/>
              <a:t>Egbers</a:t>
            </a:r>
            <a:r>
              <a:rPr lang="fr-BE" sz="1100" dirty="0"/>
              <a:t>, K.-P. Heue, P. Hedelt, D. </a:t>
            </a:r>
            <a:r>
              <a:rPr lang="fr-BE" sz="1100" dirty="0" smtClean="0"/>
              <a:t>Loyola, </a:t>
            </a:r>
            <a:r>
              <a:rPr lang="fr-BE" sz="1100" dirty="0"/>
              <a:t>R. Lutz, F. Romahn (DLR), </a:t>
            </a:r>
            <a:endParaRPr lang="fr-BE" sz="1100" dirty="0" smtClean="0"/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1400"/>
            </a:pPr>
            <a:r>
              <a:rPr lang="fr-BE" sz="1100" dirty="0" smtClean="0"/>
              <a:t>K</a:t>
            </a:r>
            <a:r>
              <a:rPr lang="fr-BE" sz="1100" dirty="0"/>
              <a:t>.-U. Eichmann (IUP-UB</a:t>
            </a:r>
            <a:r>
              <a:rPr lang="fr-BE" sz="1100" dirty="0" smtClean="0"/>
              <a:t>), M</a:t>
            </a:r>
            <a:r>
              <a:rPr lang="fr-BE" sz="1100" dirty="0"/>
              <a:t>. de Graaf, </a:t>
            </a:r>
            <a:r>
              <a:rPr lang="fr-BE" sz="1100" dirty="0" smtClean="0"/>
              <a:t>H. Eskes, D</a:t>
            </a:r>
            <a:r>
              <a:rPr lang="fr-BE" sz="1100" dirty="0"/>
              <a:t>. Stein-Zweers, J. van </a:t>
            </a:r>
            <a:r>
              <a:rPr lang="fr-BE" sz="1100" dirty="0" err="1" smtClean="0"/>
              <a:t>Geffen</a:t>
            </a:r>
            <a:r>
              <a:rPr lang="fr-BE" sz="1100" dirty="0" smtClean="0"/>
              <a:t> (</a:t>
            </a:r>
            <a:r>
              <a:rPr lang="fr-BE" sz="1100" dirty="0"/>
              <a:t>KNMI), </a:t>
            </a:r>
            <a:endParaRPr lang="fr-BE" sz="1100" dirty="0" smtClean="0"/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1400"/>
            </a:pPr>
            <a:r>
              <a:rPr lang="fr-BE" sz="1100" dirty="0" smtClean="0"/>
              <a:t>K. Garane, K. Michailidis, ML. Koukouli, A. Pseftogkas, D. Balis (AUTH), </a:t>
            </a:r>
          </a:p>
          <a:p>
            <a:pPr lvl="1" indent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1400"/>
            </a:pPr>
            <a:r>
              <a:rPr lang="fr-BE" sz="1100" dirty="0" smtClean="0"/>
              <a:t>S</a:t>
            </a:r>
            <a:r>
              <a:rPr lang="fr-BE" sz="1100" dirty="0"/>
              <a:t>. </a:t>
            </a:r>
            <a:r>
              <a:rPr lang="fr-BE" sz="1100" dirty="0" err="1"/>
              <a:t>Beirle</a:t>
            </a:r>
            <a:r>
              <a:rPr lang="fr-BE" sz="1100" dirty="0"/>
              <a:t>, T. Wagner (</a:t>
            </a:r>
            <a:r>
              <a:rPr lang="fr-BE" sz="1100" dirty="0" smtClean="0"/>
              <a:t>MPI-C), A</a:t>
            </a:r>
            <a:r>
              <a:rPr lang="fr-BE" sz="1100" dirty="0"/>
              <a:t>. Dehn, </a:t>
            </a:r>
            <a:r>
              <a:rPr lang="fr-BE" sz="1100" dirty="0" smtClean="0"/>
              <a:t>M. </a:t>
            </a:r>
            <a:r>
              <a:rPr lang="pt-BR" sz="1100" dirty="0" smtClean="0"/>
              <a:t>Alparone</a:t>
            </a:r>
            <a:r>
              <a:rPr lang="fr-BE" sz="1100" dirty="0" smtClean="0"/>
              <a:t>, </a:t>
            </a:r>
            <a:r>
              <a:rPr lang="fr-BE" sz="1100" dirty="0"/>
              <a:t>C. Zehner (ESA)</a:t>
            </a:r>
          </a:p>
        </p:txBody>
      </p:sp>
      <p:sp>
        <p:nvSpPr>
          <p:cNvPr id="27" name="Title 1"/>
          <p:cNvSpPr txBox="1">
            <a:spLocks noGrp="1"/>
          </p:cNvSpPr>
          <p:nvPr>
            <p:ph type="title"/>
          </p:nvPr>
        </p:nvSpPr>
        <p:spPr>
          <a:xfrm>
            <a:off x="304800" y="1650999"/>
            <a:ext cx="11465802" cy="2387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7300" b="1" dirty="0" smtClean="0"/>
              <a:t>Sentinel-5P TROPOMI Operational Validation Status</a:t>
            </a:r>
            <a:endParaRPr sz="67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426754" y="5772118"/>
            <a:ext cx="5399452" cy="781082"/>
            <a:chOff x="0" y="72000"/>
            <a:chExt cx="6367500" cy="970279"/>
          </a:xfrm>
        </p:grpSpPr>
        <p:pic>
          <p:nvPicPr>
            <p:cNvPr id="5" name="Picture 4" descr="Picture 10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b="2754"/>
            <a:stretch/>
          </p:blipFill>
          <p:spPr bwMode="auto">
            <a:xfrm>
              <a:off x="5494234" y="174230"/>
              <a:ext cx="873266" cy="777567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0" y="72000"/>
              <a:ext cx="5416702" cy="970279"/>
              <a:chOff x="0" y="0"/>
              <a:chExt cx="5416897" cy="97084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0" y="0"/>
                <a:ext cx="4990645" cy="970843"/>
                <a:chOff x="719961" y="-1"/>
                <a:chExt cx="3563896" cy="676506"/>
              </a:xfrm>
            </p:grpSpPr>
            <p:pic>
              <p:nvPicPr>
                <p:cNvPr id="10" name="Picture 9" descr="Picture 3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19961" y="10938"/>
                  <a:ext cx="399891" cy="6270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11" name="Group 10"/>
                <p:cNvGrpSpPr/>
                <p:nvPr/>
              </p:nvGrpSpPr>
              <p:grpSpPr>
                <a:xfrm>
                  <a:off x="1125149" y="-1"/>
                  <a:ext cx="3158708" cy="676506"/>
                  <a:chOff x="1125149" y="-1"/>
                  <a:chExt cx="3158707" cy="676505"/>
                </a:xfrm>
              </p:grpSpPr>
              <p:pic>
                <p:nvPicPr>
                  <p:cNvPr id="12" name="Picture 11" descr="Picture 2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62758" t="48793" r="9632" b="42274"/>
                  <a:stretch>
                    <a:fillRect/>
                  </a:stretch>
                </p:blipFill>
                <p:spPr>
                  <a:xfrm>
                    <a:off x="1125149" y="28038"/>
                    <a:ext cx="3114139" cy="62972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4127137" y="-1"/>
                    <a:ext cx="112150" cy="131556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endParaRPr lang="fr-BE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4171706" y="602243"/>
                    <a:ext cx="112150" cy="7426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endParaRPr lang="fr-BE"/>
                  </a:p>
                </p:txBody>
              </p:sp>
              <p:pic>
                <p:nvPicPr>
                  <p:cNvPr id="15" name="Picture 14" descr="Picture 4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2179060" y="45295"/>
                    <a:ext cx="330166" cy="30120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pic>
            <p:nvPicPr>
              <p:cNvPr id="8" name="Picture 7" descr="Image result for AUTH LOGO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750" r="-20313"/>
              <a:stretch/>
            </p:blipFill>
            <p:spPr bwMode="auto">
              <a:xfrm>
                <a:off x="3450749" y="65004"/>
                <a:ext cx="640800" cy="460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Picture 8" descr="Picture 2"/>
              <p:cNvPicPr>
                <a:picLocks noChangeAspect="1"/>
              </p:cNvPicPr>
              <p:nvPr/>
            </p:nvPicPr>
            <p:blipFill rotWithShape="1">
              <a:blip r:embed="rId5">
                <a:extLst/>
              </a:blip>
              <a:srcRect l="81575" t="49148" r="15099" b="45733"/>
              <a:stretch/>
            </p:blipFill>
            <p:spPr bwMode="auto">
              <a:xfrm>
                <a:off x="4891297" y="81706"/>
                <a:ext cx="525600" cy="518401"/>
              </a:xfrm>
              <a:prstGeom prst="rect">
                <a:avLst/>
              </a:prstGeom>
              <a:ln>
                <a:noFill/>
              </a:ln>
              <a:effectLst/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81000" y="76200"/>
            <a:ext cx="10515600" cy="1085319"/>
          </a:xfrm>
          <a:prstGeom prst="rect">
            <a:avLst/>
          </a:prstGeom>
        </p:spPr>
        <p:txBody>
          <a:bodyPr lIns="91440" tIns="45720" rIns="91440" bIns="45720">
            <a:normAutofit fontScale="82500" lnSpcReduction="1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10000"/>
              </a:lnSpc>
            </a:pPr>
            <a:r>
              <a:rPr lang="en-GB" sz="4800" b="1" dirty="0" smtClean="0"/>
              <a:t>Aerosol and SO</a:t>
            </a:r>
            <a:r>
              <a:rPr lang="en-GB" sz="4800" b="1" baseline="-25000" dirty="0" smtClean="0"/>
              <a:t>2</a:t>
            </a:r>
            <a:r>
              <a:rPr lang="en-GB" sz="4800" b="1" dirty="0" smtClean="0"/>
              <a:t> Layer Height Validation</a:t>
            </a:r>
            <a:r>
              <a:rPr lang="en-GB" sz="4800" b="1" dirty="0"/>
              <a:t/>
            </a:r>
            <a:br>
              <a:rPr lang="en-GB" sz="4800" b="1" dirty="0"/>
            </a:br>
            <a:endParaRPr lang="en-GB" sz="600" b="1" dirty="0"/>
          </a:p>
          <a:p>
            <a:pPr hangingPunct="1">
              <a:lnSpc>
                <a:spcPct val="110000"/>
              </a:lnSpc>
            </a:pPr>
            <a:r>
              <a:rPr lang="en-GB" sz="1467" dirty="0" smtClean="0"/>
              <a:t>T</a:t>
            </a:r>
            <a:r>
              <a:rPr lang="en-GB" sz="1467" dirty="0"/>
              <a:t>. Wagner (MPI-C</a:t>
            </a:r>
            <a:r>
              <a:rPr lang="en-GB" sz="1467" dirty="0" smtClean="0"/>
              <a:t>)</a:t>
            </a:r>
            <a:r>
              <a:rPr lang="en-GB" sz="1467" spc="-20" dirty="0" smtClean="0"/>
              <a:t>, M</a:t>
            </a:r>
            <a:r>
              <a:rPr lang="en-GB" sz="1467" spc="-20" dirty="0"/>
              <a:t>. de Graaf (KNMI), A. </a:t>
            </a:r>
            <a:r>
              <a:rPr lang="en-GB" sz="1467" spc="-20" dirty="0" err="1"/>
              <a:t>Pefstogas</a:t>
            </a:r>
            <a:r>
              <a:rPr lang="en-GB" sz="1467" spc="-20" dirty="0"/>
              <a:t>, K. Michailidis , ML. </a:t>
            </a:r>
            <a:r>
              <a:rPr lang="en-GB" sz="1467" spc="-20" dirty="0" err="1"/>
              <a:t>Koukouli</a:t>
            </a:r>
            <a:r>
              <a:rPr lang="en-GB" sz="1467" spc="-20" dirty="0"/>
              <a:t>  (AUTH)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126295" y="1459470"/>
            <a:ext cx="2525427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40"/>
            <a:r>
              <a:rPr lang="de-DE" sz="1600" b="1" u="sng" dirty="0"/>
              <a:t>Over Land Surface</a:t>
            </a:r>
            <a:endParaRPr lang="en-US" sz="1600" b="1" u="sng" dirty="0"/>
          </a:p>
        </p:txBody>
      </p:sp>
      <p:sp>
        <p:nvSpPr>
          <p:cNvPr id="8" name="Textfeld 7"/>
          <p:cNvSpPr txBox="1"/>
          <p:nvPr/>
        </p:nvSpPr>
        <p:spPr>
          <a:xfrm>
            <a:off x="2057567" y="2699851"/>
            <a:ext cx="1879600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40"/>
            <a:r>
              <a:rPr lang="de-DE" sz="1600" b="1" u="sng" dirty="0"/>
              <a:t>Over Ocean Surface</a:t>
            </a:r>
            <a:endParaRPr lang="en-US" sz="1600" b="1" u="sng" dirty="0"/>
          </a:p>
        </p:txBody>
      </p:sp>
      <p:pic>
        <p:nvPicPr>
          <p:cNvPr id="15" name="Εικόνα 3" descr="Εικόνα που περιέχει κείμενο, στιγμιότυπο οθόνης, γραμμή, διάγραμμα&#10;&#10;Περιγραφή που δημιουργήθηκε αυτόματα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63" y="1752069"/>
            <a:ext cx="2804419" cy="222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Εικόνα 4" descr="Εικόνα που περιέχει κείμενο, στιγμιότυπο οθόνης, γραμμή, γράφημα&#10;&#10;Περιγραφή που δημιουργήθηκε αυτόματα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63" y="4243949"/>
            <a:ext cx="2734659" cy="22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Εικόνα 1" descr="Εικόνα που περιέχει κείμενο, στιγμιότυπο οθόνης, γραμμή, γράφημα&#10;&#10;Περιγραφή που δημιουργήθηκε αυτόματα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795" y="1777469"/>
            <a:ext cx="2581487" cy="212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Εικόνα 2" descr="Εικόνα που περιέχει κείμενο, στιγμιότυπο οθόνης, γραμμή, γράφημα&#10;&#10;Περιγραφή που δημιουργήθηκε αυτόματα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295" y="4294749"/>
            <a:ext cx="2641780" cy="215860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9550400" y="2633369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err="1"/>
              <a:t>old</a:t>
            </a:r>
            <a:endParaRPr lang="en-US" sz="2400" dirty="0"/>
          </a:p>
        </p:txBody>
      </p:sp>
      <p:sp>
        <p:nvSpPr>
          <p:cNvPr id="20" name="Rechteck 19"/>
          <p:cNvSpPr/>
          <p:nvPr/>
        </p:nvSpPr>
        <p:spPr>
          <a:xfrm>
            <a:off x="7810141" y="2626385"/>
            <a:ext cx="65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o</a:t>
            </a:r>
            <a:r>
              <a:rPr lang="de-DE" sz="2400" b="1" dirty="0" smtClean="0"/>
              <a:t>ld </a:t>
            </a:r>
            <a:endParaRPr lang="en-US" sz="2400" dirty="0"/>
          </a:p>
        </p:txBody>
      </p:sp>
      <p:sp>
        <p:nvSpPr>
          <p:cNvPr id="21" name="Rechteck 20"/>
          <p:cNvSpPr/>
          <p:nvPr/>
        </p:nvSpPr>
        <p:spPr>
          <a:xfrm>
            <a:off x="7724988" y="5155290"/>
            <a:ext cx="734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err="1"/>
              <a:t>new</a:t>
            </a:r>
            <a:endParaRPr lang="en-US" sz="2400" dirty="0"/>
          </a:p>
        </p:txBody>
      </p:sp>
      <p:sp>
        <p:nvSpPr>
          <p:cNvPr id="22" name="Rechteck 21"/>
          <p:cNvSpPr/>
          <p:nvPr/>
        </p:nvSpPr>
        <p:spPr>
          <a:xfrm>
            <a:off x="10668000" y="5130228"/>
            <a:ext cx="734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err="1"/>
              <a:t>new</a:t>
            </a:r>
            <a:endParaRPr lang="en-US" sz="2400" dirty="0"/>
          </a:p>
        </p:txBody>
      </p:sp>
      <p:pic>
        <p:nvPicPr>
          <p:cNvPr id="19" name="Picture 4" descr="https://www.earlinet.org/index.php?eID=tx_nawsecuredl&amp;u=0&amp;g=0&amp;t=1525355363&amp;hash=8802bc9ee1ae978541f743cc7661388a537d85b1&amp;file=/fileadmin/images/earlinet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1189146"/>
            <a:ext cx="537378" cy="57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A graph of a sea level&#10;&#10;Description automatically generated with medium confidence"/>
          <p:cNvPicPr/>
          <p:nvPr/>
        </p:nvPicPr>
        <p:blipFill>
          <a:blip r:embed="rId8"/>
          <a:stretch>
            <a:fillRect/>
          </a:stretch>
        </p:blipFill>
        <p:spPr>
          <a:xfrm>
            <a:off x="89567" y="1457520"/>
            <a:ext cx="2666449" cy="2065850"/>
          </a:xfrm>
          <a:prstGeom prst="rect">
            <a:avLst/>
          </a:prstGeom>
        </p:spPr>
      </p:pic>
      <p:pic>
        <p:nvPicPr>
          <p:cNvPr id="24" name="Image17"/>
          <p:cNvPicPr/>
          <p:nvPr/>
        </p:nvPicPr>
        <p:blipFill>
          <a:blip r:embed="rId9"/>
          <a:stretch>
            <a:fillRect/>
          </a:stretch>
        </p:blipFill>
        <p:spPr bwMode="auto">
          <a:xfrm>
            <a:off x="2743200" y="1496847"/>
            <a:ext cx="2649595" cy="19871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0F8D3E6-6DBF-B1A4-E00E-2C1FD8DE7B96}"/>
              </a:ext>
            </a:extLst>
          </p:cNvPr>
          <p:cNvSpPr txBox="1"/>
          <p:nvPr/>
        </p:nvSpPr>
        <p:spPr>
          <a:xfrm>
            <a:off x="403551" y="4348152"/>
            <a:ext cx="1867106" cy="1969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70"/>
            <a:r>
              <a:rPr lang="en-GB" sz="1400" u="sng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activity</a:t>
            </a:r>
          </a:p>
          <a:p>
            <a:pPr defTabSz="1219170"/>
            <a:endParaRPr lang="en-GB" sz="500" u="sng" dirty="0" smtClean="0">
              <a:solidFill>
                <a:srgbClr val="00000A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r>
              <a:rPr lang="en-GB" sz="1400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S5P TROPOMI vs. MetOp-B/C IASI SO</a:t>
            </a:r>
            <a:r>
              <a:rPr lang="en-GB" sz="1400" baseline="-25000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400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Layer Height during </a:t>
            </a:r>
            <a:r>
              <a:rPr lang="en-GB" sz="14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 eruptions of </a:t>
            </a:r>
            <a:r>
              <a:rPr lang="en-GB" sz="1400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Sep-Nov 2023. Mean SO2_LH </a:t>
            </a:r>
            <a:r>
              <a:rPr lang="en-GB" sz="14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difference ~2.5km. </a:t>
            </a:r>
            <a:endParaRPr lang="en-GB" sz="1400" dirty="0"/>
          </a:p>
        </p:txBody>
      </p:sp>
      <p:pic>
        <p:nvPicPr>
          <p:cNvPr id="29" name="Picture 3" descr="A graph of different colored lines&#10;&#10;Description automatically generated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"/>
          <a:stretch/>
        </p:blipFill>
        <p:spPr bwMode="auto">
          <a:xfrm>
            <a:off x="2396143" y="3938642"/>
            <a:ext cx="2896859" cy="261455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hteck 3"/>
          <p:cNvSpPr/>
          <p:nvPr/>
        </p:nvSpPr>
        <p:spPr>
          <a:xfrm>
            <a:off x="462406" y="3774318"/>
            <a:ext cx="4795394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S5P SO2 Layer Height vs. IASI-A/B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31" name="Rechteck 3"/>
          <p:cNvSpPr/>
          <p:nvPr/>
        </p:nvSpPr>
        <p:spPr>
          <a:xfrm>
            <a:off x="447847" y="1190472"/>
            <a:ext cx="4795394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S5P Aerosol Layer Height vs. CALIPSO / CALIOP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32" name="Rechteck 3"/>
          <p:cNvSpPr/>
          <p:nvPr/>
        </p:nvSpPr>
        <p:spPr>
          <a:xfrm>
            <a:off x="6395120" y="1216249"/>
            <a:ext cx="5019701" cy="22125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Aerosol Layer Height </a:t>
            </a:r>
            <a:r>
              <a:rPr lang="en-US" sz="1400" b="1" dirty="0" smtClean="0">
                <a:solidFill>
                  <a:schemeClr val="bg1"/>
                </a:solidFill>
              </a:rPr>
              <a:t>evolution vs. EARLINET aerosol lidars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59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9400" y="228600"/>
            <a:ext cx="118364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GB" sz="3200" b="1" dirty="0" smtClean="0"/>
              <a:t>Summary of S5P Quality Indicators and Open Issues</a:t>
            </a:r>
            <a:endParaRPr lang="en-GB" sz="800" b="1" dirty="0" smtClean="0"/>
          </a:p>
          <a:p>
            <a:pPr hangingPunct="1"/>
            <a:endParaRPr lang="en-GB" sz="600" b="1" dirty="0" smtClean="0"/>
          </a:p>
          <a:p>
            <a:pPr hangingPunct="1"/>
            <a:r>
              <a:rPr lang="en-GB" sz="1733" b="1" dirty="0" smtClean="0"/>
              <a:t>As of September 2024.  Validation results for L1 v02.01.00 and L2 up to v02.06.01</a:t>
            </a:r>
          </a:p>
          <a:p>
            <a:pPr hangingPunct="1"/>
            <a:r>
              <a:rPr lang="en-GB" sz="1733" b="1" dirty="0" smtClean="0"/>
              <a:t>Available publicly and updated frequently on </a:t>
            </a:r>
            <a:r>
              <a:rPr lang="en-GB" sz="1733" b="1" dirty="0" smtClean="0">
                <a:hlinkClick r:id="rId2"/>
              </a:rPr>
              <a:t>http://mpc-vdaf.tropomi.eu</a:t>
            </a:r>
            <a:r>
              <a:rPr lang="en-GB" sz="1733" b="1" dirty="0" smtClean="0"/>
              <a:t> </a:t>
            </a:r>
            <a:endParaRPr lang="en-GB" sz="2933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50" r="1540" b="12618"/>
          <a:stretch/>
        </p:blipFill>
        <p:spPr>
          <a:xfrm>
            <a:off x="845391" y="1371600"/>
            <a:ext cx="4869609" cy="51930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77000" y="1600200"/>
            <a:ext cx="4945810" cy="3771688"/>
            <a:chOff x="6264758" y="1562056"/>
            <a:chExt cx="4945810" cy="3771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4758" y="2331204"/>
              <a:ext cx="4884843" cy="30025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85995" b="697"/>
            <a:stretch/>
          </p:blipFill>
          <p:spPr>
            <a:xfrm>
              <a:off x="6264759" y="1862740"/>
              <a:ext cx="4945809" cy="8042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87311"/>
            <a:stretch/>
          </p:blipFill>
          <p:spPr>
            <a:xfrm>
              <a:off x="6264759" y="1562056"/>
              <a:ext cx="4884843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5952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203972" y="3025280"/>
            <a:ext cx="8813302" cy="3211760"/>
          </a:xfrm>
        </p:spPr>
        <p:txBody>
          <a:bodyPr>
            <a:normAutofit/>
          </a:bodyPr>
          <a:lstStyle/>
          <a:p>
            <a:pPr marL="50800" indent="0">
              <a:spcBef>
                <a:spcPts val="800"/>
              </a:spcBef>
              <a:buNone/>
            </a:pPr>
            <a:r>
              <a:rPr lang="en-US" sz="19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Status</a:t>
            </a:r>
          </a:p>
          <a:p>
            <a:pPr marL="3937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Took place in Cabauw from 21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May to 24 June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2024</a:t>
            </a:r>
          </a:p>
          <a:p>
            <a:pPr marL="3937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Over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100 researchers from 16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countries, 44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instruments   </a:t>
            </a:r>
            <a:endParaRPr lang="en-US" sz="19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3937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Stationary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MAX-DOAS and PGN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UV-VIS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observations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complemented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with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O</a:t>
            </a:r>
            <a:r>
              <a:rPr lang="en-US" sz="1900" baseline="-25000" dirty="0" smtClean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and aerosol lidars, NO</a:t>
            </a:r>
            <a:r>
              <a:rPr lang="en-US" sz="1900" baseline="-25000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 and O</a:t>
            </a:r>
            <a:r>
              <a:rPr lang="en-US" sz="1900" baseline="-2500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2060"/>
                </a:solidFill>
                <a:latin typeface="Arial" panose="020B0604020202020204" pitchFamily="34" charset="0"/>
              </a:rPr>
              <a:t>sondes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, long-path DOAS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&amp; in-situ instruments</a:t>
            </a:r>
          </a:p>
          <a:p>
            <a:pPr marL="3937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Mobile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measurements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around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Cabauw, De Bilt and Rotterdam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using </a:t>
            </a:r>
            <a:r>
              <a:rPr lang="en-US" sz="1900" dirty="0">
                <a:solidFill>
                  <a:srgbClr val="002060"/>
                </a:solidFill>
                <a:latin typeface="Arial" panose="020B0604020202020204" pitchFamily="34" charset="0"/>
              </a:rPr>
              <a:t>instruments mounted on cars, bikes and </a:t>
            </a: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the RBINS Belgian research aircraft</a:t>
            </a:r>
          </a:p>
          <a:p>
            <a:pPr marL="393700" indent="-34290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900" dirty="0" smtClean="0">
                <a:solidFill>
                  <a:srgbClr val="002060"/>
                </a:solidFill>
                <a:latin typeface="Arial" panose="020B0604020202020204" pitchFamily="34" charset="0"/>
              </a:rPr>
              <a:t>Campaign data analysis in progress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26" y="4416795"/>
            <a:ext cx="2678331" cy="1679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26" y="2274595"/>
            <a:ext cx="2678331" cy="609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326" y="6169819"/>
            <a:ext cx="2678331" cy="667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326" y="2924000"/>
            <a:ext cx="2678331" cy="664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11024"/>
          <a:stretch/>
        </p:blipFill>
        <p:spPr>
          <a:xfrm>
            <a:off x="1876592" y="5927828"/>
            <a:ext cx="4998993" cy="541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5983" b="-1"/>
          <a:stretch/>
        </p:blipFill>
        <p:spPr>
          <a:xfrm>
            <a:off x="6927988" y="6051379"/>
            <a:ext cx="1041058" cy="361480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D3BEE50-F888-EF41-DBEF-B006A13C6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9" y="5924424"/>
            <a:ext cx="885306" cy="52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92" y="6042587"/>
            <a:ext cx="581897" cy="430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27" y="609600"/>
            <a:ext cx="2678331" cy="1667901"/>
          </a:xfrm>
          <a:prstGeom prst="rect">
            <a:avLst/>
          </a:prstGeom>
        </p:spPr>
      </p:pic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176048" y="190143"/>
            <a:ext cx="1178735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The Third Cabauw </a:t>
            </a:r>
            <a:r>
              <a:rPr lang="en-US" altLang="en-US" sz="2700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INtercomparison</a:t>
            </a:r>
            <a:r>
              <a:rPr lang="en-US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of DOAS-like Instruments (CINDI-3) </a:t>
            </a:r>
          </a:p>
          <a:p>
            <a:pPr marL="0" indent="0" eaLnBrk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None/>
            </a:pPr>
            <a:endParaRPr lang="en-US" sz="5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None/>
            </a:pP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M. Van Roozendael (BIRA-IASB), A.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Apituley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(KNMI), K.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Kreher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(BKS)</a:t>
            </a:r>
          </a:p>
          <a:p>
            <a:pPr marL="0" indent="0" eaLnBrk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None/>
            </a:pPr>
            <a:endParaRPr lang="en-US" altLang="en-US" sz="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Arial"/>
              <a:buNone/>
            </a:pPr>
            <a:r>
              <a:rPr lang="en-U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Semi-blind </a:t>
            </a:r>
            <a:r>
              <a:rPr lang="en-US" altLang="en-US" sz="20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intercalibration</a:t>
            </a:r>
            <a:r>
              <a:rPr lang="en-US" altLang="en-US" sz="2000" dirty="0" smtClean="0">
                <a:solidFill>
                  <a:srgbClr val="002060"/>
                </a:solidFill>
                <a:latin typeface="Arial" panose="020B0604020202020204" pitchFamily="34" charset="0"/>
              </a:rPr>
              <a:t> and intercomparison campaign with external referee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18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intercalibrate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AQ and ozone instruments and intercompare measurements</a:t>
            </a: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get NDACC &amp; ACTRIS-CREGARS certification for new instruments</a:t>
            </a:r>
          </a:p>
          <a:p>
            <a:pPr marL="285750" indent="-285750" eaLnBrk="0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 typeface="Wingdings" panose="05000000000000000000" pitchFamily="2" charset="2"/>
              <a:buChar char="§"/>
            </a:pP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to assess and </a:t>
            </a:r>
            <a:r>
              <a:rPr lang="en-US" altLang="en-US" sz="1800" b="1" u="sng" dirty="0" smtClean="0">
                <a:solidFill>
                  <a:srgbClr val="002060"/>
                </a:solidFill>
                <a:latin typeface="Arial" panose="020B0604020202020204" pitchFamily="34" charset="0"/>
              </a:rPr>
              <a:t>improve (CEOS-)FRM maturity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for the validation of </a:t>
            </a: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Sentinel-5P 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                                   TROPOMI and Aura OMI and for the CEOS Air Quality &amp; O</a:t>
            </a:r>
            <a:r>
              <a:rPr lang="en-US" altLang="en-US" sz="1800" baseline="-25000" dirty="0" smtClean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satellite constellations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3481F8-9E40-972D-8F34-3E4072451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3325" y="3673818"/>
            <a:ext cx="2678331" cy="6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48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6319"/>
            <a:ext cx="11201400" cy="528828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sz="3200" dirty="0"/>
              <a:t>S5P </a:t>
            </a:r>
            <a:r>
              <a:rPr lang="en-US" sz="3200" dirty="0" smtClean="0"/>
              <a:t>TROPOMI data products in good health 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Continuous development of new validation channels, methods, operationalization of data streams…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Strong dependence on FRM availability and timeliness</a:t>
            </a:r>
          </a:p>
          <a:p>
            <a:pPr>
              <a:spcBef>
                <a:spcPts val="1800"/>
              </a:spcBef>
            </a:pPr>
            <a:r>
              <a:rPr lang="en-US" sz="3200" dirty="0" smtClean="0"/>
              <a:t>S5P TROPOMI operational validation = </a:t>
            </a:r>
          </a:p>
          <a:p>
            <a:pPr lvl="1">
              <a:spcBef>
                <a:spcPts val="1800"/>
              </a:spcBef>
            </a:pPr>
            <a:r>
              <a:rPr lang="en-US" sz="2800" dirty="0" smtClean="0"/>
              <a:t>Pathfinder for operational validation systems in development for Sentinel-4/5 and CO2M, and for facility-scale missions </a:t>
            </a:r>
          </a:p>
          <a:p>
            <a:pPr lvl="1">
              <a:spcBef>
                <a:spcPts val="1800"/>
              </a:spcBef>
            </a:pPr>
            <a:r>
              <a:rPr lang="en-US" sz="2800" dirty="0" smtClean="0"/>
              <a:t>Important source of feedback to FRM networks: quality, network deployment, sustainability, timeliness…</a:t>
            </a:r>
          </a:p>
          <a:p>
            <a:pPr lvl="1">
              <a:spcBef>
                <a:spcPts val="1800"/>
              </a:spcBef>
            </a:pPr>
            <a:r>
              <a:rPr lang="en-US" sz="2800" dirty="0" smtClean="0"/>
              <a:t>Test bed for </a:t>
            </a:r>
            <a:r>
              <a:rPr lang="en-US" sz="2800" dirty="0"/>
              <a:t>CEOS-FRM Maturity Assessment </a:t>
            </a:r>
            <a:r>
              <a:rPr lang="en-US" sz="2800" dirty="0" smtClean="0"/>
              <a:t>Framework and other WGCV activities</a:t>
            </a:r>
          </a:p>
          <a:p>
            <a:pPr>
              <a:spcBef>
                <a:spcPts val="1800"/>
              </a:spcBef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2899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14600"/>
            <a:ext cx="9144000" cy="1011238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Thank you !</a:t>
            </a:r>
            <a:endParaRPr lang="en-US" sz="6000" dirty="0"/>
          </a:p>
        </p:txBody>
      </p:sp>
      <p:grpSp>
        <p:nvGrpSpPr>
          <p:cNvPr id="6" name="Group 5"/>
          <p:cNvGrpSpPr/>
          <p:nvPr/>
        </p:nvGrpSpPr>
        <p:grpSpPr>
          <a:xfrm>
            <a:off x="3138503" y="5638800"/>
            <a:ext cx="5914993" cy="907902"/>
            <a:chOff x="0" y="72000"/>
            <a:chExt cx="6367500" cy="970279"/>
          </a:xfrm>
        </p:grpSpPr>
        <p:pic>
          <p:nvPicPr>
            <p:cNvPr id="7" name="Picture 6" descr="Picture 10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b="2754"/>
            <a:stretch/>
          </p:blipFill>
          <p:spPr bwMode="auto">
            <a:xfrm>
              <a:off x="5494234" y="174230"/>
              <a:ext cx="873266" cy="777567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0" y="72000"/>
              <a:ext cx="5416702" cy="970279"/>
              <a:chOff x="0" y="0"/>
              <a:chExt cx="5416897" cy="97084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0" y="0"/>
                <a:ext cx="4990645" cy="970843"/>
                <a:chOff x="719961" y="-1"/>
                <a:chExt cx="3563896" cy="676506"/>
              </a:xfrm>
            </p:grpSpPr>
            <p:pic>
              <p:nvPicPr>
                <p:cNvPr id="12" name="Picture 11" descr="Picture 3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719961" y="10938"/>
                  <a:ext cx="399891" cy="6270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13" name="Group 12"/>
                <p:cNvGrpSpPr/>
                <p:nvPr/>
              </p:nvGrpSpPr>
              <p:grpSpPr>
                <a:xfrm>
                  <a:off x="1125149" y="-1"/>
                  <a:ext cx="3158708" cy="676506"/>
                  <a:chOff x="1125149" y="-1"/>
                  <a:chExt cx="3158707" cy="676505"/>
                </a:xfrm>
              </p:grpSpPr>
              <p:pic>
                <p:nvPicPr>
                  <p:cNvPr id="14" name="Picture 13" descr="Picture 2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 l="62758" t="48793" r="9632" b="42274"/>
                  <a:stretch>
                    <a:fillRect/>
                  </a:stretch>
                </p:blipFill>
                <p:spPr>
                  <a:xfrm>
                    <a:off x="1125149" y="28038"/>
                    <a:ext cx="3114139" cy="62972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4127137" y="-1"/>
                    <a:ext cx="112150" cy="131556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endParaRPr lang="fr-BE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4171706" y="602243"/>
                    <a:ext cx="112150" cy="7426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endParaRPr lang="fr-BE"/>
                  </a:p>
                </p:txBody>
              </p:sp>
              <p:pic>
                <p:nvPicPr>
                  <p:cNvPr id="17" name="Picture 16" descr="Picture 4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2179060" y="45295"/>
                    <a:ext cx="330166" cy="30120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pic>
            <p:nvPicPr>
              <p:cNvPr id="10" name="Picture 9" descr="Image result for AUTH LOGO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750" r="-20313"/>
              <a:stretch/>
            </p:blipFill>
            <p:spPr bwMode="auto">
              <a:xfrm>
                <a:off x="3450749" y="65004"/>
                <a:ext cx="640800" cy="460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Picture 10" descr="Picture 2"/>
              <p:cNvPicPr>
                <a:picLocks noChangeAspect="1"/>
              </p:cNvPicPr>
              <p:nvPr/>
            </p:nvPicPr>
            <p:blipFill rotWithShape="1">
              <a:blip r:embed="rId4">
                <a:extLst/>
              </a:blip>
              <a:srcRect l="81575" t="49148" r="15099" b="45733"/>
              <a:stretch/>
            </p:blipFill>
            <p:spPr bwMode="auto">
              <a:xfrm>
                <a:off x="4891297" y="81706"/>
                <a:ext cx="525600" cy="518401"/>
              </a:xfrm>
              <a:prstGeom prst="rect">
                <a:avLst/>
              </a:prstGeom>
              <a:ln>
                <a:noFill/>
              </a:ln>
              <a:effectLst/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93452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698" t="-763" r="-455" b="763"/>
          <a:stretch/>
        </p:blipFill>
        <p:spPr>
          <a:xfrm>
            <a:off x="6269832" y="3711646"/>
            <a:ext cx="5562600" cy="2902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98" y="76200"/>
            <a:ext cx="11540520" cy="1062272"/>
          </a:xfrm>
        </p:spPr>
        <p:txBody>
          <a:bodyPr>
            <a:noAutofit/>
          </a:bodyPr>
          <a:lstStyle/>
          <a:p>
            <a:r>
              <a:rPr lang="en-US" sz="2700" b="1" dirty="0"/>
              <a:t>ESA/Copernicus </a:t>
            </a:r>
            <a:r>
              <a:rPr lang="en-US" sz="2700" b="1" dirty="0" smtClean="0"/>
              <a:t>Atmosphere Performance Cluster (ATM-MPC)</a:t>
            </a:r>
            <a:br>
              <a:rPr lang="en-US" sz="2700" b="1" dirty="0" smtClean="0"/>
            </a:br>
            <a:r>
              <a:rPr lang="en-US" sz="2700" b="1" dirty="0" smtClean="0"/>
              <a:t>Sentinel-5p Routine </a:t>
            </a:r>
            <a:r>
              <a:rPr lang="en-US" sz="2700" b="1" dirty="0"/>
              <a:t>Operations Validation Service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6340"/>
          <a:stretch/>
        </p:blipFill>
        <p:spPr>
          <a:xfrm>
            <a:off x="550387" y="3615444"/>
            <a:ext cx="4556436" cy="2924572"/>
          </a:xfrm>
          <a:prstGeom prst="rect">
            <a:avLst/>
          </a:prstGeom>
        </p:spPr>
      </p:pic>
      <p:sp>
        <p:nvSpPr>
          <p:cNvPr id="40" name="Content Placeholder 2"/>
          <p:cNvSpPr txBox="1">
            <a:spLocks/>
          </p:cNvSpPr>
          <p:nvPr/>
        </p:nvSpPr>
        <p:spPr>
          <a:xfrm>
            <a:off x="338239" y="1143000"/>
            <a:ext cx="5499752" cy="2299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595" rIns="45595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182389">
              <a:lnSpc>
                <a:spcPct val="100000"/>
              </a:lnSpc>
              <a:spcBef>
                <a:spcPts val="600"/>
              </a:spcBef>
              <a:defRPr sz="2000"/>
            </a:pPr>
            <a:r>
              <a:rPr lang="en-US" sz="1800" dirty="0" smtClean="0">
                <a:latin typeface="+mn-lt"/>
              </a:rPr>
              <a:t>Generation and monitoring of </a:t>
            </a:r>
            <a:r>
              <a:rPr lang="en-US" sz="1800" dirty="0">
                <a:latin typeface="+mn-lt"/>
              </a:rPr>
              <a:t>S5P </a:t>
            </a:r>
            <a:r>
              <a:rPr lang="en-US" sz="1800" b="1" dirty="0" smtClean="0">
                <a:latin typeface="+mn-lt"/>
              </a:rPr>
              <a:t>Quality Indicators</a:t>
            </a:r>
            <a:endParaRPr lang="en-US" sz="1800" b="1" dirty="0">
              <a:latin typeface="+mn-lt"/>
            </a:endParaRPr>
          </a:p>
          <a:p>
            <a:pPr marL="182389">
              <a:lnSpc>
                <a:spcPct val="100000"/>
              </a:lnSpc>
              <a:spcBef>
                <a:spcPts val="600"/>
              </a:spcBef>
              <a:defRPr sz="2000"/>
            </a:pPr>
            <a:r>
              <a:rPr lang="en-US" sz="1800" dirty="0">
                <a:latin typeface="+mn-lt"/>
              </a:rPr>
              <a:t>Maintenance of S5P </a:t>
            </a:r>
            <a:r>
              <a:rPr lang="en-US" sz="1800" b="1" dirty="0">
                <a:latin typeface="+mn-lt"/>
              </a:rPr>
              <a:t>data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quality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documentation</a:t>
            </a:r>
          </a:p>
          <a:p>
            <a:pPr marL="182389">
              <a:lnSpc>
                <a:spcPct val="100000"/>
              </a:lnSpc>
              <a:spcBef>
                <a:spcPts val="600"/>
              </a:spcBef>
              <a:defRPr sz="2000"/>
            </a:pPr>
            <a:r>
              <a:rPr lang="en-US" sz="1800" b="1" dirty="0">
                <a:latin typeface="+mn-lt"/>
              </a:rPr>
              <a:t>In-depth validation</a:t>
            </a:r>
            <a:r>
              <a:rPr lang="en-US" sz="1800" dirty="0">
                <a:latin typeface="+mn-lt"/>
              </a:rPr>
              <a:t> and support to L1/L2 </a:t>
            </a:r>
            <a:r>
              <a:rPr lang="en-US" sz="1800" b="1" dirty="0">
                <a:latin typeface="+mn-lt"/>
              </a:rPr>
              <a:t>algorithm evolution</a:t>
            </a:r>
            <a:r>
              <a:rPr lang="en-US" sz="1800" dirty="0">
                <a:latin typeface="+mn-lt"/>
              </a:rPr>
              <a:t> (diagnostics, reprocessings)</a:t>
            </a:r>
            <a:endParaRPr lang="en-US" sz="1800" b="1" dirty="0">
              <a:latin typeface="+mn-lt"/>
            </a:endParaRPr>
          </a:p>
          <a:p>
            <a:pPr marL="182389">
              <a:lnSpc>
                <a:spcPct val="100000"/>
              </a:lnSpc>
              <a:spcBef>
                <a:spcPts val="600"/>
              </a:spcBef>
              <a:defRPr sz="2000"/>
            </a:pPr>
            <a:r>
              <a:rPr lang="en-US" sz="1800" dirty="0">
                <a:latin typeface="+mn-lt"/>
              </a:rPr>
              <a:t>Synthesis with </a:t>
            </a:r>
            <a:r>
              <a:rPr lang="en-US" sz="1800" b="1" dirty="0">
                <a:latin typeface="+mn-lt"/>
              </a:rPr>
              <a:t>S5PVT</a:t>
            </a:r>
            <a:r>
              <a:rPr lang="en-US" sz="1800" dirty="0">
                <a:latin typeface="+mn-lt"/>
              </a:rPr>
              <a:t> results, </a:t>
            </a:r>
            <a:r>
              <a:rPr lang="en-US" sz="1800" b="1" dirty="0">
                <a:latin typeface="+mn-lt"/>
              </a:rPr>
              <a:t>ECMWF/CAMS</a:t>
            </a:r>
            <a:r>
              <a:rPr lang="en-US" sz="1800" dirty="0">
                <a:latin typeface="+mn-lt"/>
              </a:rPr>
              <a:t>, peer-reviewed </a:t>
            </a:r>
            <a:r>
              <a:rPr lang="en-US" sz="1800" dirty="0" smtClean="0">
                <a:latin typeface="+mn-lt"/>
              </a:rPr>
              <a:t>literature</a:t>
            </a:r>
            <a:endParaRPr lang="en-US" sz="1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70320" y="3639756"/>
            <a:ext cx="1752600" cy="515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[TD-PRFDOCS]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Quality information in </a:t>
            </a:r>
            <a:endParaRPr kumimoji="0" lang="en-US" sz="1100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32600" y="3442321"/>
            <a:ext cx="1752600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[TD-UNCERTAINTY]</a:t>
            </a:r>
            <a:endParaRPr kumimoji="0" lang="en-US" sz="1050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3669427"/>
            <a:ext cx="1752600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[TD-VALREP]</a:t>
            </a:r>
            <a:endParaRPr kumimoji="0" lang="en-US" sz="1050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599" y="1602652"/>
            <a:ext cx="1994143" cy="11187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592" y="1657440"/>
            <a:ext cx="1994143" cy="11187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254" y="1715636"/>
            <a:ext cx="1994143" cy="11187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16" y="1753743"/>
            <a:ext cx="1994143" cy="11187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327" y="1825907"/>
            <a:ext cx="1994143" cy="11187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409" y="1128712"/>
            <a:ext cx="2144974" cy="208628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9527729" y="685800"/>
            <a:ext cx="2359471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Automated Validation Server</a:t>
            </a:r>
            <a:endParaRPr kumimoji="0" lang="en-US" sz="1100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7400" y="1251152"/>
            <a:ext cx="2309534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Monthly VAL Team teleconference</a:t>
            </a:r>
            <a:endParaRPr kumimoji="0" lang="en-US" sz="1100" b="1" i="0" u="none" strike="noStrike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2418" y="886482"/>
            <a:ext cx="2223583" cy="238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5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https://mpc-vdaf-server.tropomi.eu </a:t>
            </a:r>
            <a:endParaRPr kumimoji="0" lang="en-US" sz="95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8957331" y="2057400"/>
            <a:ext cx="511754" cy="2286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Right Arrow 41"/>
          <p:cNvSpPr/>
          <p:nvPr/>
        </p:nvSpPr>
        <p:spPr>
          <a:xfrm rot="6357872">
            <a:off x="7042992" y="3317336"/>
            <a:ext cx="511754" cy="2286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3" name="Right Arrow 42"/>
          <p:cNvSpPr/>
          <p:nvPr/>
        </p:nvSpPr>
        <p:spPr>
          <a:xfrm rot="2804751">
            <a:off x="7819052" y="3278020"/>
            <a:ext cx="511754" cy="2286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4" name="Right Arrow 43"/>
          <p:cNvSpPr/>
          <p:nvPr/>
        </p:nvSpPr>
        <p:spPr>
          <a:xfrm rot="1226897">
            <a:off x="8692487" y="3104209"/>
            <a:ext cx="511754" cy="2286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5" name="Right Arrow 44"/>
          <p:cNvSpPr/>
          <p:nvPr/>
        </p:nvSpPr>
        <p:spPr>
          <a:xfrm rot="10800000">
            <a:off x="5415285" y="5410200"/>
            <a:ext cx="511754" cy="228600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136" y="1906064"/>
            <a:ext cx="2068300" cy="116641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553712"/>
            <a:ext cx="1262433" cy="187175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40704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277"/>
            <a:ext cx="6096000" cy="56252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Organization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40373" y="5264298"/>
            <a:ext cx="5031763" cy="907902"/>
            <a:chOff x="0" y="0"/>
            <a:chExt cx="5416897" cy="97084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4990645" cy="970843"/>
              <a:chOff x="719961" y="-1"/>
              <a:chExt cx="3563896" cy="676506"/>
            </a:xfrm>
          </p:grpSpPr>
          <p:pic>
            <p:nvPicPr>
              <p:cNvPr id="12" name="Picture 11" descr="Picture 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719961" y="10938"/>
                <a:ext cx="399891" cy="627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1125149" y="-1"/>
                <a:ext cx="3158708" cy="676506"/>
                <a:chOff x="1125149" y="-1"/>
                <a:chExt cx="3158707" cy="676505"/>
              </a:xfrm>
            </p:grpSpPr>
            <p:pic>
              <p:nvPicPr>
                <p:cNvPr id="14" name="Picture 13" descr="Picture 2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62758" t="48793" r="9632" b="42274"/>
                <a:stretch>
                  <a:fillRect/>
                </a:stretch>
              </p:blipFill>
              <p:spPr>
                <a:xfrm>
                  <a:off x="1125149" y="28038"/>
                  <a:ext cx="3114139" cy="6297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4127137" y="-1"/>
                  <a:ext cx="112150" cy="1315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lang="fr-BE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4171706" y="602243"/>
                  <a:ext cx="112150" cy="742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lang="fr-BE"/>
                </a:p>
              </p:txBody>
            </p:sp>
            <p:pic>
              <p:nvPicPr>
                <p:cNvPr id="17" name="Picture 16" descr="Picture 4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2179060" y="45295"/>
                  <a:ext cx="330166" cy="3012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0" name="Picture 9" descr="Image result for AUTH LOGO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750" r="-20313"/>
            <a:stretch/>
          </p:blipFill>
          <p:spPr bwMode="auto">
            <a:xfrm>
              <a:off x="3450749" y="65004"/>
              <a:ext cx="640800" cy="460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Picture 2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81575" t="49148" r="15099" b="45733"/>
            <a:stretch/>
          </p:blipFill>
          <p:spPr bwMode="auto">
            <a:xfrm>
              <a:off x="4891297" y="81706"/>
              <a:ext cx="525600" cy="518401"/>
            </a:xfrm>
            <a:prstGeom prst="rect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57200" y="1143000"/>
            <a:ext cx="4876800" cy="3677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Supervised by ESA/ESRIN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 smtClean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+ BIRA-IASB IT support: J.</a:t>
            </a: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 Granville, Y. Geunes, O. Rasson, T. Ooms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00" b="1" baseline="0" dirty="0"/>
          </a:p>
          <a:p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+ EVDC support by A.M</a:t>
            </a:r>
            <a:r>
              <a:rPr lang="en-US" sz="1200" b="1" dirty="0"/>
              <a:t>. </a:t>
            </a:r>
            <a:r>
              <a:rPr lang="en-US" sz="1200" b="1" dirty="0" smtClean="0"/>
              <a:t>Fjæraa and team at NILU 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99" y="1533729"/>
            <a:ext cx="5131337" cy="25048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228600"/>
            <a:ext cx="544646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5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564"/>
            <a:ext cx="11114057" cy="6288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0" b="1" dirty="0" smtClean="0"/>
              <a:t>VDAF-AVS: Automated ground-based comparisons and </a:t>
            </a:r>
            <a:br>
              <a:rPr lang="en-US" sz="2900" b="1" dirty="0" smtClean="0"/>
            </a:br>
            <a:r>
              <a:rPr lang="en-US" sz="2900" b="1" dirty="0" smtClean="0"/>
              <a:t>permanent reporting </a:t>
            </a:r>
            <a:r>
              <a:rPr lang="en-US" sz="2900" b="1" dirty="0"/>
              <a:t>of </a:t>
            </a:r>
            <a:r>
              <a:rPr lang="en-US" sz="2900" b="1" dirty="0" smtClean="0"/>
              <a:t>S5P TROPOMI data Quality Indicators</a:t>
            </a:r>
            <a:br>
              <a:rPr lang="en-US" sz="2900" b="1" dirty="0" smtClean="0"/>
            </a:br>
            <a:endParaRPr lang="en-US" sz="29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300927"/>
            <a:ext cx="7194461" cy="3401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1418102"/>
            <a:ext cx="43701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hlinkClick r:id="rId3"/>
              </a:rPr>
              <a:t>https://mpc-vdaf-server.tropomi.eu</a:t>
            </a:r>
            <a:r>
              <a:rPr lang="en-US" sz="2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06588"/>
            <a:ext cx="4185686" cy="431801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1138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940" y="76200"/>
            <a:ext cx="11654660" cy="782856"/>
          </a:xfrm>
        </p:spPr>
        <p:txBody>
          <a:bodyPr>
            <a:normAutofit/>
          </a:bodyPr>
          <a:lstStyle/>
          <a:p>
            <a:r>
              <a:rPr lang="en-US" sz="3100" b="1" dirty="0"/>
              <a:t>Fiducial Reference Measurements and </a:t>
            </a:r>
            <a:r>
              <a:rPr lang="en-US" sz="3100" b="1" dirty="0" smtClean="0"/>
              <a:t>Other Validation Data</a:t>
            </a:r>
            <a:endParaRPr lang="en-US" sz="31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324287"/>
              </p:ext>
            </p:extLst>
          </p:nvPr>
        </p:nvGraphicFramePr>
        <p:xfrm>
          <a:off x="701413" y="838200"/>
          <a:ext cx="9556457" cy="5112022"/>
        </p:xfrm>
        <a:graphic>
          <a:graphicData uri="http://schemas.openxmlformats.org/drawingml/2006/table">
            <a:tbl>
              <a:tblPr firstRow="1" firstCol="1" bandRow="1"/>
              <a:tblGrid>
                <a:gridCol w="2123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095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45484">
                  <a:extLst>
                    <a:ext uri="{9D8B030D-6E8A-4147-A177-3AD203B41FA5}">
                      <a16:colId xmlns:a16="http://schemas.microsoft.com/office/drawing/2014/main" val="975986057"/>
                    </a:ext>
                  </a:extLst>
                </a:gridCol>
              </a:tblGrid>
              <a:tr h="476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S5P </a:t>
                      </a:r>
                      <a:r>
                        <a:rPr lang="en-GB" sz="13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data Product</a:t>
                      </a:r>
                      <a:endParaRPr lang="fr-BE" sz="1300" dirty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Mission </a:t>
                      </a:r>
                      <a:r>
                        <a:rPr lang="en-US" sz="1300" b="1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requirements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Systematic     Random</a:t>
                      </a:r>
                    </a:p>
                  </a:txBody>
                  <a:tcPr marL="42168" marR="4216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9278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Fiducial Reference Measurements</a:t>
                      </a:r>
                      <a:endParaRPr lang="fr-BE" sz="1300" dirty="0" smtClean="0">
                        <a:solidFill>
                          <a:srgbClr val="00000A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1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and other ground-based data sources</a:t>
                      </a:r>
                    </a:p>
                  </a:txBody>
                  <a:tcPr marL="42168" marR="4216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Satellite data sources</a:t>
                      </a:r>
                    </a:p>
                  </a:txBody>
                  <a:tcPr marL="42168" marR="4216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Calibri"/>
                        </a:rPr>
                        <a:t>L1B radiance &amp; irradiance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Calibri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band dependent</a:t>
                      </a:r>
                      <a:endParaRPr lang="en-US" sz="1300" b="0" i="0" u="none" strike="noStrike" cap="none" spc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PICS </a:t>
                      </a:r>
                      <a:r>
                        <a:rPr lang="en-US" sz="13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based</a:t>
                      </a: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monitoring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OMPS-NP, OMPS-NM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854163"/>
                  </a:ext>
                </a:extLst>
              </a:tr>
              <a:tr h="286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2.5%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Brewer, Dobson,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ZSL-DOAS,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PGN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en-GB" sz="1300" b="0" u="none" baseline="-25000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n-GB" sz="1300" b="0" u="non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vertical </a:t>
                      </a:r>
                      <a:r>
                        <a:rPr lang="en-GB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</a:rPr>
                        <a:t>profile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kern="1200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ozonesonde, </a:t>
                      </a:r>
                      <a:r>
                        <a:rPr lang="en-GB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DIAL (</a:t>
                      </a:r>
                      <a:r>
                        <a:rPr lang="en-GB" sz="1300" b="0" i="0" u="none" strike="noStrike" kern="1200" cap="none" spc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strato+</a:t>
                      </a:r>
                      <a:r>
                        <a:rPr lang="en-GB" sz="13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tropo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)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</a:t>
                      </a:r>
                      <a:r>
                        <a:rPr lang="en-GB" sz="1300" b="0" i="0" u="none" strike="noStrike" cap="none" spc="0" baseline="-25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</a:t>
                      </a: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tropospheric column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ozonesonde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stratospheric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0.5 e15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ZSL-DOAS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tropospheric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50%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0.7 e15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MAX-DOAS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PGN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3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SO</a:t>
                      </a:r>
                      <a:r>
                        <a:rPr lang="en-GB" sz="1300" b="0" u="none" baseline="-25000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total </a:t>
                      </a:r>
                      <a:r>
                        <a:rPr lang="en-GB" sz="1300" b="0" u="none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column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 smtClean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SO</a:t>
                      </a:r>
                      <a:r>
                        <a:rPr lang="en-GB" sz="1300" b="0" u="none" baseline="-25000" dirty="0" smtClean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en-GB" sz="1300" b="0" u="none" dirty="0" smtClean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layer height</a:t>
                      </a:r>
                      <a:endParaRPr lang="fr-BE" sz="1300" b="0" u="none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30%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-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MAX-DOAS,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PGN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</a:t>
                      </a:r>
                      <a:endParaRPr lang="fr-BE" sz="13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OMPS-NP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IASI-B, IASI-C, CALIPSO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HCHO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80%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1.2 e16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MAX-DOAS</a:t>
                      </a: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, </a:t>
                      </a: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FTIR, PGN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2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CO total column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9278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FTIR, </a:t>
                      </a: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TCCON, COCCON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GOSAT-2, OCO-2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247"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CH</a:t>
                      </a:r>
                      <a:r>
                        <a:rPr lang="en-GB" sz="1300" b="0" i="0" u="none" strike="noStrike" cap="none" spc="0" baseline="-250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4</a:t>
                      </a:r>
                      <a:r>
                        <a:rPr lang="en-GB" sz="1300" b="0" i="0" u="none" strike="noStrike" cap="none" spc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 total column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1.5%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1%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NDACC FTIR, </a:t>
                      </a: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TCCON, COCCON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GOSAT-2, OCO-2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u="non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Fraction</a:t>
                      </a:r>
                      <a:endParaRPr lang="fr-BE" sz="1300" b="0" i="1" u="non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20%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0.05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FRM not available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VIIRS, 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Height (pressure)</a:t>
                      </a:r>
                      <a:endParaRPr lang="fr-BE" sz="1300" b="0" u="none" dirty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20%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0.5 km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CLOUDNET lidar/radar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VIIRS, OMI, GOME-2</a:t>
                      </a: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u="non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Cloud Optical Thickness</a:t>
                      </a:r>
                      <a:endParaRPr lang="fr-BE" sz="1300" b="0" i="1" u="non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20%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0.05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FRM not available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VIIRS, OMI, GOME-2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1" u="non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Aerosol </a:t>
                      </a:r>
                      <a:r>
                        <a:rPr lang="en-GB" sz="1300" b="0" i="1" u="non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Absorbing Index</a:t>
                      </a:r>
                      <a:endParaRPr lang="fr-BE" sz="1300" b="0" i="1" u="non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 AAI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0.1 AAI</a:t>
                      </a:r>
                      <a:endParaRPr lang="fr-BE" sz="13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FRM not available</a:t>
                      </a:r>
                      <a:endParaRPr lang="fr-BE" sz="13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OMI, OMPS-NP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6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u="none" dirty="0">
                          <a:solidFill>
                            <a:srgbClr val="0070C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Aerosol Layer Height</a:t>
                      </a:r>
                      <a:endParaRPr lang="fr-BE" sz="1300" b="0" u="none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100 hPa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50 hPa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EARLINET lidar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42168" marR="42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BE" sz="13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/>
                          <a:ea typeface="Times New Roman"/>
                          <a:cs typeface="Arial"/>
                          <a:sym typeface="Arial"/>
                        </a:rPr>
                        <a:t>CALIPSO, VIIRS, GOME-2</a:t>
                      </a:r>
                      <a:endParaRPr lang="fr-BE" sz="13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Arial"/>
                        <a:ea typeface="Times New Roman"/>
                        <a:cs typeface="Arial"/>
                        <a:sym typeface="Arial"/>
                      </a:endParaRPr>
                    </a:p>
                  </a:txBody>
                  <a:tcPr marL="33247" marR="332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7" name="Picture 8" descr="Nitrogen-dioxide-3D-vd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3" y="2762816"/>
            <a:ext cx="400863" cy="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Spacefill model of carbon monox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9" y="3987917"/>
            <a:ext cx="343645" cy="2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pacefill model of oz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1" y="1846169"/>
            <a:ext cx="430821" cy="3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upload.wikimedia.org/wikipedia/commons/thumb/2/21/GHS-pictogram-silhouette.svg/220px-GHS-pictogram-silhouett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24" y="5472821"/>
            <a:ext cx="395025" cy="3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lambert\AppData\Local\Microsoft\Windows\INetCache\IE\MHXVHN9T\1399995805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8" y="4828106"/>
            <a:ext cx="421231" cy="2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ethane-3D-space-filling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2" y="4256124"/>
            <a:ext cx="345167" cy="3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illustrative de l’article Méthan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89" y="3664222"/>
            <a:ext cx="304416" cy="3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Sulfur-dioxide-3D-vd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2" y="3327476"/>
            <a:ext cx="359501" cy="2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82154" y="5922025"/>
            <a:ext cx="10528573" cy="583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595" tIns="45595" rIns="45595" bIns="45595" numCol="1" spcCol="28575" rtlCol="0" anchor="t">
            <a:spAutoFit/>
          </a:bodyPr>
          <a:lstStyle/>
          <a:p>
            <a:r>
              <a:rPr lang="en-GB" sz="1596" dirty="0"/>
              <a:t>Colour code:  </a:t>
            </a:r>
            <a:r>
              <a:rPr lang="en-GB" sz="1596" b="1" dirty="0">
                <a:solidFill>
                  <a:srgbClr val="00B050"/>
                </a:solidFill>
              </a:rPr>
              <a:t>automated </a:t>
            </a:r>
            <a:r>
              <a:rPr lang="en-GB" sz="1596" b="1" dirty="0" smtClean="0">
                <a:solidFill>
                  <a:srgbClr val="00B050"/>
                </a:solidFill>
              </a:rPr>
              <a:t>production of S5P QIs by the VDAF-AVS</a:t>
            </a:r>
            <a:r>
              <a:rPr lang="en-GB" sz="1596" b="1" dirty="0" smtClean="0"/>
              <a:t>         </a:t>
            </a:r>
            <a:r>
              <a:rPr lang="en-GB" sz="1596" dirty="0" smtClean="0">
                <a:solidFill>
                  <a:srgbClr val="0070C0"/>
                </a:solidFill>
              </a:rPr>
              <a:t>manual data collection and/or validation</a:t>
            </a:r>
            <a:endParaRPr lang="en-GB" sz="1596" dirty="0">
              <a:solidFill>
                <a:srgbClr val="0070C0"/>
              </a:solidFill>
            </a:endParaRPr>
          </a:p>
          <a:p>
            <a:r>
              <a:rPr lang="en-GB" sz="1596" dirty="0">
                <a:solidFill>
                  <a:schemeClr val="bg1">
                    <a:lumMod val="65000"/>
                  </a:schemeClr>
                </a:solidFill>
              </a:rPr>
              <a:t>                        </a:t>
            </a:r>
            <a:r>
              <a:rPr lang="en-GB" sz="1596" i="1" dirty="0" smtClean="0">
                <a:solidFill>
                  <a:schemeClr val="bg1">
                    <a:lumMod val="65000"/>
                  </a:schemeClr>
                </a:solidFill>
              </a:rPr>
              <a:t>FRM not available, quality </a:t>
            </a:r>
            <a:r>
              <a:rPr lang="en-GB" sz="1596" i="1" dirty="0">
                <a:solidFill>
                  <a:schemeClr val="bg1">
                    <a:lumMod val="65000"/>
                  </a:schemeClr>
                </a:solidFill>
              </a:rPr>
              <a:t>evaluation mainly via diagnostics and satellite data intercomparisons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25306" y="2902222"/>
            <a:ext cx="1179901" cy="2844000"/>
          </a:xfrm>
          <a:prstGeom prst="rect">
            <a:avLst/>
          </a:prstGeom>
          <a:noFill/>
          <a:ln w="1905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595" tIns="45595" rIns="45595" bIns="45595" numCol="1" spcCol="38100" rtlCol="0" anchor="t">
            <a:spAutoFit/>
          </a:bodyPr>
          <a:lstStyle/>
          <a:p>
            <a:pPr algn="ctr" defTabSz="911939"/>
            <a:r>
              <a:rPr lang="en-US" sz="897" b="1" dirty="0">
                <a:solidFill>
                  <a:srgbClr val="0070C0"/>
                </a:solidFill>
              </a:rPr>
              <a:t>Monitoring Networks</a:t>
            </a:r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0625306" y="2006397"/>
            <a:ext cx="1179901" cy="782334"/>
          </a:xfrm>
          <a:prstGeom prst="rect">
            <a:avLst/>
          </a:prstGeom>
          <a:noFill/>
          <a:ln w="1905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595" tIns="45595" rIns="45595" bIns="45595" numCol="1" spcCol="38100" rtlCol="0" anchor="t">
            <a:spAutoFit/>
          </a:bodyPr>
          <a:lstStyle/>
          <a:p>
            <a:pPr algn="ctr" defTabSz="911939"/>
            <a:r>
              <a:rPr lang="en-US" sz="897" b="1" dirty="0">
                <a:solidFill>
                  <a:srgbClr val="0070C0"/>
                </a:solidFill>
              </a:rPr>
              <a:t>ESA FRM Programme</a:t>
            </a:r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  <a:p>
            <a:pPr defTabSz="911939"/>
            <a:endParaRPr lang="en-US" sz="897" b="1" dirty="0"/>
          </a:p>
        </p:txBody>
      </p:sp>
      <p:pic>
        <p:nvPicPr>
          <p:cNvPr id="36" name="graphics1"/>
          <p:cNvPicPr/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1268155" y="3185511"/>
            <a:ext cx="362691" cy="465001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14" y="3784848"/>
            <a:ext cx="500215" cy="369664"/>
          </a:xfrm>
          <a:prstGeom prst="rect">
            <a:avLst/>
          </a:prstGeom>
        </p:spPr>
      </p:pic>
      <p:pic>
        <p:nvPicPr>
          <p:cNvPr id="38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08" y="4648043"/>
            <a:ext cx="606707" cy="31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305" y="1401027"/>
            <a:ext cx="1141216" cy="5385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817" y="4220145"/>
            <a:ext cx="405943" cy="3175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0611" y="3128061"/>
            <a:ext cx="410357" cy="605607"/>
          </a:xfrm>
          <a:prstGeom prst="rect">
            <a:avLst/>
          </a:prstGeom>
        </p:spPr>
      </p:pic>
      <p:pic>
        <p:nvPicPr>
          <p:cNvPr id="42" name="Picture 4" descr="https://www.earlinet.org/index.php?eID=tx_nawsecuredl&amp;u=0&amp;g=0&amp;t=1525355363&amp;hash=8802bc9ee1ae978541f743cc7661388a537d85b1&amp;file=/fileadmin/images/earlinet_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690" y="5340622"/>
            <a:ext cx="329945" cy="35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67307" y="895890"/>
            <a:ext cx="1184000" cy="587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icture 2" descr="http://frm4doas.aeronomie.be/ProjectDir/logotitle3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6"/>
          <a:stretch/>
        </p:blipFill>
        <p:spPr bwMode="auto">
          <a:xfrm>
            <a:off x="11259950" y="2283920"/>
            <a:ext cx="445685" cy="1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frm4ghg.aeronomie.be/ProjectDir/documents/Pictures/frm4ghgWHIT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60" y="2463298"/>
            <a:ext cx="269441" cy="2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://pandonia.net/static/img/title.png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08" y="2541725"/>
            <a:ext cx="442241" cy="1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97397" y="3791622"/>
            <a:ext cx="370003" cy="3654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320696" y="4216581"/>
            <a:ext cx="346705" cy="3718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226855" y="4676206"/>
            <a:ext cx="461360" cy="2009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857" y="2255240"/>
            <a:ext cx="513056" cy="1428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407"/>
          <a:stretch/>
        </p:blipFill>
        <p:spPr>
          <a:xfrm>
            <a:off x="10657659" y="5340622"/>
            <a:ext cx="663037" cy="242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920" y="4963922"/>
            <a:ext cx="564280" cy="3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0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43598C13-67FB-9636-3930-1B1184816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7200" y="1214442"/>
            <a:ext cx="3240000" cy="243000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63822" y="1308558"/>
            <a:ext cx="4341377" cy="5320842"/>
          </a:xfrm>
        </p:spPr>
        <p:txBody>
          <a:bodyPr>
            <a:noAutofit/>
          </a:bodyPr>
          <a:lstStyle/>
          <a:p>
            <a:pPr marL="0" indent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Tx/>
              <a:buNone/>
            </a:pPr>
            <a:r>
              <a:rPr lang="en-US" sz="1800" b="1" u="sng" dirty="0" smtClean="0">
                <a:solidFill>
                  <a:schemeClr val="accent1">
                    <a:lumMod val="50000"/>
                  </a:schemeClr>
                </a:solidFill>
                <a:sym typeface="Calibri"/>
              </a:rPr>
              <a:t>Status </a:t>
            </a:r>
            <a:r>
              <a:rPr lang="en-US" sz="1800" b="1" u="sng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of </a:t>
            </a:r>
            <a:r>
              <a:rPr lang="en-US" sz="1800" b="1" u="sng" dirty="0" smtClean="0">
                <a:solidFill>
                  <a:schemeClr val="accent1">
                    <a:lumMod val="50000"/>
                  </a:schemeClr>
                </a:solidFill>
                <a:sym typeface="Calibri"/>
              </a:rPr>
              <a:t>validation </a:t>
            </a:r>
            <a:r>
              <a:rPr lang="en-US" sz="1800" b="1" u="sng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activities</a:t>
            </a:r>
          </a:p>
          <a:p>
            <a:pPr marL="465133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u="sng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n-US" sz="14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L1B_IR 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irradiance in band 1 (270-300nm), band 2 (300-330nm), and band 3 (310-370nm) with measurements from </a:t>
            </a:r>
            <a:r>
              <a:rPr lang="en-US" sz="1400" b="1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OMPS-NP/-</a:t>
            </a:r>
            <a:r>
              <a:rPr lang="en-US" sz="1400" b="1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  <a:endParaRPr lang="en-US" sz="1400" spc="-5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5133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u="sng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PICS-based analysis of long-term stability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using </a:t>
            </a:r>
            <a:r>
              <a:rPr lang="en-US" sz="14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L1B_RA 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reflectance measurements in band 4 (cloud-free scenes) over ~20 </a:t>
            </a:r>
            <a:r>
              <a:rPr lang="en-US" sz="1400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CEOS </a:t>
            </a:r>
            <a:r>
              <a:rPr lang="en-US" sz="1400" b="1" spc="-5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Pseudo-Invariant </a:t>
            </a:r>
            <a:r>
              <a:rPr lang="en-US" sz="1400" b="1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Calibration Sites 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(Saharan Desert and Arabian Peninsula) extended until 06/2024</a:t>
            </a:r>
            <a:endParaRPr lang="en-US" sz="1400" dirty="0">
              <a:sym typeface="Calibri"/>
            </a:endParaRPr>
          </a:p>
          <a:p>
            <a:pPr marL="476227" lvl="1" indent="-237055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endParaRPr lang="en-US" sz="1400" dirty="0"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800" b="1" u="sng" dirty="0" smtClean="0">
                <a:solidFill>
                  <a:schemeClr val="accent1">
                    <a:lumMod val="50000"/>
                  </a:schemeClr>
                </a:solidFill>
              </a:rPr>
              <a:t>Key validation </a:t>
            </a:r>
            <a:r>
              <a:rPr lang="en-US" sz="1800" b="1" u="sng" dirty="0">
                <a:solidFill>
                  <a:schemeClr val="accent1">
                    <a:lumMod val="50000"/>
                  </a:schemeClr>
                </a:solidFill>
              </a:rPr>
              <a:t>results</a:t>
            </a:r>
          </a:p>
          <a:p>
            <a:pPr marL="465133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u="sng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TROPOMI </a:t>
            </a:r>
            <a:r>
              <a:rPr lang="en-US" sz="1400" u="sng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L1B_IR irradiance</a:t>
            </a:r>
            <a:r>
              <a:rPr lang="en-US" sz="14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v02.01.00 in good agreement with OMPS-NP and OMPS-NM and </a:t>
            </a:r>
            <a:r>
              <a:rPr lang="en-US" sz="1400" u="sng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</a:t>
            </a:r>
            <a:endParaRPr lang="en-US" sz="1400" spc="-50" dirty="0">
              <a:solidFill>
                <a:schemeClr val="accent5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65133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Analysis of long-term stability of </a:t>
            </a:r>
            <a:r>
              <a:rPr lang="en-US" sz="14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L1B_RA 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v02.01.00. Reflectance over PICS </a:t>
            </a:r>
            <a:r>
              <a:rPr lang="en-US" sz="1400" u="sng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</a:t>
            </a:r>
            <a:r>
              <a:rPr lang="en-US" sz="1400" spc="-5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over </a:t>
            </a:r>
            <a:r>
              <a:rPr lang="en-US" sz="1400" spc="-50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time</a:t>
            </a:r>
            <a:endParaRPr lang="en-US" sz="1400" dirty="0">
              <a:sym typeface="Calibri"/>
            </a:endParaRPr>
          </a:p>
          <a:p>
            <a:pPr marL="476227" lvl="1" indent="-23705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q"/>
            </a:pPr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515600" cy="776151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L1B_RA/IR </a:t>
            </a:r>
            <a:r>
              <a:rPr lang="en-GB" sz="4000" b="1" dirty="0" smtClean="0"/>
              <a:t>Radiance/Irradiance Validation</a:t>
            </a:r>
            <a:r>
              <a:rPr lang="en-GB" dirty="0"/>
              <a:t/>
            </a:r>
            <a:br>
              <a:rPr lang="en-GB" dirty="0"/>
            </a:br>
            <a:r>
              <a:rPr lang="en-GB" sz="1300" dirty="0"/>
              <a:t/>
            </a:r>
            <a:br>
              <a:rPr lang="en-GB" sz="1300" dirty="0"/>
            </a:br>
            <a:r>
              <a:rPr lang="en-GB" sz="1467" dirty="0" smtClean="0"/>
              <a:t>Antje </a:t>
            </a:r>
            <a:r>
              <a:rPr lang="en-GB" sz="1467" dirty="0"/>
              <a:t>Ludewig (KNMI)</a:t>
            </a:r>
            <a:r>
              <a:rPr lang="en-GB" sz="1467" spc="-20" dirty="0"/>
              <a:t> </a:t>
            </a:r>
            <a:r>
              <a:rPr lang="en-GB" sz="1467" spc="-20" dirty="0" smtClean="0"/>
              <a:t>and Melanie </a:t>
            </a:r>
            <a:r>
              <a:rPr lang="en-GB" sz="1467" spc="-20" dirty="0"/>
              <a:t>Coldewey-Egbers (DLR)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C4612C-64F8-B0B6-747F-410B596FE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023" y="4114800"/>
            <a:ext cx="3240000" cy="2430000"/>
          </a:xfrm>
          <a:prstGeom prst="rect">
            <a:avLst/>
          </a:prstGeom>
        </p:spPr>
      </p:pic>
      <p:pic>
        <p:nvPicPr>
          <p:cNvPr id="9" name="Grafik 8" descr="tropomi_reflectance_bd4_libya4_new_2024.png">
            <a:extLst>
              <a:ext uri="{FF2B5EF4-FFF2-40B4-BE49-F238E27FC236}">
                <a16:creationId xmlns:a16="http://schemas.microsoft.com/office/drawing/2014/main" id="{FC8FE826-46BC-7389-354F-129C36691F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47200" y="4114800"/>
            <a:ext cx="3240000" cy="2430000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DCA5EACD-4778-13B6-6073-4E8C2D6E78A5}"/>
              </a:ext>
            </a:extLst>
          </p:cNvPr>
          <p:cNvSpPr txBox="1"/>
          <p:nvPr/>
        </p:nvSpPr>
        <p:spPr>
          <a:xfrm>
            <a:off x="5562600" y="3898614"/>
            <a:ext cx="6060020" cy="276997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378"/>
            <a:r>
              <a:rPr lang="en-US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S5P L1B </a:t>
            </a:r>
            <a:r>
              <a:rPr lang="en-US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v02.01.00 </a:t>
            </a:r>
            <a:r>
              <a:rPr lang="en-US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reflectance over CEOS PICS</a:t>
            </a:r>
            <a:endParaRPr lang="en-US" sz="12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274C3-9B45-AB6D-FEED-9A9CB96A6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1214442"/>
            <a:ext cx="3240000" cy="2430000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05125DA2-9B3A-1403-EB27-CA1A0E589C48}"/>
              </a:ext>
            </a:extLst>
          </p:cNvPr>
          <p:cNvSpPr txBox="1"/>
          <p:nvPr/>
        </p:nvSpPr>
        <p:spPr>
          <a:xfrm>
            <a:off x="8839200" y="1018403"/>
            <a:ext cx="2827044" cy="276997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378"/>
            <a:r>
              <a:rPr lang="en-US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S5P_BD3/OMPS 2018-2023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E129A61-4429-9DB7-C55D-771743F04D1B}"/>
              </a:ext>
            </a:extLst>
          </p:cNvPr>
          <p:cNvSpPr txBox="1"/>
          <p:nvPr/>
        </p:nvSpPr>
        <p:spPr>
          <a:xfrm>
            <a:off x="5592078" y="1018403"/>
            <a:ext cx="2827044" cy="276997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378"/>
            <a:r>
              <a:rPr lang="en-US" sz="12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S5P_BD3/OMPS </a:t>
            </a:r>
            <a:r>
              <a:rPr lang="en-US" sz="1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310-370nm</a:t>
            </a:r>
          </a:p>
        </p:txBody>
      </p:sp>
    </p:spTree>
    <p:extLst>
      <p:ext uri="{BB962C8B-B14F-4D97-AF65-F5344CB8AC3E}">
        <p14:creationId xmlns:p14="http://schemas.microsoft.com/office/powerpoint/2010/main" val="3051123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/>
          <a:stretch/>
        </p:blipFill>
        <p:spPr>
          <a:xfrm>
            <a:off x="7107840" y="1249679"/>
            <a:ext cx="4603886" cy="2595461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366632"/>
              </p:ext>
            </p:extLst>
          </p:nvPr>
        </p:nvGraphicFramePr>
        <p:xfrm>
          <a:off x="6873880" y="1249680"/>
          <a:ext cx="4900208" cy="263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5720">
                <a:tc>
                  <a:txBody>
                    <a:bodyPr/>
                    <a:lstStyle/>
                    <a:p>
                      <a:pPr algn="l"/>
                      <a:r>
                        <a:rPr lang="fr-BE" sz="1700" b="1" dirty="0" smtClean="0">
                          <a:solidFill>
                            <a:srgbClr val="00B0F0"/>
                          </a:solidFill>
                        </a:rPr>
                        <a:t>L2_CLOUD</a:t>
                      </a: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7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20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fr-BE" sz="1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fr-BE" sz="1700" b="1" dirty="0" smtClean="0">
                          <a:solidFill>
                            <a:srgbClr val="0070C0"/>
                          </a:solidFill>
                        </a:rPr>
                        <a:t>Lidar/radar</a:t>
                      </a:r>
                      <a:endParaRPr lang="fr-BE" sz="1700" dirty="0">
                        <a:solidFill>
                          <a:srgbClr val="0070C0"/>
                        </a:solidFill>
                      </a:endParaRPr>
                    </a:p>
                  </a:txBody>
                  <a:tcPr marL="5400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7" name="Title 1"/>
          <p:cNvSpPr txBox="1">
            <a:spLocks noGrp="1"/>
          </p:cNvSpPr>
          <p:nvPr>
            <p:ph type="title"/>
          </p:nvPr>
        </p:nvSpPr>
        <p:spPr>
          <a:xfrm>
            <a:off x="378100" y="198584"/>
            <a:ext cx="11585299" cy="13254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hangingPunct="1">
              <a:lnSpc>
                <a:spcPct val="110000"/>
              </a:lnSpc>
            </a:pPr>
            <a:r>
              <a:rPr lang="en-US" sz="2700" b="1" dirty="0" smtClean="0"/>
              <a:t>Cloudiness has significant effects </a:t>
            </a:r>
            <a:r>
              <a:rPr lang="en-US" sz="2700" b="1" dirty="0"/>
              <a:t>on the accuracy of trace gas retrievals</a:t>
            </a:r>
            <a:br>
              <a:rPr lang="en-US" sz="2700" b="1" dirty="0"/>
            </a:br>
            <a:r>
              <a:rPr lang="en-US" sz="2700" b="1" dirty="0" smtClean="0">
                <a:sym typeface="Wingdings" panose="05000000000000000000" pitchFamily="2" charset="2"/>
              </a:rPr>
              <a:t></a:t>
            </a:r>
            <a:r>
              <a:rPr lang="en-US" sz="2700" b="1" dirty="0" smtClean="0"/>
              <a:t> Validation of retrieved cloud parameters </a:t>
            </a:r>
            <a:br>
              <a:rPr lang="en-US" sz="2700" b="1" dirty="0" smtClean="0"/>
            </a:br>
            <a:r>
              <a:rPr lang="en-US" sz="2700" b="1" dirty="0" smtClean="0"/>
              <a:t>    as influencing quantities</a:t>
            </a:r>
            <a:br>
              <a:rPr lang="en-US" sz="2700" b="1" dirty="0" smtClean="0"/>
            </a:br>
            <a:r>
              <a:rPr lang="en-US" sz="400" b="1" dirty="0" smtClean="0"/>
              <a:t/>
            </a:r>
            <a:br>
              <a:rPr lang="en-US" sz="400" b="1" dirty="0" smtClean="0"/>
            </a:br>
            <a:r>
              <a:rPr lang="en-US" sz="1200" dirty="0" smtClean="0"/>
              <a:t>S. Compernolle (BIRA-IASB), A. Argyrouli, R. Lutz (DLR), M. Sneep, P. Wang (KNMI)</a:t>
            </a:r>
            <a:endParaRPr sz="3100" dirty="0"/>
          </a:p>
        </p:txBody>
      </p:sp>
      <p:pic>
        <p:nvPicPr>
          <p:cNvPr id="47" name="Picture 6" descr="C:\Users\lambert\AppData\Local\Microsoft\Windows\INetCache\IE\MHXVHN9T\139999580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88" y="1570940"/>
            <a:ext cx="421231" cy="2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b="1407"/>
          <a:stretch/>
        </p:blipFill>
        <p:spPr>
          <a:xfrm>
            <a:off x="10767758" y="3519147"/>
            <a:ext cx="882504" cy="322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767" y="3020187"/>
            <a:ext cx="751057" cy="45506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2F81519-53E5-A4ED-0853-A82E30540512}"/>
              </a:ext>
            </a:extLst>
          </p:cNvPr>
          <p:cNvGrpSpPr/>
          <p:nvPr/>
        </p:nvGrpSpPr>
        <p:grpSpPr>
          <a:xfrm>
            <a:off x="1066800" y="4340728"/>
            <a:ext cx="4621082" cy="2218151"/>
            <a:chOff x="322728" y="1096922"/>
            <a:chExt cx="7162802" cy="45061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3B10273-5A34-C10D-5382-9AF577C6A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781"/>
            <a:stretch/>
          </p:blipFill>
          <p:spPr>
            <a:xfrm>
              <a:off x="322728" y="1167460"/>
              <a:ext cx="7162802" cy="4435567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3B8A75-03C8-C58B-ACB1-E50EB0DF685E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25" y="1167461"/>
              <a:ext cx="0" cy="4076892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021C0D-1117-1C3D-5350-C57498924627}"/>
                </a:ext>
              </a:extLst>
            </p:cNvPr>
            <p:cNvCxnSpPr>
              <a:cxnSpLocks/>
            </p:cNvCxnSpPr>
            <p:nvPr/>
          </p:nvCxnSpPr>
          <p:spPr>
            <a:xfrm>
              <a:off x="5378824" y="1167461"/>
              <a:ext cx="0" cy="4076892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C364F3-A54E-8024-66C1-94647A540625}"/>
                </a:ext>
              </a:extLst>
            </p:cNvPr>
            <p:cNvCxnSpPr>
              <a:cxnSpLocks/>
            </p:cNvCxnSpPr>
            <p:nvPr/>
          </p:nvCxnSpPr>
          <p:spPr>
            <a:xfrm>
              <a:off x="4455459" y="1167461"/>
              <a:ext cx="0" cy="4076892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E59B03-0CED-37E0-FC1D-A9E42CD1C681}"/>
                </a:ext>
              </a:extLst>
            </p:cNvPr>
            <p:cNvCxnSpPr>
              <a:cxnSpLocks/>
            </p:cNvCxnSpPr>
            <p:nvPr/>
          </p:nvCxnSpPr>
          <p:spPr>
            <a:xfrm>
              <a:off x="3514166" y="1167461"/>
              <a:ext cx="0" cy="39603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EDEA9B5-A2E9-A8B9-73B3-F7A030E198B8}"/>
                </a:ext>
              </a:extLst>
            </p:cNvPr>
            <p:cNvCxnSpPr>
              <a:cxnSpLocks/>
            </p:cNvCxnSpPr>
            <p:nvPr/>
          </p:nvCxnSpPr>
          <p:spPr>
            <a:xfrm>
              <a:off x="2617695" y="1167461"/>
              <a:ext cx="0" cy="39603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2B8077-F933-BF3E-D1D4-8151646C583B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1" y="1167461"/>
              <a:ext cx="0" cy="39603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BB49C1-9EEB-EF05-2156-3BF9880F0D6C}"/>
                </a:ext>
              </a:extLst>
            </p:cNvPr>
            <p:cNvSpPr txBox="1"/>
            <p:nvPr/>
          </p:nvSpPr>
          <p:spPr>
            <a:xfrm>
              <a:off x="6405301" y="1096922"/>
              <a:ext cx="891059" cy="532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V2.6.1</a:t>
              </a:r>
              <a:endParaRPr kumimoji="0" lang="en-BE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DC172D5-5EE8-2778-F7E7-E0C9ECDB6805}"/>
                </a:ext>
              </a:extLst>
            </p:cNvPr>
            <p:cNvSpPr/>
            <p:nvPr/>
          </p:nvSpPr>
          <p:spPr>
            <a:xfrm>
              <a:off x="1550892" y="1947672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5625D80-FCD9-EEC6-B33D-2A103076DE62}"/>
                </a:ext>
              </a:extLst>
            </p:cNvPr>
            <p:cNvSpPr/>
            <p:nvPr/>
          </p:nvSpPr>
          <p:spPr>
            <a:xfrm>
              <a:off x="2500029" y="2018923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6015D95-B20D-9BAB-14E2-0D54C23CE6DC}"/>
                </a:ext>
              </a:extLst>
            </p:cNvPr>
            <p:cNvSpPr/>
            <p:nvPr/>
          </p:nvSpPr>
          <p:spPr>
            <a:xfrm>
              <a:off x="3423393" y="1925110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2E580C3-150D-D109-2D86-EC9796BDC2FA}"/>
                </a:ext>
              </a:extLst>
            </p:cNvPr>
            <p:cNvSpPr/>
            <p:nvPr/>
          </p:nvSpPr>
          <p:spPr>
            <a:xfrm>
              <a:off x="4410637" y="1947672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5343C54-5ED2-88DC-1A8A-38CB81E731E6}"/>
                </a:ext>
              </a:extLst>
            </p:cNvPr>
            <p:cNvSpPr/>
            <p:nvPr/>
          </p:nvSpPr>
          <p:spPr>
            <a:xfrm>
              <a:off x="5279086" y="1928726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C538252-CFBA-D839-0D9B-420180670E24}"/>
                </a:ext>
              </a:extLst>
            </p:cNvPr>
            <p:cNvSpPr/>
            <p:nvPr/>
          </p:nvSpPr>
          <p:spPr>
            <a:xfrm>
              <a:off x="6261848" y="2097546"/>
              <a:ext cx="412379" cy="39041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4934776-7EA8-613C-DA58-255DA8E24AE8}"/>
                </a:ext>
              </a:extLst>
            </p:cNvPr>
            <p:cNvSpPr/>
            <p:nvPr/>
          </p:nvSpPr>
          <p:spPr>
            <a:xfrm>
              <a:off x="1712257" y="4232885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D76288A-C3AB-C616-0A46-A1099DC3CB04}"/>
                </a:ext>
              </a:extLst>
            </p:cNvPr>
            <p:cNvSpPr/>
            <p:nvPr/>
          </p:nvSpPr>
          <p:spPr>
            <a:xfrm>
              <a:off x="2653551" y="4410784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95AE38-91F1-0662-236A-FFEDEE8F7A36}"/>
                </a:ext>
              </a:extLst>
            </p:cNvPr>
            <p:cNvSpPr/>
            <p:nvPr/>
          </p:nvSpPr>
          <p:spPr>
            <a:xfrm>
              <a:off x="3570180" y="4398707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A3E400A-D8FE-4B6E-2EBE-D1866B84D33D}"/>
                </a:ext>
              </a:extLst>
            </p:cNvPr>
            <p:cNvSpPr/>
            <p:nvPr/>
          </p:nvSpPr>
          <p:spPr>
            <a:xfrm>
              <a:off x="4555198" y="4324709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2A9A5D-D6B1-DA3A-31C8-FCD218A40920}"/>
                </a:ext>
              </a:extLst>
            </p:cNvPr>
            <p:cNvSpPr/>
            <p:nvPr/>
          </p:nvSpPr>
          <p:spPr>
            <a:xfrm>
              <a:off x="5455020" y="4343655"/>
              <a:ext cx="412379" cy="390413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6037580-E775-49D8-79A1-730732DF18CD}"/>
                </a:ext>
              </a:extLst>
            </p:cNvPr>
            <p:cNvSpPr/>
            <p:nvPr/>
          </p:nvSpPr>
          <p:spPr>
            <a:xfrm>
              <a:off x="6468037" y="3668459"/>
              <a:ext cx="412379" cy="39041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prstDash val="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B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F9679AB-DF42-9997-BEC7-0D0F9F1937E5}"/>
              </a:ext>
            </a:extLst>
          </p:cNvPr>
          <p:cNvSpPr txBox="1"/>
          <p:nvPr/>
        </p:nvSpPr>
        <p:spPr>
          <a:xfrm>
            <a:off x="6937152" y="891174"/>
            <a:ext cx="4812712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Vs. ACTRIS-Cloudnet networks of cloud lidars &amp; radars</a:t>
            </a:r>
            <a:endParaRPr lang="en-BE" sz="1600" b="1" dirty="0">
              <a:solidFill>
                <a:schemeClr val="bg1"/>
              </a:solidFill>
            </a:endParaRPr>
          </a:p>
        </p:txBody>
      </p:sp>
      <p:pic>
        <p:nvPicPr>
          <p:cNvPr id="54" name="Picture 53" descr="A close-up of a graph&#10;&#10;Description automatically generated">
            <a:extLst>
              <a:ext uri="{FF2B5EF4-FFF2-40B4-BE49-F238E27FC236}">
                <a16:creationId xmlns:a16="http://schemas.microsoft.com/office/drawing/2014/main" id="{63EF257F-18B6-7F44-3359-B7BDE8CD2E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0"/>
          <a:stretch/>
        </p:blipFill>
        <p:spPr>
          <a:xfrm>
            <a:off x="6781800" y="3922108"/>
            <a:ext cx="4940019" cy="2649260"/>
          </a:xfrm>
          <a:prstGeom prst="rect">
            <a:avLst/>
          </a:prstGeom>
        </p:spPr>
      </p:pic>
      <p:sp>
        <p:nvSpPr>
          <p:cNvPr id="55" name="Text Placeholder 2"/>
          <p:cNvSpPr txBox="1">
            <a:spLocks/>
          </p:cNvSpPr>
          <p:nvPr/>
        </p:nvSpPr>
        <p:spPr>
          <a:xfrm>
            <a:off x="361216" y="1799248"/>
            <a:ext cx="5810984" cy="208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7315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indent="0" hangingPunct="1">
              <a:buNone/>
            </a:pPr>
            <a:r>
              <a:rPr lang="en-US" sz="1600" b="1" dirty="0" smtClean="0"/>
              <a:t>Cloud parameters scrutinized</a:t>
            </a:r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Top and mean heights, fractional cover, optical thickness</a:t>
            </a:r>
            <a:endParaRPr lang="en-US" sz="1400" dirty="0"/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Processors: OCRA/ROCINN CAL &amp; CRB, FRESCO</a:t>
            </a:r>
          </a:p>
          <a:p>
            <a:pPr marL="0" indent="0" hangingPunct="1">
              <a:buNone/>
            </a:pPr>
            <a:r>
              <a:rPr lang="en-US" sz="1600" b="1" dirty="0" smtClean="0"/>
              <a:t>Validation particulars</a:t>
            </a:r>
            <a:endParaRPr lang="en-US" sz="1600" b="1" dirty="0"/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Low/middle cloud fraction with focus on AQ and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retrievals</a:t>
            </a:r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Vs. </a:t>
            </a:r>
            <a:r>
              <a:rPr lang="en-US" sz="1400" u="sng" dirty="0" smtClean="0"/>
              <a:t>OPERATIONAL</a:t>
            </a:r>
            <a:r>
              <a:rPr lang="en-US" sz="1400" dirty="0" smtClean="0"/>
              <a:t> network ACTRIS-Cloudnet</a:t>
            </a:r>
          </a:p>
          <a:p>
            <a:pPr hangingPunct="1">
              <a:buFont typeface="Wingdings" panose="05000000000000000000" pitchFamily="2" charset="2"/>
              <a:buChar char="ü"/>
            </a:pPr>
            <a:r>
              <a:rPr lang="en-US" sz="1400" dirty="0" smtClean="0"/>
              <a:t>Vs. satellites: OMI, VIIRS</a:t>
            </a:r>
          </a:p>
        </p:txBody>
      </p:sp>
      <p:sp>
        <p:nvSpPr>
          <p:cNvPr id="56" name="Rechteck 3"/>
          <p:cNvSpPr/>
          <p:nvPr/>
        </p:nvSpPr>
        <p:spPr>
          <a:xfrm>
            <a:off x="1368698" y="4148316"/>
            <a:ext cx="4233662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Effects of S5P OCRA cloud fraction version changes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712" y="4310006"/>
            <a:ext cx="4983480" cy="2274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89544"/>
            <a:ext cx="5071592" cy="1204785"/>
          </a:xfrm>
          <a:prstGeom prst="rect">
            <a:avLst/>
          </a:prstGeom>
        </p:spPr>
      </p:pic>
      <p:pic>
        <p:nvPicPr>
          <p:cNvPr id="12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2" y="1068157"/>
            <a:ext cx="4978400" cy="166188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9400" y="62049"/>
            <a:ext cx="11760200" cy="776151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NO</a:t>
            </a:r>
            <a:r>
              <a:rPr lang="en-GB" sz="2800" b="1" baseline="-25000" dirty="0" smtClean="0"/>
              <a:t>2</a:t>
            </a:r>
            <a:r>
              <a:rPr lang="en-GB" sz="2800" b="1" dirty="0" smtClean="0"/>
              <a:t> and HCHO Validation vs. NDACC FTIR, NDACC DOAS and PGN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US" sz="800" dirty="0" smtClean="0"/>
              <a:t>K</a:t>
            </a:r>
            <a:r>
              <a:rPr lang="en-US" sz="800" dirty="0"/>
              <a:t>.-U. Eichmann (IUPB</a:t>
            </a:r>
            <a:r>
              <a:rPr lang="en-US" sz="800" dirty="0" smtClean="0"/>
              <a:t>), S</a:t>
            </a:r>
            <a:r>
              <a:rPr lang="en-US" sz="800" dirty="0"/>
              <a:t>. Compernolle, G. Pinardi, </a:t>
            </a:r>
            <a:r>
              <a:rPr lang="en-US" sz="800" dirty="0" smtClean="0"/>
              <a:t>I. De Smedt, T</a:t>
            </a:r>
            <a:r>
              <a:rPr lang="en-US" sz="800" dirty="0"/>
              <a:t>. </a:t>
            </a:r>
            <a:r>
              <a:rPr lang="en-US" sz="800" dirty="0" smtClean="0"/>
              <a:t>Verhoelst and C. Vigouroux  </a:t>
            </a:r>
            <a:r>
              <a:rPr lang="en-US" sz="800" dirty="0"/>
              <a:t>(BIRA-IASB), </a:t>
            </a:r>
            <a:r>
              <a:rPr lang="en-US" sz="800" dirty="0" smtClean="0"/>
              <a:t>H. Eskes, J</a:t>
            </a:r>
            <a:r>
              <a:rPr lang="en-US" sz="800" dirty="0"/>
              <a:t>. van Geffen  (KNMI) </a:t>
            </a:r>
            <a:endParaRPr lang="en-GB" sz="100" spc="-20" dirty="0"/>
          </a:p>
        </p:txBody>
      </p:sp>
      <p:sp>
        <p:nvSpPr>
          <p:cNvPr id="4" name="Rechteck 3"/>
          <p:cNvSpPr/>
          <p:nvPr/>
        </p:nvSpPr>
        <p:spPr>
          <a:xfrm>
            <a:off x="956792" y="838200"/>
            <a:ext cx="3962400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S5P vs. MAXDOAS </a:t>
            </a:r>
            <a:r>
              <a:rPr lang="en-US" sz="1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en-US" sz="1400" b="1" dirty="0" smtClean="0">
                <a:solidFill>
                  <a:schemeClr val="bg1"/>
                </a:solidFill>
              </a:rPr>
              <a:t>tropospheric NO</a:t>
            </a:r>
            <a:r>
              <a:rPr lang="en-US" sz="1400" b="1" baseline="-25000" dirty="0" smtClean="0">
                <a:solidFill>
                  <a:schemeClr val="bg1"/>
                </a:solidFill>
              </a:rPr>
              <a:t>2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pic>
        <p:nvPicPr>
          <p:cNvPr id="21" name="Picture 3" descr="A screenshot of a computer screen&#10;&#10;Description automatically generate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01"/>
          <a:stretch/>
        </p:blipFill>
        <p:spPr bwMode="auto">
          <a:xfrm>
            <a:off x="5759119" y="2709148"/>
            <a:ext cx="5904230" cy="356859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hteck 3"/>
          <p:cNvSpPr/>
          <p:nvPr/>
        </p:nvSpPr>
        <p:spPr>
          <a:xfrm>
            <a:off x="990599" y="2667000"/>
            <a:ext cx="3926891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</a:t>
            </a:r>
            <a:r>
              <a:rPr lang="en-US" sz="1400" b="1" dirty="0" smtClean="0">
                <a:solidFill>
                  <a:schemeClr val="bg1"/>
                </a:solidFill>
              </a:rPr>
              <a:t>NDACC ZSL-DOAS </a:t>
            </a:r>
            <a:r>
              <a:rPr lang="en-US" sz="1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en-US" sz="1400" b="1" dirty="0" smtClean="0">
                <a:solidFill>
                  <a:schemeClr val="bg1"/>
                </a:solidFill>
              </a:rPr>
              <a:t>stratospheric NO</a:t>
            </a:r>
            <a:r>
              <a:rPr lang="en-US" sz="1400" b="1" baseline="-25000" dirty="0" smtClean="0">
                <a:solidFill>
                  <a:schemeClr val="bg1"/>
                </a:solidFill>
              </a:rPr>
              <a:t>2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28" name="Rechteck 3"/>
          <p:cNvSpPr/>
          <p:nvPr/>
        </p:nvSpPr>
        <p:spPr>
          <a:xfrm>
            <a:off x="1020880" y="4127956"/>
            <a:ext cx="3886200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PGN </a:t>
            </a:r>
            <a:r>
              <a:rPr lang="en-US" sz="1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en-US" sz="1400" b="1" dirty="0" smtClean="0">
                <a:solidFill>
                  <a:schemeClr val="bg1"/>
                </a:solidFill>
              </a:rPr>
              <a:t>total NO</a:t>
            </a:r>
            <a:r>
              <a:rPr lang="en-US" sz="1400" b="1" baseline="-25000" dirty="0" smtClean="0">
                <a:solidFill>
                  <a:schemeClr val="bg1"/>
                </a:solidFill>
              </a:rPr>
              <a:t>2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29" name="Rechteck 3"/>
          <p:cNvSpPr/>
          <p:nvPr/>
        </p:nvSpPr>
        <p:spPr>
          <a:xfrm>
            <a:off x="6978319" y="2709110"/>
            <a:ext cx="3962400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MAXDOAS </a:t>
            </a:r>
            <a:r>
              <a:rPr lang="en-US" sz="1400" b="1" dirty="0" smtClean="0">
                <a:solidFill>
                  <a:schemeClr val="bg1"/>
                </a:solidFill>
              </a:rPr>
              <a:t>HCHO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pic>
        <p:nvPicPr>
          <p:cNvPr id="30" name="Picture 3" descr="A screenshot of a computer screen&#10;&#10;Description automatically generate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1" b="4591"/>
          <a:stretch/>
        </p:blipFill>
        <p:spPr bwMode="auto">
          <a:xfrm>
            <a:off x="5759119" y="992778"/>
            <a:ext cx="5904230" cy="16973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hteck 3"/>
          <p:cNvSpPr/>
          <p:nvPr/>
        </p:nvSpPr>
        <p:spPr>
          <a:xfrm>
            <a:off x="6958441" y="3969545"/>
            <a:ext cx="3962400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S5P vs. PGN </a:t>
            </a:r>
            <a:r>
              <a:rPr lang="en-US" sz="1400" b="1" dirty="0" smtClean="0">
                <a:solidFill>
                  <a:schemeClr val="bg1"/>
                </a:solidFill>
              </a:rPr>
              <a:t>HCHO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pic>
        <p:nvPicPr>
          <p:cNvPr id="32" name="Picture 3" descr="A screenshot of a computer screen&#10;&#10;Description automatically generated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34"/>
          <a:stretch/>
        </p:blipFill>
        <p:spPr bwMode="auto">
          <a:xfrm>
            <a:off x="5925173" y="6195340"/>
            <a:ext cx="5904230" cy="2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hteck 3"/>
          <p:cNvSpPr/>
          <p:nvPr/>
        </p:nvSpPr>
        <p:spPr>
          <a:xfrm>
            <a:off x="6978319" y="914400"/>
            <a:ext cx="3962400" cy="21544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S5P vs. NDACC FTIR HCHO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39" y="906198"/>
            <a:ext cx="605261" cy="4472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716" y="4162874"/>
            <a:ext cx="447703" cy="4421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38" y="2722074"/>
            <a:ext cx="605261" cy="4472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9497" y="4088919"/>
            <a:ext cx="447703" cy="4421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99" y="850109"/>
            <a:ext cx="605261" cy="4472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98" y="2581743"/>
            <a:ext cx="605261" cy="4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9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 idx="4294967295"/>
          </p:nvPr>
        </p:nvSpPr>
        <p:spPr>
          <a:xfrm>
            <a:off x="0" y="176213"/>
            <a:ext cx="9386888" cy="77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400" dirty="0">
                <a:solidFill>
                  <a:schemeClr val="lt1"/>
                </a:solidFill>
              </a:rPr>
              <a:t>CV-2/5/6: Networks Sustainability and Tailoring</a:t>
            </a:r>
            <a:endParaRPr dirty="0"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4294967295"/>
          </p:nvPr>
        </p:nvSpPr>
        <p:spPr>
          <a:xfrm>
            <a:off x="304800" y="1208088"/>
            <a:ext cx="5820719" cy="557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Performance of ATM-MPC </a:t>
            </a:r>
            <a:r>
              <a:rPr lang="en-US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Sentinel-5P CH</a:t>
            </a:r>
            <a:r>
              <a:rPr lang="en-US" b="0" i="0" u="none" strike="noStrike" cap="none" baseline="-25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CO </a:t>
            </a:r>
            <a:r>
              <a:rPr lang="en-US" b="0" i="0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validation </a:t>
            </a:r>
            <a:r>
              <a:rPr lang="en-US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relying on </a:t>
            </a:r>
            <a:r>
              <a:rPr lang="en-US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operational capabilities/timeliness of the 3 FTIR monitoring </a:t>
            </a:r>
            <a:r>
              <a:rPr lang="en-US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networks </a:t>
            </a:r>
            <a:endParaRPr sz="2800" dirty="0"/>
          </a:p>
          <a:p>
            <a:pPr marL="478800" marR="0" lvl="2" indent="-197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1600" b="0" i="0" u="none" strike="noStrike" cap="none" dirty="0">
              <a:solidFill>
                <a:srgbClr val="5165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8800" marR="0" lvl="2" indent="-2857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en-US" sz="1400" b="1" i="0" u="none" strike="noStrike" cap="none" dirty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NDACC FTIR </a:t>
            </a:r>
            <a:r>
              <a:rPr lang="en-US" sz="1400" b="0" i="0" u="none" strike="noStrike" cap="none" dirty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400" b="1" i="0" u="sng" strike="noStrike" cap="none" dirty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automated validation</a:t>
            </a:r>
            <a:r>
              <a:rPr lang="en-US" sz="1400" b="0" i="0" u="none" strike="noStrike" cap="none" dirty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 channel in ATM-MPC          Automated Validation Server </a:t>
            </a:r>
            <a:r>
              <a:rPr lang="en-US" sz="1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b="0" i="0" u="sng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https://mpc-vdaf-server.tropomi.eu</a:t>
            </a:r>
            <a:r>
              <a:rPr lang="en-US" sz="1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endParaRPr dirty="0"/>
          </a:p>
          <a:p>
            <a:pPr marL="154950" lvl="2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 smtClean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      Validation </a:t>
            </a:r>
            <a:r>
              <a:rPr lang="en-US" sz="1400" b="0" i="0" u="none" strike="noStrike" cap="none" dirty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protocols based on published experience with </a:t>
            </a:r>
            <a:r>
              <a:rPr lang="en-US" sz="1400" b="0" i="0" u="none" strike="noStrike" cap="none" dirty="0" smtClean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HALOE,  </a:t>
            </a:r>
          </a:p>
          <a:p>
            <a:pPr marL="154950" lvl="2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 sz="1400" dirty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smtClean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400" b="0" i="0" u="none" strike="noStrike" cap="none" dirty="0" smtClean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MOPITT</a:t>
            </a:r>
            <a:r>
              <a:rPr lang="en-US" sz="1400" b="0" i="0" u="none" strike="noStrike" cap="none" dirty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, SCIAMACHY, MIPAS, ACE-FTS, IASI, </a:t>
            </a:r>
            <a:r>
              <a:rPr lang="en-US" sz="1400" b="0" i="0" u="none" strike="noStrike" cap="none" dirty="0" smtClean="0">
                <a:solidFill>
                  <a:srgbClr val="516519"/>
                </a:solidFill>
                <a:latin typeface="Arial"/>
                <a:ea typeface="Arial"/>
                <a:cs typeface="Arial"/>
                <a:sym typeface="Arial"/>
              </a:rPr>
              <a:t>GOSAT, OCO…</a:t>
            </a:r>
            <a:endParaRPr sz="1400" b="0" i="0" u="none" strike="noStrike" cap="none" dirty="0">
              <a:solidFill>
                <a:srgbClr val="51651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8800" marR="0" lvl="2" indent="-197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1400" b="0" i="0" u="none" strike="noStrike" cap="none" dirty="0">
              <a:solidFill>
                <a:srgbClr val="9D3F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8800" marR="0" lvl="2" indent="-28578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▪"/>
            </a:pPr>
            <a:r>
              <a:rPr lang="en-US" sz="1400" b="1" i="0" u="none" strike="noStrike" cap="none" dirty="0">
                <a:solidFill>
                  <a:srgbClr val="9D3F44"/>
                </a:solidFill>
                <a:latin typeface="Arial"/>
                <a:ea typeface="Arial"/>
                <a:cs typeface="Arial"/>
                <a:sym typeface="Arial"/>
              </a:rPr>
              <a:t>TCCON FTIR </a:t>
            </a:r>
            <a:r>
              <a:rPr lang="en-US" sz="1400" b="0" i="0" u="none" strike="noStrike" cap="none" dirty="0">
                <a:solidFill>
                  <a:srgbClr val="9D3F44"/>
                </a:solidFill>
                <a:latin typeface="Arial"/>
                <a:ea typeface="Arial"/>
                <a:cs typeface="Arial"/>
                <a:sym typeface="Arial"/>
              </a:rPr>
              <a:t>: manual validation channel in </a:t>
            </a:r>
            <a:r>
              <a:rPr lang="en-US" sz="1400" b="0" i="0" u="none" strike="noStrike" cap="none" dirty="0" smtClean="0">
                <a:solidFill>
                  <a:srgbClr val="9D3F44"/>
                </a:solidFill>
                <a:latin typeface="Arial"/>
                <a:ea typeface="Arial"/>
                <a:cs typeface="Arial"/>
                <a:sym typeface="Arial"/>
              </a:rPr>
              <a:t>ATM-MPC.                               </a:t>
            </a:r>
            <a:r>
              <a:rPr lang="en-US" sz="1400" b="0" i="0" u="none" strike="noStrike" cap="none" dirty="0">
                <a:solidFill>
                  <a:srgbClr val="9D3F44"/>
                </a:solidFill>
                <a:latin typeface="Arial"/>
                <a:ea typeface="Arial"/>
                <a:cs typeface="Arial"/>
                <a:sym typeface="Arial"/>
              </a:rPr>
              <a:t>ESA contract for operations support to be placed; EUMETSAT FRM Roadmap and CO2M </a:t>
            </a:r>
            <a:r>
              <a:rPr lang="en-US" sz="1400" b="0" i="0" u="none" strike="noStrike" cap="none" dirty="0" smtClean="0">
                <a:solidFill>
                  <a:srgbClr val="9D3F44"/>
                </a:solidFill>
                <a:latin typeface="Arial"/>
                <a:ea typeface="Arial"/>
                <a:cs typeface="Arial"/>
                <a:sym typeface="Arial"/>
              </a:rPr>
              <a:t>ITT in </a:t>
            </a:r>
            <a:r>
              <a:rPr lang="en-US" sz="1400" b="0" i="0" u="none" strike="noStrike" cap="none" dirty="0">
                <a:solidFill>
                  <a:srgbClr val="9D3F44"/>
                </a:solidFill>
                <a:latin typeface="Arial"/>
                <a:ea typeface="Arial"/>
                <a:cs typeface="Arial"/>
                <a:sym typeface="Arial"/>
              </a:rPr>
              <a:t>progress</a:t>
            </a:r>
            <a:endParaRPr sz="1400" b="0" i="0" u="none" strike="noStrike" cap="none" dirty="0">
              <a:solidFill>
                <a:srgbClr val="9D3F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8800" marR="0" lvl="2" indent="-197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None/>
            </a:pPr>
            <a:endParaRPr sz="1400" b="0" i="0" u="none" strike="noStrike" cap="none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8800" lvl="2" indent="-28578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Noto Sans Symbols"/>
              <a:buChar char="▪"/>
            </a:pPr>
            <a:r>
              <a:rPr lang="en-US" sz="1400" b="1" i="0" u="none" strike="noStrike" cap="none" dirty="0">
                <a:solidFill>
                  <a:srgbClr val="276B81"/>
                </a:solidFill>
                <a:latin typeface="Arial"/>
                <a:ea typeface="Arial"/>
                <a:cs typeface="Arial"/>
                <a:sym typeface="Arial"/>
              </a:rPr>
              <a:t>COCCON FTIR </a:t>
            </a:r>
            <a:r>
              <a:rPr lang="en-US" sz="1400" b="0" i="0" u="none" strike="noStrike" cap="none" dirty="0">
                <a:solidFill>
                  <a:srgbClr val="276B81"/>
                </a:solidFill>
                <a:latin typeface="Arial"/>
                <a:ea typeface="Arial"/>
                <a:cs typeface="Arial"/>
                <a:sym typeface="Arial"/>
              </a:rPr>
              <a:t>: manual validation channel in ATM-MPC, EVDC data collection and automation in progress (ESA FRM4GHG 2023-2027</a:t>
            </a:r>
            <a:r>
              <a:rPr lang="en-US" sz="1400" dirty="0">
                <a:solidFill>
                  <a:srgbClr val="276B81"/>
                </a:solidFill>
                <a:latin typeface="Arial"/>
                <a:ea typeface="Arial"/>
                <a:cs typeface="Arial"/>
                <a:sym typeface="Arial"/>
              </a:rPr>
              <a:t>), EUMETSAT FRM Roadmap and CO2M </a:t>
            </a:r>
            <a:r>
              <a:rPr lang="en-US" sz="1400" dirty="0" smtClean="0">
                <a:solidFill>
                  <a:srgbClr val="276B81"/>
                </a:solidFill>
                <a:latin typeface="Arial"/>
                <a:ea typeface="Arial"/>
                <a:cs typeface="Arial"/>
                <a:sym typeface="Arial"/>
              </a:rPr>
              <a:t>ITT</a:t>
            </a:r>
            <a:endParaRPr sz="1400" b="0" i="0" u="none" strike="noStrike" cap="none" dirty="0">
              <a:solidFill>
                <a:srgbClr val="276B8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en-US" sz="1050" b="0" i="0" u="none" strike="noStrike" cap="none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en-US" sz="1050" b="0" i="0" u="none" strike="noStrike" cap="none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lang="en-US" sz="1050" b="0" i="0" u="none" strike="noStrike" cap="none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" marR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05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S5P CO images </a:t>
            </a:r>
            <a:r>
              <a:rPr lang="en-US" sz="105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courtesy </a:t>
            </a:r>
            <a:r>
              <a:rPr lang="en-US" sz="105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B. Langerock</a:t>
            </a:r>
            <a:endParaRPr sz="2800" dirty="0"/>
          </a:p>
        </p:txBody>
      </p:sp>
      <p:grpSp>
        <p:nvGrpSpPr>
          <p:cNvPr id="129" name="Google Shape;129;p5"/>
          <p:cNvGrpSpPr/>
          <p:nvPr/>
        </p:nvGrpSpPr>
        <p:grpSpPr>
          <a:xfrm>
            <a:off x="5358680" y="2931409"/>
            <a:ext cx="6752842" cy="1763684"/>
            <a:chOff x="5358680" y="2931409"/>
            <a:chExt cx="6752842" cy="1763684"/>
          </a:xfrm>
        </p:grpSpPr>
        <p:pic>
          <p:nvPicPr>
            <p:cNvPr id="130" name="Google Shape;130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55019" y="3021299"/>
              <a:ext cx="890644" cy="5335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5"/>
            <p:cNvSpPr txBox="1"/>
            <p:nvPr/>
          </p:nvSpPr>
          <p:spPr>
            <a:xfrm>
              <a:off x="10620825" y="3604319"/>
              <a:ext cx="1490697" cy="974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 dirty="0">
                  <a:solidFill>
                    <a:srgbClr val="9D3422"/>
                  </a:solidFill>
                  <a:latin typeface="Arial"/>
                  <a:ea typeface="Arial"/>
                  <a:cs typeface="Arial"/>
                  <a:sym typeface="Arial"/>
                </a:rPr>
                <a:t>TCCON GGG2020 data </a:t>
              </a:r>
              <a:endParaRPr sz="800" b="0" i="0" u="none" strike="noStrike" cap="none" dirty="0">
                <a:solidFill>
                  <a:srgbClr val="9D342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 dirty="0">
                  <a:solidFill>
                    <a:srgbClr val="9D3422"/>
                  </a:solidFill>
                  <a:latin typeface="Arial"/>
                  <a:ea typeface="Arial"/>
                  <a:cs typeface="Arial"/>
                  <a:sym typeface="Arial"/>
                </a:rPr>
                <a:t>released 26 April 2022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 dirty="0">
                <a:solidFill>
                  <a:srgbClr val="9D342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 dirty="0">
                  <a:solidFill>
                    <a:srgbClr val="9D3422"/>
                  </a:solidFill>
                  <a:latin typeface="Arial"/>
                  <a:ea typeface="Arial"/>
                  <a:cs typeface="Arial"/>
                  <a:sym typeface="Arial"/>
                </a:rPr>
                <a:t>No/limited data submitted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 dirty="0">
                  <a:solidFill>
                    <a:srgbClr val="9D3422"/>
                  </a:solidFill>
                  <a:latin typeface="Arial"/>
                  <a:ea typeface="Arial"/>
                  <a:cs typeface="Arial"/>
                  <a:sym typeface="Arial"/>
                </a:rPr>
                <a:t>between early 2021 and </a:t>
              </a:r>
              <a:r>
                <a:rPr lang="en-US" sz="800" b="0" i="0" u="none" strike="noStrike" cap="none" dirty="0" smtClean="0">
                  <a:solidFill>
                    <a:srgbClr val="9D3422"/>
                  </a:solidFill>
                  <a:latin typeface="Arial"/>
                  <a:ea typeface="Arial"/>
                  <a:cs typeface="Arial"/>
                  <a:sym typeface="Arial"/>
                </a:rPr>
                <a:t>GGG2020 release. 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 dirty="0">
                <a:solidFill>
                  <a:srgbClr val="9D342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311756" y="2931409"/>
              <a:ext cx="5738730" cy="1763684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9D34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" name="Google Shape;133;p5" descr="Picture 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16694" y="3020394"/>
              <a:ext cx="362577" cy="314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5"/>
            <p:cNvSpPr/>
            <p:nvPr/>
          </p:nvSpPr>
          <p:spPr>
            <a:xfrm rot="20734994">
              <a:off x="5358680" y="4224770"/>
              <a:ext cx="840170" cy="13188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D3F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5"/>
          <p:cNvGrpSpPr/>
          <p:nvPr/>
        </p:nvGrpSpPr>
        <p:grpSpPr>
          <a:xfrm>
            <a:off x="5397472" y="4771652"/>
            <a:ext cx="6700121" cy="1741413"/>
            <a:chOff x="5397472" y="4771652"/>
            <a:chExt cx="6700121" cy="1741413"/>
          </a:xfrm>
        </p:grpSpPr>
        <p:pic>
          <p:nvPicPr>
            <p:cNvPr id="136" name="Google Shape;136;p5"/>
            <p:cNvPicPr preferRelativeResize="0"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0929" y="4841193"/>
              <a:ext cx="3729896" cy="16154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" name="Google Shape;137;p5"/>
            <p:cNvGrpSpPr/>
            <p:nvPr/>
          </p:nvGrpSpPr>
          <p:grpSpPr>
            <a:xfrm>
              <a:off x="5397472" y="4771652"/>
              <a:ext cx="6700121" cy="1741413"/>
              <a:chOff x="5397472" y="4771652"/>
              <a:chExt cx="6700121" cy="1741413"/>
            </a:xfrm>
          </p:grpSpPr>
          <p:sp>
            <p:nvSpPr>
              <p:cNvPr id="138" name="Google Shape;138;p5"/>
              <p:cNvSpPr txBox="1"/>
              <p:nvPr/>
            </p:nvSpPr>
            <p:spPr>
              <a:xfrm>
                <a:off x="10732695" y="5420023"/>
                <a:ext cx="1364898" cy="984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60950" rIns="60950" bIns="609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 dirty="0">
                    <a:solidFill>
                      <a:srgbClr val="276B81"/>
                    </a:solidFill>
                    <a:latin typeface="Arial"/>
                    <a:ea typeface="Arial"/>
                    <a:cs typeface="Arial"/>
                    <a:sym typeface="Arial"/>
                  </a:rPr>
                  <a:t>Collection of permanent </a:t>
                </a:r>
                <a:endParaRPr sz="800" b="0" i="0" u="none" strike="noStrike" cap="none" dirty="0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 dirty="0">
                    <a:solidFill>
                      <a:srgbClr val="276B81"/>
                    </a:solidFill>
                    <a:latin typeface="Arial"/>
                    <a:ea typeface="Arial"/>
                    <a:cs typeface="Arial"/>
                    <a:sym typeface="Arial"/>
                  </a:rPr>
                  <a:t>and campaign based </a:t>
                </a:r>
                <a:endParaRPr sz="800" b="0" i="0" u="none" strike="noStrike" cap="none" dirty="0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 dirty="0">
                    <a:solidFill>
                      <a:srgbClr val="276B81"/>
                    </a:solidFill>
                    <a:latin typeface="Arial"/>
                    <a:ea typeface="Arial"/>
                    <a:cs typeface="Arial"/>
                    <a:sym typeface="Arial"/>
                  </a:rPr>
                  <a:t>observations</a:t>
                </a:r>
                <a:endParaRPr sz="800" b="0" i="0" u="none" strike="noStrike" cap="none" dirty="0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 i="0" u="none" strike="noStrike" cap="none" dirty="0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 dirty="0">
                    <a:solidFill>
                      <a:srgbClr val="276B81"/>
                    </a:solidFill>
                    <a:latin typeface="Arial"/>
                    <a:ea typeface="Arial"/>
                    <a:cs typeface="Arial"/>
                    <a:sym typeface="Arial"/>
                  </a:rPr>
                  <a:t>~17 COCCON stations </a:t>
                </a:r>
                <a:endParaRPr sz="800" b="0" i="0" u="none" strike="noStrike" cap="none" dirty="0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 dirty="0">
                    <a:solidFill>
                      <a:srgbClr val="276B81"/>
                    </a:solidFill>
                    <a:latin typeface="Arial"/>
                    <a:ea typeface="Arial"/>
                    <a:cs typeface="Arial"/>
                    <a:sym typeface="Arial"/>
                  </a:rPr>
                  <a:t>to contribute in the </a:t>
                </a:r>
                <a:endParaRPr sz="800" b="0" i="0" u="none" strike="noStrike" cap="none" dirty="0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 dirty="0">
                    <a:solidFill>
                      <a:srgbClr val="276B81"/>
                    </a:solidFill>
                    <a:latin typeface="Arial"/>
                    <a:ea typeface="Arial"/>
                    <a:cs typeface="Arial"/>
                    <a:sym typeface="Arial"/>
                  </a:rPr>
                  <a:t>future</a:t>
                </a:r>
                <a:endParaRPr sz="800" b="0" i="0" u="none" strike="noStrike" cap="none" dirty="0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6311756" y="4771652"/>
                <a:ext cx="5738729" cy="1741413"/>
              </a:xfrm>
              <a:prstGeom prst="roundRect">
                <a:avLst>
                  <a:gd name="adj" fmla="val 16667"/>
                </a:avLst>
              </a:prstGeom>
              <a:noFill/>
              <a:ln w="25400" cap="flat" cmpd="sng">
                <a:solidFill>
                  <a:srgbClr val="276B8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0" name="Google Shape;140;p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797922" y="4919198"/>
                <a:ext cx="1061244" cy="2963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" name="Google Shape;141;p5" descr="Picture 1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415415" y="4874625"/>
                <a:ext cx="362577" cy="314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" name="Google Shape;142;p5"/>
              <p:cNvSpPr/>
              <p:nvPr/>
            </p:nvSpPr>
            <p:spPr>
              <a:xfrm rot="485287">
                <a:off x="5397472" y="5700034"/>
                <a:ext cx="862277" cy="13060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276B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5" name="Google Shape;145;p5"/>
          <p:cNvGrpSpPr/>
          <p:nvPr/>
        </p:nvGrpSpPr>
        <p:grpSpPr>
          <a:xfrm>
            <a:off x="5495477" y="1063869"/>
            <a:ext cx="6555008" cy="1924438"/>
            <a:chOff x="5495477" y="1063869"/>
            <a:chExt cx="6555008" cy="1924438"/>
          </a:xfrm>
        </p:grpSpPr>
        <p:grpSp>
          <p:nvGrpSpPr>
            <p:cNvPr id="147" name="Google Shape;147;p5"/>
            <p:cNvGrpSpPr/>
            <p:nvPr/>
          </p:nvGrpSpPr>
          <p:grpSpPr>
            <a:xfrm>
              <a:off x="5495477" y="1063869"/>
              <a:ext cx="6555008" cy="1924438"/>
              <a:chOff x="5495477" y="1063869"/>
              <a:chExt cx="6555008" cy="1924438"/>
            </a:xfrm>
          </p:grpSpPr>
          <p:pic>
            <p:nvPicPr>
              <p:cNvPr id="148" name="Google Shape;148;p5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636489" y="1237521"/>
                <a:ext cx="575252" cy="4242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5" descr="Picture 1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415415" y="1163668"/>
                <a:ext cx="362577" cy="3146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0" name="Google Shape;150;p5"/>
              <p:cNvSpPr/>
              <p:nvPr/>
            </p:nvSpPr>
            <p:spPr>
              <a:xfrm>
                <a:off x="6311756" y="1063869"/>
                <a:ext cx="5738729" cy="1780260"/>
              </a:xfrm>
              <a:prstGeom prst="roundRect">
                <a:avLst>
                  <a:gd name="adj" fmla="val 16667"/>
                </a:avLst>
              </a:prstGeom>
              <a:noFill/>
              <a:ln w="25400" cap="flat" cmpd="sng">
                <a:solidFill>
                  <a:srgbClr val="5165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5"/>
              <p:cNvSpPr txBox="1"/>
              <p:nvPr/>
            </p:nvSpPr>
            <p:spPr>
              <a:xfrm>
                <a:off x="10626529" y="1782933"/>
                <a:ext cx="1364898" cy="984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0950" tIns="60950" rIns="60950" bIns="6095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>
                    <a:solidFill>
                      <a:srgbClr val="516519"/>
                    </a:solidFill>
                    <a:latin typeface="Arial"/>
                    <a:ea typeface="Arial"/>
                    <a:cs typeface="Arial"/>
                    <a:sym typeface="Arial"/>
                  </a:rPr>
                  <a:t>Automated collection of observations from 17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>
                    <a:solidFill>
                      <a:srgbClr val="516519"/>
                    </a:solidFill>
                    <a:latin typeface="Arial"/>
                    <a:ea typeface="Arial"/>
                    <a:cs typeface="Arial"/>
                    <a:sym typeface="Arial"/>
                  </a:rPr>
                  <a:t>NDACC FTIR stations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none" strike="noStrike" cap="none">
                    <a:solidFill>
                      <a:srgbClr val="516519"/>
                    </a:solidFill>
                    <a:latin typeface="Arial"/>
                    <a:ea typeface="Arial"/>
                    <a:cs typeface="Arial"/>
                    <a:sym typeface="Arial"/>
                  </a:rPr>
                  <a:t>through EVDC =&gt;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0" i="0" u="sng" strike="noStrike" cap="none">
                    <a:solidFill>
                      <a:srgbClr val="516519"/>
                    </a:solidFill>
                    <a:latin typeface="Arial"/>
                    <a:ea typeface="Arial"/>
                    <a:cs typeface="Arial"/>
                    <a:sym typeface="Arial"/>
                  </a:rPr>
                  <a:t>automated production of S5P Quality Indicators</a:t>
                </a:r>
                <a:endParaRPr sz="800" b="0" i="0" u="sng" strike="noStrike" cap="none">
                  <a:solidFill>
                    <a:srgbClr val="5165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 i="0" u="none" strike="noStrike" cap="none">
                  <a:solidFill>
                    <a:srgbClr val="51651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 rot="19447594">
                <a:off x="5495477" y="2856422"/>
                <a:ext cx="763796" cy="13188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5165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53" name="Google Shape;153;p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253261" y="1282537"/>
              <a:ext cx="708605" cy="334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itle 1"/>
          <p:cNvSpPr txBox="1">
            <a:spLocks/>
          </p:cNvSpPr>
          <p:nvPr/>
        </p:nvSpPr>
        <p:spPr>
          <a:xfrm>
            <a:off x="378100" y="228600"/>
            <a:ext cx="11585299" cy="13254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E7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68658" hangingPunct="1">
              <a:lnSpc>
                <a:spcPct val="100000"/>
              </a:lnSpc>
              <a:defRPr sz="3040"/>
            </a:pPr>
            <a:r>
              <a:rPr lang="en-US" sz="3300" b="1" dirty="0" smtClean="0"/>
              <a:t>CO and CH</a:t>
            </a:r>
            <a:r>
              <a:rPr lang="en-US" sz="3300" b="1" baseline="-25000" dirty="0" smtClean="0"/>
              <a:t>4</a:t>
            </a:r>
            <a:r>
              <a:rPr lang="en-US" sz="3300" b="1" dirty="0" smtClean="0"/>
              <a:t> validation vs. 3 FTIR monitoring networks</a:t>
            </a:r>
          </a:p>
          <a:p>
            <a:pPr defTabSz="868658" hangingPunct="1">
              <a:lnSpc>
                <a:spcPct val="100000"/>
              </a:lnSpc>
              <a:defRPr sz="3040"/>
            </a:pPr>
            <a:endParaRPr lang="en-GB" sz="500" dirty="0" smtClean="0"/>
          </a:p>
          <a:p>
            <a:pPr defTabSz="868658" hangingPunct="1">
              <a:lnSpc>
                <a:spcPct val="100000"/>
              </a:lnSpc>
              <a:defRPr sz="3040"/>
            </a:pPr>
            <a:r>
              <a:rPr lang="en-GB" sz="1400" dirty="0" smtClean="0"/>
              <a:t>B. Langerock and M.K. Sha (BIRA-IASB)</a:t>
            </a:r>
            <a:endParaRPr lang="en-US" sz="33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r="13292"/>
          <a:stretch/>
        </p:blipFill>
        <p:spPr>
          <a:xfrm>
            <a:off x="6736571" y="1084996"/>
            <a:ext cx="3817123" cy="17453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41" y="2949055"/>
            <a:ext cx="3779237" cy="17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27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sron_whitewide">
  <a:themeElements>
    <a:clrScheme name="Custom 1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1F497D"/>
      </a:accent2>
      <a:accent3>
        <a:srgbClr val="64C204"/>
      </a:accent3>
      <a:accent4>
        <a:srgbClr val="FF6666"/>
      </a:accent4>
      <a:accent5>
        <a:srgbClr val="FFFF00"/>
      </a:accent5>
      <a:accent6>
        <a:srgbClr val="593D7B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Presentation7" id="{BEA80449-4CBF-E248-BAA7-824FF88FDF55}" vid="{CA5873E9-E79B-9343-9D21-E22EFE91125C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1495</Words>
  <Application>Microsoft Office PowerPoint</Application>
  <PresentationFormat>Widescreen</PresentationFormat>
  <Paragraphs>271</Paragraphs>
  <Slides>14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MS PGothic</vt:lpstr>
      <vt:lpstr>Arial</vt:lpstr>
      <vt:lpstr>Calibri</vt:lpstr>
      <vt:lpstr>Courier New</vt:lpstr>
      <vt:lpstr>Noto Sans Symbols</vt:lpstr>
      <vt:lpstr>Tahoma</vt:lpstr>
      <vt:lpstr>Times New Roman</vt:lpstr>
      <vt:lpstr>Verdana</vt:lpstr>
      <vt:lpstr>Wingdings</vt:lpstr>
      <vt:lpstr>Office Theme</vt:lpstr>
      <vt:lpstr>1_ESA_Presentation_CLEAR</vt:lpstr>
      <vt:lpstr>sron_whitewide</vt:lpstr>
      <vt:lpstr>Sentinel-5P TROPOMI Operational Validation Status</vt:lpstr>
      <vt:lpstr>ESA/Copernicus Atmosphere Performance Cluster (ATM-MPC) Sentinel-5p Routine Operations Validation Service</vt:lpstr>
      <vt:lpstr>Organization</vt:lpstr>
      <vt:lpstr>VDAF-AVS: Automated ground-based comparisons and  permanent reporting of S5P TROPOMI data Quality Indicators </vt:lpstr>
      <vt:lpstr>Fiducial Reference Measurements and Other Validation Data</vt:lpstr>
      <vt:lpstr>L1B_RA/IR Radiance/Irradiance Validation  Antje Ludewig (KNMI) and Melanie Coldewey-Egbers (DLR)</vt:lpstr>
      <vt:lpstr>Cloudiness has significant effects on the accuracy of trace gas retrievals  Validation of retrieved cloud parameters      as influencing quantities  S. Compernolle (BIRA-IASB), A. Argyrouli, R. Lutz (DLR), M. Sneep, P. Wang (KNMI)</vt:lpstr>
      <vt:lpstr>NO2 and HCHO Validation vs. NDACC FTIR, NDACC DOAS and PGN K.-U. Eichmann (IUPB), S. Compernolle, G. Pinardi, I. De Smedt, T. Verhoelst and C. Vigouroux  (BIRA-IASB), H. Eskes, J. van Geffen  (KNMI) </vt:lpstr>
      <vt:lpstr>CV-2/5/6: Networks Sustainability and Tailoring</vt:lpstr>
      <vt:lpstr>PowerPoint Presentation</vt:lpstr>
      <vt:lpstr>PowerPoint Presentation</vt:lpstr>
      <vt:lpstr>PowerPoint Presentation</vt:lpstr>
      <vt:lpstr>Conclusion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2024-10-11T11:35:20Z</dcterms:modified>
</cp:coreProperties>
</file>