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 id="2147483702" r:id="rId2"/>
    <p:sldMasterId id="2147483689" r:id="rId3"/>
  </p:sldMasterIdLst>
  <p:notesMasterIdLst>
    <p:notesMasterId r:id="rId21"/>
  </p:notesMasterIdLst>
  <p:sldIdLst>
    <p:sldId id="256" r:id="rId4"/>
    <p:sldId id="259" r:id="rId5"/>
    <p:sldId id="411" r:id="rId6"/>
    <p:sldId id="388" r:id="rId7"/>
    <p:sldId id="387" r:id="rId8"/>
    <p:sldId id="414" r:id="rId9"/>
    <p:sldId id="265" r:id="rId10"/>
    <p:sldId id="405" r:id="rId11"/>
    <p:sldId id="407" r:id="rId12"/>
    <p:sldId id="410" r:id="rId13"/>
    <p:sldId id="273" r:id="rId14"/>
    <p:sldId id="395" r:id="rId15"/>
    <p:sldId id="393" r:id="rId16"/>
    <p:sldId id="412" r:id="rId17"/>
    <p:sldId id="397" r:id="rId18"/>
    <p:sldId id="260" r:id="rId19"/>
    <p:sldId id="392" r:id="rId20"/>
  </p:sldIdLst>
  <p:sldSz cx="9144000" cy="5143500" type="screen16x9"/>
  <p:notesSz cx="6858000" cy="9144000"/>
  <p:embeddedFontLst>
    <p:embeddedFont>
      <p:font typeface="Open Sans" panose="020B0606030504020204" pitchFamily="34" charset="0"/>
      <p:regular r:id="rId22"/>
      <p:bold r:id="rId23"/>
      <p:italic r:id="rId24"/>
      <p:boldItalic r:id="rId25"/>
    </p:embeddedFont>
    <p:embeddedFont>
      <p:font typeface="Oswald" pitchFamily="2" charset="77"/>
      <p:regular r:id="rId26"/>
      <p:bold r:id="rId27"/>
    </p:embeddedFont>
    <p:embeddedFont>
      <p:font typeface="Roboto Condensed"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38">
          <p15:clr>
            <a:srgbClr val="A4A3A4"/>
          </p15:clr>
        </p15:guide>
        <p15:guide id="2" pos="2499">
          <p15:clr>
            <a:srgbClr val="A4A3A4"/>
          </p15:clr>
        </p15:guide>
        <p15:guide id="3" orient="horz" pos="14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A268DB2-BC37-44B7-9619-2AE3953659ED}">
  <a:tblStyle styleId="{8A268DB2-BC37-44B7-9619-2AE3953659E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90"/>
    <p:restoredTop sz="93444"/>
  </p:normalViewPr>
  <p:slideViewPr>
    <p:cSldViewPr snapToGrid="0">
      <p:cViewPr varScale="1">
        <p:scale>
          <a:sx n="150" d="100"/>
          <a:sy n="150" d="100"/>
        </p:scale>
        <p:origin x="672" y="160"/>
      </p:cViewPr>
      <p:guideLst>
        <p:guide orient="horz" pos="1638"/>
        <p:guide pos="2499"/>
        <p:guide orient="horz" pos="144"/>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 name="Google Shape;4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9442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80" name="Google Shape;8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5a336d0be7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g15a336d0be7_1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80" name="Google Shape;8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Buenos Aires and </a:t>
            </a:r>
            <a:r>
              <a:rPr lang="en-US" dirty="0" err="1"/>
              <a:t>Rivadiva</a:t>
            </a:r>
            <a:r>
              <a:rPr lang="en-US" dirty="0"/>
              <a:t>, Antarctica </a:t>
            </a:r>
            <a:r>
              <a:rPr lang="en-US" dirty="0" err="1"/>
              <a:t>Trollhausen</a:t>
            </a:r>
            <a:r>
              <a:rPr lang="en-US" dirty="0"/>
              <a:t>, Ann Marie </a:t>
            </a:r>
            <a:r>
              <a:rPr lang="en-US" dirty="0" err="1"/>
              <a:t>Fjaera</a:t>
            </a:r>
            <a:r>
              <a:rPr lang="en-US" dirty="0"/>
              <a:t> NILU</a:t>
            </a:r>
            <a:endParaRPr dirty="0"/>
          </a:p>
        </p:txBody>
      </p:sp>
      <p:sp>
        <p:nvSpPr>
          <p:cNvPr id="108" name="Google Shape;10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7438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Added </a:t>
            </a:r>
            <a:r>
              <a:rPr lang="en-US" dirty="0" err="1"/>
              <a:t>Actris</a:t>
            </a:r>
            <a:r>
              <a:rPr lang="en-US" dirty="0"/>
              <a:t> not up to date</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5a336d0be7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5a336d0be7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783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0193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dirty="0"/>
              <a:t>Shobha </a:t>
            </a:r>
            <a:r>
              <a:rPr lang="en-US" dirty="0" err="1"/>
              <a:t>Kondragunta</a:t>
            </a:r>
            <a:r>
              <a:rPr lang="en-US" dirty="0"/>
              <a:t> at NOAA Bojan </a:t>
            </a:r>
            <a:r>
              <a:rPr lang="en-US" dirty="0" err="1"/>
              <a:t>Bokov</a:t>
            </a:r>
            <a:r>
              <a:rPr lang="en-US" dirty="0"/>
              <a:t> at </a:t>
            </a:r>
            <a:r>
              <a:rPr lang="en-US" dirty="0" err="1"/>
              <a:t>Eumetsat</a:t>
            </a:r>
            <a:endParaRPr lang="en-US" dirty="0"/>
          </a:p>
        </p:txBody>
      </p:sp>
    </p:spTree>
    <p:extLst>
      <p:ext uri="{BB962C8B-B14F-4D97-AF65-F5344CB8AC3E}">
        <p14:creationId xmlns:p14="http://schemas.microsoft.com/office/powerpoint/2010/main" val="2166850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460735" y="163285"/>
            <a:ext cx="503652" cy="50365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01D1-4182-9447-A538-ADA7A83B2D4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48772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370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E81D-48B3-C544-94AD-395C3DFE8B9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78DB4EB-911B-C14F-86CE-8E17FFEA16D3}"/>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399322-E101-4648-9BCE-E9E75159EBA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451789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06E2-25EC-4444-9E34-2FB49F3E830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E491E18-B7A1-C341-9A2B-0E676732AFE5}"/>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5F2DF04-2E71-A241-9B9B-856DF49F9C5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042944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996F3-557A-5044-973E-23EE5C5C939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CA8FC1-E663-D64E-9C69-000D739FC9D8}"/>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1473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84401A-4C4A-2A4B-8BBD-A55165EB02E6}"/>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2885F8-A629-6748-8822-8AEC72DAC4B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091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8E253E9-C1FC-3849-A555-BF7E5FFF0714}" type="datetime1">
              <a:rPr lang="en-US" smtClean="0"/>
              <a:pPr/>
              <a:t>10/11/24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E4B6DF2-D8A0-344A-8495-1B87A1F4D104}" type="slidenum">
              <a:rPr lang="en-US" smtClean="0"/>
              <a:pPr/>
              <a:t>‹#›</a:t>
            </a:fld>
            <a:endParaRPr lang="en-US"/>
          </a:p>
        </p:txBody>
      </p:sp>
    </p:spTree>
    <p:extLst>
      <p:ext uri="{BB962C8B-B14F-4D97-AF65-F5344CB8AC3E}">
        <p14:creationId xmlns:p14="http://schemas.microsoft.com/office/powerpoint/2010/main" val="847427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7" name="Google Shape;27;p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05974" y="4625531"/>
            <a:ext cx="459300" cy="305700"/>
          </a:xfrm>
          <a:prstGeom prst="rect">
            <a:avLst/>
          </a:prstGeom>
          <a:noFill/>
          <a:ln>
            <a:noFill/>
          </a:ln>
        </p:spPr>
      </p:pic>
      <p:pic>
        <p:nvPicPr>
          <p:cNvPr id="28" name="Google Shape;28;p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96050" y="4625531"/>
            <a:ext cx="415603" cy="421375"/>
          </a:xfrm>
          <a:prstGeom prst="rect">
            <a:avLst/>
          </a:prstGeom>
          <a:noFill/>
          <a:ln>
            <a:noFill/>
          </a:ln>
        </p:spPr>
      </p:pic>
      <p:pic>
        <p:nvPicPr>
          <p:cNvPr id="29" name="Google Shape;29;p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832474" y="4637213"/>
            <a:ext cx="563576" cy="471475"/>
          </a:xfrm>
          <a:prstGeom prst="rect">
            <a:avLst/>
          </a:prstGeom>
          <a:noFill/>
          <a:ln>
            <a:noFill/>
          </a:ln>
        </p:spPr>
      </p:pic>
      <p:pic>
        <p:nvPicPr>
          <p:cNvPr id="30" name="Google Shape;30;p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414075" y="4543886"/>
            <a:ext cx="503650" cy="52341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33"/>
        <p:cNvGrpSpPr/>
        <p:nvPr/>
      </p:nvGrpSpPr>
      <p:grpSpPr>
        <a:xfrm>
          <a:off x="0" y="0"/>
          <a:ext cx="0" cy="0"/>
          <a:chOff x="0" y="0"/>
          <a:chExt cx="0" cy="0"/>
        </a:xfrm>
      </p:grpSpPr>
      <p:sp>
        <p:nvSpPr>
          <p:cNvPr id="34" name="Google Shape;34;p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5" name="Google Shape;35;p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1600"/>
              </a:spcBef>
              <a:spcAft>
                <a:spcPts val="0"/>
              </a:spcAft>
              <a:buSzPts val="2800"/>
              <a:buNone/>
              <a:defRPr sz="2800"/>
            </a:lvl2pPr>
            <a:lvl3pPr lvl="2" algn="ctr" rtl="0">
              <a:lnSpc>
                <a:spcPct val="100000"/>
              </a:lnSpc>
              <a:spcBef>
                <a:spcPts val="1600"/>
              </a:spcBef>
              <a:spcAft>
                <a:spcPts val="0"/>
              </a:spcAft>
              <a:buSzPts val="2800"/>
              <a:buNone/>
              <a:defRPr sz="2800"/>
            </a:lvl3pPr>
            <a:lvl4pPr lvl="3" algn="ctr" rtl="0">
              <a:lnSpc>
                <a:spcPct val="100000"/>
              </a:lnSpc>
              <a:spcBef>
                <a:spcPts val="1600"/>
              </a:spcBef>
              <a:spcAft>
                <a:spcPts val="0"/>
              </a:spcAft>
              <a:buSzPts val="2800"/>
              <a:buNone/>
              <a:defRPr sz="2800"/>
            </a:lvl4pPr>
            <a:lvl5pPr lvl="4" algn="ctr" rtl="0">
              <a:lnSpc>
                <a:spcPct val="100000"/>
              </a:lnSpc>
              <a:spcBef>
                <a:spcPts val="1600"/>
              </a:spcBef>
              <a:spcAft>
                <a:spcPts val="0"/>
              </a:spcAft>
              <a:buSzPts val="2800"/>
              <a:buNone/>
              <a:defRPr sz="2800"/>
            </a:lvl5pPr>
            <a:lvl6pPr lvl="5" algn="ctr" rtl="0">
              <a:lnSpc>
                <a:spcPct val="100000"/>
              </a:lnSpc>
              <a:spcBef>
                <a:spcPts val="1600"/>
              </a:spcBef>
              <a:spcAft>
                <a:spcPts val="0"/>
              </a:spcAft>
              <a:buSzPts val="2800"/>
              <a:buNone/>
              <a:defRPr sz="2800"/>
            </a:lvl6pPr>
            <a:lvl7pPr lvl="6" algn="ctr" rtl="0">
              <a:lnSpc>
                <a:spcPct val="100000"/>
              </a:lnSpc>
              <a:spcBef>
                <a:spcPts val="1600"/>
              </a:spcBef>
              <a:spcAft>
                <a:spcPts val="0"/>
              </a:spcAft>
              <a:buSzPts val="2800"/>
              <a:buNone/>
              <a:defRPr sz="2800"/>
            </a:lvl7pPr>
            <a:lvl8pPr lvl="7" algn="ctr" rtl="0">
              <a:lnSpc>
                <a:spcPct val="100000"/>
              </a:lnSpc>
              <a:spcBef>
                <a:spcPts val="1600"/>
              </a:spcBef>
              <a:spcAft>
                <a:spcPts val="0"/>
              </a:spcAft>
              <a:buSzPts val="2800"/>
              <a:buNone/>
              <a:defRPr sz="2800"/>
            </a:lvl8pPr>
            <a:lvl9pPr lvl="8" algn="ctr" rtl="0">
              <a:lnSpc>
                <a:spcPct val="100000"/>
              </a:lnSpc>
              <a:spcBef>
                <a:spcPts val="1600"/>
              </a:spcBef>
              <a:spcAft>
                <a:spcPts val="0"/>
              </a:spcAft>
              <a:buSzPts val="2800"/>
              <a:buNone/>
              <a:defRPr sz="2800"/>
            </a:lvl9pPr>
          </a:lstStyle>
          <a:p>
            <a:endParaRPr/>
          </a:p>
        </p:txBody>
      </p:sp>
      <p:pic>
        <p:nvPicPr>
          <p:cNvPr id="36" name="Google Shape;36;p8"/>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334625" y="4564562"/>
            <a:ext cx="1893600" cy="365100"/>
          </a:xfrm>
          <a:prstGeom prst="rect">
            <a:avLst/>
          </a:prstGeom>
          <a:noFill/>
          <a:ln>
            <a:noFill/>
          </a:ln>
        </p:spPr>
      </p:pic>
      <p:pic>
        <p:nvPicPr>
          <p:cNvPr id="37" name="Google Shape;37;p8"/>
          <p:cNvPicPr preferRelativeResize="0"/>
          <p:nvPr/>
        </p:nvPicPr>
        <p:blipFill rotWithShape="1">
          <a:blip r:embed="rId3" cstate="print">
            <a:alphaModFix/>
            <a:extLst>
              <a:ext uri="{28A0092B-C50C-407E-A947-70E740481C1C}">
                <a14:useLocalDpi xmlns:a14="http://schemas.microsoft.com/office/drawing/2010/main"/>
              </a:ext>
            </a:extLst>
          </a:blip>
          <a:srcRect l="10202" t="20614" r="10154" b="19126"/>
          <a:stretch/>
        </p:blipFill>
        <p:spPr>
          <a:xfrm>
            <a:off x="1715925" y="4401387"/>
            <a:ext cx="1299198" cy="487950"/>
          </a:xfrm>
          <a:prstGeom prst="rect">
            <a:avLst/>
          </a:prstGeom>
          <a:noFill/>
          <a:ln>
            <a:noFill/>
          </a:ln>
        </p:spPr>
      </p:pic>
      <p:pic>
        <p:nvPicPr>
          <p:cNvPr id="38" name="Google Shape;38;p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77516" y="4249050"/>
            <a:ext cx="947407" cy="792599"/>
          </a:xfrm>
          <a:prstGeom prst="rect">
            <a:avLst/>
          </a:prstGeom>
          <a:noFill/>
          <a:ln>
            <a:noFill/>
          </a:ln>
        </p:spPr>
      </p:pic>
      <p:pic>
        <p:nvPicPr>
          <p:cNvPr id="39" name="Google Shape;39;p8"/>
          <p:cNvPicPr preferRelativeResize="0"/>
          <p:nvPr/>
        </p:nvPicPr>
        <p:blipFill>
          <a:blip r:embed="rId5">
            <a:alphaModFix amt="58000"/>
          </a:blip>
          <a:stretch>
            <a:fillRect/>
          </a:stretch>
        </p:blipFill>
        <p:spPr>
          <a:xfrm>
            <a:off x="0" y="240044"/>
            <a:ext cx="9143998" cy="4009012"/>
          </a:xfrm>
          <a:prstGeom prst="rect">
            <a:avLst/>
          </a:prstGeom>
          <a:noFill/>
          <a:ln>
            <a:noFill/>
          </a:ln>
        </p:spPr>
      </p:pic>
      <p:pic>
        <p:nvPicPr>
          <p:cNvPr id="40" name="Google Shape;40;p8"/>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8101800" y="0"/>
            <a:ext cx="1042201" cy="1042201"/>
          </a:xfrm>
          <a:prstGeom prst="rect">
            <a:avLst/>
          </a:prstGeom>
          <a:noFill/>
          <a:ln>
            <a:noFill/>
          </a:ln>
        </p:spPr>
      </p:pic>
      <p:pic>
        <p:nvPicPr>
          <p:cNvPr id="41" name="Google Shape;41;p8"/>
          <p:cNvPicPr preferRelativeResize="0"/>
          <p:nvPr/>
        </p:nvPicPr>
        <p:blipFill>
          <a:blip r:embed="rId7">
            <a:alphaModFix/>
          </a:blip>
          <a:stretch>
            <a:fillRect/>
          </a:stretch>
        </p:blipFill>
        <p:spPr>
          <a:xfrm>
            <a:off x="4313699" y="4485289"/>
            <a:ext cx="1790325" cy="5236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6900" y="-121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 name="Google Shape;12;p3"/>
          <p:cNvSpPr txBox="1">
            <a:spLocks noGrp="1"/>
          </p:cNvSpPr>
          <p:nvPr>
            <p:ph type="body" idx="1"/>
          </p:nvPr>
        </p:nvSpPr>
        <p:spPr>
          <a:xfrm>
            <a:off x="311700" y="6952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pic>
        <p:nvPicPr>
          <p:cNvPr id="13" name="Google Shape;13;p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640350" y="0"/>
            <a:ext cx="503652" cy="503652"/>
          </a:xfrm>
          <a:prstGeom prst="rect">
            <a:avLst/>
          </a:prstGeom>
          <a:noFill/>
          <a:ln>
            <a:noFill/>
          </a:ln>
        </p:spPr>
      </p:pic>
      <p:sp>
        <p:nvSpPr>
          <p:cNvPr id="14" name="Google Shape;14;p3"/>
          <p:cNvSpPr txBox="1"/>
          <p:nvPr/>
        </p:nvSpPr>
        <p:spPr>
          <a:xfrm>
            <a:off x="8785450" y="4900225"/>
            <a:ext cx="388200" cy="2328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595959"/>
                </a:solidFill>
                <a:latin typeface="Oswald"/>
                <a:ea typeface="Oswald"/>
                <a:cs typeface="Oswald"/>
                <a:sym typeface="Oswald"/>
              </a:rPr>
              <a:t>‹#›</a:t>
            </a:fld>
            <a:endParaRPr sz="1000" b="0" i="0" u="none" strike="noStrike" cap="none">
              <a:solidFill>
                <a:srgbClr val="595959"/>
              </a:solidFill>
              <a:latin typeface="Oswald"/>
              <a:ea typeface="Oswald"/>
              <a:cs typeface="Oswald"/>
              <a:sym typeface="Oswa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917DD-24F4-B141-AC73-0A86318B80C3}"/>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287788B-0A72-DF4A-8500-51B27708806D}"/>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232165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DCB92-AF0A-8645-865B-FC8A77ACB0A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CDAAF4-8AD0-704B-A93F-4D95A56140CE}"/>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748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2B69-0C2B-5149-BCF1-3FB15FB2DB5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95C3A97-9CEE-4243-8915-7FE128C8020B}"/>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85047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9758-3E22-194F-BCEE-896D7A905CEE}"/>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733B43-4267-8F4E-8A10-F1E8DB803768}"/>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7AA351-5789-3E4E-A8E2-B17B8C42EEC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193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00A6C-EBE2-EC47-BE68-5AF4F4BD059C}"/>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F4089BD-D67A-6648-B135-747B5B548DA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EAADBCD-D350-F24A-AF21-65B4BCD975AD}"/>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0AF5FD-E2B8-F746-91B2-1D0381CB237C}"/>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5C66660-66C4-6346-B412-69C3FA3A70A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5339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01D1-4182-9447-A538-ADA7A83B2D4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7545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907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E81D-48B3-C544-94AD-395C3DFE8B9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78DB4EB-911B-C14F-86CE-8E17FFEA16D3}"/>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399322-E101-4648-9BCE-E9E75159EBA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562610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06E2-25EC-4444-9E34-2FB49F3E830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E491E18-B7A1-C341-9A2B-0E676732AFE5}"/>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5F2DF04-2E71-A241-9B9B-856DF49F9C5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209313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996F3-557A-5044-973E-23EE5C5C939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CA8FC1-E663-D64E-9C69-000D739FC9D8}"/>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15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17" name="Google Shape;17;p4"/>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Google Shape;18;p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1" name="Google Shape;21;p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84401A-4C4A-2A4B-8BBD-A55165EB02E6}"/>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2885F8-A629-6748-8822-8AEC72DAC4B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511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8E253E9-C1FC-3849-A555-BF7E5FFF0714}" type="datetime1">
              <a:rPr lang="en-US" smtClean="0"/>
              <a:pPr/>
              <a:t>10/11/24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E4B6DF2-D8A0-344A-8495-1B87A1F4D104}" type="slidenum">
              <a:rPr lang="en-US" smtClean="0"/>
              <a:pPr/>
              <a:t>‹#›</a:t>
            </a:fld>
            <a:endParaRPr lang="en-US"/>
          </a:p>
        </p:txBody>
      </p:sp>
    </p:spTree>
    <p:extLst>
      <p:ext uri="{BB962C8B-B14F-4D97-AF65-F5344CB8AC3E}">
        <p14:creationId xmlns:p14="http://schemas.microsoft.com/office/powerpoint/2010/main" val="2815928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3" name="Picture 12" descr="A picture containing nature, wave&#10;&#10;Description automatically generated">
            <a:extLst>
              <a:ext uri="{FF2B5EF4-FFF2-40B4-BE49-F238E27FC236}">
                <a16:creationId xmlns:a16="http://schemas.microsoft.com/office/drawing/2014/main" id="{957758B3-4936-BD81-F5C9-9E93A5546CF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50"/>
            <a:ext cx="9144000" cy="838200"/>
          </a:xfrm>
          <a:prstGeom prst="rect">
            <a:avLst/>
          </a:prstGeom>
        </p:spPr>
      </p:pic>
      <p:sp>
        <p:nvSpPr>
          <p:cNvPr id="3" name="Content Placeholder 2">
            <a:extLst>
              <a:ext uri="{FF2B5EF4-FFF2-40B4-BE49-F238E27FC236}">
                <a16:creationId xmlns:a16="http://schemas.microsoft.com/office/drawing/2014/main" id="{EC40BE44-699E-556E-8ED4-38AD40B43EA5}"/>
              </a:ext>
            </a:extLst>
          </p:cNvPr>
          <p:cNvSpPr>
            <a:spLocks noGrp="1"/>
          </p:cNvSpPr>
          <p:nvPr>
            <p:ph idx="1"/>
          </p:nvPr>
        </p:nvSpPr>
        <p:spPr>
          <a:xfrm>
            <a:off x="628650" y="940594"/>
            <a:ext cx="7886700" cy="3692526"/>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9E4AA9-8133-A6BD-4119-945BF403138C}"/>
              </a:ext>
            </a:extLst>
          </p:cNvPr>
          <p:cNvSpPr>
            <a:spLocks noGrp="1"/>
          </p:cNvSpPr>
          <p:nvPr>
            <p:ph type="dt" sz="half" idx="10"/>
          </p:nvPr>
        </p:nvSpPr>
        <p:spPr/>
        <p:txBody>
          <a:bodyPr/>
          <a:lstStyle>
            <a:lvl1pPr algn="r">
              <a:defRPr/>
            </a:lvl1pPr>
          </a:lstStyle>
          <a:p>
            <a:fld id="{78792595-69C6-45E5-A469-B26AE8909CF3}" type="datetimeFigureOut">
              <a:rPr lang="en-US" smtClean="0"/>
              <a:pPr/>
              <a:t>10/11/24</a:t>
            </a:fld>
            <a:endParaRPr lang="en-US"/>
          </a:p>
        </p:txBody>
      </p:sp>
      <p:sp>
        <p:nvSpPr>
          <p:cNvPr id="5" name="Footer Placeholder 4">
            <a:extLst>
              <a:ext uri="{FF2B5EF4-FFF2-40B4-BE49-F238E27FC236}">
                <a16:creationId xmlns:a16="http://schemas.microsoft.com/office/drawing/2014/main" id="{6B76039A-AC92-531D-80A0-F9CF5CE5C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57BDE-0DEC-0F23-ED1B-0A0402C03354}"/>
              </a:ext>
            </a:extLst>
          </p:cNvPr>
          <p:cNvSpPr>
            <a:spLocks noGrp="1"/>
          </p:cNvSpPr>
          <p:nvPr>
            <p:ph type="sldNum" sz="quarter" idx="12"/>
          </p:nvPr>
        </p:nvSpPr>
        <p:spPr/>
        <p:txBody>
          <a:bodyPr/>
          <a:lstStyle>
            <a:lvl1pPr algn="l">
              <a:defRPr/>
            </a:lvl1pPr>
          </a:lstStyle>
          <a:p>
            <a:fld id="{C254D73F-B332-456D-9DFE-EDBF5BC6245C}" type="slidenum">
              <a:rPr lang="en-US" smtClean="0"/>
              <a:pPr/>
              <a:t>‹#›</a:t>
            </a:fld>
            <a:endParaRPr lang="en-US"/>
          </a:p>
        </p:txBody>
      </p:sp>
      <p:pic>
        <p:nvPicPr>
          <p:cNvPr id="8" name="Picture 7" descr="Text, logo&#10;&#10;Description automatically generated">
            <a:extLst>
              <a:ext uri="{FF2B5EF4-FFF2-40B4-BE49-F238E27FC236}">
                <a16:creationId xmlns:a16="http://schemas.microsoft.com/office/drawing/2014/main" id="{D7CA3F22-0980-BE28-874C-3A094E17E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4767263"/>
            <a:ext cx="1293423" cy="274320"/>
          </a:xfrm>
          <a:prstGeom prst="rect">
            <a:avLst/>
          </a:prstGeom>
        </p:spPr>
      </p:pic>
      <p:sp>
        <p:nvSpPr>
          <p:cNvPr id="11" name="Freeform 5">
            <a:extLst>
              <a:ext uri="{FF2B5EF4-FFF2-40B4-BE49-F238E27FC236}">
                <a16:creationId xmlns:a16="http://schemas.microsoft.com/office/drawing/2014/main" id="{66103C0B-51EA-006C-880B-6A5AA8FE6C11}"/>
              </a:ext>
            </a:extLst>
          </p:cNvPr>
          <p:cNvSpPr/>
          <p:nvPr userDrawn="1"/>
        </p:nvSpPr>
        <p:spPr>
          <a:xfrm>
            <a:off x="8343900" y="102393"/>
            <a:ext cx="721847" cy="602065"/>
          </a:xfrm>
          <a:custGeom>
            <a:avLst/>
            <a:gdLst/>
            <a:ahLst/>
            <a:cxnLst/>
            <a:rect l="l" t="t" r="r" b="b"/>
            <a:pathLst>
              <a:path w="1900893" h="1610310">
                <a:moveTo>
                  <a:pt x="0" y="0"/>
                </a:moveTo>
                <a:lnTo>
                  <a:pt x="1900893" y="0"/>
                </a:lnTo>
                <a:lnTo>
                  <a:pt x="1900893" y="1610310"/>
                </a:lnTo>
                <a:lnTo>
                  <a:pt x="0" y="1610310"/>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sp>
        <p:nvSpPr>
          <p:cNvPr id="14" name="Title 13">
            <a:extLst>
              <a:ext uri="{FF2B5EF4-FFF2-40B4-BE49-F238E27FC236}">
                <a16:creationId xmlns:a16="http://schemas.microsoft.com/office/drawing/2014/main" id="{DC29FA41-D73C-E895-5993-A454218831A4}"/>
              </a:ext>
            </a:extLst>
          </p:cNvPr>
          <p:cNvSpPr>
            <a:spLocks noGrp="1"/>
          </p:cNvSpPr>
          <p:nvPr>
            <p:ph type="title"/>
          </p:nvPr>
        </p:nvSpPr>
        <p:spPr>
          <a:xfrm>
            <a:off x="1314450" y="54570"/>
            <a:ext cx="6515100" cy="697711"/>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17591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DF739-A7FC-4B45-B102-23276D533C4A}"/>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960CC7-41B4-694A-AA67-E23C8E8C2160}"/>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B5389-5E89-E14F-BA53-EC34EB68CC70}"/>
              </a:ext>
            </a:extLst>
          </p:cNvPr>
          <p:cNvSpPr>
            <a:spLocks noGrp="1"/>
          </p:cNvSpPr>
          <p:nvPr>
            <p:ph type="dt" sz="half" idx="10"/>
          </p:nvPr>
        </p:nvSpPr>
        <p:spPr/>
        <p:txBody>
          <a:bodyPr/>
          <a:lstStyle/>
          <a:p>
            <a:fld id="{BD780785-F202-AD43-9FEF-0C73DC0F643F}" type="datetimeFigureOut">
              <a:rPr lang="en-US" smtClean="0"/>
              <a:t>10/11/24</a:t>
            </a:fld>
            <a:endParaRPr lang="en-US"/>
          </a:p>
        </p:txBody>
      </p:sp>
      <p:sp>
        <p:nvSpPr>
          <p:cNvPr id="5" name="Footer Placeholder 4">
            <a:extLst>
              <a:ext uri="{FF2B5EF4-FFF2-40B4-BE49-F238E27FC236}">
                <a16:creationId xmlns:a16="http://schemas.microsoft.com/office/drawing/2014/main" id="{2D049B90-C97B-8F4E-AD5D-E7E8F23421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3DD0BC-6968-8246-B8C3-1C1651C31481}"/>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703567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9A447-E119-4142-AC54-A863313C4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20C16D-7821-3F4D-BF40-BACAB39EC3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80601-A711-734C-B164-046C54980EF8}"/>
              </a:ext>
            </a:extLst>
          </p:cNvPr>
          <p:cNvSpPr>
            <a:spLocks noGrp="1"/>
          </p:cNvSpPr>
          <p:nvPr>
            <p:ph type="dt" sz="half" idx="10"/>
          </p:nvPr>
        </p:nvSpPr>
        <p:spPr/>
        <p:txBody>
          <a:bodyPr/>
          <a:lstStyle/>
          <a:p>
            <a:fld id="{BD780785-F202-AD43-9FEF-0C73DC0F643F}" type="datetimeFigureOut">
              <a:rPr lang="en-US" smtClean="0"/>
              <a:t>10/11/24</a:t>
            </a:fld>
            <a:endParaRPr lang="en-US"/>
          </a:p>
        </p:txBody>
      </p:sp>
      <p:sp>
        <p:nvSpPr>
          <p:cNvPr id="5" name="Footer Placeholder 4">
            <a:extLst>
              <a:ext uri="{FF2B5EF4-FFF2-40B4-BE49-F238E27FC236}">
                <a16:creationId xmlns:a16="http://schemas.microsoft.com/office/drawing/2014/main" id="{8632AC31-5AF6-FE4A-984C-093A07ECE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E3E9A-B1AE-FC45-8A7E-DE0C7DFD2753}"/>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2087544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F9670-DDE6-F44B-8C2F-C852182D2B2F}"/>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3572CC-7879-8242-8854-6284A0C56B3F}"/>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5DCFEB-1DE5-E946-B55A-FDA5332D156C}"/>
              </a:ext>
            </a:extLst>
          </p:cNvPr>
          <p:cNvSpPr>
            <a:spLocks noGrp="1"/>
          </p:cNvSpPr>
          <p:nvPr>
            <p:ph type="dt" sz="half" idx="10"/>
          </p:nvPr>
        </p:nvSpPr>
        <p:spPr/>
        <p:txBody>
          <a:bodyPr/>
          <a:lstStyle/>
          <a:p>
            <a:fld id="{BD780785-F202-AD43-9FEF-0C73DC0F643F}" type="datetimeFigureOut">
              <a:rPr lang="en-US" smtClean="0"/>
              <a:t>10/11/24</a:t>
            </a:fld>
            <a:endParaRPr lang="en-US"/>
          </a:p>
        </p:txBody>
      </p:sp>
      <p:sp>
        <p:nvSpPr>
          <p:cNvPr id="5" name="Footer Placeholder 4">
            <a:extLst>
              <a:ext uri="{FF2B5EF4-FFF2-40B4-BE49-F238E27FC236}">
                <a16:creationId xmlns:a16="http://schemas.microsoft.com/office/drawing/2014/main" id="{FB7B0E06-50D9-DC48-960E-991731D6E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FC236-442F-714B-8046-17C23753E977}"/>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998677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A7C3D-91C2-C84F-8D8C-5AE9F28210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9CFF46-522D-014E-920A-E9F4E19D4C75}"/>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FAE8F6-389D-0B46-98E6-DF8C280DB9F3}"/>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4E59C-66DB-2146-9504-77F4877F496A}"/>
              </a:ext>
            </a:extLst>
          </p:cNvPr>
          <p:cNvSpPr>
            <a:spLocks noGrp="1"/>
          </p:cNvSpPr>
          <p:nvPr>
            <p:ph type="dt" sz="half" idx="10"/>
          </p:nvPr>
        </p:nvSpPr>
        <p:spPr/>
        <p:txBody>
          <a:bodyPr/>
          <a:lstStyle/>
          <a:p>
            <a:fld id="{BD780785-F202-AD43-9FEF-0C73DC0F643F}" type="datetimeFigureOut">
              <a:rPr lang="en-US" smtClean="0"/>
              <a:t>10/11/24</a:t>
            </a:fld>
            <a:endParaRPr lang="en-US"/>
          </a:p>
        </p:txBody>
      </p:sp>
      <p:sp>
        <p:nvSpPr>
          <p:cNvPr id="6" name="Footer Placeholder 5">
            <a:extLst>
              <a:ext uri="{FF2B5EF4-FFF2-40B4-BE49-F238E27FC236}">
                <a16:creationId xmlns:a16="http://schemas.microsoft.com/office/drawing/2014/main" id="{508596C8-2D76-FC46-A582-8B0FCDBE4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D7983-8B27-F047-A486-E481171DAB7A}"/>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3461728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F2960-6DE9-7544-823F-F2B2AAC9C9D7}"/>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DF24A8-42C3-3F4C-9070-2109DC6CA3C9}"/>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19CADF-5BCD-C840-AE6F-0E1D7539B4FC}"/>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0DEFDE-E454-1443-84A1-2CC2AE091FF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362384-EE8D-844E-9355-532EF98B10A4}"/>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993F2D-3FC2-CE43-AF38-37DC847EE584}"/>
              </a:ext>
            </a:extLst>
          </p:cNvPr>
          <p:cNvSpPr>
            <a:spLocks noGrp="1"/>
          </p:cNvSpPr>
          <p:nvPr>
            <p:ph type="dt" sz="half" idx="10"/>
          </p:nvPr>
        </p:nvSpPr>
        <p:spPr/>
        <p:txBody>
          <a:bodyPr/>
          <a:lstStyle/>
          <a:p>
            <a:fld id="{BD780785-F202-AD43-9FEF-0C73DC0F643F}" type="datetimeFigureOut">
              <a:rPr lang="en-US" smtClean="0"/>
              <a:t>10/11/24</a:t>
            </a:fld>
            <a:endParaRPr lang="en-US"/>
          </a:p>
        </p:txBody>
      </p:sp>
      <p:sp>
        <p:nvSpPr>
          <p:cNvPr id="8" name="Footer Placeholder 7">
            <a:extLst>
              <a:ext uri="{FF2B5EF4-FFF2-40B4-BE49-F238E27FC236}">
                <a16:creationId xmlns:a16="http://schemas.microsoft.com/office/drawing/2014/main" id="{3CE4615F-9053-3542-B2DA-0727418027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712F59-8862-C14D-9B02-93E1B29758C2}"/>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2514862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227C-5D61-8045-BD14-036106E75E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B523E4-3465-FC4D-B0AF-C581F9CB876E}"/>
              </a:ext>
            </a:extLst>
          </p:cNvPr>
          <p:cNvSpPr>
            <a:spLocks noGrp="1"/>
          </p:cNvSpPr>
          <p:nvPr>
            <p:ph type="dt" sz="half" idx="10"/>
          </p:nvPr>
        </p:nvSpPr>
        <p:spPr/>
        <p:txBody>
          <a:bodyPr/>
          <a:lstStyle/>
          <a:p>
            <a:fld id="{BD780785-F202-AD43-9FEF-0C73DC0F643F}" type="datetimeFigureOut">
              <a:rPr lang="en-US" smtClean="0"/>
              <a:t>10/11/24</a:t>
            </a:fld>
            <a:endParaRPr lang="en-US"/>
          </a:p>
        </p:txBody>
      </p:sp>
      <p:sp>
        <p:nvSpPr>
          <p:cNvPr id="4" name="Footer Placeholder 3">
            <a:extLst>
              <a:ext uri="{FF2B5EF4-FFF2-40B4-BE49-F238E27FC236}">
                <a16:creationId xmlns:a16="http://schemas.microsoft.com/office/drawing/2014/main" id="{C6BDCB84-ABC2-AE45-B38D-7FB594537F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A418E2-CC67-2A4E-B73C-A3DB4CAE327F}"/>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127423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8D7E3D-76D3-604C-9F9A-5A03918E27AD}"/>
              </a:ext>
            </a:extLst>
          </p:cNvPr>
          <p:cNvSpPr>
            <a:spLocks noGrp="1"/>
          </p:cNvSpPr>
          <p:nvPr>
            <p:ph type="dt" sz="half" idx="10"/>
          </p:nvPr>
        </p:nvSpPr>
        <p:spPr/>
        <p:txBody>
          <a:bodyPr/>
          <a:lstStyle/>
          <a:p>
            <a:fld id="{BD780785-F202-AD43-9FEF-0C73DC0F643F}" type="datetimeFigureOut">
              <a:rPr lang="en-US" smtClean="0"/>
              <a:t>10/11/24</a:t>
            </a:fld>
            <a:endParaRPr lang="en-US"/>
          </a:p>
        </p:txBody>
      </p:sp>
      <p:sp>
        <p:nvSpPr>
          <p:cNvPr id="3" name="Footer Placeholder 2">
            <a:extLst>
              <a:ext uri="{FF2B5EF4-FFF2-40B4-BE49-F238E27FC236}">
                <a16:creationId xmlns:a16="http://schemas.microsoft.com/office/drawing/2014/main" id="{D8FA3179-B098-DF4A-B593-9BCCB50753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AB37D5-15DB-3D4A-A2CB-B3E59B833E09}"/>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658919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4E13-8565-0846-BBE5-BC676ADA2E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21160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65FF4-8548-464B-81A4-8164521E6FBD}"/>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35FBA8-2C5B-9246-9905-ECFA9F79F65D}"/>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0DA2DA-27F9-DC48-BE18-0B93ED11001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E7EDFE-AE9F-844F-B13D-6F5EEDD6C80D}"/>
              </a:ext>
            </a:extLst>
          </p:cNvPr>
          <p:cNvSpPr>
            <a:spLocks noGrp="1"/>
          </p:cNvSpPr>
          <p:nvPr>
            <p:ph type="dt" sz="half" idx="10"/>
          </p:nvPr>
        </p:nvSpPr>
        <p:spPr/>
        <p:txBody>
          <a:bodyPr/>
          <a:lstStyle/>
          <a:p>
            <a:fld id="{BD780785-F202-AD43-9FEF-0C73DC0F643F}" type="datetimeFigureOut">
              <a:rPr lang="en-US" smtClean="0"/>
              <a:t>10/11/24</a:t>
            </a:fld>
            <a:endParaRPr lang="en-US"/>
          </a:p>
        </p:txBody>
      </p:sp>
      <p:sp>
        <p:nvSpPr>
          <p:cNvPr id="6" name="Footer Placeholder 5">
            <a:extLst>
              <a:ext uri="{FF2B5EF4-FFF2-40B4-BE49-F238E27FC236}">
                <a16:creationId xmlns:a16="http://schemas.microsoft.com/office/drawing/2014/main" id="{79EF8E96-6D3D-3F45-B136-B429A0BC63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7072F6-7715-7248-B37F-FBB955C06369}"/>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35229839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59A4E-1C98-5249-80ED-0DEE14C4A8CD}"/>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6F4A8B-7121-3743-8BA0-5D60BA87882F}"/>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31F6E0-8BFD-A64F-BC34-1B33B92E389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81AB2-377B-774D-B90E-CD3FAD3A618F}"/>
              </a:ext>
            </a:extLst>
          </p:cNvPr>
          <p:cNvSpPr>
            <a:spLocks noGrp="1"/>
          </p:cNvSpPr>
          <p:nvPr>
            <p:ph type="dt" sz="half" idx="10"/>
          </p:nvPr>
        </p:nvSpPr>
        <p:spPr/>
        <p:txBody>
          <a:bodyPr/>
          <a:lstStyle/>
          <a:p>
            <a:fld id="{BD780785-F202-AD43-9FEF-0C73DC0F643F}" type="datetimeFigureOut">
              <a:rPr lang="en-US" smtClean="0"/>
              <a:t>10/11/24</a:t>
            </a:fld>
            <a:endParaRPr lang="en-US"/>
          </a:p>
        </p:txBody>
      </p:sp>
      <p:sp>
        <p:nvSpPr>
          <p:cNvPr id="6" name="Footer Placeholder 5">
            <a:extLst>
              <a:ext uri="{FF2B5EF4-FFF2-40B4-BE49-F238E27FC236}">
                <a16:creationId xmlns:a16="http://schemas.microsoft.com/office/drawing/2014/main" id="{D283E7EA-FA5C-0444-BA65-32283DD98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74AEC0-30D0-FA4E-A844-AF11F1D32309}"/>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591522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FCCC-D013-A040-8461-60F73276B4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EDF34E-6894-7641-AAB0-FDE8A6BBA5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1D297-8196-3744-B671-E9F99FCD7F78}"/>
              </a:ext>
            </a:extLst>
          </p:cNvPr>
          <p:cNvSpPr>
            <a:spLocks noGrp="1"/>
          </p:cNvSpPr>
          <p:nvPr>
            <p:ph type="dt" sz="half" idx="10"/>
          </p:nvPr>
        </p:nvSpPr>
        <p:spPr/>
        <p:txBody>
          <a:bodyPr/>
          <a:lstStyle/>
          <a:p>
            <a:fld id="{BD780785-F202-AD43-9FEF-0C73DC0F643F}" type="datetimeFigureOut">
              <a:rPr lang="en-US" smtClean="0"/>
              <a:t>10/11/24</a:t>
            </a:fld>
            <a:endParaRPr lang="en-US"/>
          </a:p>
        </p:txBody>
      </p:sp>
      <p:sp>
        <p:nvSpPr>
          <p:cNvPr id="5" name="Footer Placeholder 4">
            <a:extLst>
              <a:ext uri="{FF2B5EF4-FFF2-40B4-BE49-F238E27FC236}">
                <a16:creationId xmlns:a16="http://schemas.microsoft.com/office/drawing/2014/main" id="{CA035995-05F4-6E46-9B81-1DC7EC4812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B5129-0BFF-614B-8725-639BA06688DF}"/>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40228302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E0A282-6020-B543-AFBB-5D43CF3002D7}"/>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0D27D3-1148-0744-9AC8-5F0A37CED098}"/>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C41DA-2751-6D43-A83F-FDFF14250500}"/>
              </a:ext>
            </a:extLst>
          </p:cNvPr>
          <p:cNvSpPr>
            <a:spLocks noGrp="1"/>
          </p:cNvSpPr>
          <p:nvPr>
            <p:ph type="dt" sz="half" idx="10"/>
          </p:nvPr>
        </p:nvSpPr>
        <p:spPr/>
        <p:txBody>
          <a:bodyPr/>
          <a:lstStyle/>
          <a:p>
            <a:fld id="{BD780785-F202-AD43-9FEF-0C73DC0F643F}" type="datetimeFigureOut">
              <a:rPr lang="en-US" smtClean="0"/>
              <a:t>10/11/24</a:t>
            </a:fld>
            <a:endParaRPr lang="en-US"/>
          </a:p>
        </p:txBody>
      </p:sp>
      <p:sp>
        <p:nvSpPr>
          <p:cNvPr id="5" name="Footer Placeholder 4">
            <a:extLst>
              <a:ext uri="{FF2B5EF4-FFF2-40B4-BE49-F238E27FC236}">
                <a16:creationId xmlns:a16="http://schemas.microsoft.com/office/drawing/2014/main" id="{335C4868-2A74-3944-8355-7752134957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2CE3B-7F4B-EA47-9119-F7D2C81BE1D1}"/>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2755899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BC471-A851-B34A-A5DD-9D2EACC0945D}"/>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1DBC3F-62E1-0041-8716-71F6B610842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D31DE8-8D8F-D848-AA51-7D54B6195474}"/>
              </a:ext>
            </a:extLst>
          </p:cNvPr>
          <p:cNvSpPr>
            <a:spLocks noGrp="1"/>
          </p:cNvSpPr>
          <p:nvPr>
            <p:ph type="dt" sz="half" idx="10"/>
          </p:nvPr>
        </p:nvSpPr>
        <p:spPr/>
        <p:txBody>
          <a:bodyPr/>
          <a:lstStyle/>
          <a:p>
            <a:fld id="{90499B5F-7AC5-A348-B9B8-26F7FB0D12C7}" type="datetimeFigureOut">
              <a:rPr lang="en-US" smtClean="0"/>
              <a:t>10/11/24</a:t>
            </a:fld>
            <a:endParaRPr lang="en-US"/>
          </a:p>
        </p:txBody>
      </p:sp>
      <p:sp>
        <p:nvSpPr>
          <p:cNvPr id="5" name="Footer Placeholder 4">
            <a:extLst>
              <a:ext uri="{FF2B5EF4-FFF2-40B4-BE49-F238E27FC236}">
                <a16:creationId xmlns:a16="http://schemas.microsoft.com/office/drawing/2014/main" id="{147DDD45-B606-ED4D-8063-C17489F2D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E4C74-F159-7546-960A-E33B9672ECD8}"/>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10345044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2BE1-9F3C-BE47-B8B6-E783E6A715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B06828-5CFA-E548-B7B0-D42BDC8847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E4BAB-9488-244B-A82F-D3A73D561D34}"/>
              </a:ext>
            </a:extLst>
          </p:cNvPr>
          <p:cNvSpPr>
            <a:spLocks noGrp="1"/>
          </p:cNvSpPr>
          <p:nvPr>
            <p:ph type="dt" sz="half" idx="10"/>
          </p:nvPr>
        </p:nvSpPr>
        <p:spPr/>
        <p:txBody>
          <a:bodyPr/>
          <a:lstStyle/>
          <a:p>
            <a:fld id="{90499B5F-7AC5-A348-B9B8-26F7FB0D12C7}" type="datetimeFigureOut">
              <a:rPr lang="en-US" smtClean="0"/>
              <a:t>10/11/24</a:t>
            </a:fld>
            <a:endParaRPr lang="en-US"/>
          </a:p>
        </p:txBody>
      </p:sp>
      <p:sp>
        <p:nvSpPr>
          <p:cNvPr id="5" name="Footer Placeholder 4">
            <a:extLst>
              <a:ext uri="{FF2B5EF4-FFF2-40B4-BE49-F238E27FC236}">
                <a16:creationId xmlns:a16="http://schemas.microsoft.com/office/drawing/2014/main" id="{CE2923D3-CFD3-1043-AD63-3A9D230A0A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6130E-65A8-934F-81B2-1201C6F801C6}"/>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18443335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8DD4-F86D-E440-BE14-EFA13E7EEA10}"/>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AFBE9-9780-254E-BCD3-91C759907E90}"/>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0A3189-02CE-B642-933D-3AAA40DE9EBD}"/>
              </a:ext>
            </a:extLst>
          </p:cNvPr>
          <p:cNvSpPr>
            <a:spLocks noGrp="1"/>
          </p:cNvSpPr>
          <p:nvPr>
            <p:ph type="dt" sz="half" idx="10"/>
          </p:nvPr>
        </p:nvSpPr>
        <p:spPr/>
        <p:txBody>
          <a:bodyPr/>
          <a:lstStyle/>
          <a:p>
            <a:fld id="{90499B5F-7AC5-A348-B9B8-26F7FB0D12C7}" type="datetimeFigureOut">
              <a:rPr lang="en-US" smtClean="0"/>
              <a:t>10/11/24</a:t>
            </a:fld>
            <a:endParaRPr lang="en-US"/>
          </a:p>
        </p:txBody>
      </p:sp>
      <p:sp>
        <p:nvSpPr>
          <p:cNvPr id="5" name="Footer Placeholder 4">
            <a:extLst>
              <a:ext uri="{FF2B5EF4-FFF2-40B4-BE49-F238E27FC236}">
                <a16:creationId xmlns:a16="http://schemas.microsoft.com/office/drawing/2014/main" id="{75591F12-0587-C74F-B023-6A5B29F49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6CB5D-94E1-8241-91FE-1D90CA3DD2E1}"/>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915198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717F-54D1-8847-958A-2EAB209E4E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2C5A4D-A925-4F4E-94DE-FBE5FA875FD3}"/>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A357B4-CC92-BB4E-B693-1DE2525AD741}"/>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27CF7E-BF1F-154D-8276-3ACFDB23C6BB}"/>
              </a:ext>
            </a:extLst>
          </p:cNvPr>
          <p:cNvSpPr>
            <a:spLocks noGrp="1"/>
          </p:cNvSpPr>
          <p:nvPr>
            <p:ph type="dt" sz="half" idx="10"/>
          </p:nvPr>
        </p:nvSpPr>
        <p:spPr/>
        <p:txBody>
          <a:bodyPr/>
          <a:lstStyle/>
          <a:p>
            <a:fld id="{90499B5F-7AC5-A348-B9B8-26F7FB0D12C7}" type="datetimeFigureOut">
              <a:rPr lang="en-US" smtClean="0"/>
              <a:t>10/11/24</a:t>
            </a:fld>
            <a:endParaRPr lang="en-US"/>
          </a:p>
        </p:txBody>
      </p:sp>
      <p:sp>
        <p:nvSpPr>
          <p:cNvPr id="6" name="Footer Placeholder 5">
            <a:extLst>
              <a:ext uri="{FF2B5EF4-FFF2-40B4-BE49-F238E27FC236}">
                <a16:creationId xmlns:a16="http://schemas.microsoft.com/office/drawing/2014/main" id="{0CAB3051-B241-6245-9494-FB08FDEAF9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5C75F-AB84-DA4E-A278-E38226D93832}"/>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2236741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F2294-ADA7-6A4B-AE88-9452F3486DAF}"/>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44E815-22B4-164F-A325-043B6D896072}"/>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D7BD9D-E5DF-1444-A024-944616C42866}"/>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F8AFB9-DF9A-4345-B047-16A774EC54A6}"/>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D37F3-6D7B-9E4E-BA70-748A9B4E0A39}"/>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9AAD12-D415-414E-930D-0C4CF1F7C217}"/>
              </a:ext>
            </a:extLst>
          </p:cNvPr>
          <p:cNvSpPr>
            <a:spLocks noGrp="1"/>
          </p:cNvSpPr>
          <p:nvPr>
            <p:ph type="dt" sz="half" idx="10"/>
          </p:nvPr>
        </p:nvSpPr>
        <p:spPr/>
        <p:txBody>
          <a:bodyPr/>
          <a:lstStyle/>
          <a:p>
            <a:fld id="{90499B5F-7AC5-A348-B9B8-26F7FB0D12C7}" type="datetimeFigureOut">
              <a:rPr lang="en-US" smtClean="0"/>
              <a:t>10/11/24</a:t>
            </a:fld>
            <a:endParaRPr lang="en-US"/>
          </a:p>
        </p:txBody>
      </p:sp>
      <p:sp>
        <p:nvSpPr>
          <p:cNvPr id="8" name="Footer Placeholder 7">
            <a:extLst>
              <a:ext uri="{FF2B5EF4-FFF2-40B4-BE49-F238E27FC236}">
                <a16:creationId xmlns:a16="http://schemas.microsoft.com/office/drawing/2014/main" id="{E45D7F89-20E3-DB49-BD35-F27678485C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04BD4-A747-F347-B157-8A885B332C6B}"/>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30568115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404C-6B61-A644-A2F5-EF8CB7BE87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EFA41B-E407-F749-AA77-5ADEF8201AC0}"/>
              </a:ext>
            </a:extLst>
          </p:cNvPr>
          <p:cNvSpPr>
            <a:spLocks noGrp="1"/>
          </p:cNvSpPr>
          <p:nvPr>
            <p:ph type="dt" sz="half" idx="10"/>
          </p:nvPr>
        </p:nvSpPr>
        <p:spPr/>
        <p:txBody>
          <a:bodyPr/>
          <a:lstStyle/>
          <a:p>
            <a:fld id="{90499B5F-7AC5-A348-B9B8-26F7FB0D12C7}" type="datetimeFigureOut">
              <a:rPr lang="en-US" smtClean="0"/>
              <a:t>10/11/24</a:t>
            </a:fld>
            <a:endParaRPr lang="en-US"/>
          </a:p>
        </p:txBody>
      </p:sp>
      <p:sp>
        <p:nvSpPr>
          <p:cNvPr id="4" name="Footer Placeholder 3">
            <a:extLst>
              <a:ext uri="{FF2B5EF4-FFF2-40B4-BE49-F238E27FC236}">
                <a16:creationId xmlns:a16="http://schemas.microsoft.com/office/drawing/2014/main" id="{D5013498-B1C4-754F-8D76-8E51252FB6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5B0D1B-0667-5C4E-92E7-ED02CE772D01}"/>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2528916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917DD-24F4-B141-AC73-0A86318B80C3}"/>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287788B-0A72-DF4A-8500-51B27708806D}"/>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79610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F53ACE-9916-9F48-B5D1-B34AABC5A2CC}"/>
              </a:ext>
            </a:extLst>
          </p:cNvPr>
          <p:cNvSpPr>
            <a:spLocks noGrp="1"/>
          </p:cNvSpPr>
          <p:nvPr>
            <p:ph type="dt" sz="half" idx="10"/>
          </p:nvPr>
        </p:nvSpPr>
        <p:spPr/>
        <p:txBody>
          <a:bodyPr/>
          <a:lstStyle/>
          <a:p>
            <a:fld id="{90499B5F-7AC5-A348-B9B8-26F7FB0D12C7}" type="datetimeFigureOut">
              <a:rPr lang="en-US" smtClean="0"/>
              <a:t>10/11/24</a:t>
            </a:fld>
            <a:endParaRPr lang="en-US"/>
          </a:p>
        </p:txBody>
      </p:sp>
      <p:sp>
        <p:nvSpPr>
          <p:cNvPr id="3" name="Footer Placeholder 2">
            <a:extLst>
              <a:ext uri="{FF2B5EF4-FFF2-40B4-BE49-F238E27FC236}">
                <a16:creationId xmlns:a16="http://schemas.microsoft.com/office/drawing/2014/main" id="{2F7C0B78-1893-AA47-837C-23A1916602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C83481-99B4-6345-8512-F65EDE755019}"/>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1578696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C6E51-DB9F-3D40-A4BD-1A37AB8023E1}"/>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42C75F-5222-DE4D-A60A-BB359BBE7DA3}"/>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513E51-AEC4-EA42-865D-89EC8DF4211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F60BB8-08EF-D74D-AB0F-08347371DE7E}"/>
              </a:ext>
            </a:extLst>
          </p:cNvPr>
          <p:cNvSpPr>
            <a:spLocks noGrp="1"/>
          </p:cNvSpPr>
          <p:nvPr>
            <p:ph type="dt" sz="half" idx="10"/>
          </p:nvPr>
        </p:nvSpPr>
        <p:spPr/>
        <p:txBody>
          <a:bodyPr/>
          <a:lstStyle/>
          <a:p>
            <a:fld id="{90499B5F-7AC5-A348-B9B8-26F7FB0D12C7}" type="datetimeFigureOut">
              <a:rPr lang="en-US" smtClean="0"/>
              <a:t>10/11/24</a:t>
            </a:fld>
            <a:endParaRPr lang="en-US"/>
          </a:p>
        </p:txBody>
      </p:sp>
      <p:sp>
        <p:nvSpPr>
          <p:cNvPr id="6" name="Footer Placeholder 5">
            <a:extLst>
              <a:ext uri="{FF2B5EF4-FFF2-40B4-BE49-F238E27FC236}">
                <a16:creationId xmlns:a16="http://schemas.microsoft.com/office/drawing/2014/main" id="{A2EF8FBC-86E0-C945-BDFD-57FCD09D4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CAD276-47B3-8C4C-A1BA-79F556E67618}"/>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3250008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4C8ED-25B9-E349-9D4B-07CF115060A2}"/>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28CAD2-7868-8D40-AD60-E8F50A93D6B3}"/>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841641-1A6A-1A46-BB16-319B1FEDF4C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CA95FA-07F9-5944-B1F2-70501E960ED8}"/>
              </a:ext>
            </a:extLst>
          </p:cNvPr>
          <p:cNvSpPr>
            <a:spLocks noGrp="1"/>
          </p:cNvSpPr>
          <p:nvPr>
            <p:ph type="dt" sz="half" idx="10"/>
          </p:nvPr>
        </p:nvSpPr>
        <p:spPr/>
        <p:txBody>
          <a:bodyPr/>
          <a:lstStyle/>
          <a:p>
            <a:fld id="{90499B5F-7AC5-A348-B9B8-26F7FB0D12C7}" type="datetimeFigureOut">
              <a:rPr lang="en-US" smtClean="0"/>
              <a:t>10/11/24</a:t>
            </a:fld>
            <a:endParaRPr lang="en-US"/>
          </a:p>
        </p:txBody>
      </p:sp>
      <p:sp>
        <p:nvSpPr>
          <p:cNvPr id="6" name="Footer Placeholder 5">
            <a:extLst>
              <a:ext uri="{FF2B5EF4-FFF2-40B4-BE49-F238E27FC236}">
                <a16:creationId xmlns:a16="http://schemas.microsoft.com/office/drawing/2014/main" id="{75D3ACB4-2BAD-564F-8BC7-083CF1055F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ABF5A9-42D8-034B-8955-9B5855560FA5}"/>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3729493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2C17C-BE6B-C643-BFAB-3217F96A2A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F4FB1B-A678-5D4C-80FA-3DD3AD8543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D241C4-6C09-AA41-9013-56680608E123}"/>
              </a:ext>
            </a:extLst>
          </p:cNvPr>
          <p:cNvSpPr>
            <a:spLocks noGrp="1"/>
          </p:cNvSpPr>
          <p:nvPr>
            <p:ph type="dt" sz="half" idx="10"/>
          </p:nvPr>
        </p:nvSpPr>
        <p:spPr/>
        <p:txBody>
          <a:bodyPr/>
          <a:lstStyle/>
          <a:p>
            <a:fld id="{90499B5F-7AC5-A348-B9B8-26F7FB0D12C7}" type="datetimeFigureOut">
              <a:rPr lang="en-US" smtClean="0"/>
              <a:t>10/11/24</a:t>
            </a:fld>
            <a:endParaRPr lang="en-US"/>
          </a:p>
        </p:txBody>
      </p:sp>
      <p:sp>
        <p:nvSpPr>
          <p:cNvPr id="5" name="Footer Placeholder 4">
            <a:extLst>
              <a:ext uri="{FF2B5EF4-FFF2-40B4-BE49-F238E27FC236}">
                <a16:creationId xmlns:a16="http://schemas.microsoft.com/office/drawing/2014/main" id="{6C58EE67-56A1-2349-86D1-8B057816E4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883042-8E76-CC41-8950-54EA3BBA50D2}"/>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2789167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B2092-033D-E044-8406-8935B7AF59A0}"/>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CCC534-E45B-CC4F-8DDE-53514AC321C8}"/>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1B1F7-7033-4F40-B417-B94F710D7B75}"/>
              </a:ext>
            </a:extLst>
          </p:cNvPr>
          <p:cNvSpPr>
            <a:spLocks noGrp="1"/>
          </p:cNvSpPr>
          <p:nvPr>
            <p:ph type="dt" sz="half" idx="10"/>
          </p:nvPr>
        </p:nvSpPr>
        <p:spPr/>
        <p:txBody>
          <a:bodyPr/>
          <a:lstStyle/>
          <a:p>
            <a:fld id="{90499B5F-7AC5-A348-B9B8-26F7FB0D12C7}" type="datetimeFigureOut">
              <a:rPr lang="en-US" smtClean="0"/>
              <a:t>10/11/24</a:t>
            </a:fld>
            <a:endParaRPr lang="en-US"/>
          </a:p>
        </p:txBody>
      </p:sp>
      <p:sp>
        <p:nvSpPr>
          <p:cNvPr id="5" name="Footer Placeholder 4">
            <a:extLst>
              <a:ext uri="{FF2B5EF4-FFF2-40B4-BE49-F238E27FC236}">
                <a16:creationId xmlns:a16="http://schemas.microsoft.com/office/drawing/2014/main" id="{1218C9C5-16DA-6C44-9EF4-22F31028A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0669D-A250-4B4E-A2AA-1B10CEEABA44}"/>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3877105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DCB92-AF0A-8645-865B-FC8A77ACB0A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CDAAF4-8AD0-704B-A93F-4D95A56140CE}"/>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68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2B69-0C2B-5149-BCF1-3FB15FB2DB5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95C3A97-9CEE-4243-8915-7FE128C8020B}"/>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3241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9758-3E22-194F-BCEE-896D7A905CEE}"/>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733B43-4267-8F4E-8A10-F1E8DB803768}"/>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7AA351-5789-3E4E-A8E2-B17B8C42EEC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7670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00A6C-EBE2-EC47-BE68-5AF4F4BD059C}"/>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F4089BD-D67A-6648-B135-747B5B548DA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EAADBCD-D350-F24A-AF21-65B4BCD975AD}"/>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0AF5FD-E2B8-F746-91B2-1D0381CB237C}"/>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5C66660-66C4-6346-B412-69C3FA3A70A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0321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Oswald"/>
              <a:buChar char="●"/>
              <a:defRPr sz="1800" b="0" i="0" u="none" strike="noStrike" cap="none">
                <a:solidFill>
                  <a:schemeClr val="dk2"/>
                </a:solidFill>
                <a:latin typeface="Oswald"/>
                <a:ea typeface="Oswald"/>
                <a:cs typeface="Oswald"/>
                <a:sym typeface="Oswald"/>
              </a:defRPr>
            </a:lvl1pPr>
            <a:lvl2pPr marL="914400" marR="0" lvl="1"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2pPr>
            <a:lvl3pPr marL="1371600" marR="0" lvl="2"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3pPr>
            <a:lvl4pPr marL="1828800" marR="0" lvl="3"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4pPr>
            <a:lvl5pPr marL="2286000" marR="0" lvl="4"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5pPr>
            <a:lvl6pPr marL="2743200" marR="0" lvl="5"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6pPr>
            <a:lvl7pPr marL="3200400" marR="0" lvl="6"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7pPr>
            <a:lvl8pPr marL="3657600" marR="0" lvl="7"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8pPr>
            <a:lvl9pPr marL="4114800" marR="0" lvl="8" indent="-317500" algn="l" rtl="0">
              <a:lnSpc>
                <a:spcPct val="115000"/>
              </a:lnSpc>
              <a:spcBef>
                <a:spcPts val="1600"/>
              </a:spcBef>
              <a:spcAft>
                <a:spcPts val="1600"/>
              </a:spcAft>
              <a:buClr>
                <a:schemeClr val="dk2"/>
              </a:buClr>
              <a:buSzPts val="1400"/>
              <a:buFont typeface="Oswald"/>
              <a:buChar char="■"/>
              <a:defRPr sz="1400" b="0" i="0" u="none" strike="noStrike" cap="none">
                <a:solidFill>
                  <a:schemeClr val="dk2"/>
                </a:solidFill>
                <a:latin typeface="Oswald"/>
                <a:ea typeface="Oswald"/>
                <a:cs typeface="Oswald"/>
                <a:sym typeface="Oswa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701"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52" r:id="rId17"/>
    <p:sldLayoutId id="2147483653" r:id="rId18"/>
    <p:sldLayoutId id="214748365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714"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80BA40-0765-9C43-806C-FE2700E52BC2}"/>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C89CD5-CE7A-264B-8CA9-076B423A2CE7}"/>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45B38-69AB-694A-98AD-49AA61EA86B7}"/>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BD780785-F202-AD43-9FEF-0C73DC0F643F}" type="datetimeFigureOut">
              <a:rPr lang="en-US" smtClean="0"/>
              <a:t>10/11/24</a:t>
            </a:fld>
            <a:endParaRPr lang="en-US"/>
          </a:p>
        </p:txBody>
      </p:sp>
      <p:sp>
        <p:nvSpPr>
          <p:cNvPr id="5" name="Footer Placeholder 4">
            <a:extLst>
              <a:ext uri="{FF2B5EF4-FFF2-40B4-BE49-F238E27FC236}">
                <a16:creationId xmlns:a16="http://schemas.microsoft.com/office/drawing/2014/main" id="{31CACD90-2A0B-AE49-8499-C024E8B08F5A}"/>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CB0686-FF13-DD40-AB05-AF438BD1B9F3}"/>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A9F0E87-C1A5-FA40-A573-0DBC2A893F73}" type="slidenum">
              <a:rPr lang="en-US" smtClean="0"/>
              <a:t>‹#›</a:t>
            </a:fld>
            <a:endParaRPr lang="en-US"/>
          </a:p>
        </p:txBody>
      </p:sp>
    </p:spTree>
    <p:extLst>
      <p:ext uri="{BB962C8B-B14F-4D97-AF65-F5344CB8AC3E}">
        <p14:creationId xmlns:p14="http://schemas.microsoft.com/office/powerpoint/2010/main" val="141308126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95CCF0-FD04-0041-A6B8-EE359AF81185}"/>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058740-130D-FC4B-B74C-5BB354D4EB30}"/>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698A6-40ED-D64F-8900-904516167885}"/>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0499B5F-7AC5-A348-B9B8-26F7FB0D12C7}" type="datetimeFigureOut">
              <a:rPr lang="en-US" smtClean="0"/>
              <a:t>10/11/24</a:t>
            </a:fld>
            <a:endParaRPr lang="en-US"/>
          </a:p>
        </p:txBody>
      </p:sp>
      <p:sp>
        <p:nvSpPr>
          <p:cNvPr id="5" name="Footer Placeholder 4">
            <a:extLst>
              <a:ext uri="{FF2B5EF4-FFF2-40B4-BE49-F238E27FC236}">
                <a16:creationId xmlns:a16="http://schemas.microsoft.com/office/drawing/2014/main" id="{95A1F24A-0FDD-6940-9879-C4596FA2471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7F16DD-88B2-FC4A-93B6-F7333A65DFE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7899BBD-9EEC-3244-A7C1-BA8FC056F012}" type="slidenum">
              <a:rPr lang="en-US" smtClean="0"/>
              <a:t>‹#›</a:t>
            </a:fld>
            <a:endParaRPr lang="en-US"/>
          </a:p>
        </p:txBody>
      </p:sp>
    </p:spTree>
    <p:extLst>
      <p:ext uri="{BB962C8B-B14F-4D97-AF65-F5344CB8AC3E}">
        <p14:creationId xmlns:p14="http://schemas.microsoft.com/office/powerpoint/2010/main" val="5151713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Thomas.Hanisco@nasa.gov" TargetMode="External"/><Relationship Id="rId5" Type="http://schemas.openxmlformats.org/officeDocument/2006/relationships/hyperlink" Target="https://www.pandonia-global-network.org/" TargetMode="Externa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blickv.pandonia-global-network.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
        <p:cNvGrpSpPr/>
        <p:nvPr/>
      </p:nvGrpSpPr>
      <p:grpSpPr>
        <a:xfrm>
          <a:off x="0" y="0"/>
          <a:ext cx="0" cy="0"/>
          <a:chOff x="0" y="0"/>
          <a:chExt cx="0" cy="0"/>
        </a:xfrm>
      </p:grpSpPr>
      <p:pic>
        <p:nvPicPr>
          <p:cNvPr id="47" name="Google Shape;47;p10"/>
          <p:cNvPicPr preferRelativeResize="0"/>
          <p:nvPr/>
        </p:nvPicPr>
        <p:blipFill>
          <a:blip r:embed="rId3">
            <a:alphaModFix/>
          </a:blip>
          <a:stretch>
            <a:fillRect/>
          </a:stretch>
        </p:blipFill>
        <p:spPr>
          <a:xfrm>
            <a:off x="0" y="702525"/>
            <a:ext cx="9144003" cy="5835546"/>
          </a:xfrm>
          <a:prstGeom prst="rect">
            <a:avLst/>
          </a:prstGeom>
          <a:noFill/>
          <a:ln>
            <a:noFill/>
          </a:ln>
        </p:spPr>
      </p:pic>
      <p:sp>
        <p:nvSpPr>
          <p:cNvPr id="49" name="Google Shape;49;p10"/>
          <p:cNvSpPr/>
          <p:nvPr/>
        </p:nvSpPr>
        <p:spPr>
          <a:xfrm>
            <a:off x="363645" y="4145325"/>
            <a:ext cx="1235100" cy="792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0"/>
          <p:cNvSpPr/>
          <p:nvPr/>
        </p:nvSpPr>
        <p:spPr>
          <a:xfrm>
            <a:off x="-4" y="4765400"/>
            <a:ext cx="9144003" cy="1339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0"/>
          <p:cNvSpPr txBox="1">
            <a:spLocks noGrp="1"/>
          </p:cNvSpPr>
          <p:nvPr>
            <p:ph type="subTitle" idx="4294967295"/>
          </p:nvPr>
        </p:nvSpPr>
        <p:spPr>
          <a:xfrm>
            <a:off x="253457" y="4226209"/>
            <a:ext cx="8520600" cy="792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2"/>
              </a:buClr>
              <a:buSzPts val="1800"/>
              <a:buFont typeface="Oswald"/>
              <a:buNone/>
            </a:pPr>
            <a:r>
              <a:rPr lang="en-US" dirty="0"/>
              <a:t>15-October, 2024</a:t>
            </a:r>
            <a:endParaRPr sz="1800" b="0" i="0" u="none" strike="noStrike" cap="none" dirty="0">
              <a:solidFill>
                <a:schemeClr val="dk2"/>
              </a:solidFill>
              <a:latin typeface="Oswald"/>
              <a:ea typeface="Oswald"/>
              <a:cs typeface="Oswald"/>
              <a:sym typeface="Oswald"/>
            </a:endParaRPr>
          </a:p>
          <a:p>
            <a:pPr marL="0" marR="0" lvl="0" indent="0" algn="ctr" rtl="0">
              <a:lnSpc>
                <a:spcPct val="115000"/>
              </a:lnSpc>
              <a:spcBef>
                <a:spcPts val="0"/>
              </a:spcBef>
              <a:spcAft>
                <a:spcPts val="0"/>
              </a:spcAft>
              <a:buClr>
                <a:schemeClr val="dk2"/>
              </a:buClr>
              <a:buSzPts val="1800"/>
              <a:buFont typeface="Oswald"/>
              <a:buNone/>
            </a:pPr>
            <a:r>
              <a:rPr lang="en-US" dirty="0"/>
              <a:t>CEOS AC-VC meeting</a:t>
            </a:r>
            <a:endParaRPr dirty="0"/>
          </a:p>
        </p:txBody>
      </p:sp>
      <p:sp>
        <p:nvSpPr>
          <p:cNvPr id="48" name="Google Shape;48;p10"/>
          <p:cNvSpPr txBox="1">
            <a:spLocks noGrp="1"/>
          </p:cNvSpPr>
          <p:nvPr>
            <p:ph type="ctrTitle" idx="4294967295"/>
          </p:nvPr>
        </p:nvSpPr>
        <p:spPr>
          <a:xfrm>
            <a:off x="783329" y="621029"/>
            <a:ext cx="7520412" cy="396744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Oswald"/>
              <a:buNone/>
            </a:pPr>
            <a:r>
              <a:rPr lang="en-US" sz="2400" b="0" i="0" u="none" strike="noStrike" dirty="0">
                <a:solidFill>
                  <a:srgbClr val="000000"/>
                </a:solidFill>
                <a:effectLst/>
                <a:latin typeface="Aptos" panose="020B0004020202020204" pitchFamily="34" charset="0"/>
              </a:rPr>
              <a:t>Validation and support of space-based measurements with the </a:t>
            </a:r>
            <a:r>
              <a:rPr lang="en-US" sz="2400" b="0" i="0" u="none" strike="noStrike" dirty="0" err="1">
                <a:solidFill>
                  <a:srgbClr val="000000"/>
                </a:solidFill>
                <a:effectLst/>
                <a:latin typeface="Aptos" panose="020B0004020202020204" pitchFamily="34" charset="0"/>
              </a:rPr>
              <a:t>Pandonia</a:t>
            </a:r>
            <a:r>
              <a:rPr lang="en-US" sz="2400" b="0" i="0" u="none" strike="noStrike" dirty="0">
                <a:solidFill>
                  <a:srgbClr val="000000"/>
                </a:solidFill>
                <a:effectLst/>
                <a:latin typeface="Aptos" panose="020B0004020202020204" pitchFamily="34" charset="0"/>
              </a:rPr>
              <a:t> Global Network of ground-based spectrometers</a:t>
            </a:r>
            <a:br>
              <a:rPr lang="en" sz="3600" b="0" i="0" u="none" strike="noStrike" cap="none" dirty="0">
                <a:solidFill>
                  <a:schemeClr val="dk1"/>
                </a:solidFill>
                <a:latin typeface="Oswald"/>
                <a:ea typeface="Oswald"/>
                <a:cs typeface="Oswald"/>
                <a:sym typeface="Oswald"/>
              </a:rPr>
            </a:br>
            <a:endParaRPr sz="1400" b="0" i="0" u="none" strike="noStrike" cap="none" dirty="0">
              <a:solidFill>
                <a:schemeClr val="dk1"/>
              </a:solidFill>
              <a:latin typeface="+mn-lt"/>
              <a:ea typeface="Oswald"/>
              <a:cs typeface="Oswald"/>
              <a:sym typeface="Oswald"/>
            </a:endParaRPr>
          </a:p>
          <a:p>
            <a:pPr algn="l"/>
            <a:r>
              <a:rPr lang="en-US" sz="1050" b="1" i="0" u="none" strike="noStrike" dirty="0">
                <a:effectLst/>
                <a:latin typeface="Open Sans" panose="020B0606030504020204" pitchFamily="34" charset="0"/>
              </a:rPr>
              <a:t>Thomas Hanisco</a:t>
            </a:r>
            <a:r>
              <a:rPr lang="en-US" sz="1050" b="0" i="0" u="none" strike="noStrike" baseline="30000" dirty="0">
                <a:effectLst/>
                <a:latin typeface="Open Sans" panose="020B0606030504020204" pitchFamily="34" charset="0"/>
              </a:rPr>
              <a:t>1</a:t>
            </a:r>
            <a:r>
              <a:rPr lang="en-US" sz="1050" b="0" i="0" u="none" strike="noStrike" dirty="0">
                <a:effectLst/>
                <a:latin typeface="Open Sans" panose="020B0606030504020204" pitchFamily="34" charset="0"/>
              </a:rPr>
              <a:t>, Nader Abuhassan</a:t>
            </a:r>
            <a:r>
              <a:rPr lang="en-US" sz="1050" b="0" i="0" u="none" strike="noStrike" baseline="30000" dirty="0">
                <a:effectLst/>
                <a:latin typeface="Open Sans" panose="020B0606030504020204" pitchFamily="34" charset="0"/>
              </a:rPr>
              <a:t>1,2,3</a:t>
            </a:r>
            <a:r>
              <a:rPr lang="en-US" sz="1050" b="0" i="0" u="none" strike="noStrike" dirty="0">
                <a:effectLst/>
                <a:latin typeface="Open Sans" panose="020B0606030504020204" pitchFamily="34" charset="0"/>
              </a:rPr>
              <a:t>, Stefano Casadio</a:t>
            </a:r>
            <a:r>
              <a:rPr lang="en-US" sz="1050" b="0" i="0" u="none" strike="noStrike" baseline="30000" dirty="0">
                <a:effectLst/>
                <a:latin typeface="Open Sans" panose="020B0606030504020204" pitchFamily="34" charset="0"/>
              </a:rPr>
              <a:t>4</a:t>
            </a:r>
            <a:r>
              <a:rPr lang="en-US" sz="1050" b="0" i="0" u="none" strike="noStrike" dirty="0">
                <a:effectLst/>
                <a:latin typeface="Open Sans" panose="020B0606030504020204" pitchFamily="34" charset="0"/>
              </a:rPr>
              <a:t>, Alexander Cede</a:t>
            </a:r>
            <a:r>
              <a:rPr lang="en-US" sz="1050" b="0" i="0" u="none" strike="noStrike" baseline="30000" dirty="0">
                <a:effectLst/>
                <a:latin typeface="Open Sans" panose="020B0606030504020204" pitchFamily="34" charset="0"/>
              </a:rPr>
              <a:t>1,3,5</a:t>
            </a:r>
            <a:r>
              <a:rPr lang="en-US" sz="1050" b="0" i="0" u="none" strike="noStrike" dirty="0">
                <a:effectLst/>
                <a:latin typeface="Open Sans" panose="020B0606030504020204" pitchFamily="34" charset="0"/>
              </a:rPr>
              <a:t>, </a:t>
            </a:r>
            <a:r>
              <a:rPr lang="en-US" sz="1050" b="0" i="0" u="none" strike="noStrike" dirty="0" err="1">
                <a:effectLst/>
                <a:latin typeface="Open Sans" panose="020B0606030504020204" pitchFamily="34" charset="0"/>
              </a:rPr>
              <a:t>Limseok</a:t>
            </a:r>
            <a:r>
              <a:rPr lang="en-US" sz="1050" b="0" i="0" u="none" strike="noStrike" dirty="0">
                <a:effectLst/>
                <a:latin typeface="Open Sans" panose="020B0606030504020204" pitchFamily="34" charset="0"/>
              </a:rPr>
              <a:t> Chang</a:t>
            </a:r>
            <a:r>
              <a:rPr lang="en-US" sz="1050" b="0" i="0" u="none" strike="noStrike" baseline="30000" dirty="0">
                <a:effectLst/>
                <a:latin typeface="Open Sans" panose="020B0606030504020204" pitchFamily="34" charset="0"/>
              </a:rPr>
              <a:t>6</a:t>
            </a:r>
            <a:r>
              <a:rPr lang="en-US" sz="1050" b="0" i="0" u="none" strike="noStrike" dirty="0">
                <a:effectLst/>
                <a:latin typeface="Open Sans" panose="020B0606030504020204" pitchFamily="34" charset="0"/>
              </a:rPr>
              <a:t>, Angelika Dehn</a:t>
            </a:r>
            <a:r>
              <a:rPr lang="en-US" sz="1050" b="0" i="0" u="none" strike="noStrike" baseline="30000" dirty="0">
                <a:effectLst/>
                <a:latin typeface="Open Sans" panose="020B0606030504020204" pitchFamily="34" charset="0"/>
              </a:rPr>
              <a:t>4</a:t>
            </a:r>
            <a:r>
              <a:rPr lang="en-US" sz="1050" b="0" i="0" u="none" strike="noStrike" dirty="0">
                <a:effectLst/>
                <a:latin typeface="Open Sans" panose="020B0606030504020204" pitchFamily="34" charset="0"/>
              </a:rPr>
              <a:t>, Barry Lefer</a:t>
            </a:r>
            <a:r>
              <a:rPr lang="en-US" sz="1050" b="0" i="0" u="none" strike="noStrike" baseline="30000" dirty="0">
                <a:effectLst/>
                <a:latin typeface="Open Sans" panose="020B0606030504020204" pitchFamily="34" charset="0"/>
              </a:rPr>
              <a:t>7</a:t>
            </a:r>
            <a:r>
              <a:rPr lang="en-US" sz="1050" b="0" i="0" u="none" strike="noStrike" dirty="0">
                <a:effectLst/>
                <a:latin typeface="Open Sans" panose="020B0606030504020204" pitchFamily="34" charset="0"/>
              </a:rPr>
              <a:t>, Elena Lind</a:t>
            </a:r>
            <a:r>
              <a:rPr lang="en-US" sz="1050" b="0" i="0" u="none" strike="noStrike" baseline="30000" dirty="0">
                <a:effectLst/>
                <a:latin typeface="Open Sans" panose="020B0606030504020204" pitchFamily="34" charset="0"/>
              </a:rPr>
              <a:t>1</a:t>
            </a:r>
            <a:r>
              <a:rPr lang="en-US" sz="1050" b="0" i="0" u="none" strike="noStrike" dirty="0">
                <a:effectLst/>
                <a:latin typeface="Open Sans" panose="020B0606030504020204" pitchFamily="34" charset="0"/>
              </a:rPr>
              <a:t>,Apoorva Pandey</a:t>
            </a:r>
            <a:r>
              <a:rPr lang="en-US" sz="1050" b="0" i="0" u="none" strike="noStrike" baseline="30000" dirty="0">
                <a:effectLst/>
                <a:latin typeface="Open Sans" panose="020B0606030504020204" pitchFamily="34" charset="0"/>
              </a:rPr>
              <a:t>1,2</a:t>
            </a:r>
            <a:r>
              <a:rPr lang="en-US" sz="1050" b="0" i="0" u="none" strike="noStrike" dirty="0">
                <a:effectLst/>
                <a:latin typeface="Open Sans" panose="020B0606030504020204" pitchFamily="34" charset="0"/>
              </a:rPr>
              <a:t>, Bryan Place</a:t>
            </a:r>
            <a:r>
              <a:rPr lang="en-US" sz="1050" b="0" i="0" u="none" strike="noStrike" baseline="30000" dirty="0">
                <a:effectLst/>
                <a:latin typeface="Open Sans" panose="020B0606030504020204" pitchFamily="34" charset="0"/>
              </a:rPr>
              <a:t>1,3</a:t>
            </a:r>
            <a:r>
              <a:rPr lang="en-US" sz="1050" b="0" i="0" u="none" strike="noStrike" dirty="0">
                <a:effectLst/>
                <a:latin typeface="Open Sans" panose="020B0606030504020204" pitchFamily="34" charset="0"/>
              </a:rPr>
              <a:t>, Alberto Redondas</a:t>
            </a:r>
            <a:r>
              <a:rPr lang="en-US" sz="1050" b="0" i="0" u="none" strike="noStrike" baseline="30000" dirty="0">
                <a:effectLst/>
                <a:latin typeface="Open Sans" panose="020B0606030504020204" pitchFamily="34" charset="0"/>
              </a:rPr>
              <a:t>8</a:t>
            </a:r>
            <a:r>
              <a:rPr lang="en-US" sz="1050" b="0" i="0" u="none" strike="noStrike" dirty="0">
                <a:effectLst/>
                <a:latin typeface="Open Sans" panose="020B0606030504020204" pitchFamily="34" charset="0"/>
              </a:rPr>
              <a:t>, James Szykman</a:t>
            </a:r>
            <a:r>
              <a:rPr lang="en-US" sz="1050" b="0" i="0" u="none" strike="noStrike" baseline="30000" dirty="0">
                <a:effectLst/>
                <a:latin typeface="Open Sans" panose="020B0606030504020204" pitchFamily="34" charset="0"/>
              </a:rPr>
              <a:t>9</a:t>
            </a:r>
            <a:r>
              <a:rPr lang="en-US" sz="1050" b="0" i="0" u="none" strike="noStrike" dirty="0">
                <a:effectLst/>
                <a:latin typeface="Open Sans" panose="020B0606030504020204" pitchFamily="34" charset="0"/>
              </a:rPr>
              <a:t>, Martin Tiefengraber</a:t>
            </a:r>
            <a:r>
              <a:rPr lang="en-US" sz="1050" b="0" i="0" u="none" strike="noStrike" baseline="30000" dirty="0">
                <a:effectLst/>
                <a:latin typeface="Open Sans" panose="020B0606030504020204" pitchFamily="34" charset="0"/>
              </a:rPr>
              <a:t>5</a:t>
            </a:r>
            <a:r>
              <a:rPr lang="en-US" sz="1050" b="0" i="0" u="none" strike="noStrike" dirty="0">
                <a:effectLst/>
                <a:latin typeface="Open Sans" panose="020B0606030504020204" pitchFamily="34" charset="0"/>
              </a:rPr>
              <a:t>, Luke Valin</a:t>
            </a:r>
            <a:r>
              <a:rPr lang="en-US" sz="1050" b="0" i="0" u="none" strike="noStrike" baseline="30000" dirty="0">
                <a:effectLst/>
                <a:latin typeface="Open Sans" panose="020B0606030504020204" pitchFamily="34" charset="0"/>
              </a:rPr>
              <a:t>9</a:t>
            </a:r>
            <a:r>
              <a:rPr lang="en-US" sz="1050" b="0" i="0" u="none" strike="noStrike" dirty="0">
                <a:effectLst/>
                <a:latin typeface="Open Sans" panose="020B0606030504020204" pitchFamily="34" charset="0"/>
              </a:rPr>
              <a:t>, Michel van Roozendael</a:t>
            </a:r>
            <a:r>
              <a:rPr lang="en-US" sz="1050" b="0" i="0" u="none" strike="noStrike" baseline="30000" dirty="0">
                <a:effectLst/>
                <a:latin typeface="Open Sans" panose="020B0606030504020204" pitchFamily="34" charset="0"/>
              </a:rPr>
              <a:t>10</a:t>
            </a:r>
            <a:r>
              <a:rPr lang="en-US" sz="1050" b="0" i="0" u="none" strike="noStrike" dirty="0">
                <a:effectLst/>
                <a:latin typeface="Open Sans" panose="020B0606030504020204" pitchFamily="34" charset="0"/>
              </a:rPr>
              <a:t>, and Jonas von Bismarck</a:t>
            </a:r>
            <a:r>
              <a:rPr lang="en-US" sz="1050" b="0" i="0" u="none" strike="noStrike" baseline="30000" dirty="0">
                <a:effectLst/>
                <a:latin typeface="Open Sans" panose="020B0606030504020204" pitchFamily="34" charset="0"/>
              </a:rPr>
              <a:t>4</a:t>
            </a:r>
            <a:br>
              <a:rPr lang="en-US" sz="1050" b="0" i="0" u="none" strike="noStrike" baseline="30000" dirty="0">
                <a:effectLst/>
                <a:latin typeface="Open Sans" panose="020B0606030504020204" pitchFamily="34" charset="0"/>
              </a:rPr>
            </a:b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1</a:t>
            </a:r>
            <a:r>
              <a:rPr lang="en-US" sz="1050" b="0" i="0" u="none" strike="noStrike" dirty="0">
                <a:effectLst/>
                <a:latin typeface="Open Sans" panose="020B0606030504020204" pitchFamily="34" charset="0"/>
              </a:rPr>
              <a:t>NASA Goddard Space Flight Center, Greenbelt, Maryland, USA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2</a:t>
            </a:r>
            <a:r>
              <a:rPr lang="en-US" sz="1050" b="0" i="0" u="none" strike="noStrike" dirty="0">
                <a:effectLst/>
                <a:latin typeface="Open Sans" panose="020B0606030504020204" pitchFamily="34" charset="0"/>
              </a:rPr>
              <a:t>University of Maryland Baltimore County, Maryland, USA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3</a:t>
            </a:r>
            <a:r>
              <a:rPr lang="en-US" sz="1050" b="0" i="0" u="none" strike="noStrike" dirty="0">
                <a:effectLst/>
                <a:latin typeface="Open Sans" panose="020B0606030504020204" pitchFamily="34" charset="0"/>
              </a:rPr>
              <a:t>SciGlob, Columbia, MD, USA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4</a:t>
            </a:r>
            <a:r>
              <a:rPr lang="en-US" sz="1050" b="0" i="0" u="none" strike="noStrike" dirty="0">
                <a:effectLst/>
                <a:latin typeface="Open Sans" panose="020B0606030504020204" pitchFamily="34" charset="0"/>
              </a:rPr>
              <a:t>Earth Observation Ground Segment Department, ESA / ESRIN, Frascati, Italy</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5</a:t>
            </a:r>
            <a:r>
              <a:rPr lang="en-US" sz="1050" b="0" i="0" u="none" strike="noStrike" dirty="0">
                <a:effectLst/>
                <a:latin typeface="Open Sans" panose="020B0606030504020204" pitchFamily="34" charset="0"/>
              </a:rPr>
              <a:t>LuftBlick, Innsbruck, Austria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6</a:t>
            </a:r>
            <a:r>
              <a:rPr lang="en-US" sz="1050" b="0" i="0" u="none" strike="noStrike" dirty="0">
                <a:effectLst/>
                <a:latin typeface="Open Sans" panose="020B0606030504020204" pitchFamily="34" charset="0"/>
              </a:rPr>
              <a:t>National Institute of Environmental Research, Incheon, Korea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7</a:t>
            </a:r>
            <a:r>
              <a:rPr lang="en-US" sz="1050" b="0" i="0" u="none" strike="noStrike" dirty="0">
                <a:effectLst/>
                <a:latin typeface="Open Sans" panose="020B0606030504020204" pitchFamily="34" charset="0"/>
              </a:rPr>
              <a:t>NASA Headquarters, Washington, DC, USA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8</a:t>
            </a:r>
            <a:r>
              <a:rPr lang="en-US" sz="1050" b="0" i="0" u="none" strike="noStrike" dirty="0">
                <a:effectLst/>
                <a:latin typeface="Open Sans" panose="020B0606030504020204" pitchFamily="34" charset="0"/>
              </a:rPr>
              <a:t>AEMET- Meteorological State Agency, Spain</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9</a:t>
            </a:r>
            <a:r>
              <a:rPr lang="en-US" sz="1050" b="0" i="0" u="none" strike="noStrike" dirty="0">
                <a:effectLst/>
                <a:latin typeface="Open Sans" panose="020B0606030504020204" pitchFamily="34" charset="0"/>
              </a:rPr>
              <a:t>EPA Research Triangle Park, </a:t>
            </a:r>
            <a:r>
              <a:rPr lang="en-US" sz="1050" b="0" i="0" u="none" strike="noStrike" dirty="0" err="1">
                <a:effectLst/>
                <a:latin typeface="Open Sans" panose="020B0606030504020204" pitchFamily="34" charset="0"/>
              </a:rPr>
              <a:t>Charllotte</a:t>
            </a:r>
            <a:r>
              <a:rPr lang="en-US" sz="1050" b="0" i="0" u="none" strike="noStrike" dirty="0">
                <a:effectLst/>
                <a:latin typeface="Open Sans" panose="020B0606030504020204" pitchFamily="34" charset="0"/>
              </a:rPr>
              <a:t>, NC, USA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10</a:t>
            </a:r>
            <a:r>
              <a:rPr lang="en-US" sz="1050" b="0" i="0" u="none" strike="noStrike" dirty="0">
                <a:effectLst/>
                <a:latin typeface="Open Sans" panose="020B0606030504020204" pitchFamily="34" charset="0"/>
              </a:rPr>
              <a:t>BIRA-IASB, Brussels, Belgium</a:t>
            </a:r>
            <a:br>
              <a:rPr lang="en-US" sz="1050" b="0" i="0" u="none" strike="noStrike" dirty="0">
                <a:effectLst/>
                <a:latin typeface="Open Sans" panose="020B0606030504020204" pitchFamily="34" charset="0"/>
              </a:rPr>
            </a:br>
            <a:endParaRPr sz="2800" b="0" i="0" u="none" strike="noStrike" cap="none" dirty="0">
              <a:solidFill>
                <a:schemeClr val="dk1"/>
              </a:solidFill>
              <a:latin typeface="Oswald"/>
              <a:ea typeface="Oswald"/>
              <a:cs typeface="Oswald"/>
              <a:sym typeface="Oswald"/>
            </a:endParaRPr>
          </a:p>
        </p:txBody>
      </p:sp>
      <p:sp>
        <p:nvSpPr>
          <p:cNvPr id="2" name="TextBox 1">
            <a:extLst>
              <a:ext uri="{FF2B5EF4-FFF2-40B4-BE49-F238E27FC236}">
                <a16:creationId xmlns:a16="http://schemas.microsoft.com/office/drawing/2014/main" id="{0306C2F4-EC49-1803-51DB-A5933639C6CF}"/>
              </a:ext>
            </a:extLst>
          </p:cNvPr>
          <p:cNvSpPr txBox="1"/>
          <p:nvPr/>
        </p:nvSpPr>
        <p:spPr>
          <a:xfrm>
            <a:off x="6087762" y="2174789"/>
            <a:ext cx="184731" cy="307777"/>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7"/>
          <p:cNvSpPr txBox="1">
            <a:spLocks noGrp="1"/>
          </p:cNvSpPr>
          <p:nvPr>
            <p:ph type="title"/>
          </p:nvPr>
        </p:nvSpPr>
        <p:spPr>
          <a:xfrm>
            <a:off x="6900" y="-121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dirty="0"/>
              <a:t>Validation of MAX-DOAS products: NO</a:t>
            </a:r>
            <a:r>
              <a:rPr lang="en" baseline="-25000" dirty="0"/>
              <a:t>2</a:t>
            </a:r>
            <a:endParaRPr sz="1700" baseline="-25000" dirty="0"/>
          </a:p>
        </p:txBody>
      </p:sp>
      <p:sp>
        <p:nvSpPr>
          <p:cNvPr id="10" name="TextBox 9">
            <a:extLst>
              <a:ext uri="{FF2B5EF4-FFF2-40B4-BE49-F238E27FC236}">
                <a16:creationId xmlns:a16="http://schemas.microsoft.com/office/drawing/2014/main" id="{9A8FB478-CEF9-ADAE-3376-9540331775CF}"/>
              </a:ext>
            </a:extLst>
          </p:cNvPr>
          <p:cNvSpPr txBox="1"/>
          <p:nvPr/>
        </p:nvSpPr>
        <p:spPr>
          <a:xfrm>
            <a:off x="6327198" y="4835723"/>
            <a:ext cx="2369559" cy="307777"/>
          </a:xfrm>
          <a:prstGeom prst="rect">
            <a:avLst/>
          </a:prstGeom>
          <a:noFill/>
        </p:spPr>
        <p:txBody>
          <a:bodyPr wrap="none" rtlCol="0">
            <a:spAutoFit/>
          </a:bodyPr>
          <a:lstStyle/>
          <a:p>
            <a:r>
              <a:rPr lang="en-US" dirty="0"/>
              <a:t>Bryan Place NASA/</a:t>
            </a:r>
            <a:r>
              <a:rPr lang="en-US" dirty="0" err="1"/>
              <a:t>SciGlob</a:t>
            </a:r>
            <a:endParaRPr lang="en-US" dirty="0"/>
          </a:p>
        </p:txBody>
      </p:sp>
      <p:pic>
        <p:nvPicPr>
          <p:cNvPr id="13" name="Picture 12">
            <a:extLst>
              <a:ext uri="{FF2B5EF4-FFF2-40B4-BE49-F238E27FC236}">
                <a16:creationId xmlns:a16="http://schemas.microsoft.com/office/drawing/2014/main" id="{C171AF43-0B84-31C9-5D49-58BF9B583F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1256" b="19000"/>
          <a:stretch/>
        </p:blipFill>
        <p:spPr>
          <a:xfrm>
            <a:off x="5089320" y="1442623"/>
            <a:ext cx="4258169" cy="3292168"/>
          </a:xfrm>
          <a:prstGeom prst="rect">
            <a:avLst/>
          </a:prstGeom>
        </p:spPr>
      </p:pic>
      <p:sp>
        <p:nvSpPr>
          <p:cNvPr id="4" name="TextBox 3">
            <a:extLst>
              <a:ext uri="{FF2B5EF4-FFF2-40B4-BE49-F238E27FC236}">
                <a16:creationId xmlns:a16="http://schemas.microsoft.com/office/drawing/2014/main" id="{05C618D4-4DA5-48AD-4B12-CD5F2FB6234E}"/>
              </a:ext>
            </a:extLst>
          </p:cNvPr>
          <p:cNvSpPr txBox="1"/>
          <p:nvPr/>
        </p:nvSpPr>
        <p:spPr>
          <a:xfrm>
            <a:off x="133350" y="600075"/>
            <a:ext cx="7286625" cy="954107"/>
          </a:xfrm>
          <a:prstGeom prst="rect">
            <a:avLst/>
          </a:prstGeom>
          <a:noFill/>
        </p:spPr>
        <p:txBody>
          <a:bodyPr wrap="square" rtlCol="0">
            <a:spAutoFit/>
          </a:bodyPr>
          <a:lstStyle/>
          <a:p>
            <a:r>
              <a:rPr lang="en-US" dirty="0"/>
              <a:t>Airborne, balloon and ground-based </a:t>
            </a:r>
            <a:r>
              <a:rPr lang="en-US" i="1" dirty="0"/>
              <a:t>in situ </a:t>
            </a:r>
            <a:r>
              <a:rPr lang="en-US" dirty="0"/>
              <a:t>comparisons to MAX-DOAS NO</a:t>
            </a:r>
            <a:r>
              <a:rPr lang="en-US" baseline="-25000" dirty="0"/>
              <a:t>2</a:t>
            </a:r>
            <a:r>
              <a:rPr lang="en-US" dirty="0"/>
              <a:t>.</a:t>
            </a:r>
          </a:p>
          <a:p>
            <a:endParaRPr lang="en-US" dirty="0"/>
          </a:p>
          <a:p>
            <a:r>
              <a:rPr lang="en-US" dirty="0"/>
              <a:t>Measurements of NO</a:t>
            </a:r>
            <a:r>
              <a:rPr lang="en-US" baseline="-25000" dirty="0"/>
              <a:t>2</a:t>
            </a:r>
            <a:r>
              <a:rPr lang="en-US" dirty="0"/>
              <a:t> columns are robust but our understanding of the spatial distribution needs improvement.</a:t>
            </a:r>
          </a:p>
        </p:txBody>
      </p:sp>
      <p:pic>
        <p:nvPicPr>
          <p:cNvPr id="6" name="Picture 5">
            <a:extLst>
              <a:ext uri="{FF2B5EF4-FFF2-40B4-BE49-F238E27FC236}">
                <a16:creationId xmlns:a16="http://schemas.microsoft.com/office/drawing/2014/main" id="{61D5F3B8-C67C-1687-6250-5E5857BC1627}"/>
              </a:ext>
            </a:extLst>
          </p:cNvPr>
          <p:cNvPicPr>
            <a:picLocks noChangeAspect="1"/>
          </p:cNvPicPr>
          <p:nvPr/>
        </p:nvPicPr>
        <p:blipFill>
          <a:blip r:embed="rId6"/>
          <a:stretch>
            <a:fillRect/>
          </a:stretch>
        </p:blipFill>
        <p:spPr>
          <a:xfrm>
            <a:off x="7077075" y="2686050"/>
            <a:ext cx="1536700" cy="493939"/>
          </a:xfrm>
          <a:prstGeom prst="rect">
            <a:avLst/>
          </a:prstGeom>
        </p:spPr>
      </p:pic>
      <p:pic>
        <p:nvPicPr>
          <p:cNvPr id="2" name="IMG_5486.mov" descr="IMG_5486.mov">
            <a:hlinkClick r:id="" action="ppaction://media"/>
            <a:extLst>
              <a:ext uri="{FF2B5EF4-FFF2-40B4-BE49-F238E27FC236}">
                <a16:creationId xmlns:a16="http://schemas.microsoft.com/office/drawing/2014/main" id="{E6F643E8-B3EA-1807-1C58-230954B29CF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66992" y="1526038"/>
            <a:ext cx="2084676" cy="3519054"/>
          </a:xfrm>
          <a:prstGeom prst="rect">
            <a:avLst/>
          </a:prstGeom>
        </p:spPr>
      </p:pic>
      <p:pic>
        <p:nvPicPr>
          <p:cNvPr id="7" name="Picture 6">
            <a:extLst>
              <a:ext uri="{FF2B5EF4-FFF2-40B4-BE49-F238E27FC236}">
                <a16:creationId xmlns:a16="http://schemas.microsoft.com/office/drawing/2014/main" id="{D49E89F5-47A8-FA23-DFB9-475D3827C632}"/>
              </a:ext>
            </a:extLst>
          </p:cNvPr>
          <p:cNvPicPr>
            <a:picLocks noChangeAspect="1"/>
          </p:cNvPicPr>
          <p:nvPr/>
        </p:nvPicPr>
        <p:blipFill>
          <a:blip r:embed="rId8"/>
          <a:stretch>
            <a:fillRect/>
          </a:stretch>
        </p:blipFill>
        <p:spPr>
          <a:xfrm>
            <a:off x="0" y="1515035"/>
            <a:ext cx="2913529" cy="3528445"/>
          </a:xfrm>
          <a:prstGeom prst="rect">
            <a:avLst/>
          </a:prstGeom>
        </p:spPr>
      </p:pic>
    </p:spTree>
    <p:extLst>
      <p:ext uri="{BB962C8B-B14F-4D97-AF65-F5344CB8AC3E}">
        <p14:creationId xmlns:p14="http://schemas.microsoft.com/office/powerpoint/2010/main" val="348043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7"/>
          <p:cNvSpPr txBox="1">
            <a:spLocks noGrp="1"/>
          </p:cNvSpPr>
          <p:nvPr>
            <p:ph type="title"/>
          </p:nvPr>
        </p:nvSpPr>
        <p:spPr>
          <a:xfrm>
            <a:off x="6900" y="-121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dirty="0"/>
              <a:t>Validation of MAX-DOAS products: HCHO</a:t>
            </a:r>
            <a:endParaRPr sz="1700" dirty="0"/>
          </a:p>
        </p:txBody>
      </p:sp>
      <p:sp>
        <p:nvSpPr>
          <p:cNvPr id="10" name="TextBox 9">
            <a:extLst>
              <a:ext uri="{FF2B5EF4-FFF2-40B4-BE49-F238E27FC236}">
                <a16:creationId xmlns:a16="http://schemas.microsoft.com/office/drawing/2014/main" id="{9A8FB478-CEF9-ADAE-3376-9540331775CF}"/>
              </a:ext>
            </a:extLst>
          </p:cNvPr>
          <p:cNvSpPr txBox="1"/>
          <p:nvPr/>
        </p:nvSpPr>
        <p:spPr>
          <a:xfrm>
            <a:off x="3476625" y="4759523"/>
            <a:ext cx="2374368" cy="307777"/>
          </a:xfrm>
          <a:prstGeom prst="rect">
            <a:avLst/>
          </a:prstGeom>
          <a:noFill/>
        </p:spPr>
        <p:txBody>
          <a:bodyPr wrap="none" rtlCol="0">
            <a:spAutoFit/>
          </a:bodyPr>
          <a:lstStyle/>
          <a:p>
            <a:r>
              <a:rPr lang="en-US" dirty="0"/>
              <a:t>Apoorva Pandey, Poster 49</a:t>
            </a:r>
          </a:p>
        </p:txBody>
      </p:sp>
      <p:pic>
        <p:nvPicPr>
          <p:cNvPr id="15" name="Picture 14">
            <a:extLst>
              <a:ext uri="{FF2B5EF4-FFF2-40B4-BE49-F238E27FC236}">
                <a16:creationId xmlns:a16="http://schemas.microsoft.com/office/drawing/2014/main" id="{67EC0205-5D7F-04DF-3CE1-EE5B7D5329BD}"/>
              </a:ext>
            </a:extLst>
          </p:cNvPr>
          <p:cNvPicPr>
            <a:picLocks noChangeAspect="1"/>
          </p:cNvPicPr>
          <p:nvPr/>
        </p:nvPicPr>
        <p:blipFill rotWithShape="1">
          <a:blip r:embed="rId3"/>
          <a:srcRect l="7406" r="63687" b="49155"/>
          <a:stretch/>
        </p:blipFill>
        <p:spPr>
          <a:xfrm>
            <a:off x="5848351" y="1507828"/>
            <a:ext cx="3143250" cy="2883198"/>
          </a:xfrm>
          <a:prstGeom prst="rect">
            <a:avLst/>
          </a:prstGeom>
        </p:spPr>
      </p:pic>
      <p:sp>
        <p:nvSpPr>
          <p:cNvPr id="16" name="TextBox 15">
            <a:extLst>
              <a:ext uri="{FF2B5EF4-FFF2-40B4-BE49-F238E27FC236}">
                <a16:creationId xmlns:a16="http://schemas.microsoft.com/office/drawing/2014/main" id="{1B29230D-D936-27F8-1397-77BDD29A700A}"/>
              </a:ext>
            </a:extLst>
          </p:cNvPr>
          <p:cNvSpPr txBox="1"/>
          <p:nvPr/>
        </p:nvSpPr>
        <p:spPr>
          <a:xfrm rot="16200000">
            <a:off x="4939919" y="2587808"/>
            <a:ext cx="1532722" cy="338554"/>
          </a:xfrm>
          <a:prstGeom prst="rect">
            <a:avLst/>
          </a:prstGeom>
          <a:noFill/>
        </p:spPr>
        <p:txBody>
          <a:bodyPr wrap="square" rtlCol="0">
            <a:spAutoFit/>
          </a:bodyPr>
          <a:lstStyle/>
          <a:p>
            <a:r>
              <a:rPr lang="en-US" sz="1600" b="1" dirty="0"/>
              <a:t>Altitude (m)</a:t>
            </a:r>
          </a:p>
        </p:txBody>
      </p:sp>
      <p:sp>
        <p:nvSpPr>
          <p:cNvPr id="17" name="TextBox 16">
            <a:extLst>
              <a:ext uri="{FF2B5EF4-FFF2-40B4-BE49-F238E27FC236}">
                <a16:creationId xmlns:a16="http://schemas.microsoft.com/office/drawing/2014/main" id="{A4CA87DF-04EB-A91F-613E-7E26D23AE9C8}"/>
              </a:ext>
            </a:extLst>
          </p:cNvPr>
          <p:cNvSpPr txBox="1"/>
          <p:nvPr/>
        </p:nvSpPr>
        <p:spPr>
          <a:xfrm>
            <a:off x="6451401" y="4343013"/>
            <a:ext cx="2546748" cy="523220"/>
          </a:xfrm>
          <a:prstGeom prst="rect">
            <a:avLst/>
          </a:prstGeom>
          <a:noFill/>
        </p:spPr>
        <p:txBody>
          <a:bodyPr wrap="square" rtlCol="0">
            <a:spAutoFit/>
          </a:bodyPr>
          <a:lstStyle/>
          <a:p>
            <a:r>
              <a:rPr lang="en-US" b="1" dirty="0"/>
              <a:t>HCHO partial column (mol/m</a:t>
            </a:r>
            <a:r>
              <a:rPr lang="en-US" b="1" baseline="30000" dirty="0"/>
              <a:t>2</a:t>
            </a:r>
            <a:r>
              <a:rPr lang="en-US" b="1" dirty="0"/>
              <a:t>)</a:t>
            </a:r>
          </a:p>
        </p:txBody>
      </p:sp>
      <p:pic>
        <p:nvPicPr>
          <p:cNvPr id="18" name="Picture 17">
            <a:extLst>
              <a:ext uri="{FF2B5EF4-FFF2-40B4-BE49-F238E27FC236}">
                <a16:creationId xmlns:a16="http://schemas.microsoft.com/office/drawing/2014/main" id="{FAA894EA-8131-6A51-170F-32164BA18471}"/>
              </a:ext>
            </a:extLst>
          </p:cNvPr>
          <p:cNvPicPr>
            <a:picLocks noChangeAspect="1"/>
          </p:cNvPicPr>
          <p:nvPr/>
        </p:nvPicPr>
        <p:blipFill rotWithShape="1">
          <a:blip r:embed="rId4"/>
          <a:srcRect r="6825"/>
          <a:stretch/>
        </p:blipFill>
        <p:spPr>
          <a:xfrm>
            <a:off x="372763" y="1376757"/>
            <a:ext cx="4658715" cy="3242867"/>
          </a:xfrm>
          <a:prstGeom prst="rect">
            <a:avLst/>
          </a:prstGeom>
        </p:spPr>
      </p:pic>
      <p:sp>
        <p:nvSpPr>
          <p:cNvPr id="25" name="TextBox 24">
            <a:extLst>
              <a:ext uri="{FF2B5EF4-FFF2-40B4-BE49-F238E27FC236}">
                <a16:creationId xmlns:a16="http://schemas.microsoft.com/office/drawing/2014/main" id="{AB8292D4-AA70-AE0F-C939-C7AB62633B77}"/>
              </a:ext>
            </a:extLst>
          </p:cNvPr>
          <p:cNvSpPr txBox="1"/>
          <p:nvPr/>
        </p:nvSpPr>
        <p:spPr>
          <a:xfrm>
            <a:off x="85722" y="542925"/>
            <a:ext cx="9229727" cy="1077218"/>
          </a:xfrm>
          <a:prstGeom prst="rect">
            <a:avLst/>
          </a:prstGeom>
          <a:noFill/>
        </p:spPr>
        <p:txBody>
          <a:bodyPr wrap="square" rtlCol="0">
            <a:spAutoFit/>
          </a:bodyPr>
          <a:lstStyle/>
          <a:p>
            <a:r>
              <a:rPr lang="en-US" sz="1800" dirty="0"/>
              <a:t>NASA (SARP) and EPA (ALEGROS) airborne </a:t>
            </a:r>
            <a:r>
              <a:rPr lang="en-US" sz="1800" i="1" dirty="0"/>
              <a:t>in situ </a:t>
            </a:r>
            <a:r>
              <a:rPr lang="en-US" sz="1800" dirty="0"/>
              <a:t>profiles over Pandora sites in 2024.  More flights planned for 2025.</a:t>
            </a:r>
          </a:p>
          <a:p>
            <a:endParaRPr lang="en-US" dirty="0"/>
          </a:p>
          <a:p>
            <a:endParaRPr lang="en-US" dirty="0"/>
          </a:p>
        </p:txBody>
      </p:sp>
      <p:sp>
        <p:nvSpPr>
          <p:cNvPr id="26" name="TextBox 25">
            <a:extLst>
              <a:ext uri="{FF2B5EF4-FFF2-40B4-BE49-F238E27FC236}">
                <a16:creationId xmlns:a16="http://schemas.microsoft.com/office/drawing/2014/main" id="{5891D5E5-D6C9-64F4-D204-DB62D60C7352}"/>
              </a:ext>
            </a:extLst>
          </p:cNvPr>
          <p:cNvSpPr txBox="1"/>
          <p:nvPr/>
        </p:nvSpPr>
        <p:spPr>
          <a:xfrm>
            <a:off x="1133476" y="2400300"/>
            <a:ext cx="2562224" cy="523220"/>
          </a:xfrm>
          <a:prstGeom prst="rect">
            <a:avLst/>
          </a:prstGeom>
          <a:solidFill>
            <a:schemeClr val="lt1"/>
          </a:solidFill>
        </p:spPr>
        <p:txBody>
          <a:bodyPr wrap="square" rtlCol="0">
            <a:spAutoFit/>
          </a:bodyPr>
          <a:lstStyle/>
          <a:p>
            <a:r>
              <a:rPr lang="en-US" dirty="0"/>
              <a:t>MAX-DOAS </a:t>
            </a:r>
            <a:r>
              <a:rPr lang="en-US" i="1" dirty="0"/>
              <a:t>Consistently </a:t>
            </a:r>
            <a:r>
              <a:rPr lang="en-US" dirty="0"/>
              <a:t>agrees well with the</a:t>
            </a:r>
            <a:r>
              <a:rPr lang="en-US" i="1" dirty="0"/>
              <a:t> in situ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13F8E-C4DD-443E-93F3-8DEA8C804C2C}"/>
              </a:ext>
            </a:extLst>
          </p:cNvPr>
          <p:cNvSpPr>
            <a:spLocks noGrp="1"/>
          </p:cNvSpPr>
          <p:nvPr>
            <p:ph type="title"/>
          </p:nvPr>
        </p:nvSpPr>
        <p:spPr/>
        <p:txBody>
          <a:bodyPr/>
          <a:lstStyle/>
          <a:p>
            <a:r>
              <a:rPr lang="en-US" dirty="0"/>
              <a:t>Expansion programs</a:t>
            </a:r>
          </a:p>
        </p:txBody>
      </p:sp>
      <p:sp>
        <p:nvSpPr>
          <p:cNvPr id="3" name="Text Placeholder 2">
            <a:extLst>
              <a:ext uri="{FF2B5EF4-FFF2-40B4-BE49-F238E27FC236}">
                <a16:creationId xmlns:a16="http://schemas.microsoft.com/office/drawing/2014/main" id="{DA2EC570-A336-CCEF-AB23-75C5BFBF0827}"/>
              </a:ext>
            </a:extLst>
          </p:cNvPr>
          <p:cNvSpPr>
            <a:spLocks noGrp="1"/>
          </p:cNvSpPr>
          <p:nvPr>
            <p:ph type="body" idx="1"/>
          </p:nvPr>
        </p:nvSpPr>
        <p:spPr>
          <a:xfrm>
            <a:off x="298831" y="537826"/>
            <a:ext cx="8649011" cy="3962772"/>
          </a:xfrm>
        </p:spPr>
        <p:txBody>
          <a:bodyPr/>
          <a:lstStyle/>
          <a:p>
            <a:pPr>
              <a:lnSpc>
                <a:spcPct val="100000"/>
              </a:lnSpc>
            </a:pPr>
            <a:r>
              <a:rPr lang="en-US" dirty="0"/>
              <a:t>Leverage other agencies and objectives</a:t>
            </a:r>
          </a:p>
          <a:p>
            <a:pPr lvl="1">
              <a:lnSpc>
                <a:spcPct val="100000"/>
              </a:lnSpc>
              <a:spcBef>
                <a:spcPts val="1000"/>
              </a:spcBef>
            </a:pPr>
            <a:r>
              <a:rPr lang="en-US" sz="1600" dirty="0"/>
              <a:t>For example, the United Nations UNESCO funded 23 instruments to be managed by KOICA and NIER in southeast ASIA.</a:t>
            </a:r>
          </a:p>
          <a:p>
            <a:pPr marL="114300" indent="0">
              <a:lnSpc>
                <a:spcPct val="100000"/>
              </a:lnSpc>
              <a:buNone/>
            </a:pPr>
            <a:endParaRPr lang="en-US" dirty="0"/>
          </a:p>
          <a:p>
            <a:pPr>
              <a:lnSpc>
                <a:spcPct val="100000"/>
              </a:lnSpc>
            </a:pPr>
            <a:r>
              <a:rPr lang="en-US" dirty="0"/>
              <a:t>EPA 25+ instruments</a:t>
            </a:r>
          </a:p>
          <a:p>
            <a:pPr>
              <a:lnSpc>
                <a:spcPct val="100000"/>
              </a:lnSpc>
            </a:pPr>
            <a:r>
              <a:rPr lang="en-US" dirty="0"/>
              <a:t>NASA IPMSI – 13 instruments </a:t>
            </a:r>
          </a:p>
          <a:p>
            <a:pPr>
              <a:lnSpc>
                <a:spcPct val="100000"/>
              </a:lnSpc>
            </a:pPr>
            <a:r>
              <a:rPr lang="en-US" dirty="0"/>
              <a:t>NASA Satellite needs Working Group (SNWG) - Hard to reach rural and developing nation sites</a:t>
            </a:r>
          </a:p>
          <a:p>
            <a:pPr lvl="1">
              <a:lnSpc>
                <a:spcPct val="100000"/>
              </a:lnSpc>
            </a:pPr>
            <a:r>
              <a:rPr lang="en-US" sz="1600" dirty="0"/>
              <a:t>10 US department of Agriculture rural sites</a:t>
            </a:r>
          </a:p>
          <a:p>
            <a:pPr lvl="1">
              <a:lnSpc>
                <a:spcPct val="100000"/>
              </a:lnSpc>
              <a:spcBef>
                <a:spcPts val="1000"/>
              </a:spcBef>
            </a:pPr>
            <a:r>
              <a:rPr lang="en-US" sz="1600" dirty="0"/>
              <a:t>10 US State Department embassy locations</a:t>
            </a:r>
          </a:p>
          <a:p>
            <a:pPr>
              <a:lnSpc>
                <a:spcPct val="200000"/>
              </a:lnSpc>
            </a:pPr>
            <a:r>
              <a:rPr lang="en-US" dirty="0"/>
              <a:t>NOAA starting investment with interest for GEO-XO.</a:t>
            </a:r>
          </a:p>
          <a:p>
            <a:pPr lvl="1">
              <a:lnSpc>
                <a:spcPct val="100000"/>
              </a:lnSpc>
            </a:pPr>
            <a:r>
              <a:rPr lang="en-US" sz="1600" dirty="0"/>
              <a:t>Installed at Essex, Maryland MDE site in June 2024</a:t>
            </a:r>
          </a:p>
          <a:p>
            <a:pPr lvl="1">
              <a:lnSpc>
                <a:spcPct val="100000"/>
              </a:lnSpc>
            </a:pPr>
            <a:endParaRPr lang="en-US" dirty="0"/>
          </a:p>
        </p:txBody>
      </p:sp>
      <p:pic>
        <p:nvPicPr>
          <p:cNvPr id="4" name="Google Shape;66;p15">
            <a:extLst>
              <a:ext uri="{FF2B5EF4-FFF2-40B4-BE49-F238E27FC236}">
                <a16:creationId xmlns:a16="http://schemas.microsoft.com/office/drawing/2014/main" id="{90247BD4-CEFC-EBEC-E129-952A58DF0E4F}"/>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13062" y="4590854"/>
            <a:ext cx="415603" cy="421375"/>
          </a:xfrm>
          <a:prstGeom prst="rect">
            <a:avLst/>
          </a:prstGeom>
          <a:noFill/>
          <a:ln>
            <a:noFill/>
          </a:ln>
        </p:spPr>
      </p:pic>
      <p:pic>
        <p:nvPicPr>
          <p:cNvPr id="5" name="Google Shape;67;p15">
            <a:extLst>
              <a:ext uri="{FF2B5EF4-FFF2-40B4-BE49-F238E27FC236}">
                <a16:creationId xmlns:a16="http://schemas.microsoft.com/office/drawing/2014/main" id="{E157BAA6-6AEE-AECB-C5C8-0D33DF697FDC}"/>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99700" y="4590854"/>
            <a:ext cx="563576" cy="471475"/>
          </a:xfrm>
          <a:prstGeom prst="rect">
            <a:avLst/>
          </a:prstGeom>
          <a:noFill/>
          <a:ln>
            <a:noFill/>
          </a:ln>
        </p:spPr>
      </p:pic>
      <p:pic>
        <p:nvPicPr>
          <p:cNvPr id="6" name="Google Shape;100;p18">
            <a:extLst>
              <a:ext uri="{FF2B5EF4-FFF2-40B4-BE49-F238E27FC236}">
                <a16:creationId xmlns:a16="http://schemas.microsoft.com/office/drawing/2014/main" id="{845600C7-3A7F-B2CA-EF3E-AF84790EECB6}"/>
              </a:ext>
            </a:extLst>
          </p:cNvPr>
          <p:cNvPicPr preferRelativeResize="0">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1262341" y="4590854"/>
            <a:ext cx="462692" cy="420624"/>
          </a:xfrm>
          <a:prstGeom prst="rect">
            <a:avLst/>
          </a:prstGeom>
          <a:noFill/>
          <a:ln>
            <a:noFill/>
          </a:ln>
        </p:spPr>
      </p:pic>
      <p:pic>
        <p:nvPicPr>
          <p:cNvPr id="7" name="Google Shape;93;p18">
            <a:extLst>
              <a:ext uri="{FF2B5EF4-FFF2-40B4-BE49-F238E27FC236}">
                <a16:creationId xmlns:a16="http://schemas.microsoft.com/office/drawing/2014/main" id="{A6272ECC-1238-0887-4F38-F8878BBF6574}"/>
              </a:ext>
            </a:extLst>
          </p:cNvPr>
          <p:cNvPicPr preferRelativeResize="0">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1816764" y="4590854"/>
            <a:ext cx="419868" cy="457200"/>
          </a:xfrm>
          <a:prstGeom prst="rect">
            <a:avLst/>
          </a:prstGeom>
          <a:noFill/>
          <a:ln>
            <a:noFill/>
          </a:ln>
        </p:spPr>
      </p:pic>
      <p:pic>
        <p:nvPicPr>
          <p:cNvPr id="2058" name="Picture 10">
            <a:extLst>
              <a:ext uri="{FF2B5EF4-FFF2-40B4-BE49-F238E27FC236}">
                <a16:creationId xmlns:a16="http://schemas.microsoft.com/office/drawing/2014/main" id="{214AE5EE-61BA-F935-2D0A-CBE4A555A4B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869735" y="4590854"/>
            <a:ext cx="61044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CTRIS Newsletter | ACTRIS">
            <a:extLst>
              <a:ext uri="{FF2B5EF4-FFF2-40B4-BE49-F238E27FC236}">
                <a16:creationId xmlns:a16="http://schemas.microsoft.com/office/drawing/2014/main" id="{1031D7E1-4C16-64F0-8623-C9CC76BECC6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295345" y="4590854"/>
            <a:ext cx="759883"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7149253F-2ABD-0142-FFE3-2C69DCACCCE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599771" y="4590854"/>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041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E173F09-FDC5-654B-3EA1-155D8F90B828}"/>
              </a:ext>
            </a:extLst>
          </p:cNvPr>
          <p:cNvGrpSpPr/>
          <p:nvPr/>
        </p:nvGrpSpPr>
        <p:grpSpPr>
          <a:xfrm>
            <a:off x="533684" y="625798"/>
            <a:ext cx="7828881" cy="4416342"/>
            <a:chOff x="533684" y="625798"/>
            <a:chExt cx="7828881" cy="4416342"/>
          </a:xfrm>
        </p:grpSpPr>
        <p:pic>
          <p:nvPicPr>
            <p:cNvPr id="5" name="Picture 4">
              <a:extLst>
                <a:ext uri="{FF2B5EF4-FFF2-40B4-BE49-F238E27FC236}">
                  <a16:creationId xmlns:a16="http://schemas.microsoft.com/office/drawing/2014/main" id="{E54891BC-F13D-7845-A473-BD7B33E168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0165" y="647363"/>
              <a:ext cx="7772400" cy="4394777"/>
            </a:xfrm>
            <a:prstGeom prst="rect">
              <a:avLst/>
            </a:prstGeom>
          </p:spPr>
        </p:pic>
        <p:pic>
          <p:nvPicPr>
            <p:cNvPr id="8" name="Google Shape;112;p16">
              <a:extLst>
                <a:ext uri="{FF2B5EF4-FFF2-40B4-BE49-F238E27FC236}">
                  <a16:creationId xmlns:a16="http://schemas.microsoft.com/office/drawing/2014/main" id="{CDFD43FB-8B8D-D6C5-9D37-593654AD020D}"/>
                </a:ext>
              </a:extLst>
            </p:cNvPr>
            <p:cNvPicPr preferRelativeResize="0"/>
            <p:nvPr/>
          </p:nvPicPr>
          <p:blipFill rotWithShape="1">
            <a:blip r:embed="rId3">
              <a:alphaModFix/>
            </a:blip>
            <a:srcRect/>
            <a:stretch/>
          </p:blipFill>
          <p:spPr>
            <a:xfrm>
              <a:off x="533684" y="625798"/>
              <a:ext cx="1388882" cy="1073529"/>
            </a:xfrm>
            <a:prstGeom prst="rect">
              <a:avLst/>
            </a:prstGeom>
            <a:noFill/>
            <a:ln>
              <a:noFill/>
            </a:ln>
          </p:spPr>
        </p:pic>
      </p:grpSp>
      <p:sp>
        <p:nvSpPr>
          <p:cNvPr id="2" name="Title 1">
            <a:extLst>
              <a:ext uri="{FF2B5EF4-FFF2-40B4-BE49-F238E27FC236}">
                <a16:creationId xmlns:a16="http://schemas.microsoft.com/office/drawing/2014/main" id="{06C46A4B-B411-6653-52ED-334397458C44}"/>
              </a:ext>
            </a:extLst>
          </p:cNvPr>
          <p:cNvSpPr>
            <a:spLocks noGrp="1"/>
          </p:cNvSpPr>
          <p:nvPr>
            <p:ph type="title"/>
          </p:nvPr>
        </p:nvSpPr>
        <p:spPr/>
        <p:txBody>
          <a:bodyPr/>
          <a:lstStyle/>
          <a:p>
            <a:r>
              <a:rPr lang="en-US" dirty="0"/>
              <a:t>Increasing Participation in Minority Serving Institutions (IPMSI)</a:t>
            </a:r>
          </a:p>
        </p:txBody>
      </p:sp>
      <p:sp>
        <p:nvSpPr>
          <p:cNvPr id="7" name="Rounded Rectangle 6">
            <a:extLst>
              <a:ext uri="{FF2B5EF4-FFF2-40B4-BE49-F238E27FC236}">
                <a16:creationId xmlns:a16="http://schemas.microsoft.com/office/drawing/2014/main" id="{9A9BE8A5-F46A-715F-4481-73B43EC025D4}"/>
              </a:ext>
            </a:extLst>
          </p:cNvPr>
          <p:cNvSpPr/>
          <p:nvPr/>
        </p:nvSpPr>
        <p:spPr>
          <a:xfrm>
            <a:off x="2160573" y="647364"/>
            <a:ext cx="5000878" cy="1105236"/>
          </a:xfrm>
          <a:prstGeom prst="roundRect">
            <a:avLst/>
          </a:prstGeom>
          <a:solidFill>
            <a:schemeClr val="accent1">
              <a:alpha val="6455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Pandoras added in 2023-2024 at 13 institutions</a:t>
            </a:r>
          </a:p>
          <a:p>
            <a:pPr marL="285750" indent="-285750">
              <a:buFont typeface="Arial" panose="020B0604020202020204" pitchFamily="34" charset="0"/>
              <a:buChar char="•"/>
            </a:pPr>
            <a:r>
              <a:rPr lang="en-US" dirty="0"/>
              <a:t>Expand in areas with limited measurement resources</a:t>
            </a:r>
          </a:p>
          <a:p>
            <a:pPr marL="285750" indent="-285750">
              <a:buFont typeface="Arial" panose="020B0604020202020204" pitchFamily="34" charset="0"/>
              <a:buChar char="•"/>
            </a:pPr>
            <a:r>
              <a:rPr lang="en-US" dirty="0"/>
              <a:t>Create a cohort of motivated PI’s with 5 years funding</a:t>
            </a:r>
          </a:p>
          <a:p>
            <a:pPr marL="285750" indent="-285750">
              <a:buFont typeface="Arial" panose="020B0604020202020204" pitchFamily="34" charset="0"/>
              <a:buChar char="•"/>
            </a:pPr>
            <a:r>
              <a:rPr lang="en-US" dirty="0"/>
              <a:t>90+ instruments in the TEMPO FOV</a:t>
            </a:r>
          </a:p>
        </p:txBody>
      </p:sp>
    </p:spTree>
    <p:extLst>
      <p:ext uri="{BB962C8B-B14F-4D97-AF65-F5344CB8AC3E}">
        <p14:creationId xmlns:p14="http://schemas.microsoft.com/office/powerpoint/2010/main" val="3218411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C46E55-2647-16BC-F71B-B4047C4CEDBC}"/>
              </a:ext>
            </a:extLst>
          </p:cNvPr>
          <p:cNvSpPr>
            <a:spLocks noGrp="1"/>
          </p:cNvSpPr>
          <p:nvPr>
            <p:ph type="body" idx="1"/>
          </p:nvPr>
        </p:nvSpPr>
        <p:spPr>
          <a:xfrm>
            <a:off x="311700" y="695275"/>
            <a:ext cx="8520600" cy="2743200"/>
          </a:xfrm>
        </p:spPr>
        <p:txBody>
          <a:bodyPr/>
          <a:lstStyle/>
          <a:p>
            <a:endParaRPr lang="en-US" dirty="0"/>
          </a:p>
        </p:txBody>
      </p:sp>
      <p:pic>
        <p:nvPicPr>
          <p:cNvPr id="7" name="Picture 6">
            <a:extLst>
              <a:ext uri="{FF2B5EF4-FFF2-40B4-BE49-F238E27FC236}">
                <a16:creationId xmlns:a16="http://schemas.microsoft.com/office/drawing/2014/main" id="{C5D54E44-D2C5-2EC6-9C95-6A13649F9041}"/>
              </a:ext>
            </a:extLst>
          </p:cNvPr>
          <p:cNvPicPr>
            <a:picLocks noChangeAspect="1"/>
          </p:cNvPicPr>
          <p:nvPr/>
        </p:nvPicPr>
        <p:blipFill>
          <a:blip r:embed="rId2"/>
          <a:stretch>
            <a:fillRect/>
          </a:stretch>
        </p:blipFill>
        <p:spPr>
          <a:xfrm>
            <a:off x="5744336" y="2312894"/>
            <a:ext cx="3399664" cy="2830606"/>
          </a:xfrm>
          <a:prstGeom prst="rect">
            <a:avLst/>
          </a:prstGeom>
        </p:spPr>
      </p:pic>
      <p:pic>
        <p:nvPicPr>
          <p:cNvPr id="11" name="Picture 10">
            <a:extLst>
              <a:ext uri="{FF2B5EF4-FFF2-40B4-BE49-F238E27FC236}">
                <a16:creationId xmlns:a16="http://schemas.microsoft.com/office/drawing/2014/main" id="{0EC6828C-49B8-1638-A8CE-DA16C51C61AB}"/>
              </a:ext>
            </a:extLst>
          </p:cNvPr>
          <p:cNvPicPr>
            <a:picLocks noChangeAspect="1"/>
          </p:cNvPicPr>
          <p:nvPr/>
        </p:nvPicPr>
        <p:blipFill>
          <a:blip r:embed="rId3"/>
          <a:srcRect l="6512" t="15441" r="3330"/>
          <a:stretch/>
        </p:blipFill>
        <p:spPr>
          <a:xfrm>
            <a:off x="1" y="3033328"/>
            <a:ext cx="3612776" cy="2110171"/>
          </a:xfrm>
          <a:prstGeom prst="rect">
            <a:avLst/>
          </a:prstGeom>
        </p:spPr>
      </p:pic>
      <p:pic>
        <p:nvPicPr>
          <p:cNvPr id="13" name="Picture 12">
            <a:extLst>
              <a:ext uri="{FF2B5EF4-FFF2-40B4-BE49-F238E27FC236}">
                <a16:creationId xmlns:a16="http://schemas.microsoft.com/office/drawing/2014/main" id="{035AE277-03E5-49DD-EE95-D83E8079DF02}"/>
              </a:ext>
            </a:extLst>
          </p:cNvPr>
          <p:cNvPicPr>
            <a:picLocks noChangeAspect="1"/>
          </p:cNvPicPr>
          <p:nvPr/>
        </p:nvPicPr>
        <p:blipFill>
          <a:blip r:embed="rId4"/>
          <a:srcRect l="12572" r="12185"/>
          <a:stretch/>
        </p:blipFill>
        <p:spPr>
          <a:xfrm>
            <a:off x="3585883" y="2328582"/>
            <a:ext cx="2429436" cy="2814917"/>
          </a:xfrm>
          <a:prstGeom prst="rect">
            <a:avLst/>
          </a:prstGeom>
        </p:spPr>
      </p:pic>
      <p:pic>
        <p:nvPicPr>
          <p:cNvPr id="5" name="Picture 4">
            <a:extLst>
              <a:ext uri="{FF2B5EF4-FFF2-40B4-BE49-F238E27FC236}">
                <a16:creationId xmlns:a16="http://schemas.microsoft.com/office/drawing/2014/main" id="{5D01C5AC-00EE-1217-CAC5-8CE6065C8982}"/>
              </a:ext>
            </a:extLst>
          </p:cNvPr>
          <p:cNvPicPr>
            <a:picLocks noChangeAspect="1"/>
          </p:cNvPicPr>
          <p:nvPr/>
        </p:nvPicPr>
        <p:blipFill>
          <a:blip r:embed="rId5"/>
          <a:stretch>
            <a:fillRect/>
          </a:stretch>
        </p:blipFill>
        <p:spPr>
          <a:xfrm>
            <a:off x="-313" y="568036"/>
            <a:ext cx="3604125" cy="2764270"/>
          </a:xfrm>
          <a:prstGeom prst="rect">
            <a:avLst/>
          </a:prstGeom>
        </p:spPr>
      </p:pic>
      <p:pic>
        <p:nvPicPr>
          <p:cNvPr id="9" name="Picture 8">
            <a:extLst>
              <a:ext uri="{FF2B5EF4-FFF2-40B4-BE49-F238E27FC236}">
                <a16:creationId xmlns:a16="http://schemas.microsoft.com/office/drawing/2014/main" id="{5F1755A7-E9F2-6A91-E7FB-5D7ADDA68888}"/>
              </a:ext>
            </a:extLst>
          </p:cNvPr>
          <p:cNvPicPr>
            <a:picLocks noChangeAspect="1"/>
          </p:cNvPicPr>
          <p:nvPr/>
        </p:nvPicPr>
        <p:blipFill>
          <a:blip r:embed="rId6"/>
          <a:stretch>
            <a:fillRect/>
          </a:stretch>
        </p:blipFill>
        <p:spPr>
          <a:xfrm>
            <a:off x="6965576" y="0"/>
            <a:ext cx="2178424" cy="2895774"/>
          </a:xfrm>
          <a:prstGeom prst="rect">
            <a:avLst/>
          </a:prstGeom>
        </p:spPr>
      </p:pic>
      <p:pic>
        <p:nvPicPr>
          <p:cNvPr id="15" name="Picture 14">
            <a:extLst>
              <a:ext uri="{FF2B5EF4-FFF2-40B4-BE49-F238E27FC236}">
                <a16:creationId xmlns:a16="http://schemas.microsoft.com/office/drawing/2014/main" id="{E177003C-472D-9800-F0FB-F78AE3B8AB9E}"/>
              </a:ext>
            </a:extLst>
          </p:cNvPr>
          <p:cNvPicPr>
            <a:picLocks noChangeAspect="1"/>
          </p:cNvPicPr>
          <p:nvPr/>
        </p:nvPicPr>
        <p:blipFill>
          <a:blip r:embed="rId7"/>
          <a:srcRect b="21534"/>
          <a:stretch/>
        </p:blipFill>
        <p:spPr>
          <a:xfrm>
            <a:off x="3566118" y="-1"/>
            <a:ext cx="3402707" cy="2384613"/>
          </a:xfrm>
          <a:prstGeom prst="rect">
            <a:avLst/>
          </a:prstGeom>
        </p:spPr>
      </p:pic>
      <p:sp>
        <p:nvSpPr>
          <p:cNvPr id="16" name="TextBox 15">
            <a:extLst>
              <a:ext uri="{FF2B5EF4-FFF2-40B4-BE49-F238E27FC236}">
                <a16:creationId xmlns:a16="http://schemas.microsoft.com/office/drawing/2014/main" id="{C04A542F-7D9A-8453-B460-9E03EA6C6FB7}"/>
              </a:ext>
            </a:extLst>
          </p:cNvPr>
          <p:cNvSpPr txBox="1"/>
          <p:nvPr/>
        </p:nvSpPr>
        <p:spPr>
          <a:xfrm>
            <a:off x="1057835" y="627529"/>
            <a:ext cx="1279517" cy="307777"/>
          </a:xfrm>
          <a:prstGeom prst="rect">
            <a:avLst/>
          </a:prstGeom>
          <a:solidFill>
            <a:schemeClr val="lt1">
              <a:alpha val="50000"/>
            </a:schemeClr>
          </a:solidFill>
        </p:spPr>
        <p:txBody>
          <a:bodyPr wrap="none" rtlCol="0">
            <a:spAutoFit/>
          </a:bodyPr>
          <a:lstStyle/>
          <a:p>
            <a:r>
              <a:rPr lang="en-US" dirty="0"/>
              <a:t>Tuba City, AZ</a:t>
            </a:r>
          </a:p>
        </p:txBody>
      </p:sp>
      <p:sp>
        <p:nvSpPr>
          <p:cNvPr id="17" name="TextBox 16">
            <a:extLst>
              <a:ext uri="{FF2B5EF4-FFF2-40B4-BE49-F238E27FC236}">
                <a16:creationId xmlns:a16="http://schemas.microsoft.com/office/drawing/2014/main" id="{19B9545C-DB3E-0AC9-EAFA-6D596CB038D6}"/>
              </a:ext>
            </a:extLst>
          </p:cNvPr>
          <p:cNvSpPr txBox="1"/>
          <p:nvPr/>
        </p:nvSpPr>
        <p:spPr>
          <a:xfrm>
            <a:off x="1210235" y="3514165"/>
            <a:ext cx="1141659" cy="307777"/>
          </a:xfrm>
          <a:prstGeom prst="rect">
            <a:avLst/>
          </a:prstGeom>
          <a:solidFill>
            <a:schemeClr val="lt1">
              <a:alpha val="50000"/>
            </a:schemeClr>
          </a:solidFill>
        </p:spPr>
        <p:txBody>
          <a:bodyPr wrap="none" rtlCol="0">
            <a:spAutoFit/>
          </a:bodyPr>
          <a:lstStyle/>
          <a:p>
            <a:r>
              <a:rPr lang="en-US" dirty="0"/>
              <a:t>Whittier, CA</a:t>
            </a:r>
          </a:p>
        </p:txBody>
      </p:sp>
      <p:sp>
        <p:nvSpPr>
          <p:cNvPr id="18" name="TextBox 17">
            <a:extLst>
              <a:ext uri="{FF2B5EF4-FFF2-40B4-BE49-F238E27FC236}">
                <a16:creationId xmlns:a16="http://schemas.microsoft.com/office/drawing/2014/main" id="{1C910A4C-8A9E-C24E-308D-7044D8489440}"/>
              </a:ext>
            </a:extLst>
          </p:cNvPr>
          <p:cNvSpPr txBox="1"/>
          <p:nvPr/>
        </p:nvSpPr>
        <p:spPr>
          <a:xfrm>
            <a:off x="4876800" y="1075764"/>
            <a:ext cx="1539204" cy="307777"/>
          </a:xfrm>
          <a:prstGeom prst="rect">
            <a:avLst/>
          </a:prstGeom>
          <a:solidFill>
            <a:schemeClr val="lt1">
              <a:alpha val="50000"/>
            </a:schemeClr>
          </a:solidFill>
        </p:spPr>
        <p:txBody>
          <a:bodyPr wrap="none" rtlCol="0">
            <a:spAutoFit/>
          </a:bodyPr>
          <a:lstStyle/>
          <a:p>
            <a:r>
              <a:rPr lang="en-US" dirty="0"/>
              <a:t>New Orleans, LA</a:t>
            </a:r>
          </a:p>
        </p:txBody>
      </p:sp>
      <p:sp>
        <p:nvSpPr>
          <p:cNvPr id="2" name="Title 1">
            <a:extLst>
              <a:ext uri="{FF2B5EF4-FFF2-40B4-BE49-F238E27FC236}">
                <a16:creationId xmlns:a16="http://schemas.microsoft.com/office/drawing/2014/main" id="{887EB1F0-F287-C1D5-6BB5-361B25E5C507}"/>
              </a:ext>
            </a:extLst>
          </p:cNvPr>
          <p:cNvSpPr>
            <a:spLocks noGrp="1"/>
          </p:cNvSpPr>
          <p:nvPr>
            <p:ph type="title"/>
          </p:nvPr>
        </p:nvSpPr>
        <p:spPr>
          <a:xfrm>
            <a:off x="6900" y="-12175"/>
            <a:ext cx="4143759" cy="572700"/>
          </a:xfrm>
          <a:solidFill>
            <a:schemeClr val="lt1"/>
          </a:solidFill>
        </p:spPr>
        <p:txBody>
          <a:bodyPr/>
          <a:lstStyle/>
          <a:p>
            <a:r>
              <a:rPr lang="en-US" dirty="0" err="1"/>
              <a:t>Colocated</a:t>
            </a:r>
            <a:r>
              <a:rPr lang="en-US" dirty="0"/>
              <a:t> Pandora and </a:t>
            </a:r>
            <a:r>
              <a:rPr lang="en-US" dirty="0" err="1"/>
              <a:t>Cimels</a:t>
            </a:r>
            <a:endParaRPr lang="en-US" dirty="0"/>
          </a:p>
        </p:txBody>
      </p:sp>
      <p:sp>
        <p:nvSpPr>
          <p:cNvPr id="19" name="TextBox 18">
            <a:extLst>
              <a:ext uri="{FF2B5EF4-FFF2-40B4-BE49-F238E27FC236}">
                <a16:creationId xmlns:a16="http://schemas.microsoft.com/office/drawing/2014/main" id="{CE76BC77-008B-47FB-DE1A-92083AB86B38}"/>
              </a:ext>
            </a:extLst>
          </p:cNvPr>
          <p:cNvSpPr txBox="1"/>
          <p:nvPr/>
        </p:nvSpPr>
        <p:spPr>
          <a:xfrm>
            <a:off x="3881719" y="3558988"/>
            <a:ext cx="2116285" cy="307777"/>
          </a:xfrm>
          <a:prstGeom prst="rect">
            <a:avLst/>
          </a:prstGeom>
          <a:solidFill>
            <a:schemeClr val="lt1">
              <a:alpha val="50000"/>
            </a:schemeClr>
          </a:solidFill>
        </p:spPr>
        <p:txBody>
          <a:bodyPr wrap="none" rtlCol="0">
            <a:spAutoFit/>
          </a:bodyPr>
          <a:lstStyle/>
          <a:p>
            <a:r>
              <a:rPr lang="en-US" dirty="0"/>
              <a:t>Chesapeake Bay Bridge</a:t>
            </a:r>
          </a:p>
        </p:txBody>
      </p:sp>
      <p:sp>
        <p:nvSpPr>
          <p:cNvPr id="20" name="TextBox 19">
            <a:extLst>
              <a:ext uri="{FF2B5EF4-FFF2-40B4-BE49-F238E27FC236}">
                <a16:creationId xmlns:a16="http://schemas.microsoft.com/office/drawing/2014/main" id="{965999A6-EA63-E3E2-0B89-2690169C2014}"/>
              </a:ext>
            </a:extLst>
          </p:cNvPr>
          <p:cNvSpPr txBox="1"/>
          <p:nvPr/>
        </p:nvSpPr>
        <p:spPr>
          <a:xfrm>
            <a:off x="7431741" y="0"/>
            <a:ext cx="1090363" cy="307777"/>
          </a:xfrm>
          <a:prstGeom prst="rect">
            <a:avLst/>
          </a:prstGeom>
          <a:solidFill>
            <a:schemeClr val="lt1">
              <a:alpha val="50000"/>
            </a:schemeClr>
          </a:solidFill>
        </p:spPr>
        <p:txBody>
          <a:bodyPr wrap="none" rtlCol="0">
            <a:spAutoFit/>
          </a:bodyPr>
          <a:lstStyle/>
          <a:p>
            <a:r>
              <a:rPr lang="en-US" dirty="0"/>
              <a:t>Chicago, IL</a:t>
            </a:r>
          </a:p>
        </p:txBody>
      </p:sp>
      <p:sp>
        <p:nvSpPr>
          <p:cNvPr id="21" name="TextBox 20">
            <a:extLst>
              <a:ext uri="{FF2B5EF4-FFF2-40B4-BE49-F238E27FC236}">
                <a16:creationId xmlns:a16="http://schemas.microsoft.com/office/drawing/2014/main" id="{D4B48072-7A1C-4AAC-A88B-49C7509B2E44}"/>
              </a:ext>
            </a:extLst>
          </p:cNvPr>
          <p:cNvSpPr txBox="1"/>
          <p:nvPr/>
        </p:nvSpPr>
        <p:spPr>
          <a:xfrm>
            <a:off x="6347011" y="3971365"/>
            <a:ext cx="1151277" cy="307777"/>
          </a:xfrm>
          <a:prstGeom prst="rect">
            <a:avLst/>
          </a:prstGeom>
          <a:solidFill>
            <a:schemeClr val="lt1">
              <a:alpha val="50000"/>
            </a:schemeClr>
          </a:solidFill>
        </p:spPr>
        <p:txBody>
          <a:bodyPr wrap="none" rtlCol="0">
            <a:spAutoFit/>
          </a:bodyPr>
          <a:lstStyle/>
          <a:p>
            <a:r>
              <a:rPr lang="en-US" dirty="0"/>
              <a:t>Langley, VA</a:t>
            </a:r>
          </a:p>
        </p:txBody>
      </p:sp>
    </p:spTree>
    <p:extLst>
      <p:ext uri="{BB962C8B-B14F-4D97-AF65-F5344CB8AC3E}">
        <p14:creationId xmlns:p14="http://schemas.microsoft.com/office/powerpoint/2010/main" val="194608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B685E7-45E5-AC6A-9A42-23878A4D8BB5}"/>
              </a:ext>
            </a:extLst>
          </p:cNvPr>
          <p:cNvSpPr>
            <a:spLocks noGrp="1"/>
          </p:cNvSpPr>
          <p:nvPr>
            <p:ph type="title"/>
          </p:nvPr>
        </p:nvSpPr>
        <p:spPr>
          <a:xfrm>
            <a:off x="1314450" y="0"/>
            <a:ext cx="6515100" cy="697711"/>
          </a:xfrm>
        </p:spPr>
        <p:txBody>
          <a:bodyPr>
            <a:normAutofit fontScale="90000"/>
          </a:bodyPr>
          <a:lstStyle/>
          <a:p>
            <a:r>
              <a:rPr lang="en-US" dirty="0"/>
              <a:t>SNWG: Produce localized NO</a:t>
            </a:r>
            <a:r>
              <a:rPr lang="en-US" baseline="-25000" dirty="0"/>
              <a:t>2</a:t>
            </a:r>
            <a:r>
              <a:rPr lang="en-US" dirty="0"/>
              <a:t> forecasts by combining PANDORA observations with GEOS model output</a:t>
            </a:r>
          </a:p>
        </p:txBody>
      </p:sp>
      <p:pic>
        <p:nvPicPr>
          <p:cNvPr id="4" name="Picture 3" descr="A map of the world&#10;&#10;Description automatically generated with medium confidence">
            <a:extLst>
              <a:ext uri="{FF2B5EF4-FFF2-40B4-BE49-F238E27FC236}">
                <a16:creationId xmlns:a16="http://schemas.microsoft.com/office/drawing/2014/main" id="{FE74AD44-AC2D-C01C-5FF7-B17632AF0E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1267" y="1107093"/>
            <a:ext cx="2851262" cy="1447800"/>
          </a:xfrm>
          <a:prstGeom prst="rect">
            <a:avLst/>
          </a:prstGeom>
          <a:ln>
            <a:solidFill>
              <a:srgbClr val="000000"/>
            </a:solidFill>
          </a:ln>
        </p:spPr>
      </p:pic>
      <p:pic>
        <p:nvPicPr>
          <p:cNvPr id="5" name="Picture 4" descr="A picture containing text, line, plot, diagram&#10;&#10;Description automatically generated">
            <a:extLst>
              <a:ext uri="{FF2B5EF4-FFF2-40B4-BE49-F238E27FC236}">
                <a16:creationId xmlns:a16="http://schemas.microsoft.com/office/drawing/2014/main" id="{AE1883F8-4D06-C1A8-CB3C-53EC2E5312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1200" y="2516066"/>
            <a:ext cx="3648744" cy="1324359"/>
          </a:xfrm>
          <a:prstGeom prst="rect">
            <a:avLst/>
          </a:prstGeom>
          <a:ln>
            <a:solidFill>
              <a:srgbClr val="000000"/>
            </a:solidFill>
          </a:ln>
        </p:spPr>
      </p:pic>
      <p:pic>
        <p:nvPicPr>
          <p:cNvPr id="6" name="Picture 5" descr="A screenshot of a map&#10;&#10;Description automatically generated with medium confidence">
            <a:extLst>
              <a:ext uri="{FF2B5EF4-FFF2-40B4-BE49-F238E27FC236}">
                <a16:creationId xmlns:a16="http://schemas.microsoft.com/office/drawing/2014/main" id="{4D4C1E8F-B47E-7CDA-CC42-EDBAFAC65B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24500" y="3564583"/>
            <a:ext cx="3139881" cy="1507143"/>
          </a:xfrm>
          <a:prstGeom prst="rect">
            <a:avLst/>
          </a:prstGeom>
        </p:spPr>
      </p:pic>
      <p:sp>
        <p:nvSpPr>
          <p:cNvPr id="7" name="TextBox 6">
            <a:extLst>
              <a:ext uri="{FF2B5EF4-FFF2-40B4-BE49-F238E27FC236}">
                <a16:creationId xmlns:a16="http://schemas.microsoft.com/office/drawing/2014/main" id="{1E86112D-5593-2502-53C8-B36FD3655A7D}"/>
              </a:ext>
            </a:extLst>
          </p:cNvPr>
          <p:cNvSpPr txBox="1"/>
          <p:nvPr/>
        </p:nvSpPr>
        <p:spPr>
          <a:xfrm>
            <a:off x="141267" y="876260"/>
            <a:ext cx="2851262" cy="276999"/>
          </a:xfrm>
          <a:prstGeom prst="rect">
            <a:avLst/>
          </a:prstGeom>
          <a:noFill/>
        </p:spPr>
        <p:txBody>
          <a:bodyPr wrap="square" rtlCol="0">
            <a:spAutoFit/>
          </a:bodyPr>
          <a:lstStyle/>
          <a:p>
            <a:pPr algn="ctr"/>
            <a:r>
              <a:rPr lang="en-US" sz="1200" dirty="0">
                <a:solidFill>
                  <a:schemeClr val="bg2">
                    <a:lumMod val="25000"/>
                  </a:schemeClr>
                </a:solidFill>
              </a:rPr>
              <a:t>Pandora observations</a:t>
            </a:r>
          </a:p>
        </p:txBody>
      </p:sp>
      <p:sp>
        <p:nvSpPr>
          <p:cNvPr id="9" name="TextBox 8">
            <a:extLst>
              <a:ext uri="{FF2B5EF4-FFF2-40B4-BE49-F238E27FC236}">
                <a16:creationId xmlns:a16="http://schemas.microsoft.com/office/drawing/2014/main" id="{0A74AE64-4FD6-DCF0-4270-96696AC59E4D}"/>
              </a:ext>
            </a:extLst>
          </p:cNvPr>
          <p:cNvSpPr txBox="1"/>
          <p:nvPr/>
        </p:nvSpPr>
        <p:spPr>
          <a:xfrm>
            <a:off x="1981200" y="2266950"/>
            <a:ext cx="3648743" cy="276999"/>
          </a:xfrm>
          <a:prstGeom prst="rect">
            <a:avLst/>
          </a:prstGeom>
          <a:noFill/>
        </p:spPr>
        <p:txBody>
          <a:bodyPr wrap="square" rtlCol="0">
            <a:spAutoFit/>
          </a:bodyPr>
          <a:lstStyle/>
          <a:p>
            <a:pPr algn="ctr"/>
            <a:r>
              <a:rPr lang="en-US" sz="1200" dirty="0">
                <a:solidFill>
                  <a:schemeClr val="bg2">
                    <a:lumMod val="25000"/>
                  </a:schemeClr>
                </a:solidFill>
              </a:rPr>
              <a:t>GEOS-CF model output + machine learning</a:t>
            </a:r>
          </a:p>
        </p:txBody>
      </p:sp>
      <p:sp>
        <p:nvSpPr>
          <p:cNvPr id="11" name="TextBox 10">
            <a:extLst>
              <a:ext uri="{FF2B5EF4-FFF2-40B4-BE49-F238E27FC236}">
                <a16:creationId xmlns:a16="http://schemas.microsoft.com/office/drawing/2014/main" id="{5EF92D24-B7F6-B157-DB46-F381B08913F4}"/>
              </a:ext>
            </a:extLst>
          </p:cNvPr>
          <p:cNvSpPr txBox="1"/>
          <p:nvPr/>
        </p:nvSpPr>
        <p:spPr>
          <a:xfrm>
            <a:off x="152400" y="3924806"/>
            <a:ext cx="5236896" cy="692497"/>
          </a:xfrm>
          <a:prstGeom prst="rect">
            <a:avLst/>
          </a:prstGeom>
          <a:noFill/>
        </p:spPr>
        <p:txBody>
          <a:bodyPr wrap="square" rtlCol="0">
            <a:spAutoFit/>
          </a:bodyPr>
          <a:lstStyle/>
          <a:p>
            <a:pPr marL="171450" indent="-171450">
              <a:buFont typeface="Arial" panose="020B0604020202020204" pitchFamily="34" charset="0"/>
              <a:buChar char="•"/>
            </a:pPr>
            <a:r>
              <a:rPr lang="en-US" sz="1300" dirty="0">
                <a:solidFill>
                  <a:schemeClr val="bg2">
                    <a:lumMod val="10000"/>
                  </a:schemeClr>
                </a:solidFill>
                <a:sym typeface="Wingdings" pitchFamily="2" charset="2"/>
              </a:rPr>
              <a:t>Adapt ML method developed for surface observations (Christoph Keller et al., ACP 2021)</a:t>
            </a:r>
          </a:p>
          <a:p>
            <a:pPr marL="171450" indent="-171450">
              <a:buFont typeface="Arial" panose="020B0604020202020204" pitchFamily="34" charset="0"/>
              <a:buChar char="•"/>
            </a:pPr>
            <a:r>
              <a:rPr lang="en-US" sz="1300" dirty="0">
                <a:solidFill>
                  <a:schemeClr val="bg2">
                    <a:lumMod val="10000"/>
                  </a:schemeClr>
                </a:solidFill>
              </a:rPr>
              <a:t>Method is limited to locations with at least 1 year of historical data</a:t>
            </a:r>
          </a:p>
        </p:txBody>
      </p:sp>
      <p:pic>
        <p:nvPicPr>
          <p:cNvPr id="2" name="Picture 1">
            <a:extLst>
              <a:ext uri="{FF2B5EF4-FFF2-40B4-BE49-F238E27FC236}">
                <a16:creationId xmlns:a16="http://schemas.microsoft.com/office/drawing/2014/main" id="{A03B4947-BC9D-4720-26DB-916D636E2AD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05500" y="933450"/>
            <a:ext cx="2554357" cy="2494722"/>
          </a:xfrm>
          <a:prstGeom prst="rect">
            <a:avLst/>
          </a:prstGeom>
        </p:spPr>
      </p:pic>
      <p:sp>
        <p:nvSpPr>
          <p:cNvPr id="8" name="TextBox 7">
            <a:extLst>
              <a:ext uri="{FF2B5EF4-FFF2-40B4-BE49-F238E27FC236}">
                <a16:creationId xmlns:a16="http://schemas.microsoft.com/office/drawing/2014/main" id="{87C0A8C2-C0D9-2A8C-0439-C2CF01789C9F}"/>
              </a:ext>
            </a:extLst>
          </p:cNvPr>
          <p:cNvSpPr txBox="1"/>
          <p:nvPr/>
        </p:nvSpPr>
        <p:spPr>
          <a:xfrm>
            <a:off x="3801980" y="1100030"/>
            <a:ext cx="2138182" cy="738664"/>
          </a:xfrm>
          <a:prstGeom prst="rect">
            <a:avLst/>
          </a:prstGeom>
          <a:noFill/>
        </p:spPr>
        <p:txBody>
          <a:bodyPr wrap="square" rtlCol="0">
            <a:spAutoFit/>
          </a:bodyPr>
          <a:lstStyle/>
          <a:p>
            <a:r>
              <a:rPr lang="en-US" dirty="0"/>
              <a:t>PGN +</a:t>
            </a:r>
          </a:p>
          <a:p>
            <a:r>
              <a:rPr lang="en-US" dirty="0"/>
              <a:t>GEOS_CF trop columns -&gt; Surface concentration</a:t>
            </a:r>
          </a:p>
        </p:txBody>
      </p:sp>
      <p:sp>
        <p:nvSpPr>
          <p:cNvPr id="10" name="TextBox 9">
            <a:extLst>
              <a:ext uri="{FF2B5EF4-FFF2-40B4-BE49-F238E27FC236}">
                <a16:creationId xmlns:a16="http://schemas.microsoft.com/office/drawing/2014/main" id="{C0285735-0ED1-AE0E-0E54-A228E15157AD}"/>
              </a:ext>
            </a:extLst>
          </p:cNvPr>
          <p:cNvSpPr txBox="1"/>
          <p:nvPr/>
        </p:nvSpPr>
        <p:spPr>
          <a:xfrm>
            <a:off x="2459182" y="4821382"/>
            <a:ext cx="2406428" cy="307777"/>
          </a:xfrm>
          <a:prstGeom prst="rect">
            <a:avLst/>
          </a:prstGeom>
          <a:noFill/>
        </p:spPr>
        <p:txBody>
          <a:bodyPr wrap="none" rtlCol="0">
            <a:spAutoFit/>
          </a:bodyPr>
          <a:lstStyle/>
          <a:p>
            <a:r>
              <a:rPr lang="en-US" dirty="0"/>
              <a:t>PI Emma </a:t>
            </a:r>
            <a:r>
              <a:rPr lang="en-US" dirty="0" err="1"/>
              <a:t>Knowland</a:t>
            </a:r>
            <a:r>
              <a:rPr lang="en-US" dirty="0"/>
              <a:t>, GMAO</a:t>
            </a:r>
          </a:p>
        </p:txBody>
      </p:sp>
    </p:spTree>
    <p:extLst>
      <p:ext uri="{BB962C8B-B14F-4D97-AF65-F5344CB8AC3E}">
        <p14:creationId xmlns:p14="http://schemas.microsoft.com/office/powerpoint/2010/main" val="3117604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30325" y="12469"/>
            <a:ext cx="8369100" cy="461100"/>
          </a:xfrm>
          <a:prstGeom prst="rect">
            <a:avLst/>
          </a:prstGeom>
          <a:noFill/>
          <a:ln>
            <a:noFill/>
          </a:ln>
        </p:spPr>
        <p:txBody>
          <a:bodyPr spcFirstLastPara="1" wrap="square" lIns="68575" tIns="34275" rIns="68575" bIns="34275" anchor="b" anchorCtr="0">
            <a:noAutofit/>
          </a:bodyPr>
          <a:lstStyle/>
          <a:p>
            <a:pPr marL="0" marR="0" lvl="0" indent="0" algn="l" rtl="0">
              <a:lnSpc>
                <a:spcPct val="85000"/>
              </a:lnSpc>
              <a:spcBef>
                <a:spcPts val="0"/>
              </a:spcBef>
              <a:spcAft>
                <a:spcPts val="0"/>
              </a:spcAft>
              <a:buClr>
                <a:srgbClr val="3F3F3F"/>
              </a:buClr>
              <a:buSzPts val="3600"/>
              <a:buFont typeface="Calibri"/>
              <a:buNone/>
            </a:pPr>
            <a:r>
              <a:rPr lang="en" sz="3200" dirty="0">
                <a:solidFill>
                  <a:srgbClr val="000000"/>
                </a:solidFill>
              </a:rPr>
              <a:t>Instrumentation &amp; Technology</a:t>
            </a:r>
            <a:endParaRPr sz="3200" i="0" u="none" strike="noStrike" cap="none" dirty="0">
              <a:solidFill>
                <a:srgbClr val="000000"/>
              </a:solidFill>
            </a:endParaRPr>
          </a:p>
        </p:txBody>
      </p:sp>
      <p:sp>
        <p:nvSpPr>
          <p:cNvPr id="83" name="Google Shape;83;p14"/>
          <p:cNvSpPr txBox="1">
            <a:spLocks noGrp="1"/>
          </p:cNvSpPr>
          <p:nvPr>
            <p:ph type="body" idx="1"/>
          </p:nvPr>
        </p:nvSpPr>
        <p:spPr>
          <a:xfrm>
            <a:off x="245575" y="762375"/>
            <a:ext cx="8648100" cy="1592700"/>
          </a:xfrm>
          <a:prstGeom prst="rect">
            <a:avLst/>
          </a:prstGeom>
          <a:noFill/>
          <a:ln>
            <a:noFill/>
          </a:ln>
        </p:spPr>
        <p:txBody>
          <a:bodyPr spcFirstLastPara="1" wrap="square" lIns="0" tIns="34275" rIns="0" bIns="34275" anchor="t" anchorCtr="0">
            <a:noAutofit/>
          </a:bodyPr>
          <a:lstStyle/>
          <a:p>
            <a:pPr marL="457200" lvl="0" indent="-323850" algn="l" rtl="0">
              <a:lnSpc>
                <a:spcPct val="107916"/>
              </a:lnSpc>
              <a:spcBef>
                <a:spcPts val="0"/>
              </a:spcBef>
              <a:spcAft>
                <a:spcPts val="0"/>
              </a:spcAft>
              <a:buSzPts val="1500"/>
              <a:buChar char="•"/>
            </a:pPr>
            <a:r>
              <a:rPr lang="en-US" sz="1600" dirty="0"/>
              <a:t>Delrin -&gt; Nylon in sensor head.  </a:t>
            </a:r>
            <a:r>
              <a:rPr lang="en-US" sz="1600" b="1" dirty="0"/>
              <a:t>Complete</a:t>
            </a:r>
          </a:p>
          <a:p>
            <a:pPr marL="457200" lvl="0" indent="-323850" algn="l" rtl="0">
              <a:lnSpc>
                <a:spcPct val="107916"/>
              </a:lnSpc>
              <a:spcBef>
                <a:spcPts val="0"/>
              </a:spcBef>
              <a:spcAft>
                <a:spcPts val="0"/>
              </a:spcAft>
              <a:buSzPts val="1500"/>
              <a:buChar char="•"/>
            </a:pPr>
            <a:r>
              <a:rPr lang="en-US" sz="1600" dirty="0">
                <a:solidFill>
                  <a:srgbClr val="000000"/>
                </a:solidFill>
              </a:rPr>
              <a:t>Upgraded tracker. </a:t>
            </a:r>
            <a:r>
              <a:rPr lang="en-US" sz="1600" b="1" dirty="0">
                <a:solidFill>
                  <a:srgbClr val="000000"/>
                </a:solidFill>
              </a:rPr>
              <a:t>Complete</a:t>
            </a:r>
          </a:p>
          <a:p>
            <a:pPr lvl="1" indent="-323850">
              <a:lnSpc>
                <a:spcPct val="107916"/>
              </a:lnSpc>
              <a:spcBef>
                <a:spcPts val="0"/>
              </a:spcBef>
              <a:buSzPts val="1500"/>
              <a:buChar char="•"/>
            </a:pPr>
            <a:r>
              <a:rPr lang="en-US" sz="1600" dirty="0">
                <a:solidFill>
                  <a:srgbClr val="000000"/>
                </a:solidFill>
              </a:rPr>
              <a:t>Still working on trackers with brakes</a:t>
            </a:r>
          </a:p>
          <a:p>
            <a:pPr indent="-323850">
              <a:lnSpc>
                <a:spcPct val="107916"/>
              </a:lnSpc>
              <a:spcBef>
                <a:spcPts val="0"/>
              </a:spcBef>
              <a:buSzPts val="1500"/>
            </a:pPr>
            <a:r>
              <a:rPr lang="en-US" sz="1600" dirty="0">
                <a:solidFill>
                  <a:srgbClr val="000000"/>
                </a:solidFill>
              </a:rPr>
              <a:t>Upgraded sensor head cables on all new instruments/repairs.</a:t>
            </a:r>
          </a:p>
          <a:p>
            <a:pPr indent="-323850">
              <a:lnSpc>
                <a:spcPct val="107916"/>
              </a:lnSpc>
              <a:spcBef>
                <a:spcPts val="0"/>
              </a:spcBef>
              <a:buSzPts val="1500"/>
            </a:pPr>
            <a:r>
              <a:rPr lang="en-US" sz="1600" dirty="0">
                <a:solidFill>
                  <a:srgbClr val="000000"/>
                </a:solidFill>
              </a:rPr>
              <a:t>New optical diffusers in all new instruments/repairs.</a:t>
            </a:r>
          </a:p>
          <a:p>
            <a:pPr indent="-323850">
              <a:lnSpc>
                <a:spcPct val="107916"/>
              </a:lnSpc>
              <a:spcBef>
                <a:spcPts val="0"/>
              </a:spcBef>
              <a:buSzPts val="1500"/>
            </a:pPr>
            <a:r>
              <a:rPr lang="en-US" sz="1600" dirty="0">
                <a:solidFill>
                  <a:srgbClr val="000000"/>
                </a:solidFill>
              </a:rPr>
              <a:t>Dehumidifier in spectrometer box</a:t>
            </a:r>
          </a:p>
          <a:p>
            <a:pPr lvl="1" indent="-323850">
              <a:lnSpc>
                <a:spcPct val="107916"/>
              </a:lnSpc>
              <a:spcBef>
                <a:spcPts val="0"/>
              </a:spcBef>
              <a:buSzPts val="1500"/>
            </a:pPr>
            <a:r>
              <a:rPr lang="en-US" sz="1600" dirty="0">
                <a:solidFill>
                  <a:srgbClr val="000000"/>
                </a:solidFill>
              </a:rPr>
              <a:t>Humidity is still #1 failure mode</a:t>
            </a:r>
          </a:p>
          <a:p>
            <a:pPr lvl="1" indent="-323850">
              <a:lnSpc>
                <a:spcPct val="107916"/>
              </a:lnSpc>
              <a:spcBef>
                <a:spcPts val="0"/>
              </a:spcBef>
              <a:buSzPts val="1500"/>
            </a:pPr>
            <a:r>
              <a:rPr lang="en-US" sz="1600" dirty="0">
                <a:solidFill>
                  <a:srgbClr val="000000"/>
                </a:solidFill>
              </a:rPr>
              <a:t>All new NASA instruments have the dehumidifier</a:t>
            </a:r>
          </a:p>
          <a:p>
            <a:pPr indent="-323850">
              <a:lnSpc>
                <a:spcPct val="107916"/>
              </a:lnSpc>
              <a:spcBef>
                <a:spcPts val="0"/>
              </a:spcBef>
              <a:buSzPts val="1500"/>
            </a:pPr>
            <a:endParaRPr lang="en-US" sz="1600" dirty="0">
              <a:solidFill>
                <a:srgbClr val="000000"/>
              </a:solidFill>
            </a:endParaRPr>
          </a:p>
          <a:p>
            <a:pPr indent="-323850">
              <a:lnSpc>
                <a:spcPct val="107916"/>
              </a:lnSpc>
              <a:spcBef>
                <a:spcPts val="0"/>
              </a:spcBef>
              <a:buSzPts val="1500"/>
            </a:pPr>
            <a:r>
              <a:rPr lang="en-US" sz="1600" dirty="0">
                <a:solidFill>
                  <a:srgbClr val="000000"/>
                </a:solidFill>
              </a:rPr>
              <a:t>Custom spectrometer development through NASA SBIR</a:t>
            </a:r>
          </a:p>
          <a:p>
            <a:pPr lvl="1" indent="-323850">
              <a:lnSpc>
                <a:spcPct val="107916"/>
              </a:lnSpc>
              <a:spcBef>
                <a:spcPts val="0"/>
              </a:spcBef>
              <a:buSzPts val="1500"/>
            </a:pPr>
            <a:r>
              <a:rPr lang="en-US" sz="1600" dirty="0">
                <a:solidFill>
                  <a:srgbClr val="000000"/>
                </a:solidFill>
              </a:rPr>
              <a:t>Low stray light</a:t>
            </a:r>
          </a:p>
          <a:p>
            <a:pPr lvl="1" indent="-323850">
              <a:lnSpc>
                <a:spcPct val="107916"/>
              </a:lnSpc>
              <a:spcBef>
                <a:spcPts val="0"/>
              </a:spcBef>
              <a:buSzPts val="1500"/>
            </a:pPr>
            <a:r>
              <a:rPr lang="en-US" sz="1600" dirty="0">
                <a:solidFill>
                  <a:srgbClr val="000000"/>
                </a:solidFill>
              </a:rPr>
              <a:t>Temperature controlled detector</a:t>
            </a:r>
          </a:p>
          <a:p>
            <a:pPr lvl="1" indent="-323850">
              <a:lnSpc>
                <a:spcPct val="107916"/>
              </a:lnSpc>
              <a:spcBef>
                <a:spcPts val="0"/>
              </a:spcBef>
              <a:buSzPts val="1500"/>
            </a:pPr>
            <a:r>
              <a:rPr lang="en-US" sz="1600" dirty="0">
                <a:solidFill>
                  <a:srgbClr val="000000"/>
                </a:solidFill>
              </a:rPr>
              <a:t>Fiber adapter</a:t>
            </a:r>
          </a:p>
          <a:p>
            <a:pPr indent="-323850">
              <a:lnSpc>
                <a:spcPct val="107916"/>
              </a:lnSpc>
              <a:spcBef>
                <a:spcPts val="0"/>
              </a:spcBef>
              <a:buSzPts val="1500"/>
            </a:pPr>
            <a:r>
              <a:rPr lang="en-US" sz="1600" dirty="0">
                <a:solidFill>
                  <a:srgbClr val="000000"/>
                </a:solidFill>
              </a:rPr>
              <a:t>New PAN-C all in one in GSFC lab for calibration</a:t>
            </a:r>
          </a:p>
          <a:p>
            <a:pPr marL="133350" indent="0">
              <a:lnSpc>
                <a:spcPct val="107916"/>
              </a:lnSpc>
              <a:spcBef>
                <a:spcPts val="0"/>
              </a:spcBef>
              <a:buSzPts val="1500"/>
              <a:buNone/>
            </a:pPr>
            <a:endParaRPr lang="en-US" sz="1500" dirty="0">
              <a:solidFill>
                <a:srgbClr val="000000"/>
              </a:solidFill>
            </a:endParaRPr>
          </a:p>
        </p:txBody>
      </p:sp>
      <p:pic>
        <p:nvPicPr>
          <p:cNvPr id="2" name="Google Shape;112;p16">
            <a:extLst>
              <a:ext uri="{FF2B5EF4-FFF2-40B4-BE49-F238E27FC236}">
                <a16:creationId xmlns:a16="http://schemas.microsoft.com/office/drawing/2014/main" id="{FF6E2F0F-151B-FB87-5494-F41B980F9BB1}"/>
              </a:ext>
            </a:extLst>
          </p:cNvPr>
          <p:cNvPicPr preferRelativeResize="0"/>
          <p:nvPr/>
        </p:nvPicPr>
        <p:blipFill rotWithShape="1">
          <a:blip r:embed="rId3">
            <a:alphaModFix/>
          </a:blip>
          <a:srcRect/>
          <a:stretch/>
        </p:blipFill>
        <p:spPr>
          <a:xfrm>
            <a:off x="8268913" y="94417"/>
            <a:ext cx="666750" cy="542925"/>
          </a:xfrm>
          <a:prstGeom prst="rect">
            <a:avLst/>
          </a:prstGeom>
          <a:noFill/>
          <a:ln>
            <a:noFill/>
          </a:ln>
        </p:spPr>
      </p:pic>
      <p:pic>
        <p:nvPicPr>
          <p:cNvPr id="2050" name="Picture 2">
            <a:extLst>
              <a:ext uri="{FF2B5EF4-FFF2-40B4-BE49-F238E27FC236}">
                <a16:creationId xmlns:a16="http://schemas.microsoft.com/office/drawing/2014/main" id="{D5F1323E-A294-4DE6-E826-5B82B216B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2339" y="127000"/>
            <a:ext cx="1621118" cy="18372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866AF23-F5F1-8BB4-4888-1159C7740BC3}"/>
              </a:ext>
            </a:extLst>
          </p:cNvPr>
          <p:cNvSpPr txBox="1"/>
          <p:nvPr/>
        </p:nvSpPr>
        <p:spPr>
          <a:xfrm>
            <a:off x="5901266" y="2091266"/>
            <a:ext cx="2980303" cy="307777"/>
          </a:xfrm>
          <a:prstGeom prst="rect">
            <a:avLst/>
          </a:prstGeom>
          <a:noFill/>
        </p:spPr>
        <p:txBody>
          <a:bodyPr wrap="none" rtlCol="0">
            <a:spAutoFit/>
          </a:bodyPr>
          <a:lstStyle/>
          <a:p>
            <a:r>
              <a:rPr lang="en-US" dirty="0"/>
              <a:t>Electrolytic membrane dehumidifier</a:t>
            </a:r>
          </a:p>
        </p:txBody>
      </p:sp>
      <p:pic>
        <p:nvPicPr>
          <p:cNvPr id="5" name="Picture 4">
            <a:extLst>
              <a:ext uri="{FF2B5EF4-FFF2-40B4-BE49-F238E27FC236}">
                <a16:creationId xmlns:a16="http://schemas.microsoft.com/office/drawing/2014/main" id="{46B0EF35-ADB5-7E2B-4732-2CAB1A2DD330}"/>
              </a:ext>
            </a:extLst>
          </p:cNvPr>
          <p:cNvPicPr>
            <a:picLocks noChangeAspect="1"/>
          </p:cNvPicPr>
          <p:nvPr/>
        </p:nvPicPr>
        <p:blipFill>
          <a:blip r:embed="rId5"/>
          <a:stretch>
            <a:fillRect/>
          </a:stretch>
        </p:blipFill>
        <p:spPr>
          <a:xfrm>
            <a:off x="6032888" y="2658533"/>
            <a:ext cx="2749162" cy="1554611"/>
          </a:xfrm>
          <a:prstGeom prst="rect">
            <a:avLst/>
          </a:prstGeom>
        </p:spPr>
      </p:pic>
      <p:sp>
        <p:nvSpPr>
          <p:cNvPr id="6" name="TextBox 5">
            <a:extLst>
              <a:ext uri="{FF2B5EF4-FFF2-40B4-BE49-F238E27FC236}">
                <a16:creationId xmlns:a16="http://schemas.microsoft.com/office/drawing/2014/main" id="{40286CF8-251D-BFF1-80CB-4C7BEDD14BA2}"/>
              </a:ext>
            </a:extLst>
          </p:cNvPr>
          <p:cNvSpPr txBox="1"/>
          <p:nvPr/>
        </p:nvSpPr>
        <p:spPr>
          <a:xfrm>
            <a:off x="6366933" y="4284134"/>
            <a:ext cx="3064934" cy="523220"/>
          </a:xfrm>
          <a:prstGeom prst="rect">
            <a:avLst/>
          </a:prstGeom>
          <a:noFill/>
        </p:spPr>
        <p:txBody>
          <a:bodyPr wrap="square" rtlCol="0">
            <a:spAutoFit/>
          </a:bodyPr>
          <a:lstStyle/>
          <a:p>
            <a:r>
              <a:rPr lang="en-US" dirty="0" err="1"/>
              <a:t>SciGlob</a:t>
            </a:r>
            <a:r>
              <a:rPr lang="en-US" dirty="0"/>
              <a:t> NASA SBIR Ph-II Spectrometer prototype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E12930-1008-1546-AA57-B9672380847E}"/>
              </a:ext>
            </a:extLst>
          </p:cNvPr>
          <p:cNvSpPr txBox="1"/>
          <p:nvPr/>
        </p:nvSpPr>
        <p:spPr>
          <a:xfrm>
            <a:off x="840310" y="1848205"/>
            <a:ext cx="1739579" cy="523220"/>
          </a:xfrm>
          <a:prstGeom prst="rect">
            <a:avLst/>
          </a:prstGeom>
          <a:noFill/>
        </p:spPr>
        <p:txBody>
          <a:bodyPr wrap="none" rtlCol="0">
            <a:spAutoFit/>
          </a:bodyPr>
          <a:lstStyle/>
          <a:p>
            <a:r>
              <a:rPr lang="en-US" sz="2800" dirty="0"/>
              <a:t>THANKS!</a:t>
            </a:r>
          </a:p>
        </p:txBody>
      </p:sp>
      <p:pic>
        <p:nvPicPr>
          <p:cNvPr id="5" name="Picture 4">
            <a:extLst>
              <a:ext uri="{FF2B5EF4-FFF2-40B4-BE49-F238E27FC236}">
                <a16:creationId xmlns:a16="http://schemas.microsoft.com/office/drawing/2014/main" id="{14845924-993A-4B46-8C7C-030E65635F1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40000" y="348314"/>
            <a:ext cx="2841636" cy="1762131"/>
          </a:xfrm>
          <a:prstGeom prst="rect">
            <a:avLst/>
          </a:prstGeom>
        </p:spPr>
      </p:pic>
      <p:pic>
        <p:nvPicPr>
          <p:cNvPr id="8" name="Picture 7">
            <a:extLst>
              <a:ext uri="{FF2B5EF4-FFF2-40B4-BE49-F238E27FC236}">
                <a16:creationId xmlns:a16="http://schemas.microsoft.com/office/drawing/2014/main" id="{1D2C0D5B-3AF5-20EE-599F-A05A990D21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4540" y="2360092"/>
            <a:ext cx="2482142" cy="1599908"/>
          </a:xfrm>
          <a:prstGeom prst="rect">
            <a:avLst/>
          </a:prstGeom>
        </p:spPr>
      </p:pic>
      <p:sp>
        <p:nvSpPr>
          <p:cNvPr id="9" name="TextBox 8">
            <a:extLst>
              <a:ext uri="{FF2B5EF4-FFF2-40B4-BE49-F238E27FC236}">
                <a16:creationId xmlns:a16="http://schemas.microsoft.com/office/drawing/2014/main" id="{2BFC58B2-4424-06FA-14B8-2C8FD9BC0A2B}"/>
              </a:ext>
            </a:extLst>
          </p:cNvPr>
          <p:cNvSpPr txBox="1"/>
          <p:nvPr/>
        </p:nvSpPr>
        <p:spPr>
          <a:xfrm>
            <a:off x="6271328" y="987228"/>
            <a:ext cx="1702710" cy="307777"/>
          </a:xfrm>
          <a:prstGeom prst="rect">
            <a:avLst/>
          </a:prstGeom>
          <a:noFill/>
        </p:spPr>
        <p:txBody>
          <a:bodyPr wrap="none" rtlCol="0">
            <a:spAutoFit/>
          </a:bodyPr>
          <a:lstStyle/>
          <a:p>
            <a:r>
              <a:rPr lang="en-US" dirty="0"/>
              <a:t>Pan-C NASA SBIR</a:t>
            </a:r>
          </a:p>
        </p:txBody>
      </p:sp>
      <p:sp>
        <p:nvSpPr>
          <p:cNvPr id="10" name="TextBox 9">
            <a:extLst>
              <a:ext uri="{FF2B5EF4-FFF2-40B4-BE49-F238E27FC236}">
                <a16:creationId xmlns:a16="http://schemas.microsoft.com/office/drawing/2014/main" id="{1E3BEDE3-0E24-D675-76AA-AD4CA1ECA83B}"/>
              </a:ext>
            </a:extLst>
          </p:cNvPr>
          <p:cNvSpPr txBox="1"/>
          <p:nvPr/>
        </p:nvSpPr>
        <p:spPr>
          <a:xfrm>
            <a:off x="2404533" y="2583239"/>
            <a:ext cx="3762910" cy="1384995"/>
          </a:xfrm>
          <a:prstGeom prst="rect">
            <a:avLst/>
          </a:prstGeom>
          <a:noFill/>
        </p:spPr>
        <p:txBody>
          <a:bodyPr wrap="square" rtlCol="0">
            <a:spAutoFit/>
          </a:bodyPr>
          <a:lstStyle/>
          <a:p>
            <a:r>
              <a:rPr lang="en-US" dirty="0"/>
              <a:t>Optical NO</a:t>
            </a:r>
            <a:r>
              <a:rPr lang="en-US" baseline="-25000" dirty="0"/>
              <a:t>2 </a:t>
            </a:r>
            <a:r>
              <a:rPr lang="en-US" dirty="0"/>
              <a:t>Sonde </a:t>
            </a:r>
          </a:p>
          <a:p>
            <a:r>
              <a:rPr lang="en-US" dirty="0"/>
              <a:t>(HCHO and O</a:t>
            </a:r>
            <a:r>
              <a:rPr lang="en-US" baseline="-25000" dirty="0"/>
              <a:t>3</a:t>
            </a:r>
            <a:r>
              <a:rPr lang="en-US" dirty="0"/>
              <a:t> in development)</a:t>
            </a:r>
          </a:p>
          <a:p>
            <a:r>
              <a:rPr lang="en-US" dirty="0"/>
              <a:t>20 x 25 x 4 cm, 1 kg, 6W</a:t>
            </a:r>
          </a:p>
          <a:p>
            <a:r>
              <a:rPr lang="en-US" dirty="0"/>
              <a:t>100 ppt/s</a:t>
            </a:r>
          </a:p>
          <a:p>
            <a:r>
              <a:rPr lang="en-US" dirty="0">
                <a:latin typeface="+mn-lt"/>
              </a:rPr>
              <a:t>Bailey et al., </a:t>
            </a:r>
            <a:r>
              <a:rPr lang="en-US" i="1" dirty="0">
                <a:latin typeface="+mn-lt"/>
              </a:rPr>
              <a:t>AMT, </a:t>
            </a:r>
            <a:r>
              <a:rPr lang="en-US" b="0" i="0" u="none" strike="noStrike" dirty="0">
                <a:solidFill>
                  <a:srgbClr val="464646"/>
                </a:solidFill>
                <a:effectLst/>
                <a:latin typeface="+mn-lt"/>
              </a:rPr>
              <a:t>https://</a:t>
            </a:r>
            <a:r>
              <a:rPr lang="en-US" b="0" i="0" u="none" strike="noStrike" dirty="0" err="1">
                <a:solidFill>
                  <a:srgbClr val="464646"/>
                </a:solidFill>
                <a:effectLst/>
                <a:latin typeface="+mn-lt"/>
              </a:rPr>
              <a:t>doi.org</a:t>
            </a:r>
            <a:r>
              <a:rPr lang="en-US" b="0" i="0" u="none" strike="noStrike" dirty="0">
                <a:solidFill>
                  <a:srgbClr val="464646"/>
                </a:solidFill>
                <a:effectLst/>
                <a:latin typeface="+mn-lt"/>
              </a:rPr>
              <a:t>/10.5194/amt-17-5903-2024</a:t>
            </a:r>
            <a:endParaRPr lang="en-US" i="1" dirty="0">
              <a:latin typeface="+mn-lt"/>
            </a:endParaRPr>
          </a:p>
        </p:txBody>
      </p:sp>
    </p:spTree>
    <p:extLst>
      <p:ext uri="{BB962C8B-B14F-4D97-AF65-F5344CB8AC3E}">
        <p14:creationId xmlns:p14="http://schemas.microsoft.com/office/powerpoint/2010/main" val="1371986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title"/>
          </p:nvPr>
        </p:nvSpPr>
        <p:spPr>
          <a:xfrm>
            <a:off x="6900" y="-121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400"/>
              <a:t>Pandonia Global Network: Reference measurements of O</a:t>
            </a:r>
            <a:r>
              <a:rPr lang="en" sz="2400" baseline="-25000"/>
              <a:t>3</a:t>
            </a:r>
            <a:r>
              <a:rPr lang="en" sz="2400"/>
              <a:t>, NO</a:t>
            </a:r>
            <a:r>
              <a:rPr lang="en" sz="2400" baseline="-25000"/>
              <a:t>2</a:t>
            </a:r>
            <a:r>
              <a:rPr lang="en" sz="2400"/>
              <a:t>, and HCHO</a:t>
            </a:r>
            <a:endParaRPr sz="2400"/>
          </a:p>
        </p:txBody>
      </p:sp>
      <p:sp>
        <p:nvSpPr>
          <p:cNvPr id="73" name="Google Shape;73;p13"/>
          <p:cNvSpPr txBox="1">
            <a:spLocks noGrp="1"/>
          </p:cNvSpPr>
          <p:nvPr>
            <p:ph type="body" idx="1"/>
          </p:nvPr>
        </p:nvSpPr>
        <p:spPr>
          <a:xfrm>
            <a:off x="311700" y="624450"/>
            <a:ext cx="8019300" cy="21540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AutoNum type="arabicParenR"/>
            </a:pPr>
            <a:r>
              <a:rPr lang="en" sz="2000"/>
              <a:t>Calibration and Quality Assurance:</a:t>
            </a:r>
            <a:endParaRPr sz="2000"/>
          </a:p>
          <a:p>
            <a:pPr marL="914400" lvl="1" indent="-330200" algn="l" rtl="0">
              <a:lnSpc>
                <a:spcPct val="115000"/>
              </a:lnSpc>
              <a:spcBef>
                <a:spcPts val="0"/>
              </a:spcBef>
              <a:spcAft>
                <a:spcPts val="0"/>
              </a:spcAft>
              <a:buSzPts val="1600"/>
              <a:buAutoNum type="alphaLcParenR"/>
            </a:pPr>
            <a:r>
              <a:rPr lang="en" sz="1600"/>
              <a:t>Laboratory and Field calibration of instruments</a:t>
            </a:r>
            <a:endParaRPr sz="1600"/>
          </a:p>
          <a:p>
            <a:pPr marL="457200" lvl="0" indent="-355600" algn="l" rtl="0">
              <a:lnSpc>
                <a:spcPct val="115000"/>
              </a:lnSpc>
              <a:spcBef>
                <a:spcPts val="0"/>
              </a:spcBef>
              <a:spcAft>
                <a:spcPts val="0"/>
              </a:spcAft>
              <a:buSzPts val="2000"/>
              <a:buAutoNum type="arabicParenR"/>
            </a:pPr>
            <a:r>
              <a:rPr lang="en" sz="2000"/>
              <a:t>Network operation</a:t>
            </a:r>
            <a:endParaRPr sz="2000"/>
          </a:p>
          <a:p>
            <a:pPr marL="914400" lvl="1" indent="-330200" algn="l" rtl="0">
              <a:lnSpc>
                <a:spcPct val="115000"/>
              </a:lnSpc>
              <a:spcBef>
                <a:spcPts val="0"/>
              </a:spcBef>
              <a:spcAft>
                <a:spcPts val="0"/>
              </a:spcAft>
              <a:buSzPts val="1600"/>
              <a:buAutoNum type="alphaLcParenR"/>
            </a:pPr>
            <a:r>
              <a:rPr lang="en" sz="1600"/>
              <a:t>Remote monitoring and repair of instruments</a:t>
            </a:r>
            <a:endParaRPr sz="1600"/>
          </a:p>
          <a:p>
            <a:pPr marL="457200" lvl="0" indent="-355600" algn="l" rtl="0">
              <a:lnSpc>
                <a:spcPct val="115000"/>
              </a:lnSpc>
              <a:spcBef>
                <a:spcPts val="0"/>
              </a:spcBef>
              <a:spcAft>
                <a:spcPts val="0"/>
              </a:spcAft>
              <a:buSzPts val="2000"/>
              <a:buAutoNum type="arabicParenR"/>
            </a:pPr>
            <a:r>
              <a:rPr lang="en" sz="2000"/>
              <a:t>Retrieval</a:t>
            </a:r>
            <a:endParaRPr sz="2000"/>
          </a:p>
          <a:p>
            <a:pPr marL="914400" lvl="1" indent="-330200" algn="l" rtl="0">
              <a:lnSpc>
                <a:spcPct val="115000"/>
              </a:lnSpc>
              <a:spcBef>
                <a:spcPts val="0"/>
              </a:spcBef>
              <a:spcAft>
                <a:spcPts val="0"/>
              </a:spcAft>
              <a:buSzPts val="1600"/>
              <a:buAutoNum type="alphaLcParenR"/>
            </a:pPr>
            <a:r>
              <a:rPr lang="en" sz="1600"/>
              <a:t>Production of O</a:t>
            </a:r>
            <a:r>
              <a:rPr lang="en" sz="1600" baseline="-25000"/>
              <a:t>3</a:t>
            </a:r>
            <a:r>
              <a:rPr lang="en" sz="1600"/>
              <a:t>, NO</a:t>
            </a:r>
            <a:r>
              <a:rPr lang="en" sz="1600" baseline="-25000"/>
              <a:t>2</a:t>
            </a:r>
            <a:r>
              <a:rPr lang="en" sz="1600"/>
              <a:t> and HCHO Columns/Profiles</a:t>
            </a:r>
            <a:endParaRPr sz="1600"/>
          </a:p>
          <a:p>
            <a:pPr marL="457200" lvl="0" indent="0" algn="l" rtl="0">
              <a:lnSpc>
                <a:spcPct val="115000"/>
              </a:lnSpc>
              <a:spcBef>
                <a:spcPts val="1600"/>
              </a:spcBef>
              <a:spcAft>
                <a:spcPts val="1600"/>
              </a:spcAft>
              <a:buSzPts val="1800"/>
              <a:buNone/>
            </a:pPr>
            <a:endParaRPr sz="1600"/>
          </a:p>
        </p:txBody>
      </p:sp>
      <p:pic>
        <p:nvPicPr>
          <p:cNvPr id="74" name="Google Shape;74;p13"/>
          <p:cNvPicPr preferRelativeResize="0"/>
          <p:nvPr/>
        </p:nvPicPr>
        <p:blipFill rotWithShape="1">
          <a:blip r:embed="rId3" cstate="print">
            <a:alphaModFix/>
            <a:extLst>
              <a:ext uri="{28A0092B-C50C-407E-A947-70E740481C1C}">
                <a14:useLocalDpi xmlns:a14="http://schemas.microsoft.com/office/drawing/2010/main"/>
              </a:ext>
            </a:extLst>
          </a:blip>
          <a:srcRect b="22642"/>
          <a:stretch/>
        </p:blipFill>
        <p:spPr>
          <a:xfrm>
            <a:off x="411800" y="2723150"/>
            <a:ext cx="5719814" cy="1593805"/>
          </a:xfrm>
          <a:prstGeom prst="rect">
            <a:avLst/>
          </a:prstGeom>
          <a:noFill/>
          <a:ln>
            <a:noFill/>
          </a:ln>
        </p:spPr>
      </p:pic>
      <p:pic>
        <p:nvPicPr>
          <p:cNvPr id="75" name="Google Shape;75;p13"/>
          <p:cNvPicPr preferRelativeResize="0"/>
          <p:nvPr/>
        </p:nvPicPr>
        <p:blipFill rotWithShape="1">
          <a:blip r:embed="rId4">
            <a:alphaModFix/>
          </a:blip>
          <a:srcRect/>
          <a:stretch/>
        </p:blipFill>
        <p:spPr>
          <a:xfrm>
            <a:off x="6625726" y="658600"/>
            <a:ext cx="2258925" cy="3175375"/>
          </a:xfrm>
          <a:prstGeom prst="rect">
            <a:avLst/>
          </a:prstGeom>
          <a:noFill/>
          <a:ln>
            <a:noFill/>
          </a:ln>
        </p:spPr>
      </p:pic>
      <p:sp>
        <p:nvSpPr>
          <p:cNvPr id="76" name="Google Shape;76;p13"/>
          <p:cNvSpPr txBox="1"/>
          <p:nvPr/>
        </p:nvSpPr>
        <p:spPr>
          <a:xfrm>
            <a:off x="6625725" y="3846675"/>
            <a:ext cx="2259000" cy="525600"/>
          </a:xfrm>
          <a:prstGeom prst="rect">
            <a:avLst/>
          </a:prstGeom>
          <a:noFill/>
          <a:ln w="9525" cap="flat" cmpd="sng">
            <a:solidFill>
              <a:srgbClr val="1155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Arial"/>
                <a:ea typeface="Arial"/>
                <a:cs typeface="Arial"/>
                <a:sym typeface="Arial"/>
              </a:rPr>
              <a:t>The PGN operates </a:t>
            </a:r>
            <a:r>
              <a:rPr lang="en" dirty="0"/>
              <a:t>175</a:t>
            </a:r>
            <a:r>
              <a:rPr lang="en" sz="1400" b="0" i="0" u="none" strike="noStrike" cap="none" dirty="0">
                <a:solidFill>
                  <a:srgbClr val="000000"/>
                </a:solidFill>
                <a:latin typeface="Arial"/>
                <a:ea typeface="Arial"/>
                <a:cs typeface="Arial"/>
                <a:sym typeface="Arial"/>
              </a:rPr>
              <a:t>+ Pandora instruments</a:t>
            </a:r>
            <a:endParaRPr dirty="0"/>
          </a:p>
        </p:txBody>
      </p:sp>
      <p:sp>
        <p:nvSpPr>
          <p:cNvPr id="77" name="Google Shape;77;p13"/>
          <p:cNvSpPr txBox="1"/>
          <p:nvPr/>
        </p:nvSpPr>
        <p:spPr>
          <a:xfrm>
            <a:off x="1031225" y="4409230"/>
            <a:ext cx="5326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sng" strike="noStrike" cap="none">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https://www.pandonia-global-network.org/</a:t>
            </a:r>
            <a:endParaRPr sz="1400" b="0" i="0" u="sng" strike="noStrike" cap="none">
              <a:solidFill>
                <a:srgbClr val="1155CC"/>
              </a:solidFill>
              <a:latin typeface="Calibri"/>
              <a:ea typeface="Calibri"/>
              <a:cs typeface="Calibri"/>
              <a:sym typeface="Calibri"/>
            </a:endParaRPr>
          </a:p>
          <a:p>
            <a:pPr marL="0" marR="0" lvl="0" indent="0" algn="l" rtl="0">
              <a:lnSpc>
                <a:spcPct val="100000"/>
              </a:lnSpc>
              <a:spcBef>
                <a:spcPts val="0"/>
              </a:spcBef>
              <a:spcAft>
                <a:spcPts val="0"/>
              </a:spcAft>
              <a:buNone/>
            </a:pPr>
            <a:r>
              <a:rPr lang="en" sz="1400" b="0" i="0" u="sng" strike="noStrike" cap="none">
                <a:solidFill>
                  <a:srgbClr val="1155CC"/>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Thomas.Hanisco@nasa.gov</a:t>
            </a:r>
            <a:r>
              <a:rPr lang="en" sz="1400" b="0" i="0" u="sng" strike="noStrike" cap="none">
                <a:solidFill>
                  <a:srgbClr val="1155CC"/>
                </a:solidFill>
                <a:latin typeface="Calibri"/>
                <a:ea typeface="Calibri"/>
                <a:cs typeface="Calibri"/>
                <a:sym typeface="Calibri"/>
              </a:rPr>
              <a:t>, </a:t>
            </a:r>
            <a:r>
              <a:rPr lang="en" u="sng">
                <a:solidFill>
                  <a:srgbClr val="1155CC"/>
                </a:solidFill>
                <a:latin typeface="Calibri"/>
                <a:ea typeface="Calibri"/>
                <a:cs typeface="Calibri"/>
                <a:sym typeface="Calibri"/>
              </a:rPr>
              <a:t>a</a:t>
            </a:r>
            <a:r>
              <a:rPr lang="en" sz="1400" b="0" i="0" u="sng" strike="noStrike" cap="none">
                <a:solidFill>
                  <a:srgbClr val="1155CC"/>
                </a:solidFill>
                <a:latin typeface="Calibri"/>
                <a:ea typeface="Calibri"/>
                <a:cs typeface="Calibri"/>
                <a:sym typeface="Calibri"/>
              </a:rPr>
              <a:t>lexander.</a:t>
            </a:r>
            <a:r>
              <a:rPr lang="en" u="sng">
                <a:solidFill>
                  <a:srgbClr val="1155CC"/>
                </a:solidFill>
                <a:latin typeface="Calibri"/>
                <a:ea typeface="Calibri"/>
                <a:cs typeface="Calibri"/>
                <a:sym typeface="Calibri"/>
              </a:rPr>
              <a:t>c</a:t>
            </a:r>
            <a:r>
              <a:rPr lang="en" sz="1400" b="0" i="0" u="sng" strike="noStrike" cap="none">
                <a:solidFill>
                  <a:srgbClr val="1155CC"/>
                </a:solidFill>
                <a:latin typeface="Calibri"/>
                <a:ea typeface="Calibri"/>
                <a:cs typeface="Calibri"/>
                <a:sym typeface="Calibri"/>
              </a:rPr>
              <a:t>ede@</a:t>
            </a:r>
            <a:r>
              <a:rPr lang="en" u="sng">
                <a:solidFill>
                  <a:srgbClr val="1155CC"/>
                </a:solidFill>
                <a:latin typeface="Calibri"/>
                <a:ea typeface="Calibri"/>
                <a:cs typeface="Calibri"/>
                <a:sym typeface="Calibri"/>
              </a:rPr>
              <a:t>l</a:t>
            </a:r>
            <a:r>
              <a:rPr lang="en" sz="1400" b="0" i="0" u="sng" strike="noStrike" cap="none">
                <a:solidFill>
                  <a:srgbClr val="1155CC"/>
                </a:solidFill>
                <a:latin typeface="Calibri"/>
                <a:ea typeface="Calibri"/>
                <a:cs typeface="Calibri"/>
                <a:sym typeface="Calibri"/>
              </a:rPr>
              <a:t>uft</a:t>
            </a:r>
            <a:r>
              <a:rPr lang="en" u="sng">
                <a:solidFill>
                  <a:srgbClr val="1155CC"/>
                </a:solidFill>
                <a:latin typeface="Calibri"/>
                <a:ea typeface="Calibri"/>
                <a:cs typeface="Calibri"/>
                <a:sym typeface="Calibri"/>
              </a:rPr>
              <a:t>b</a:t>
            </a:r>
            <a:r>
              <a:rPr lang="en" sz="1400" b="0" i="0" u="sng" strike="noStrike" cap="none">
                <a:solidFill>
                  <a:srgbClr val="1155CC"/>
                </a:solidFill>
                <a:latin typeface="Calibri"/>
                <a:ea typeface="Calibri"/>
                <a:cs typeface="Calibri"/>
                <a:sym typeface="Calibri"/>
              </a:rPr>
              <a:t>lick.a</a:t>
            </a:r>
            <a:r>
              <a:rPr lang="en" sz="1400" b="0" i="0" u="sng" strike="noStrike" cap="none">
                <a:solidFill>
                  <a:srgbClr val="0070C0"/>
                </a:solidFill>
                <a:latin typeface="Calibri"/>
                <a:ea typeface="Calibri"/>
                <a:cs typeface="Calibri"/>
                <a:sym typeface="Calibri"/>
              </a:rPr>
              <a:t>t</a:t>
            </a:r>
            <a:endParaRPr sz="1400" b="0" i="0" u="none" strike="noStrike" cap="none">
              <a:solidFill>
                <a:srgbClr val="0070C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30325" y="12469"/>
            <a:ext cx="8369100" cy="461100"/>
          </a:xfrm>
          <a:prstGeom prst="rect">
            <a:avLst/>
          </a:prstGeom>
          <a:noFill/>
          <a:ln>
            <a:noFill/>
          </a:ln>
        </p:spPr>
        <p:txBody>
          <a:bodyPr spcFirstLastPara="1" wrap="square" lIns="68575" tIns="34275" rIns="68575" bIns="34275" anchor="b" anchorCtr="0">
            <a:noAutofit/>
          </a:bodyPr>
          <a:lstStyle/>
          <a:p>
            <a:pPr marL="0" marR="0" lvl="0" indent="0" algn="l" rtl="0">
              <a:lnSpc>
                <a:spcPct val="85000"/>
              </a:lnSpc>
              <a:spcBef>
                <a:spcPts val="0"/>
              </a:spcBef>
              <a:spcAft>
                <a:spcPts val="0"/>
              </a:spcAft>
              <a:buClr>
                <a:srgbClr val="3F3F3F"/>
              </a:buClr>
              <a:buSzPts val="3600"/>
              <a:buFont typeface="Calibri"/>
              <a:buNone/>
            </a:pPr>
            <a:r>
              <a:rPr lang="en" sz="3600">
                <a:solidFill>
                  <a:srgbClr val="000000"/>
                </a:solidFill>
              </a:rPr>
              <a:t>Instrumentation</a:t>
            </a:r>
            <a:endParaRPr sz="3600" i="0" u="none" strike="noStrike" cap="none">
              <a:solidFill>
                <a:srgbClr val="000000"/>
              </a:solidFill>
            </a:endParaRPr>
          </a:p>
        </p:txBody>
      </p:sp>
      <p:sp>
        <p:nvSpPr>
          <p:cNvPr id="83" name="Google Shape;83;p14"/>
          <p:cNvSpPr txBox="1">
            <a:spLocks noGrp="1"/>
          </p:cNvSpPr>
          <p:nvPr>
            <p:ph type="body" idx="1"/>
          </p:nvPr>
        </p:nvSpPr>
        <p:spPr>
          <a:xfrm>
            <a:off x="293200" y="429000"/>
            <a:ext cx="8648100" cy="1592700"/>
          </a:xfrm>
          <a:prstGeom prst="rect">
            <a:avLst/>
          </a:prstGeom>
          <a:noFill/>
          <a:ln>
            <a:noFill/>
          </a:ln>
        </p:spPr>
        <p:txBody>
          <a:bodyPr spcFirstLastPara="1" wrap="square" lIns="0" tIns="34275" rIns="0" bIns="34275" anchor="t" anchorCtr="0">
            <a:noAutofit/>
          </a:bodyPr>
          <a:lstStyle/>
          <a:p>
            <a:pPr marL="457200" lvl="0" indent="-323850" algn="l" rtl="0">
              <a:lnSpc>
                <a:spcPct val="107916"/>
              </a:lnSpc>
              <a:spcBef>
                <a:spcPts val="0"/>
              </a:spcBef>
              <a:spcAft>
                <a:spcPts val="0"/>
              </a:spcAft>
              <a:buSzPts val="1500"/>
              <a:buChar char="•"/>
            </a:pPr>
            <a:r>
              <a:rPr lang="en" sz="1500" dirty="0"/>
              <a:t>Pandora is a ground-based sun/sky/moon viewing spectrometer system</a:t>
            </a:r>
            <a:endParaRPr sz="1500" dirty="0"/>
          </a:p>
          <a:p>
            <a:pPr marL="457200" lvl="0" indent="-323850" algn="l" rtl="0">
              <a:lnSpc>
                <a:spcPct val="107916"/>
              </a:lnSpc>
              <a:spcBef>
                <a:spcPts val="0"/>
              </a:spcBef>
              <a:spcAft>
                <a:spcPts val="0"/>
              </a:spcAft>
              <a:buSzPts val="1500"/>
              <a:buChar char="•"/>
            </a:pPr>
            <a:r>
              <a:rPr lang="en" sz="1500" dirty="0"/>
              <a:t>The sensor head (light collector) is mounted on a 2-axis tracker.  </a:t>
            </a:r>
            <a:endParaRPr sz="1500" dirty="0"/>
          </a:p>
          <a:p>
            <a:pPr marL="457200" lvl="0" indent="-323850" algn="l" rtl="0">
              <a:lnSpc>
                <a:spcPct val="107916"/>
              </a:lnSpc>
              <a:spcBef>
                <a:spcPts val="0"/>
              </a:spcBef>
              <a:spcAft>
                <a:spcPts val="0"/>
              </a:spcAft>
              <a:buSzPts val="1500"/>
              <a:buChar char="•"/>
            </a:pPr>
            <a:r>
              <a:rPr lang="en" sz="1500" dirty="0"/>
              <a:t>Sun/sky/moon-light is directed to the input of a </a:t>
            </a:r>
            <a:r>
              <a:rPr lang="en" sz="1500" dirty="0" err="1"/>
              <a:t>ccd</a:t>
            </a:r>
            <a:r>
              <a:rPr lang="en" sz="1500" dirty="0"/>
              <a:t> spectrometer with a fiber optic cable.</a:t>
            </a:r>
            <a:endParaRPr sz="1500" dirty="0"/>
          </a:p>
          <a:p>
            <a:pPr marL="457200" lvl="0" indent="-323850" algn="l" rtl="0">
              <a:lnSpc>
                <a:spcPct val="107916"/>
              </a:lnSpc>
              <a:spcBef>
                <a:spcPts val="0"/>
              </a:spcBef>
              <a:spcAft>
                <a:spcPts val="0"/>
              </a:spcAft>
              <a:buClr>
                <a:srgbClr val="000000"/>
              </a:buClr>
              <a:buSzPts val="1500"/>
              <a:buChar char="•"/>
            </a:pPr>
            <a:r>
              <a:rPr lang="en" sz="1500" dirty="0">
                <a:solidFill>
                  <a:srgbClr val="000000"/>
                </a:solidFill>
              </a:rPr>
              <a:t>Control electronics for semi-autonomous operation in all-weather conditions</a:t>
            </a:r>
            <a:endParaRPr sz="1500" dirty="0">
              <a:solidFill>
                <a:srgbClr val="000000"/>
              </a:solidFill>
            </a:endParaRPr>
          </a:p>
          <a:p>
            <a:pPr marL="457200" lvl="0" indent="-323850" algn="l" rtl="0">
              <a:lnSpc>
                <a:spcPct val="107916"/>
              </a:lnSpc>
              <a:spcBef>
                <a:spcPts val="0"/>
              </a:spcBef>
              <a:spcAft>
                <a:spcPts val="0"/>
              </a:spcAft>
              <a:buClr>
                <a:srgbClr val="000000"/>
              </a:buClr>
              <a:buSzPts val="1500"/>
              <a:buChar char="•"/>
            </a:pPr>
            <a:r>
              <a:rPr lang="en" sz="1500" dirty="0">
                <a:solidFill>
                  <a:srgbClr val="000000"/>
                </a:solidFill>
              </a:rPr>
              <a:t>Pixels (wavelength) and Counts (intensity) are used to derive trace gas abundance</a:t>
            </a:r>
            <a:endParaRPr sz="1500" dirty="0">
              <a:solidFill>
                <a:srgbClr val="000000"/>
              </a:solidFill>
            </a:endParaRPr>
          </a:p>
        </p:txBody>
      </p:sp>
      <p:grpSp>
        <p:nvGrpSpPr>
          <p:cNvPr id="84" name="Google Shape;84;p14"/>
          <p:cNvGrpSpPr/>
          <p:nvPr/>
        </p:nvGrpSpPr>
        <p:grpSpPr>
          <a:xfrm>
            <a:off x="591955" y="1805212"/>
            <a:ext cx="3011983" cy="3232784"/>
            <a:chOff x="5510475" y="1209706"/>
            <a:chExt cx="3271050" cy="3510843"/>
          </a:xfrm>
        </p:grpSpPr>
        <p:pic>
          <p:nvPicPr>
            <p:cNvPr id="85" name="Google Shape;85;p1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705075" y="1273475"/>
              <a:ext cx="3076450" cy="3447074"/>
            </a:xfrm>
            <a:prstGeom prst="rect">
              <a:avLst/>
            </a:prstGeom>
            <a:noFill/>
            <a:ln>
              <a:noFill/>
            </a:ln>
          </p:spPr>
        </p:pic>
        <p:grpSp>
          <p:nvGrpSpPr>
            <p:cNvPr id="86" name="Google Shape;86;p14"/>
            <p:cNvGrpSpPr/>
            <p:nvPr/>
          </p:nvGrpSpPr>
          <p:grpSpPr>
            <a:xfrm>
              <a:off x="5580138" y="1609389"/>
              <a:ext cx="1678200" cy="504675"/>
              <a:chOff x="5580138" y="1917253"/>
              <a:chExt cx="1678200" cy="672900"/>
            </a:xfrm>
          </p:grpSpPr>
          <p:sp>
            <p:nvSpPr>
              <p:cNvPr id="87" name="Google Shape;87;p14"/>
              <p:cNvSpPr txBox="1"/>
              <p:nvPr/>
            </p:nvSpPr>
            <p:spPr>
              <a:xfrm>
                <a:off x="5580138" y="1917253"/>
                <a:ext cx="1116600" cy="67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FFFF00"/>
                    </a:solidFill>
                    <a:latin typeface="Calibri"/>
                    <a:ea typeface="Calibri"/>
                    <a:cs typeface="Calibri"/>
                    <a:sym typeface="Calibri"/>
                  </a:rPr>
                  <a:t>Dual-axis </a:t>
                </a:r>
                <a:endParaRPr sz="1600" b="1" i="0" u="none" strike="noStrike" cap="none">
                  <a:solidFill>
                    <a:srgbClr val="FFFF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FFFF00"/>
                    </a:solidFill>
                    <a:latin typeface="Calibri"/>
                    <a:ea typeface="Calibri"/>
                    <a:cs typeface="Calibri"/>
                    <a:sym typeface="Calibri"/>
                  </a:rPr>
                  <a:t>tracker</a:t>
                </a:r>
                <a:endParaRPr sz="1600" b="1" i="0" u="none" strike="noStrike" cap="none">
                  <a:solidFill>
                    <a:srgbClr val="FFFF00"/>
                  </a:solidFill>
                  <a:latin typeface="Calibri"/>
                  <a:ea typeface="Calibri"/>
                  <a:cs typeface="Calibri"/>
                  <a:sym typeface="Calibri"/>
                </a:endParaRPr>
              </a:p>
            </p:txBody>
          </p:sp>
          <p:cxnSp>
            <p:nvCxnSpPr>
              <p:cNvPr id="88" name="Google Shape;88;p14"/>
              <p:cNvCxnSpPr>
                <a:stCxn id="87" idx="3"/>
              </p:cNvCxnSpPr>
              <p:nvPr/>
            </p:nvCxnSpPr>
            <p:spPr>
              <a:xfrm rot="10800000" flipH="1">
                <a:off x="6696738" y="2252503"/>
                <a:ext cx="561600" cy="1200"/>
              </a:xfrm>
              <a:prstGeom prst="straightConnector1">
                <a:avLst/>
              </a:prstGeom>
              <a:noFill/>
              <a:ln w="19050" cap="flat" cmpd="sng">
                <a:solidFill>
                  <a:srgbClr val="FFFF00"/>
                </a:solidFill>
                <a:prstDash val="solid"/>
                <a:round/>
                <a:headEnd type="none" w="sm" len="sm"/>
                <a:tailEnd type="triangle" w="med" len="med"/>
              </a:ln>
            </p:spPr>
          </p:cxnSp>
        </p:grpSp>
        <p:sp>
          <p:nvSpPr>
            <p:cNvPr id="89" name="Google Shape;89;p14"/>
            <p:cNvSpPr txBox="1"/>
            <p:nvPr/>
          </p:nvSpPr>
          <p:spPr>
            <a:xfrm>
              <a:off x="7949925" y="1209706"/>
              <a:ext cx="831600" cy="73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FFFF00"/>
                  </a:solidFill>
                  <a:latin typeface="Calibri"/>
                  <a:ea typeface="Calibri"/>
                  <a:cs typeface="Calibri"/>
                  <a:sym typeface="Calibri"/>
                </a:rPr>
                <a:t>Head </a:t>
              </a:r>
              <a:endParaRPr sz="1600" b="1" i="0" u="none" strike="noStrike" cap="none">
                <a:solidFill>
                  <a:srgbClr val="FFFF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FFFF00"/>
                  </a:solidFill>
                  <a:latin typeface="Calibri"/>
                  <a:ea typeface="Calibri"/>
                  <a:cs typeface="Calibri"/>
                  <a:sym typeface="Calibri"/>
                </a:rPr>
                <a:t>Sensor</a:t>
              </a:r>
              <a:endParaRPr sz="1600" b="1" i="0" u="none" strike="noStrike" cap="none">
                <a:solidFill>
                  <a:srgbClr val="FFFF00"/>
                </a:solidFill>
                <a:latin typeface="Calibri"/>
                <a:ea typeface="Calibri"/>
                <a:cs typeface="Calibri"/>
                <a:sym typeface="Calibri"/>
              </a:endParaRPr>
            </a:p>
          </p:txBody>
        </p:sp>
        <p:grpSp>
          <p:nvGrpSpPr>
            <p:cNvPr id="90" name="Google Shape;90;p14"/>
            <p:cNvGrpSpPr/>
            <p:nvPr/>
          </p:nvGrpSpPr>
          <p:grpSpPr>
            <a:xfrm>
              <a:off x="5510475" y="2263834"/>
              <a:ext cx="1541100" cy="1052325"/>
              <a:chOff x="5510475" y="2789846"/>
              <a:chExt cx="1541100" cy="1403100"/>
            </a:xfrm>
          </p:grpSpPr>
          <p:sp>
            <p:nvSpPr>
              <p:cNvPr id="91" name="Google Shape;91;p14"/>
              <p:cNvSpPr txBox="1"/>
              <p:nvPr/>
            </p:nvSpPr>
            <p:spPr>
              <a:xfrm>
                <a:off x="5510475" y="2789846"/>
                <a:ext cx="1541100" cy="980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FFFF00"/>
                    </a:solidFill>
                    <a:latin typeface="Calibri"/>
                    <a:ea typeface="Calibri"/>
                    <a:cs typeface="Calibri"/>
                    <a:sym typeface="Calibri"/>
                  </a:rPr>
                  <a:t>Electronics </a:t>
                </a:r>
                <a:endParaRPr sz="1600" b="1" i="0" u="none" strike="noStrike" cap="none">
                  <a:solidFill>
                    <a:srgbClr val="FFFF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FFFF00"/>
                    </a:solidFill>
                    <a:latin typeface="Calibri"/>
                    <a:ea typeface="Calibri"/>
                    <a:cs typeface="Calibri"/>
                    <a:sym typeface="Calibri"/>
                  </a:rPr>
                  <a:t>Enclosure</a:t>
                </a:r>
                <a:endParaRPr sz="1600" b="1" i="0" u="none" strike="noStrike" cap="none">
                  <a:solidFill>
                    <a:srgbClr val="FFFF00"/>
                  </a:solidFill>
                  <a:latin typeface="Calibri"/>
                  <a:ea typeface="Calibri"/>
                  <a:cs typeface="Calibri"/>
                  <a:sym typeface="Calibri"/>
                </a:endParaRPr>
              </a:p>
            </p:txBody>
          </p:sp>
          <p:cxnSp>
            <p:nvCxnSpPr>
              <p:cNvPr id="92" name="Google Shape;92;p14"/>
              <p:cNvCxnSpPr>
                <a:stCxn id="91" idx="2"/>
              </p:cNvCxnSpPr>
              <p:nvPr/>
            </p:nvCxnSpPr>
            <p:spPr>
              <a:xfrm>
                <a:off x="6281025" y="3770546"/>
                <a:ext cx="91800" cy="422400"/>
              </a:xfrm>
              <a:prstGeom prst="straightConnector1">
                <a:avLst/>
              </a:prstGeom>
              <a:noFill/>
              <a:ln w="19050" cap="flat" cmpd="sng">
                <a:solidFill>
                  <a:srgbClr val="FFFF00"/>
                </a:solidFill>
                <a:prstDash val="solid"/>
                <a:round/>
                <a:headEnd type="none" w="sm" len="sm"/>
                <a:tailEnd type="triangle" w="med" len="med"/>
              </a:ln>
            </p:spPr>
          </p:cxnSp>
        </p:grpSp>
        <p:grpSp>
          <p:nvGrpSpPr>
            <p:cNvPr id="93" name="Google Shape;93;p14"/>
            <p:cNvGrpSpPr/>
            <p:nvPr/>
          </p:nvGrpSpPr>
          <p:grpSpPr>
            <a:xfrm>
              <a:off x="5901065" y="2161261"/>
              <a:ext cx="2669850" cy="1804913"/>
              <a:chOff x="5411736" y="2653100"/>
              <a:chExt cx="3158839" cy="2406550"/>
            </a:xfrm>
          </p:grpSpPr>
          <p:sp>
            <p:nvSpPr>
              <p:cNvPr id="94" name="Google Shape;94;p14"/>
              <p:cNvSpPr txBox="1"/>
              <p:nvPr/>
            </p:nvSpPr>
            <p:spPr>
              <a:xfrm>
                <a:off x="7738975" y="2773125"/>
                <a:ext cx="831600" cy="961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FFFF00"/>
                    </a:solidFill>
                    <a:latin typeface="Calibri"/>
                    <a:ea typeface="Calibri"/>
                    <a:cs typeface="Calibri"/>
                    <a:sym typeface="Calibri"/>
                  </a:rPr>
                  <a:t>Fiber Optic Cable</a:t>
                </a:r>
                <a:endParaRPr sz="1600" b="1" i="0" u="none" strike="noStrike" cap="none">
                  <a:solidFill>
                    <a:srgbClr val="FFFF00"/>
                  </a:solidFill>
                  <a:latin typeface="Calibri"/>
                  <a:ea typeface="Calibri"/>
                  <a:cs typeface="Calibri"/>
                  <a:sym typeface="Calibri"/>
                </a:endParaRPr>
              </a:p>
            </p:txBody>
          </p:sp>
          <p:sp>
            <p:nvSpPr>
              <p:cNvPr id="95" name="Google Shape;95;p14"/>
              <p:cNvSpPr/>
              <p:nvPr/>
            </p:nvSpPr>
            <p:spPr>
              <a:xfrm>
                <a:off x="5411736" y="2653100"/>
                <a:ext cx="2357350" cy="2406550"/>
              </a:xfrm>
              <a:custGeom>
                <a:avLst/>
                <a:gdLst/>
                <a:ahLst/>
                <a:cxnLst/>
                <a:rect l="l" t="t" r="r" b="b"/>
                <a:pathLst>
                  <a:path w="94294" h="96262" extrusionOk="0">
                    <a:moveTo>
                      <a:pt x="94294" y="0"/>
                    </a:moveTo>
                    <a:cubicBezTo>
                      <a:pt x="94027" y="7876"/>
                      <a:pt x="94161" y="37177"/>
                      <a:pt x="92692" y="47255"/>
                    </a:cubicBezTo>
                    <a:cubicBezTo>
                      <a:pt x="91224" y="57333"/>
                      <a:pt x="89421" y="58401"/>
                      <a:pt x="85483" y="60470"/>
                    </a:cubicBezTo>
                    <a:cubicBezTo>
                      <a:pt x="81545" y="62539"/>
                      <a:pt x="73603" y="61805"/>
                      <a:pt x="69064" y="59669"/>
                    </a:cubicBezTo>
                    <a:cubicBezTo>
                      <a:pt x="64525" y="57533"/>
                      <a:pt x="58785" y="53595"/>
                      <a:pt x="58251" y="47655"/>
                    </a:cubicBezTo>
                    <a:cubicBezTo>
                      <a:pt x="57717" y="41715"/>
                      <a:pt x="63257" y="28233"/>
                      <a:pt x="65860" y="24028"/>
                    </a:cubicBezTo>
                    <a:cubicBezTo>
                      <a:pt x="68463" y="19823"/>
                      <a:pt x="72402" y="20290"/>
                      <a:pt x="73870" y="22426"/>
                    </a:cubicBezTo>
                    <a:cubicBezTo>
                      <a:pt x="75339" y="24562"/>
                      <a:pt x="75472" y="31170"/>
                      <a:pt x="74671" y="36843"/>
                    </a:cubicBezTo>
                    <a:cubicBezTo>
                      <a:pt x="73870" y="42516"/>
                      <a:pt x="71400" y="47856"/>
                      <a:pt x="69064" y="56466"/>
                    </a:cubicBezTo>
                    <a:cubicBezTo>
                      <a:pt x="66728" y="65076"/>
                      <a:pt x="66127" y="81895"/>
                      <a:pt x="60654" y="88503"/>
                    </a:cubicBezTo>
                    <a:cubicBezTo>
                      <a:pt x="55181" y="95111"/>
                      <a:pt x="44970" y="95511"/>
                      <a:pt x="36226" y="96112"/>
                    </a:cubicBezTo>
                    <a:cubicBezTo>
                      <a:pt x="27483" y="96713"/>
                      <a:pt x="14200" y="94176"/>
                      <a:pt x="8193" y="92107"/>
                    </a:cubicBezTo>
                    <a:cubicBezTo>
                      <a:pt x="2186" y="90038"/>
                      <a:pt x="918" y="86233"/>
                      <a:pt x="184" y="83697"/>
                    </a:cubicBezTo>
                    <a:cubicBezTo>
                      <a:pt x="-550" y="81161"/>
                      <a:pt x="3187" y="78024"/>
                      <a:pt x="3788" y="76889"/>
                    </a:cubicBezTo>
                  </a:path>
                </a:pathLst>
              </a:cu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96" name="Google Shape;96;p14"/>
          <p:cNvPicPr preferRelativeResize="0"/>
          <p:nvPr/>
        </p:nvPicPr>
        <p:blipFill rotWithShape="1">
          <a:blip r:embed="rId4">
            <a:alphaModFix/>
          </a:blip>
          <a:srcRect/>
          <a:stretch/>
        </p:blipFill>
        <p:spPr>
          <a:xfrm>
            <a:off x="4484100" y="1853996"/>
            <a:ext cx="4162901" cy="3135200"/>
          </a:xfrm>
          <a:prstGeom prst="rect">
            <a:avLst/>
          </a:prstGeom>
          <a:noFill/>
          <a:ln>
            <a:noFill/>
          </a:ln>
        </p:spPr>
      </p:pic>
      <p:pic>
        <p:nvPicPr>
          <p:cNvPr id="2" name="Google Shape;112;p16">
            <a:extLst>
              <a:ext uri="{FF2B5EF4-FFF2-40B4-BE49-F238E27FC236}">
                <a16:creationId xmlns:a16="http://schemas.microsoft.com/office/drawing/2014/main" id="{FF6E2F0F-151B-FB87-5494-F41B980F9BB1}"/>
              </a:ext>
            </a:extLst>
          </p:cNvPr>
          <p:cNvPicPr preferRelativeResize="0"/>
          <p:nvPr/>
        </p:nvPicPr>
        <p:blipFill rotWithShape="1">
          <a:blip r:embed="rId5">
            <a:alphaModFix/>
          </a:blip>
          <a:srcRect/>
          <a:stretch/>
        </p:blipFill>
        <p:spPr>
          <a:xfrm>
            <a:off x="8268913" y="94417"/>
            <a:ext cx="666750" cy="542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F4637-DE90-924D-89FF-50098BD8385B}"/>
              </a:ext>
            </a:extLst>
          </p:cNvPr>
          <p:cNvSpPr>
            <a:spLocks noGrp="1"/>
          </p:cNvSpPr>
          <p:nvPr>
            <p:ph type="title"/>
          </p:nvPr>
        </p:nvSpPr>
        <p:spPr/>
        <p:txBody>
          <a:bodyPr/>
          <a:lstStyle/>
          <a:p>
            <a:r>
              <a:rPr lang="en-US" dirty="0"/>
              <a:t>Pandora measurements</a:t>
            </a:r>
          </a:p>
        </p:txBody>
      </p:sp>
      <p:pic>
        <p:nvPicPr>
          <p:cNvPr id="5" name="Picture 4">
            <a:extLst>
              <a:ext uri="{FF2B5EF4-FFF2-40B4-BE49-F238E27FC236}">
                <a16:creationId xmlns:a16="http://schemas.microsoft.com/office/drawing/2014/main" id="{E147B407-72B5-2A4E-9987-22BF9FE327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71551"/>
            <a:ext cx="4343400" cy="3121989"/>
          </a:xfrm>
          <a:prstGeom prst="rect">
            <a:avLst/>
          </a:prstGeom>
        </p:spPr>
      </p:pic>
      <p:pic>
        <p:nvPicPr>
          <p:cNvPr id="8" name="Picture 7" descr="Diagram&#10;&#10;Description automatically generated">
            <a:extLst>
              <a:ext uri="{FF2B5EF4-FFF2-40B4-BE49-F238E27FC236}">
                <a16:creationId xmlns:a16="http://schemas.microsoft.com/office/drawing/2014/main" id="{13378D7D-63CA-8B4C-A095-8F9FD44AF8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65883" y="532074"/>
            <a:ext cx="4343400" cy="3561466"/>
          </a:xfrm>
          <a:prstGeom prst="rect">
            <a:avLst/>
          </a:prstGeom>
        </p:spPr>
      </p:pic>
      <p:sp>
        <p:nvSpPr>
          <p:cNvPr id="9" name="TextBox 8">
            <a:extLst>
              <a:ext uri="{FF2B5EF4-FFF2-40B4-BE49-F238E27FC236}">
                <a16:creationId xmlns:a16="http://schemas.microsoft.com/office/drawing/2014/main" id="{D9C5655E-F152-5747-88A4-40086316B868}"/>
              </a:ext>
            </a:extLst>
          </p:cNvPr>
          <p:cNvSpPr txBox="1"/>
          <p:nvPr/>
        </p:nvSpPr>
        <p:spPr>
          <a:xfrm>
            <a:off x="91915" y="4226771"/>
            <a:ext cx="4480085" cy="738664"/>
          </a:xfrm>
          <a:prstGeom prst="rect">
            <a:avLst/>
          </a:prstGeom>
          <a:noFill/>
        </p:spPr>
        <p:txBody>
          <a:bodyPr wrap="square" rtlCol="0">
            <a:spAutoFit/>
          </a:bodyPr>
          <a:lstStyle/>
          <a:p>
            <a:r>
              <a:rPr lang="en-US" dirty="0"/>
              <a:t>Direct sun: mostly BEER’s Law.</a:t>
            </a:r>
          </a:p>
          <a:p>
            <a:r>
              <a:rPr lang="en-US" dirty="0"/>
              <a:t>Total absorption used to derive the column abundance between the instrument and the top of atmosphere</a:t>
            </a:r>
          </a:p>
        </p:txBody>
      </p:sp>
      <p:sp>
        <p:nvSpPr>
          <p:cNvPr id="12" name="TextBox 11">
            <a:extLst>
              <a:ext uri="{FF2B5EF4-FFF2-40B4-BE49-F238E27FC236}">
                <a16:creationId xmlns:a16="http://schemas.microsoft.com/office/drawing/2014/main" id="{284242DA-3CB9-8949-B02A-5B7D45CEC29A}"/>
              </a:ext>
            </a:extLst>
          </p:cNvPr>
          <p:cNvSpPr txBox="1"/>
          <p:nvPr/>
        </p:nvSpPr>
        <p:spPr>
          <a:xfrm>
            <a:off x="4800603" y="4250030"/>
            <a:ext cx="3915886" cy="738664"/>
          </a:xfrm>
          <a:prstGeom prst="rect">
            <a:avLst/>
          </a:prstGeom>
          <a:noFill/>
        </p:spPr>
        <p:txBody>
          <a:bodyPr wrap="square" rtlCol="0">
            <a:spAutoFit/>
          </a:bodyPr>
          <a:lstStyle/>
          <a:p>
            <a:r>
              <a:rPr lang="en-US" dirty="0"/>
              <a:t>MAX-DOAS: multiple angle BEER’s Law</a:t>
            </a:r>
          </a:p>
          <a:p>
            <a:r>
              <a:rPr lang="en-US" dirty="0"/>
              <a:t>Differential measurements used to derive the abundance at multiple elevations</a:t>
            </a:r>
          </a:p>
        </p:txBody>
      </p:sp>
    </p:spTree>
    <p:extLst>
      <p:ext uri="{BB962C8B-B14F-4D97-AF65-F5344CB8AC3E}">
        <p14:creationId xmlns:p14="http://schemas.microsoft.com/office/powerpoint/2010/main" val="2079000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0761-AABD-7249-B44E-170009D3BDD7}"/>
              </a:ext>
            </a:extLst>
          </p:cNvPr>
          <p:cNvSpPr>
            <a:spLocks noGrp="1"/>
          </p:cNvSpPr>
          <p:nvPr>
            <p:ph type="title"/>
          </p:nvPr>
        </p:nvSpPr>
        <p:spPr/>
        <p:txBody>
          <a:bodyPr/>
          <a:lstStyle/>
          <a:p>
            <a:r>
              <a:rPr lang="en-US" dirty="0"/>
              <a:t>Motivation</a:t>
            </a:r>
          </a:p>
        </p:txBody>
      </p:sp>
      <p:pic>
        <p:nvPicPr>
          <p:cNvPr id="6" name="Google Shape;103;p15">
            <a:extLst>
              <a:ext uri="{FF2B5EF4-FFF2-40B4-BE49-F238E27FC236}">
                <a16:creationId xmlns:a16="http://schemas.microsoft.com/office/drawing/2014/main" id="{EAC75A02-FAB0-4243-8BDB-55D35AB6DC2D}"/>
              </a:ext>
            </a:extLst>
          </p:cNvPr>
          <p:cNvPicPr preferRelativeResize="0">
            <a:picLocks noChangeAspect="1"/>
          </p:cNvPicPr>
          <p:nvPr/>
        </p:nvPicPr>
        <p:blipFill>
          <a:blip r:embed="rId2">
            <a:alphaModFix/>
          </a:blip>
          <a:stretch>
            <a:fillRect/>
          </a:stretch>
        </p:blipFill>
        <p:spPr>
          <a:xfrm>
            <a:off x="5246470" y="611900"/>
            <a:ext cx="2926080" cy="2926080"/>
          </a:xfrm>
          <a:prstGeom prst="rect">
            <a:avLst/>
          </a:prstGeom>
          <a:noFill/>
          <a:ln>
            <a:noFill/>
          </a:ln>
        </p:spPr>
      </p:pic>
      <p:sp>
        <p:nvSpPr>
          <p:cNvPr id="7" name="Google Shape;104;p15">
            <a:extLst>
              <a:ext uri="{FF2B5EF4-FFF2-40B4-BE49-F238E27FC236}">
                <a16:creationId xmlns:a16="http://schemas.microsoft.com/office/drawing/2014/main" id="{2FCC926B-7EA9-394D-85EB-E5B1DDF316C9}"/>
              </a:ext>
            </a:extLst>
          </p:cNvPr>
          <p:cNvSpPr txBox="1"/>
          <p:nvPr/>
        </p:nvSpPr>
        <p:spPr>
          <a:xfrm>
            <a:off x="172175" y="3448500"/>
            <a:ext cx="4190400" cy="1816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600" dirty="0">
                <a:solidFill>
                  <a:schemeClr val="dk1"/>
                </a:solidFill>
                <a:latin typeface="Calibri"/>
                <a:ea typeface="Calibri"/>
                <a:cs typeface="Calibri"/>
                <a:sym typeface="Calibri"/>
              </a:rPr>
              <a:t>NASA Satellites measure sunlight reflected from the earth’s surface and scattered from the atmosphere. This is complicated and requires assumptions </a:t>
            </a:r>
            <a:r>
              <a:rPr lang="en" sz="1600" i="1" dirty="0">
                <a:solidFill>
                  <a:schemeClr val="dk1"/>
                </a:solidFill>
                <a:latin typeface="Calibri"/>
                <a:ea typeface="Calibri"/>
                <a:cs typeface="Calibri"/>
                <a:sym typeface="Calibri"/>
              </a:rPr>
              <a:t>(a priori</a:t>
            </a:r>
            <a:r>
              <a:rPr lang="en" sz="1600" dirty="0">
                <a:solidFill>
                  <a:schemeClr val="dk1"/>
                </a:solidFill>
                <a:latin typeface="Calibri"/>
                <a:ea typeface="Calibri"/>
                <a:cs typeface="Calibri"/>
                <a:sym typeface="Calibri"/>
              </a:rPr>
              <a:t>) that are not always correct. Even harder with Geostationary!</a:t>
            </a:r>
            <a:endParaRPr sz="16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Oswald"/>
              <a:ea typeface="Oswald"/>
              <a:cs typeface="Oswald"/>
              <a:sym typeface="Oswald"/>
            </a:endParaRPr>
          </a:p>
        </p:txBody>
      </p:sp>
      <p:sp>
        <p:nvSpPr>
          <p:cNvPr id="8" name="Google Shape;105;p15">
            <a:extLst>
              <a:ext uri="{FF2B5EF4-FFF2-40B4-BE49-F238E27FC236}">
                <a16:creationId xmlns:a16="http://schemas.microsoft.com/office/drawing/2014/main" id="{DC1E44C8-F134-3F4A-855D-CE3ECCB8C155}"/>
              </a:ext>
            </a:extLst>
          </p:cNvPr>
          <p:cNvSpPr txBox="1"/>
          <p:nvPr/>
        </p:nvSpPr>
        <p:spPr>
          <a:xfrm>
            <a:off x="4847500" y="3485725"/>
            <a:ext cx="3906900" cy="1533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Pandora provides direct sun with lower sensitivity to scattered light.</a:t>
            </a:r>
            <a:endParaRPr sz="16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MAX-DOAS profiles can be used to validate the </a:t>
            </a:r>
            <a:r>
              <a:rPr lang="en" sz="1600" i="1">
                <a:solidFill>
                  <a:schemeClr val="dk1"/>
                </a:solidFill>
                <a:latin typeface="Calibri"/>
                <a:ea typeface="Calibri"/>
                <a:cs typeface="Calibri"/>
                <a:sym typeface="Calibri"/>
              </a:rPr>
              <a:t>a priori </a:t>
            </a:r>
            <a:r>
              <a:rPr lang="en" sz="1600">
                <a:solidFill>
                  <a:schemeClr val="dk1"/>
                </a:solidFill>
                <a:latin typeface="Calibri"/>
                <a:ea typeface="Calibri"/>
                <a:cs typeface="Calibri"/>
                <a:sym typeface="Calibri"/>
              </a:rPr>
              <a:t>assumptions.</a:t>
            </a:r>
            <a:endParaRPr sz="1600">
              <a:solidFill>
                <a:schemeClr val="dk1"/>
              </a:solidFill>
              <a:latin typeface="Calibri"/>
              <a:ea typeface="Calibri"/>
              <a:cs typeface="Calibri"/>
              <a:sym typeface="Calibri"/>
            </a:endParaRPr>
          </a:p>
          <a:p>
            <a:pPr marL="0" lvl="0" indent="0" algn="l" rtl="0">
              <a:spcBef>
                <a:spcPts val="0"/>
              </a:spcBef>
              <a:spcAft>
                <a:spcPts val="0"/>
              </a:spcAft>
              <a:buNone/>
            </a:pPr>
            <a:endParaRPr>
              <a:latin typeface="Oswald"/>
              <a:ea typeface="Oswald"/>
              <a:cs typeface="Oswald"/>
              <a:sym typeface="Oswald"/>
            </a:endParaRPr>
          </a:p>
        </p:txBody>
      </p:sp>
      <p:pic>
        <p:nvPicPr>
          <p:cNvPr id="11" name="Picture 10" descr="A screenshot of a computer&#10;&#10;Description automatically generated with medium confidence">
            <a:extLst>
              <a:ext uri="{FF2B5EF4-FFF2-40B4-BE49-F238E27FC236}">
                <a16:creationId xmlns:a16="http://schemas.microsoft.com/office/drawing/2014/main" id="{F2D904DD-704E-F04C-AE0F-5ADD66F8BC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9029" y="611900"/>
            <a:ext cx="3165622" cy="2743200"/>
          </a:xfrm>
          <a:prstGeom prst="rect">
            <a:avLst/>
          </a:prstGeom>
        </p:spPr>
      </p:pic>
    </p:spTree>
    <p:extLst>
      <p:ext uri="{BB962C8B-B14F-4D97-AF65-F5344CB8AC3E}">
        <p14:creationId xmlns:p14="http://schemas.microsoft.com/office/powerpoint/2010/main" val="2619246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3" name="Picture 2">
            <a:extLst>
              <a:ext uri="{FF2B5EF4-FFF2-40B4-BE49-F238E27FC236}">
                <a16:creationId xmlns:a16="http://schemas.microsoft.com/office/drawing/2014/main" id="{CBE79889-B36A-4D4B-D09F-99459C77CD10}"/>
              </a:ext>
            </a:extLst>
          </p:cNvPr>
          <p:cNvPicPr>
            <a:picLocks noChangeAspect="1"/>
          </p:cNvPicPr>
          <p:nvPr/>
        </p:nvPicPr>
        <p:blipFill>
          <a:blip r:embed="rId3"/>
          <a:srcRect l="2401" t="7004" r="1743" b="23502"/>
          <a:stretch/>
        </p:blipFill>
        <p:spPr>
          <a:xfrm>
            <a:off x="678873" y="114630"/>
            <a:ext cx="7716982" cy="3900062"/>
          </a:xfrm>
          <a:prstGeom prst="rect">
            <a:avLst/>
          </a:prstGeom>
        </p:spPr>
      </p:pic>
      <p:sp>
        <p:nvSpPr>
          <p:cNvPr id="111" name="Google Shape;111;p16"/>
          <p:cNvSpPr txBox="1"/>
          <p:nvPr/>
        </p:nvSpPr>
        <p:spPr>
          <a:xfrm>
            <a:off x="2584848" y="345650"/>
            <a:ext cx="6094200" cy="41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dirty="0" err="1">
                <a:solidFill>
                  <a:srgbClr val="000000"/>
                </a:solidFill>
                <a:latin typeface="Arial"/>
                <a:ea typeface="Arial"/>
                <a:cs typeface="Arial"/>
                <a:sym typeface="Arial"/>
              </a:rPr>
              <a:t>Pandonia</a:t>
            </a:r>
            <a:r>
              <a:rPr lang="en" sz="2400" b="0" i="0" u="none" strike="noStrike" cap="none" dirty="0">
                <a:solidFill>
                  <a:srgbClr val="000000"/>
                </a:solidFill>
                <a:latin typeface="Arial"/>
                <a:ea typeface="Arial"/>
                <a:cs typeface="Arial"/>
                <a:sym typeface="Arial"/>
              </a:rPr>
              <a:t> Global Network</a:t>
            </a:r>
            <a:endParaRPr sz="2400" b="0" i="0" u="none" strike="noStrike" cap="none" dirty="0">
              <a:solidFill>
                <a:srgbClr val="000000"/>
              </a:solidFill>
              <a:latin typeface="Arial"/>
              <a:ea typeface="Arial"/>
              <a:cs typeface="Arial"/>
              <a:sym typeface="Arial"/>
            </a:endParaRPr>
          </a:p>
        </p:txBody>
      </p:sp>
      <p:pic>
        <p:nvPicPr>
          <p:cNvPr id="112" name="Google Shape;112;p16"/>
          <p:cNvPicPr preferRelativeResize="0"/>
          <p:nvPr/>
        </p:nvPicPr>
        <p:blipFill rotWithShape="1">
          <a:blip r:embed="rId4">
            <a:alphaModFix/>
          </a:blip>
          <a:srcRect/>
          <a:stretch/>
        </p:blipFill>
        <p:spPr>
          <a:xfrm>
            <a:off x="7288526" y="75563"/>
            <a:ext cx="666750" cy="542925"/>
          </a:xfrm>
          <a:prstGeom prst="rect">
            <a:avLst/>
          </a:prstGeom>
          <a:noFill/>
          <a:ln>
            <a:noFill/>
          </a:ln>
        </p:spPr>
      </p:pic>
      <p:pic>
        <p:nvPicPr>
          <p:cNvPr id="113" name="Google Shape;113;p16"/>
          <p:cNvPicPr preferRelativeResize="0"/>
          <p:nvPr/>
        </p:nvPicPr>
        <p:blipFill rotWithShape="1">
          <a:blip r:embed="rId5">
            <a:alphaModFix/>
          </a:blip>
          <a:srcRect/>
          <a:stretch/>
        </p:blipFill>
        <p:spPr>
          <a:xfrm>
            <a:off x="7856924" y="9896"/>
            <a:ext cx="1266825" cy="657225"/>
          </a:xfrm>
          <a:prstGeom prst="rect">
            <a:avLst/>
          </a:prstGeom>
          <a:noFill/>
          <a:ln>
            <a:noFill/>
          </a:ln>
        </p:spPr>
      </p:pic>
      <p:sp>
        <p:nvSpPr>
          <p:cNvPr id="114" name="Google Shape;114;p16"/>
          <p:cNvSpPr/>
          <p:nvPr/>
        </p:nvSpPr>
        <p:spPr>
          <a:xfrm>
            <a:off x="329451" y="2721823"/>
            <a:ext cx="1551107" cy="1199400"/>
          </a:xfrm>
          <a:prstGeom prst="roundRect">
            <a:avLst>
              <a:gd name="adj" fmla="val 16667"/>
            </a:avLst>
          </a:prstGeom>
          <a:solidFill>
            <a:srgbClr val="D8E2F3"/>
          </a:solidFill>
          <a:ln w="25400" cap="flat" cmpd="sng">
            <a:solidFill>
              <a:srgbClr val="1155CC"/>
            </a:solidFill>
            <a:prstDash val="solid"/>
            <a:round/>
            <a:headEnd type="none" w="sm" len="sm"/>
            <a:tailEnd type="none" w="sm" len="sm"/>
          </a:ln>
        </p:spPr>
        <p:txBody>
          <a:bodyPr spcFirstLastPara="1" wrap="square" lIns="91425" tIns="45700" rIns="91425" bIns="45700" anchor="ctr" anchorCtr="0">
            <a:noAutofit/>
          </a:bodyPr>
          <a:lstStyle/>
          <a:p>
            <a:pPr marL="274320" marR="0" lvl="6" indent="0" algn="l" rtl="0">
              <a:lnSpc>
                <a:spcPct val="100000"/>
              </a:lnSpc>
              <a:spcBef>
                <a:spcPts val="0"/>
              </a:spcBef>
              <a:spcAft>
                <a:spcPts val="0"/>
              </a:spcAft>
              <a:buNone/>
            </a:pPr>
            <a:endParaRPr sz="1050" b="0" i="0" u="none" strike="noStrike" cap="none" dirty="0">
              <a:solidFill>
                <a:schemeClr val="dk1"/>
              </a:solidFill>
              <a:latin typeface="Arial"/>
              <a:ea typeface="Arial"/>
              <a:cs typeface="Arial"/>
              <a:sym typeface="Arial"/>
            </a:endParaRPr>
          </a:p>
          <a:p>
            <a:pPr marL="274320" marR="0" lvl="6" indent="0" algn="l" rtl="0">
              <a:lnSpc>
                <a:spcPct val="100000"/>
              </a:lnSpc>
              <a:spcBef>
                <a:spcPts val="0"/>
              </a:spcBef>
              <a:spcAft>
                <a:spcPts val="0"/>
              </a:spcAft>
              <a:buNone/>
            </a:pPr>
            <a:r>
              <a:rPr lang="en" sz="1050" b="0" i="0" u="none" strike="noStrike" cap="none" dirty="0">
                <a:solidFill>
                  <a:schemeClr val="dk1"/>
                </a:solidFill>
                <a:latin typeface="Arial"/>
                <a:ea typeface="Arial"/>
                <a:cs typeface="Arial"/>
                <a:sym typeface="Arial"/>
              </a:rPr>
              <a:t>175 Official  instruments</a:t>
            </a:r>
            <a:endParaRPr sz="1400" b="0" i="0" u="none" strike="noStrike" cap="none" dirty="0">
              <a:solidFill>
                <a:srgbClr val="000000"/>
              </a:solidFill>
              <a:latin typeface="Arial"/>
              <a:ea typeface="Arial"/>
              <a:cs typeface="Arial"/>
              <a:sym typeface="Arial"/>
            </a:endParaRPr>
          </a:p>
          <a:p>
            <a:pPr marL="274320" marR="0" lvl="6" indent="0" algn="l" rtl="0">
              <a:lnSpc>
                <a:spcPct val="100000"/>
              </a:lnSpc>
              <a:spcBef>
                <a:spcPts val="0"/>
              </a:spcBef>
              <a:spcAft>
                <a:spcPts val="0"/>
              </a:spcAft>
              <a:buNone/>
            </a:pPr>
            <a:endParaRPr sz="1050" b="0" i="0" u="none" strike="noStrike" cap="none" dirty="0">
              <a:solidFill>
                <a:schemeClr val="dk1"/>
              </a:solidFill>
              <a:latin typeface="Arial"/>
              <a:ea typeface="Arial"/>
              <a:cs typeface="Arial"/>
              <a:sym typeface="Arial"/>
            </a:endParaRPr>
          </a:p>
          <a:p>
            <a:pPr marL="274320" marR="0" lvl="6" indent="0" algn="l" rtl="0">
              <a:lnSpc>
                <a:spcPct val="100000"/>
              </a:lnSpc>
              <a:spcBef>
                <a:spcPts val="0"/>
              </a:spcBef>
              <a:spcAft>
                <a:spcPts val="0"/>
              </a:spcAft>
              <a:buNone/>
            </a:pPr>
            <a:r>
              <a:rPr lang="en" sz="1050" b="0" i="0" u="none" strike="noStrike" cap="none" dirty="0">
                <a:solidFill>
                  <a:schemeClr val="dk1"/>
                </a:solidFill>
                <a:latin typeface="Arial"/>
                <a:ea typeface="Arial"/>
                <a:cs typeface="Arial"/>
                <a:sym typeface="Arial"/>
              </a:rPr>
              <a:t>Unofficial  </a:t>
            </a:r>
            <a:endParaRPr dirty="0"/>
          </a:p>
          <a:p>
            <a:pPr marL="274320" marR="0" lvl="6" indent="0" algn="l" rtl="0">
              <a:lnSpc>
                <a:spcPct val="100000"/>
              </a:lnSpc>
              <a:spcBef>
                <a:spcPts val="0"/>
              </a:spcBef>
              <a:spcAft>
                <a:spcPts val="0"/>
              </a:spcAft>
              <a:buNone/>
            </a:pPr>
            <a:endParaRPr sz="1050" b="0" i="0" u="none" strike="noStrike" cap="none" dirty="0">
              <a:solidFill>
                <a:schemeClr val="dk1"/>
              </a:solidFill>
              <a:latin typeface="Arial"/>
              <a:ea typeface="Arial"/>
              <a:cs typeface="Arial"/>
              <a:sym typeface="Arial"/>
            </a:endParaRPr>
          </a:p>
          <a:p>
            <a:pPr marL="0" marR="0" lvl="6" indent="0" algn="l" rtl="0">
              <a:lnSpc>
                <a:spcPct val="100000"/>
              </a:lnSpc>
              <a:spcBef>
                <a:spcPts val="0"/>
              </a:spcBef>
              <a:spcAft>
                <a:spcPts val="0"/>
              </a:spcAft>
              <a:buNone/>
            </a:pPr>
            <a:r>
              <a:rPr lang="en" sz="1050" b="0" i="0" u="none" strike="noStrike" cap="none" dirty="0">
                <a:solidFill>
                  <a:schemeClr val="dk1"/>
                </a:solidFill>
                <a:latin typeface="Arial"/>
                <a:ea typeface="Arial"/>
                <a:cs typeface="Arial"/>
                <a:sym typeface="Arial"/>
              </a:rPr>
              <a:t>Adding 30/year</a:t>
            </a:r>
            <a:endParaRPr sz="1400" b="0" i="0" u="none" strike="noStrike" cap="none" dirty="0">
              <a:solidFill>
                <a:srgbClr val="000000"/>
              </a:solidFill>
              <a:latin typeface="Arial"/>
              <a:ea typeface="Arial"/>
              <a:cs typeface="Arial"/>
              <a:sym typeface="Arial"/>
            </a:endParaRPr>
          </a:p>
        </p:txBody>
      </p:sp>
      <p:sp>
        <p:nvSpPr>
          <p:cNvPr id="115" name="Google Shape;115;p16"/>
          <p:cNvSpPr/>
          <p:nvPr/>
        </p:nvSpPr>
        <p:spPr>
          <a:xfrm>
            <a:off x="485459" y="3032339"/>
            <a:ext cx="102900" cy="102900"/>
          </a:xfrm>
          <a:prstGeom prst="ellipse">
            <a:avLst/>
          </a:prstGeom>
          <a:solidFill>
            <a:srgbClr val="6AA8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16" name="Google Shape;116;p16"/>
          <p:cNvSpPr/>
          <p:nvPr/>
        </p:nvSpPr>
        <p:spPr>
          <a:xfrm>
            <a:off x="485459" y="3413107"/>
            <a:ext cx="102900" cy="10290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5" name="Picture 4">
            <a:extLst>
              <a:ext uri="{FF2B5EF4-FFF2-40B4-BE49-F238E27FC236}">
                <a16:creationId xmlns:a16="http://schemas.microsoft.com/office/drawing/2014/main" id="{E5BA9F6F-273D-232D-25F2-61E4C52D341C}"/>
              </a:ext>
            </a:extLst>
          </p:cNvPr>
          <p:cNvPicPr>
            <a:picLocks noChangeAspect="1"/>
          </p:cNvPicPr>
          <p:nvPr/>
        </p:nvPicPr>
        <p:blipFill>
          <a:blip r:embed="rId6"/>
          <a:stretch>
            <a:fillRect/>
          </a:stretch>
        </p:blipFill>
        <p:spPr>
          <a:xfrm>
            <a:off x="97105" y="3976570"/>
            <a:ext cx="8907289" cy="1166930"/>
          </a:xfrm>
          <a:prstGeom prst="rect">
            <a:avLst/>
          </a:prstGeom>
        </p:spPr>
      </p:pic>
      <p:pic>
        <p:nvPicPr>
          <p:cNvPr id="2" name="Picture 1">
            <a:extLst>
              <a:ext uri="{FF2B5EF4-FFF2-40B4-BE49-F238E27FC236}">
                <a16:creationId xmlns:a16="http://schemas.microsoft.com/office/drawing/2014/main" id="{BE2AF34D-193D-FE9D-2D7B-F622E3AB436E}"/>
              </a:ext>
            </a:extLst>
          </p:cNvPr>
          <p:cNvPicPr>
            <a:picLocks noChangeAspect="1"/>
          </p:cNvPicPr>
          <p:nvPr/>
        </p:nvPicPr>
        <p:blipFill>
          <a:blip r:embed="rId7">
            <a:alphaModFix amt="25000"/>
          </a:blip>
          <a:stretch>
            <a:fillRect/>
          </a:stretch>
        </p:blipFill>
        <p:spPr>
          <a:xfrm>
            <a:off x="1574801" y="1371599"/>
            <a:ext cx="1694724" cy="1231323"/>
          </a:xfrm>
          <a:prstGeom prst="rect">
            <a:avLst/>
          </a:prstGeom>
          <a:ln w="25400">
            <a:solidFill>
              <a:schemeClr val="accent1"/>
            </a:solidFill>
          </a:ln>
        </p:spPr>
      </p:pic>
      <p:sp>
        <p:nvSpPr>
          <p:cNvPr id="4" name="TextBox 3">
            <a:extLst>
              <a:ext uri="{FF2B5EF4-FFF2-40B4-BE49-F238E27FC236}">
                <a16:creationId xmlns:a16="http://schemas.microsoft.com/office/drawing/2014/main" id="{BC79644E-0F9B-2DF4-889E-DCFE3F7DB1D4}"/>
              </a:ext>
            </a:extLst>
          </p:cNvPr>
          <p:cNvSpPr txBox="1"/>
          <p:nvPr/>
        </p:nvSpPr>
        <p:spPr>
          <a:xfrm>
            <a:off x="1954306" y="2671482"/>
            <a:ext cx="822661" cy="307777"/>
          </a:xfrm>
          <a:prstGeom prst="rect">
            <a:avLst/>
          </a:prstGeom>
          <a:noFill/>
        </p:spPr>
        <p:txBody>
          <a:bodyPr wrap="none" rtlCol="0">
            <a:spAutoFit/>
          </a:bodyPr>
          <a:lstStyle/>
          <a:p>
            <a:r>
              <a:rPr lang="en-US" dirty="0"/>
              <a:t>TEMPO</a:t>
            </a:r>
          </a:p>
        </p:txBody>
      </p:sp>
      <p:pic>
        <p:nvPicPr>
          <p:cNvPr id="7" name="Picture 6">
            <a:extLst>
              <a:ext uri="{FF2B5EF4-FFF2-40B4-BE49-F238E27FC236}">
                <a16:creationId xmlns:a16="http://schemas.microsoft.com/office/drawing/2014/main" id="{1DF83BD2-EBA4-C7B8-0553-91A390825257}"/>
              </a:ext>
            </a:extLst>
          </p:cNvPr>
          <p:cNvPicPr>
            <a:picLocks noChangeAspect="1"/>
          </p:cNvPicPr>
          <p:nvPr/>
        </p:nvPicPr>
        <p:blipFill>
          <a:blip r:embed="rId8">
            <a:alphaModFix amt="26000"/>
          </a:blip>
          <a:stretch>
            <a:fillRect/>
          </a:stretch>
        </p:blipFill>
        <p:spPr>
          <a:xfrm>
            <a:off x="4037019" y="1187671"/>
            <a:ext cx="1567931" cy="996022"/>
          </a:xfrm>
          <a:prstGeom prst="rect">
            <a:avLst/>
          </a:prstGeom>
          <a:ln w="25400">
            <a:solidFill>
              <a:schemeClr val="accent1"/>
            </a:solidFill>
          </a:ln>
        </p:spPr>
      </p:pic>
      <p:pic>
        <p:nvPicPr>
          <p:cNvPr id="9" name="Picture 8">
            <a:extLst>
              <a:ext uri="{FF2B5EF4-FFF2-40B4-BE49-F238E27FC236}">
                <a16:creationId xmlns:a16="http://schemas.microsoft.com/office/drawing/2014/main" id="{0C5ECE23-EA59-78D0-2A83-D27E99DF33AB}"/>
              </a:ext>
            </a:extLst>
          </p:cNvPr>
          <p:cNvPicPr>
            <a:picLocks noChangeAspect="1"/>
          </p:cNvPicPr>
          <p:nvPr/>
        </p:nvPicPr>
        <p:blipFill>
          <a:blip r:embed="rId9">
            <a:alphaModFix amt="25000"/>
          </a:blip>
          <a:stretch>
            <a:fillRect/>
          </a:stretch>
        </p:blipFill>
        <p:spPr>
          <a:xfrm>
            <a:off x="6082088" y="1327967"/>
            <a:ext cx="1529060" cy="1441793"/>
          </a:xfrm>
          <a:prstGeom prst="rect">
            <a:avLst/>
          </a:prstGeom>
          <a:ln w="25400">
            <a:solidFill>
              <a:schemeClr val="accent1"/>
            </a:solidFill>
          </a:ln>
        </p:spPr>
      </p:pic>
      <p:sp>
        <p:nvSpPr>
          <p:cNvPr id="10" name="TextBox 9">
            <a:extLst>
              <a:ext uri="{FF2B5EF4-FFF2-40B4-BE49-F238E27FC236}">
                <a16:creationId xmlns:a16="http://schemas.microsoft.com/office/drawing/2014/main" id="{7D6D90B6-839F-1422-5C3C-FAAE6A32330B}"/>
              </a:ext>
            </a:extLst>
          </p:cNvPr>
          <p:cNvSpPr txBox="1"/>
          <p:nvPr/>
        </p:nvSpPr>
        <p:spPr>
          <a:xfrm>
            <a:off x="4269395" y="2243370"/>
            <a:ext cx="1221809" cy="307777"/>
          </a:xfrm>
          <a:prstGeom prst="rect">
            <a:avLst/>
          </a:prstGeom>
          <a:noFill/>
        </p:spPr>
        <p:txBody>
          <a:bodyPr wrap="none" rtlCol="0">
            <a:spAutoFit/>
          </a:bodyPr>
          <a:lstStyle/>
          <a:p>
            <a:r>
              <a:rPr lang="en-US" dirty="0"/>
              <a:t>SENTINEL-4</a:t>
            </a:r>
          </a:p>
        </p:txBody>
      </p:sp>
      <p:sp>
        <p:nvSpPr>
          <p:cNvPr id="11" name="TextBox 10">
            <a:extLst>
              <a:ext uri="{FF2B5EF4-FFF2-40B4-BE49-F238E27FC236}">
                <a16:creationId xmlns:a16="http://schemas.microsoft.com/office/drawing/2014/main" id="{D42B4232-963A-24E7-2142-DCF1820454CF}"/>
              </a:ext>
            </a:extLst>
          </p:cNvPr>
          <p:cNvSpPr txBox="1"/>
          <p:nvPr/>
        </p:nvSpPr>
        <p:spPr>
          <a:xfrm>
            <a:off x="6633176" y="2823883"/>
            <a:ext cx="713657" cy="307777"/>
          </a:xfrm>
          <a:prstGeom prst="rect">
            <a:avLst/>
          </a:prstGeom>
          <a:noFill/>
        </p:spPr>
        <p:txBody>
          <a:bodyPr wrap="none" rtlCol="0">
            <a:spAutoFit/>
          </a:bodyPr>
          <a:lstStyle/>
          <a:p>
            <a:r>
              <a:rPr lang="en-US" dirty="0"/>
              <a:t>GEMS</a:t>
            </a:r>
          </a:p>
        </p:txBody>
      </p:sp>
    </p:spTree>
    <p:extLst>
      <p:ext uri="{BB962C8B-B14F-4D97-AF65-F5344CB8AC3E}">
        <p14:creationId xmlns:p14="http://schemas.microsoft.com/office/powerpoint/2010/main" val="3122150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3" name="Picture 2">
            <a:extLst>
              <a:ext uri="{FF2B5EF4-FFF2-40B4-BE49-F238E27FC236}">
                <a16:creationId xmlns:a16="http://schemas.microsoft.com/office/drawing/2014/main" id="{BBF489CE-B110-B155-18F2-EBF3434119EB}"/>
              </a:ext>
            </a:extLst>
          </p:cNvPr>
          <p:cNvPicPr>
            <a:picLocks noChangeAspect="1"/>
          </p:cNvPicPr>
          <p:nvPr/>
        </p:nvPicPr>
        <p:blipFill rotWithShape="1">
          <a:blip r:embed="rId3"/>
          <a:srcRect t="4309"/>
          <a:stretch/>
        </p:blipFill>
        <p:spPr>
          <a:xfrm>
            <a:off x="733425" y="222945"/>
            <a:ext cx="7715250" cy="444430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4"/>
          <p:cNvSpPr txBox="1"/>
          <p:nvPr/>
        </p:nvSpPr>
        <p:spPr>
          <a:xfrm>
            <a:off x="6785517" y="6381328"/>
            <a:ext cx="2133600" cy="365100"/>
          </a:xfrm>
          <a:prstGeom prst="rect">
            <a:avLst/>
          </a:prstGeom>
          <a:noFill/>
          <a:ln>
            <a:noFill/>
          </a:ln>
        </p:spPr>
        <p:txBody>
          <a:bodyPr spcFirstLastPara="1" wrap="square" lIns="91500" tIns="45750" rIns="91500" bIns="45750" anchor="ctr" anchorCtr="0">
            <a:noAutofit/>
          </a:bodyPr>
          <a:lstStyle/>
          <a:p>
            <a:pPr marL="0" lvl="0" indent="0" algn="r" rtl="0">
              <a:spcBef>
                <a:spcPts val="0"/>
              </a:spcBef>
              <a:spcAft>
                <a:spcPts val="0"/>
              </a:spcAft>
              <a:buNone/>
            </a:pPr>
            <a:fld id="{00000000-1234-1234-1234-123412341234}" type="slidenum">
              <a:rPr lang="en" sz="1200">
                <a:solidFill>
                  <a:srgbClr val="888888"/>
                </a:solidFill>
                <a:latin typeface="Calibri"/>
                <a:ea typeface="Calibri"/>
                <a:cs typeface="Calibri"/>
                <a:sym typeface="Calibri"/>
              </a:rPr>
              <a:t>8</a:t>
            </a:fld>
            <a:endParaRPr sz="1200">
              <a:solidFill>
                <a:srgbClr val="888888"/>
              </a:solidFill>
              <a:latin typeface="Calibri"/>
              <a:ea typeface="Calibri"/>
              <a:cs typeface="Calibri"/>
              <a:sym typeface="Calibri"/>
            </a:endParaRPr>
          </a:p>
        </p:txBody>
      </p:sp>
      <p:sp>
        <p:nvSpPr>
          <p:cNvPr id="197" name="Google Shape;197;p24"/>
          <p:cNvSpPr txBox="1"/>
          <p:nvPr/>
        </p:nvSpPr>
        <p:spPr>
          <a:xfrm>
            <a:off x="6785517" y="6381328"/>
            <a:ext cx="2133600" cy="365100"/>
          </a:xfrm>
          <a:prstGeom prst="rect">
            <a:avLst/>
          </a:prstGeom>
          <a:noFill/>
          <a:ln>
            <a:noFill/>
          </a:ln>
        </p:spPr>
        <p:txBody>
          <a:bodyPr spcFirstLastPara="1" wrap="square" lIns="91500" tIns="45750" rIns="91500" bIns="45750" anchor="ctr" anchorCtr="0">
            <a:noAutofit/>
          </a:bodyPr>
          <a:lstStyle/>
          <a:p>
            <a:pPr marL="0" lvl="0" indent="0" algn="r" rtl="0">
              <a:spcBef>
                <a:spcPts val="0"/>
              </a:spcBef>
              <a:spcAft>
                <a:spcPts val="0"/>
              </a:spcAft>
              <a:buNone/>
            </a:pPr>
            <a:fld id="{00000000-1234-1234-1234-123412341234}" type="slidenum">
              <a:rPr lang="en" sz="1200">
                <a:solidFill>
                  <a:srgbClr val="888888"/>
                </a:solidFill>
                <a:latin typeface="Calibri"/>
                <a:ea typeface="Calibri"/>
                <a:cs typeface="Calibri"/>
                <a:sym typeface="Calibri"/>
              </a:rPr>
              <a:t>8</a:t>
            </a:fld>
            <a:endParaRPr sz="1200">
              <a:solidFill>
                <a:srgbClr val="888888"/>
              </a:solidFill>
              <a:latin typeface="Calibri"/>
              <a:ea typeface="Calibri"/>
              <a:cs typeface="Calibri"/>
              <a:sym typeface="Calibri"/>
            </a:endParaRPr>
          </a:p>
        </p:txBody>
      </p:sp>
      <p:sp>
        <p:nvSpPr>
          <p:cNvPr id="198" name="Google Shape;198;p24"/>
          <p:cNvSpPr txBox="1"/>
          <p:nvPr/>
        </p:nvSpPr>
        <p:spPr>
          <a:xfrm>
            <a:off x="6937917" y="6533728"/>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sz="1200">
                <a:solidFill>
                  <a:srgbClr val="888888"/>
                </a:solidFill>
                <a:latin typeface="Calibri"/>
                <a:ea typeface="Calibri"/>
                <a:cs typeface="Calibri"/>
                <a:sym typeface="Calibri"/>
              </a:rPr>
              <a:t>8</a:t>
            </a:fld>
            <a:endParaRPr sz="1200">
              <a:solidFill>
                <a:srgbClr val="888888"/>
              </a:solidFill>
              <a:latin typeface="Calibri"/>
              <a:ea typeface="Calibri"/>
              <a:cs typeface="Calibri"/>
              <a:sym typeface="Calibri"/>
            </a:endParaRPr>
          </a:p>
        </p:txBody>
      </p:sp>
      <p:sp>
        <p:nvSpPr>
          <p:cNvPr id="199" name="Google Shape;199;p24"/>
          <p:cNvSpPr txBox="1"/>
          <p:nvPr/>
        </p:nvSpPr>
        <p:spPr>
          <a:xfrm>
            <a:off x="150425" y="26600"/>
            <a:ext cx="8725218" cy="6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Oswald"/>
                <a:ea typeface="Oswald"/>
                <a:cs typeface="Oswald"/>
                <a:sym typeface="Oswald"/>
              </a:rPr>
              <a:t>PGN Real Time Data:  </a:t>
            </a:r>
            <a:r>
              <a:rPr lang="en" sz="3000" dirty="0" err="1">
                <a:latin typeface="Oswald"/>
                <a:ea typeface="Oswald"/>
                <a:cs typeface="Oswald"/>
                <a:sym typeface="Oswald"/>
              </a:rPr>
              <a:t>BlickV</a:t>
            </a:r>
            <a:r>
              <a:rPr lang="en" sz="3000" b="1" dirty="0">
                <a:solidFill>
                  <a:srgbClr val="4A86E8"/>
                </a:solidFill>
                <a:latin typeface="Roboto Condensed"/>
                <a:ea typeface="Roboto Condensed"/>
                <a:cs typeface="Roboto Condensed"/>
                <a:sym typeface="Roboto Condensed"/>
              </a:rPr>
              <a:t> </a:t>
            </a:r>
            <a:r>
              <a:rPr lang="en" sz="1600" u="sng" dirty="0">
                <a:solidFill>
                  <a:schemeClr val="hlink"/>
                </a:solidFill>
                <a:hlinkClick r:id="rId3"/>
              </a:rPr>
              <a:t>http://blickv.pandonia-global-network.org/</a:t>
            </a:r>
            <a:endParaRPr sz="1600" b="1" dirty="0">
              <a:solidFill>
                <a:srgbClr val="4A86E8"/>
              </a:solidFill>
              <a:latin typeface="Roboto Condensed"/>
              <a:ea typeface="Roboto Condensed"/>
              <a:cs typeface="Roboto Condensed"/>
              <a:sym typeface="Roboto Condensed"/>
            </a:endParaRPr>
          </a:p>
        </p:txBody>
      </p:sp>
      <p:pic>
        <p:nvPicPr>
          <p:cNvPr id="3" name="Picture 2">
            <a:extLst>
              <a:ext uri="{FF2B5EF4-FFF2-40B4-BE49-F238E27FC236}">
                <a16:creationId xmlns:a16="http://schemas.microsoft.com/office/drawing/2014/main" id="{FE564A54-9FFF-68BC-4581-FF1A3750E74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8417" y="914426"/>
            <a:ext cx="7772400" cy="3544001"/>
          </a:xfrm>
          <a:prstGeom prst="rect">
            <a:avLst/>
          </a:prstGeom>
        </p:spPr>
      </p:pic>
      <p:sp>
        <p:nvSpPr>
          <p:cNvPr id="200" name="Google Shape;200;p24"/>
          <p:cNvSpPr/>
          <p:nvPr/>
        </p:nvSpPr>
        <p:spPr>
          <a:xfrm>
            <a:off x="125" y="6715125"/>
            <a:ext cx="9144000" cy="143100"/>
          </a:xfrm>
          <a:prstGeom prst="rect">
            <a:avLst/>
          </a:prstGeom>
          <a:solidFill>
            <a:srgbClr val="FF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4"/>
          <p:cNvSpPr txBox="1"/>
          <p:nvPr/>
        </p:nvSpPr>
        <p:spPr>
          <a:xfrm>
            <a:off x="3238500" y="3276600"/>
            <a:ext cx="5803174" cy="1800225"/>
          </a:xfrm>
          <a:prstGeom prst="rect">
            <a:avLst/>
          </a:prstGeom>
          <a:solidFill>
            <a:srgbClr val="C9DAF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tx2">
                    <a:lumMod val="50000"/>
                  </a:schemeClr>
                </a:solidFill>
                <a:latin typeface="+mn-lt"/>
                <a:ea typeface="Oswald"/>
                <a:cs typeface="Oswald"/>
                <a:sym typeface="Oswald"/>
              </a:rPr>
              <a:t>All products are available for download on </a:t>
            </a:r>
            <a:r>
              <a:rPr lang="en" sz="1600" dirty="0" err="1">
                <a:solidFill>
                  <a:schemeClr val="tx2">
                    <a:lumMod val="50000"/>
                  </a:schemeClr>
                </a:solidFill>
                <a:latin typeface="+mn-lt"/>
                <a:ea typeface="Oswald"/>
                <a:cs typeface="Oswald"/>
                <a:sym typeface="Oswald"/>
              </a:rPr>
              <a:t>BlickV</a:t>
            </a:r>
            <a:r>
              <a:rPr lang="en" sz="1600" dirty="0">
                <a:solidFill>
                  <a:schemeClr val="tx2">
                    <a:lumMod val="50000"/>
                  </a:schemeClr>
                </a:solidFill>
                <a:latin typeface="+mn-lt"/>
                <a:ea typeface="Oswald"/>
                <a:cs typeface="Oswald"/>
                <a:sym typeface="Oswald"/>
              </a:rPr>
              <a:t>.  </a:t>
            </a:r>
          </a:p>
          <a:p>
            <a:pPr marL="0" lvl="0" indent="0" algn="l" rtl="0">
              <a:spcBef>
                <a:spcPts val="0"/>
              </a:spcBef>
              <a:spcAft>
                <a:spcPts val="0"/>
              </a:spcAft>
              <a:buNone/>
            </a:pPr>
            <a:endParaRPr lang="en" sz="1600" dirty="0">
              <a:solidFill>
                <a:schemeClr val="tx2">
                  <a:lumMod val="50000"/>
                </a:schemeClr>
              </a:solidFill>
              <a:latin typeface="+mn-lt"/>
              <a:ea typeface="Oswald"/>
              <a:cs typeface="Oswald"/>
              <a:sym typeface="Oswald"/>
            </a:endParaRPr>
          </a:p>
          <a:p>
            <a:pPr marL="0" lvl="0" indent="0" algn="l" rtl="0">
              <a:spcBef>
                <a:spcPts val="0"/>
              </a:spcBef>
              <a:spcAft>
                <a:spcPts val="0"/>
              </a:spcAft>
              <a:buNone/>
            </a:pPr>
            <a:r>
              <a:rPr lang="en-US" sz="1600" dirty="0">
                <a:solidFill>
                  <a:schemeClr val="tx2">
                    <a:lumMod val="50000"/>
                  </a:schemeClr>
                </a:solidFill>
                <a:latin typeface="+mn-lt"/>
                <a:ea typeface="Oswald"/>
                <a:cs typeface="Oswald"/>
                <a:sym typeface="Oswald"/>
              </a:rPr>
              <a:t>Quality assured total column NO</a:t>
            </a:r>
            <a:r>
              <a:rPr lang="en-US" sz="1600" baseline="-25000" dirty="0">
                <a:solidFill>
                  <a:schemeClr val="tx2">
                    <a:lumMod val="50000"/>
                  </a:schemeClr>
                </a:solidFill>
                <a:latin typeface="+mn-lt"/>
                <a:ea typeface="Oswald"/>
                <a:cs typeface="Oswald"/>
                <a:sym typeface="Oswald"/>
              </a:rPr>
              <a:t>2</a:t>
            </a:r>
            <a:r>
              <a:rPr lang="en-US" sz="1600" dirty="0">
                <a:solidFill>
                  <a:schemeClr val="tx2">
                    <a:lumMod val="50000"/>
                  </a:schemeClr>
                </a:solidFill>
                <a:latin typeface="+mn-lt"/>
                <a:ea typeface="Oswald"/>
                <a:cs typeface="Oswald"/>
                <a:sym typeface="Oswald"/>
              </a:rPr>
              <a:t> and O</a:t>
            </a:r>
            <a:r>
              <a:rPr lang="en-US" sz="1600" baseline="-25000" dirty="0">
                <a:solidFill>
                  <a:schemeClr val="tx2">
                    <a:lumMod val="50000"/>
                  </a:schemeClr>
                </a:solidFill>
                <a:latin typeface="+mn-lt"/>
                <a:ea typeface="Oswald"/>
                <a:cs typeface="Oswald"/>
                <a:sym typeface="Oswald"/>
              </a:rPr>
              <a:t>3</a:t>
            </a:r>
            <a:r>
              <a:rPr lang="en-US" sz="1600" dirty="0">
                <a:solidFill>
                  <a:schemeClr val="tx2">
                    <a:lumMod val="50000"/>
                  </a:schemeClr>
                </a:solidFill>
                <a:latin typeface="+mn-lt"/>
                <a:ea typeface="Oswald"/>
                <a:cs typeface="Oswald"/>
                <a:sym typeface="Oswald"/>
              </a:rPr>
              <a:t> are archived at the EVDC. </a:t>
            </a:r>
            <a:endParaRPr lang="en" sz="1600" dirty="0">
              <a:solidFill>
                <a:schemeClr val="tx2">
                  <a:lumMod val="50000"/>
                </a:schemeClr>
              </a:solidFill>
              <a:latin typeface="+mn-lt"/>
              <a:ea typeface="Oswald"/>
              <a:cs typeface="Oswald"/>
              <a:sym typeface="Oswald"/>
            </a:endParaRPr>
          </a:p>
          <a:p>
            <a:endParaRPr lang="en-US" sz="1600" dirty="0">
              <a:solidFill>
                <a:schemeClr val="tx2">
                  <a:lumMod val="50000"/>
                </a:schemeClr>
              </a:solidFill>
              <a:latin typeface="+mn-lt"/>
            </a:endParaRPr>
          </a:p>
          <a:p>
            <a:r>
              <a:rPr lang="en-US" sz="1600" dirty="0">
                <a:solidFill>
                  <a:schemeClr val="tx2">
                    <a:lumMod val="50000"/>
                  </a:schemeClr>
                </a:solidFill>
                <a:latin typeface="+mn-lt"/>
              </a:rPr>
              <a:t>“Out of the Box” MAX-DOAS products provided without a field calibration.</a:t>
            </a:r>
          </a:p>
          <a:p>
            <a:pPr marL="0" lvl="0" indent="0" algn="l" rtl="0">
              <a:spcBef>
                <a:spcPts val="0"/>
              </a:spcBef>
              <a:spcAft>
                <a:spcPts val="0"/>
              </a:spcAft>
              <a:buNone/>
            </a:pPr>
            <a:endParaRPr sz="1500" dirty="0">
              <a:solidFill>
                <a:srgbClr val="0000FF"/>
              </a:solidFill>
              <a:latin typeface="Oswald"/>
              <a:ea typeface="Oswald"/>
              <a:cs typeface="Oswald"/>
              <a:sym typeface="Oswald"/>
            </a:endParaRPr>
          </a:p>
        </p:txBody>
      </p:sp>
      <p:sp>
        <p:nvSpPr>
          <p:cNvPr id="4" name="TextBox 3">
            <a:extLst>
              <a:ext uri="{FF2B5EF4-FFF2-40B4-BE49-F238E27FC236}">
                <a16:creationId xmlns:a16="http://schemas.microsoft.com/office/drawing/2014/main" id="{F594E60D-F0FD-B47D-AAD4-DA575D0CEAE6}"/>
              </a:ext>
            </a:extLst>
          </p:cNvPr>
          <p:cNvSpPr txBox="1"/>
          <p:nvPr/>
        </p:nvSpPr>
        <p:spPr>
          <a:xfrm>
            <a:off x="113123" y="1300899"/>
            <a:ext cx="1478290" cy="307777"/>
          </a:xfrm>
          <a:prstGeom prst="rect">
            <a:avLst/>
          </a:prstGeom>
          <a:noFill/>
        </p:spPr>
        <p:txBody>
          <a:bodyPr wrap="none" rtlCol="0">
            <a:spAutoFit/>
          </a:bodyPr>
          <a:lstStyle/>
          <a:p>
            <a:r>
              <a:rPr lang="en-US" dirty="0"/>
              <a:t>Stan State - 248</a:t>
            </a:r>
          </a:p>
        </p:txBody>
      </p:sp>
    </p:spTree>
    <p:extLst>
      <p:ext uri="{BB962C8B-B14F-4D97-AF65-F5344CB8AC3E}">
        <p14:creationId xmlns:p14="http://schemas.microsoft.com/office/powerpoint/2010/main" val="2333905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10AF3-B9B9-1E13-C6C0-90B96175733D}"/>
              </a:ext>
            </a:extLst>
          </p:cNvPr>
          <p:cNvSpPr>
            <a:spLocks noGrp="1"/>
          </p:cNvSpPr>
          <p:nvPr>
            <p:ph type="title"/>
          </p:nvPr>
        </p:nvSpPr>
        <p:spPr/>
        <p:txBody>
          <a:bodyPr/>
          <a:lstStyle/>
          <a:p>
            <a:r>
              <a:rPr lang="en-US" dirty="0"/>
              <a:t>Data quality</a:t>
            </a:r>
          </a:p>
        </p:txBody>
      </p:sp>
      <p:sp>
        <p:nvSpPr>
          <p:cNvPr id="3" name="Text Placeholder 2">
            <a:extLst>
              <a:ext uri="{FF2B5EF4-FFF2-40B4-BE49-F238E27FC236}">
                <a16:creationId xmlns:a16="http://schemas.microsoft.com/office/drawing/2014/main" id="{DA99F9A8-BAA3-A8E6-600D-E3E2E733A81E}"/>
              </a:ext>
            </a:extLst>
          </p:cNvPr>
          <p:cNvSpPr>
            <a:spLocks noGrp="1"/>
          </p:cNvSpPr>
          <p:nvPr>
            <p:ph type="body" idx="1"/>
          </p:nvPr>
        </p:nvSpPr>
        <p:spPr/>
        <p:txBody>
          <a:bodyPr/>
          <a:lstStyle/>
          <a:p>
            <a:r>
              <a:rPr lang="en-US" dirty="0"/>
              <a:t>Direct sun NO</a:t>
            </a:r>
            <a:r>
              <a:rPr lang="en-US" baseline="-25000" dirty="0"/>
              <a:t>2</a:t>
            </a:r>
            <a:r>
              <a:rPr lang="en-US" dirty="0"/>
              <a:t> and O</a:t>
            </a:r>
            <a:r>
              <a:rPr lang="en-US" baseline="-25000" dirty="0"/>
              <a:t>3</a:t>
            </a:r>
            <a:r>
              <a:rPr lang="en-US" dirty="0"/>
              <a:t> are “validation quality”.  These products have been validated with airborne (DISCOVER-AQ), balloon (O</a:t>
            </a:r>
            <a:r>
              <a:rPr lang="en-US" baseline="-25000" dirty="0"/>
              <a:t>3</a:t>
            </a:r>
            <a:r>
              <a:rPr lang="en-US" dirty="0"/>
              <a:t> sonde), and ground remote (Brewers). High quality data is on the EVDC. </a:t>
            </a:r>
          </a:p>
          <a:p>
            <a:r>
              <a:rPr lang="en-US" dirty="0"/>
              <a:t>Profiles (MAX-DOAS) of NO</a:t>
            </a:r>
            <a:r>
              <a:rPr lang="en-US" baseline="-25000" dirty="0"/>
              <a:t>2</a:t>
            </a:r>
            <a:r>
              <a:rPr lang="en-US" dirty="0"/>
              <a:t> and HCHO and direct sun HCHO are not fully understood.</a:t>
            </a:r>
          </a:p>
        </p:txBody>
      </p:sp>
      <p:pic>
        <p:nvPicPr>
          <p:cNvPr id="4" name="Google Shape;281;p32">
            <a:extLst>
              <a:ext uri="{FF2B5EF4-FFF2-40B4-BE49-F238E27FC236}">
                <a16:creationId xmlns:a16="http://schemas.microsoft.com/office/drawing/2014/main" id="{483704C0-2AFC-2E55-A469-7694607DF5E4}"/>
              </a:ext>
            </a:extLst>
          </p:cNvPr>
          <p:cNvPicPr preferRelativeResize="0"/>
          <p:nvPr/>
        </p:nvPicPr>
        <p:blipFill rotWithShape="1">
          <a:blip r:embed="rId2">
            <a:alphaModFix/>
          </a:blip>
          <a:srcRect l="55334"/>
          <a:stretch/>
        </p:blipFill>
        <p:spPr>
          <a:xfrm>
            <a:off x="5629275" y="2228847"/>
            <a:ext cx="3186620" cy="2914653"/>
          </a:xfrm>
          <a:prstGeom prst="rect">
            <a:avLst/>
          </a:prstGeom>
          <a:noFill/>
          <a:ln>
            <a:noFill/>
          </a:ln>
        </p:spPr>
      </p:pic>
      <p:pic>
        <p:nvPicPr>
          <p:cNvPr id="5" name="Google Shape;235;p27">
            <a:extLst>
              <a:ext uri="{FF2B5EF4-FFF2-40B4-BE49-F238E27FC236}">
                <a16:creationId xmlns:a16="http://schemas.microsoft.com/office/drawing/2014/main" id="{D71B08D7-047D-4293-426C-5F96196285A7}"/>
              </a:ext>
            </a:extLst>
          </p:cNvPr>
          <p:cNvPicPr preferRelativeResize="0"/>
          <p:nvPr/>
        </p:nvPicPr>
        <p:blipFill rotWithShape="1">
          <a:blip r:embed="rId3">
            <a:alphaModFix/>
          </a:blip>
          <a:srcRect l="89957"/>
          <a:stretch/>
        </p:blipFill>
        <p:spPr>
          <a:xfrm>
            <a:off x="3693610" y="2324100"/>
            <a:ext cx="605430" cy="2819400"/>
          </a:xfrm>
          <a:prstGeom prst="rect">
            <a:avLst/>
          </a:prstGeom>
          <a:noFill/>
          <a:ln>
            <a:noFill/>
          </a:ln>
        </p:spPr>
      </p:pic>
      <p:pic>
        <p:nvPicPr>
          <p:cNvPr id="6" name="Google Shape;235;p27">
            <a:extLst>
              <a:ext uri="{FF2B5EF4-FFF2-40B4-BE49-F238E27FC236}">
                <a16:creationId xmlns:a16="http://schemas.microsoft.com/office/drawing/2014/main" id="{EDF191C7-A74F-6452-9834-5A2ABC176A9A}"/>
              </a:ext>
            </a:extLst>
          </p:cNvPr>
          <p:cNvPicPr preferRelativeResize="0"/>
          <p:nvPr/>
        </p:nvPicPr>
        <p:blipFill rotWithShape="1">
          <a:blip r:embed="rId3">
            <a:alphaModFix/>
          </a:blip>
          <a:srcRect r="67654"/>
          <a:stretch/>
        </p:blipFill>
        <p:spPr>
          <a:xfrm>
            <a:off x="1234826" y="2343150"/>
            <a:ext cx="2013199" cy="2800350"/>
          </a:xfrm>
          <a:prstGeom prst="rect">
            <a:avLst/>
          </a:prstGeom>
          <a:noFill/>
          <a:ln>
            <a:noFill/>
          </a:ln>
        </p:spPr>
      </p:pic>
      <p:sp>
        <p:nvSpPr>
          <p:cNvPr id="7" name="TextBox 6">
            <a:extLst>
              <a:ext uri="{FF2B5EF4-FFF2-40B4-BE49-F238E27FC236}">
                <a16:creationId xmlns:a16="http://schemas.microsoft.com/office/drawing/2014/main" id="{65D37C62-7C2E-52B4-ED5F-62C4EE8CBC46}"/>
              </a:ext>
            </a:extLst>
          </p:cNvPr>
          <p:cNvSpPr txBox="1"/>
          <p:nvPr/>
        </p:nvSpPr>
        <p:spPr>
          <a:xfrm>
            <a:off x="2438400" y="3105150"/>
            <a:ext cx="567784" cy="338554"/>
          </a:xfrm>
          <a:prstGeom prst="rect">
            <a:avLst/>
          </a:prstGeom>
          <a:noFill/>
        </p:spPr>
        <p:txBody>
          <a:bodyPr wrap="none" rtlCol="0">
            <a:spAutoFit/>
          </a:bodyPr>
          <a:lstStyle/>
          <a:p>
            <a:r>
              <a:rPr lang="en-US" sz="1600" dirty="0"/>
              <a:t>NO</a:t>
            </a:r>
            <a:r>
              <a:rPr lang="en-US" sz="1600" baseline="-25000" dirty="0"/>
              <a:t>2</a:t>
            </a:r>
          </a:p>
        </p:txBody>
      </p:sp>
      <p:sp>
        <p:nvSpPr>
          <p:cNvPr id="8" name="TextBox 7">
            <a:extLst>
              <a:ext uri="{FF2B5EF4-FFF2-40B4-BE49-F238E27FC236}">
                <a16:creationId xmlns:a16="http://schemas.microsoft.com/office/drawing/2014/main" id="{197F2C0B-5F9D-188C-95AE-6EA58457B07D}"/>
              </a:ext>
            </a:extLst>
          </p:cNvPr>
          <p:cNvSpPr txBox="1"/>
          <p:nvPr/>
        </p:nvSpPr>
        <p:spPr>
          <a:xfrm>
            <a:off x="6953250" y="3019425"/>
            <a:ext cx="787395" cy="338554"/>
          </a:xfrm>
          <a:prstGeom prst="rect">
            <a:avLst/>
          </a:prstGeom>
          <a:noFill/>
        </p:spPr>
        <p:txBody>
          <a:bodyPr wrap="none" rtlCol="0">
            <a:spAutoFit/>
          </a:bodyPr>
          <a:lstStyle/>
          <a:p>
            <a:r>
              <a:rPr lang="en-US" sz="1600" dirty="0"/>
              <a:t>HCHO</a:t>
            </a:r>
          </a:p>
        </p:txBody>
      </p:sp>
    </p:spTree>
    <p:extLst>
      <p:ext uri="{BB962C8B-B14F-4D97-AF65-F5344CB8AC3E}">
        <p14:creationId xmlns:p14="http://schemas.microsoft.com/office/powerpoint/2010/main" val="2716939410"/>
      </p:ext>
    </p:extLst>
  </p:cSld>
  <p:clrMapOvr>
    <a:masterClrMapping/>
  </p:clrMapOvr>
</p:sld>
</file>

<file path=ppt/theme/theme1.xml><?xml version="1.0" encoding="utf-8"?>
<a:theme xmlns:a="http://schemas.openxmlformats.org/drawingml/2006/main" name="Simple Ligh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7007</TotalTime>
  <Words>1025</Words>
  <Application>Microsoft Macintosh PowerPoint</Application>
  <PresentationFormat>On-screen Show (16:9)</PresentationFormat>
  <Paragraphs>130</Paragraphs>
  <Slides>17</Slides>
  <Notes>11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Arial</vt:lpstr>
      <vt:lpstr>Open Sans</vt:lpstr>
      <vt:lpstr>Calibri</vt:lpstr>
      <vt:lpstr>Roboto Condensed</vt:lpstr>
      <vt:lpstr>Oswald</vt:lpstr>
      <vt:lpstr>Wingdings</vt:lpstr>
      <vt:lpstr>Aptos</vt:lpstr>
      <vt:lpstr>Calibri Light</vt:lpstr>
      <vt:lpstr>Simple Light</vt:lpstr>
      <vt:lpstr>1_Custom Design</vt:lpstr>
      <vt:lpstr>Custom Design</vt:lpstr>
      <vt:lpstr>Validation and support of space-based measurements with the Pandonia Global Network of ground-based spectrometers  Thomas Hanisco1, Nader Abuhassan1,2,3, Stefano Casadio4, Alexander Cede1,3,5, Limseok Chang6, Angelika Dehn4, Barry Lefer7, Elena Lind1,Apoorva Pandey1,2, Bryan Place1,3, Alberto Redondas8, James Szykman9, Martin Tiefengraber5, Luke Valin9, Michel van Roozendael10, and Jonas von Bismarck4  1NASA Goddard Space Flight Center, Greenbelt, Maryland, USA 2University of Maryland Baltimore County, Maryland, USA 3SciGlob, Columbia, MD, USA 4Earth Observation Ground Segment Department, ESA / ESRIN, Frascati, Italy 5LuftBlick, Innsbruck, Austria 6National Institute of Environmental Research, Incheon, Korea 7NASA Headquarters, Washington, DC, USA 8AEMET- Meteorological State Agency, Spain 9EPA Research Triangle Park, Charllotte, NC, USA 10BIRA-IASB, Brussels, Belgium </vt:lpstr>
      <vt:lpstr>Pandonia Global Network: Reference measurements of O3, NO2, and HCHO</vt:lpstr>
      <vt:lpstr>Instrumentation</vt:lpstr>
      <vt:lpstr>Pandora measurements</vt:lpstr>
      <vt:lpstr>Motivation</vt:lpstr>
      <vt:lpstr>PowerPoint Presentation</vt:lpstr>
      <vt:lpstr>PowerPoint Presentation</vt:lpstr>
      <vt:lpstr>PowerPoint Presentation</vt:lpstr>
      <vt:lpstr>Data quality</vt:lpstr>
      <vt:lpstr>Validation of MAX-DOAS products: NO2</vt:lpstr>
      <vt:lpstr>Validation of MAX-DOAS products: HCHO</vt:lpstr>
      <vt:lpstr>Expansion programs</vt:lpstr>
      <vt:lpstr>Increasing Participation in Minority Serving Institutions (IPMSI)</vt:lpstr>
      <vt:lpstr>Colocated Pandora and Cimels</vt:lpstr>
      <vt:lpstr>SNWG: Produce localized NO2 forecasts by combining PANDORA observations with GEOS model output</vt:lpstr>
      <vt:lpstr>Instrumentation &amp; Technology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Pandonia Global Network  Tom Hanisco, NASA GSFC </dc:title>
  <cp:lastModifiedBy>Hanisco, Thomas Frost. (GSFC-6140)</cp:lastModifiedBy>
  <cp:revision>31</cp:revision>
  <dcterms:modified xsi:type="dcterms:W3CDTF">2024-10-12T15:52:26Z</dcterms:modified>
</cp:coreProperties>
</file>