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3" r:id="rId2"/>
    <p:sldMasterId id="2147483696" r:id="rId3"/>
  </p:sldMasterIdLst>
  <p:notesMasterIdLst>
    <p:notesMasterId r:id="rId20"/>
  </p:notesMasterIdLst>
  <p:sldIdLst>
    <p:sldId id="257" r:id="rId4"/>
    <p:sldId id="258" r:id="rId5"/>
    <p:sldId id="1042652993" r:id="rId6"/>
    <p:sldId id="1042652994" r:id="rId7"/>
    <p:sldId id="1042652984" r:id="rId8"/>
    <p:sldId id="1042652972" r:id="rId9"/>
    <p:sldId id="1042652965" r:id="rId10"/>
    <p:sldId id="635" r:id="rId11"/>
    <p:sldId id="639" r:id="rId12"/>
    <p:sldId id="1042652961" r:id="rId13"/>
    <p:sldId id="1042652967" r:id="rId14"/>
    <p:sldId id="1042652978" r:id="rId15"/>
    <p:sldId id="1042652974" r:id="rId16"/>
    <p:sldId id="1042652995" r:id="rId17"/>
    <p:sldId id="1042652992" r:id="rId18"/>
    <p:sldId id="263"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248"/>
    <p:restoredTop sz="94694"/>
  </p:normalViewPr>
  <p:slideViewPr>
    <p:cSldViewPr snapToGrid="0">
      <p:cViewPr varScale="1">
        <p:scale>
          <a:sx n="117" d="100"/>
          <a:sy n="117" d="100"/>
        </p:scale>
        <p:origin x="576"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3C50A53-340C-1A43-8456-C208C97DEBAD}" type="datetimeFigureOut">
              <a:rPr lang="en-US" smtClean="0"/>
              <a:t>10/12/24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8C49484-3D57-5844-90E4-43AB311416B5}" type="slidenum">
              <a:rPr lang="en-US" smtClean="0"/>
              <a:t>‹#›</a:t>
            </a:fld>
            <a:endParaRPr lang="en-US"/>
          </a:p>
        </p:txBody>
      </p:sp>
    </p:spTree>
    <p:extLst>
      <p:ext uri="{BB962C8B-B14F-4D97-AF65-F5344CB8AC3E}">
        <p14:creationId xmlns:p14="http://schemas.microsoft.com/office/powerpoint/2010/main" val="7964927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8C49484-3D57-5844-90E4-43AB311416B5}" type="slidenum">
              <a:rPr lang="en-US" smtClean="0"/>
              <a:t>1</a:t>
            </a:fld>
            <a:endParaRPr lang="en-US"/>
          </a:p>
        </p:txBody>
      </p:sp>
    </p:spTree>
    <p:extLst>
      <p:ext uri="{BB962C8B-B14F-4D97-AF65-F5344CB8AC3E}">
        <p14:creationId xmlns:p14="http://schemas.microsoft.com/office/powerpoint/2010/main" val="28498874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4D81B0-EF0F-AB34-6A46-46EE71EF52C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053B98-0A31-D9AB-6A4C-C4152021354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2E1E746-622E-EB55-EE2D-8D214E4188EA}"/>
              </a:ext>
            </a:extLst>
          </p:cNvPr>
          <p:cNvSpPr>
            <a:spLocks noGrp="1"/>
          </p:cNvSpPr>
          <p:nvPr>
            <p:ph type="body" idx="1"/>
          </p:nvPr>
        </p:nvSpPr>
        <p:spPr/>
        <p:txBody>
          <a:bodyPr/>
          <a:lstStyle/>
          <a:p>
            <a:r>
              <a:rPr lang="en-US" dirty="0"/>
              <a:t>SMOL: </a:t>
            </a:r>
            <a:br>
              <a:rPr lang="en-US" dirty="0"/>
            </a:br>
            <a:r>
              <a:rPr lang="en-US" dirty="0"/>
              <a:t>affordable differential absorption lidar (DIAL) system covering all altitudes from 200 m to 10 km. </a:t>
            </a:r>
            <a:r>
              <a:rPr lang="en-US" dirty="0" err="1"/>
              <a:t>a.g.l</a:t>
            </a:r>
            <a:endParaRPr lang="en-US" dirty="0"/>
          </a:p>
          <a:p>
            <a:r>
              <a:rPr lang="en-US" dirty="0"/>
              <a:t>The comparison with airborne in-situ and lidar measurements show very good agreement, with systematic differences below 10 % throughout most of the measurement range.</a:t>
            </a:r>
          </a:p>
        </p:txBody>
      </p:sp>
      <p:sp>
        <p:nvSpPr>
          <p:cNvPr id="4" name="Slide Number Placeholder 3">
            <a:extLst>
              <a:ext uri="{FF2B5EF4-FFF2-40B4-BE49-F238E27FC236}">
                <a16:creationId xmlns:a16="http://schemas.microsoft.com/office/drawing/2014/main" id="{9296D461-9C1E-67E9-2AD0-BF8B4F58722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C1458D-2253-7F47-B8D5-9CF1FC49AA9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39095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shows application of methods developed for TROPOMI validation in Judd et al. 2020 (https://</a:t>
            </a:r>
            <a:r>
              <a:rPr lang="en-US" dirty="0" err="1"/>
              <a:t>doi.org</a:t>
            </a:r>
            <a:r>
              <a:rPr lang="en-US" dirty="0"/>
              <a:t>/10.5194/amt-13-6113-2020) to STAQS data in four different cities and with TROPOMI’s updated NO2 product (v2.5). </a:t>
            </a:r>
          </a:p>
          <a:p>
            <a:r>
              <a:rPr lang="en-US" dirty="0"/>
              <a:t>Maps show an example overpass of coincident data.  GCAS, as you can see, is more spatially refined.  </a:t>
            </a:r>
          </a:p>
          <a:p>
            <a:r>
              <a:rPr lang="en-US" dirty="0"/>
              <a:t>The scatter plot represents the spatially degraded GCAS data to the TROPOMI pixel footprint. </a:t>
            </a:r>
          </a:p>
          <a:p>
            <a:endParaRPr lang="en-US" dirty="0"/>
          </a:p>
          <a:p>
            <a:r>
              <a:rPr lang="en-US" dirty="0"/>
              <a:t>TROPOMI and GCAS correlate extremely well.  The only major offsets occur over very polluted scenes in NYC (previously seen as well).  Higher scatter in Chicago may be attributed to increased cloud coverage during those flight days, but more investigation may be needed.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E2DED5-F698-EA4C-922A-E170677548B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9606433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Red dates are those that coincide with TEMPO data.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E2DED5-F698-EA4C-922A-E170677548B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384622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01D7F1-B25D-653D-B346-F2128880F0C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B1A37F0-85A6-5D2A-0B35-BD3458FAAB7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0D309B4-38EA-E327-C9D4-FB2C542C79A8}"/>
              </a:ext>
            </a:extLst>
          </p:cNvPr>
          <p:cNvSpPr>
            <a:spLocks noGrp="1"/>
          </p:cNvSpPr>
          <p:nvPr>
            <p:ph type="body" idx="1"/>
          </p:nvPr>
        </p:nvSpPr>
        <p:spPr/>
        <p:txBody>
          <a:bodyPr/>
          <a:lstStyle/>
          <a:p>
            <a:r>
              <a:rPr lang="en-US" dirty="0"/>
              <a:t>Red dates are those that coincide with TEMPO data. </a:t>
            </a:r>
          </a:p>
        </p:txBody>
      </p:sp>
      <p:sp>
        <p:nvSpPr>
          <p:cNvPr id="4" name="Slide Number Placeholder 3">
            <a:extLst>
              <a:ext uri="{FF2B5EF4-FFF2-40B4-BE49-F238E27FC236}">
                <a16:creationId xmlns:a16="http://schemas.microsoft.com/office/drawing/2014/main" id="{46256712-96EE-8A62-31D0-62C8380F0FD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E2DED5-F698-EA4C-922A-E170677548B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741591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5B0C42-473A-98CA-1E19-7B37D768B57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D47B295-0E91-52B0-4720-51A4F4D09A1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F154838-D9E1-CE57-C593-72B1CD08929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5E3950E-ABC5-802E-46A4-762B1BCCAB8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C1458D-2253-7F47-B8D5-9CF1FC49AA9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86692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you’ve looked at the TEMPO validation document,  All results are centered around these PSPIs. Product specific performance indicators.  This talk is centered around how GCAS addresses some of them indicators. </a:t>
            </a:r>
          </a:p>
          <a:p>
            <a:endParaRPr lang="en-US" dirty="0"/>
          </a:p>
        </p:txBody>
      </p:sp>
      <p:sp>
        <p:nvSpPr>
          <p:cNvPr id="4" name="Slide Number Placeholder 3"/>
          <p:cNvSpPr>
            <a:spLocks noGrp="1"/>
          </p:cNvSpPr>
          <p:nvPr>
            <p:ph type="sldNum" sz="quarter" idx="5"/>
          </p:nvPr>
        </p:nvSpPr>
        <p:spPr/>
        <p:txBody>
          <a:bodyPr/>
          <a:lstStyle/>
          <a:p>
            <a:fld id="{D5673B93-7F90-E441-960C-9BA1392D302A}" type="slidenum">
              <a:rPr lang="en-US" smtClean="0"/>
              <a:t>5</a:t>
            </a:fld>
            <a:endParaRPr lang="en-US"/>
          </a:p>
        </p:txBody>
      </p:sp>
    </p:spTree>
    <p:extLst>
      <p:ext uri="{BB962C8B-B14F-4D97-AF65-F5344CB8AC3E}">
        <p14:creationId xmlns:p14="http://schemas.microsoft.com/office/powerpoint/2010/main" val="22399250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C1458D-2253-7F47-B8D5-9CF1FC49AA9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77927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C1458D-2253-7F47-B8D5-9CF1FC49AA9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81855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770530-87EB-CEB3-09C7-D9A10476623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02B7FE6-1CCF-F0D8-0F96-0205589AC60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1E4F7BA-C001-BF45-A088-86E8A4C2AF56}"/>
              </a:ext>
            </a:extLst>
          </p:cNvPr>
          <p:cNvSpPr>
            <a:spLocks noGrp="1"/>
          </p:cNvSpPr>
          <p:nvPr>
            <p:ph type="body" idx="1"/>
          </p:nvPr>
        </p:nvSpPr>
        <p:spPr/>
        <p:txBody>
          <a:bodyPr/>
          <a:lstStyle/>
          <a:p>
            <a:r>
              <a:rPr lang="en-US" sz="1800" dirty="0">
                <a:effectLst/>
                <a:latin typeface="Times New Roman" panose="02020603050405020304" pitchFamily="18" charset="0"/>
                <a:ea typeface="Aptos" panose="020B0004020202020204" pitchFamily="34" charset="0"/>
              </a:rPr>
              <a:t>HALO is a cross-cutting lidar that supports 5 of the 6 NASA Earth Science Focus areas between methane, water vapor, and aerosol/cloud measurements.  HALO has three configurations, water vapor/HSRL, methane/HSRL, and third configuration which has h20, ch4 and additional winds. CH4/HSRL  which was flown for STAQS.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cs typeface="Calibri" panose="020F0502020204030204" pitchFamily="34" charset="0"/>
              </a:rPr>
              <a:t>Third configuration with combined combined water vapor. Methane and winds coming online in the next two years</a:t>
            </a:r>
          </a:p>
          <a:p>
            <a:endParaRPr lang="en-US" sz="1800" dirty="0">
              <a:effectLst/>
              <a:latin typeface="Times New Roman" panose="02020603050405020304" pitchFamily="18" charset="0"/>
              <a:ea typeface="Aptos" panose="020B0004020202020204" pitchFamily="34" charset="0"/>
            </a:endParaRPr>
          </a:p>
          <a:p>
            <a:r>
              <a:rPr lang="en-US" sz="1800" dirty="0">
                <a:effectLst/>
                <a:latin typeface="Times New Roman" panose="02020603050405020304" pitchFamily="18" charset="0"/>
                <a:ea typeface="Aptos" panose="020B0004020202020204" pitchFamily="34" charset="0"/>
              </a:rPr>
              <a:t>To-date, focus has been directed towards better quantifying strong CH4 point sources, but regional diffuse fluxes are still the largest contributor to the anthropogenic CH4 budget</a:t>
            </a:r>
            <a:r>
              <a:rPr lang="en-US" dirty="0">
                <a:effectLst/>
              </a:rPr>
              <a:t> . HALO is the only lidar in the world with capability for HSRL and CH4 DIAL to measure both diffuse fluxes across different environments and point sources.  </a:t>
            </a:r>
          </a:p>
          <a:p>
            <a:endParaRPr lang="en-US" sz="1200" dirty="0">
              <a:latin typeface="Calibri" panose="020F050202020403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96DCE213-5707-2804-DF06-353A23823A0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8E5732-5ED9-1E4F-A466-DE116876367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5237850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CC7C20-C875-C8C2-4A28-D71998E510F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1099F92-A235-D723-AD1F-25C719DE471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C93F837-B3A1-3276-E755-8268FA65E1A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4748C5E-CB49-912A-2CD1-5A4A58A3D99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C1458D-2253-7F47-B8D5-9CF1FC49AA9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64381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82AA9D2-BEFE-D946-8F2C-ACFE601EF6B8}" type="datetimeFigureOut">
              <a:rPr lang="en-US" smtClean="0"/>
              <a:t>10/12/24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CA2B2C-64C6-E348-BF98-1DB52AE7EB2D}" type="slidenum">
              <a:rPr lang="en-US" smtClean="0"/>
              <a:t>‹#›</a:t>
            </a:fld>
            <a:endParaRPr lang="en-US"/>
          </a:p>
        </p:txBody>
      </p:sp>
    </p:spTree>
    <p:extLst>
      <p:ext uri="{BB962C8B-B14F-4D97-AF65-F5344CB8AC3E}">
        <p14:creationId xmlns:p14="http://schemas.microsoft.com/office/powerpoint/2010/main" val="15079067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82AA9D2-BEFE-D946-8F2C-ACFE601EF6B8}" type="datetimeFigureOut">
              <a:rPr lang="en-US" smtClean="0"/>
              <a:t>10/12/24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CA2B2C-64C6-E348-BF98-1DB52AE7EB2D}" type="slidenum">
              <a:rPr lang="en-US" smtClean="0"/>
              <a:t>‹#›</a:t>
            </a:fld>
            <a:endParaRPr lang="en-US"/>
          </a:p>
        </p:txBody>
      </p:sp>
    </p:spTree>
    <p:extLst>
      <p:ext uri="{BB962C8B-B14F-4D97-AF65-F5344CB8AC3E}">
        <p14:creationId xmlns:p14="http://schemas.microsoft.com/office/powerpoint/2010/main" val="21057872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82AA9D2-BEFE-D946-8F2C-ACFE601EF6B8}" type="datetimeFigureOut">
              <a:rPr lang="en-US" smtClean="0"/>
              <a:t>10/12/24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CA2B2C-64C6-E348-BF98-1DB52AE7EB2D}" type="slidenum">
              <a:rPr lang="en-US" smtClean="0"/>
              <a:t>‹#›</a:t>
            </a:fld>
            <a:endParaRPr lang="en-US"/>
          </a:p>
        </p:txBody>
      </p:sp>
    </p:spTree>
    <p:extLst>
      <p:ext uri="{BB962C8B-B14F-4D97-AF65-F5344CB8AC3E}">
        <p14:creationId xmlns:p14="http://schemas.microsoft.com/office/powerpoint/2010/main" val="1722373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A82CAA-A637-564B-9150-80E6208D2E2C}"/>
              </a:ext>
            </a:extLst>
          </p:cNvPr>
          <p:cNvSpPr>
            <a:spLocks noGrp="1"/>
          </p:cNvSpPr>
          <p:nvPr>
            <p:ph type="title"/>
          </p:nvPr>
        </p:nvSpPr>
        <p:spPr>
          <a:xfrm>
            <a:off x="952500" y="1104144"/>
            <a:ext cx="10393680" cy="646331"/>
          </a:xfrm>
        </p:spPr>
        <p:txBody>
          <a:bodyPr>
            <a:spAutoFit/>
          </a:bodyPr>
          <a:lstStyle>
            <a:lvl1pPr>
              <a:defRPr>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3C8FFBED-D27D-074B-9C33-10A234BC62EA}"/>
              </a:ext>
            </a:extLst>
          </p:cNvPr>
          <p:cNvSpPr>
            <a:spLocks noGrp="1"/>
          </p:cNvSpPr>
          <p:nvPr>
            <p:ph idx="1"/>
          </p:nvPr>
        </p:nvSpPr>
        <p:spPr>
          <a:xfrm>
            <a:off x="952500" y="2271860"/>
            <a:ext cx="10619923" cy="1623008"/>
          </a:xfrm>
        </p:spPr>
        <p:txBody>
          <a:bodyPr>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6A55A95B-EA76-8B4B-809B-5350F164FF1A}"/>
              </a:ext>
            </a:extLst>
          </p:cNvPr>
          <p:cNvSpPr>
            <a:spLocks noGrp="1"/>
          </p:cNvSpPr>
          <p:nvPr>
            <p:ph type="dt" sz="half" idx="10"/>
          </p:nvPr>
        </p:nvSpPr>
        <p:spPr/>
        <p:txBody>
          <a:bodyPr/>
          <a:lstStyle/>
          <a:p>
            <a:fld id="{0DB50B79-0DB9-427B-B0C9-301219BB7526}" type="datetime1">
              <a:rPr lang="en-US" smtClean="0"/>
              <a:t>10/12/24</a:t>
            </a:fld>
            <a:endParaRPr lang="en-US" dirty="0"/>
          </a:p>
        </p:txBody>
      </p:sp>
      <p:sp>
        <p:nvSpPr>
          <p:cNvPr id="5" name="Footer Placeholder 4">
            <a:extLst>
              <a:ext uri="{FF2B5EF4-FFF2-40B4-BE49-F238E27FC236}">
                <a16:creationId xmlns:a16="http://schemas.microsoft.com/office/drawing/2014/main" id="{7E7ECC2B-9CA4-F049-B8DF-124C0111761C}"/>
              </a:ext>
            </a:extLst>
          </p:cNvPr>
          <p:cNvSpPr>
            <a:spLocks noGrp="1"/>
          </p:cNvSpPr>
          <p:nvPr>
            <p:ph type="ftr" sz="quarter" idx="11"/>
          </p:nvPr>
        </p:nvSpPr>
        <p:spPr/>
        <p:txBody>
          <a:bodyPr/>
          <a:lstStyle>
            <a:lvl1pPr>
              <a:defRPr>
                <a:solidFill>
                  <a:schemeClr val="bg2"/>
                </a:solidFill>
              </a:defRPr>
            </a:lvl1pPr>
          </a:lstStyle>
          <a:p>
            <a:endParaRPr lang="en-US" dirty="0"/>
          </a:p>
        </p:txBody>
      </p:sp>
      <p:sp>
        <p:nvSpPr>
          <p:cNvPr id="6" name="Slide Number Placeholder 5">
            <a:extLst>
              <a:ext uri="{FF2B5EF4-FFF2-40B4-BE49-F238E27FC236}">
                <a16:creationId xmlns:a16="http://schemas.microsoft.com/office/drawing/2014/main" id="{E294B535-E047-7E4E-AC67-9B9E7121304F}"/>
              </a:ext>
            </a:extLst>
          </p:cNvPr>
          <p:cNvSpPr>
            <a:spLocks noGrp="1"/>
          </p:cNvSpPr>
          <p:nvPr>
            <p:ph type="sldNum" sz="quarter" idx="12"/>
          </p:nvPr>
        </p:nvSpPr>
        <p:spPr/>
        <p:txBody>
          <a:bodyPr/>
          <a:lstStyle>
            <a:lvl1pPr>
              <a:defRPr>
                <a:solidFill>
                  <a:schemeClr val="bg1"/>
                </a:solidFill>
              </a:defRPr>
            </a:lvl1pPr>
          </a:lstStyle>
          <a:p>
            <a:fld id="{E33B2B72-BE74-40B7-948F-1734192F08BF}" type="slidenum">
              <a:rPr lang="en-US" smtClean="0"/>
              <a:t>‹#›</a:t>
            </a:fld>
            <a:endParaRPr lang="en-US" dirty="0"/>
          </a:p>
        </p:txBody>
      </p:sp>
    </p:spTree>
    <p:extLst>
      <p:ext uri="{BB962C8B-B14F-4D97-AF65-F5344CB8AC3E}">
        <p14:creationId xmlns:p14="http://schemas.microsoft.com/office/powerpoint/2010/main" val="2173269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normAutofit/>
          </a:bodyPr>
          <a:lstStyle>
            <a:lvl1pPr algn="ctr">
              <a:defRPr sz="4400"/>
            </a:lvl1pPr>
          </a:lstStyle>
          <a:p>
            <a:r>
              <a:rPr lang="en-US"/>
              <a:t>Click to edit Master title style</a:t>
            </a:r>
          </a:p>
        </p:txBody>
      </p:sp>
      <p:sp>
        <p:nvSpPr>
          <p:cNvPr id="3" name="Subtitle 2"/>
          <p:cNvSpPr>
            <a:spLocks noGrp="1"/>
          </p:cNvSpPr>
          <p:nvPr>
            <p:ph type="subTitle" idx="1"/>
          </p:nvPr>
        </p:nvSpPr>
        <p:spPr>
          <a:xfrm>
            <a:off x="1524000" y="3669273"/>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p:cNvSpPr>
            <a:spLocks noGrp="1"/>
          </p:cNvSpPr>
          <p:nvPr>
            <p:ph type="sldNum" sz="quarter" idx="12"/>
          </p:nvPr>
        </p:nvSpPr>
        <p:spPr>
          <a:xfrm>
            <a:off x="9756321" y="6343288"/>
            <a:ext cx="2057400" cy="365125"/>
          </a:xfrm>
          <a:prstGeom prst="rect">
            <a:avLst/>
          </a:prstGeom>
        </p:spPr>
        <p:txBody>
          <a:bodyPr/>
          <a:lstStyle>
            <a:lvl1pPr algn="r">
              <a:defRPr sz="1400"/>
            </a:lvl1pPr>
          </a:lstStyle>
          <a:p>
            <a:fld id="{956AE23C-2C73-4E7C-936C-5B5053A14B28}" type="slidenum">
              <a:rPr lang="en-US" smtClean="0"/>
              <a:pPr/>
              <a:t>‹#›</a:t>
            </a:fld>
            <a:endParaRPr lang="en-US" dirty="0"/>
          </a:p>
        </p:txBody>
      </p:sp>
    </p:spTree>
    <p:extLst>
      <p:ext uri="{BB962C8B-B14F-4D97-AF65-F5344CB8AC3E}">
        <p14:creationId xmlns:p14="http://schemas.microsoft.com/office/powerpoint/2010/main" val="36221073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246713"/>
            <a:ext cx="9692640" cy="795528"/>
          </a:xfrm>
        </p:spPr>
        <p:txBody>
          <a:bodyPr>
            <a:normAutofit/>
          </a:bodyPr>
          <a:lstStyle>
            <a:lvl1pPr>
              <a:defRPr sz="3600"/>
            </a:lvl1pPr>
          </a:lstStyle>
          <a:p>
            <a:r>
              <a:rPr lang="en-US"/>
              <a:t>Click to edit Master title style</a:t>
            </a:r>
          </a:p>
        </p:txBody>
      </p:sp>
      <p:sp>
        <p:nvSpPr>
          <p:cNvPr id="3" name="Content Placeholder 2"/>
          <p:cNvSpPr>
            <a:spLocks noGrp="1"/>
          </p:cNvSpPr>
          <p:nvPr>
            <p:ph idx="1"/>
          </p:nvPr>
        </p:nvSpPr>
        <p:spPr>
          <a:xfrm>
            <a:off x="381000" y="1247775"/>
            <a:ext cx="11430000" cy="5372100"/>
          </a:xfrm>
        </p:spPr>
        <p:txBody>
          <a:bodyPr/>
          <a:lstStyle>
            <a:lvl2pPr indent="-320040">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2" name="Straight Connector 11"/>
          <p:cNvCxnSpPr/>
          <p:nvPr userDrawn="1"/>
        </p:nvCxnSpPr>
        <p:spPr>
          <a:xfrm>
            <a:off x="381000" y="1076415"/>
            <a:ext cx="11430000" cy="0"/>
          </a:xfrm>
          <a:prstGeom prst="line">
            <a:avLst/>
          </a:prstGeom>
          <a:ln w="38100">
            <a:miter lim="800000"/>
            <a:headEnd type="oval"/>
            <a:tailEnd type="oval"/>
          </a:ln>
        </p:spPr>
        <p:style>
          <a:lnRef idx="1">
            <a:schemeClr val="accent1"/>
          </a:lnRef>
          <a:fillRef idx="0">
            <a:schemeClr val="accent1"/>
          </a:fillRef>
          <a:effectRef idx="0">
            <a:schemeClr val="accent1"/>
          </a:effectRef>
          <a:fontRef idx="minor">
            <a:schemeClr val="tx1"/>
          </a:fontRef>
        </p:style>
      </p:cxnSp>
      <p:sp>
        <p:nvSpPr>
          <p:cNvPr id="4" name="Slide Number Placeholder 3"/>
          <p:cNvSpPr>
            <a:spLocks noGrp="1"/>
          </p:cNvSpPr>
          <p:nvPr>
            <p:ph type="sldNum" sz="quarter" idx="10"/>
          </p:nvPr>
        </p:nvSpPr>
        <p:spPr/>
        <p:txBody>
          <a:bodyPr/>
          <a:lstStyle/>
          <a:p>
            <a:fld id="{956AE23C-2C73-4E7C-936C-5B5053A14B28}" type="slidenum">
              <a:rPr lang="en-US" smtClean="0"/>
              <a:pPr/>
              <a:t>‹#›</a:t>
            </a:fld>
            <a:endParaRPr lang="en-US" dirty="0"/>
          </a:p>
        </p:txBody>
      </p:sp>
    </p:spTree>
    <p:extLst>
      <p:ext uri="{BB962C8B-B14F-4D97-AF65-F5344CB8AC3E}">
        <p14:creationId xmlns:p14="http://schemas.microsoft.com/office/powerpoint/2010/main" val="31081366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High 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rmAutofit/>
          </a:bodyPr>
          <a:lstStyle>
            <a:lvl1pPr>
              <a:defRPr sz="3600"/>
            </a:lvl1pPr>
          </a:lstStyle>
          <a:p>
            <a:r>
              <a:rPr lang="en-US"/>
              <a:t>Click to edit Master title style</a:t>
            </a:r>
          </a:p>
        </p:txBody>
      </p:sp>
      <p:cxnSp>
        <p:nvCxnSpPr>
          <p:cNvPr id="3" name="Straight Connector 2"/>
          <p:cNvCxnSpPr/>
          <p:nvPr userDrawn="1"/>
        </p:nvCxnSpPr>
        <p:spPr>
          <a:xfrm>
            <a:off x="381000" y="1099854"/>
            <a:ext cx="11430000" cy="0"/>
          </a:xfrm>
          <a:prstGeom prst="line">
            <a:avLst/>
          </a:prstGeom>
          <a:ln w="38100">
            <a:miter lim="800000"/>
            <a:headEnd type="oval"/>
            <a:tailEnd type="oval"/>
          </a:ln>
        </p:spPr>
        <p:style>
          <a:lnRef idx="1">
            <a:schemeClr val="accent1"/>
          </a:lnRef>
          <a:fillRef idx="0">
            <a:schemeClr val="accent1"/>
          </a:fillRef>
          <a:effectRef idx="0">
            <a:schemeClr val="accent1"/>
          </a:effectRef>
          <a:fontRef idx="minor">
            <a:schemeClr val="tx1"/>
          </a:fontRef>
        </p:style>
      </p:cxnSp>
      <p:sp>
        <p:nvSpPr>
          <p:cNvPr id="4" name="Content Placeholder 2"/>
          <p:cNvSpPr>
            <a:spLocks noGrp="1"/>
          </p:cNvSpPr>
          <p:nvPr>
            <p:ph idx="1"/>
          </p:nvPr>
        </p:nvSpPr>
        <p:spPr>
          <a:xfrm>
            <a:off x="381000" y="1223682"/>
            <a:ext cx="11430000" cy="5080865"/>
          </a:xfrm>
        </p:spPr>
        <p:txBody>
          <a:bodyPr/>
          <a:lstStyle>
            <a:lvl2pPr indent="-320040">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p:cNvSpPr>
            <a:spLocks noGrp="1"/>
          </p:cNvSpPr>
          <p:nvPr>
            <p:ph type="sldNum" sz="quarter" idx="10"/>
          </p:nvPr>
        </p:nvSpPr>
        <p:spPr/>
        <p:txBody>
          <a:bodyPr/>
          <a:lstStyle/>
          <a:p>
            <a:fld id="{956AE23C-2C73-4E7C-936C-5B5053A14B28}" type="slidenum">
              <a:rPr lang="en-US" smtClean="0"/>
              <a:pPr/>
              <a:t>‹#›</a:t>
            </a:fld>
            <a:endParaRPr lang="en-US" dirty="0"/>
          </a:p>
        </p:txBody>
      </p:sp>
    </p:spTree>
    <p:extLst>
      <p:ext uri="{BB962C8B-B14F-4D97-AF65-F5344CB8AC3E}">
        <p14:creationId xmlns:p14="http://schemas.microsoft.com/office/powerpoint/2010/main" val="7079894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normAutofit/>
          </a:bodyPr>
          <a:lstStyle>
            <a:lvl1pPr>
              <a:defRPr sz="44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cxnSp>
        <p:nvCxnSpPr>
          <p:cNvPr id="7" name="Straight Connector 6"/>
          <p:cNvCxnSpPr/>
          <p:nvPr userDrawn="1"/>
        </p:nvCxnSpPr>
        <p:spPr>
          <a:xfrm>
            <a:off x="843882" y="4570415"/>
            <a:ext cx="10515600" cy="0"/>
          </a:xfrm>
          <a:prstGeom prst="line">
            <a:avLst/>
          </a:prstGeom>
          <a:ln w="38100">
            <a:miter lim="800000"/>
            <a:headEnd type="oval"/>
            <a:tailEnd type="oval"/>
          </a:ln>
        </p:spPr>
        <p:style>
          <a:lnRef idx="1">
            <a:schemeClr val="accent1"/>
          </a:lnRef>
          <a:fillRef idx="0">
            <a:schemeClr val="accent1"/>
          </a:fillRef>
          <a:effectRef idx="0">
            <a:schemeClr val="accent1"/>
          </a:effectRef>
          <a:fontRef idx="minor">
            <a:schemeClr val="tx1"/>
          </a:fontRef>
        </p:style>
      </p:cxnSp>
      <p:sp>
        <p:nvSpPr>
          <p:cNvPr id="4" name="Slide Number Placeholder 3"/>
          <p:cNvSpPr>
            <a:spLocks noGrp="1"/>
          </p:cNvSpPr>
          <p:nvPr>
            <p:ph type="sldNum" sz="quarter" idx="10"/>
          </p:nvPr>
        </p:nvSpPr>
        <p:spPr/>
        <p:txBody>
          <a:bodyPr/>
          <a:lstStyle/>
          <a:p>
            <a:fld id="{956AE23C-2C73-4E7C-936C-5B5053A14B28}" type="slidenum">
              <a:rPr lang="en-US" smtClean="0"/>
              <a:pPr/>
              <a:t>‹#›</a:t>
            </a:fld>
            <a:endParaRPr lang="en-US" dirty="0"/>
          </a:p>
        </p:txBody>
      </p:sp>
    </p:spTree>
    <p:extLst>
      <p:ext uri="{BB962C8B-B14F-4D97-AF65-F5344CB8AC3E}">
        <p14:creationId xmlns:p14="http://schemas.microsoft.com/office/powerpoint/2010/main" val="38701180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80999" y="247871"/>
            <a:ext cx="9692640" cy="795528"/>
          </a:xfrm>
        </p:spPr>
        <p:txBody>
          <a:bodyPr>
            <a:normAutofit/>
          </a:bodyPr>
          <a:lstStyle>
            <a:lvl1pPr>
              <a:defRPr sz="3600"/>
            </a:lvl1pPr>
          </a:lstStyle>
          <a:p>
            <a:r>
              <a:rPr lang="en-US"/>
              <a:t>Click to edit Master title style</a:t>
            </a:r>
          </a:p>
        </p:txBody>
      </p:sp>
      <p:sp>
        <p:nvSpPr>
          <p:cNvPr id="3" name="Content Placeholder 2"/>
          <p:cNvSpPr>
            <a:spLocks noGrp="1"/>
          </p:cNvSpPr>
          <p:nvPr>
            <p:ph sz="half" idx="1"/>
          </p:nvPr>
        </p:nvSpPr>
        <p:spPr>
          <a:xfrm>
            <a:off x="381000" y="1304924"/>
            <a:ext cx="5486400" cy="5210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324600" y="1304924"/>
            <a:ext cx="5486400" cy="5210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0" name="Straight Connector 9"/>
          <p:cNvCxnSpPr/>
          <p:nvPr userDrawn="1"/>
        </p:nvCxnSpPr>
        <p:spPr>
          <a:xfrm>
            <a:off x="381000" y="1072399"/>
            <a:ext cx="11430000" cy="0"/>
          </a:xfrm>
          <a:prstGeom prst="line">
            <a:avLst/>
          </a:prstGeom>
          <a:ln w="38100">
            <a:miter lim="800000"/>
            <a:headEnd type="oval"/>
            <a:tailEnd type="oval"/>
          </a:ln>
        </p:spPr>
        <p:style>
          <a:lnRef idx="1">
            <a:schemeClr val="accent1"/>
          </a:lnRef>
          <a:fillRef idx="0">
            <a:schemeClr val="accent1"/>
          </a:fillRef>
          <a:effectRef idx="0">
            <a:schemeClr val="accent1"/>
          </a:effectRef>
          <a:fontRef idx="minor">
            <a:schemeClr val="tx1"/>
          </a:fontRef>
        </p:style>
      </p:cxnSp>
      <p:sp>
        <p:nvSpPr>
          <p:cNvPr id="5" name="Slide Number Placeholder 4"/>
          <p:cNvSpPr>
            <a:spLocks noGrp="1"/>
          </p:cNvSpPr>
          <p:nvPr>
            <p:ph type="sldNum" sz="quarter" idx="10"/>
          </p:nvPr>
        </p:nvSpPr>
        <p:spPr/>
        <p:txBody>
          <a:bodyPr/>
          <a:lstStyle/>
          <a:p>
            <a:fld id="{956AE23C-2C73-4E7C-936C-5B5053A14B28}" type="slidenum">
              <a:rPr lang="en-US" smtClean="0"/>
              <a:pPr/>
              <a:t>‹#›</a:t>
            </a:fld>
            <a:endParaRPr lang="en-US" dirty="0"/>
          </a:p>
        </p:txBody>
      </p:sp>
    </p:spTree>
    <p:extLst>
      <p:ext uri="{BB962C8B-B14F-4D97-AF65-F5344CB8AC3E}">
        <p14:creationId xmlns:p14="http://schemas.microsoft.com/office/powerpoint/2010/main" val="1310752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81000" y="247001"/>
            <a:ext cx="9692640" cy="795528"/>
          </a:xfrm>
        </p:spPr>
        <p:txBody>
          <a:bodyPr>
            <a:normAutofit/>
          </a:bodyPr>
          <a:lstStyle>
            <a:lvl1pPr>
              <a:defRPr sz="3600"/>
            </a:lvl1pPr>
          </a:lstStyle>
          <a:p>
            <a:r>
              <a:rPr lang="en-US"/>
              <a:t>Click to edit Master title style</a:t>
            </a:r>
          </a:p>
        </p:txBody>
      </p:sp>
      <p:sp>
        <p:nvSpPr>
          <p:cNvPr id="3" name="Text Placeholder 2"/>
          <p:cNvSpPr>
            <a:spLocks noGrp="1"/>
          </p:cNvSpPr>
          <p:nvPr>
            <p:ph type="body" idx="1"/>
          </p:nvPr>
        </p:nvSpPr>
        <p:spPr>
          <a:xfrm>
            <a:off x="381000" y="1226752"/>
            <a:ext cx="5486400" cy="463081"/>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81000" y="1839881"/>
            <a:ext cx="5486400" cy="43604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324600" y="1226752"/>
            <a:ext cx="5486400" cy="463081"/>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24600" y="1839881"/>
            <a:ext cx="5486400" cy="43563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3" name="Straight Connector 12"/>
          <p:cNvCxnSpPr/>
          <p:nvPr userDrawn="1"/>
        </p:nvCxnSpPr>
        <p:spPr>
          <a:xfrm>
            <a:off x="381000" y="1076703"/>
            <a:ext cx="11430000" cy="0"/>
          </a:xfrm>
          <a:prstGeom prst="line">
            <a:avLst/>
          </a:prstGeom>
          <a:ln w="38100">
            <a:miter lim="800000"/>
            <a:headEnd type="oval"/>
            <a:tailEnd type="oval"/>
          </a:ln>
        </p:spPr>
        <p:style>
          <a:lnRef idx="1">
            <a:schemeClr val="accent1"/>
          </a:lnRef>
          <a:fillRef idx="0">
            <a:schemeClr val="accent1"/>
          </a:fillRef>
          <a:effectRef idx="0">
            <a:schemeClr val="accent1"/>
          </a:effectRef>
          <a:fontRef idx="minor">
            <a:schemeClr val="tx1"/>
          </a:fontRef>
        </p:style>
      </p:cxnSp>
      <p:sp>
        <p:nvSpPr>
          <p:cNvPr id="7" name="Slide Number Placeholder 6"/>
          <p:cNvSpPr>
            <a:spLocks noGrp="1"/>
          </p:cNvSpPr>
          <p:nvPr>
            <p:ph type="sldNum" sz="quarter" idx="10"/>
          </p:nvPr>
        </p:nvSpPr>
        <p:spPr/>
        <p:txBody>
          <a:bodyPr/>
          <a:lstStyle/>
          <a:p>
            <a:fld id="{956AE23C-2C73-4E7C-936C-5B5053A14B28}" type="slidenum">
              <a:rPr lang="en-US" smtClean="0"/>
              <a:pPr/>
              <a:t>‹#›</a:t>
            </a:fld>
            <a:endParaRPr lang="en-US" dirty="0"/>
          </a:p>
        </p:txBody>
      </p:sp>
    </p:spTree>
    <p:extLst>
      <p:ext uri="{BB962C8B-B14F-4D97-AF65-F5344CB8AC3E}">
        <p14:creationId xmlns:p14="http://schemas.microsoft.com/office/powerpoint/2010/main" val="4783897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p>
        </p:txBody>
      </p:sp>
      <p:cxnSp>
        <p:nvCxnSpPr>
          <p:cNvPr id="7" name="Straight Connector 6"/>
          <p:cNvCxnSpPr/>
          <p:nvPr userDrawn="1"/>
        </p:nvCxnSpPr>
        <p:spPr>
          <a:xfrm>
            <a:off x="381000" y="1091449"/>
            <a:ext cx="11430000" cy="0"/>
          </a:xfrm>
          <a:prstGeom prst="line">
            <a:avLst/>
          </a:prstGeom>
          <a:ln w="38100">
            <a:miter lim="800000"/>
            <a:headEnd type="oval"/>
            <a:tailEnd type="oval"/>
          </a:ln>
        </p:spPr>
        <p:style>
          <a:lnRef idx="1">
            <a:schemeClr val="accent1"/>
          </a:lnRef>
          <a:fillRef idx="0">
            <a:schemeClr val="accent1"/>
          </a:fillRef>
          <a:effectRef idx="0">
            <a:schemeClr val="accent1"/>
          </a:effectRef>
          <a:fontRef idx="minor">
            <a:schemeClr val="tx1"/>
          </a:fontRef>
        </p:style>
      </p:cxnSp>
      <p:sp>
        <p:nvSpPr>
          <p:cNvPr id="3" name="Slide Number Placeholder 2"/>
          <p:cNvSpPr>
            <a:spLocks noGrp="1"/>
          </p:cNvSpPr>
          <p:nvPr>
            <p:ph type="sldNum" sz="quarter" idx="10"/>
          </p:nvPr>
        </p:nvSpPr>
        <p:spPr/>
        <p:txBody>
          <a:bodyPr/>
          <a:lstStyle/>
          <a:p>
            <a:fld id="{956AE23C-2C73-4E7C-936C-5B5053A14B28}" type="slidenum">
              <a:rPr lang="en-US" smtClean="0"/>
              <a:pPr/>
              <a:t>‹#›</a:t>
            </a:fld>
            <a:endParaRPr lang="en-US" dirty="0"/>
          </a:p>
        </p:txBody>
      </p:sp>
    </p:spTree>
    <p:extLst>
      <p:ext uri="{BB962C8B-B14F-4D97-AF65-F5344CB8AC3E}">
        <p14:creationId xmlns:p14="http://schemas.microsoft.com/office/powerpoint/2010/main" val="8282145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82AA9D2-BEFE-D946-8F2C-ACFE601EF6B8}" type="datetimeFigureOut">
              <a:rPr lang="en-US" smtClean="0"/>
              <a:t>10/12/24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CA2B2C-64C6-E348-BF98-1DB52AE7EB2D}" type="slidenum">
              <a:rPr lang="en-US" smtClean="0"/>
              <a:t>‹#›</a:t>
            </a:fld>
            <a:endParaRPr lang="en-US"/>
          </a:p>
        </p:txBody>
      </p:sp>
    </p:spTree>
    <p:extLst>
      <p:ext uri="{BB962C8B-B14F-4D97-AF65-F5344CB8AC3E}">
        <p14:creationId xmlns:p14="http://schemas.microsoft.com/office/powerpoint/2010/main" val="402140489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cxnSp>
        <p:nvCxnSpPr>
          <p:cNvPr id="6" name="Straight Connector 5"/>
          <p:cNvCxnSpPr/>
          <p:nvPr userDrawn="1"/>
        </p:nvCxnSpPr>
        <p:spPr>
          <a:xfrm>
            <a:off x="381000" y="1139074"/>
            <a:ext cx="11430000" cy="0"/>
          </a:xfrm>
          <a:prstGeom prst="line">
            <a:avLst/>
          </a:prstGeom>
          <a:ln w="38100">
            <a:miter lim="800000"/>
            <a:headEnd type="oval"/>
            <a:tailEnd type="oval"/>
          </a:ln>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10"/>
          </p:nvPr>
        </p:nvSpPr>
        <p:spPr/>
        <p:txBody>
          <a:bodyPr/>
          <a:lstStyle/>
          <a:p>
            <a:fld id="{956AE23C-2C73-4E7C-936C-5B5053A14B28}" type="slidenum">
              <a:rPr lang="en-US" smtClean="0"/>
              <a:pPr/>
              <a:t>‹#›</a:t>
            </a:fld>
            <a:endParaRPr lang="en-US" dirty="0"/>
          </a:p>
        </p:txBody>
      </p:sp>
    </p:spTree>
    <p:extLst>
      <p:ext uri="{BB962C8B-B14F-4D97-AF65-F5344CB8AC3E}">
        <p14:creationId xmlns:p14="http://schemas.microsoft.com/office/powerpoint/2010/main" val="36560719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956AE23C-2C73-4E7C-936C-5B5053A14B28}" type="slidenum">
              <a:rPr lang="en-US" smtClean="0"/>
              <a:pPr/>
              <a:t>‹#›</a:t>
            </a:fld>
            <a:endParaRPr lang="en-US" dirty="0"/>
          </a:p>
        </p:txBody>
      </p:sp>
    </p:spTree>
    <p:extLst>
      <p:ext uri="{BB962C8B-B14F-4D97-AF65-F5344CB8AC3E}">
        <p14:creationId xmlns:p14="http://schemas.microsoft.com/office/powerpoint/2010/main" val="26846989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956AE23C-2C73-4E7C-936C-5B5053A14B28}" type="slidenum">
              <a:rPr lang="en-US" smtClean="0"/>
              <a:pPr/>
              <a:t>‹#›</a:t>
            </a:fld>
            <a:endParaRPr lang="en-US" dirty="0"/>
          </a:p>
        </p:txBody>
      </p:sp>
    </p:spTree>
    <p:extLst>
      <p:ext uri="{BB962C8B-B14F-4D97-AF65-F5344CB8AC3E}">
        <p14:creationId xmlns:p14="http://schemas.microsoft.com/office/powerpoint/2010/main" val="24176625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62548" y="221205"/>
            <a:ext cx="9248776" cy="731296"/>
          </a:xfrm>
        </p:spPr>
        <p:txBody>
          <a:bodyPr anchor="b">
            <a:normAutofit/>
          </a:bodyPr>
          <a:lstStyle>
            <a:lvl1pPr>
              <a:defRPr sz="2800"/>
            </a:lvl1pPr>
          </a:lstStyle>
          <a:p>
            <a:r>
              <a:rPr lang="en-US"/>
              <a:t>Click to edit Master title style</a:t>
            </a:r>
          </a:p>
        </p:txBody>
      </p:sp>
      <p:sp>
        <p:nvSpPr>
          <p:cNvPr id="3" name="Content Placeholder 2"/>
          <p:cNvSpPr>
            <a:spLocks noGrp="1"/>
          </p:cNvSpPr>
          <p:nvPr>
            <p:ph idx="1"/>
          </p:nvPr>
        </p:nvSpPr>
        <p:spPr>
          <a:xfrm>
            <a:off x="5086936" y="1420562"/>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80999" y="1420562"/>
            <a:ext cx="4343400" cy="487362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cxnSp>
        <p:nvCxnSpPr>
          <p:cNvPr id="9" name="Straight Connector 8"/>
          <p:cNvCxnSpPr/>
          <p:nvPr userDrawn="1"/>
        </p:nvCxnSpPr>
        <p:spPr>
          <a:xfrm>
            <a:off x="381000" y="1129549"/>
            <a:ext cx="11430000" cy="0"/>
          </a:xfrm>
          <a:prstGeom prst="line">
            <a:avLst/>
          </a:prstGeom>
          <a:ln w="38100">
            <a:miter lim="800000"/>
            <a:headEnd type="oval"/>
            <a:tailEnd type="oval"/>
          </a:ln>
        </p:spPr>
        <p:style>
          <a:lnRef idx="1">
            <a:schemeClr val="accent1"/>
          </a:lnRef>
          <a:fillRef idx="0">
            <a:schemeClr val="accent1"/>
          </a:fillRef>
          <a:effectRef idx="0">
            <a:schemeClr val="accent1"/>
          </a:effectRef>
          <a:fontRef idx="minor">
            <a:schemeClr val="tx1"/>
          </a:fontRef>
        </p:style>
      </p:cxnSp>
      <p:sp>
        <p:nvSpPr>
          <p:cNvPr id="5" name="Slide Number Placeholder 4"/>
          <p:cNvSpPr>
            <a:spLocks noGrp="1"/>
          </p:cNvSpPr>
          <p:nvPr>
            <p:ph type="sldNum" sz="quarter" idx="10"/>
          </p:nvPr>
        </p:nvSpPr>
        <p:spPr/>
        <p:txBody>
          <a:bodyPr/>
          <a:lstStyle/>
          <a:p>
            <a:fld id="{956AE23C-2C73-4E7C-936C-5B5053A14B28}" type="slidenum">
              <a:rPr lang="en-US" smtClean="0"/>
              <a:pPr/>
              <a:t>‹#›</a:t>
            </a:fld>
            <a:endParaRPr lang="en-US" dirty="0"/>
          </a:p>
        </p:txBody>
      </p:sp>
    </p:spTree>
    <p:extLst>
      <p:ext uri="{BB962C8B-B14F-4D97-AF65-F5344CB8AC3E}">
        <p14:creationId xmlns:p14="http://schemas.microsoft.com/office/powerpoint/2010/main" val="219552540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a:xfrm>
            <a:off x="381000" y="247001"/>
            <a:ext cx="9692640" cy="795528"/>
          </a:xfrm>
        </p:spPr>
        <p:txBody>
          <a:bodyPr>
            <a:normAutofit/>
          </a:bodyPr>
          <a:lstStyle>
            <a:lvl1pPr>
              <a:defRPr sz="3600"/>
            </a:lvl1pPr>
          </a:lstStyle>
          <a:p>
            <a:r>
              <a:rPr lang="en-US"/>
              <a:t>Click to edit Master title style</a:t>
            </a:r>
          </a:p>
        </p:txBody>
      </p:sp>
      <p:sp>
        <p:nvSpPr>
          <p:cNvPr id="3" name="Text Placeholder 2"/>
          <p:cNvSpPr>
            <a:spLocks noGrp="1"/>
          </p:cNvSpPr>
          <p:nvPr>
            <p:ph type="body" idx="1"/>
          </p:nvPr>
        </p:nvSpPr>
        <p:spPr>
          <a:xfrm>
            <a:off x="381000" y="1226752"/>
            <a:ext cx="5486400" cy="463081"/>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81000" y="1839881"/>
            <a:ext cx="5486400" cy="43604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324600" y="1226752"/>
            <a:ext cx="5486400" cy="463081"/>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24600" y="1839881"/>
            <a:ext cx="5486400" cy="43563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3" name="Straight Connector 12"/>
          <p:cNvCxnSpPr/>
          <p:nvPr userDrawn="1"/>
        </p:nvCxnSpPr>
        <p:spPr>
          <a:xfrm>
            <a:off x="381000" y="1076703"/>
            <a:ext cx="11430000" cy="0"/>
          </a:xfrm>
          <a:prstGeom prst="line">
            <a:avLst/>
          </a:prstGeom>
          <a:ln w="38100">
            <a:miter lim="800000"/>
            <a:headEnd type="oval"/>
            <a:tailEnd type="oval"/>
          </a:ln>
        </p:spPr>
        <p:style>
          <a:lnRef idx="1">
            <a:schemeClr val="accent1"/>
          </a:lnRef>
          <a:fillRef idx="0">
            <a:schemeClr val="accent1"/>
          </a:fillRef>
          <a:effectRef idx="0">
            <a:schemeClr val="accent1"/>
          </a:effectRef>
          <a:fontRef idx="minor">
            <a:schemeClr val="tx1"/>
          </a:fontRef>
        </p:style>
      </p:cxnSp>
      <p:sp>
        <p:nvSpPr>
          <p:cNvPr id="7" name="Slide Number Placeholder 6"/>
          <p:cNvSpPr>
            <a:spLocks noGrp="1"/>
          </p:cNvSpPr>
          <p:nvPr>
            <p:ph type="sldNum" sz="quarter" idx="10"/>
          </p:nvPr>
        </p:nvSpPr>
        <p:spPr/>
        <p:txBody>
          <a:bodyPr/>
          <a:lstStyle/>
          <a:p>
            <a:fld id="{956AE23C-2C73-4E7C-936C-5B5053A14B28}" type="slidenum">
              <a:rPr lang="en-US" smtClean="0"/>
              <a:pPr/>
              <a:t>‹#›</a:t>
            </a:fld>
            <a:endParaRPr lang="en-US" dirty="0"/>
          </a:p>
        </p:txBody>
      </p:sp>
    </p:spTree>
    <p:extLst>
      <p:ext uri="{BB962C8B-B14F-4D97-AF65-F5344CB8AC3E}">
        <p14:creationId xmlns:p14="http://schemas.microsoft.com/office/powerpoint/2010/main" val="37852292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cxnSp>
        <p:nvCxnSpPr>
          <p:cNvPr id="6" name="Straight Connector 5"/>
          <p:cNvCxnSpPr/>
          <p:nvPr userDrawn="1"/>
        </p:nvCxnSpPr>
        <p:spPr>
          <a:xfrm>
            <a:off x="381000" y="1139074"/>
            <a:ext cx="11430000" cy="0"/>
          </a:xfrm>
          <a:prstGeom prst="line">
            <a:avLst/>
          </a:prstGeom>
          <a:ln w="38100">
            <a:miter lim="800000"/>
            <a:headEnd type="oval"/>
            <a:tailEnd type="oval"/>
          </a:ln>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10"/>
          </p:nvPr>
        </p:nvSpPr>
        <p:spPr/>
        <p:txBody>
          <a:bodyPr/>
          <a:lstStyle/>
          <a:p>
            <a:fld id="{956AE23C-2C73-4E7C-936C-5B5053A14B28}" type="slidenum">
              <a:rPr lang="en-US" smtClean="0"/>
              <a:pPr/>
              <a:t>‹#›</a:t>
            </a:fld>
            <a:endParaRPr lang="en-US" dirty="0"/>
          </a:p>
        </p:txBody>
      </p:sp>
    </p:spTree>
    <p:extLst>
      <p:ext uri="{BB962C8B-B14F-4D97-AF65-F5344CB8AC3E}">
        <p14:creationId xmlns:p14="http://schemas.microsoft.com/office/powerpoint/2010/main" val="11421722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956AE23C-2C73-4E7C-936C-5B5053A14B28}" type="slidenum">
              <a:rPr lang="en-US" smtClean="0"/>
              <a:pPr/>
              <a:t>‹#›</a:t>
            </a:fld>
            <a:endParaRPr lang="en-US" dirty="0"/>
          </a:p>
        </p:txBody>
      </p:sp>
    </p:spTree>
    <p:extLst>
      <p:ext uri="{BB962C8B-B14F-4D97-AF65-F5344CB8AC3E}">
        <p14:creationId xmlns:p14="http://schemas.microsoft.com/office/powerpoint/2010/main" val="387672356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62548" y="221205"/>
            <a:ext cx="9248776" cy="731296"/>
          </a:xfrm>
        </p:spPr>
        <p:txBody>
          <a:bodyPr anchor="b">
            <a:normAutofit/>
          </a:bodyPr>
          <a:lstStyle>
            <a:lvl1pPr>
              <a:defRPr sz="2800"/>
            </a:lvl1pPr>
          </a:lstStyle>
          <a:p>
            <a:r>
              <a:rPr lang="en-US"/>
              <a:t>Click to edit Master title style</a:t>
            </a:r>
          </a:p>
        </p:txBody>
      </p:sp>
      <p:sp>
        <p:nvSpPr>
          <p:cNvPr id="3" name="Content Placeholder 2"/>
          <p:cNvSpPr>
            <a:spLocks noGrp="1"/>
          </p:cNvSpPr>
          <p:nvPr>
            <p:ph idx="1"/>
          </p:nvPr>
        </p:nvSpPr>
        <p:spPr>
          <a:xfrm>
            <a:off x="5086936" y="1420562"/>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80999" y="1420562"/>
            <a:ext cx="4343400" cy="487362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cxnSp>
        <p:nvCxnSpPr>
          <p:cNvPr id="9" name="Straight Connector 8"/>
          <p:cNvCxnSpPr/>
          <p:nvPr userDrawn="1"/>
        </p:nvCxnSpPr>
        <p:spPr>
          <a:xfrm>
            <a:off x="381000" y="1129549"/>
            <a:ext cx="11430000" cy="0"/>
          </a:xfrm>
          <a:prstGeom prst="line">
            <a:avLst/>
          </a:prstGeom>
          <a:ln w="38100">
            <a:miter lim="800000"/>
            <a:headEnd type="oval"/>
            <a:tailEnd type="oval"/>
          </a:ln>
        </p:spPr>
        <p:style>
          <a:lnRef idx="1">
            <a:schemeClr val="accent1"/>
          </a:lnRef>
          <a:fillRef idx="0">
            <a:schemeClr val="accent1"/>
          </a:fillRef>
          <a:effectRef idx="0">
            <a:schemeClr val="accent1"/>
          </a:effectRef>
          <a:fontRef idx="minor">
            <a:schemeClr val="tx1"/>
          </a:fontRef>
        </p:style>
      </p:cxnSp>
      <p:sp>
        <p:nvSpPr>
          <p:cNvPr id="5" name="Slide Number Placeholder 4"/>
          <p:cNvSpPr>
            <a:spLocks noGrp="1"/>
          </p:cNvSpPr>
          <p:nvPr>
            <p:ph type="sldNum" sz="quarter" idx="10"/>
          </p:nvPr>
        </p:nvSpPr>
        <p:spPr/>
        <p:txBody>
          <a:bodyPr/>
          <a:lstStyle/>
          <a:p>
            <a:fld id="{956AE23C-2C73-4E7C-936C-5B5053A14B28}" type="slidenum">
              <a:rPr lang="en-US" smtClean="0"/>
              <a:pPr/>
              <a:t>‹#›</a:t>
            </a:fld>
            <a:endParaRPr lang="en-US" dirty="0"/>
          </a:p>
        </p:txBody>
      </p:sp>
    </p:spTree>
    <p:extLst>
      <p:ext uri="{BB962C8B-B14F-4D97-AF65-F5344CB8AC3E}">
        <p14:creationId xmlns:p14="http://schemas.microsoft.com/office/powerpoint/2010/main" val="217085657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81001" y="180475"/>
            <a:ext cx="4572000" cy="1053850"/>
          </a:xfrm>
        </p:spPr>
        <p:txBody>
          <a:bodyPr anchor="b">
            <a:normAutofit/>
          </a:bodyPr>
          <a:lstStyle>
            <a:lvl1pPr>
              <a:defRPr sz="2800"/>
            </a:lvl1pPr>
          </a:lstStyle>
          <a:p>
            <a:r>
              <a:rPr lang="en-US"/>
              <a:t>Click to edit Master title style</a:t>
            </a:r>
          </a:p>
        </p:txBody>
      </p:sp>
      <p:sp>
        <p:nvSpPr>
          <p:cNvPr id="3" name="Picture Placeholder 2"/>
          <p:cNvSpPr>
            <a:spLocks noGrp="1"/>
          </p:cNvSpPr>
          <p:nvPr>
            <p:ph type="pic" idx="1"/>
          </p:nvPr>
        </p:nvSpPr>
        <p:spPr>
          <a:xfrm>
            <a:off x="5205412" y="1526381"/>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381000" y="1526381"/>
            <a:ext cx="4572000" cy="487362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cxnSp>
        <p:nvCxnSpPr>
          <p:cNvPr id="9" name="Straight Connector 8"/>
          <p:cNvCxnSpPr/>
          <p:nvPr userDrawn="1"/>
        </p:nvCxnSpPr>
        <p:spPr>
          <a:xfrm>
            <a:off x="381000" y="1234324"/>
            <a:ext cx="11430000" cy="0"/>
          </a:xfrm>
          <a:prstGeom prst="line">
            <a:avLst/>
          </a:prstGeom>
          <a:ln w="38100">
            <a:miter lim="800000"/>
            <a:headEnd type="oval"/>
            <a:tailEnd type="oval"/>
          </a:ln>
        </p:spPr>
        <p:style>
          <a:lnRef idx="1">
            <a:schemeClr val="accent1"/>
          </a:lnRef>
          <a:fillRef idx="0">
            <a:schemeClr val="accent1"/>
          </a:fillRef>
          <a:effectRef idx="0">
            <a:schemeClr val="accent1"/>
          </a:effectRef>
          <a:fontRef idx="minor">
            <a:schemeClr val="tx1"/>
          </a:fontRef>
        </p:style>
      </p:cxnSp>
      <p:sp>
        <p:nvSpPr>
          <p:cNvPr id="5" name="Slide Number Placeholder 4"/>
          <p:cNvSpPr>
            <a:spLocks noGrp="1"/>
          </p:cNvSpPr>
          <p:nvPr>
            <p:ph type="sldNum" sz="quarter" idx="10"/>
          </p:nvPr>
        </p:nvSpPr>
        <p:spPr/>
        <p:txBody>
          <a:bodyPr/>
          <a:lstStyle/>
          <a:p>
            <a:fld id="{956AE23C-2C73-4E7C-936C-5B5053A14B28}" type="slidenum">
              <a:rPr lang="en-US" smtClean="0"/>
              <a:pPr/>
              <a:t>‹#›</a:t>
            </a:fld>
            <a:endParaRPr lang="en-US" dirty="0"/>
          </a:p>
        </p:txBody>
      </p:sp>
    </p:spTree>
    <p:extLst>
      <p:ext uri="{BB962C8B-B14F-4D97-AF65-F5344CB8AC3E}">
        <p14:creationId xmlns:p14="http://schemas.microsoft.com/office/powerpoint/2010/main" val="199076988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p:cNvCxnSpPr/>
          <p:nvPr userDrawn="1"/>
        </p:nvCxnSpPr>
        <p:spPr>
          <a:xfrm>
            <a:off x="381000" y="1100974"/>
            <a:ext cx="11430000" cy="0"/>
          </a:xfrm>
          <a:prstGeom prst="line">
            <a:avLst/>
          </a:prstGeom>
          <a:ln w="38100">
            <a:miter lim="800000"/>
            <a:headEnd type="oval"/>
            <a:tailEnd type="oval"/>
          </a:ln>
        </p:spPr>
        <p:style>
          <a:lnRef idx="1">
            <a:schemeClr val="accent1"/>
          </a:lnRef>
          <a:fillRef idx="0">
            <a:schemeClr val="accent1"/>
          </a:fillRef>
          <a:effectRef idx="0">
            <a:schemeClr val="accent1"/>
          </a:effectRef>
          <a:fontRef idx="minor">
            <a:schemeClr val="tx1"/>
          </a:fontRef>
        </p:style>
      </p:cxnSp>
      <p:sp>
        <p:nvSpPr>
          <p:cNvPr id="4" name="Slide Number Placeholder 3"/>
          <p:cNvSpPr>
            <a:spLocks noGrp="1"/>
          </p:cNvSpPr>
          <p:nvPr>
            <p:ph type="sldNum" sz="quarter" idx="10"/>
          </p:nvPr>
        </p:nvSpPr>
        <p:spPr/>
        <p:txBody>
          <a:bodyPr/>
          <a:lstStyle/>
          <a:p>
            <a:fld id="{956AE23C-2C73-4E7C-936C-5B5053A14B28}" type="slidenum">
              <a:rPr lang="en-US" smtClean="0"/>
              <a:pPr/>
              <a:t>‹#›</a:t>
            </a:fld>
            <a:endParaRPr lang="en-US" dirty="0"/>
          </a:p>
        </p:txBody>
      </p:sp>
    </p:spTree>
    <p:extLst>
      <p:ext uri="{BB962C8B-B14F-4D97-AF65-F5344CB8AC3E}">
        <p14:creationId xmlns:p14="http://schemas.microsoft.com/office/powerpoint/2010/main" val="38626656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shade val="82000"/>
                  </a:schemeClr>
                </a:solidFill>
              </a:defRPr>
            </a:lvl1pPr>
            <a:lvl2pPr marL="457200" indent="0">
              <a:buNone/>
              <a:defRPr sz="2000">
                <a:solidFill>
                  <a:schemeClr val="tx1">
                    <a:shade val="82000"/>
                  </a:schemeClr>
                </a:solidFill>
              </a:defRPr>
            </a:lvl2pPr>
            <a:lvl3pPr marL="914400" indent="0">
              <a:buNone/>
              <a:defRPr sz="1800">
                <a:solidFill>
                  <a:schemeClr val="tx1">
                    <a:shade val="82000"/>
                  </a:schemeClr>
                </a:solidFill>
              </a:defRPr>
            </a:lvl3pPr>
            <a:lvl4pPr marL="1371600" indent="0">
              <a:buNone/>
              <a:defRPr sz="1600">
                <a:solidFill>
                  <a:schemeClr val="tx1">
                    <a:shade val="82000"/>
                  </a:schemeClr>
                </a:solidFill>
              </a:defRPr>
            </a:lvl4pPr>
            <a:lvl5pPr marL="1828800" indent="0">
              <a:buNone/>
              <a:defRPr sz="1600">
                <a:solidFill>
                  <a:schemeClr val="tx1">
                    <a:shade val="82000"/>
                  </a:schemeClr>
                </a:solidFill>
              </a:defRPr>
            </a:lvl5pPr>
            <a:lvl6pPr marL="2286000" indent="0">
              <a:buNone/>
              <a:defRPr sz="1600">
                <a:solidFill>
                  <a:schemeClr val="tx1">
                    <a:shade val="82000"/>
                  </a:schemeClr>
                </a:solidFill>
              </a:defRPr>
            </a:lvl6pPr>
            <a:lvl7pPr marL="2743200" indent="0">
              <a:buNone/>
              <a:defRPr sz="1600">
                <a:solidFill>
                  <a:schemeClr val="tx1">
                    <a:shade val="82000"/>
                  </a:schemeClr>
                </a:solidFill>
              </a:defRPr>
            </a:lvl7pPr>
            <a:lvl8pPr marL="3200400" indent="0">
              <a:buNone/>
              <a:defRPr sz="1600">
                <a:solidFill>
                  <a:schemeClr val="tx1">
                    <a:shade val="82000"/>
                  </a:schemeClr>
                </a:solidFill>
              </a:defRPr>
            </a:lvl8pPr>
            <a:lvl9pPr marL="3657600" indent="0">
              <a:buNone/>
              <a:defRPr sz="1600">
                <a:solidFill>
                  <a:schemeClr val="tx1">
                    <a:shade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82AA9D2-BEFE-D946-8F2C-ACFE601EF6B8}" type="datetimeFigureOut">
              <a:rPr lang="en-US" smtClean="0"/>
              <a:t>10/12/24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CA2B2C-64C6-E348-BF98-1DB52AE7EB2D}" type="slidenum">
              <a:rPr lang="en-US" smtClean="0"/>
              <a:t>‹#›</a:t>
            </a:fld>
            <a:endParaRPr lang="en-US"/>
          </a:p>
        </p:txBody>
      </p:sp>
    </p:spTree>
    <p:extLst>
      <p:ext uri="{BB962C8B-B14F-4D97-AF65-F5344CB8AC3E}">
        <p14:creationId xmlns:p14="http://schemas.microsoft.com/office/powerpoint/2010/main" val="308861222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49553" y="365125"/>
            <a:ext cx="2628900" cy="5811838"/>
          </a:xfrm>
        </p:spPr>
        <p:txBody>
          <a:bodyPr vert="eaVert">
            <a:normAutofit/>
          </a:bodyPr>
          <a:lstStyle>
            <a:lvl1pPr>
              <a:defRPr sz="3600"/>
            </a:lvl1pPr>
          </a:lstStyle>
          <a:p>
            <a:r>
              <a:rPr lang="en-US"/>
              <a:t>Click to edit Master title style</a:t>
            </a:r>
          </a:p>
        </p:txBody>
      </p:sp>
      <p:sp>
        <p:nvSpPr>
          <p:cNvPr id="3" name="Vertical Text Placeholder 2"/>
          <p:cNvSpPr>
            <a:spLocks noGrp="1"/>
          </p:cNvSpPr>
          <p:nvPr>
            <p:ph type="body" orient="vert" idx="1"/>
          </p:nvPr>
        </p:nvSpPr>
        <p:spPr>
          <a:xfrm>
            <a:off x="838200" y="365125"/>
            <a:ext cx="6104021"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7" name="Straight Connector 6"/>
          <p:cNvCxnSpPr/>
          <p:nvPr userDrawn="1"/>
        </p:nvCxnSpPr>
        <p:spPr>
          <a:xfrm>
            <a:off x="7190874" y="365125"/>
            <a:ext cx="0" cy="5811838"/>
          </a:xfrm>
          <a:prstGeom prst="line">
            <a:avLst/>
          </a:prstGeom>
          <a:ln w="38100">
            <a:miter lim="800000"/>
            <a:headEnd type="oval"/>
            <a:tailEnd type="oval"/>
          </a:ln>
        </p:spPr>
        <p:style>
          <a:lnRef idx="1">
            <a:schemeClr val="accent1"/>
          </a:lnRef>
          <a:fillRef idx="0">
            <a:schemeClr val="accent1"/>
          </a:fillRef>
          <a:effectRef idx="0">
            <a:schemeClr val="accent1"/>
          </a:effectRef>
          <a:fontRef idx="minor">
            <a:schemeClr val="tx1"/>
          </a:fontRef>
        </p:style>
      </p:cxnSp>
      <p:sp>
        <p:nvSpPr>
          <p:cNvPr id="4" name="Slide Number Placeholder 3"/>
          <p:cNvSpPr>
            <a:spLocks noGrp="1"/>
          </p:cNvSpPr>
          <p:nvPr>
            <p:ph type="sldNum" sz="quarter" idx="10"/>
          </p:nvPr>
        </p:nvSpPr>
        <p:spPr/>
        <p:txBody>
          <a:bodyPr/>
          <a:lstStyle/>
          <a:p>
            <a:fld id="{956AE23C-2C73-4E7C-936C-5B5053A14B28}" type="slidenum">
              <a:rPr lang="en-US" smtClean="0"/>
              <a:pPr/>
              <a:t>‹#›</a:t>
            </a:fld>
            <a:endParaRPr lang="en-US" dirty="0"/>
          </a:p>
        </p:txBody>
      </p:sp>
    </p:spTree>
    <p:extLst>
      <p:ext uri="{BB962C8B-B14F-4D97-AF65-F5344CB8AC3E}">
        <p14:creationId xmlns:p14="http://schemas.microsoft.com/office/powerpoint/2010/main" val="41233838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81001" y="180475"/>
            <a:ext cx="4572000" cy="1053850"/>
          </a:xfrm>
        </p:spPr>
        <p:txBody>
          <a:bodyPr anchor="b">
            <a:normAutofit/>
          </a:bodyPr>
          <a:lstStyle>
            <a:lvl1pPr>
              <a:defRPr sz="2800"/>
            </a:lvl1pPr>
          </a:lstStyle>
          <a:p>
            <a:r>
              <a:rPr lang="en-US"/>
              <a:t>Click to edit Master title style</a:t>
            </a:r>
          </a:p>
        </p:txBody>
      </p:sp>
      <p:sp>
        <p:nvSpPr>
          <p:cNvPr id="3" name="Picture Placeholder 2"/>
          <p:cNvSpPr>
            <a:spLocks noGrp="1"/>
          </p:cNvSpPr>
          <p:nvPr>
            <p:ph type="pic" idx="1"/>
          </p:nvPr>
        </p:nvSpPr>
        <p:spPr>
          <a:xfrm>
            <a:off x="5205412" y="1526381"/>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381000" y="1526381"/>
            <a:ext cx="4572000" cy="487362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cxnSp>
        <p:nvCxnSpPr>
          <p:cNvPr id="9" name="Straight Connector 8"/>
          <p:cNvCxnSpPr/>
          <p:nvPr userDrawn="1"/>
        </p:nvCxnSpPr>
        <p:spPr>
          <a:xfrm>
            <a:off x="381000" y="1234324"/>
            <a:ext cx="11430000" cy="0"/>
          </a:xfrm>
          <a:prstGeom prst="line">
            <a:avLst/>
          </a:prstGeom>
          <a:ln w="38100">
            <a:miter lim="800000"/>
            <a:headEnd type="oval"/>
            <a:tailEnd type="oval"/>
          </a:ln>
        </p:spPr>
        <p:style>
          <a:lnRef idx="1">
            <a:schemeClr val="accent1"/>
          </a:lnRef>
          <a:fillRef idx="0">
            <a:schemeClr val="accent1"/>
          </a:fillRef>
          <a:effectRef idx="0">
            <a:schemeClr val="accent1"/>
          </a:effectRef>
          <a:fontRef idx="minor">
            <a:schemeClr val="tx1"/>
          </a:fontRef>
        </p:style>
      </p:cxnSp>
      <p:sp>
        <p:nvSpPr>
          <p:cNvPr id="5" name="Slide Number Placeholder 4"/>
          <p:cNvSpPr>
            <a:spLocks noGrp="1"/>
          </p:cNvSpPr>
          <p:nvPr>
            <p:ph type="sldNum" sz="quarter" idx="10"/>
          </p:nvPr>
        </p:nvSpPr>
        <p:spPr/>
        <p:txBody>
          <a:bodyPr/>
          <a:lstStyle/>
          <a:p>
            <a:fld id="{956AE23C-2C73-4E7C-936C-5B5053A14B28}" type="slidenum">
              <a:rPr lang="en-US" smtClean="0"/>
              <a:pPr/>
              <a:t>‹#›</a:t>
            </a:fld>
            <a:endParaRPr lang="en-US" dirty="0"/>
          </a:p>
        </p:txBody>
      </p:sp>
    </p:spTree>
    <p:extLst>
      <p:ext uri="{BB962C8B-B14F-4D97-AF65-F5344CB8AC3E}">
        <p14:creationId xmlns:p14="http://schemas.microsoft.com/office/powerpoint/2010/main" val="86137107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1_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p:cNvCxnSpPr/>
          <p:nvPr userDrawn="1"/>
        </p:nvCxnSpPr>
        <p:spPr>
          <a:xfrm>
            <a:off x="381000" y="1100974"/>
            <a:ext cx="11430000" cy="0"/>
          </a:xfrm>
          <a:prstGeom prst="line">
            <a:avLst/>
          </a:prstGeom>
          <a:ln w="38100">
            <a:miter lim="800000"/>
            <a:headEnd type="oval"/>
            <a:tailEnd type="oval"/>
          </a:ln>
        </p:spPr>
        <p:style>
          <a:lnRef idx="1">
            <a:schemeClr val="accent1"/>
          </a:lnRef>
          <a:fillRef idx="0">
            <a:schemeClr val="accent1"/>
          </a:fillRef>
          <a:effectRef idx="0">
            <a:schemeClr val="accent1"/>
          </a:effectRef>
          <a:fontRef idx="minor">
            <a:schemeClr val="tx1"/>
          </a:fontRef>
        </p:style>
      </p:cxnSp>
      <p:sp>
        <p:nvSpPr>
          <p:cNvPr id="4" name="Slide Number Placeholder 3"/>
          <p:cNvSpPr>
            <a:spLocks noGrp="1"/>
          </p:cNvSpPr>
          <p:nvPr>
            <p:ph type="sldNum" sz="quarter" idx="10"/>
          </p:nvPr>
        </p:nvSpPr>
        <p:spPr/>
        <p:txBody>
          <a:bodyPr/>
          <a:lstStyle/>
          <a:p>
            <a:fld id="{956AE23C-2C73-4E7C-936C-5B5053A14B28}" type="slidenum">
              <a:rPr lang="en-US" smtClean="0"/>
              <a:pPr/>
              <a:t>‹#›</a:t>
            </a:fld>
            <a:endParaRPr lang="en-US" dirty="0"/>
          </a:p>
        </p:txBody>
      </p:sp>
    </p:spTree>
    <p:extLst>
      <p:ext uri="{BB962C8B-B14F-4D97-AF65-F5344CB8AC3E}">
        <p14:creationId xmlns:p14="http://schemas.microsoft.com/office/powerpoint/2010/main" val="308626399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1_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49553" y="365125"/>
            <a:ext cx="2628900" cy="5811838"/>
          </a:xfrm>
        </p:spPr>
        <p:txBody>
          <a:bodyPr vert="eaVert">
            <a:normAutofit/>
          </a:bodyPr>
          <a:lstStyle>
            <a:lvl1pPr>
              <a:defRPr sz="3600"/>
            </a:lvl1pPr>
          </a:lstStyle>
          <a:p>
            <a:r>
              <a:rPr lang="en-US"/>
              <a:t>Click to edit Master title style</a:t>
            </a:r>
          </a:p>
        </p:txBody>
      </p:sp>
      <p:sp>
        <p:nvSpPr>
          <p:cNvPr id="3" name="Vertical Text Placeholder 2"/>
          <p:cNvSpPr>
            <a:spLocks noGrp="1"/>
          </p:cNvSpPr>
          <p:nvPr>
            <p:ph type="body" orient="vert" idx="1"/>
          </p:nvPr>
        </p:nvSpPr>
        <p:spPr>
          <a:xfrm>
            <a:off x="838200" y="365125"/>
            <a:ext cx="6104021"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7" name="Straight Connector 6"/>
          <p:cNvCxnSpPr/>
          <p:nvPr userDrawn="1"/>
        </p:nvCxnSpPr>
        <p:spPr>
          <a:xfrm>
            <a:off x="7190874" y="365125"/>
            <a:ext cx="0" cy="5811838"/>
          </a:xfrm>
          <a:prstGeom prst="line">
            <a:avLst/>
          </a:prstGeom>
          <a:ln w="38100">
            <a:miter lim="800000"/>
            <a:headEnd type="oval"/>
            <a:tailEnd type="oval"/>
          </a:ln>
        </p:spPr>
        <p:style>
          <a:lnRef idx="1">
            <a:schemeClr val="accent1"/>
          </a:lnRef>
          <a:fillRef idx="0">
            <a:schemeClr val="accent1"/>
          </a:fillRef>
          <a:effectRef idx="0">
            <a:schemeClr val="accent1"/>
          </a:effectRef>
          <a:fontRef idx="minor">
            <a:schemeClr val="tx1"/>
          </a:fontRef>
        </p:style>
      </p:cxnSp>
      <p:sp>
        <p:nvSpPr>
          <p:cNvPr id="4" name="Slide Number Placeholder 3"/>
          <p:cNvSpPr>
            <a:spLocks noGrp="1"/>
          </p:cNvSpPr>
          <p:nvPr>
            <p:ph type="sldNum" sz="quarter" idx="10"/>
          </p:nvPr>
        </p:nvSpPr>
        <p:spPr/>
        <p:txBody>
          <a:bodyPr/>
          <a:lstStyle/>
          <a:p>
            <a:fld id="{956AE23C-2C73-4E7C-936C-5B5053A14B28}" type="slidenum">
              <a:rPr lang="en-US" smtClean="0"/>
              <a:pPr/>
              <a:t>‹#›</a:t>
            </a:fld>
            <a:endParaRPr lang="en-US" dirty="0"/>
          </a:p>
        </p:txBody>
      </p:sp>
    </p:spTree>
    <p:extLst>
      <p:ext uri="{BB962C8B-B14F-4D97-AF65-F5344CB8AC3E}">
        <p14:creationId xmlns:p14="http://schemas.microsoft.com/office/powerpoint/2010/main" val="40733995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06400" y="0"/>
            <a:ext cx="9398000" cy="914400"/>
          </a:xfrm>
        </p:spPr>
        <p:txBody>
          <a:bodyPr/>
          <a:lstStyle/>
          <a:p>
            <a:r>
              <a:rPr lang="en-US"/>
              <a:t>Click to edit Master title style</a:t>
            </a:r>
          </a:p>
        </p:txBody>
      </p:sp>
      <p:sp>
        <p:nvSpPr>
          <p:cNvPr id="3" name="Content Placeholder 2"/>
          <p:cNvSpPr>
            <a:spLocks noGrp="1"/>
          </p:cNvSpPr>
          <p:nvPr>
            <p:ph sz="half" idx="1"/>
          </p:nvPr>
        </p:nvSpPr>
        <p:spPr>
          <a:xfrm>
            <a:off x="812801" y="1311275"/>
            <a:ext cx="5399617" cy="51498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415617" y="1311275"/>
            <a:ext cx="5399616" cy="51498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p:cNvSpPr>
            <a:spLocks noGrp="1"/>
          </p:cNvSpPr>
          <p:nvPr>
            <p:ph type="sldNum" sz="quarter" idx="10"/>
          </p:nvPr>
        </p:nvSpPr>
        <p:spPr/>
        <p:txBody>
          <a:bodyPr/>
          <a:lstStyle/>
          <a:p>
            <a:fld id="{956AE23C-2C73-4E7C-936C-5B5053A14B28}" type="slidenum">
              <a:rPr lang="en-US" smtClean="0"/>
              <a:pPr/>
              <a:t>‹#›</a:t>
            </a:fld>
            <a:endParaRPr lang="en-US" dirty="0"/>
          </a:p>
        </p:txBody>
      </p:sp>
    </p:spTree>
    <p:extLst>
      <p:ext uri="{BB962C8B-B14F-4D97-AF65-F5344CB8AC3E}">
        <p14:creationId xmlns:p14="http://schemas.microsoft.com/office/powerpoint/2010/main" val="417956855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normAutofit/>
          </a:bodyPr>
          <a:lstStyle>
            <a:lvl1pPr algn="ctr">
              <a:defRPr sz="4400"/>
            </a:lvl1pPr>
          </a:lstStyle>
          <a:p>
            <a:r>
              <a:rPr lang="en-US"/>
              <a:t>Click to edit Master title style</a:t>
            </a:r>
          </a:p>
        </p:txBody>
      </p:sp>
      <p:sp>
        <p:nvSpPr>
          <p:cNvPr id="3" name="Subtitle 2"/>
          <p:cNvSpPr>
            <a:spLocks noGrp="1"/>
          </p:cNvSpPr>
          <p:nvPr>
            <p:ph type="subTitle" idx="1"/>
          </p:nvPr>
        </p:nvSpPr>
        <p:spPr>
          <a:xfrm>
            <a:off x="1524000" y="3669273"/>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7" name="Straight Connector 6"/>
          <p:cNvCxnSpPr/>
          <p:nvPr userDrawn="1"/>
        </p:nvCxnSpPr>
        <p:spPr>
          <a:xfrm flipV="1">
            <a:off x="1524000" y="3565196"/>
            <a:ext cx="9144000" cy="0"/>
          </a:xfrm>
          <a:prstGeom prst="line">
            <a:avLst/>
          </a:prstGeom>
          <a:ln w="38100">
            <a:miter lim="800000"/>
            <a:headEnd type="oval"/>
            <a:tailEnd type="oval"/>
          </a:ln>
        </p:spPr>
        <p:style>
          <a:lnRef idx="1">
            <a:schemeClr val="accent1"/>
          </a:lnRef>
          <a:fillRef idx="0">
            <a:schemeClr val="accent1"/>
          </a:fillRef>
          <a:effectRef idx="0">
            <a:schemeClr val="accent1"/>
          </a:effectRef>
          <a:fontRef idx="minor">
            <a:schemeClr val="tx1"/>
          </a:fontRef>
        </p:style>
      </p:cxnSp>
      <p:sp>
        <p:nvSpPr>
          <p:cNvPr id="6" name="Slide Number Placeholder 5"/>
          <p:cNvSpPr>
            <a:spLocks noGrp="1"/>
          </p:cNvSpPr>
          <p:nvPr>
            <p:ph type="sldNum" sz="quarter" idx="12"/>
          </p:nvPr>
        </p:nvSpPr>
        <p:spPr>
          <a:xfrm>
            <a:off x="9756321" y="6343288"/>
            <a:ext cx="2057400" cy="365125"/>
          </a:xfrm>
          <a:prstGeom prst="rect">
            <a:avLst/>
          </a:prstGeom>
        </p:spPr>
        <p:txBody>
          <a:bodyPr/>
          <a:lstStyle>
            <a:lvl1pPr algn="r">
              <a:defRPr sz="1400"/>
            </a:lvl1pPr>
          </a:lstStyle>
          <a:p>
            <a:fld id="{956AE23C-2C73-4E7C-936C-5B5053A14B28}" type="slidenum">
              <a:rPr lang="en-US" smtClean="0"/>
              <a:pPr/>
              <a:t>‹#›</a:t>
            </a:fld>
            <a:endParaRPr lang="en-US"/>
          </a:p>
        </p:txBody>
      </p:sp>
    </p:spTree>
    <p:extLst>
      <p:ext uri="{BB962C8B-B14F-4D97-AF65-F5344CB8AC3E}">
        <p14:creationId xmlns:p14="http://schemas.microsoft.com/office/powerpoint/2010/main" val="377898509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1E6B4744-C7FE-17BD-4424-0C1FA038AE5D}"/>
              </a:ext>
            </a:extLst>
          </p:cNvPr>
          <p:cNvSpPr>
            <a:spLocks noGrp="1"/>
          </p:cNvSpPr>
          <p:nvPr>
            <p:ph type="title"/>
          </p:nvPr>
        </p:nvSpPr>
        <p:spPr>
          <a:xfrm>
            <a:off x="381000" y="246713"/>
            <a:ext cx="9692640" cy="795528"/>
          </a:xfrm>
        </p:spPr>
        <p:txBody>
          <a:bodyPr>
            <a:normAutofit/>
          </a:bodyPr>
          <a:lstStyle>
            <a:lvl1pPr>
              <a:defRPr sz="3600"/>
            </a:lvl1pPr>
          </a:lstStyle>
          <a:p>
            <a:r>
              <a:rPr lang="en-US" dirty="0"/>
              <a:t>Click to edit Master title style</a:t>
            </a:r>
          </a:p>
        </p:txBody>
      </p:sp>
      <p:sp>
        <p:nvSpPr>
          <p:cNvPr id="9" name="Content Placeholder 2">
            <a:extLst>
              <a:ext uri="{FF2B5EF4-FFF2-40B4-BE49-F238E27FC236}">
                <a16:creationId xmlns:a16="http://schemas.microsoft.com/office/drawing/2014/main" id="{71A61C15-E450-5194-089C-FCBCE5406A43}"/>
              </a:ext>
            </a:extLst>
          </p:cNvPr>
          <p:cNvSpPr>
            <a:spLocks noGrp="1"/>
          </p:cNvSpPr>
          <p:nvPr>
            <p:ph idx="1"/>
          </p:nvPr>
        </p:nvSpPr>
        <p:spPr>
          <a:xfrm>
            <a:off x="381000" y="1247775"/>
            <a:ext cx="11430000" cy="5372100"/>
          </a:xfrm>
        </p:spPr>
        <p:txBody>
          <a:bodyPr/>
          <a:lstStyle>
            <a:lvl2pPr indent="-320040">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0" name="Straight Connector 9">
            <a:extLst>
              <a:ext uri="{FF2B5EF4-FFF2-40B4-BE49-F238E27FC236}">
                <a16:creationId xmlns:a16="http://schemas.microsoft.com/office/drawing/2014/main" id="{BE862794-D61B-E916-411C-58F8B48C019E}"/>
              </a:ext>
            </a:extLst>
          </p:cNvPr>
          <p:cNvCxnSpPr/>
          <p:nvPr userDrawn="1"/>
        </p:nvCxnSpPr>
        <p:spPr>
          <a:xfrm>
            <a:off x="381000" y="1076415"/>
            <a:ext cx="11430000" cy="0"/>
          </a:xfrm>
          <a:prstGeom prst="line">
            <a:avLst/>
          </a:prstGeom>
          <a:ln w="38100">
            <a:miter lim="800000"/>
            <a:headEnd type="oval"/>
            <a:tailEnd type="oval"/>
          </a:ln>
        </p:spPr>
        <p:style>
          <a:lnRef idx="1">
            <a:schemeClr val="accent1"/>
          </a:lnRef>
          <a:fillRef idx="0">
            <a:schemeClr val="accent1"/>
          </a:fillRef>
          <a:effectRef idx="0">
            <a:schemeClr val="accent1"/>
          </a:effectRef>
          <a:fontRef idx="minor">
            <a:schemeClr val="tx1"/>
          </a:fontRef>
        </p:style>
      </p:cxnSp>
      <p:sp>
        <p:nvSpPr>
          <p:cNvPr id="12" name="Slide Number Placeholder 3">
            <a:extLst>
              <a:ext uri="{FF2B5EF4-FFF2-40B4-BE49-F238E27FC236}">
                <a16:creationId xmlns:a16="http://schemas.microsoft.com/office/drawing/2014/main" id="{69EB96A7-B2E7-EC1B-F84F-A839C2937FB4}"/>
              </a:ext>
            </a:extLst>
          </p:cNvPr>
          <p:cNvSpPr>
            <a:spLocks noGrp="1"/>
          </p:cNvSpPr>
          <p:nvPr>
            <p:ph type="sldNum" sz="quarter" idx="10"/>
          </p:nvPr>
        </p:nvSpPr>
        <p:spPr>
          <a:xfrm>
            <a:off x="9756321" y="6343288"/>
            <a:ext cx="2057400" cy="365125"/>
          </a:xfrm>
        </p:spPr>
        <p:txBody>
          <a:bodyPr/>
          <a:lstStyle/>
          <a:p>
            <a:fld id="{956AE23C-2C73-4E7C-936C-5B5053A14B28}" type="slidenum">
              <a:rPr lang="en-US" smtClean="0"/>
              <a:pPr/>
              <a:t>‹#›</a:t>
            </a:fld>
            <a:endParaRPr lang="en-US"/>
          </a:p>
        </p:txBody>
      </p:sp>
    </p:spTree>
    <p:extLst>
      <p:ext uri="{BB962C8B-B14F-4D97-AF65-F5344CB8AC3E}">
        <p14:creationId xmlns:p14="http://schemas.microsoft.com/office/powerpoint/2010/main" val="12464438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82AA9D2-BEFE-D946-8F2C-ACFE601EF6B8}" type="datetimeFigureOut">
              <a:rPr lang="en-US" smtClean="0"/>
              <a:t>10/12/24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ACA2B2C-64C6-E348-BF98-1DB52AE7EB2D}" type="slidenum">
              <a:rPr lang="en-US" smtClean="0"/>
              <a:t>‹#›</a:t>
            </a:fld>
            <a:endParaRPr lang="en-US"/>
          </a:p>
        </p:txBody>
      </p:sp>
    </p:spTree>
    <p:extLst>
      <p:ext uri="{BB962C8B-B14F-4D97-AF65-F5344CB8AC3E}">
        <p14:creationId xmlns:p14="http://schemas.microsoft.com/office/powerpoint/2010/main" val="16714422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82AA9D2-BEFE-D946-8F2C-ACFE601EF6B8}" type="datetimeFigureOut">
              <a:rPr lang="en-US" smtClean="0"/>
              <a:t>10/12/24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ACA2B2C-64C6-E348-BF98-1DB52AE7EB2D}" type="slidenum">
              <a:rPr lang="en-US" smtClean="0"/>
              <a:t>‹#›</a:t>
            </a:fld>
            <a:endParaRPr lang="en-US"/>
          </a:p>
        </p:txBody>
      </p:sp>
    </p:spTree>
    <p:extLst>
      <p:ext uri="{BB962C8B-B14F-4D97-AF65-F5344CB8AC3E}">
        <p14:creationId xmlns:p14="http://schemas.microsoft.com/office/powerpoint/2010/main" val="27880666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82AA9D2-BEFE-D946-8F2C-ACFE601EF6B8}" type="datetimeFigureOut">
              <a:rPr lang="en-US" smtClean="0"/>
              <a:t>10/12/24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ACA2B2C-64C6-E348-BF98-1DB52AE7EB2D}" type="slidenum">
              <a:rPr lang="en-US" smtClean="0"/>
              <a:t>‹#›</a:t>
            </a:fld>
            <a:endParaRPr lang="en-US"/>
          </a:p>
        </p:txBody>
      </p:sp>
    </p:spTree>
    <p:extLst>
      <p:ext uri="{BB962C8B-B14F-4D97-AF65-F5344CB8AC3E}">
        <p14:creationId xmlns:p14="http://schemas.microsoft.com/office/powerpoint/2010/main" val="19575124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82AA9D2-BEFE-D946-8F2C-ACFE601EF6B8}" type="datetimeFigureOut">
              <a:rPr lang="en-US" smtClean="0"/>
              <a:t>10/12/24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ACA2B2C-64C6-E348-BF98-1DB52AE7EB2D}" type="slidenum">
              <a:rPr lang="en-US" smtClean="0"/>
              <a:t>‹#›</a:t>
            </a:fld>
            <a:endParaRPr lang="en-US"/>
          </a:p>
        </p:txBody>
      </p:sp>
    </p:spTree>
    <p:extLst>
      <p:ext uri="{BB962C8B-B14F-4D97-AF65-F5344CB8AC3E}">
        <p14:creationId xmlns:p14="http://schemas.microsoft.com/office/powerpoint/2010/main" val="34979190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82AA9D2-BEFE-D946-8F2C-ACFE601EF6B8}" type="datetimeFigureOut">
              <a:rPr lang="en-US" smtClean="0"/>
              <a:t>10/12/24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ACA2B2C-64C6-E348-BF98-1DB52AE7EB2D}" type="slidenum">
              <a:rPr lang="en-US" smtClean="0"/>
              <a:t>‹#›</a:t>
            </a:fld>
            <a:endParaRPr lang="en-US"/>
          </a:p>
        </p:txBody>
      </p:sp>
    </p:spTree>
    <p:extLst>
      <p:ext uri="{BB962C8B-B14F-4D97-AF65-F5344CB8AC3E}">
        <p14:creationId xmlns:p14="http://schemas.microsoft.com/office/powerpoint/2010/main" val="36539373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82AA9D2-BEFE-D946-8F2C-ACFE601EF6B8}" type="datetimeFigureOut">
              <a:rPr lang="en-US" smtClean="0"/>
              <a:t>10/12/24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ACA2B2C-64C6-E348-BF98-1DB52AE7EB2D}" type="slidenum">
              <a:rPr lang="en-US" smtClean="0"/>
              <a:t>‹#›</a:t>
            </a:fld>
            <a:endParaRPr lang="en-US"/>
          </a:p>
        </p:txBody>
      </p:sp>
    </p:spTree>
    <p:extLst>
      <p:ext uri="{BB962C8B-B14F-4D97-AF65-F5344CB8AC3E}">
        <p14:creationId xmlns:p14="http://schemas.microsoft.com/office/powerpoint/2010/main" val="18958540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3" Type="http://schemas.openxmlformats.org/officeDocument/2006/relationships/slideLayout" Target="../slideLayouts/slideLayout15.xml"/><Relationship Id="rId21" Type="http://schemas.openxmlformats.org/officeDocument/2006/relationships/slideLayout" Target="../slideLayouts/slideLayout33.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24" Type="http://schemas.openxmlformats.org/officeDocument/2006/relationships/image" Target="../media/image1.png"/><Relationship Id="rId5" Type="http://schemas.openxmlformats.org/officeDocument/2006/relationships/slideLayout" Target="../slideLayouts/slideLayout17.xml"/><Relationship Id="rId15" Type="http://schemas.openxmlformats.org/officeDocument/2006/relationships/slideLayout" Target="../slideLayouts/slideLayout27.xml"/><Relationship Id="rId23" Type="http://schemas.openxmlformats.org/officeDocument/2006/relationships/theme" Target="../theme/theme2.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slideLayout" Target="../slideLayouts/slideLayout34.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36.xml"/><Relationship Id="rId1" Type="http://schemas.openxmlformats.org/officeDocument/2006/relationships/slideLayout" Target="../slideLayouts/slideLayout35.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shade val="82000"/>
                  </a:schemeClr>
                </a:solidFill>
              </a:defRPr>
            </a:lvl1pPr>
          </a:lstStyle>
          <a:p>
            <a:fld id="{182AA9D2-BEFE-D946-8F2C-ACFE601EF6B8}" type="datetimeFigureOut">
              <a:rPr lang="en-US" smtClean="0"/>
              <a:t>10/12/24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shade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shade val="82000"/>
                  </a:schemeClr>
                </a:solidFill>
              </a:defRPr>
            </a:lvl1pPr>
          </a:lstStyle>
          <a:p>
            <a:fld id="{9ACA2B2C-64C6-E348-BF98-1DB52AE7EB2D}" type="slidenum">
              <a:rPr lang="en-US" smtClean="0"/>
              <a:t>‹#›</a:t>
            </a:fld>
            <a:endParaRPr lang="en-US"/>
          </a:p>
        </p:txBody>
      </p:sp>
    </p:spTree>
    <p:extLst>
      <p:ext uri="{BB962C8B-B14F-4D97-AF65-F5344CB8AC3E}">
        <p14:creationId xmlns:p14="http://schemas.microsoft.com/office/powerpoint/2010/main" val="2454805376"/>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1000" y="187711"/>
            <a:ext cx="10402614" cy="88287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81000" y="1520787"/>
            <a:ext cx="114300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p:cNvPicPr>
            <a:picLocks noChangeAspect="1"/>
          </p:cNvPicPr>
          <p:nvPr userDrawn="1"/>
        </p:nvPicPr>
        <p:blipFill>
          <a:blip r:embed="rId24" cstate="print">
            <a:extLst>
              <a:ext uri="{28A0092B-C50C-407E-A947-70E740481C1C}">
                <a14:useLocalDpi xmlns:a14="http://schemas.microsoft.com/office/drawing/2010/main"/>
              </a:ext>
            </a:extLst>
          </a:blip>
          <a:stretch>
            <a:fillRect/>
          </a:stretch>
        </p:blipFill>
        <p:spPr>
          <a:xfrm>
            <a:off x="10985465" y="287504"/>
            <a:ext cx="825535" cy="683289"/>
          </a:xfrm>
          <a:prstGeom prst="rect">
            <a:avLst/>
          </a:prstGeom>
        </p:spPr>
      </p:pic>
      <p:sp>
        <p:nvSpPr>
          <p:cNvPr id="6" name="Slide Number Placeholder 5"/>
          <p:cNvSpPr>
            <a:spLocks noGrp="1"/>
          </p:cNvSpPr>
          <p:nvPr>
            <p:ph type="sldNum" sz="quarter" idx="4"/>
          </p:nvPr>
        </p:nvSpPr>
        <p:spPr>
          <a:xfrm>
            <a:off x="9756321" y="6343288"/>
            <a:ext cx="2057400" cy="365125"/>
          </a:xfrm>
          <a:prstGeom prst="rect">
            <a:avLst/>
          </a:prstGeom>
        </p:spPr>
        <p:txBody>
          <a:bodyPr/>
          <a:lstStyle>
            <a:lvl1pPr algn="r">
              <a:defRPr sz="1400"/>
            </a:lvl1pPr>
          </a:lstStyle>
          <a:p>
            <a:fld id="{956AE23C-2C73-4E7C-936C-5B5053A14B28}" type="slidenum">
              <a:rPr lang="en-US" smtClean="0"/>
              <a:pPr/>
              <a:t>‹#›</a:t>
            </a:fld>
            <a:endParaRPr lang="en-US" dirty="0"/>
          </a:p>
        </p:txBody>
      </p:sp>
    </p:spTree>
    <p:extLst>
      <p:ext uri="{BB962C8B-B14F-4D97-AF65-F5344CB8AC3E}">
        <p14:creationId xmlns:p14="http://schemas.microsoft.com/office/powerpoint/2010/main" val="140657014"/>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688" r:id="rId15"/>
    <p:sldLayoutId id="2147483689" r:id="rId16"/>
    <p:sldLayoutId id="2147483690" r:id="rId17"/>
    <p:sldLayoutId id="2147483691" r:id="rId18"/>
    <p:sldLayoutId id="2147483692" r:id="rId19"/>
    <p:sldLayoutId id="2147483693" r:id="rId20"/>
    <p:sldLayoutId id="2147483694" r:id="rId21"/>
    <p:sldLayoutId id="2147483695" r:id="rId22"/>
  </p:sldLayoutIdLst>
  <p:hf hdr="0" ftr="0" dt="0"/>
  <p:txStyles>
    <p:titleStyle>
      <a:lvl1pPr algn="l" defTabSz="914400" rtl="0" eaLnBrk="1" latinLnBrk="0" hangingPunct="1">
        <a:lnSpc>
          <a:spcPct val="90000"/>
        </a:lnSpc>
        <a:spcBef>
          <a:spcPct val="0"/>
        </a:spcBef>
        <a:buNone/>
        <a:defRPr sz="38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800" kern="1200">
          <a:solidFill>
            <a:schemeClr val="tx1"/>
          </a:solidFill>
          <a:latin typeface="+mn-lt"/>
          <a:ea typeface="+mn-ea"/>
          <a:cs typeface="+mn-cs"/>
        </a:defRPr>
      </a:lvl1pPr>
      <a:lvl2pPr marL="685800" indent="-274320" algn="l" defTabSz="914400" rtl="0" eaLnBrk="1" latinLnBrk="0" hangingPunct="1">
        <a:lnSpc>
          <a:spcPct val="90000"/>
        </a:lnSpc>
        <a:spcBef>
          <a:spcPts val="500"/>
        </a:spcBef>
        <a:buClr>
          <a:schemeClr val="accent1"/>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1000" y="187711"/>
            <a:ext cx="10402614" cy="882875"/>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381000" y="1520787"/>
            <a:ext cx="114300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0985465" y="287504"/>
            <a:ext cx="825535" cy="683289"/>
          </a:xfrm>
          <a:prstGeom prst="rect">
            <a:avLst/>
          </a:prstGeom>
        </p:spPr>
      </p:pic>
      <p:sp>
        <p:nvSpPr>
          <p:cNvPr id="6" name="Slide Number Placeholder 5"/>
          <p:cNvSpPr>
            <a:spLocks noGrp="1"/>
          </p:cNvSpPr>
          <p:nvPr>
            <p:ph type="sldNum" sz="quarter" idx="4"/>
          </p:nvPr>
        </p:nvSpPr>
        <p:spPr>
          <a:xfrm>
            <a:off x="9756321" y="6343288"/>
            <a:ext cx="2057400" cy="365125"/>
          </a:xfrm>
          <a:prstGeom prst="rect">
            <a:avLst/>
          </a:prstGeom>
        </p:spPr>
        <p:txBody>
          <a:bodyPr/>
          <a:lstStyle>
            <a:lvl1pPr algn="r">
              <a:defRPr sz="1400"/>
            </a:lvl1pPr>
          </a:lstStyle>
          <a:p>
            <a:fld id="{956AE23C-2C73-4E7C-936C-5B5053A14B28}" type="slidenum">
              <a:rPr lang="en-US" smtClean="0"/>
              <a:pPr/>
              <a:t>‹#›</a:t>
            </a:fld>
            <a:endParaRPr lang="en-US"/>
          </a:p>
        </p:txBody>
      </p:sp>
    </p:spTree>
    <p:extLst>
      <p:ext uri="{BB962C8B-B14F-4D97-AF65-F5344CB8AC3E}">
        <p14:creationId xmlns:p14="http://schemas.microsoft.com/office/powerpoint/2010/main" val="1631182767"/>
      </p:ext>
    </p:extLst>
  </p:cSld>
  <p:clrMap bg1="lt1" tx1="dk1" bg2="lt2" tx2="dk2" accent1="accent1" accent2="accent2" accent3="accent3" accent4="accent4" accent5="accent5" accent6="accent6" hlink="hlink" folHlink="folHlink"/>
  <p:sldLayoutIdLst>
    <p:sldLayoutId id="2147483697" r:id="rId1"/>
    <p:sldLayoutId id="2147483698" r:id="rId2"/>
  </p:sldLayoutIdLst>
  <p:hf hdr="0" ftr="0" dt="0"/>
  <p:txStyles>
    <p:titleStyle>
      <a:lvl1pPr algn="l" defTabSz="914400" rtl="0" eaLnBrk="1" latinLnBrk="0" hangingPunct="1">
        <a:lnSpc>
          <a:spcPct val="90000"/>
        </a:lnSpc>
        <a:spcBef>
          <a:spcPct val="0"/>
        </a:spcBef>
        <a:buNone/>
        <a:defRPr sz="38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800" kern="1200">
          <a:solidFill>
            <a:schemeClr val="tx1"/>
          </a:solidFill>
          <a:latin typeface="+mn-lt"/>
          <a:ea typeface="+mn-ea"/>
          <a:cs typeface="+mn-cs"/>
        </a:defRPr>
      </a:lvl1pPr>
      <a:lvl2pPr marL="685800" indent="-274320" algn="l" defTabSz="914400" rtl="0" eaLnBrk="1" latinLnBrk="0" hangingPunct="1">
        <a:lnSpc>
          <a:spcPct val="90000"/>
        </a:lnSpc>
        <a:spcBef>
          <a:spcPts val="500"/>
        </a:spcBef>
        <a:buClr>
          <a:schemeClr val="accent1"/>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9.emf"/><Relationship Id="rId7"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36.xml"/><Relationship Id="rId6" Type="http://schemas.openxmlformats.org/officeDocument/2006/relationships/image" Target="../media/image32.emf"/><Relationship Id="rId5" Type="http://schemas.openxmlformats.org/officeDocument/2006/relationships/image" Target="../media/image31.png"/><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36.xml"/><Relationship Id="rId6" Type="http://schemas.openxmlformats.org/officeDocument/2006/relationships/image" Target="../media/image38.emf"/><Relationship Id="rId5" Type="http://schemas.openxmlformats.org/officeDocument/2006/relationships/image" Target="../media/image37.jpeg"/><Relationship Id="rId4" Type="http://schemas.openxmlformats.org/officeDocument/2006/relationships/image" Target="../media/image36.jpeg"/></Relationships>
</file>

<file path=ppt/slides/_rels/slide1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36.xml"/><Relationship Id="rId6" Type="http://schemas.openxmlformats.org/officeDocument/2006/relationships/image" Target="../media/image40.emf"/><Relationship Id="rId5" Type="http://schemas.openxmlformats.org/officeDocument/2006/relationships/image" Target="../media/image39.emf"/><Relationship Id="rId4" Type="http://schemas.openxmlformats.org/officeDocument/2006/relationships/image" Target="../media/image38.emf"/></Relationships>
</file>

<file path=ppt/slides/_rels/slide1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hyperlink" Target="mailto:&#8211;john.t.sullivan@nasa.gov" TargetMode="External"/><Relationship Id="rId7" Type="http://schemas.openxmlformats.org/officeDocument/2006/relationships/image" Target="../media/image45.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44.jpeg"/><Relationship Id="rId5" Type="http://schemas.openxmlformats.org/officeDocument/2006/relationships/image" Target="../media/image43.png"/><Relationship Id="rId10" Type="http://schemas.openxmlformats.org/officeDocument/2006/relationships/image" Target="../media/image48.png"/><Relationship Id="rId4" Type="http://schemas.openxmlformats.org/officeDocument/2006/relationships/image" Target="../media/image42.png"/><Relationship Id="rId9" Type="http://schemas.openxmlformats.org/officeDocument/2006/relationships/image" Target="../media/image47.png"/></Relationships>
</file>

<file path=ppt/slides/_rels/slide1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emf"/></Relationships>
</file>

<file path=ppt/slides/_rels/slide3.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7.emf"/></Relationships>
</file>

<file path=ppt/slides/_rels/slide4.xml.rels><?xml version="1.0" encoding="UTF-8" standalone="yes"?>
<Relationships xmlns="http://schemas.openxmlformats.org/package/2006/relationships"><Relationship Id="rId3" Type="http://schemas.openxmlformats.org/officeDocument/2006/relationships/image" Target="../media/image10.gif"/><Relationship Id="rId7"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13.emf"/><Relationship Id="rId5" Type="http://schemas.openxmlformats.org/officeDocument/2006/relationships/image" Target="../media/image12.emf"/><Relationship Id="rId4" Type="http://schemas.openxmlformats.org/officeDocument/2006/relationships/image" Target="../media/image11.gif"/></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19.png"/><Relationship Id="rId5" Type="http://schemas.openxmlformats.org/officeDocument/2006/relationships/image" Target="../media/image18.png"/><Relationship Id="rId10" Type="http://schemas.openxmlformats.org/officeDocument/2006/relationships/hyperlink" Target="mailto:Shingler&#8212;taylor.j.shingler@nasa.gov" TargetMode="External"/><Relationship Id="rId4" Type="http://schemas.openxmlformats.org/officeDocument/2006/relationships/image" Target="../media/image17.png"/><Relationship Id="rId9" Type="http://schemas.openxmlformats.org/officeDocument/2006/relationships/hyperlink" Target="mailto:Johnathan.W.Hair@nasa.gov" TargetMode="External"/></Relationships>
</file>

<file path=ppt/slides/_rels/slide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23.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D2F69-99C6-8EB8-866E-53C505001755}"/>
              </a:ext>
            </a:extLst>
          </p:cNvPr>
          <p:cNvSpPr>
            <a:spLocks noGrp="1"/>
          </p:cNvSpPr>
          <p:nvPr>
            <p:ph type="ctrTitle"/>
          </p:nvPr>
        </p:nvSpPr>
        <p:spPr>
          <a:xfrm>
            <a:off x="138774" y="1687058"/>
            <a:ext cx="3785630" cy="1795803"/>
          </a:xfrm>
        </p:spPr>
        <p:txBody>
          <a:bodyPr>
            <a:normAutofit fontScale="90000"/>
          </a:bodyPr>
          <a:lstStyle/>
          <a:p>
            <a:r>
              <a:rPr lang="en-US" sz="4800" b="1" dirty="0">
                <a:latin typeface="Helvetica" pitchFamily="2" charset="0"/>
              </a:rPr>
              <a:t>Synergistic TEMPO Air Quality Science</a:t>
            </a:r>
          </a:p>
        </p:txBody>
      </p:sp>
      <p:sp>
        <p:nvSpPr>
          <p:cNvPr id="3" name="Subtitle 2">
            <a:extLst>
              <a:ext uri="{FF2B5EF4-FFF2-40B4-BE49-F238E27FC236}">
                <a16:creationId xmlns:a16="http://schemas.microsoft.com/office/drawing/2014/main" id="{7A47EB10-1072-65F7-0FCB-400ED8C8B162}"/>
              </a:ext>
            </a:extLst>
          </p:cNvPr>
          <p:cNvSpPr>
            <a:spLocks noGrp="1"/>
          </p:cNvSpPr>
          <p:nvPr>
            <p:ph type="subTitle" idx="1"/>
          </p:nvPr>
        </p:nvSpPr>
        <p:spPr>
          <a:xfrm>
            <a:off x="667343" y="3855157"/>
            <a:ext cx="4322987" cy="859141"/>
          </a:xfrm>
        </p:spPr>
        <p:txBody>
          <a:bodyPr>
            <a:noAutofit/>
          </a:bodyPr>
          <a:lstStyle/>
          <a:p>
            <a:pPr algn="l"/>
            <a:endParaRPr lang="en-US" sz="1600" i="1" dirty="0">
              <a:latin typeface="Helvetica" pitchFamily="2" charset="0"/>
            </a:endParaRPr>
          </a:p>
          <a:p>
            <a:pPr algn="l"/>
            <a:r>
              <a:rPr lang="en-US" sz="1600" b="1" i="1" dirty="0">
                <a:latin typeface="Helvetica" pitchFamily="2" charset="0"/>
              </a:rPr>
              <a:t>Presented by Laura Judd, NASA </a:t>
            </a:r>
            <a:r>
              <a:rPr lang="en-US" sz="1600" b="1" i="1" dirty="0" err="1">
                <a:latin typeface="Helvetica" pitchFamily="2" charset="0"/>
              </a:rPr>
              <a:t>LaRC</a:t>
            </a:r>
            <a:endParaRPr lang="en-US" sz="1600" b="1" i="1" dirty="0">
              <a:latin typeface="Helvetica" pitchFamily="2" charset="0"/>
            </a:endParaRPr>
          </a:p>
          <a:p>
            <a:pPr algn="l"/>
            <a:endParaRPr lang="en-US" sz="1600" i="1" dirty="0">
              <a:latin typeface="Helvetica" pitchFamily="2" charset="0"/>
            </a:endParaRPr>
          </a:p>
        </p:txBody>
      </p:sp>
      <p:sp>
        <p:nvSpPr>
          <p:cNvPr id="1033" name="Freeform: Shape 1032">
            <a:extLst>
              <a:ext uri="{FF2B5EF4-FFF2-40B4-BE49-F238E27FC236}">
                <a16:creationId xmlns:a16="http://schemas.microsoft.com/office/drawing/2014/main" id="{7BC0F8B1-F985-469B-8332-13DBC76655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791963" y="451044"/>
            <a:ext cx="2308583" cy="2741196"/>
          </a:xfrm>
          <a:custGeom>
            <a:avLst/>
            <a:gdLst>
              <a:gd name="connsiteX0" fmla="*/ 2308583 w 2308583"/>
              <a:gd name="connsiteY0" fmla="*/ 2741196 h 2741196"/>
              <a:gd name="connsiteX1" fmla="*/ 462 w 2308583"/>
              <a:gd name="connsiteY1" fmla="*/ 2741196 h 2741196"/>
              <a:gd name="connsiteX2" fmla="*/ 0 w 2308583"/>
              <a:gd name="connsiteY2" fmla="*/ 2469337 h 2741196"/>
              <a:gd name="connsiteX3" fmla="*/ 2022607 w 2308583"/>
              <a:gd name="connsiteY3" fmla="*/ 2470269 h 2741196"/>
              <a:gd name="connsiteX4" fmla="*/ 2022607 w 2308583"/>
              <a:gd name="connsiteY4" fmla="*/ 0 h 2741196"/>
              <a:gd name="connsiteX5" fmla="*/ 2308583 w 2308583"/>
              <a:gd name="connsiteY5" fmla="*/ 0 h 2741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08583" h="2741196">
                <a:moveTo>
                  <a:pt x="2308583" y="2741196"/>
                </a:moveTo>
                <a:lnTo>
                  <a:pt x="462" y="2741196"/>
                </a:lnTo>
                <a:cubicBezTo>
                  <a:pt x="-462" y="2647366"/>
                  <a:pt x="923" y="2563167"/>
                  <a:pt x="0" y="2469337"/>
                </a:cubicBezTo>
                <a:lnTo>
                  <a:pt x="2022607" y="2470269"/>
                </a:lnTo>
                <a:lnTo>
                  <a:pt x="2022607" y="0"/>
                </a:lnTo>
                <a:lnTo>
                  <a:pt x="2308583" y="0"/>
                </a:lnTo>
                <a:close/>
              </a:path>
            </a:pathLst>
          </a:custGeom>
          <a:solidFill>
            <a:schemeClr val="tx1">
              <a:lumMod val="95000"/>
              <a:lumOff val="5000"/>
              <a:alpha val="75000"/>
            </a:schemeClr>
          </a:solidFill>
          <a:ln w="0">
            <a:noFill/>
            <a:prstDash val="solid"/>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026" name="Picture 2" descr="A group of people posing for a photo&#10;&#10;Description automatically generated">
            <a:extLst>
              <a:ext uri="{FF2B5EF4-FFF2-40B4-BE49-F238E27FC236}">
                <a16:creationId xmlns:a16="http://schemas.microsoft.com/office/drawing/2014/main" id="{FC00CC92-8FA8-1BDC-67D9-2A1A914054A8}"/>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a:stretch/>
        </p:blipFill>
        <p:spPr bwMode="auto">
          <a:xfrm>
            <a:off x="4257921" y="-1"/>
            <a:ext cx="4051910" cy="3192239"/>
          </a:xfrm>
          <a:prstGeom prst="rect">
            <a:avLst/>
          </a:prstGeom>
          <a:noFill/>
          <a:effectLst>
            <a:softEdge rad="50800"/>
          </a:effectLst>
          <a:extLst>
            <a:ext uri="{909E8E84-426E-40DD-AFC4-6F175D3DCCD1}">
              <a14:hiddenFill xmlns:a14="http://schemas.microsoft.com/office/drawing/2010/main">
                <a:solidFill>
                  <a:srgbClr val="FFFFFF"/>
                </a:solidFill>
              </a14:hiddenFill>
            </a:ext>
          </a:extLst>
        </p:spPr>
      </p:pic>
      <p:sp>
        <p:nvSpPr>
          <p:cNvPr id="1035" name="Freeform: Shape 1034">
            <a:extLst>
              <a:ext uri="{FF2B5EF4-FFF2-40B4-BE49-F238E27FC236}">
                <a16:creationId xmlns:a16="http://schemas.microsoft.com/office/drawing/2014/main" id="{89D15953-1642-4DD6-AD9E-01AA19247F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9466977" y="434000"/>
            <a:ext cx="2308583" cy="1114404"/>
          </a:xfrm>
          <a:custGeom>
            <a:avLst/>
            <a:gdLst>
              <a:gd name="connsiteX0" fmla="*/ 462 w 2308583"/>
              <a:gd name="connsiteY0" fmla="*/ 1114404 h 1114404"/>
              <a:gd name="connsiteX1" fmla="*/ 2308583 w 2308583"/>
              <a:gd name="connsiteY1" fmla="*/ 1114404 h 1114404"/>
              <a:gd name="connsiteX2" fmla="*/ 2308583 w 2308583"/>
              <a:gd name="connsiteY2" fmla="*/ 0 h 1114404"/>
              <a:gd name="connsiteX3" fmla="*/ 2022607 w 2308583"/>
              <a:gd name="connsiteY3" fmla="*/ 0 h 1114404"/>
              <a:gd name="connsiteX4" fmla="*/ 2022607 w 2308583"/>
              <a:gd name="connsiteY4" fmla="*/ 843477 h 1114404"/>
              <a:gd name="connsiteX5" fmla="*/ 0 w 2308583"/>
              <a:gd name="connsiteY5" fmla="*/ 842545 h 1114404"/>
              <a:gd name="connsiteX6" fmla="*/ 462 w 2308583"/>
              <a:gd name="connsiteY6" fmla="*/ 1114404 h 1114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08583" h="1114404">
                <a:moveTo>
                  <a:pt x="462" y="1114404"/>
                </a:moveTo>
                <a:lnTo>
                  <a:pt x="2308583" y="1114404"/>
                </a:lnTo>
                <a:lnTo>
                  <a:pt x="2308583" y="0"/>
                </a:lnTo>
                <a:lnTo>
                  <a:pt x="2022607" y="0"/>
                </a:lnTo>
                <a:lnTo>
                  <a:pt x="2022607" y="843477"/>
                </a:lnTo>
                <a:lnTo>
                  <a:pt x="0" y="842545"/>
                </a:lnTo>
                <a:cubicBezTo>
                  <a:pt x="923" y="936375"/>
                  <a:pt x="-462" y="1020574"/>
                  <a:pt x="462" y="1114404"/>
                </a:cubicBezTo>
                <a:close/>
              </a:path>
            </a:pathLst>
          </a:custGeom>
          <a:solidFill>
            <a:schemeClr val="tx1">
              <a:lumMod val="95000"/>
              <a:lumOff val="5000"/>
              <a:alpha val="75000"/>
            </a:schemeClr>
          </a:solidFill>
          <a:ln w="0">
            <a:noFill/>
            <a:prstDash val="solid"/>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cxnSp>
        <p:nvCxnSpPr>
          <p:cNvPr id="1037" name="Straight Connector 1036">
            <a:extLst>
              <a:ext uri="{FF2B5EF4-FFF2-40B4-BE49-F238E27FC236}">
                <a16:creationId xmlns:a16="http://schemas.microsoft.com/office/drawing/2014/main" id="{1918D9D3-1370-4FF6-9DFC-9F87F903959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14400" y="5377218"/>
            <a:ext cx="4387755" cy="0"/>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1028" name="Picture 4" descr="A person and person standing next to a sign&#10;&#10;Description automatically generated">
            <a:extLst>
              <a:ext uri="{FF2B5EF4-FFF2-40B4-BE49-F238E27FC236}">
                <a16:creationId xmlns:a16="http://schemas.microsoft.com/office/drawing/2014/main" id="{643DC034-E5D0-CB18-2CCB-34F29D61F85B}"/>
              </a:ext>
            </a:extLst>
          </p:cNvPr>
          <p:cNvPicPr>
            <a:picLocks noChangeAspect="1" noChangeArrowheads="1"/>
          </p:cNvPicPr>
          <p:nvPr/>
        </p:nvPicPr>
        <p:blipFill rotWithShape="1">
          <a:blip r:embed="rId4" cstate="hqprint">
            <a:extLst>
              <a:ext uri="{28A0092B-C50C-407E-A947-70E740481C1C}">
                <a14:useLocalDpi xmlns:a14="http://schemas.microsoft.com/office/drawing/2010/main"/>
              </a:ext>
            </a:extLst>
          </a:blip>
          <a:srcRect/>
          <a:stretch/>
        </p:blipFill>
        <p:spPr bwMode="auto">
          <a:xfrm>
            <a:off x="6180426" y="3665763"/>
            <a:ext cx="2065980" cy="2507628"/>
          </a:xfrm>
          <a:prstGeom prst="rect">
            <a:avLst/>
          </a:prstGeom>
          <a:noFill/>
          <a:effectLst>
            <a:softEdge rad="50800"/>
          </a:effectLst>
          <a:extLst>
            <a:ext uri="{909E8E84-426E-40DD-AFC4-6F175D3DCCD1}">
              <a14:hiddenFill xmlns:a14="http://schemas.microsoft.com/office/drawing/2010/main">
                <a:solidFill>
                  <a:srgbClr val="FFFFFF"/>
                </a:solidFill>
              </a14:hiddenFill>
            </a:ext>
          </a:extLst>
        </p:spPr>
      </p:pic>
      <p:pic>
        <p:nvPicPr>
          <p:cNvPr id="11" name="Picture 10" descr="A plane wing with a large white surface&#10;&#10;Description automatically generated with medium confidence">
            <a:extLst>
              <a:ext uri="{FF2B5EF4-FFF2-40B4-BE49-F238E27FC236}">
                <a16:creationId xmlns:a16="http://schemas.microsoft.com/office/drawing/2014/main" id="{9F31859E-ED9E-073D-9ECD-751A9F161869}"/>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rot="5400000">
            <a:off x="9094706" y="2761983"/>
            <a:ext cx="2940275" cy="3254312"/>
          </a:xfrm>
          <a:prstGeom prst="rect">
            <a:avLst/>
          </a:prstGeom>
          <a:effectLst>
            <a:softEdge rad="50800"/>
          </a:effectLst>
        </p:spPr>
      </p:pic>
      <p:sp>
        <p:nvSpPr>
          <p:cNvPr id="1039" name="Freeform 6">
            <a:extLst>
              <a:ext uri="{FF2B5EF4-FFF2-40B4-BE49-F238E27FC236}">
                <a16:creationId xmlns:a16="http://schemas.microsoft.com/office/drawing/2014/main" id="{FBF3780C-749F-4B50-9E1D-F2B1F6DBB7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8476833" y="2919002"/>
            <a:ext cx="2525072" cy="3398994"/>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1">
              <a:lumMod val="95000"/>
              <a:lumOff val="5000"/>
              <a:alpha val="75000"/>
            </a:schemeClr>
          </a:solidFill>
          <a:ln w="0">
            <a:noFill/>
            <a:prstDash val="solid"/>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23" name="Picture 22">
            <a:extLst>
              <a:ext uri="{FF2B5EF4-FFF2-40B4-BE49-F238E27FC236}">
                <a16:creationId xmlns:a16="http://schemas.microsoft.com/office/drawing/2014/main" id="{2D4034CA-97EC-AD99-513F-35E788505489}"/>
              </a:ext>
            </a:extLst>
          </p:cNvPr>
          <p:cNvPicPr>
            <a:picLocks noChangeAspect="1"/>
          </p:cNvPicPr>
          <p:nvPr/>
        </p:nvPicPr>
        <p:blipFill>
          <a:blip r:embed="rId6"/>
          <a:stretch>
            <a:fillRect/>
          </a:stretch>
        </p:blipFill>
        <p:spPr>
          <a:xfrm>
            <a:off x="5163671" y="3338001"/>
            <a:ext cx="1073150" cy="3403600"/>
          </a:xfrm>
          <a:prstGeom prst="rect">
            <a:avLst/>
          </a:prstGeom>
        </p:spPr>
      </p:pic>
      <p:pic>
        <p:nvPicPr>
          <p:cNvPr id="24" name="Content Placeholder 8">
            <a:extLst>
              <a:ext uri="{FF2B5EF4-FFF2-40B4-BE49-F238E27FC236}">
                <a16:creationId xmlns:a16="http://schemas.microsoft.com/office/drawing/2014/main" id="{266EBC3B-1052-5E86-7651-3E93576AAB27}"/>
              </a:ext>
            </a:extLst>
          </p:cNvPr>
          <p:cNvPicPr>
            <a:picLocks noChangeAspect="1"/>
          </p:cNvPicPr>
          <p:nvPr/>
        </p:nvPicPr>
        <p:blipFill>
          <a:blip r:embed="rId7" cstate="hqprint">
            <a:clrChange>
              <a:clrFrom>
                <a:srgbClr val="000000"/>
              </a:clrFrom>
              <a:clrTo>
                <a:srgbClr val="000000">
                  <a:alpha val="0"/>
                </a:srgbClr>
              </a:clrTo>
            </a:clrChange>
            <a:extLst>
              <a:ext uri="{28A0092B-C50C-407E-A947-70E740481C1C}">
                <a14:useLocalDpi xmlns:a14="http://schemas.microsoft.com/office/drawing/2010/main"/>
              </a:ext>
            </a:extLst>
          </a:blip>
          <a:srcRect/>
          <a:stretch/>
        </p:blipFill>
        <p:spPr>
          <a:xfrm>
            <a:off x="8309831" y="835007"/>
            <a:ext cx="3162529" cy="1779563"/>
          </a:xfrm>
          <a:prstGeom prst="rect">
            <a:avLst/>
          </a:prstGeom>
          <a:noFill/>
          <a:ln>
            <a:noFill/>
          </a:ln>
        </p:spPr>
      </p:pic>
      <p:sp>
        <p:nvSpPr>
          <p:cNvPr id="4" name="TextBox 3">
            <a:extLst>
              <a:ext uri="{FF2B5EF4-FFF2-40B4-BE49-F238E27FC236}">
                <a16:creationId xmlns:a16="http://schemas.microsoft.com/office/drawing/2014/main" id="{9B9153D4-CF0B-4CF2-0BF0-80D1862405D0}"/>
              </a:ext>
            </a:extLst>
          </p:cNvPr>
          <p:cNvSpPr txBox="1"/>
          <p:nvPr/>
        </p:nvSpPr>
        <p:spPr>
          <a:xfrm>
            <a:off x="394656" y="4618499"/>
            <a:ext cx="3785630" cy="1815882"/>
          </a:xfrm>
          <a:prstGeom prst="rect">
            <a:avLst/>
          </a:prstGeom>
          <a:solidFill>
            <a:schemeClr val="bg1"/>
          </a:solidFill>
          <a:ln>
            <a:solidFill>
              <a:schemeClr val="bg1"/>
            </a:solidFill>
          </a:ln>
        </p:spPr>
        <p:style>
          <a:lnRef idx="1">
            <a:schemeClr val="accent2"/>
          </a:lnRef>
          <a:fillRef idx="2">
            <a:schemeClr val="accent2"/>
          </a:fillRef>
          <a:effectRef idx="1">
            <a:schemeClr val="accent2"/>
          </a:effectRef>
          <a:fontRef idx="minor">
            <a:schemeClr val="dk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i="1" u="none" strike="noStrike" kern="1200" cap="none" spc="0" normalizeH="0" baseline="0" noProof="0" dirty="0">
                <a:ln>
                  <a:noFill/>
                </a:ln>
                <a:solidFill>
                  <a:schemeClr val="tx1"/>
                </a:solidFill>
                <a:effectLst/>
                <a:uLnTx/>
                <a:uFillTx/>
                <a:latin typeface="Helvetica" pitchFamily="2" charset="0"/>
                <a:ea typeface="+mn-ea"/>
                <a:cs typeface="+mn-cs"/>
              </a:rPr>
              <a:t>Contributions from: </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i="1" dirty="0">
                <a:solidFill>
                  <a:schemeClr val="tx1"/>
                </a:solidFill>
                <a:latin typeface="Helvetica" pitchFamily="2" charset="0"/>
              </a:rPr>
              <a:t>Rich </a:t>
            </a:r>
            <a:r>
              <a:rPr lang="en-US" sz="1600" i="1" dirty="0" err="1">
                <a:solidFill>
                  <a:schemeClr val="tx1"/>
                </a:solidFill>
                <a:latin typeface="Helvetica" pitchFamily="2" charset="0"/>
              </a:rPr>
              <a:t>Ferrare</a:t>
            </a:r>
            <a:r>
              <a:rPr lang="en-US" sz="1600" i="1" dirty="0">
                <a:solidFill>
                  <a:schemeClr val="tx1"/>
                </a:solidFill>
                <a:latin typeface="Helvetica" pitchFamily="2" charset="0"/>
              </a:rPr>
              <a:t>, Amin </a:t>
            </a:r>
            <a:r>
              <a:rPr lang="en-US" sz="1600" i="1" dirty="0" err="1">
                <a:solidFill>
                  <a:schemeClr val="tx1"/>
                </a:solidFill>
                <a:latin typeface="Helvetica" pitchFamily="2" charset="0"/>
              </a:rPr>
              <a:t>Nehrir</a:t>
            </a:r>
            <a:r>
              <a:rPr lang="en-US" sz="1600" i="1" dirty="0">
                <a:solidFill>
                  <a:schemeClr val="tx1"/>
                </a:solidFill>
                <a:latin typeface="Helvetica" pitchFamily="2" charset="0"/>
              </a:rPr>
              <a:t>, Rory Barton Grimley—</a:t>
            </a:r>
            <a:r>
              <a:rPr lang="en-US" sz="1600" i="1" dirty="0" err="1">
                <a:solidFill>
                  <a:schemeClr val="tx1"/>
                </a:solidFill>
                <a:latin typeface="Helvetica" pitchFamily="2" charset="0"/>
              </a:rPr>
              <a:t>LaRC</a:t>
            </a:r>
            <a:endParaRPr kumimoji="0" lang="en-US" sz="1600" i="1" u="none" strike="noStrike" kern="1200" cap="none" spc="0" normalizeH="0" baseline="0" noProof="0" dirty="0">
              <a:ln>
                <a:noFill/>
              </a:ln>
              <a:solidFill>
                <a:schemeClr val="tx1"/>
              </a:solidFill>
              <a:effectLst/>
              <a:uLnTx/>
              <a:uFillTx/>
              <a:latin typeface="Helvetica" pitchFamily="2"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i="1" u="none" strike="noStrike" kern="1200" cap="none" spc="0" normalizeH="0" baseline="0" noProof="0" dirty="0">
                <a:ln>
                  <a:noFill/>
                </a:ln>
                <a:solidFill>
                  <a:schemeClr val="tx1"/>
                </a:solidFill>
                <a:effectLst/>
                <a:uLnTx/>
                <a:uFillTx/>
                <a:latin typeface="Helvetica" pitchFamily="2" charset="0"/>
                <a:ea typeface="+mn-ea"/>
                <a:cs typeface="+mn-cs"/>
              </a:rPr>
              <a:t>Scott </a:t>
            </a:r>
            <a:r>
              <a:rPr kumimoji="0" lang="en-US" sz="1600" i="1" u="none" strike="noStrike" kern="1200" cap="none" spc="0" normalizeH="0" baseline="0" noProof="0" dirty="0" err="1">
                <a:ln>
                  <a:noFill/>
                </a:ln>
                <a:solidFill>
                  <a:schemeClr val="tx1"/>
                </a:solidFill>
                <a:effectLst/>
                <a:uLnTx/>
                <a:uFillTx/>
                <a:latin typeface="Helvetica" pitchFamily="2" charset="0"/>
                <a:ea typeface="+mn-ea"/>
                <a:cs typeface="+mn-cs"/>
              </a:rPr>
              <a:t>Janz</a:t>
            </a:r>
            <a:r>
              <a:rPr kumimoji="0" lang="en-US" sz="1600" i="1" u="none" strike="noStrike" kern="1200" cap="none" spc="0" normalizeH="0" baseline="0" noProof="0" dirty="0">
                <a:ln>
                  <a:noFill/>
                </a:ln>
                <a:solidFill>
                  <a:schemeClr val="tx1"/>
                </a:solidFill>
                <a:effectLst/>
                <a:uLnTx/>
                <a:uFillTx/>
                <a:latin typeface="Helvetica" pitchFamily="2" charset="0"/>
                <a:ea typeface="+mn-ea"/>
                <a:cs typeface="+mn-cs"/>
              </a:rPr>
              <a:t> &amp; John Sullivan—GSFC </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i="1" dirty="0">
                <a:solidFill>
                  <a:schemeClr val="tx1"/>
                </a:solidFill>
                <a:latin typeface="Helvetica" pitchFamily="2" charset="0"/>
              </a:rPr>
              <a:t>Daniel Jensen &amp; Fernando </a:t>
            </a:r>
            <a:r>
              <a:rPr lang="en-US" sz="1600" i="1" dirty="0" err="1">
                <a:solidFill>
                  <a:schemeClr val="tx1"/>
                </a:solidFill>
                <a:latin typeface="Helvetica" pitchFamily="2" charset="0"/>
              </a:rPr>
              <a:t>Chouza</a:t>
            </a:r>
            <a:r>
              <a:rPr lang="en-US" sz="1600" i="1" dirty="0">
                <a:solidFill>
                  <a:schemeClr val="tx1"/>
                </a:solidFill>
                <a:latin typeface="Helvetica" pitchFamily="2" charset="0"/>
              </a:rPr>
              <a:t>—JPL</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i="1" dirty="0">
                <a:solidFill>
                  <a:schemeClr val="tx1"/>
                </a:solidFill>
                <a:latin typeface="Helvetica" pitchFamily="2" charset="0"/>
              </a:rPr>
              <a:t>Jerrold </a:t>
            </a:r>
            <a:r>
              <a:rPr lang="en-US" sz="1600" i="1" dirty="0" err="1">
                <a:solidFill>
                  <a:schemeClr val="tx1"/>
                </a:solidFill>
                <a:latin typeface="Helvetica" pitchFamily="2" charset="0"/>
              </a:rPr>
              <a:t>Acdan</a:t>
            </a:r>
            <a:r>
              <a:rPr lang="en-US" sz="1600" i="1" dirty="0">
                <a:solidFill>
                  <a:schemeClr val="tx1"/>
                </a:solidFill>
                <a:latin typeface="Helvetica" pitchFamily="2" charset="0"/>
              </a:rPr>
              <a:t>—University of Wisconsin</a:t>
            </a:r>
          </a:p>
        </p:txBody>
      </p:sp>
      <p:sp>
        <p:nvSpPr>
          <p:cNvPr id="5" name="Rectangle 4">
            <a:extLst>
              <a:ext uri="{FF2B5EF4-FFF2-40B4-BE49-F238E27FC236}">
                <a16:creationId xmlns:a16="http://schemas.microsoft.com/office/drawing/2014/main" id="{F73F7584-EE19-A1A5-1805-528C9FF33F2A}"/>
              </a:ext>
            </a:extLst>
          </p:cNvPr>
          <p:cNvSpPr/>
          <p:nvPr/>
        </p:nvSpPr>
        <p:spPr>
          <a:xfrm>
            <a:off x="4170841" y="5173249"/>
            <a:ext cx="1030408" cy="450937"/>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69793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C75176-9D38-E3A5-92E8-76DD0BB66562}"/>
            </a:ext>
          </a:extLst>
        </p:cNvPr>
        <p:cNvGrpSpPr/>
        <p:nvPr/>
      </p:nvGrpSpPr>
      <p:grpSpPr>
        <a:xfrm>
          <a:off x="0" y="0"/>
          <a:ext cx="0" cy="0"/>
          <a:chOff x="0" y="0"/>
          <a:chExt cx="0" cy="0"/>
        </a:xfrm>
      </p:grpSpPr>
      <p:pic>
        <p:nvPicPr>
          <p:cNvPr id="25" name="Picture 24">
            <a:extLst>
              <a:ext uri="{FF2B5EF4-FFF2-40B4-BE49-F238E27FC236}">
                <a16:creationId xmlns:a16="http://schemas.microsoft.com/office/drawing/2014/main" id="{FEEA29C1-0C93-E690-1645-CF91F2DB06B1}"/>
              </a:ext>
            </a:extLst>
          </p:cNvPr>
          <p:cNvPicPr>
            <a:picLocks noChangeAspect="1"/>
          </p:cNvPicPr>
          <p:nvPr/>
        </p:nvPicPr>
        <p:blipFill>
          <a:blip r:embed="rId3"/>
          <a:stretch>
            <a:fillRect/>
          </a:stretch>
        </p:blipFill>
        <p:spPr>
          <a:xfrm>
            <a:off x="7930261" y="1258100"/>
            <a:ext cx="4396262" cy="3191237"/>
          </a:xfrm>
          <a:prstGeom prst="rect">
            <a:avLst/>
          </a:prstGeom>
        </p:spPr>
      </p:pic>
      <p:pic>
        <p:nvPicPr>
          <p:cNvPr id="4" name="Picture 3">
            <a:extLst>
              <a:ext uri="{FF2B5EF4-FFF2-40B4-BE49-F238E27FC236}">
                <a16:creationId xmlns:a16="http://schemas.microsoft.com/office/drawing/2014/main" id="{A1EDB226-25FA-81ED-8AC3-E30B114F16D8}"/>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468469" y="1096394"/>
            <a:ext cx="4322321" cy="2757673"/>
          </a:xfrm>
          <a:prstGeom prst="rect">
            <a:avLst/>
          </a:prstGeom>
        </p:spPr>
      </p:pic>
      <p:sp>
        <p:nvSpPr>
          <p:cNvPr id="15" name="Rectangle 14">
            <a:extLst>
              <a:ext uri="{FF2B5EF4-FFF2-40B4-BE49-F238E27FC236}">
                <a16:creationId xmlns:a16="http://schemas.microsoft.com/office/drawing/2014/main" id="{E4976E7A-ED69-C1B5-A964-DD1C360E4C73}"/>
              </a:ext>
            </a:extLst>
          </p:cNvPr>
          <p:cNvSpPr/>
          <p:nvPr/>
        </p:nvSpPr>
        <p:spPr>
          <a:xfrm>
            <a:off x="0" y="4406713"/>
            <a:ext cx="5638580" cy="1723549"/>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
                <a:srgbClr val="0B367B"/>
              </a:buClr>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a:ea typeface="+mn-ea"/>
                <a:cs typeface="+mn-cs"/>
              </a:rPr>
              <a:t>4𝜆 935 nm water vapor differential absorption lidar (DIAL)</a:t>
            </a:r>
          </a:p>
          <a:p>
            <a:pPr marL="742950" marR="0" lvl="1" indent="-285750" algn="l" defTabSz="914400" rtl="0" eaLnBrk="1" fontAlgn="auto" latinLnBrk="0" hangingPunct="1">
              <a:lnSpc>
                <a:spcPct val="100000"/>
              </a:lnSpc>
              <a:spcBef>
                <a:spcPts val="0"/>
              </a:spcBef>
              <a:spcAft>
                <a:spcPts val="0"/>
              </a:spcAft>
              <a:buClr>
                <a:srgbClr val="0B367B"/>
              </a:buClr>
              <a:buSzTx/>
              <a:buFont typeface="Arial" panose="020B0604020202020204" pitchFamily="34" charset="0"/>
              <a:buChar char="•"/>
              <a:tabLst/>
              <a:defRPr/>
            </a:pPr>
            <a:r>
              <a:rPr kumimoji="0" lang="en-US" sz="1400" b="0" i="1" u="none" strike="noStrike" kern="1200" cap="none" spc="0" normalizeH="0" baseline="0" noProof="0" dirty="0">
                <a:ln>
                  <a:noFill/>
                </a:ln>
                <a:solidFill>
                  <a:prstClr val="black"/>
                </a:solidFill>
                <a:effectLst/>
                <a:uLnTx/>
                <a:uFillTx/>
                <a:latin typeface="Arial"/>
                <a:ea typeface="+mn-ea"/>
                <a:cs typeface="+mn-cs"/>
              </a:rPr>
              <a:t>Carroll et al. 2022, AMT</a:t>
            </a:r>
          </a:p>
          <a:p>
            <a:pPr marL="285750" marR="0" lvl="0" indent="-285750" algn="l" defTabSz="914400" rtl="0" eaLnBrk="1" fontAlgn="auto" latinLnBrk="0" hangingPunct="1">
              <a:lnSpc>
                <a:spcPct val="100000"/>
              </a:lnSpc>
              <a:spcBef>
                <a:spcPts val="0"/>
              </a:spcBef>
              <a:spcAft>
                <a:spcPts val="0"/>
              </a:spcAft>
              <a:buClr>
                <a:srgbClr val="0B367B"/>
              </a:buClr>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a:ea typeface="+mn-ea"/>
                <a:cs typeface="+mn-cs"/>
              </a:rPr>
              <a:t>2𝜆 1645 nm methane integrated path DIAL (IPDA)</a:t>
            </a:r>
          </a:p>
          <a:p>
            <a:pPr marL="742950" marR="0" lvl="1" indent="-285750" algn="l" defTabSz="914400" rtl="0" eaLnBrk="1" fontAlgn="auto" latinLnBrk="0" hangingPunct="1">
              <a:lnSpc>
                <a:spcPct val="100000"/>
              </a:lnSpc>
              <a:spcBef>
                <a:spcPts val="0"/>
              </a:spcBef>
              <a:spcAft>
                <a:spcPts val="0"/>
              </a:spcAft>
              <a:buClr>
                <a:srgbClr val="0B367B"/>
              </a:buClr>
              <a:buSzTx/>
              <a:buFont typeface="Arial" panose="020B0604020202020204" pitchFamily="34" charset="0"/>
              <a:buChar char="•"/>
              <a:tabLst/>
              <a:defRPr/>
            </a:pPr>
            <a:r>
              <a:rPr kumimoji="0" lang="en-US" sz="1400" b="0" i="1" u="none" strike="noStrike" kern="1200" cap="none" spc="0" normalizeH="0" baseline="0" noProof="0" dirty="0">
                <a:ln>
                  <a:noFill/>
                </a:ln>
                <a:solidFill>
                  <a:prstClr val="black"/>
                </a:solidFill>
                <a:effectLst/>
                <a:uLnTx/>
                <a:uFillTx/>
                <a:latin typeface="Arial"/>
                <a:ea typeface="+mn-ea"/>
                <a:cs typeface="+mn-cs"/>
              </a:rPr>
              <a:t>Barton-Grimley et al. 2022, AMT</a:t>
            </a:r>
            <a:endParaRPr kumimoji="0" lang="en-US" sz="1400" b="0" i="0" u="none" strike="noStrike" kern="1200" cap="none" spc="0" normalizeH="0" baseline="0" noProof="0" dirty="0">
              <a:ln>
                <a:noFill/>
              </a:ln>
              <a:solidFill>
                <a:prstClr val="black"/>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
                <a:srgbClr val="0B367B"/>
              </a:buClr>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a:ea typeface="+mn-ea"/>
                <a:cs typeface="+mn-cs"/>
              </a:rPr>
              <a:t>532 nm high spectral resolution lidar (HSRL), 1064 nm backscatter</a:t>
            </a:r>
          </a:p>
          <a:p>
            <a:pPr marL="742950" marR="0" lvl="1" indent="-285750" algn="l" defTabSz="914400" rtl="0" eaLnBrk="1" fontAlgn="auto" latinLnBrk="0" hangingPunct="1">
              <a:lnSpc>
                <a:spcPct val="100000"/>
              </a:lnSpc>
              <a:spcBef>
                <a:spcPts val="0"/>
              </a:spcBef>
              <a:spcAft>
                <a:spcPts val="0"/>
              </a:spcAft>
              <a:buClr>
                <a:srgbClr val="0B367B"/>
              </a:buClr>
              <a:buSzTx/>
              <a:buFont typeface="Arial" panose="020B0604020202020204" pitchFamily="34" charset="0"/>
              <a:buChar char="•"/>
              <a:tabLst/>
              <a:defRPr/>
            </a:pPr>
            <a:r>
              <a:rPr kumimoji="0" lang="en-US" sz="1400" b="0" i="1" u="none" strike="noStrike" kern="1200" cap="none" spc="0" normalizeH="0" baseline="0" noProof="0" dirty="0">
                <a:ln>
                  <a:noFill/>
                </a:ln>
                <a:solidFill>
                  <a:prstClr val="black"/>
                </a:solidFill>
                <a:effectLst/>
                <a:uLnTx/>
                <a:uFillTx/>
                <a:latin typeface="Arial"/>
                <a:ea typeface="+mn-ea"/>
                <a:cs typeface="+mn-cs"/>
              </a:rPr>
              <a:t>Hair et al. 2008, Applied Optics</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8" name="TextBox 27">
            <a:extLst>
              <a:ext uri="{FF2B5EF4-FFF2-40B4-BE49-F238E27FC236}">
                <a16:creationId xmlns:a16="http://schemas.microsoft.com/office/drawing/2014/main" id="{D0BACEB6-34D9-9139-C38D-37007BF2D812}"/>
              </a:ext>
            </a:extLst>
          </p:cNvPr>
          <p:cNvSpPr txBox="1"/>
          <p:nvPr/>
        </p:nvSpPr>
        <p:spPr>
          <a:xfrm>
            <a:off x="-892734" y="2739085"/>
            <a:ext cx="2846727"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glow rad="127000">
                    <a:prstClr val="black"/>
                  </a:glow>
                </a:effectLst>
                <a:uLnTx/>
                <a:uFillTx/>
                <a:latin typeface="Calibri" panose="020F0502020204030204"/>
                <a:ea typeface="+mn-ea"/>
                <a:cs typeface="+mn-cs"/>
              </a:rPr>
              <a:t>H</a:t>
            </a:r>
            <a:r>
              <a:rPr kumimoji="0" lang="en-US" sz="1800" b="0" i="0" u="none" strike="noStrike" kern="0" cap="none" spc="0" normalizeH="0" baseline="-25000" noProof="0" dirty="0">
                <a:ln>
                  <a:noFill/>
                </a:ln>
                <a:solidFill>
                  <a:prstClr val="white"/>
                </a:solidFill>
                <a:effectLst>
                  <a:glow rad="127000">
                    <a:prstClr val="black"/>
                  </a:glow>
                </a:effectLst>
                <a:uLnTx/>
                <a:uFillTx/>
                <a:latin typeface="Calibri" panose="020F0502020204030204"/>
                <a:ea typeface="+mn-ea"/>
                <a:cs typeface="+mn-cs"/>
              </a:rPr>
              <a:t>2</a:t>
            </a:r>
            <a:r>
              <a:rPr kumimoji="0" lang="en-US" sz="1800" b="0" i="0" u="none" strike="noStrike" kern="0" cap="none" spc="0" normalizeH="0" baseline="0" noProof="0" dirty="0">
                <a:ln>
                  <a:noFill/>
                </a:ln>
                <a:solidFill>
                  <a:prstClr val="white"/>
                </a:solidFill>
                <a:effectLst>
                  <a:glow rad="127000">
                    <a:prstClr val="black"/>
                  </a:glow>
                </a:effectLst>
                <a:uLnTx/>
                <a:uFillTx/>
                <a:latin typeface="Calibri" panose="020F0502020204030204"/>
                <a:ea typeface="+mn-ea"/>
                <a:cs typeface="+mn-cs"/>
              </a:rPr>
              <a:t>O DIAL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glow rad="127000">
                    <a:prstClr val="black"/>
                  </a:glow>
                </a:effectLst>
                <a:uLnTx/>
                <a:uFillTx/>
                <a:latin typeface="Calibri" panose="020F0502020204030204"/>
                <a:ea typeface="+mn-ea"/>
                <a:cs typeface="+mn-cs"/>
              </a:rPr>
              <a:t>HSRL</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9" name="TextBox 28">
            <a:extLst>
              <a:ext uri="{FF2B5EF4-FFF2-40B4-BE49-F238E27FC236}">
                <a16:creationId xmlns:a16="http://schemas.microsoft.com/office/drawing/2014/main" id="{E394832F-0C73-A8D5-5D4B-6722D5A73B37}"/>
              </a:ext>
            </a:extLst>
          </p:cNvPr>
          <p:cNvSpPr txBox="1"/>
          <p:nvPr/>
        </p:nvSpPr>
        <p:spPr>
          <a:xfrm>
            <a:off x="3249020" y="2757505"/>
            <a:ext cx="2846727"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glow rad="127000">
                    <a:prstClr val="black"/>
                  </a:glow>
                </a:effectLst>
                <a:uLnTx/>
                <a:uFillTx/>
                <a:latin typeface="Calibri" panose="020F0502020204030204"/>
                <a:ea typeface="+mn-ea"/>
                <a:cs typeface="+mn-cs"/>
              </a:rPr>
              <a:t>CH</a:t>
            </a:r>
            <a:r>
              <a:rPr kumimoji="0" lang="en-US" sz="1800" b="0" i="0" u="none" strike="noStrike" kern="0" cap="none" spc="0" normalizeH="0" baseline="-25000" noProof="0" dirty="0">
                <a:ln>
                  <a:noFill/>
                </a:ln>
                <a:solidFill>
                  <a:prstClr val="white"/>
                </a:solidFill>
                <a:effectLst>
                  <a:glow rad="127000">
                    <a:prstClr val="black"/>
                  </a:glow>
                </a:effectLst>
                <a:uLnTx/>
                <a:uFillTx/>
                <a:latin typeface="Calibri" panose="020F0502020204030204"/>
                <a:ea typeface="+mn-ea"/>
                <a:cs typeface="+mn-cs"/>
              </a:rPr>
              <a:t>4</a:t>
            </a:r>
            <a:r>
              <a:rPr kumimoji="0" lang="en-US" sz="1800" b="0" i="0" u="none" strike="noStrike" kern="0" cap="none" spc="0" normalizeH="0" baseline="0" noProof="0" dirty="0">
                <a:ln>
                  <a:noFill/>
                </a:ln>
                <a:solidFill>
                  <a:prstClr val="white"/>
                </a:solidFill>
                <a:effectLst>
                  <a:glow rad="127000">
                    <a:prstClr val="black"/>
                  </a:glow>
                </a:effectLst>
                <a:uLnTx/>
                <a:uFillTx/>
                <a:latin typeface="Calibri" panose="020F0502020204030204"/>
                <a:ea typeface="+mn-ea"/>
                <a:cs typeface="+mn-cs"/>
              </a:rPr>
              <a:t> IPDA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glow rad="127000">
                    <a:prstClr val="black"/>
                  </a:glow>
                </a:effectLst>
                <a:uLnTx/>
                <a:uFillTx/>
                <a:latin typeface="Calibri" panose="020F0502020204030204"/>
                <a:ea typeface="+mn-ea"/>
                <a:cs typeface="+mn-cs"/>
              </a:rPr>
              <a:t>HSRL</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30" name="TextBox 29">
            <a:extLst>
              <a:ext uri="{FF2B5EF4-FFF2-40B4-BE49-F238E27FC236}">
                <a16:creationId xmlns:a16="http://schemas.microsoft.com/office/drawing/2014/main" id="{C026DAA7-DEEC-307A-85BA-1CAC940C1886}"/>
              </a:ext>
            </a:extLst>
          </p:cNvPr>
          <p:cNvSpPr txBox="1"/>
          <p:nvPr/>
        </p:nvSpPr>
        <p:spPr>
          <a:xfrm>
            <a:off x="1191762" y="3841240"/>
            <a:ext cx="2846727"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glow rad="127000">
                    <a:prstClr val="black"/>
                  </a:glow>
                </a:effectLst>
                <a:uLnTx/>
                <a:uFillTx/>
                <a:latin typeface="Calibri" panose="020F0502020204030204"/>
                <a:ea typeface="+mn-ea"/>
                <a:cs typeface="+mn-cs"/>
              </a:rPr>
              <a:t>CH</a:t>
            </a:r>
            <a:r>
              <a:rPr kumimoji="0" lang="en-US" sz="1800" b="0" i="0" u="none" strike="noStrike" kern="0" cap="none" spc="0" normalizeH="0" baseline="-25000" noProof="0" dirty="0">
                <a:ln>
                  <a:noFill/>
                </a:ln>
                <a:solidFill>
                  <a:prstClr val="white"/>
                </a:solidFill>
                <a:effectLst>
                  <a:glow rad="127000">
                    <a:prstClr val="black"/>
                  </a:glow>
                </a:effectLst>
                <a:uLnTx/>
                <a:uFillTx/>
                <a:latin typeface="Calibri" panose="020F0502020204030204"/>
                <a:ea typeface="+mn-ea"/>
                <a:cs typeface="+mn-cs"/>
              </a:rPr>
              <a:t>4</a:t>
            </a:r>
            <a:r>
              <a:rPr kumimoji="0" lang="en-US" sz="1800" b="0" i="0" u="none" strike="noStrike" kern="0" cap="none" spc="0" normalizeH="0" baseline="0" noProof="0" dirty="0">
                <a:ln>
                  <a:noFill/>
                </a:ln>
                <a:solidFill>
                  <a:prstClr val="white"/>
                </a:solidFill>
                <a:effectLst>
                  <a:glow rad="127000">
                    <a:prstClr val="black"/>
                  </a:glow>
                </a:effectLst>
                <a:uLnTx/>
                <a:uFillTx/>
                <a:latin typeface="Calibri" panose="020F0502020204030204"/>
                <a:ea typeface="+mn-ea"/>
                <a:cs typeface="+mn-cs"/>
              </a:rPr>
              <a:t> IPDA, H</a:t>
            </a:r>
            <a:r>
              <a:rPr kumimoji="0" lang="en-US" sz="1800" b="0" i="0" u="none" strike="noStrike" kern="0" cap="none" spc="0" normalizeH="0" baseline="-25000" noProof="0" dirty="0">
                <a:ln>
                  <a:noFill/>
                </a:ln>
                <a:solidFill>
                  <a:prstClr val="white"/>
                </a:solidFill>
                <a:effectLst>
                  <a:glow rad="127000">
                    <a:prstClr val="black"/>
                  </a:glow>
                </a:effectLst>
                <a:uLnTx/>
                <a:uFillTx/>
                <a:latin typeface="Calibri" panose="020F0502020204030204"/>
                <a:ea typeface="+mn-ea"/>
                <a:cs typeface="+mn-cs"/>
              </a:rPr>
              <a:t>2</a:t>
            </a:r>
            <a:r>
              <a:rPr kumimoji="0" lang="en-US" sz="1800" b="0" i="0" u="none" strike="noStrike" kern="0" cap="none" spc="0" normalizeH="0" baseline="0" noProof="0" dirty="0">
                <a:ln>
                  <a:noFill/>
                </a:ln>
                <a:solidFill>
                  <a:prstClr val="white"/>
                </a:solidFill>
                <a:effectLst>
                  <a:glow rad="127000">
                    <a:prstClr val="black"/>
                  </a:glow>
                </a:effectLst>
                <a:uLnTx/>
                <a:uFillTx/>
                <a:latin typeface="Calibri" panose="020F0502020204030204"/>
                <a:ea typeface="+mn-ea"/>
                <a:cs typeface="+mn-cs"/>
              </a:rPr>
              <a:t>O DIAL, Doppler Winds, HSRL</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5" name="Title 1">
            <a:extLst>
              <a:ext uri="{FF2B5EF4-FFF2-40B4-BE49-F238E27FC236}">
                <a16:creationId xmlns:a16="http://schemas.microsoft.com/office/drawing/2014/main" id="{4C77AEB6-E54F-9C24-68D0-9C58A902259F}"/>
              </a:ext>
            </a:extLst>
          </p:cNvPr>
          <p:cNvSpPr txBox="1">
            <a:spLocks/>
          </p:cNvSpPr>
          <p:nvPr/>
        </p:nvSpPr>
        <p:spPr>
          <a:xfrm>
            <a:off x="530630" y="380823"/>
            <a:ext cx="10515600" cy="630555"/>
          </a:xfrm>
          <a:prstGeom prst="rect">
            <a:avLst/>
          </a:prstGeom>
          <a:ln>
            <a:noFill/>
          </a:ln>
        </p:spPr>
        <p:txBody>
          <a:bodyPr>
            <a:noAutofit/>
          </a:bodyPr>
          <a:lstStyle>
            <a:lvl1pPr algn="l" defTabSz="914400" rtl="0" eaLnBrk="1" latinLnBrk="0" hangingPunct="1">
              <a:lnSpc>
                <a:spcPct val="90000"/>
              </a:lnSpc>
              <a:spcBef>
                <a:spcPct val="0"/>
              </a:spcBef>
              <a:buNone/>
              <a:defRPr sz="3200" kern="1200">
                <a:solidFill>
                  <a:srgbClr val="003A94"/>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003A94"/>
                </a:solidFill>
                <a:effectLst/>
                <a:uLnTx/>
                <a:uFillTx/>
                <a:latin typeface="Arial" panose="020B0604020202020204" pitchFamily="34" charset="0"/>
                <a:ea typeface="+mj-ea"/>
                <a:cs typeface="Arial" panose="020B0604020202020204" pitchFamily="34" charset="0"/>
              </a:rPr>
              <a:t>HALO – Cross-Cutting DIAL and HSRL</a:t>
            </a:r>
          </a:p>
        </p:txBody>
      </p:sp>
      <p:sp>
        <p:nvSpPr>
          <p:cNvPr id="11" name="TextBox 10">
            <a:extLst>
              <a:ext uri="{FF2B5EF4-FFF2-40B4-BE49-F238E27FC236}">
                <a16:creationId xmlns:a16="http://schemas.microsoft.com/office/drawing/2014/main" id="{254AD81D-C32A-3C00-D434-825F378E3382}"/>
              </a:ext>
            </a:extLst>
          </p:cNvPr>
          <p:cNvSpPr txBox="1"/>
          <p:nvPr/>
        </p:nvSpPr>
        <p:spPr>
          <a:xfrm>
            <a:off x="7922423" y="1445988"/>
            <a:ext cx="1864613"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glow rad="127000">
                    <a:prstClr val="black"/>
                  </a:glow>
                </a:effectLst>
                <a:uLnTx/>
                <a:uFillTx/>
                <a:latin typeface="Arial"/>
                <a:ea typeface="+mn-ea"/>
                <a:cs typeface="+mn-cs"/>
              </a:rPr>
              <a:t>Relative Humidity (DIAL)</a:t>
            </a:r>
          </a:p>
        </p:txBody>
      </p:sp>
      <p:sp>
        <p:nvSpPr>
          <p:cNvPr id="12" name="TextBox 11">
            <a:extLst>
              <a:ext uri="{FF2B5EF4-FFF2-40B4-BE49-F238E27FC236}">
                <a16:creationId xmlns:a16="http://schemas.microsoft.com/office/drawing/2014/main" id="{9A9B6540-67DB-6CF2-1397-C12F870BB3A7}"/>
              </a:ext>
            </a:extLst>
          </p:cNvPr>
          <p:cNvSpPr txBox="1"/>
          <p:nvPr/>
        </p:nvSpPr>
        <p:spPr>
          <a:xfrm>
            <a:off x="7908702" y="2913550"/>
            <a:ext cx="252184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glow rad="127000">
                    <a:prstClr val="black"/>
                  </a:glow>
                </a:effectLst>
                <a:uLnTx/>
                <a:uFillTx/>
                <a:latin typeface="Arial"/>
                <a:ea typeface="+mn-ea"/>
                <a:cs typeface="+mn-cs"/>
              </a:rPr>
              <a:t>Aerosol Optical Properties (HSRL)</a:t>
            </a:r>
          </a:p>
        </p:txBody>
      </p:sp>
      <p:sp>
        <p:nvSpPr>
          <p:cNvPr id="16" name="TextBox 15">
            <a:extLst>
              <a:ext uri="{FF2B5EF4-FFF2-40B4-BE49-F238E27FC236}">
                <a16:creationId xmlns:a16="http://schemas.microsoft.com/office/drawing/2014/main" id="{F7131D65-0B34-DB11-8FC9-6494BD76719C}"/>
              </a:ext>
            </a:extLst>
          </p:cNvPr>
          <p:cNvSpPr txBox="1"/>
          <p:nvPr/>
        </p:nvSpPr>
        <p:spPr>
          <a:xfrm>
            <a:off x="7908702" y="1055189"/>
            <a:ext cx="6333344"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3A94"/>
                </a:solidFill>
                <a:effectLst/>
                <a:uLnTx/>
                <a:uFillTx/>
                <a:latin typeface="Arial"/>
                <a:ea typeface="+mn-ea"/>
                <a:cs typeface="+mn-cs"/>
              </a:rPr>
              <a:t>H</a:t>
            </a:r>
            <a:r>
              <a:rPr kumimoji="0" lang="en-US" sz="1800" b="1" i="0" u="none" strike="noStrike" kern="1200" cap="none" spc="0" normalizeH="0" baseline="-25000" noProof="0" dirty="0">
                <a:ln>
                  <a:noFill/>
                </a:ln>
                <a:solidFill>
                  <a:srgbClr val="003A94"/>
                </a:solidFill>
                <a:effectLst/>
                <a:uLnTx/>
                <a:uFillTx/>
                <a:latin typeface="Arial"/>
                <a:ea typeface="+mn-ea"/>
                <a:cs typeface="+mn-cs"/>
              </a:rPr>
              <a:t>2</a:t>
            </a:r>
            <a:r>
              <a:rPr kumimoji="0" lang="en-US" sz="1800" b="1" i="0" u="none" strike="noStrike" kern="1200" cap="none" spc="0" normalizeH="0" baseline="0" noProof="0" dirty="0">
                <a:ln>
                  <a:noFill/>
                </a:ln>
                <a:solidFill>
                  <a:srgbClr val="003A94"/>
                </a:solidFill>
                <a:effectLst/>
                <a:uLnTx/>
                <a:uFillTx/>
                <a:latin typeface="Arial"/>
                <a:ea typeface="+mn-ea"/>
                <a:cs typeface="+mn-cs"/>
              </a:rPr>
              <a:t>O Differential Absorption Lidar</a:t>
            </a:r>
          </a:p>
        </p:txBody>
      </p:sp>
      <p:pic>
        <p:nvPicPr>
          <p:cNvPr id="18" name="Picture 17" descr="Diagram&#10;&#10;Description automatically generated">
            <a:extLst>
              <a:ext uri="{FF2B5EF4-FFF2-40B4-BE49-F238E27FC236}">
                <a16:creationId xmlns:a16="http://schemas.microsoft.com/office/drawing/2014/main" id="{55DE8C8E-C7D7-11F8-7A79-B078EFE4E885}"/>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096000" y="4746673"/>
            <a:ext cx="2735547" cy="2058217"/>
          </a:xfrm>
          <a:prstGeom prst="rect">
            <a:avLst/>
          </a:prstGeom>
          <a:ln w="19050">
            <a:solidFill>
              <a:schemeClr val="tx1"/>
            </a:solidFill>
          </a:ln>
        </p:spPr>
      </p:pic>
      <p:sp>
        <p:nvSpPr>
          <p:cNvPr id="19" name="TextBox 18">
            <a:extLst>
              <a:ext uri="{FF2B5EF4-FFF2-40B4-BE49-F238E27FC236}">
                <a16:creationId xmlns:a16="http://schemas.microsoft.com/office/drawing/2014/main" id="{ED29711F-AE19-8980-730E-853169B24969}"/>
              </a:ext>
            </a:extLst>
          </p:cNvPr>
          <p:cNvSpPr txBox="1"/>
          <p:nvPr/>
        </p:nvSpPr>
        <p:spPr>
          <a:xfrm>
            <a:off x="6298923" y="4357048"/>
            <a:ext cx="6333344"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3A94"/>
                </a:solidFill>
                <a:effectLst/>
                <a:uLnTx/>
                <a:uFillTx/>
                <a:latin typeface="Arial"/>
                <a:ea typeface="+mn-ea"/>
                <a:cs typeface="+mn-cs"/>
              </a:rPr>
              <a:t>CH</a:t>
            </a:r>
            <a:r>
              <a:rPr kumimoji="0" lang="en-US" sz="1800" b="1" i="0" u="none" strike="noStrike" kern="1200" cap="none" spc="0" normalizeH="0" baseline="-25000" noProof="0" dirty="0">
                <a:ln>
                  <a:noFill/>
                </a:ln>
                <a:solidFill>
                  <a:srgbClr val="003A94"/>
                </a:solidFill>
                <a:effectLst/>
                <a:uLnTx/>
                <a:uFillTx/>
                <a:latin typeface="Arial"/>
                <a:ea typeface="+mn-ea"/>
                <a:cs typeface="+mn-cs"/>
              </a:rPr>
              <a:t>4</a:t>
            </a:r>
            <a:r>
              <a:rPr kumimoji="0" lang="en-US" sz="1800" b="1" i="0" u="none" strike="noStrike" kern="1200" cap="none" spc="0" normalizeH="0" baseline="0" noProof="0" dirty="0">
                <a:ln>
                  <a:noFill/>
                </a:ln>
                <a:solidFill>
                  <a:srgbClr val="003A94"/>
                </a:solidFill>
                <a:effectLst/>
                <a:uLnTx/>
                <a:uFillTx/>
                <a:latin typeface="Arial"/>
                <a:ea typeface="+mn-ea"/>
                <a:cs typeface="+mn-cs"/>
              </a:rPr>
              <a:t> Integrated Path Differential Absorption (IPDA)</a:t>
            </a:r>
          </a:p>
        </p:txBody>
      </p:sp>
      <p:pic>
        <p:nvPicPr>
          <p:cNvPr id="20" name="Picture 19">
            <a:extLst>
              <a:ext uri="{FF2B5EF4-FFF2-40B4-BE49-F238E27FC236}">
                <a16:creationId xmlns:a16="http://schemas.microsoft.com/office/drawing/2014/main" id="{A23C5F85-EDAA-2AA8-EE87-99F253402995}"/>
              </a:ext>
            </a:extLst>
          </p:cNvPr>
          <p:cNvPicPr>
            <a:picLocks noChangeAspect="1"/>
          </p:cNvPicPr>
          <p:nvPr/>
        </p:nvPicPr>
        <p:blipFill>
          <a:blip r:embed="rId6"/>
          <a:stretch>
            <a:fillRect/>
          </a:stretch>
        </p:blipFill>
        <p:spPr>
          <a:xfrm>
            <a:off x="8910968" y="4928302"/>
            <a:ext cx="3198298" cy="1712794"/>
          </a:xfrm>
          <a:prstGeom prst="rect">
            <a:avLst/>
          </a:prstGeom>
        </p:spPr>
      </p:pic>
      <p:pic>
        <p:nvPicPr>
          <p:cNvPr id="3" name="Picture 2" descr="A collage of a person sitting in a room with a machine&#10;&#10;Description automatically generated">
            <a:extLst>
              <a:ext uri="{FF2B5EF4-FFF2-40B4-BE49-F238E27FC236}">
                <a16:creationId xmlns:a16="http://schemas.microsoft.com/office/drawing/2014/main" id="{CF643CD1-5D7B-28B4-E174-E78620E3C121}"/>
              </a:ext>
            </a:extLst>
          </p:cNvPr>
          <p:cNvPicPr>
            <a:picLocks noChangeAspect="1"/>
          </p:cNvPicPr>
          <p:nvPr/>
        </p:nvPicPr>
        <p:blipFill rotWithShape="1">
          <a:blip r:embed="rId7" cstate="hqprint">
            <a:extLst>
              <a:ext uri="{BEBA8EAE-BF5A-486C-A8C5-ECC9F3942E4B}">
                <a14:imgProps xmlns:a14="http://schemas.microsoft.com/office/drawing/2010/main">
                  <a14:imgLayer r:embed="rId8">
                    <a14:imgEffect>
                      <a14:backgroundRemoval t="0" b="100000" l="3889" r="93654">
                        <a14:foregroundMark x1="53531" y1="15517" x2="29069" y2="22414"/>
                        <a14:foregroundMark x1="29069" y1="22414" x2="22620" y2="34159"/>
                        <a14:foregroundMark x1="22620" y1="34159" x2="18731" y2="67241"/>
                        <a14:foregroundMark x1="18731" y1="67241" x2="26407" y2="89009"/>
                        <a14:foregroundMark x1="26407" y1="89009" x2="37462" y2="94181"/>
                        <a14:foregroundMark x1="37462" y1="94181" x2="46366" y2="93750"/>
                        <a14:foregroundMark x1="21699" y1="21336" x2="11668" y2="47198"/>
                        <a14:foregroundMark x1="11668" y1="47198" x2="10235" y2="68642"/>
                        <a14:foregroundMark x1="12897" y1="17134" x2="8700" y2="28233"/>
                        <a14:foregroundMark x1="8700" y1="28233" x2="8700" y2="38039"/>
                        <a14:foregroundMark x1="36336" y1="0" x2="74821" y2="4849"/>
                        <a14:foregroundMark x1="74923" y1="4957" x2="83930" y2="8944"/>
                        <a14:foregroundMark x1="7472" y1="35560" x2="7574" y2="60560"/>
                        <a14:foregroundMark x1="7574" y1="60560" x2="12282" y2="73276"/>
                        <a14:foregroundMark x1="18628" y1="89763" x2="48106" y2="93642"/>
                        <a14:foregroundMark x1="48106" y1="93642" x2="73900" y2="86207"/>
                        <a14:foregroundMark x1="73900" y1="86207" x2="80143" y2="75647"/>
                        <a14:foregroundMark x1="80143" y1="75647" x2="85670" y2="38362"/>
                        <a14:foregroundMark x1="88332" y1="39224" x2="87615" y2="64224"/>
                        <a14:foregroundMark x1="87615" y1="64224" x2="87615" y2="64224"/>
                        <a14:foregroundMark x1="93347" y1="46767" x2="93756" y2="40409"/>
                        <a14:foregroundMark x1="92938" y1="57435" x2="90481" y2="76185"/>
                        <a14:foregroundMark x1="87615" y1="80603" x2="76049" y2="96013"/>
                        <a14:foregroundMark x1="81679" y1="89116" x2="79836" y2="99892"/>
                        <a14:foregroundMark x1="64074" y1="13254" x2="63050" y2="37500"/>
                        <a14:foregroundMark x1="63050" y1="37500" x2="66121" y2="48491"/>
                        <a14:foregroundMark x1="66121" y1="48491" x2="66837" y2="49138"/>
                        <a14:foregroundMark x1="70113" y1="36961" x2="62027" y2="42672"/>
                        <a14:foregroundMark x1="59263" y1="42672" x2="35210" y2="42672"/>
                        <a14:foregroundMark x1="54657" y1="17241" x2="68680" y2="16703"/>
                        <a14:foregroundMark x1="68680" y1="16703" x2="69089" y2="16487"/>
                        <a14:foregroundMark x1="73490" y1="19289" x2="45957" y2="19720"/>
                        <a14:foregroundMark x1="45957" y1="19720" x2="45445" y2="20366"/>
                        <a14:foregroundMark x1="21904" y1="3664" x2="21392" y2="8621"/>
                        <a14:foregroundMark x1="3992" y1="52263" x2="4197" y2="57004"/>
                        <a14:foregroundMark x1="17093" y1="3987" x2="16172" y2="6142"/>
                        <a14:foregroundMark x1="17810" y1="97306" x2="43091" y2="99030"/>
                        <a14:foregroundMark x1="43091" y1="99030" x2="44012" y2="98815"/>
                      </a14:backgroundRemoval>
                    </a14:imgEffect>
                  </a14:imgLayer>
                </a14:imgProps>
              </a:ext>
              <a:ext uri="{28A0092B-C50C-407E-A947-70E740481C1C}">
                <a14:useLocalDpi xmlns:a14="http://schemas.microsoft.com/office/drawing/2010/main"/>
              </a:ext>
            </a:extLst>
          </a:blip>
          <a:srcRect/>
          <a:stretch/>
        </p:blipFill>
        <p:spPr>
          <a:xfrm>
            <a:off x="5265573" y="1632600"/>
            <a:ext cx="2629166" cy="2495027"/>
          </a:xfrm>
          <a:prstGeom prst="rect">
            <a:avLst/>
          </a:prstGeom>
        </p:spPr>
      </p:pic>
      <p:sp>
        <p:nvSpPr>
          <p:cNvPr id="7" name="TextBox 6">
            <a:extLst>
              <a:ext uri="{FF2B5EF4-FFF2-40B4-BE49-F238E27FC236}">
                <a16:creationId xmlns:a16="http://schemas.microsoft.com/office/drawing/2014/main" id="{D304C1E3-572E-DA55-A59D-5DC08F8F5DDD}"/>
              </a:ext>
            </a:extLst>
          </p:cNvPr>
          <p:cNvSpPr txBox="1"/>
          <p:nvPr/>
        </p:nvSpPr>
        <p:spPr>
          <a:xfrm>
            <a:off x="5745444" y="1249280"/>
            <a:ext cx="1814528"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3A94"/>
                </a:solidFill>
                <a:effectLst/>
                <a:uLnTx/>
                <a:uFillTx/>
                <a:latin typeface="Arial"/>
                <a:ea typeface="+mn-ea"/>
                <a:cs typeface="+mn-cs"/>
              </a:rPr>
              <a:t>HALO on G-III</a:t>
            </a:r>
          </a:p>
        </p:txBody>
      </p:sp>
      <p:sp>
        <p:nvSpPr>
          <p:cNvPr id="9" name="TextBox 8">
            <a:extLst>
              <a:ext uri="{FF2B5EF4-FFF2-40B4-BE49-F238E27FC236}">
                <a16:creationId xmlns:a16="http://schemas.microsoft.com/office/drawing/2014/main" id="{0ED7CE94-B705-7D15-7ED8-29561C520BC4}"/>
              </a:ext>
            </a:extLst>
          </p:cNvPr>
          <p:cNvSpPr txBox="1"/>
          <p:nvPr/>
        </p:nvSpPr>
        <p:spPr>
          <a:xfrm>
            <a:off x="330802" y="6054723"/>
            <a:ext cx="4170859" cy="774571"/>
          </a:xfrm>
          <a:prstGeom prst="rect">
            <a:avLst/>
          </a:prstGeom>
          <a:noFill/>
          <a:ln w="12700">
            <a:solidFill>
              <a:schemeClr val="tx1"/>
            </a:solidFill>
          </a:ln>
        </p:spPr>
        <p:txBody>
          <a:bodyPr wrap="square">
            <a:spAutoFit/>
          </a:bodyPr>
          <a:lstStyle/>
          <a:p>
            <a:pPr marL="327025" marR="0" lvl="0" indent="0" algn="l" defTabSz="914400" rtl="0" eaLnBrk="1" fontAlgn="base" latinLnBrk="0" hangingPunct="1">
              <a:lnSpc>
                <a:spcPct val="100000"/>
              </a:lnSpc>
              <a:spcBef>
                <a:spcPts val="500"/>
              </a:spcBef>
              <a:spcAft>
                <a:spcPts val="0"/>
              </a:spcAft>
              <a:buClrTx/>
              <a:buSzTx/>
              <a:buFontTx/>
              <a:buNone/>
              <a:tabLst/>
              <a:defRPr/>
            </a:pPr>
            <a:r>
              <a:rPr kumimoji="0" lang="en-US" sz="1200" b="1" i="1" u="none" strike="noStrike" kern="1200" cap="none" spc="0" normalizeH="0" baseline="0" noProof="0" dirty="0">
                <a:ln>
                  <a:noFill/>
                </a:ln>
                <a:solidFill>
                  <a:srgbClr val="454644"/>
                </a:solidFill>
                <a:effectLst/>
                <a:uLnTx/>
                <a:uFillTx/>
                <a:latin typeface="Calibri" panose="020F0502020204030204" pitchFamily="34" charset="0"/>
                <a:ea typeface="+mn-ea"/>
                <a:cs typeface="+mn-cs"/>
              </a:rPr>
              <a:t>STAQS Co-Leads:</a:t>
            </a:r>
          </a:p>
          <a:p>
            <a:pPr marL="327025" marR="0" lvl="0" indent="0" algn="l" defTabSz="914400" rtl="0" eaLnBrk="1" fontAlgn="base" latinLnBrk="0" hangingPunct="1">
              <a:lnSpc>
                <a:spcPct val="100000"/>
              </a:lnSpc>
              <a:spcBef>
                <a:spcPts val="500"/>
              </a:spcBef>
              <a:spcAft>
                <a:spcPts val="0"/>
              </a:spcAft>
              <a:buClrTx/>
              <a:buSzTx/>
              <a:buFontTx/>
              <a:buNone/>
              <a:tabLst/>
              <a:defRPr/>
            </a:pPr>
            <a:r>
              <a:rPr kumimoji="0" lang="en-US" sz="1200" b="1" i="1" u="none" strike="noStrike" kern="1200" cap="none" spc="0" normalizeH="0" baseline="0" noProof="0" dirty="0">
                <a:ln>
                  <a:noFill/>
                </a:ln>
                <a:solidFill>
                  <a:srgbClr val="454644"/>
                </a:solidFill>
                <a:effectLst/>
                <a:uLnTx/>
                <a:uFillTx/>
                <a:latin typeface="Calibri" panose="020F0502020204030204" pitchFamily="34" charset="0"/>
                <a:ea typeface="+mn-ea"/>
                <a:cs typeface="+mn-cs"/>
              </a:rPr>
              <a:t>Amin </a:t>
            </a:r>
            <a:r>
              <a:rPr kumimoji="0" lang="en-US" sz="1200" b="1" i="1" u="none" strike="noStrike" kern="1200" cap="none" spc="0" normalizeH="0" baseline="0" noProof="0" dirty="0" err="1">
                <a:ln>
                  <a:noFill/>
                </a:ln>
                <a:solidFill>
                  <a:srgbClr val="454644"/>
                </a:solidFill>
                <a:effectLst/>
                <a:uLnTx/>
                <a:uFillTx/>
                <a:latin typeface="Calibri" panose="020F0502020204030204" pitchFamily="34" charset="0"/>
                <a:ea typeface="+mn-ea"/>
                <a:cs typeface="+mn-cs"/>
              </a:rPr>
              <a:t>Nehrir</a:t>
            </a:r>
            <a:r>
              <a:rPr kumimoji="0" lang="en-US" sz="1200" b="1" i="1" u="none" strike="noStrike" kern="1200" cap="none" spc="0" normalizeH="0" baseline="0" noProof="0" dirty="0">
                <a:ln>
                  <a:noFill/>
                </a:ln>
                <a:solidFill>
                  <a:srgbClr val="454644"/>
                </a:solidFill>
                <a:effectLst/>
                <a:uLnTx/>
                <a:uFillTx/>
                <a:latin typeface="Calibri" panose="020F0502020204030204" pitchFamily="34" charset="0"/>
                <a:ea typeface="+mn-ea"/>
                <a:cs typeface="+mn-cs"/>
              </a:rPr>
              <a:t> (</a:t>
            </a:r>
            <a:r>
              <a:rPr kumimoji="0" lang="en-US" sz="1200" b="1" i="1" u="none" strike="noStrike" kern="1200" cap="none" spc="0" normalizeH="0" baseline="0" noProof="0" dirty="0" err="1">
                <a:ln>
                  <a:noFill/>
                </a:ln>
                <a:solidFill>
                  <a:srgbClr val="454644"/>
                </a:solidFill>
                <a:effectLst/>
                <a:uLnTx/>
                <a:uFillTx/>
                <a:latin typeface="Calibri" panose="020F0502020204030204" pitchFamily="34" charset="0"/>
                <a:ea typeface="+mn-ea"/>
                <a:cs typeface="+mn-cs"/>
              </a:rPr>
              <a:t>amin.r.nehrir@nasa.gov</a:t>
            </a:r>
            <a:r>
              <a:rPr kumimoji="0" lang="en-US" sz="1200" b="1" i="1" u="none" strike="noStrike" kern="1200" cap="none" spc="0" normalizeH="0" baseline="0" noProof="0" dirty="0">
                <a:ln>
                  <a:noFill/>
                </a:ln>
                <a:solidFill>
                  <a:srgbClr val="454644"/>
                </a:solidFill>
                <a:effectLst/>
                <a:uLnTx/>
                <a:uFillTx/>
                <a:latin typeface="Calibri" panose="020F0502020204030204" pitchFamily="34" charset="0"/>
                <a:ea typeface="+mn-ea"/>
                <a:cs typeface="+mn-cs"/>
              </a:rPr>
              <a:t>)</a:t>
            </a:r>
            <a:endParaRPr kumimoji="0" lang="en-US" sz="1200" b="1" i="1" u="none" strike="noStrike" kern="1200" cap="none" spc="0" normalizeH="0" baseline="0" noProof="0" dirty="0">
              <a:ln>
                <a:noFill/>
              </a:ln>
              <a:solidFill>
                <a:srgbClr val="454644"/>
              </a:solidFill>
              <a:effectLst/>
              <a:uLnTx/>
              <a:uFillTx/>
              <a:latin typeface="Arial" panose="020B0604020202020204" pitchFamily="34" charset="0"/>
              <a:ea typeface="+mn-ea"/>
              <a:cs typeface="+mn-cs"/>
            </a:endParaRPr>
          </a:p>
          <a:p>
            <a:pPr marL="327025" marR="0" lvl="0" indent="0" algn="l" defTabSz="914400" rtl="0" eaLnBrk="1" fontAlgn="base" latinLnBrk="0" hangingPunct="1">
              <a:lnSpc>
                <a:spcPct val="100000"/>
              </a:lnSpc>
              <a:spcBef>
                <a:spcPts val="500"/>
              </a:spcBef>
              <a:spcAft>
                <a:spcPts val="0"/>
              </a:spcAft>
              <a:buClrTx/>
              <a:buSzTx/>
              <a:buFontTx/>
              <a:buNone/>
              <a:tabLst/>
              <a:defRPr/>
            </a:pPr>
            <a:r>
              <a:rPr kumimoji="0" lang="en-US" sz="1200" b="1" i="1" u="none" strike="noStrike" kern="1200" cap="none" spc="0" normalizeH="0" baseline="0" noProof="0" dirty="0">
                <a:ln>
                  <a:noFill/>
                </a:ln>
                <a:solidFill>
                  <a:srgbClr val="454644"/>
                </a:solidFill>
                <a:effectLst/>
                <a:uLnTx/>
                <a:uFillTx/>
                <a:latin typeface="Calibri" panose="020F0502020204030204" pitchFamily="34" charset="0"/>
                <a:ea typeface="+mn-ea"/>
                <a:cs typeface="+mn-cs"/>
              </a:rPr>
              <a:t>Rory Barton-</a:t>
            </a:r>
            <a:r>
              <a:rPr kumimoji="0" lang="en-US" sz="1200" b="1" i="1" u="none" strike="noStrike" kern="1200" cap="none" spc="0" normalizeH="0" baseline="0" noProof="0" dirty="0" err="1">
                <a:ln>
                  <a:noFill/>
                </a:ln>
                <a:solidFill>
                  <a:srgbClr val="454644"/>
                </a:solidFill>
                <a:effectLst/>
                <a:uLnTx/>
                <a:uFillTx/>
                <a:latin typeface="Calibri" panose="020F0502020204030204" pitchFamily="34" charset="0"/>
                <a:ea typeface="+mn-ea"/>
                <a:cs typeface="+mn-cs"/>
              </a:rPr>
              <a:t>Griley</a:t>
            </a:r>
            <a:r>
              <a:rPr kumimoji="0" lang="en-US" sz="1200" b="1" i="1" u="none" strike="noStrike" kern="1200" cap="none" spc="0" normalizeH="0" baseline="0" noProof="0" dirty="0">
                <a:ln>
                  <a:noFill/>
                </a:ln>
                <a:solidFill>
                  <a:srgbClr val="454644"/>
                </a:solidFill>
                <a:effectLst/>
                <a:uLnTx/>
                <a:uFillTx/>
                <a:latin typeface="Calibri" panose="020F0502020204030204" pitchFamily="34" charset="0"/>
                <a:ea typeface="+mn-ea"/>
                <a:cs typeface="+mn-cs"/>
              </a:rPr>
              <a:t> (</a:t>
            </a:r>
            <a:r>
              <a:rPr kumimoji="0" lang="en-US" sz="1200" b="1" i="1" u="none" strike="noStrike" kern="1200" cap="none" spc="0" normalizeH="0" baseline="0" noProof="0" dirty="0" err="1">
                <a:ln>
                  <a:noFill/>
                </a:ln>
                <a:solidFill>
                  <a:srgbClr val="454644"/>
                </a:solidFill>
                <a:effectLst/>
                <a:uLnTx/>
                <a:uFillTx/>
                <a:latin typeface="Calibri" panose="020F0502020204030204" pitchFamily="34" charset="0"/>
                <a:ea typeface="+mn-ea"/>
                <a:cs typeface="+mn-cs"/>
              </a:rPr>
              <a:t>rory.a.barton-grimley@nasa.gov</a:t>
            </a:r>
            <a:r>
              <a:rPr kumimoji="0" lang="en-US" sz="1200" b="1" i="1" u="none" strike="noStrike" kern="1200" cap="none" spc="0" normalizeH="0" baseline="0" noProof="0" dirty="0">
                <a:ln>
                  <a:noFill/>
                </a:ln>
                <a:solidFill>
                  <a:srgbClr val="454644"/>
                </a:solidFill>
                <a:effectLst/>
                <a:uLnTx/>
                <a:uFillTx/>
                <a:latin typeface="Calibri" panose="020F0502020204030204" pitchFamily="34" charset="0"/>
                <a:ea typeface="+mn-ea"/>
                <a:cs typeface="+mn-cs"/>
              </a:rPr>
              <a:t>)</a:t>
            </a:r>
            <a:endParaRPr kumimoji="0" lang="en-US" sz="1200" b="1" i="1" u="none" strike="noStrike" kern="1200" cap="none" spc="0" normalizeH="0" baseline="0" noProof="0" dirty="0">
              <a:ln>
                <a:noFill/>
              </a:ln>
              <a:solidFill>
                <a:srgbClr val="454644"/>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884086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9BA89C-5FD4-96AD-9186-CF32ADB85DCD}"/>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989EFD74-F20C-84F8-09EF-E21763D05A4E}"/>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6842815" y="1235201"/>
            <a:ext cx="4800600" cy="2703270"/>
          </a:xfrm>
          <a:prstGeom prst="rect">
            <a:avLst/>
          </a:prstGeom>
        </p:spPr>
      </p:pic>
      <p:pic>
        <p:nvPicPr>
          <p:cNvPr id="4" name="Picture 3">
            <a:extLst>
              <a:ext uri="{FF2B5EF4-FFF2-40B4-BE49-F238E27FC236}">
                <a16:creationId xmlns:a16="http://schemas.microsoft.com/office/drawing/2014/main" id="{3AE48393-AF19-C9E5-4C75-CE915B99916D}"/>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6871409" y="3924052"/>
            <a:ext cx="5064450" cy="2904492"/>
          </a:xfrm>
          <a:prstGeom prst="rect">
            <a:avLst/>
          </a:prstGeom>
        </p:spPr>
      </p:pic>
      <p:pic>
        <p:nvPicPr>
          <p:cNvPr id="2" name="Picture 1" descr="A map of the ocean&#10;&#10;Description automatically generated with medium confidence">
            <a:extLst>
              <a:ext uri="{FF2B5EF4-FFF2-40B4-BE49-F238E27FC236}">
                <a16:creationId xmlns:a16="http://schemas.microsoft.com/office/drawing/2014/main" id="{217B2F2A-DDF3-CB53-EBBA-02E9AA2B4C4A}"/>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2426016" y="1283150"/>
            <a:ext cx="4297680" cy="2524152"/>
          </a:xfrm>
          <a:prstGeom prst="rect">
            <a:avLst/>
          </a:prstGeom>
          <a:ln w="19050">
            <a:solidFill>
              <a:schemeClr val="tx1"/>
            </a:solidFill>
          </a:ln>
        </p:spPr>
      </p:pic>
      <p:pic>
        <p:nvPicPr>
          <p:cNvPr id="8" name="Picture 7" descr="A map of the ocean with colorful lines&#10;&#10;Description automatically generated with medium confidence">
            <a:extLst>
              <a:ext uri="{FF2B5EF4-FFF2-40B4-BE49-F238E27FC236}">
                <a16:creationId xmlns:a16="http://schemas.microsoft.com/office/drawing/2014/main" id="{BF2D8BD6-4239-20A2-0ECE-98C8C11C3049}"/>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2426016" y="4068631"/>
            <a:ext cx="4297680" cy="2524150"/>
          </a:xfrm>
          <a:prstGeom prst="rect">
            <a:avLst/>
          </a:prstGeom>
          <a:ln w="19050">
            <a:solidFill>
              <a:schemeClr val="tx1"/>
            </a:solidFill>
          </a:ln>
        </p:spPr>
      </p:pic>
      <p:pic>
        <p:nvPicPr>
          <p:cNvPr id="9" name="Picture 8">
            <a:extLst>
              <a:ext uri="{FF2B5EF4-FFF2-40B4-BE49-F238E27FC236}">
                <a16:creationId xmlns:a16="http://schemas.microsoft.com/office/drawing/2014/main" id="{0BF19B9C-BEEC-3D10-7FAC-F191CAFF3CD2}"/>
              </a:ext>
            </a:extLst>
          </p:cNvPr>
          <p:cNvPicPr>
            <a:picLocks noChangeAspect="1"/>
          </p:cNvPicPr>
          <p:nvPr/>
        </p:nvPicPr>
        <p:blipFill rotWithShape="1">
          <a:blip r:embed="rId6"/>
          <a:srcRect l="8002" t="81397" r="6213" b="2783"/>
          <a:stretch/>
        </p:blipFill>
        <p:spPr>
          <a:xfrm>
            <a:off x="3289347" y="3680966"/>
            <a:ext cx="2928802" cy="405088"/>
          </a:xfrm>
          <a:prstGeom prst="rect">
            <a:avLst/>
          </a:prstGeom>
          <a:solidFill>
            <a:schemeClr val="bg1"/>
          </a:solidFill>
          <a:ln w="19050">
            <a:solidFill>
              <a:schemeClr val="tx1"/>
            </a:solidFill>
          </a:ln>
        </p:spPr>
      </p:pic>
      <p:sp>
        <p:nvSpPr>
          <p:cNvPr id="12" name="Content Placeholder 2">
            <a:extLst>
              <a:ext uri="{FF2B5EF4-FFF2-40B4-BE49-F238E27FC236}">
                <a16:creationId xmlns:a16="http://schemas.microsoft.com/office/drawing/2014/main" id="{47383DDC-A7EB-0800-E218-B28BE5C48BF5}"/>
              </a:ext>
            </a:extLst>
          </p:cNvPr>
          <p:cNvSpPr txBox="1">
            <a:spLocks/>
          </p:cNvSpPr>
          <p:nvPr/>
        </p:nvSpPr>
        <p:spPr>
          <a:xfrm>
            <a:off x="0" y="2226327"/>
            <a:ext cx="2511396" cy="350548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800" kern="1200">
                <a:solidFill>
                  <a:schemeClr val="tx1"/>
                </a:solidFill>
                <a:latin typeface="+mn-lt"/>
                <a:ea typeface="+mn-ea"/>
                <a:cs typeface="+mn-cs"/>
              </a:defRPr>
            </a:lvl1pPr>
            <a:lvl2pPr marL="685800" indent="-320040" algn="l" defTabSz="914400" rtl="0" eaLnBrk="1" latinLnBrk="0" hangingPunct="1">
              <a:lnSpc>
                <a:spcPct val="100000"/>
              </a:lnSpc>
              <a:spcBef>
                <a:spcPts val="500"/>
              </a:spcBef>
              <a:buClr>
                <a:schemeClr val="accent1"/>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Clr>
                <a:schemeClr val="accent1"/>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
                <a:srgbClr val="0B3D91"/>
              </a:buClr>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Broad city scale enhancements observed between AM and PM flights</a:t>
            </a:r>
          </a:p>
          <a:p>
            <a:pPr marL="228600" marR="0" lvl="0" indent="-228600" algn="l" defTabSz="914400" rtl="0" eaLnBrk="1" fontAlgn="auto" latinLnBrk="0" hangingPunct="1">
              <a:lnSpc>
                <a:spcPct val="90000"/>
              </a:lnSpc>
              <a:spcBef>
                <a:spcPts val="1000"/>
              </a:spcBef>
              <a:spcAft>
                <a:spcPts val="0"/>
              </a:spcAft>
              <a:buClr>
                <a:srgbClr val="0B3D91"/>
              </a:buClr>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Many small point sources identified from landfills, power plants, and wastewater plants</a:t>
            </a:r>
          </a:p>
          <a:p>
            <a:pPr marL="228600" marR="0" lvl="0" indent="-228600" algn="l" defTabSz="914400" rtl="0" eaLnBrk="1" fontAlgn="auto" latinLnBrk="0" hangingPunct="1">
              <a:lnSpc>
                <a:spcPct val="90000"/>
              </a:lnSpc>
              <a:spcBef>
                <a:spcPts val="1000"/>
              </a:spcBef>
              <a:spcAft>
                <a:spcPts val="0"/>
              </a:spcAft>
              <a:buClr>
                <a:srgbClr val="0B3D91"/>
              </a:buClr>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Good correlation with in-situ CH</a:t>
            </a:r>
            <a:r>
              <a:rPr kumimoji="0" lang="en-US" sz="1800" b="0" i="0" u="none" strike="noStrike" kern="1200" cap="none" spc="0" normalizeH="0" baseline="-25000" noProof="0" dirty="0">
                <a:ln>
                  <a:noFill/>
                </a:ln>
                <a:solidFill>
                  <a:prstClr val="black"/>
                </a:solidFill>
                <a:effectLst/>
                <a:uLnTx/>
                <a:uFillTx/>
                <a:latin typeface="Calibri" panose="020F0502020204030204" pitchFamily="34" charset="0"/>
                <a:ea typeface="+mn-ea"/>
                <a:cs typeface="Calibri" panose="020F0502020204030204" pitchFamily="34" charset="0"/>
              </a:rPr>
              <a:t>4 </a:t>
            </a: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DC-8 observations</a:t>
            </a:r>
          </a:p>
          <a:p>
            <a:pPr marL="228600" marR="0" lvl="0" indent="-228600" algn="l" defTabSz="914400" rtl="0" eaLnBrk="1" fontAlgn="auto" latinLnBrk="0" hangingPunct="1">
              <a:lnSpc>
                <a:spcPct val="90000"/>
              </a:lnSpc>
              <a:spcBef>
                <a:spcPts val="1000"/>
              </a:spcBef>
              <a:spcAft>
                <a:spcPts val="0"/>
              </a:spcAft>
              <a:buClr>
                <a:srgbClr val="0B3D91"/>
              </a:buClr>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90000"/>
              </a:lnSpc>
              <a:spcBef>
                <a:spcPts val="1000"/>
              </a:spcBef>
              <a:spcAft>
                <a:spcPts val="0"/>
              </a:spcAft>
              <a:buClr>
                <a:srgbClr val="0B3D91"/>
              </a:buClr>
              <a:buSzTx/>
              <a:buFont typeface="Arial" panose="020B0604020202020204" pitchFamily="34" charset="0"/>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3" name="TextBox 12">
            <a:extLst>
              <a:ext uri="{FF2B5EF4-FFF2-40B4-BE49-F238E27FC236}">
                <a16:creationId xmlns:a16="http://schemas.microsoft.com/office/drawing/2014/main" id="{D3B53F1E-B78C-1FF1-8EEF-CFA711DEE1D4}"/>
              </a:ext>
            </a:extLst>
          </p:cNvPr>
          <p:cNvSpPr txBox="1"/>
          <p:nvPr/>
        </p:nvSpPr>
        <p:spPr>
          <a:xfrm>
            <a:off x="8131138" y="3218684"/>
            <a:ext cx="3119765"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glow rad="127000">
                    <a:prstClr val="black"/>
                  </a:glow>
                </a:effectLst>
                <a:uLnTx/>
                <a:uFillTx/>
                <a:latin typeface="Arial"/>
                <a:ea typeface="+mn-ea"/>
                <a:cs typeface="+mn-cs"/>
              </a:rPr>
              <a:t>AM – Mixing Layer Height</a:t>
            </a:r>
          </a:p>
        </p:txBody>
      </p:sp>
      <p:sp>
        <p:nvSpPr>
          <p:cNvPr id="14" name="TextBox 13">
            <a:extLst>
              <a:ext uri="{FF2B5EF4-FFF2-40B4-BE49-F238E27FC236}">
                <a16:creationId xmlns:a16="http://schemas.microsoft.com/office/drawing/2014/main" id="{19ED90AA-1F40-F9D7-6CE6-7FAAAEF14DC4}"/>
              </a:ext>
            </a:extLst>
          </p:cNvPr>
          <p:cNvSpPr txBox="1"/>
          <p:nvPr/>
        </p:nvSpPr>
        <p:spPr>
          <a:xfrm>
            <a:off x="8131137" y="6084670"/>
            <a:ext cx="3119765"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glow rad="127000">
                    <a:prstClr val="black"/>
                  </a:glow>
                </a:effectLst>
                <a:uLnTx/>
                <a:uFillTx/>
                <a:latin typeface="Arial"/>
                <a:ea typeface="+mn-ea"/>
                <a:cs typeface="+mn-cs"/>
              </a:rPr>
              <a:t>PM – Mixing Layer Height</a:t>
            </a:r>
          </a:p>
        </p:txBody>
      </p:sp>
      <p:sp>
        <p:nvSpPr>
          <p:cNvPr id="7" name="TextBox 6">
            <a:extLst>
              <a:ext uri="{FF2B5EF4-FFF2-40B4-BE49-F238E27FC236}">
                <a16:creationId xmlns:a16="http://schemas.microsoft.com/office/drawing/2014/main" id="{3F0EDAC4-9C21-BEC1-BC60-F6A073403519}"/>
              </a:ext>
            </a:extLst>
          </p:cNvPr>
          <p:cNvSpPr txBox="1"/>
          <p:nvPr/>
        </p:nvSpPr>
        <p:spPr>
          <a:xfrm>
            <a:off x="5267417" y="3149516"/>
            <a:ext cx="120590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00"/>
                </a:solidFill>
                <a:effectLst/>
                <a:uLnTx/>
                <a:uFillTx/>
                <a:latin typeface="Arial"/>
                <a:ea typeface="+mn-ea"/>
                <a:cs typeface="+mn-cs"/>
              </a:rPr>
              <a:t>AM - XCH</a:t>
            </a:r>
            <a:r>
              <a:rPr kumimoji="0" lang="en-US" sz="1800" b="1" i="0" u="none" strike="noStrike" kern="1200" cap="none" spc="0" normalizeH="0" baseline="-25000" noProof="0" dirty="0">
                <a:ln>
                  <a:noFill/>
                </a:ln>
                <a:solidFill>
                  <a:srgbClr val="FFFF00"/>
                </a:solidFill>
                <a:effectLst/>
                <a:uLnTx/>
                <a:uFillTx/>
                <a:latin typeface="Arial"/>
                <a:ea typeface="+mn-ea"/>
                <a:cs typeface="+mn-cs"/>
              </a:rPr>
              <a:t>4</a:t>
            </a:r>
          </a:p>
        </p:txBody>
      </p:sp>
      <p:sp>
        <p:nvSpPr>
          <p:cNvPr id="15" name="TextBox 14">
            <a:extLst>
              <a:ext uri="{FF2B5EF4-FFF2-40B4-BE49-F238E27FC236}">
                <a16:creationId xmlns:a16="http://schemas.microsoft.com/office/drawing/2014/main" id="{4340E900-7139-9899-91BD-ECB8C9E5AF34}"/>
              </a:ext>
            </a:extLst>
          </p:cNvPr>
          <p:cNvSpPr txBox="1"/>
          <p:nvPr/>
        </p:nvSpPr>
        <p:spPr>
          <a:xfrm>
            <a:off x="5267417" y="5992596"/>
            <a:ext cx="118987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00"/>
                </a:solidFill>
                <a:effectLst/>
                <a:uLnTx/>
                <a:uFillTx/>
                <a:latin typeface="Arial"/>
                <a:ea typeface="+mn-ea"/>
                <a:cs typeface="+mn-cs"/>
              </a:rPr>
              <a:t>PM - XCH</a:t>
            </a:r>
            <a:r>
              <a:rPr kumimoji="0" lang="en-US" sz="1800" b="1" i="0" u="none" strike="noStrike" kern="1200" cap="none" spc="0" normalizeH="0" baseline="-25000" noProof="0" dirty="0">
                <a:ln>
                  <a:noFill/>
                </a:ln>
                <a:solidFill>
                  <a:srgbClr val="FFFF00"/>
                </a:solidFill>
                <a:effectLst/>
                <a:uLnTx/>
                <a:uFillTx/>
                <a:latin typeface="Arial"/>
                <a:ea typeface="+mn-ea"/>
                <a:cs typeface="+mn-cs"/>
              </a:rPr>
              <a:t>4</a:t>
            </a:r>
          </a:p>
        </p:txBody>
      </p:sp>
      <p:sp>
        <p:nvSpPr>
          <p:cNvPr id="10" name="Title 1">
            <a:extLst>
              <a:ext uri="{FF2B5EF4-FFF2-40B4-BE49-F238E27FC236}">
                <a16:creationId xmlns:a16="http://schemas.microsoft.com/office/drawing/2014/main" id="{CFB998BF-34D1-525D-890B-F324EEA16124}"/>
              </a:ext>
            </a:extLst>
          </p:cNvPr>
          <p:cNvSpPr txBox="1">
            <a:spLocks/>
          </p:cNvSpPr>
          <p:nvPr/>
        </p:nvSpPr>
        <p:spPr>
          <a:xfrm>
            <a:off x="295850" y="373220"/>
            <a:ext cx="10884714" cy="630555"/>
          </a:xfrm>
          <a:prstGeom prst="rect">
            <a:avLst/>
          </a:prstGeom>
        </p:spPr>
        <p:txBody>
          <a:bodyPr>
            <a:noAutofit/>
          </a:bodyPr>
          <a:lstStyle>
            <a:lvl1pPr algn="l" defTabSz="914400" rtl="0" eaLnBrk="1" latinLnBrk="0" hangingPunct="1">
              <a:lnSpc>
                <a:spcPct val="90000"/>
              </a:lnSpc>
              <a:spcBef>
                <a:spcPct val="0"/>
              </a:spcBef>
              <a:buNone/>
              <a:defRPr sz="3200" kern="1200">
                <a:solidFill>
                  <a:srgbClr val="003A94"/>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003A94"/>
                </a:solidFill>
                <a:effectLst/>
                <a:uLnTx/>
                <a:uFillTx/>
                <a:latin typeface="Arial" panose="020B0604020202020204" pitchFamily="34" charset="0"/>
                <a:ea typeface="+mj-ea"/>
                <a:cs typeface="Arial" panose="020B0604020202020204" pitchFamily="34" charset="0"/>
              </a:rPr>
              <a:t>STAQS – New York AM/PM Flights – City Enhancement</a:t>
            </a:r>
          </a:p>
        </p:txBody>
      </p:sp>
    </p:spTree>
    <p:extLst>
      <p:ext uri="{BB962C8B-B14F-4D97-AF65-F5344CB8AC3E}">
        <p14:creationId xmlns:p14="http://schemas.microsoft.com/office/powerpoint/2010/main" val="15226264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B11AA1-302C-1F26-4271-F86AFD906B32}"/>
            </a:ext>
          </a:extLst>
        </p:cNvPr>
        <p:cNvGrpSpPr/>
        <p:nvPr/>
      </p:nvGrpSpPr>
      <p:grpSpPr>
        <a:xfrm>
          <a:off x="0" y="0"/>
          <a:ext cx="0" cy="0"/>
          <a:chOff x="0" y="0"/>
          <a:chExt cx="0" cy="0"/>
        </a:xfrm>
      </p:grpSpPr>
      <p:pic>
        <p:nvPicPr>
          <p:cNvPr id="2" name="Picture 1" descr="A map of the ocean&#10;&#10;Description automatically generated with medium confidence">
            <a:extLst>
              <a:ext uri="{FF2B5EF4-FFF2-40B4-BE49-F238E27FC236}">
                <a16:creationId xmlns:a16="http://schemas.microsoft.com/office/drawing/2014/main" id="{44E6C6BD-83F1-2A4D-DA82-D27F3348F1BE}"/>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2426016" y="1283150"/>
            <a:ext cx="4297680" cy="2524152"/>
          </a:xfrm>
          <a:prstGeom prst="rect">
            <a:avLst/>
          </a:prstGeom>
          <a:ln w="19050">
            <a:solidFill>
              <a:schemeClr val="tx1"/>
            </a:solidFill>
          </a:ln>
        </p:spPr>
      </p:pic>
      <p:pic>
        <p:nvPicPr>
          <p:cNvPr id="8" name="Picture 7" descr="A map of the ocean with colorful lines&#10;&#10;Description automatically generated with medium confidence">
            <a:extLst>
              <a:ext uri="{FF2B5EF4-FFF2-40B4-BE49-F238E27FC236}">
                <a16:creationId xmlns:a16="http://schemas.microsoft.com/office/drawing/2014/main" id="{7AAF84A5-FDB3-CF4C-46D6-134776956EA5}"/>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2426016" y="4068631"/>
            <a:ext cx="4297680" cy="2524150"/>
          </a:xfrm>
          <a:prstGeom prst="rect">
            <a:avLst/>
          </a:prstGeom>
          <a:ln w="19050">
            <a:solidFill>
              <a:schemeClr val="tx1"/>
            </a:solidFill>
          </a:ln>
        </p:spPr>
      </p:pic>
      <p:pic>
        <p:nvPicPr>
          <p:cNvPr id="9" name="Picture 8">
            <a:extLst>
              <a:ext uri="{FF2B5EF4-FFF2-40B4-BE49-F238E27FC236}">
                <a16:creationId xmlns:a16="http://schemas.microsoft.com/office/drawing/2014/main" id="{E845CC84-89BD-38FA-48BD-824520C3380F}"/>
              </a:ext>
            </a:extLst>
          </p:cNvPr>
          <p:cNvPicPr>
            <a:picLocks noChangeAspect="1"/>
          </p:cNvPicPr>
          <p:nvPr/>
        </p:nvPicPr>
        <p:blipFill rotWithShape="1">
          <a:blip r:embed="rId4"/>
          <a:srcRect l="8002" t="81397" r="6213" b="2783"/>
          <a:stretch/>
        </p:blipFill>
        <p:spPr>
          <a:xfrm>
            <a:off x="3289347" y="3680966"/>
            <a:ext cx="2928802" cy="405088"/>
          </a:xfrm>
          <a:prstGeom prst="rect">
            <a:avLst/>
          </a:prstGeom>
          <a:solidFill>
            <a:schemeClr val="bg1"/>
          </a:solidFill>
          <a:ln w="19050">
            <a:solidFill>
              <a:schemeClr val="tx1"/>
            </a:solidFill>
          </a:ln>
        </p:spPr>
      </p:pic>
      <p:sp>
        <p:nvSpPr>
          <p:cNvPr id="10" name="TextBox 9">
            <a:extLst>
              <a:ext uri="{FF2B5EF4-FFF2-40B4-BE49-F238E27FC236}">
                <a16:creationId xmlns:a16="http://schemas.microsoft.com/office/drawing/2014/main" id="{E1FEA181-AD00-9836-EE75-A59AB2C66FBB}"/>
              </a:ext>
            </a:extLst>
          </p:cNvPr>
          <p:cNvSpPr txBox="1"/>
          <p:nvPr/>
        </p:nvSpPr>
        <p:spPr>
          <a:xfrm>
            <a:off x="5267417" y="3149516"/>
            <a:ext cx="120590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00"/>
                </a:solidFill>
                <a:effectLst/>
                <a:uLnTx/>
                <a:uFillTx/>
                <a:latin typeface="Arial"/>
                <a:ea typeface="+mn-ea"/>
                <a:cs typeface="+mn-cs"/>
              </a:rPr>
              <a:t>AM - XCH</a:t>
            </a:r>
            <a:r>
              <a:rPr kumimoji="0" lang="en-US" sz="1800" b="1" i="0" u="none" strike="noStrike" kern="1200" cap="none" spc="0" normalizeH="0" baseline="-25000" noProof="0" dirty="0">
                <a:ln>
                  <a:noFill/>
                </a:ln>
                <a:solidFill>
                  <a:srgbClr val="FFFF00"/>
                </a:solidFill>
                <a:effectLst/>
                <a:uLnTx/>
                <a:uFillTx/>
                <a:latin typeface="Arial"/>
                <a:ea typeface="+mn-ea"/>
                <a:cs typeface="+mn-cs"/>
              </a:rPr>
              <a:t>4</a:t>
            </a:r>
          </a:p>
        </p:txBody>
      </p:sp>
      <p:sp>
        <p:nvSpPr>
          <p:cNvPr id="11" name="TextBox 10">
            <a:extLst>
              <a:ext uri="{FF2B5EF4-FFF2-40B4-BE49-F238E27FC236}">
                <a16:creationId xmlns:a16="http://schemas.microsoft.com/office/drawing/2014/main" id="{EE100374-9F48-BD7B-DEFE-AE92308830EA}"/>
              </a:ext>
            </a:extLst>
          </p:cNvPr>
          <p:cNvSpPr txBox="1"/>
          <p:nvPr/>
        </p:nvSpPr>
        <p:spPr>
          <a:xfrm>
            <a:off x="5267417" y="5992596"/>
            <a:ext cx="118987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00"/>
                </a:solidFill>
                <a:effectLst/>
                <a:uLnTx/>
                <a:uFillTx/>
                <a:latin typeface="Arial"/>
                <a:ea typeface="+mn-ea"/>
                <a:cs typeface="+mn-cs"/>
              </a:rPr>
              <a:t>PM - XCH</a:t>
            </a:r>
            <a:r>
              <a:rPr kumimoji="0" lang="en-US" sz="1800" b="1" i="0" u="none" strike="noStrike" kern="1200" cap="none" spc="0" normalizeH="0" baseline="-25000" noProof="0" dirty="0">
                <a:ln>
                  <a:noFill/>
                </a:ln>
                <a:solidFill>
                  <a:srgbClr val="FFFF00"/>
                </a:solidFill>
                <a:effectLst/>
                <a:uLnTx/>
                <a:uFillTx/>
                <a:latin typeface="Arial"/>
                <a:ea typeface="+mn-ea"/>
                <a:cs typeface="+mn-cs"/>
              </a:rPr>
              <a:t>4</a:t>
            </a:r>
          </a:p>
        </p:txBody>
      </p:sp>
      <p:sp>
        <p:nvSpPr>
          <p:cNvPr id="12" name="Content Placeholder 2">
            <a:extLst>
              <a:ext uri="{FF2B5EF4-FFF2-40B4-BE49-F238E27FC236}">
                <a16:creationId xmlns:a16="http://schemas.microsoft.com/office/drawing/2014/main" id="{702CFE1B-46BF-7610-0940-316E1DCF52E5}"/>
              </a:ext>
            </a:extLst>
          </p:cNvPr>
          <p:cNvSpPr txBox="1">
            <a:spLocks/>
          </p:cNvSpPr>
          <p:nvPr/>
        </p:nvSpPr>
        <p:spPr>
          <a:xfrm>
            <a:off x="0" y="2226327"/>
            <a:ext cx="2511396" cy="350548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800" kern="1200">
                <a:solidFill>
                  <a:schemeClr val="tx1"/>
                </a:solidFill>
                <a:latin typeface="+mn-lt"/>
                <a:ea typeface="+mn-ea"/>
                <a:cs typeface="+mn-cs"/>
              </a:defRPr>
            </a:lvl1pPr>
            <a:lvl2pPr marL="685800" indent="-320040" algn="l" defTabSz="914400" rtl="0" eaLnBrk="1" latinLnBrk="0" hangingPunct="1">
              <a:lnSpc>
                <a:spcPct val="100000"/>
              </a:lnSpc>
              <a:spcBef>
                <a:spcPts val="500"/>
              </a:spcBef>
              <a:buClr>
                <a:schemeClr val="accent1"/>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Clr>
                <a:schemeClr val="accent1"/>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
                <a:srgbClr val="0B3D91"/>
              </a:buClr>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Broad city scale enhancements observed between AM and PM flights</a:t>
            </a:r>
          </a:p>
          <a:p>
            <a:pPr marL="228600" marR="0" lvl="0" indent="-228600" algn="l" defTabSz="914400" rtl="0" eaLnBrk="1" fontAlgn="auto" latinLnBrk="0" hangingPunct="1">
              <a:lnSpc>
                <a:spcPct val="90000"/>
              </a:lnSpc>
              <a:spcBef>
                <a:spcPts val="1000"/>
              </a:spcBef>
              <a:spcAft>
                <a:spcPts val="0"/>
              </a:spcAft>
              <a:buClr>
                <a:srgbClr val="0B3D91"/>
              </a:buClr>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Many small point sources identified from landfills, power plants, and wastewater plants</a:t>
            </a:r>
          </a:p>
          <a:p>
            <a:pPr marL="228600" marR="0" lvl="0" indent="-228600" algn="l" defTabSz="914400" rtl="0" eaLnBrk="1" fontAlgn="auto" latinLnBrk="0" hangingPunct="1">
              <a:lnSpc>
                <a:spcPct val="90000"/>
              </a:lnSpc>
              <a:spcBef>
                <a:spcPts val="1000"/>
              </a:spcBef>
              <a:spcAft>
                <a:spcPts val="0"/>
              </a:spcAft>
              <a:buClr>
                <a:srgbClr val="0B3D91"/>
              </a:buClr>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Good correlation with in-situ CH</a:t>
            </a:r>
            <a:r>
              <a:rPr kumimoji="0" lang="en-US" sz="1800" b="0" i="0" u="none" strike="noStrike" kern="1200" cap="none" spc="0" normalizeH="0" baseline="-25000" noProof="0" dirty="0">
                <a:ln>
                  <a:noFill/>
                </a:ln>
                <a:solidFill>
                  <a:prstClr val="black"/>
                </a:solidFill>
                <a:effectLst/>
                <a:uLnTx/>
                <a:uFillTx/>
                <a:latin typeface="Calibri" panose="020F0502020204030204" pitchFamily="34" charset="0"/>
                <a:ea typeface="+mn-ea"/>
                <a:cs typeface="Calibri" panose="020F0502020204030204" pitchFamily="34" charset="0"/>
              </a:rPr>
              <a:t>4 </a:t>
            </a: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DC-8 observations</a:t>
            </a:r>
          </a:p>
          <a:p>
            <a:pPr marL="228600" marR="0" lvl="0" indent="-228600" algn="l" defTabSz="914400" rtl="0" eaLnBrk="1" fontAlgn="auto" latinLnBrk="0" hangingPunct="1">
              <a:lnSpc>
                <a:spcPct val="90000"/>
              </a:lnSpc>
              <a:spcBef>
                <a:spcPts val="1000"/>
              </a:spcBef>
              <a:spcAft>
                <a:spcPts val="0"/>
              </a:spcAft>
              <a:buClr>
                <a:srgbClr val="0B3D91"/>
              </a:buClr>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90000"/>
              </a:lnSpc>
              <a:spcBef>
                <a:spcPts val="1000"/>
              </a:spcBef>
              <a:spcAft>
                <a:spcPts val="0"/>
              </a:spcAft>
              <a:buClr>
                <a:srgbClr val="0B3D91"/>
              </a:buClr>
              <a:buSzTx/>
              <a:buFont typeface="Arial" panose="020B0604020202020204" pitchFamily="34" charset="0"/>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5" name="Picture 14">
            <a:extLst>
              <a:ext uri="{FF2B5EF4-FFF2-40B4-BE49-F238E27FC236}">
                <a16:creationId xmlns:a16="http://schemas.microsoft.com/office/drawing/2014/main" id="{D026E260-477E-4326-74D3-1FC97F0BDD63}"/>
              </a:ext>
            </a:extLst>
          </p:cNvPr>
          <p:cNvPicPr>
            <a:picLocks noChangeAspect="1"/>
          </p:cNvPicPr>
          <p:nvPr/>
        </p:nvPicPr>
        <p:blipFill rotWithShape="1">
          <a:blip r:embed="rId5"/>
          <a:srcRect t="3798"/>
          <a:stretch/>
        </p:blipFill>
        <p:spPr>
          <a:xfrm>
            <a:off x="7688623" y="1170279"/>
            <a:ext cx="3879173" cy="2919867"/>
          </a:xfrm>
          <a:prstGeom prst="rect">
            <a:avLst/>
          </a:prstGeom>
        </p:spPr>
      </p:pic>
      <p:sp>
        <p:nvSpPr>
          <p:cNvPr id="7" name="TextBox 6">
            <a:extLst>
              <a:ext uri="{FF2B5EF4-FFF2-40B4-BE49-F238E27FC236}">
                <a16:creationId xmlns:a16="http://schemas.microsoft.com/office/drawing/2014/main" id="{6E277412-7598-94C8-32C4-64CA1D705588}"/>
              </a:ext>
            </a:extLst>
          </p:cNvPr>
          <p:cNvSpPr txBox="1"/>
          <p:nvPr/>
        </p:nvSpPr>
        <p:spPr>
          <a:xfrm>
            <a:off x="9467812" y="3043770"/>
            <a:ext cx="160973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glow rad="127000">
                    <a:prstClr val="black"/>
                  </a:glow>
                </a:effectLst>
                <a:uLnTx/>
                <a:uFillTx/>
                <a:latin typeface="Arial"/>
                <a:ea typeface="+mn-ea"/>
                <a:cs typeface="+mn-cs"/>
              </a:rPr>
              <a:t>DC-8 in-situ </a:t>
            </a:r>
          </a:p>
        </p:txBody>
      </p:sp>
      <p:sp>
        <p:nvSpPr>
          <p:cNvPr id="16" name="TextBox 15">
            <a:extLst>
              <a:ext uri="{FF2B5EF4-FFF2-40B4-BE49-F238E27FC236}">
                <a16:creationId xmlns:a16="http://schemas.microsoft.com/office/drawing/2014/main" id="{7D7A37E9-C041-046D-8E94-5A2765AEC523}"/>
              </a:ext>
            </a:extLst>
          </p:cNvPr>
          <p:cNvSpPr txBox="1"/>
          <p:nvPr/>
        </p:nvSpPr>
        <p:spPr>
          <a:xfrm>
            <a:off x="9527717" y="3406950"/>
            <a:ext cx="1489925"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003A94"/>
                </a:solidFill>
                <a:effectLst/>
                <a:uLnTx/>
                <a:uFillTx/>
                <a:latin typeface="Arial"/>
                <a:ea typeface="+mn-ea"/>
                <a:cs typeface="+mn-cs"/>
              </a:rPr>
              <a:t>DC8 CH</a:t>
            </a:r>
            <a:r>
              <a:rPr kumimoji="0" lang="en-US" sz="800" b="1" i="0" u="none" strike="noStrike" kern="1200" cap="none" spc="0" normalizeH="0" baseline="-25000" noProof="0" dirty="0">
                <a:ln>
                  <a:noFill/>
                </a:ln>
                <a:solidFill>
                  <a:srgbClr val="003A94"/>
                </a:solidFill>
                <a:effectLst/>
                <a:uLnTx/>
                <a:uFillTx/>
                <a:latin typeface="Arial"/>
                <a:ea typeface="+mn-ea"/>
                <a:cs typeface="+mn-cs"/>
              </a:rPr>
              <a:t>4</a:t>
            </a:r>
            <a:r>
              <a:rPr kumimoji="0" lang="en-US" sz="800" b="1" i="0" u="none" strike="noStrike" kern="1200" cap="none" spc="0" normalizeH="0" baseline="0" noProof="0" dirty="0">
                <a:ln>
                  <a:noFill/>
                </a:ln>
                <a:solidFill>
                  <a:srgbClr val="003A94"/>
                </a:solidFill>
                <a:effectLst/>
                <a:uLnTx/>
                <a:uFillTx/>
                <a:latin typeface="Arial"/>
                <a:ea typeface="+mn-ea"/>
                <a:cs typeface="+mn-cs"/>
              </a:rPr>
              <a:t> Data – C/O NOAA CSL– AEROMMA 2023</a:t>
            </a:r>
          </a:p>
        </p:txBody>
      </p:sp>
      <p:sp>
        <p:nvSpPr>
          <p:cNvPr id="18" name="Rectangle 17">
            <a:extLst>
              <a:ext uri="{FF2B5EF4-FFF2-40B4-BE49-F238E27FC236}">
                <a16:creationId xmlns:a16="http://schemas.microsoft.com/office/drawing/2014/main" id="{0BB8F3B0-A715-822E-4A3F-590B8B00D395}"/>
              </a:ext>
            </a:extLst>
          </p:cNvPr>
          <p:cNvSpPr/>
          <p:nvPr/>
        </p:nvSpPr>
        <p:spPr>
          <a:xfrm>
            <a:off x="8670663" y="2780951"/>
            <a:ext cx="457533" cy="560716"/>
          </a:xfrm>
          <a:prstGeom prst="rect">
            <a:avLst/>
          </a:prstGeom>
          <a:noFill/>
          <a:ln w="44450">
            <a:solidFill>
              <a:srgbClr val="FF00E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9" name="Rectangle 18">
            <a:extLst>
              <a:ext uri="{FF2B5EF4-FFF2-40B4-BE49-F238E27FC236}">
                <a16:creationId xmlns:a16="http://schemas.microsoft.com/office/drawing/2014/main" id="{0849D036-F2E9-EF32-C813-4C250688A89D}"/>
              </a:ext>
            </a:extLst>
          </p:cNvPr>
          <p:cNvSpPr/>
          <p:nvPr/>
        </p:nvSpPr>
        <p:spPr>
          <a:xfrm>
            <a:off x="9493468" y="2257836"/>
            <a:ext cx="382051" cy="400111"/>
          </a:xfrm>
          <a:prstGeom prst="rect">
            <a:avLst/>
          </a:prstGeom>
          <a:noFill/>
          <a:ln w="44450">
            <a:solidFill>
              <a:srgbClr val="FF00E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1" name="Rectangle 20">
            <a:extLst>
              <a:ext uri="{FF2B5EF4-FFF2-40B4-BE49-F238E27FC236}">
                <a16:creationId xmlns:a16="http://schemas.microsoft.com/office/drawing/2014/main" id="{FF57F147-6427-6FD7-E4BC-7333687E3E0D}"/>
              </a:ext>
            </a:extLst>
          </p:cNvPr>
          <p:cNvSpPr/>
          <p:nvPr/>
        </p:nvSpPr>
        <p:spPr>
          <a:xfrm>
            <a:off x="3492138" y="5478647"/>
            <a:ext cx="518520" cy="560716"/>
          </a:xfrm>
          <a:prstGeom prst="rect">
            <a:avLst/>
          </a:prstGeom>
          <a:noFill/>
          <a:ln w="44450">
            <a:solidFill>
              <a:srgbClr val="FF00E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3" name="Rectangle 22">
            <a:extLst>
              <a:ext uri="{FF2B5EF4-FFF2-40B4-BE49-F238E27FC236}">
                <a16:creationId xmlns:a16="http://schemas.microsoft.com/office/drawing/2014/main" id="{6FDBA703-BE8E-BAB6-A51F-9C1D93819C05}"/>
              </a:ext>
            </a:extLst>
          </p:cNvPr>
          <p:cNvSpPr/>
          <p:nvPr/>
        </p:nvSpPr>
        <p:spPr>
          <a:xfrm>
            <a:off x="4574856" y="4860610"/>
            <a:ext cx="535026" cy="470096"/>
          </a:xfrm>
          <a:prstGeom prst="rect">
            <a:avLst/>
          </a:prstGeom>
          <a:noFill/>
          <a:ln w="44450">
            <a:solidFill>
              <a:srgbClr val="FF00E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cxnSp>
        <p:nvCxnSpPr>
          <p:cNvPr id="25" name="Straight Arrow Connector 24">
            <a:extLst>
              <a:ext uri="{FF2B5EF4-FFF2-40B4-BE49-F238E27FC236}">
                <a16:creationId xmlns:a16="http://schemas.microsoft.com/office/drawing/2014/main" id="{3D654146-7CFC-676A-D7A2-E0A22927C475}"/>
              </a:ext>
            </a:extLst>
          </p:cNvPr>
          <p:cNvCxnSpPr/>
          <p:nvPr/>
        </p:nvCxnSpPr>
        <p:spPr>
          <a:xfrm flipV="1">
            <a:off x="5267417" y="3595511"/>
            <a:ext cx="2585665" cy="1330107"/>
          </a:xfrm>
          <a:prstGeom prst="straightConnector1">
            <a:avLst/>
          </a:prstGeom>
          <a:ln w="38100">
            <a:solidFill>
              <a:srgbClr val="FF00EF"/>
            </a:solidFill>
            <a:tailEnd type="triangle"/>
          </a:ln>
        </p:spPr>
        <p:style>
          <a:lnRef idx="1">
            <a:schemeClr val="accent1"/>
          </a:lnRef>
          <a:fillRef idx="0">
            <a:schemeClr val="accent1"/>
          </a:fillRef>
          <a:effectRef idx="0">
            <a:schemeClr val="accent1"/>
          </a:effectRef>
          <a:fontRef idx="minor">
            <a:schemeClr val="tx1"/>
          </a:fontRef>
        </p:style>
      </p:cxnSp>
      <p:pic>
        <p:nvPicPr>
          <p:cNvPr id="41" name="Picture 40">
            <a:extLst>
              <a:ext uri="{FF2B5EF4-FFF2-40B4-BE49-F238E27FC236}">
                <a16:creationId xmlns:a16="http://schemas.microsoft.com/office/drawing/2014/main" id="{9CFDFA06-C651-5DEE-14B2-F360A6F38484}"/>
              </a:ext>
            </a:extLst>
          </p:cNvPr>
          <p:cNvPicPr>
            <a:picLocks noChangeAspect="1"/>
          </p:cNvPicPr>
          <p:nvPr/>
        </p:nvPicPr>
        <p:blipFill>
          <a:blip r:embed="rId6"/>
          <a:srcRect t="5808" b="3137"/>
          <a:stretch/>
        </p:blipFill>
        <p:spPr>
          <a:xfrm>
            <a:off x="7583959" y="4068631"/>
            <a:ext cx="4364049" cy="2745222"/>
          </a:xfrm>
          <a:prstGeom prst="rect">
            <a:avLst/>
          </a:prstGeom>
        </p:spPr>
      </p:pic>
      <p:sp>
        <p:nvSpPr>
          <p:cNvPr id="44" name="Freeform 43">
            <a:extLst>
              <a:ext uri="{FF2B5EF4-FFF2-40B4-BE49-F238E27FC236}">
                <a16:creationId xmlns:a16="http://schemas.microsoft.com/office/drawing/2014/main" id="{16EC7519-3DB6-F835-6DE3-45BBB8A30F87}"/>
              </a:ext>
            </a:extLst>
          </p:cNvPr>
          <p:cNvSpPr/>
          <p:nvPr/>
        </p:nvSpPr>
        <p:spPr>
          <a:xfrm>
            <a:off x="3630099" y="5637199"/>
            <a:ext cx="4173239" cy="179210"/>
          </a:xfrm>
          <a:custGeom>
            <a:avLst/>
            <a:gdLst>
              <a:gd name="connsiteX0" fmla="*/ 0 w 4173239"/>
              <a:gd name="connsiteY0" fmla="*/ 137959 h 179210"/>
              <a:gd name="connsiteX1" fmla="*/ 1203158 w 4173239"/>
              <a:gd name="connsiteY1" fmla="*/ 455 h 179210"/>
              <a:gd name="connsiteX2" fmla="*/ 4173239 w 4173239"/>
              <a:gd name="connsiteY2" fmla="*/ 179210 h 179210"/>
            </a:gdLst>
            <a:ahLst/>
            <a:cxnLst>
              <a:cxn ang="0">
                <a:pos x="connsiteX0" y="connsiteY0"/>
              </a:cxn>
              <a:cxn ang="0">
                <a:pos x="connsiteX1" y="connsiteY1"/>
              </a:cxn>
              <a:cxn ang="0">
                <a:pos x="connsiteX2" y="connsiteY2"/>
              </a:cxn>
            </a:cxnLst>
            <a:rect l="l" t="t" r="r" b="b"/>
            <a:pathLst>
              <a:path w="4173239" h="179210">
                <a:moveTo>
                  <a:pt x="0" y="137959"/>
                </a:moveTo>
                <a:cubicBezTo>
                  <a:pt x="253809" y="65769"/>
                  <a:pt x="507618" y="-6420"/>
                  <a:pt x="1203158" y="455"/>
                </a:cubicBezTo>
                <a:cubicBezTo>
                  <a:pt x="1898698" y="7330"/>
                  <a:pt x="3035968" y="93270"/>
                  <a:pt x="4173239" y="179210"/>
                </a:cubicBezTo>
              </a:path>
            </a:pathLst>
          </a:custGeom>
          <a:noFill/>
          <a:ln w="38100">
            <a:solidFill>
              <a:srgbClr val="FF00EF"/>
            </a:solidFill>
            <a:tailEnd type="triangle"/>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45" name="Title 1">
            <a:extLst>
              <a:ext uri="{FF2B5EF4-FFF2-40B4-BE49-F238E27FC236}">
                <a16:creationId xmlns:a16="http://schemas.microsoft.com/office/drawing/2014/main" id="{A6680930-4510-36EC-3D8F-FAE35B530C85}"/>
              </a:ext>
            </a:extLst>
          </p:cNvPr>
          <p:cNvSpPr txBox="1">
            <a:spLocks/>
          </p:cNvSpPr>
          <p:nvPr/>
        </p:nvSpPr>
        <p:spPr>
          <a:xfrm>
            <a:off x="295850" y="373220"/>
            <a:ext cx="10884714" cy="630555"/>
          </a:xfrm>
          <a:prstGeom prst="rect">
            <a:avLst/>
          </a:prstGeom>
        </p:spPr>
        <p:txBody>
          <a:bodyPr>
            <a:noAutofit/>
          </a:bodyPr>
          <a:lstStyle>
            <a:lvl1pPr algn="l" defTabSz="914400" rtl="0" eaLnBrk="1" latinLnBrk="0" hangingPunct="1">
              <a:lnSpc>
                <a:spcPct val="90000"/>
              </a:lnSpc>
              <a:spcBef>
                <a:spcPct val="0"/>
              </a:spcBef>
              <a:buNone/>
              <a:defRPr sz="3200" kern="1200">
                <a:solidFill>
                  <a:srgbClr val="003A94"/>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003A94"/>
                </a:solidFill>
                <a:effectLst/>
                <a:uLnTx/>
                <a:uFillTx/>
                <a:latin typeface="Arial" panose="020B0604020202020204" pitchFamily="34" charset="0"/>
                <a:ea typeface="+mj-ea"/>
                <a:cs typeface="Arial" panose="020B0604020202020204" pitchFamily="34" charset="0"/>
              </a:rPr>
              <a:t>STAQS – New York AM/PM Flights – Point Sources</a:t>
            </a:r>
          </a:p>
        </p:txBody>
      </p:sp>
    </p:spTree>
    <p:extLst>
      <p:ext uri="{BB962C8B-B14F-4D97-AF65-F5344CB8AC3E}">
        <p14:creationId xmlns:p14="http://schemas.microsoft.com/office/powerpoint/2010/main" val="17515465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93CDAF-30D6-55B5-DD37-1ADC672B4977}"/>
            </a:ext>
          </a:extLst>
        </p:cNvPr>
        <p:cNvGrpSpPr/>
        <p:nvPr/>
      </p:nvGrpSpPr>
      <p:grpSpPr>
        <a:xfrm>
          <a:off x="0" y="0"/>
          <a:ext cx="0" cy="0"/>
          <a:chOff x="0" y="0"/>
          <a:chExt cx="0" cy="0"/>
        </a:xfrm>
      </p:grpSpPr>
      <p:sp>
        <p:nvSpPr>
          <p:cNvPr id="23" name="TextBox 22">
            <a:extLst>
              <a:ext uri="{FF2B5EF4-FFF2-40B4-BE49-F238E27FC236}">
                <a16:creationId xmlns:a16="http://schemas.microsoft.com/office/drawing/2014/main" id="{F52ED6BF-64A4-4766-6C53-BEAB4239D39E}"/>
              </a:ext>
            </a:extLst>
          </p:cNvPr>
          <p:cNvSpPr txBox="1"/>
          <p:nvPr/>
        </p:nvSpPr>
        <p:spPr>
          <a:xfrm>
            <a:off x="-32124" y="16935"/>
            <a:ext cx="12224123" cy="830997"/>
          </a:xfrm>
          <a:prstGeom prst="rect">
            <a:avLst/>
          </a:prstGeom>
          <a:noFill/>
        </p:spPr>
        <p:txBody>
          <a:bodyPr wrap="square" rtlCol="0">
            <a:spAutoFit/>
          </a:bodyPr>
          <a:lstStyle/>
          <a:p>
            <a:pPr marL="0" marR="0" lvl="0" indent="0" algn="ctr" defTabSz="913843"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Helvetica" pitchFamily="2" charset="0"/>
                <a:ea typeface="+mn-ea"/>
                <a:cs typeface="Arial" panose="020B0604020202020204" pitchFamily="34" charset="0"/>
              </a:rPr>
              <a:t>AVIRIS-NG</a:t>
            </a:r>
          </a:p>
        </p:txBody>
      </p:sp>
      <p:pic>
        <p:nvPicPr>
          <p:cNvPr id="22" name="Picture 21">
            <a:extLst>
              <a:ext uri="{FF2B5EF4-FFF2-40B4-BE49-F238E27FC236}">
                <a16:creationId xmlns:a16="http://schemas.microsoft.com/office/drawing/2014/main" id="{DF0589EB-7191-96EA-5334-E1A0ABB712B7}"/>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4619360" y="1282982"/>
            <a:ext cx="7339127" cy="4128259"/>
          </a:xfrm>
          <a:prstGeom prst="rect">
            <a:avLst/>
          </a:prstGeom>
          <a:ln>
            <a:solidFill>
              <a:schemeClr val="tx1"/>
            </a:solidFill>
          </a:ln>
        </p:spPr>
      </p:pic>
      <p:sp>
        <p:nvSpPr>
          <p:cNvPr id="24" name="TextBox 23">
            <a:extLst>
              <a:ext uri="{FF2B5EF4-FFF2-40B4-BE49-F238E27FC236}">
                <a16:creationId xmlns:a16="http://schemas.microsoft.com/office/drawing/2014/main" id="{8573B4C6-BFE9-6757-F780-C7D378895BB1}"/>
              </a:ext>
            </a:extLst>
          </p:cNvPr>
          <p:cNvSpPr txBox="1"/>
          <p:nvPr/>
        </p:nvSpPr>
        <p:spPr>
          <a:xfrm>
            <a:off x="330565" y="1331105"/>
            <a:ext cx="3903232" cy="41549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Helvetica" pitchFamily="2" charset="0"/>
                <a:ea typeface="+mn-ea"/>
                <a:cs typeface="+mn-cs"/>
              </a:rPr>
              <a:t>AVIRIS-NG is an airborne VIS-SWIR imaging spectrometer retrieving methane/CO</a:t>
            </a:r>
            <a:r>
              <a:rPr kumimoji="0" lang="en-US" sz="2400" b="0" i="0" u="none" strike="noStrike" kern="1200" cap="none" spc="0" normalizeH="0" baseline="-25000" noProof="0" dirty="0">
                <a:ln>
                  <a:noFill/>
                </a:ln>
                <a:solidFill>
                  <a:prstClr val="white"/>
                </a:solidFill>
                <a:effectLst/>
                <a:uLnTx/>
                <a:uFillTx/>
                <a:latin typeface="Helvetica" pitchFamily="2" charset="0"/>
                <a:ea typeface="+mn-ea"/>
                <a:cs typeface="+mn-cs"/>
              </a:rPr>
              <a:t>2</a:t>
            </a:r>
            <a:r>
              <a:rPr kumimoji="0" lang="en-US" sz="2400" b="0" i="0" u="none" strike="noStrike" kern="1200" cap="none" spc="0" normalizeH="0" baseline="0" noProof="0" dirty="0">
                <a:ln>
                  <a:noFill/>
                </a:ln>
                <a:solidFill>
                  <a:prstClr val="white"/>
                </a:solidFill>
                <a:effectLst/>
                <a:uLnTx/>
                <a:uFillTx/>
                <a:latin typeface="Helvetica" pitchFamily="2" charset="0"/>
                <a:ea typeface="+mn-ea"/>
                <a:cs typeface="+mn-cs"/>
              </a:rPr>
              <a:t> emissions using an iterative matched filter technique.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Helvetica"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Helvetica" pitchFamily="2" charset="0"/>
                <a:ea typeface="+mn-ea"/>
                <a:cs typeface="+mn-cs"/>
              </a:rPr>
              <a:t>Emission rate estimates from the noted plumes below and imagery will be publicly available soon.</a:t>
            </a:r>
          </a:p>
        </p:txBody>
      </p:sp>
      <p:sp>
        <p:nvSpPr>
          <p:cNvPr id="29" name="TextBox 28">
            <a:extLst>
              <a:ext uri="{FF2B5EF4-FFF2-40B4-BE49-F238E27FC236}">
                <a16:creationId xmlns:a16="http://schemas.microsoft.com/office/drawing/2014/main" id="{9CEE5337-2D57-1897-4926-DDA09BC600DC}"/>
              </a:ext>
            </a:extLst>
          </p:cNvPr>
          <p:cNvSpPr txBox="1"/>
          <p:nvPr/>
        </p:nvSpPr>
        <p:spPr>
          <a:xfrm>
            <a:off x="9897690" y="5486089"/>
            <a:ext cx="1854995"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prstClr val="white"/>
                </a:solidFill>
                <a:effectLst/>
                <a:uLnTx/>
                <a:uFillTx/>
                <a:latin typeface="Helvetica" pitchFamily="2" charset="0"/>
                <a:ea typeface="+mn-ea"/>
                <a:cs typeface="+mn-cs"/>
              </a:rPr>
              <a:t>Credit: Daniel Jensen, JPL</a:t>
            </a:r>
          </a:p>
        </p:txBody>
      </p:sp>
      <p:sp>
        <p:nvSpPr>
          <p:cNvPr id="33" name="TextBox 32">
            <a:extLst>
              <a:ext uri="{FF2B5EF4-FFF2-40B4-BE49-F238E27FC236}">
                <a16:creationId xmlns:a16="http://schemas.microsoft.com/office/drawing/2014/main" id="{546D394A-B8F1-950B-B780-A7947851550E}"/>
              </a:ext>
            </a:extLst>
          </p:cNvPr>
          <p:cNvSpPr txBox="1"/>
          <p:nvPr/>
        </p:nvSpPr>
        <p:spPr>
          <a:xfrm>
            <a:off x="7547944" y="5899355"/>
            <a:ext cx="4204741" cy="461665"/>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white"/>
                </a:solidFill>
                <a:effectLst/>
                <a:uLnTx/>
                <a:uFillTx/>
                <a:latin typeface="Helvetica" pitchFamily="2" charset="0"/>
                <a:ea typeface="+mn-ea"/>
                <a:cs typeface="+mn-cs"/>
              </a:rPr>
              <a:t>Contacts: Daniel Jensen—</a:t>
            </a:r>
            <a:r>
              <a:rPr kumimoji="0" lang="en-US" sz="1200" b="0" i="1" u="none" strike="noStrike" kern="1200" cap="none" spc="0" normalizeH="0" baseline="0" noProof="0" dirty="0" err="1">
                <a:ln>
                  <a:noFill/>
                </a:ln>
                <a:solidFill>
                  <a:prstClr val="white"/>
                </a:solidFill>
                <a:effectLst/>
                <a:uLnTx/>
                <a:uFillTx/>
                <a:latin typeface="Helvetica" pitchFamily="2" charset="0"/>
                <a:ea typeface="+mn-ea"/>
                <a:cs typeface="+mn-cs"/>
              </a:rPr>
              <a:t>daniel.j.jensen@jpl.nasa.gov</a:t>
            </a:r>
            <a:r>
              <a:rPr kumimoji="0" lang="en-US" sz="1200" b="0" i="1" u="none" strike="noStrike" kern="1200" cap="none" spc="0" normalizeH="0" baseline="0" noProof="0" dirty="0">
                <a:ln>
                  <a:noFill/>
                </a:ln>
                <a:solidFill>
                  <a:prstClr val="white"/>
                </a:solidFill>
                <a:effectLst/>
                <a:uLnTx/>
                <a:uFillTx/>
                <a:latin typeface="Helvetica" pitchFamily="2" charset="0"/>
                <a:ea typeface="+mn-ea"/>
                <a:cs typeface="+mn-cs"/>
              </a:rPr>
              <a:t>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white"/>
                </a:solidFill>
                <a:effectLst/>
                <a:uLnTx/>
                <a:uFillTx/>
                <a:latin typeface="Helvetica" pitchFamily="2" charset="0"/>
                <a:ea typeface="+mn-ea"/>
                <a:cs typeface="+mn-cs"/>
              </a:rPr>
              <a:t>	     Andrew Thorpe—</a:t>
            </a:r>
            <a:r>
              <a:rPr kumimoji="0" lang="en-US" sz="1200" b="0" i="1" u="none" strike="noStrike" kern="1200" cap="none" spc="0" normalizeH="0" baseline="0" noProof="0" dirty="0" err="1">
                <a:ln>
                  <a:noFill/>
                </a:ln>
                <a:solidFill>
                  <a:prstClr val="white"/>
                </a:solidFill>
                <a:effectLst/>
                <a:uLnTx/>
                <a:uFillTx/>
                <a:latin typeface="Helvetica" pitchFamily="2" charset="0"/>
                <a:ea typeface="+mn-ea"/>
                <a:cs typeface="+mn-cs"/>
              </a:rPr>
              <a:t>andrew.k.thorpe@jpl.nasa.gov</a:t>
            </a:r>
            <a:endParaRPr kumimoji="0" lang="en-US" sz="1200" b="0" i="1" u="none" strike="noStrike" kern="1200" cap="none" spc="0" normalizeH="0" baseline="0" noProof="0" dirty="0">
              <a:ln>
                <a:noFill/>
              </a:ln>
              <a:solidFill>
                <a:prstClr val="white"/>
              </a:solidFill>
              <a:effectLst/>
              <a:uLnTx/>
              <a:uFillTx/>
              <a:latin typeface="Helvetica" pitchFamily="2" charset="0"/>
              <a:ea typeface="+mn-ea"/>
              <a:cs typeface="+mn-cs"/>
            </a:endParaRPr>
          </a:p>
        </p:txBody>
      </p:sp>
      <p:cxnSp>
        <p:nvCxnSpPr>
          <p:cNvPr id="4" name="Straight Connector 3">
            <a:extLst>
              <a:ext uri="{FF2B5EF4-FFF2-40B4-BE49-F238E27FC236}">
                <a16:creationId xmlns:a16="http://schemas.microsoft.com/office/drawing/2014/main" id="{759C8D77-644C-F1CC-7B42-F0D8D7210092}"/>
              </a:ext>
            </a:extLst>
          </p:cNvPr>
          <p:cNvCxnSpPr>
            <a:cxnSpLocks/>
          </p:cNvCxnSpPr>
          <p:nvPr/>
        </p:nvCxnSpPr>
        <p:spPr>
          <a:xfrm flipH="1">
            <a:off x="0" y="958645"/>
            <a:ext cx="12192000" cy="0"/>
          </a:xfrm>
          <a:prstGeom prst="line">
            <a:avLst/>
          </a:prstGeom>
          <a:ln w="127000">
            <a:gradFill flip="none" rotWithShape="1">
              <a:gsLst>
                <a:gs pos="0">
                  <a:schemeClr val="accent2"/>
                </a:gs>
                <a:gs pos="27000">
                  <a:schemeClr val="accent2">
                    <a:lumMod val="75000"/>
                  </a:schemeClr>
                </a:gs>
                <a:gs pos="57000">
                  <a:schemeClr val="accent5">
                    <a:lumMod val="60000"/>
                    <a:lumOff val="40000"/>
                  </a:schemeClr>
                </a:gs>
                <a:gs pos="100000">
                  <a:schemeClr val="accent5">
                    <a:lumMod val="75000"/>
                  </a:schemeClr>
                </a:gs>
              </a:gsLst>
              <a:path path="circle">
                <a:fillToRect l="100000" t="100000"/>
              </a:path>
              <a:tileRect r="-100000" b="-100000"/>
            </a:gra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9264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143887-3727-7BD0-398C-F9C4B38D5B37}"/>
            </a:ext>
          </a:extLst>
        </p:cNvPr>
        <p:cNvGrpSpPr/>
        <p:nvPr/>
      </p:nvGrpSpPr>
      <p:grpSpPr>
        <a:xfrm>
          <a:off x="0" y="0"/>
          <a:ext cx="0" cy="0"/>
          <a:chOff x="0" y="0"/>
          <a:chExt cx="0" cy="0"/>
        </a:xfrm>
      </p:grpSpPr>
      <p:sp>
        <p:nvSpPr>
          <p:cNvPr id="23" name="TextBox 22">
            <a:extLst>
              <a:ext uri="{FF2B5EF4-FFF2-40B4-BE49-F238E27FC236}">
                <a16:creationId xmlns:a16="http://schemas.microsoft.com/office/drawing/2014/main" id="{87AC7704-314E-672C-EFBB-189730CF1F4B}"/>
              </a:ext>
            </a:extLst>
          </p:cNvPr>
          <p:cNvSpPr txBox="1"/>
          <p:nvPr/>
        </p:nvSpPr>
        <p:spPr>
          <a:xfrm>
            <a:off x="-32124" y="79565"/>
            <a:ext cx="12224123" cy="707886"/>
          </a:xfrm>
          <a:prstGeom prst="rect">
            <a:avLst/>
          </a:prstGeom>
          <a:noFill/>
        </p:spPr>
        <p:txBody>
          <a:bodyPr wrap="square" rtlCol="0">
            <a:spAutoFit/>
          </a:bodyPr>
          <a:lstStyle/>
          <a:p>
            <a:pPr marL="0" marR="0" lvl="0" indent="0" defTabSz="913843"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Helvetica" pitchFamily="2" charset="0"/>
                <a:ea typeface="+mn-ea"/>
                <a:cs typeface="Arial" panose="020B0604020202020204" pitchFamily="34" charset="0"/>
              </a:rPr>
              <a:t>Tropospheric Ozone Lidar Network (TOLNET)</a:t>
            </a:r>
          </a:p>
        </p:txBody>
      </p:sp>
      <p:sp>
        <p:nvSpPr>
          <p:cNvPr id="33" name="TextBox 32">
            <a:extLst>
              <a:ext uri="{FF2B5EF4-FFF2-40B4-BE49-F238E27FC236}">
                <a16:creationId xmlns:a16="http://schemas.microsoft.com/office/drawing/2014/main" id="{68C13F37-284E-9F0C-1695-C45E4ACF4079}"/>
              </a:ext>
            </a:extLst>
          </p:cNvPr>
          <p:cNvSpPr txBox="1"/>
          <p:nvPr/>
        </p:nvSpPr>
        <p:spPr>
          <a:xfrm>
            <a:off x="8546263" y="6425449"/>
            <a:ext cx="3544625" cy="461665"/>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white"/>
                </a:solidFill>
                <a:effectLst/>
                <a:uLnTx/>
                <a:uFillTx/>
                <a:latin typeface="Helvetica" pitchFamily="2" charset="0"/>
              </a:rPr>
              <a:t>Contact: John </a:t>
            </a:r>
            <a:r>
              <a:rPr kumimoji="0" lang="en-US" sz="1200" b="0" i="1" u="none" strike="noStrike" kern="1200" cap="none" spc="0" normalizeH="0" baseline="0" noProof="0" dirty="0">
                <a:ln>
                  <a:noFill/>
                </a:ln>
                <a:effectLst/>
                <a:uLnTx/>
                <a:uFillTx/>
                <a:latin typeface="Helvetica" pitchFamily="2" charset="0"/>
              </a:rPr>
              <a:t>Sullivan </a:t>
            </a:r>
            <a:r>
              <a:rPr kumimoji="0" lang="en-US" sz="1200" b="0" i="1" u="none" strike="noStrike" kern="1200" cap="none" spc="0" normalizeH="0" baseline="0" noProof="0" dirty="0">
                <a:ln>
                  <a:noFill/>
                </a:ln>
                <a:effectLst/>
                <a:uLnTx/>
                <a:uFillTx/>
                <a:latin typeface="Helvetica" pitchFamily="2" charset="0"/>
                <a:hlinkClick r:id="rId3">
                  <a:extLst>
                    <a:ext uri="{A12FA001-AC4F-418D-AE19-62706E023703}">
                      <ahyp:hlinkClr xmlns:ahyp="http://schemas.microsoft.com/office/drawing/2018/hyperlinkcolor" val="tx"/>
                    </a:ext>
                  </a:extLst>
                </a:hlinkClick>
              </a:rPr>
              <a:t>–john.t.sullivan@nasa.gov</a:t>
            </a:r>
            <a:endParaRPr kumimoji="0" lang="en-US" sz="1200" b="0" i="1" u="none" strike="noStrike" kern="1200" cap="none" spc="0" normalizeH="0" baseline="0" noProof="0" dirty="0">
              <a:ln>
                <a:noFill/>
              </a:ln>
              <a:effectLst/>
              <a:uLnTx/>
              <a:uFillTx/>
              <a:latin typeface="Helvetica" pitchFamily="2"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lang="en-US" sz="1200" i="1" dirty="0">
                <a:latin typeface="Helvetica" pitchFamily="2" charset="0"/>
              </a:rPr>
              <a:t>Fernando </a:t>
            </a:r>
            <a:r>
              <a:rPr lang="en-US" sz="1200" i="1" dirty="0" err="1">
                <a:latin typeface="Helvetica" pitchFamily="2" charset="0"/>
              </a:rPr>
              <a:t>Chouza</a:t>
            </a:r>
            <a:r>
              <a:rPr lang="en-US" sz="1200" i="1" dirty="0">
                <a:latin typeface="Helvetica" pitchFamily="2" charset="0"/>
              </a:rPr>
              <a:t>—</a:t>
            </a:r>
            <a:r>
              <a:rPr lang="en-US" sz="1200" i="1" dirty="0" err="1">
                <a:latin typeface="Helvetica" pitchFamily="2" charset="0"/>
              </a:rPr>
              <a:t>keil@jpl.nasa.gov</a:t>
            </a:r>
            <a:endParaRPr kumimoji="0" lang="en-US" sz="1200" b="0" i="1" u="none" strike="noStrike" kern="1200" cap="none" spc="0" normalizeH="0" baseline="0" noProof="0" dirty="0">
              <a:ln>
                <a:noFill/>
              </a:ln>
              <a:effectLst/>
              <a:uLnTx/>
              <a:uFillTx/>
              <a:latin typeface="Helvetica" pitchFamily="2" charset="0"/>
            </a:endParaRPr>
          </a:p>
        </p:txBody>
      </p:sp>
      <p:cxnSp>
        <p:nvCxnSpPr>
          <p:cNvPr id="4" name="Straight Connector 3">
            <a:extLst>
              <a:ext uri="{FF2B5EF4-FFF2-40B4-BE49-F238E27FC236}">
                <a16:creationId xmlns:a16="http://schemas.microsoft.com/office/drawing/2014/main" id="{9B9A1767-6A42-0466-9297-8D228BC77D81}"/>
              </a:ext>
            </a:extLst>
          </p:cNvPr>
          <p:cNvCxnSpPr>
            <a:cxnSpLocks/>
          </p:cNvCxnSpPr>
          <p:nvPr/>
        </p:nvCxnSpPr>
        <p:spPr>
          <a:xfrm flipH="1">
            <a:off x="0" y="1271768"/>
            <a:ext cx="12192000" cy="0"/>
          </a:xfrm>
          <a:prstGeom prst="line">
            <a:avLst/>
          </a:prstGeom>
          <a:ln w="127000">
            <a:gradFill flip="none" rotWithShape="1">
              <a:gsLst>
                <a:gs pos="0">
                  <a:schemeClr val="accent2"/>
                </a:gs>
                <a:gs pos="27000">
                  <a:schemeClr val="accent2">
                    <a:lumMod val="75000"/>
                  </a:schemeClr>
                </a:gs>
                <a:gs pos="57000">
                  <a:schemeClr val="accent5">
                    <a:lumMod val="60000"/>
                    <a:lumOff val="40000"/>
                  </a:schemeClr>
                </a:gs>
                <a:gs pos="100000">
                  <a:schemeClr val="accent5">
                    <a:lumMod val="75000"/>
                  </a:schemeClr>
                </a:gs>
              </a:gsLst>
              <a:path path="circle">
                <a:fillToRect l="100000" t="100000"/>
              </a:path>
              <a:tileRect r="-100000" b="-100000"/>
            </a:gradFill>
          </a:ln>
        </p:spPr>
        <p:style>
          <a:lnRef idx="2">
            <a:schemeClr val="accent1"/>
          </a:lnRef>
          <a:fillRef idx="0">
            <a:schemeClr val="accent1"/>
          </a:fillRef>
          <a:effectRef idx="1">
            <a:schemeClr val="accent1"/>
          </a:effectRef>
          <a:fontRef idx="minor">
            <a:schemeClr val="tx1"/>
          </a:fontRef>
        </p:style>
      </p:cxnSp>
      <p:pic>
        <p:nvPicPr>
          <p:cNvPr id="3" name="Picture 2">
            <a:extLst>
              <a:ext uri="{FF2B5EF4-FFF2-40B4-BE49-F238E27FC236}">
                <a16:creationId xmlns:a16="http://schemas.microsoft.com/office/drawing/2014/main" id="{6CEE7841-CF79-78EF-028C-9C261A951564}"/>
              </a:ext>
            </a:extLst>
          </p:cNvPr>
          <p:cNvPicPr>
            <a:picLocks noChangeAspect="1"/>
          </p:cNvPicPr>
          <p:nvPr/>
        </p:nvPicPr>
        <p:blipFill>
          <a:blip r:embed="rId4"/>
          <a:stretch>
            <a:fillRect/>
          </a:stretch>
        </p:blipFill>
        <p:spPr>
          <a:xfrm>
            <a:off x="6417307" y="5406975"/>
            <a:ext cx="4842637" cy="952541"/>
          </a:xfrm>
          <a:prstGeom prst="rect">
            <a:avLst/>
          </a:prstGeom>
        </p:spPr>
      </p:pic>
      <p:pic>
        <p:nvPicPr>
          <p:cNvPr id="6" name="Picture 5">
            <a:extLst>
              <a:ext uri="{FF2B5EF4-FFF2-40B4-BE49-F238E27FC236}">
                <a16:creationId xmlns:a16="http://schemas.microsoft.com/office/drawing/2014/main" id="{1C8C8EB2-EE99-7F91-176E-EACCBE07BA5E}"/>
              </a:ext>
            </a:extLst>
          </p:cNvPr>
          <p:cNvPicPr>
            <a:picLocks noChangeAspect="1"/>
          </p:cNvPicPr>
          <p:nvPr/>
        </p:nvPicPr>
        <p:blipFill>
          <a:blip r:embed="rId5"/>
          <a:stretch>
            <a:fillRect/>
          </a:stretch>
        </p:blipFill>
        <p:spPr>
          <a:xfrm>
            <a:off x="11117034" y="5393916"/>
            <a:ext cx="1074966" cy="1074966"/>
          </a:xfrm>
          <a:prstGeom prst="rect">
            <a:avLst/>
          </a:prstGeom>
        </p:spPr>
      </p:pic>
      <p:sp>
        <p:nvSpPr>
          <p:cNvPr id="8" name="Google Shape;244;p5">
            <a:extLst>
              <a:ext uri="{FF2B5EF4-FFF2-40B4-BE49-F238E27FC236}">
                <a16:creationId xmlns:a16="http://schemas.microsoft.com/office/drawing/2014/main" id="{BB2B529D-FC1C-2473-0921-1C05404DBB50}"/>
              </a:ext>
            </a:extLst>
          </p:cNvPr>
          <p:cNvSpPr txBox="1"/>
          <p:nvPr/>
        </p:nvSpPr>
        <p:spPr>
          <a:xfrm>
            <a:off x="3351117" y="639222"/>
            <a:ext cx="5091194" cy="52318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accent1"/>
              </a:buClr>
              <a:buSzPts val="3000"/>
              <a:buFont typeface="Calibri"/>
              <a:buNone/>
            </a:pPr>
            <a:r>
              <a:rPr lang="en-US" sz="2800" b="1" dirty="0">
                <a:latin typeface="Calibri"/>
                <a:ea typeface="Calibri"/>
                <a:cs typeface="Calibri"/>
                <a:sym typeface="Calibri"/>
              </a:rPr>
              <a:t>8 Lidars in three major domains!</a:t>
            </a:r>
          </a:p>
        </p:txBody>
      </p:sp>
      <p:pic>
        <p:nvPicPr>
          <p:cNvPr id="10" name="Google Shape;246;p5">
            <a:extLst>
              <a:ext uri="{FF2B5EF4-FFF2-40B4-BE49-F238E27FC236}">
                <a16:creationId xmlns:a16="http://schemas.microsoft.com/office/drawing/2014/main" id="{1EF6E745-4FDC-35E7-D71F-DF29737D418B}"/>
              </a:ext>
            </a:extLst>
          </p:cNvPr>
          <p:cNvPicPr preferRelativeResize="0"/>
          <p:nvPr/>
        </p:nvPicPr>
        <p:blipFill rotWithShape="1">
          <a:blip r:embed="rId6" cstate="hqprint">
            <a:alphaModFix/>
            <a:extLst>
              <a:ext uri="{28A0092B-C50C-407E-A947-70E740481C1C}">
                <a14:useLocalDpi xmlns:a14="http://schemas.microsoft.com/office/drawing/2010/main"/>
              </a:ext>
            </a:extLst>
          </a:blip>
          <a:srcRect/>
          <a:stretch/>
        </p:blipFill>
        <p:spPr>
          <a:xfrm>
            <a:off x="11075963" y="38326"/>
            <a:ext cx="1083616" cy="1109632"/>
          </a:xfrm>
          <a:prstGeom prst="rect">
            <a:avLst/>
          </a:prstGeom>
          <a:noFill/>
          <a:ln>
            <a:noFill/>
          </a:ln>
        </p:spPr>
      </p:pic>
      <p:pic>
        <p:nvPicPr>
          <p:cNvPr id="14" name="Picture 13">
            <a:extLst>
              <a:ext uri="{FF2B5EF4-FFF2-40B4-BE49-F238E27FC236}">
                <a16:creationId xmlns:a16="http://schemas.microsoft.com/office/drawing/2014/main" id="{734F8664-FA3E-4055-3F89-451450C188D1}"/>
              </a:ext>
            </a:extLst>
          </p:cNvPr>
          <p:cNvPicPr>
            <a:picLocks noChangeAspect="1"/>
          </p:cNvPicPr>
          <p:nvPr/>
        </p:nvPicPr>
        <p:blipFill>
          <a:blip r:embed="rId7"/>
          <a:stretch>
            <a:fillRect/>
          </a:stretch>
        </p:blipFill>
        <p:spPr>
          <a:xfrm>
            <a:off x="6427396" y="1751481"/>
            <a:ext cx="5573031" cy="3656246"/>
          </a:xfrm>
          <a:prstGeom prst="rect">
            <a:avLst/>
          </a:prstGeom>
        </p:spPr>
      </p:pic>
      <p:sp>
        <p:nvSpPr>
          <p:cNvPr id="17" name="TextBox 16">
            <a:extLst>
              <a:ext uri="{FF2B5EF4-FFF2-40B4-BE49-F238E27FC236}">
                <a16:creationId xmlns:a16="http://schemas.microsoft.com/office/drawing/2014/main" id="{457F88D9-4619-DEB6-32F9-097B9309E0FC}"/>
              </a:ext>
            </a:extLst>
          </p:cNvPr>
          <p:cNvSpPr txBox="1"/>
          <p:nvPr/>
        </p:nvSpPr>
        <p:spPr>
          <a:xfrm>
            <a:off x="6973874" y="1431359"/>
            <a:ext cx="4480073" cy="369332"/>
          </a:xfrm>
          <a:prstGeom prst="rect">
            <a:avLst/>
          </a:prstGeom>
          <a:noFill/>
        </p:spPr>
        <p:txBody>
          <a:bodyPr wrap="none" rtlCol="0">
            <a:spAutoFit/>
          </a:bodyPr>
          <a:lstStyle/>
          <a:p>
            <a:r>
              <a:rPr lang="en-US" dirty="0">
                <a:solidFill>
                  <a:schemeClr val="accent5">
                    <a:lumMod val="20000"/>
                    <a:lumOff val="80000"/>
                  </a:schemeClr>
                </a:solidFill>
              </a:rPr>
              <a:t>New compact system deployed and tested!</a:t>
            </a:r>
          </a:p>
        </p:txBody>
      </p:sp>
      <p:sp>
        <p:nvSpPr>
          <p:cNvPr id="18" name="TextBox 17">
            <a:extLst>
              <a:ext uri="{FF2B5EF4-FFF2-40B4-BE49-F238E27FC236}">
                <a16:creationId xmlns:a16="http://schemas.microsoft.com/office/drawing/2014/main" id="{D8F70161-E1B7-C83F-6734-E1B568C7123E}"/>
              </a:ext>
            </a:extLst>
          </p:cNvPr>
          <p:cNvSpPr txBox="1"/>
          <p:nvPr/>
        </p:nvSpPr>
        <p:spPr>
          <a:xfrm>
            <a:off x="1415011" y="1464441"/>
            <a:ext cx="3573992" cy="369332"/>
          </a:xfrm>
          <a:prstGeom prst="rect">
            <a:avLst/>
          </a:prstGeom>
          <a:noFill/>
        </p:spPr>
        <p:txBody>
          <a:bodyPr wrap="none" rtlCol="0">
            <a:spAutoFit/>
          </a:bodyPr>
          <a:lstStyle/>
          <a:p>
            <a:r>
              <a:rPr lang="en-US" dirty="0">
                <a:solidFill>
                  <a:schemeClr val="accent5">
                    <a:lumMod val="20000"/>
                    <a:lumOff val="80000"/>
                  </a:schemeClr>
                </a:solidFill>
              </a:rPr>
              <a:t>Contributions to model evaluation</a:t>
            </a:r>
          </a:p>
        </p:txBody>
      </p:sp>
      <p:cxnSp>
        <p:nvCxnSpPr>
          <p:cNvPr id="32" name="Straight Connector 31">
            <a:extLst>
              <a:ext uri="{FF2B5EF4-FFF2-40B4-BE49-F238E27FC236}">
                <a16:creationId xmlns:a16="http://schemas.microsoft.com/office/drawing/2014/main" id="{767690A7-A011-2C02-25FE-6F5CB973DDB1}"/>
              </a:ext>
            </a:extLst>
          </p:cNvPr>
          <p:cNvCxnSpPr>
            <a:cxnSpLocks/>
          </p:cNvCxnSpPr>
          <p:nvPr/>
        </p:nvCxnSpPr>
        <p:spPr>
          <a:xfrm flipV="1">
            <a:off x="6096000" y="1278957"/>
            <a:ext cx="0" cy="5499478"/>
          </a:xfrm>
          <a:prstGeom prst="line">
            <a:avLst/>
          </a:prstGeom>
          <a:ln w="38100">
            <a:gradFill flip="none" rotWithShape="1">
              <a:gsLst>
                <a:gs pos="0">
                  <a:schemeClr val="accent2"/>
                </a:gs>
                <a:gs pos="27000">
                  <a:schemeClr val="accent2">
                    <a:lumMod val="75000"/>
                  </a:schemeClr>
                </a:gs>
                <a:gs pos="57000">
                  <a:schemeClr val="accent5">
                    <a:lumMod val="60000"/>
                    <a:lumOff val="40000"/>
                  </a:schemeClr>
                </a:gs>
                <a:gs pos="100000">
                  <a:schemeClr val="accent5">
                    <a:lumMod val="75000"/>
                  </a:schemeClr>
                </a:gs>
              </a:gsLst>
              <a:path path="circle">
                <a:fillToRect l="100000" t="100000"/>
              </a:path>
              <a:tileRect r="-100000" b="-100000"/>
            </a:gradFill>
            <a:prstDash val="dashDot"/>
          </a:ln>
        </p:spPr>
        <p:style>
          <a:lnRef idx="2">
            <a:schemeClr val="accent1"/>
          </a:lnRef>
          <a:fillRef idx="0">
            <a:schemeClr val="accent1"/>
          </a:fillRef>
          <a:effectRef idx="1">
            <a:schemeClr val="accent1"/>
          </a:effectRef>
          <a:fontRef idx="minor">
            <a:schemeClr val="tx1"/>
          </a:fontRef>
        </p:style>
      </p:cxnSp>
      <p:sp>
        <p:nvSpPr>
          <p:cNvPr id="36" name="TextBox 35">
            <a:extLst>
              <a:ext uri="{FF2B5EF4-FFF2-40B4-BE49-F238E27FC236}">
                <a16:creationId xmlns:a16="http://schemas.microsoft.com/office/drawing/2014/main" id="{E2FEDC06-4832-A82E-3F54-E6D29204484B}"/>
              </a:ext>
            </a:extLst>
          </p:cNvPr>
          <p:cNvSpPr txBox="1"/>
          <p:nvPr/>
        </p:nvSpPr>
        <p:spPr>
          <a:xfrm>
            <a:off x="2942924" y="6425449"/>
            <a:ext cx="3137013" cy="276999"/>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white"/>
                </a:solidFill>
                <a:effectLst/>
                <a:uLnTx/>
                <a:uFillTx/>
                <a:latin typeface="Helvetica" pitchFamily="2" charset="0"/>
              </a:rPr>
              <a:t>Contact: Jerrold </a:t>
            </a:r>
            <a:r>
              <a:rPr kumimoji="0" lang="en-US" sz="1200" b="0" i="1" u="none" strike="noStrike" kern="1200" cap="none" spc="0" normalizeH="0" baseline="0" noProof="0" dirty="0" err="1">
                <a:ln>
                  <a:noFill/>
                </a:ln>
                <a:solidFill>
                  <a:prstClr val="white"/>
                </a:solidFill>
                <a:effectLst/>
                <a:uLnTx/>
                <a:uFillTx/>
                <a:latin typeface="Helvetica" pitchFamily="2" charset="0"/>
              </a:rPr>
              <a:t>Accdan</a:t>
            </a:r>
            <a:r>
              <a:rPr kumimoji="0" lang="en-US" sz="1200" b="0" i="1" u="none" strike="noStrike" kern="1200" cap="none" spc="0" normalizeH="0" baseline="0" noProof="0" dirty="0">
                <a:ln>
                  <a:noFill/>
                </a:ln>
                <a:solidFill>
                  <a:prstClr val="white"/>
                </a:solidFill>
                <a:effectLst/>
                <a:uLnTx/>
                <a:uFillTx/>
                <a:latin typeface="Helvetica" pitchFamily="2" charset="0"/>
              </a:rPr>
              <a:t>—</a:t>
            </a:r>
            <a:r>
              <a:rPr kumimoji="0" lang="en-US" sz="1200" b="0" i="1" u="none" strike="noStrike" kern="1200" cap="none" spc="0" normalizeH="0" baseline="0" noProof="0" dirty="0" err="1">
                <a:ln>
                  <a:noFill/>
                </a:ln>
                <a:solidFill>
                  <a:prstClr val="white"/>
                </a:solidFill>
                <a:effectLst/>
                <a:uLnTx/>
                <a:uFillTx/>
                <a:latin typeface="Helvetica" pitchFamily="2" charset="0"/>
              </a:rPr>
              <a:t>acdan@wisc.edu</a:t>
            </a:r>
            <a:endParaRPr kumimoji="0" lang="en-US" sz="1200" b="0" i="1" u="none" strike="noStrike" kern="1200" cap="none" spc="0" normalizeH="0" baseline="0" noProof="0" dirty="0">
              <a:ln>
                <a:noFill/>
              </a:ln>
              <a:effectLst/>
              <a:uLnTx/>
              <a:uFillTx/>
              <a:latin typeface="Helvetica" pitchFamily="2" charset="0"/>
            </a:endParaRPr>
          </a:p>
        </p:txBody>
      </p:sp>
      <p:pic>
        <p:nvPicPr>
          <p:cNvPr id="38" name="Picture 37">
            <a:extLst>
              <a:ext uri="{FF2B5EF4-FFF2-40B4-BE49-F238E27FC236}">
                <a16:creationId xmlns:a16="http://schemas.microsoft.com/office/drawing/2014/main" id="{F352D9FD-8C14-ADB7-ABB8-AA76D0632368}"/>
              </a:ext>
            </a:extLst>
          </p:cNvPr>
          <p:cNvPicPr>
            <a:picLocks noChangeAspect="1"/>
          </p:cNvPicPr>
          <p:nvPr/>
        </p:nvPicPr>
        <p:blipFill>
          <a:blip r:embed="rId8" cstate="hqprint">
            <a:extLst>
              <a:ext uri="{28A0092B-C50C-407E-A947-70E740481C1C}">
                <a14:useLocalDpi xmlns:a14="http://schemas.microsoft.com/office/drawing/2010/main"/>
              </a:ext>
            </a:extLst>
          </a:blip>
          <a:srcRect/>
          <a:stretch/>
        </p:blipFill>
        <p:spPr>
          <a:xfrm>
            <a:off x="157950" y="5351882"/>
            <a:ext cx="4857564" cy="623904"/>
          </a:xfrm>
          <a:prstGeom prst="rect">
            <a:avLst/>
          </a:prstGeom>
        </p:spPr>
      </p:pic>
      <p:pic>
        <p:nvPicPr>
          <p:cNvPr id="40" name="Picture 39">
            <a:extLst>
              <a:ext uri="{FF2B5EF4-FFF2-40B4-BE49-F238E27FC236}">
                <a16:creationId xmlns:a16="http://schemas.microsoft.com/office/drawing/2014/main" id="{DCEDEBC8-0CFF-79B6-B0AA-0C5FBA4EB656}"/>
              </a:ext>
            </a:extLst>
          </p:cNvPr>
          <p:cNvPicPr>
            <a:picLocks noChangeAspect="1"/>
          </p:cNvPicPr>
          <p:nvPr/>
        </p:nvPicPr>
        <p:blipFill>
          <a:blip r:embed="rId9"/>
          <a:stretch>
            <a:fillRect/>
          </a:stretch>
        </p:blipFill>
        <p:spPr>
          <a:xfrm>
            <a:off x="4847137" y="5300998"/>
            <a:ext cx="1049577" cy="1049577"/>
          </a:xfrm>
          <a:prstGeom prst="rect">
            <a:avLst/>
          </a:prstGeom>
        </p:spPr>
      </p:pic>
      <p:pic>
        <p:nvPicPr>
          <p:cNvPr id="5" name="Picture 4">
            <a:extLst>
              <a:ext uri="{FF2B5EF4-FFF2-40B4-BE49-F238E27FC236}">
                <a16:creationId xmlns:a16="http://schemas.microsoft.com/office/drawing/2014/main" id="{99E12C84-2D38-B08F-DD92-A2CF84F89845}"/>
              </a:ext>
            </a:extLst>
          </p:cNvPr>
          <p:cNvPicPr>
            <a:picLocks noChangeAspect="1"/>
          </p:cNvPicPr>
          <p:nvPr/>
        </p:nvPicPr>
        <p:blipFill>
          <a:blip r:embed="rId10"/>
          <a:stretch>
            <a:fillRect/>
          </a:stretch>
        </p:blipFill>
        <p:spPr>
          <a:xfrm>
            <a:off x="326326" y="1833773"/>
            <a:ext cx="5520128" cy="3518109"/>
          </a:xfrm>
          <a:prstGeom prst="rect">
            <a:avLst/>
          </a:prstGeom>
        </p:spPr>
      </p:pic>
    </p:spTree>
    <p:extLst>
      <p:ext uri="{BB962C8B-B14F-4D97-AF65-F5344CB8AC3E}">
        <p14:creationId xmlns:p14="http://schemas.microsoft.com/office/powerpoint/2010/main" val="524087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EAE48C4B-3A90-42C3-BA00-6092B47717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qr code with a logo&#10;&#10;Description automatically generated">
            <a:extLst>
              <a:ext uri="{FF2B5EF4-FFF2-40B4-BE49-F238E27FC236}">
                <a16:creationId xmlns:a16="http://schemas.microsoft.com/office/drawing/2014/main" id="{0ED40658-1FC0-780C-E3AD-AD4E57C844BC}"/>
              </a:ext>
            </a:extLst>
          </p:cNvPr>
          <p:cNvPicPr>
            <a:picLocks noChangeAspect="1"/>
          </p:cNvPicPr>
          <p:nvPr/>
        </p:nvPicPr>
        <p:blipFill>
          <a:blip r:embed="rId2" cstate="hqprint">
            <a:extLst>
              <a:ext uri="{28A0092B-C50C-407E-A947-70E740481C1C}">
                <a14:useLocalDpi xmlns:a14="http://schemas.microsoft.com/office/drawing/2010/main"/>
              </a:ext>
            </a:extLst>
          </a:blip>
          <a:srcRect/>
          <a:stretch/>
        </p:blipFill>
        <p:spPr>
          <a:xfrm>
            <a:off x="20" y="10"/>
            <a:ext cx="4041316" cy="4193753"/>
          </a:xfrm>
          <a:custGeom>
            <a:avLst/>
            <a:gdLst/>
            <a:ahLst/>
            <a:cxnLst/>
            <a:rect l="l" t="t" r="r" b="b"/>
            <a:pathLst>
              <a:path w="4041336" h="4193763">
                <a:moveTo>
                  <a:pt x="0" y="0"/>
                </a:moveTo>
                <a:lnTo>
                  <a:pt x="4019848" y="0"/>
                </a:lnTo>
                <a:lnTo>
                  <a:pt x="4021195" y="11419"/>
                </a:lnTo>
                <a:cubicBezTo>
                  <a:pt x="4036145" y="95184"/>
                  <a:pt x="4033611" y="180091"/>
                  <a:pt x="4037665" y="264364"/>
                </a:cubicBezTo>
                <a:cubicBezTo>
                  <a:pt x="4042480" y="367421"/>
                  <a:pt x="4036399" y="470858"/>
                  <a:pt x="4034118" y="574168"/>
                </a:cubicBezTo>
                <a:cubicBezTo>
                  <a:pt x="4032344" y="662121"/>
                  <a:pt x="4023602" y="749948"/>
                  <a:pt x="4026263" y="838028"/>
                </a:cubicBezTo>
                <a:cubicBezTo>
                  <a:pt x="4026453" y="841074"/>
                  <a:pt x="4026453" y="844120"/>
                  <a:pt x="4026263" y="847166"/>
                </a:cubicBezTo>
                <a:cubicBezTo>
                  <a:pt x="4018154" y="944003"/>
                  <a:pt x="4018154" y="1041348"/>
                  <a:pt x="4026263" y="1138186"/>
                </a:cubicBezTo>
                <a:cubicBezTo>
                  <a:pt x="4028835" y="1178494"/>
                  <a:pt x="4028113" y="1218943"/>
                  <a:pt x="4024109" y="1259137"/>
                </a:cubicBezTo>
                <a:cubicBezTo>
                  <a:pt x="4020308" y="1310285"/>
                  <a:pt x="4008145" y="1362194"/>
                  <a:pt x="4016887" y="1412960"/>
                </a:cubicBezTo>
                <a:cubicBezTo>
                  <a:pt x="4022576" y="1454780"/>
                  <a:pt x="4025705" y="1496916"/>
                  <a:pt x="4026263" y="1539116"/>
                </a:cubicBezTo>
                <a:cubicBezTo>
                  <a:pt x="4030697" y="1633542"/>
                  <a:pt x="4026516" y="1728475"/>
                  <a:pt x="4024869" y="1823155"/>
                </a:cubicBezTo>
                <a:cubicBezTo>
                  <a:pt x="4023095" y="1933446"/>
                  <a:pt x="4025883" y="2043737"/>
                  <a:pt x="4017014" y="2154154"/>
                </a:cubicBezTo>
                <a:cubicBezTo>
                  <a:pt x="4012136" y="2243351"/>
                  <a:pt x="4012136" y="2332751"/>
                  <a:pt x="4017014" y="2421948"/>
                </a:cubicBezTo>
                <a:cubicBezTo>
                  <a:pt x="4019421" y="2503683"/>
                  <a:pt x="4031711" y="2584656"/>
                  <a:pt x="4029684" y="2667279"/>
                </a:cubicBezTo>
                <a:cubicBezTo>
                  <a:pt x="4027276" y="2763608"/>
                  <a:pt x="4015874" y="2859684"/>
                  <a:pt x="4019421" y="2956268"/>
                </a:cubicBezTo>
                <a:cubicBezTo>
                  <a:pt x="4021068" y="3002339"/>
                  <a:pt x="4021195" y="3048410"/>
                  <a:pt x="4022082" y="3094480"/>
                </a:cubicBezTo>
                <a:cubicBezTo>
                  <a:pt x="4023222" y="3149943"/>
                  <a:pt x="4033231" y="3205278"/>
                  <a:pt x="4027656" y="3260614"/>
                </a:cubicBezTo>
                <a:cubicBezTo>
                  <a:pt x="4018408" y="3352883"/>
                  <a:pt x="3994462" y="3443628"/>
                  <a:pt x="4009412" y="3538181"/>
                </a:cubicBezTo>
                <a:cubicBezTo>
                  <a:pt x="4017647" y="3590217"/>
                  <a:pt x="4026896" y="3642380"/>
                  <a:pt x="4031711" y="3694923"/>
                </a:cubicBezTo>
                <a:cubicBezTo>
                  <a:pt x="4035892" y="3741882"/>
                  <a:pt x="4046407" y="3789603"/>
                  <a:pt x="4038425" y="3836308"/>
                </a:cubicBezTo>
                <a:cubicBezTo>
                  <a:pt x="4031584" y="3876287"/>
                  <a:pt x="4035131" y="3916266"/>
                  <a:pt x="4029810" y="3956245"/>
                </a:cubicBezTo>
                <a:cubicBezTo>
                  <a:pt x="4022842" y="4008661"/>
                  <a:pt x="4019168" y="4061966"/>
                  <a:pt x="4013847" y="4114764"/>
                </a:cubicBezTo>
                <a:lnTo>
                  <a:pt x="4010970" y="4161894"/>
                </a:lnTo>
                <a:lnTo>
                  <a:pt x="4002764" y="4161042"/>
                </a:lnTo>
                <a:cubicBezTo>
                  <a:pt x="3957904" y="4159210"/>
                  <a:pt x="3912934" y="4160186"/>
                  <a:pt x="3868108" y="4163980"/>
                </a:cubicBezTo>
                <a:cubicBezTo>
                  <a:pt x="3637072" y="4178737"/>
                  <a:pt x="3405779" y="4172076"/>
                  <a:pt x="3174741" y="4175341"/>
                </a:cubicBezTo>
                <a:cubicBezTo>
                  <a:pt x="2865668" y="4179782"/>
                  <a:pt x="2556851" y="4168420"/>
                  <a:pt x="2247906" y="4167376"/>
                </a:cubicBezTo>
                <a:cubicBezTo>
                  <a:pt x="2184582" y="4167115"/>
                  <a:pt x="2121002" y="4170510"/>
                  <a:pt x="2057934" y="4175733"/>
                </a:cubicBezTo>
                <a:cubicBezTo>
                  <a:pt x="1970560" y="4182786"/>
                  <a:pt x="1884336" y="4173905"/>
                  <a:pt x="1797729" y="4165547"/>
                </a:cubicBezTo>
                <a:cubicBezTo>
                  <a:pt x="1693340" y="4155492"/>
                  <a:pt x="1589207" y="4164372"/>
                  <a:pt x="1485458" y="4175995"/>
                </a:cubicBezTo>
                <a:cubicBezTo>
                  <a:pt x="1307344" y="4195571"/>
                  <a:pt x="1127888" y="4198979"/>
                  <a:pt x="949185" y="4186181"/>
                </a:cubicBezTo>
                <a:cubicBezTo>
                  <a:pt x="751793" y="4172468"/>
                  <a:pt x="554529" y="4174950"/>
                  <a:pt x="357136" y="4175995"/>
                </a:cubicBezTo>
                <a:lnTo>
                  <a:pt x="0" y="4175060"/>
                </a:lnTo>
                <a:close/>
              </a:path>
            </a:pathLst>
          </a:custGeom>
          <a:solidFill>
            <a:schemeClr val="tx1"/>
          </a:solidFill>
        </p:spPr>
      </p:pic>
      <p:sp>
        <p:nvSpPr>
          <p:cNvPr id="20" name="sketch line">
            <a:extLst>
              <a:ext uri="{FF2B5EF4-FFF2-40B4-BE49-F238E27FC236}">
                <a16:creationId xmlns:a16="http://schemas.microsoft.com/office/drawing/2014/main" id="{F919E280-CA27-4214-97E6-294E0C3BC4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2463186"/>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2" descr="A group of people posing for a photo&#10;&#10;Description automatically generated">
            <a:extLst>
              <a:ext uri="{FF2B5EF4-FFF2-40B4-BE49-F238E27FC236}">
                <a16:creationId xmlns:a16="http://schemas.microsoft.com/office/drawing/2014/main" id="{F24C2226-F08F-309B-C1BA-B6B6226FFC31}"/>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a:stretch/>
        </p:blipFill>
        <p:spPr bwMode="auto">
          <a:xfrm>
            <a:off x="1" y="4267200"/>
            <a:ext cx="4051081" cy="2590800"/>
          </a:xfrm>
          <a:custGeom>
            <a:avLst/>
            <a:gdLst/>
            <a:ahLst/>
            <a:cxnLst/>
            <a:rect l="l" t="t" r="r" b="b"/>
            <a:pathLst>
              <a:path w="4051081" h="2496030">
                <a:moveTo>
                  <a:pt x="2464753" y="4"/>
                </a:moveTo>
                <a:cubicBezTo>
                  <a:pt x="2509518" y="-78"/>
                  <a:pt x="2554292" y="1163"/>
                  <a:pt x="2599067" y="4428"/>
                </a:cubicBezTo>
                <a:cubicBezTo>
                  <a:pt x="2749817" y="17813"/>
                  <a:pt x="2901270" y="21079"/>
                  <a:pt x="3052443" y="14222"/>
                </a:cubicBezTo>
                <a:cubicBezTo>
                  <a:pt x="3173923" y="5694"/>
                  <a:pt x="3295774" y="4206"/>
                  <a:pt x="3417420" y="9782"/>
                </a:cubicBezTo>
                <a:cubicBezTo>
                  <a:pt x="3530764" y="16442"/>
                  <a:pt x="3644108" y="23233"/>
                  <a:pt x="3757835" y="19315"/>
                </a:cubicBezTo>
                <a:cubicBezTo>
                  <a:pt x="3803121" y="17748"/>
                  <a:pt x="3847768" y="15789"/>
                  <a:pt x="3892671" y="13177"/>
                </a:cubicBezTo>
                <a:cubicBezTo>
                  <a:pt x="3933972" y="9619"/>
                  <a:pt x="3975386" y="7938"/>
                  <a:pt x="4016790" y="8134"/>
                </a:cubicBezTo>
                <a:lnTo>
                  <a:pt x="4034037" y="8999"/>
                </a:lnTo>
                <a:lnTo>
                  <a:pt x="4035370" y="62503"/>
                </a:lnTo>
                <a:cubicBezTo>
                  <a:pt x="4033549" y="118790"/>
                  <a:pt x="4026390" y="174983"/>
                  <a:pt x="4020562" y="231143"/>
                </a:cubicBezTo>
                <a:cubicBezTo>
                  <a:pt x="4014860" y="285717"/>
                  <a:pt x="4006498" y="343464"/>
                  <a:pt x="4019168" y="393470"/>
                </a:cubicBezTo>
                <a:cubicBezTo>
                  <a:pt x="4042480" y="482184"/>
                  <a:pt x="4024236" y="566457"/>
                  <a:pt x="4014100" y="651618"/>
                </a:cubicBezTo>
                <a:cubicBezTo>
                  <a:pt x="4001874" y="734926"/>
                  <a:pt x="4003635" y="819681"/>
                  <a:pt x="4019295" y="902406"/>
                </a:cubicBezTo>
                <a:cubicBezTo>
                  <a:pt x="4031711" y="960787"/>
                  <a:pt x="4031711" y="1020184"/>
                  <a:pt x="4033231" y="1078946"/>
                </a:cubicBezTo>
                <a:cubicBezTo>
                  <a:pt x="4034118" y="1115753"/>
                  <a:pt x="4020562" y="1153193"/>
                  <a:pt x="4011566" y="1189872"/>
                </a:cubicBezTo>
                <a:cubicBezTo>
                  <a:pt x="3995476" y="1256123"/>
                  <a:pt x="3989648" y="1323388"/>
                  <a:pt x="4011566" y="1387989"/>
                </a:cubicBezTo>
                <a:cubicBezTo>
                  <a:pt x="4042100" y="1477465"/>
                  <a:pt x="4059584" y="1566941"/>
                  <a:pt x="4046914" y="1661622"/>
                </a:cubicBezTo>
                <a:cubicBezTo>
                  <a:pt x="4039566" y="1720003"/>
                  <a:pt x="4037919" y="1779654"/>
                  <a:pt x="4026896" y="1837274"/>
                </a:cubicBezTo>
                <a:cubicBezTo>
                  <a:pt x="4008779" y="1932843"/>
                  <a:pt x="4015240" y="2027776"/>
                  <a:pt x="4029684" y="2121948"/>
                </a:cubicBezTo>
                <a:cubicBezTo>
                  <a:pt x="4039832" y="2200637"/>
                  <a:pt x="4040934" y="2280226"/>
                  <a:pt x="4032978" y="2359155"/>
                </a:cubicBezTo>
                <a:lnTo>
                  <a:pt x="4023519" y="2496030"/>
                </a:lnTo>
                <a:lnTo>
                  <a:pt x="0" y="2496030"/>
                </a:lnTo>
                <a:lnTo>
                  <a:pt x="0" y="12459"/>
                </a:lnTo>
                <a:lnTo>
                  <a:pt x="17104" y="15006"/>
                </a:lnTo>
                <a:cubicBezTo>
                  <a:pt x="83627" y="15006"/>
                  <a:pt x="150022" y="12263"/>
                  <a:pt x="216416" y="7824"/>
                </a:cubicBezTo>
                <a:cubicBezTo>
                  <a:pt x="361434" y="-156"/>
                  <a:pt x="506837" y="3162"/>
                  <a:pt x="651370" y="17748"/>
                </a:cubicBezTo>
                <a:cubicBezTo>
                  <a:pt x="753623" y="25440"/>
                  <a:pt x="856335" y="24213"/>
                  <a:pt x="958396" y="14092"/>
                </a:cubicBezTo>
                <a:cubicBezTo>
                  <a:pt x="1145682" y="-1710"/>
                  <a:pt x="1332584" y="10958"/>
                  <a:pt x="1519486" y="21666"/>
                </a:cubicBezTo>
                <a:cubicBezTo>
                  <a:pt x="1700504" y="32113"/>
                  <a:pt x="1881394" y="24408"/>
                  <a:pt x="2062411" y="17487"/>
                </a:cubicBezTo>
                <a:cubicBezTo>
                  <a:pt x="2196255" y="12394"/>
                  <a:pt x="2330459" y="249"/>
                  <a:pt x="2464753" y="4"/>
                </a:cubicBezTo>
                <a:close/>
              </a:path>
            </a:pathLst>
          </a:cu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90AD2CB-CE56-06E0-6C5C-04DD50F2AE1E}"/>
              </a:ext>
            </a:extLst>
          </p:cNvPr>
          <p:cNvSpPr txBox="1"/>
          <p:nvPr/>
        </p:nvSpPr>
        <p:spPr>
          <a:xfrm>
            <a:off x="4051082" y="354954"/>
            <a:ext cx="8235278" cy="3483864"/>
          </a:xfrm>
          <a:prstGeom prst="rect">
            <a:avLst/>
          </a:prstGeom>
        </p:spPr>
        <p:txBody>
          <a:bodyPr vert="horz" lIns="91440" tIns="45720" rIns="91440" bIns="45720" rtlCol="0">
            <a:normAutofit/>
          </a:bodyPr>
          <a:lstStyle/>
          <a:p>
            <a:pPr>
              <a:lnSpc>
                <a:spcPct val="90000"/>
              </a:lnSpc>
              <a:spcAft>
                <a:spcPts val="600"/>
              </a:spcAft>
            </a:pPr>
            <a:r>
              <a:rPr lang="en-US" sz="2200" b="1" dirty="0"/>
              <a:t>STAQS data are publicly available at the QR code and will eventually be findable through </a:t>
            </a:r>
            <a:r>
              <a:rPr lang="en-US" sz="2200" b="1" dirty="0" err="1"/>
              <a:t>Earthdata</a:t>
            </a:r>
            <a:r>
              <a:rPr lang="en-US" sz="2200" b="1" dirty="0"/>
              <a:t> Search through ASDC</a:t>
            </a:r>
          </a:p>
        </p:txBody>
      </p:sp>
      <p:sp>
        <p:nvSpPr>
          <p:cNvPr id="7" name="TextBox 6">
            <a:extLst>
              <a:ext uri="{FF2B5EF4-FFF2-40B4-BE49-F238E27FC236}">
                <a16:creationId xmlns:a16="http://schemas.microsoft.com/office/drawing/2014/main" id="{73D7BE0A-CCDC-199B-92DC-07790E5631D7}"/>
              </a:ext>
            </a:extLst>
          </p:cNvPr>
          <p:cNvSpPr txBox="1"/>
          <p:nvPr/>
        </p:nvSpPr>
        <p:spPr>
          <a:xfrm>
            <a:off x="5756851" y="1431287"/>
            <a:ext cx="12224123" cy="5262979"/>
          </a:xfrm>
          <a:prstGeom prst="rect">
            <a:avLst/>
          </a:prstGeom>
          <a:noFill/>
        </p:spPr>
        <p:txBody>
          <a:bodyPr wrap="square" rtlCol="0">
            <a:spAutoFit/>
          </a:bodyPr>
          <a:lstStyle/>
          <a:p>
            <a:pPr marL="0" marR="0" lvl="0" indent="0" defTabSz="913843"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Helvetica" pitchFamily="2" charset="0"/>
                <a:ea typeface="+mn-ea"/>
                <a:cs typeface="Arial" panose="020B0604020202020204" pitchFamily="34" charset="0"/>
              </a:rPr>
              <a:t>Thanks for listening! </a:t>
            </a:r>
          </a:p>
          <a:p>
            <a:pPr marL="0" marR="0" lvl="0" indent="0" defTabSz="913843" rtl="0" eaLnBrk="1" fontAlgn="auto" latinLnBrk="0" hangingPunct="1">
              <a:lnSpc>
                <a:spcPct val="100000"/>
              </a:lnSpc>
              <a:spcBef>
                <a:spcPts val="0"/>
              </a:spcBef>
              <a:spcAft>
                <a:spcPts val="0"/>
              </a:spcAft>
              <a:buClrTx/>
              <a:buSzTx/>
              <a:buFontTx/>
              <a:buNone/>
              <a:tabLst/>
              <a:defRPr/>
            </a:pPr>
            <a:endParaRPr lang="en-US" sz="3600" b="1" dirty="0">
              <a:solidFill>
                <a:prstClr val="white"/>
              </a:solidFill>
              <a:latin typeface="Helvetica" pitchFamily="2" charset="0"/>
              <a:cs typeface="Arial" panose="020B0604020202020204" pitchFamily="34" charset="0"/>
            </a:endParaRPr>
          </a:p>
          <a:p>
            <a:pPr marL="0" marR="0" lvl="0" indent="0" defTabSz="913843"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prstClr val="white"/>
              </a:solidFill>
              <a:effectLst/>
              <a:uLnTx/>
              <a:uFillTx/>
              <a:latin typeface="Helvetica" pitchFamily="2" charset="0"/>
              <a:ea typeface="+mn-ea"/>
              <a:cs typeface="Arial" panose="020B0604020202020204" pitchFamily="34" charset="0"/>
            </a:endParaRPr>
          </a:p>
          <a:p>
            <a:pPr marL="0" marR="0" lvl="0" indent="0" defTabSz="913843" rtl="0" eaLnBrk="1" fontAlgn="auto" latinLnBrk="0" hangingPunct="1">
              <a:lnSpc>
                <a:spcPct val="100000"/>
              </a:lnSpc>
              <a:spcBef>
                <a:spcPts val="0"/>
              </a:spcBef>
              <a:spcAft>
                <a:spcPts val="0"/>
              </a:spcAft>
              <a:buClrTx/>
              <a:buSzTx/>
              <a:buFontTx/>
              <a:buNone/>
              <a:tabLst/>
              <a:defRPr/>
            </a:pPr>
            <a:endParaRPr lang="en-US" sz="3600" b="1" dirty="0">
              <a:solidFill>
                <a:prstClr val="white"/>
              </a:solidFill>
              <a:latin typeface="Helvetica" pitchFamily="2" charset="0"/>
              <a:cs typeface="Arial" panose="020B0604020202020204" pitchFamily="34" charset="0"/>
            </a:endParaRPr>
          </a:p>
          <a:p>
            <a:pPr marL="0" marR="0" lvl="0" indent="0" defTabSz="913843"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prstClr val="white"/>
              </a:solidFill>
              <a:effectLst/>
              <a:uLnTx/>
              <a:uFillTx/>
              <a:latin typeface="Helvetica" pitchFamily="2" charset="0"/>
              <a:ea typeface="+mn-ea"/>
              <a:cs typeface="Arial" panose="020B0604020202020204" pitchFamily="34" charset="0"/>
            </a:endParaRPr>
          </a:p>
          <a:p>
            <a:pPr marL="0" marR="0" lvl="0" indent="0" defTabSz="913843" rtl="0" eaLnBrk="1" fontAlgn="auto" latinLnBrk="0" hangingPunct="1">
              <a:lnSpc>
                <a:spcPct val="100000"/>
              </a:lnSpc>
              <a:spcBef>
                <a:spcPts val="0"/>
              </a:spcBef>
              <a:spcAft>
                <a:spcPts val="0"/>
              </a:spcAft>
              <a:buClrTx/>
              <a:buSzTx/>
              <a:buFontTx/>
              <a:buNone/>
              <a:tabLst/>
              <a:defRPr/>
            </a:pPr>
            <a:endParaRPr lang="en-US" sz="3600" b="1" dirty="0">
              <a:solidFill>
                <a:prstClr val="white"/>
              </a:solidFill>
              <a:latin typeface="Helvetica" pitchFamily="2" charset="0"/>
              <a:cs typeface="Arial" panose="020B0604020202020204" pitchFamily="34" charset="0"/>
            </a:endParaRPr>
          </a:p>
          <a:p>
            <a:pPr marL="0" marR="0" lvl="0" indent="0" defTabSz="913843"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prstClr val="white"/>
              </a:solidFill>
              <a:effectLst/>
              <a:uLnTx/>
              <a:uFillTx/>
              <a:latin typeface="Helvetica" pitchFamily="2" charset="0"/>
              <a:ea typeface="+mn-ea"/>
              <a:cs typeface="Arial" panose="020B0604020202020204" pitchFamily="34" charset="0"/>
            </a:endParaRPr>
          </a:p>
          <a:p>
            <a:pPr marL="0" marR="0" lvl="0" indent="0" defTabSz="913843" rtl="0" eaLnBrk="1" fontAlgn="auto" latinLnBrk="0" hangingPunct="1">
              <a:lnSpc>
                <a:spcPct val="100000"/>
              </a:lnSpc>
              <a:spcBef>
                <a:spcPts val="0"/>
              </a:spcBef>
              <a:spcAft>
                <a:spcPts val="0"/>
              </a:spcAft>
              <a:buClrTx/>
              <a:buSzTx/>
              <a:buFontTx/>
              <a:buNone/>
              <a:tabLst/>
              <a:defRPr/>
            </a:pPr>
            <a:endParaRPr lang="en-US" sz="2800" b="1" i="1" dirty="0">
              <a:solidFill>
                <a:prstClr val="white"/>
              </a:solidFill>
              <a:latin typeface="Helvetica" pitchFamily="2" charset="0"/>
              <a:cs typeface="Arial" panose="020B0604020202020204" pitchFamily="34" charset="0"/>
            </a:endParaRPr>
          </a:p>
          <a:p>
            <a:pPr marL="0" marR="0" lvl="0" indent="0" defTabSz="913843" rtl="0" eaLnBrk="1" fontAlgn="auto" latinLnBrk="0" hangingPunct="1">
              <a:lnSpc>
                <a:spcPct val="100000"/>
              </a:lnSpc>
              <a:spcBef>
                <a:spcPts val="0"/>
              </a:spcBef>
              <a:spcAft>
                <a:spcPts val="0"/>
              </a:spcAft>
              <a:buClrTx/>
              <a:buSzTx/>
              <a:buFontTx/>
              <a:buNone/>
              <a:tabLst/>
              <a:defRPr/>
            </a:pPr>
            <a:r>
              <a:rPr lang="en-US" sz="2800" b="1" i="1" dirty="0">
                <a:solidFill>
                  <a:prstClr val="white"/>
                </a:solidFill>
                <a:latin typeface="Helvetica" pitchFamily="2" charset="0"/>
                <a:cs typeface="Arial" panose="020B0604020202020204" pitchFamily="34" charset="0"/>
              </a:rPr>
              <a:t>Feel free to contact me at </a:t>
            </a:r>
            <a:endParaRPr kumimoji="0" lang="en-US" sz="2800" b="1" i="1" u="none" strike="noStrike" kern="1200" cap="none" spc="0" normalizeH="0" baseline="0" noProof="0" dirty="0">
              <a:ln>
                <a:noFill/>
              </a:ln>
              <a:solidFill>
                <a:prstClr val="white"/>
              </a:solidFill>
              <a:effectLst/>
              <a:uLnTx/>
              <a:uFillTx/>
              <a:latin typeface="Helvetica" pitchFamily="2" charset="0"/>
              <a:ea typeface="+mn-ea"/>
              <a:cs typeface="Arial" panose="020B0604020202020204" pitchFamily="34" charset="0"/>
            </a:endParaRPr>
          </a:p>
          <a:p>
            <a:pPr marL="0" marR="0" lvl="0" indent="0" defTabSz="913843" rtl="0" eaLnBrk="1" fontAlgn="auto" latinLnBrk="0" hangingPunct="1">
              <a:lnSpc>
                <a:spcPct val="100000"/>
              </a:lnSpc>
              <a:spcBef>
                <a:spcPts val="0"/>
              </a:spcBef>
              <a:spcAft>
                <a:spcPts val="0"/>
              </a:spcAft>
              <a:buClrTx/>
              <a:buSzTx/>
              <a:buFontTx/>
              <a:buNone/>
              <a:tabLst/>
              <a:defRPr/>
            </a:pPr>
            <a:r>
              <a:rPr lang="en-US" sz="2800" b="1" i="1" dirty="0" err="1">
                <a:solidFill>
                  <a:prstClr val="white"/>
                </a:solidFill>
                <a:latin typeface="Helvetica" pitchFamily="2" charset="0"/>
                <a:cs typeface="Arial" panose="020B0604020202020204" pitchFamily="34" charset="0"/>
              </a:rPr>
              <a:t>Laura.m.judd@nasa.gov</a:t>
            </a:r>
            <a:endParaRPr kumimoji="0" lang="en-US" sz="2800" b="1" i="1" u="none" strike="noStrike" kern="1200" cap="none" spc="0" normalizeH="0" baseline="0" noProof="0" dirty="0">
              <a:ln>
                <a:noFill/>
              </a:ln>
              <a:solidFill>
                <a:prstClr val="white"/>
              </a:solidFill>
              <a:effectLst/>
              <a:uLnTx/>
              <a:uFillTx/>
              <a:latin typeface="Helvetica" pitchFamily="2" charset="0"/>
              <a:ea typeface="+mn-ea"/>
              <a:cs typeface="Arial" panose="020B0604020202020204" pitchFamily="34" charset="0"/>
            </a:endParaRPr>
          </a:p>
        </p:txBody>
      </p:sp>
      <p:cxnSp>
        <p:nvCxnSpPr>
          <p:cNvPr id="8" name="Straight Connector 7">
            <a:extLst>
              <a:ext uri="{FF2B5EF4-FFF2-40B4-BE49-F238E27FC236}">
                <a16:creationId xmlns:a16="http://schemas.microsoft.com/office/drawing/2014/main" id="{C2AE1E48-D251-FF29-4996-D33AC93B0C9A}"/>
              </a:ext>
            </a:extLst>
          </p:cNvPr>
          <p:cNvCxnSpPr>
            <a:cxnSpLocks/>
          </p:cNvCxnSpPr>
          <p:nvPr/>
        </p:nvCxnSpPr>
        <p:spPr>
          <a:xfrm flipH="1" flipV="1">
            <a:off x="4081092" y="2463186"/>
            <a:ext cx="8031394" cy="18288"/>
          </a:xfrm>
          <a:prstGeom prst="line">
            <a:avLst/>
          </a:prstGeom>
          <a:ln w="127000">
            <a:gradFill flip="none" rotWithShape="1">
              <a:gsLst>
                <a:gs pos="0">
                  <a:schemeClr val="accent2"/>
                </a:gs>
                <a:gs pos="27000">
                  <a:schemeClr val="accent2">
                    <a:lumMod val="75000"/>
                  </a:schemeClr>
                </a:gs>
                <a:gs pos="57000">
                  <a:schemeClr val="accent5">
                    <a:lumMod val="60000"/>
                    <a:lumOff val="40000"/>
                  </a:schemeClr>
                </a:gs>
                <a:gs pos="100000">
                  <a:schemeClr val="accent5">
                    <a:lumMod val="75000"/>
                  </a:schemeClr>
                </a:gs>
              </a:gsLst>
              <a:path path="circle">
                <a:fillToRect l="100000" t="100000"/>
              </a:path>
              <a:tileRect r="-100000" b="-100000"/>
            </a:gra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081318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3233363-889A-20FF-222E-A8A7801D3EBC}"/>
              </a:ext>
            </a:extLst>
          </p:cNvPr>
          <p:cNvSpPr/>
          <p:nvPr/>
        </p:nvSpPr>
        <p:spPr>
          <a:xfrm>
            <a:off x="-71959" y="23984"/>
            <a:ext cx="12263960" cy="1016845"/>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Helvetica" pitchFamily="2" charset="0"/>
              </a:rPr>
              <a:t>Satellite Validation: TROPOMI with STAQS GCAS NO</a:t>
            </a:r>
            <a:r>
              <a:rPr kumimoji="0" lang="en-US" sz="3200" b="1" i="0" u="none" strike="noStrike" kern="1200" cap="none" spc="0" normalizeH="0" baseline="-25000" noProof="0" dirty="0">
                <a:ln>
                  <a:noFill/>
                </a:ln>
                <a:solidFill>
                  <a:prstClr val="white"/>
                </a:solidFill>
                <a:effectLst/>
                <a:uLnTx/>
                <a:uFillTx/>
                <a:latin typeface="Helvetica" pitchFamily="2" charset="0"/>
              </a:rPr>
              <a:t>2</a:t>
            </a:r>
            <a:endParaRPr kumimoji="0" lang="en-US" sz="3200" b="1" i="0" u="none" strike="noStrike" kern="1200" cap="none" spc="0" normalizeH="0" baseline="0" noProof="0" dirty="0">
              <a:ln>
                <a:noFill/>
              </a:ln>
              <a:solidFill>
                <a:prstClr val="white"/>
              </a:solidFill>
              <a:effectLst/>
              <a:uLnTx/>
              <a:uFillTx/>
              <a:latin typeface="Helvetica" pitchFamily="2" charset="0"/>
            </a:endParaRPr>
          </a:p>
          <a:p>
            <a:pPr marL="742950" marR="0" lvl="0" indent="-742950" algn="ctr" defTabSz="914400" rtl="0" eaLnBrk="1" fontAlgn="base" latinLnBrk="0" hangingPunct="1">
              <a:lnSpc>
                <a:spcPct val="100000"/>
              </a:lnSpc>
              <a:spcBef>
                <a:spcPts val="0"/>
              </a:spcBef>
              <a:spcAft>
                <a:spcPts val="0"/>
              </a:spcAft>
              <a:buClrTx/>
              <a:buSzTx/>
              <a:buFont typeface="+mj-lt"/>
              <a:buAutoNum type="arabicParenR"/>
              <a:tabLst/>
              <a:defRPr/>
            </a:pPr>
            <a:endParaRPr kumimoji="0" lang="en-US" sz="4000" b="0" i="0" u="none" strike="noStrike" kern="1200" cap="none" spc="0" normalizeH="0" baseline="0" noProof="0" dirty="0">
              <a:ln>
                <a:noFill/>
              </a:ln>
              <a:solidFill>
                <a:prstClr val="white"/>
              </a:solidFill>
              <a:effectLst/>
              <a:uLnTx/>
              <a:uFillTx/>
              <a:latin typeface="Helvetica" pitchFamily="2" charset="0"/>
            </a:endParaRPr>
          </a:p>
          <a:p>
            <a:pPr marL="742950" marR="0" lvl="0" indent="-742950" algn="ctr" defTabSz="914400" rtl="0" eaLnBrk="1" fontAlgn="base" latinLnBrk="0" hangingPunct="1">
              <a:lnSpc>
                <a:spcPct val="100000"/>
              </a:lnSpc>
              <a:spcBef>
                <a:spcPts val="0"/>
              </a:spcBef>
              <a:spcAft>
                <a:spcPts val="0"/>
              </a:spcAft>
              <a:buClrTx/>
              <a:buSzTx/>
              <a:buFont typeface="+mj-lt"/>
              <a:buAutoNum type="arabicParenR"/>
              <a:tabLst/>
              <a:defRPr/>
            </a:pPr>
            <a:endParaRPr kumimoji="0" lang="en-US" sz="4000" b="0" i="0" u="none" strike="noStrike" kern="1200" cap="none" spc="0" normalizeH="0" baseline="0" noProof="0" dirty="0">
              <a:ln>
                <a:noFill/>
              </a:ln>
              <a:solidFill>
                <a:prstClr val="white"/>
              </a:solidFill>
              <a:effectLst/>
              <a:uLnTx/>
              <a:uFillTx/>
              <a:latin typeface="Helvetica" pitchFamily="2" charset="0"/>
            </a:endParaRPr>
          </a:p>
        </p:txBody>
      </p:sp>
      <p:pic>
        <p:nvPicPr>
          <p:cNvPr id="4" name="Picture 3" descr="A collage of maps of the coast&#10;&#10;Description automatically generated with medium confidence">
            <a:extLst>
              <a:ext uri="{FF2B5EF4-FFF2-40B4-BE49-F238E27FC236}">
                <a16:creationId xmlns:a16="http://schemas.microsoft.com/office/drawing/2014/main" id="{439EF639-742E-98C7-8EDA-6620B9DED9A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00859" y="557102"/>
            <a:ext cx="10390281" cy="6220931"/>
          </a:xfrm>
          <a:prstGeom prst="rect">
            <a:avLst/>
          </a:prstGeom>
        </p:spPr>
      </p:pic>
    </p:spTree>
    <p:extLst>
      <p:ext uri="{BB962C8B-B14F-4D97-AF65-F5344CB8AC3E}">
        <p14:creationId xmlns:p14="http://schemas.microsoft.com/office/powerpoint/2010/main" val="5343333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103E4D5-46B6-A717-5CC5-E6EE1A5E8955}"/>
              </a:ext>
            </a:extLst>
          </p:cNvPr>
          <p:cNvPicPr>
            <a:picLocks noChangeAspect="1"/>
          </p:cNvPicPr>
          <p:nvPr/>
        </p:nvPicPr>
        <p:blipFill>
          <a:blip r:embed="rId3"/>
          <a:stretch>
            <a:fillRect/>
          </a:stretch>
        </p:blipFill>
        <p:spPr>
          <a:xfrm>
            <a:off x="3089713" y="90863"/>
            <a:ext cx="9102287" cy="4551145"/>
          </a:xfrm>
          <a:prstGeom prst="rect">
            <a:avLst/>
          </a:prstGeom>
        </p:spPr>
      </p:pic>
      <p:pic>
        <p:nvPicPr>
          <p:cNvPr id="7" name="Picture 6">
            <a:extLst>
              <a:ext uri="{FF2B5EF4-FFF2-40B4-BE49-F238E27FC236}">
                <a16:creationId xmlns:a16="http://schemas.microsoft.com/office/drawing/2014/main" id="{8F4A70ED-84A0-8BF8-8081-D36864277886}"/>
              </a:ext>
            </a:extLst>
          </p:cNvPr>
          <p:cNvPicPr>
            <a:picLocks noChangeAspect="1"/>
          </p:cNvPicPr>
          <p:nvPr/>
        </p:nvPicPr>
        <p:blipFill>
          <a:blip r:embed="rId4"/>
          <a:stretch>
            <a:fillRect/>
          </a:stretch>
        </p:blipFill>
        <p:spPr>
          <a:xfrm>
            <a:off x="220446" y="90864"/>
            <a:ext cx="2894218" cy="3545585"/>
          </a:xfrm>
          <a:prstGeom prst="rect">
            <a:avLst/>
          </a:prstGeom>
          <a:solidFill>
            <a:schemeClr val="bg1"/>
          </a:solidFill>
        </p:spPr>
      </p:pic>
      <p:sp>
        <p:nvSpPr>
          <p:cNvPr id="10" name="TextBox 9">
            <a:extLst>
              <a:ext uri="{FF2B5EF4-FFF2-40B4-BE49-F238E27FC236}">
                <a16:creationId xmlns:a16="http://schemas.microsoft.com/office/drawing/2014/main" id="{222A564A-0DBF-72C0-7D2D-7ADA7FF9DC42}"/>
              </a:ext>
            </a:extLst>
          </p:cNvPr>
          <p:cNvSpPr txBox="1"/>
          <p:nvPr/>
        </p:nvSpPr>
        <p:spPr>
          <a:xfrm>
            <a:off x="2640942" y="3653616"/>
            <a:ext cx="4417783"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Helvetica" pitchFamily="2" charset="0"/>
              </a:rPr>
              <a:t>Above shows maps of the geographical regions/dates sampled in June-August 2023 during STAQS.</a:t>
            </a:r>
          </a:p>
        </p:txBody>
      </p:sp>
      <p:sp>
        <p:nvSpPr>
          <p:cNvPr id="16" name="TextBox 15">
            <a:extLst>
              <a:ext uri="{FF2B5EF4-FFF2-40B4-BE49-F238E27FC236}">
                <a16:creationId xmlns:a16="http://schemas.microsoft.com/office/drawing/2014/main" id="{ED69131D-29C9-197C-D14E-3761CCF26A57}"/>
              </a:ext>
            </a:extLst>
          </p:cNvPr>
          <p:cNvSpPr txBox="1"/>
          <p:nvPr/>
        </p:nvSpPr>
        <p:spPr>
          <a:xfrm>
            <a:off x="475034" y="4820572"/>
            <a:ext cx="828402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Helvetica" pitchFamily="2" charset="0"/>
              </a:rPr>
              <a:t>Purpose: </a:t>
            </a:r>
            <a:r>
              <a:rPr kumimoji="0" lang="en-US" sz="2400" b="0" i="0" u="none" strike="noStrike" kern="1200" cap="none" spc="0" normalizeH="0" baseline="0" noProof="0" dirty="0">
                <a:ln>
                  <a:noFill/>
                </a:ln>
                <a:solidFill>
                  <a:prstClr val="white"/>
                </a:solidFill>
                <a:effectLst/>
                <a:uLnTx/>
                <a:uFillTx/>
                <a:latin typeface="Helvetica" pitchFamily="2" charset="0"/>
              </a:rPr>
              <a:t>To integrate TEMPO satellite observations with traditional air quality monitoring to improve understanding of air quality science for increased societal benefit</a:t>
            </a:r>
          </a:p>
        </p:txBody>
      </p:sp>
      <p:sp>
        <p:nvSpPr>
          <p:cNvPr id="17" name="Rectangle 16">
            <a:extLst>
              <a:ext uri="{FF2B5EF4-FFF2-40B4-BE49-F238E27FC236}">
                <a16:creationId xmlns:a16="http://schemas.microsoft.com/office/drawing/2014/main" id="{E52D4786-0630-35FB-518F-40F6D96892B3}"/>
              </a:ext>
            </a:extLst>
          </p:cNvPr>
          <p:cNvSpPr/>
          <p:nvPr/>
        </p:nvSpPr>
        <p:spPr>
          <a:xfrm>
            <a:off x="0" y="6516781"/>
            <a:ext cx="9947025" cy="336566"/>
          </a:xfrm>
          <a:prstGeom prst="rect">
            <a:avLst/>
          </a:prstGeom>
          <a:solidFill>
            <a:schemeClr val="bg1"/>
          </a:solidFill>
          <a:ln w="38100">
            <a:solidFill>
              <a:schemeClr val="tx1"/>
            </a:solidFill>
          </a:ln>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Helvetica" pitchFamily="2" charset="0"/>
              </a:rPr>
              <a:t>The NASA DC8 for NOAA AEROMMA and GCAS on the Gulfstreams flew together all flight days except 2. </a:t>
            </a:r>
          </a:p>
        </p:txBody>
      </p:sp>
      <p:pic>
        <p:nvPicPr>
          <p:cNvPr id="5" name="Picture 4" descr="A qr code with a logo&#10;&#10;Description automatically generated">
            <a:extLst>
              <a:ext uri="{FF2B5EF4-FFF2-40B4-BE49-F238E27FC236}">
                <a16:creationId xmlns:a16="http://schemas.microsoft.com/office/drawing/2014/main" id="{A41E4E8C-173C-FC1D-E339-3CB558CE6515}"/>
              </a:ext>
            </a:extLst>
          </p:cNvPr>
          <p:cNvPicPr>
            <a:picLocks noChangeAspect="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0202056" y="4176836"/>
            <a:ext cx="1844065" cy="1844065"/>
          </a:xfrm>
          <a:prstGeom prst="rect">
            <a:avLst/>
          </a:prstGeom>
          <a:solidFill>
            <a:schemeClr val="tx1"/>
          </a:solidFill>
        </p:spPr>
      </p:pic>
      <p:sp>
        <p:nvSpPr>
          <p:cNvPr id="2" name="TextBox 1">
            <a:extLst>
              <a:ext uri="{FF2B5EF4-FFF2-40B4-BE49-F238E27FC236}">
                <a16:creationId xmlns:a16="http://schemas.microsoft.com/office/drawing/2014/main" id="{1E3C1E56-BA7D-3E1C-6650-920952A0F9D7}"/>
              </a:ext>
            </a:extLst>
          </p:cNvPr>
          <p:cNvSpPr txBox="1"/>
          <p:nvPr/>
        </p:nvSpPr>
        <p:spPr>
          <a:xfrm>
            <a:off x="10005818" y="6028472"/>
            <a:ext cx="2186182" cy="738664"/>
          </a:xfrm>
          <a:prstGeom prst="rect">
            <a:avLst/>
          </a:prstGeom>
          <a:noFill/>
        </p:spPr>
        <p:txBody>
          <a:bodyPr wrap="square" rtlCol="0">
            <a:spAutoFit/>
          </a:bodyPr>
          <a:lstStyle/>
          <a:p>
            <a:pPr algn="ctr"/>
            <a:r>
              <a:rPr lang="en-US" sz="1400" b="1" dirty="0">
                <a:latin typeface="Helvetica" pitchFamily="2" charset="0"/>
              </a:rPr>
              <a:t>STAQS data are publicly available at the QR code above.</a:t>
            </a:r>
          </a:p>
        </p:txBody>
      </p:sp>
      <p:sp>
        <p:nvSpPr>
          <p:cNvPr id="3" name="Google Shape;234;p4">
            <a:extLst>
              <a:ext uri="{FF2B5EF4-FFF2-40B4-BE49-F238E27FC236}">
                <a16:creationId xmlns:a16="http://schemas.microsoft.com/office/drawing/2014/main" id="{AFC4B793-F3CA-D094-9384-97F8BC60A554}"/>
              </a:ext>
            </a:extLst>
          </p:cNvPr>
          <p:cNvSpPr txBox="1"/>
          <p:nvPr/>
        </p:nvSpPr>
        <p:spPr>
          <a:xfrm>
            <a:off x="12914596" y="4358907"/>
            <a:ext cx="866456" cy="461665"/>
          </a:xfrm>
          <a:prstGeom prst="rect">
            <a:avLst/>
          </a:prstGeom>
          <a:solidFill>
            <a:schemeClr val="dk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B0F0"/>
              </a:buClr>
              <a:buSzPts val="1200"/>
              <a:buFont typeface="Helvetica Neue"/>
              <a:buNone/>
            </a:pPr>
            <a:r>
              <a:rPr lang="en-US" sz="1200" b="1" i="1" u="none" strike="noStrike" cap="none">
                <a:solidFill>
                  <a:srgbClr val="00B0F0"/>
                </a:solidFill>
                <a:latin typeface="Helvetica Neue"/>
                <a:ea typeface="Helvetica Neue"/>
                <a:cs typeface="Helvetica Neue"/>
                <a:sym typeface="Helvetica Neue"/>
              </a:rPr>
              <a:t>2 PGN </a:t>
            </a:r>
            <a:endParaRPr/>
          </a:p>
          <a:p>
            <a:pPr marL="0" marR="0" lvl="0" indent="0" algn="ctr" rtl="0">
              <a:lnSpc>
                <a:spcPct val="100000"/>
              </a:lnSpc>
              <a:spcBef>
                <a:spcPts val="0"/>
              </a:spcBef>
              <a:spcAft>
                <a:spcPts val="0"/>
              </a:spcAft>
              <a:buClr>
                <a:srgbClr val="00B0F0"/>
              </a:buClr>
              <a:buSzPts val="1200"/>
              <a:buFont typeface="Helvetica Neue"/>
              <a:buNone/>
            </a:pPr>
            <a:r>
              <a:rPr lang="en-US" sz="1200" b="1" i="1" u="none" strike="noStrike" cap="none">
                <a:solidFill>
                  <a:srgbClr val="00B0F0"/>
                </a:solidFill>
                <a:latin typeface="Helvetica Neue"/>
                <a:ea typeface="Helvetica Neue"/>
                <a:cs typeface="Helvetica Neue"/>
                <a:sym typeface="Helvetica Neue"/>
              </a:rPr>
              <a:t>3 TOLNet</a:t>
            </a:r>
            <a:endParaRPr sz="1200" b="1" i="1" u="none" strike="noStrike" cap="none">
              <a:solidFill>
                <a:srgbClr val="00B0F0"/>
              </a:solidFill>
              <a:latin typeface="Helvetica Neue"/>
              <a:ea typeface="Helvetica Neue"/>
              <a:cs typeface="Helvetica Neue"/>
              <a:sym typeface="Helvetica Neue"/>
            </a:endParaRPr>
          </a:p>
        </p:txBody>
      </p:sp>
      <p:sp>
        <p:nvSpPr>
          <p:cNvPr id="6" name="Google Shape;235;p4">
            <a:extLst>
              <a:ext uri="{FF2B5EF4-FFF2-40B4-BE49-F238E27FC236}">
                <a16:creationId xmlns:a16="http://schemas.microsoft.com/office/drawing/2014/main" id="{4EDCC09C-F6E5-F415-6D1C-39F15E466E71}"/>
              </a:ext>
            </a:extLst>
          </p:cNvPr>
          <p:cNvSpPr txBox="1"/>
          <p:nvPr/>
        </p:nvSpPr>
        <p:spPr>
          <a:xfrm>
            <a:off x="8893479" y="1315150"/>
            <a:ext cx="1276659" cy="461665"/>
          </a:xfrm>
          <a:prstGeom prst="rect">
            <a:avLst/>
          </a:prstGeom>
          <a:solidFill>
            <a:schemeClr val="dk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0000"/>
              </a:buClr>
              <a:buSzPts val="1200"/>
              <a:buFont typeface="Helvetica Neue"/>
              <a:buNone/>
            </a:pPr>
            <a:r>
              <a:rPr lang="en-US" sz="1200" b="1" i="1" u="none" strike="noStrike" cap="none" dirty="0">
                <a:solidFill>
                  <a:srgbClr val="FF0000"/>
                </a:solidFill>
                <a:latin typeface="Helvetica Neue"/>
                <a:ea typeface="Helvetica Neue"/>
                <a:cs typeface="Helvetica Neue"/>
                <a:sym typeface="Helvetica Neue"/>
              </a:rPr>
              <a:t>9 PGN </a:t>
            </a:r>
            <a:endParaRPr dirty="0"/>
          </a:p>
          <a:p>
            <a:pPr marL="0" marR="0" lvl="0" indent="0" algn="ctr" rtl="0">
              <a:lnSpc>
                <a:spcPct val="100000"/>
              </a:lnSpc>
              <a:spcBef>
                <a:spcPts val="0"/>
              </a:spcBef>
              <a:spcAft>
                <a:spcPts val="0"/>
              </a:spcAft>
              <a:buClr>
                <a:srgbClr val="FF0000"/>
              </a:buClr>
              <a:buSzPts val="1200"/>
              <a:buFont typeface="Helvetica Neue"/>
              <a:buNone/>
            </a:pPr>
            <a:r>
              <a:rPr lang="en-US" sz="1200" b="1" i="1" u="none" strike="noStrike" cap="none" dirty="0">
                <a:solidFill>
                  <a:srgbClr val="FF0000"/>
                </a:solidFill>
                <a:latin typeface="Helvetica Neue"/>
                <a:ea typeface="Helvetica Neue"/>
                <a:cs typeface="Helvetica Neue"/>
                <a:sym typeface="Helvetica Neue"/>
              </a:rPr>
              <a:t>4 </a:t>
            </a:r>
            <a:r>
              <a:rPr lang="en-US" sz="1200" b="1" i="1" u="none" strike="noStrike" cap="none" dirty="0" err="1">
                <a:solidFill>
                  <a:srgbClr val="FF0000"/>
                </a:solidFill>
                <a:latin typeface="Helvetica Neue"/>
                <a:ea typeface="Helvetica Neue"/>
                <a:cs typeface="Helvetica Neue"/>
                <a:sym typeface="Helvetica Neue"/>
              </a:rPr>
              <a:t>TOLNet</a:t>
            </a:r>
            <a:endParaRPr sz="1200" b="1" i="1" u="none" strike="noStrike" cap="none" dirty="0">
              <a:solidFill>
                <a:srgbClr val="FF0000"/>
              </a:solidFill>
              <a:latin typeface="Helvetica Neue"/>
              <a:ea typeface="Helvetica Neue"/>
              <a:cs typeface="Helvetica Neue"/>
              <a:sym typeface="Helvetica Neue"/>
            </a:endParaRPr>
          </a:p>
        </p:txBody>
      </p:sp>
      <p:sp>
        <p:nvSpPr>
          <p:cNvPr id="8" name="Google Shape;236;p4">
            <a:extLst>
              <a:ext uri="{FF2B5EF4-FFF2-40B4-BE49-F238E27FC236}">
                <a16:creationId xmlns:a16="http://schemas.microsoft.com/office/drawing/2014/main" id="{02C2AD3F-A0F4-873A-2A47-9FD43128EF51}"/>
              </a:ext>
            </a:extLst>
          </p:cNvPr>
          <p:cNvSpPr txBox="1"/>
          <p:nvPr/>
        </p:nvSpPr>
        <p:spPr>
          <a:xfrm>
            <a:off x="6096000" y="777755"/>
            <a:ext cx="646331" cy="276999"/>
          </a:xfrm>
          <a:prstGeom prst="rect">
            <a:avLst/>
          </a:prstGeom>
          <a:solidFill>
            <a:schemeClr val="dk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92D050"/>
              </a:buClr>
              <a:buSzPts val="1200"/>
              <a:buFont typeface="Helvetica Neue"/>
              <a:buNone/>
            </a:pPr>
            <a:r>
              <a:rPr lang="en-US" sz="1200" b="1" i="1" u="none" strike="noStrike" cap="none" dirty="0">
                <a:solidFill>
                  <a:srgbClr val="92D050"/>
                </a:solidFill>
                <a:latin typeface="Helvetica Neue"/>
                <a:ea typeface="Helvetica Neue"/>
                <a:cs typeface="Helvetica Neue"/>
                <a:sym typeface="Helvetica Neue"/>
              </a:rPr>
              <a:t>6 PGN</a:t>
            </a:r>
            <a:endParaRPr dirty="0"/>
          </a:p>
        </p:txBody>
      </p:sp>
      <p:sp>
        <p:nvSpPr>
          <p:cNvPr id="9" name="Google Shape;237;p4">
            <a:extLst>
              <a:ext uri="{FF2B5EF4-FFF2-40B4-BE49-F238E27FC236}">
                <a16:creationId xmlns:a16="http://schemas.microsoft.com/office/drawing/2014/main" id="{8347C5FA-19F4-E001-3B6D-0698BD0E7690}"/>
              </a:ext>
            </a:extLst>
          </p:cNvPr>
          <p:cNvSpPr txBox="1"/>
          <p:nvPr/>
        </p:nvSpPr>
        <p:spPr>
          <a:xfrm>
            <a:off x="3735054" y="823922"/>
            <a:ext cx="978060" cy="461665"/>
          </a:xfrm>
          <a:prstGeom prst="rect">
            <a:avLst/>
          </a:prstGeom>
          <a:solidFill>
            <a:schemeClr val="dk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D966"/>
              </a:buClr>
              <a:buSzPts val="1200"/>
              <a:buFont typeface="Helvetica Neue"/>
              <a:buNone/>
            </a:pPr>
            <a:r>
              <a:rPr lang="en-US" sz="1200" b="1" i="1" u="none" strike="noStrike" cap="none" dirty="0">
                <a:solidFill>
                  <a:srgbClr val="FFD966"/>
                </a:solidFill>
                <a:latin typeface="Helvetica Neue"/>
                <a:ea typeface="Helvetica Neue"/>
                <a:cs typeface="Helvetica Neue"/>
                <a:sym typeface="Helvetica Neue"/>
              </a:rPr>
              <a:t>2 PGN </a:t>
            </a:r>
            <a:endParaRPr dirty="0"/>
          </a:p>
          <a:p>
            <a:pPr marL="0" marR="0" lvl="0" indent="0" algn="ctr" rtl="0">
              <a:lnSpc>
                <a:spcPct val="100000"/>
              </a:lnSpc>
              <a:spcBef>
                <a:spcPts val="0"/>
              </a:spcBef>
              <a:spcAft>
                <a:spcPts val="0"/>
              </a:spcAft>
              <a:buClr>
                <a:srgbClr val="FFD966"/>
              </a:buClr>
              <a:buSzPts val="1200"/>
              <a:buFont typeface="Helvetica Neue"/>
              <a:buNone/>
            </a:pPr>
            <a:r>
              <a:rPr lang="en-US" sz="1200" b="1" i="1" u="none" strike="noStrike" cap="none" dirty="0">
                <a:solidFill>
                  <a:srgbClr val="FFD966"/>
                </a:solidFill>
                <a:latin typeface="Helvetica Neue"/>
                <a:ea typeface="Helvetica Neue"/>
                <a:cs typeface="Helvetica Neue"/>
                <a:sym typeface="Helvetica Neue"/>
              </a:rPr>
              <a:t>1 </a:t>
            </a:r>
            <a:r>
              <a:rPr lang="en-US" sz="1200" b="1" i="1" u="none" strike="noStrike" cap="none" dirty="0" err="1">
                <a:solidFill>
                  <a:srgbClr val="FFD966"/>
                </a:solidFill>
                <a:latin typeface="Helvetica Neue"/>
                <a:ea typeface="Helvetica Neue"/>
                <a:cs typeface="Helvetica Neue"/>
                <a:sym typeface="Helvetica Neue"/>
              </a:rPr>
              <a:t>TOLNet</a:t>
            </a:r>
            <a:endParaRPr sz="1200" b="1" i="1" u="none" strike="noStrike" cap="none" dirty="0">
              <a:solidFill>
                <a:srgbClr val="FFD966"/>
              </a:solidFill>
              <a:latin typeface="Helvetica Neue"/>
              <a:ea typeface="Helvetica Neue"/>
              <a:cs typeface="Helvetica Neue"/>
              <a:sym typeface="Helvetica Neue"/>
            </a:endParaRPr>
          </a:p>
        </p:txBody>
      </p:sp>
      <p:sp>
        <p:nvSpPr>
          <p:cNvPr id="11" name="Google Shape;234;p4">
            <a:extLst>
              <a:ext uri="{FF2B5EF4-FFF2-40B4-BE49-F238E27FC236}">
                <a16:creationId xmlns:a16="http://schemas.microsoft.com/office/drawing/2014/main" id="{9B3D9723-7B92-F65D-B3BC-C08E5820B53A}"/>
              </a:ext>
            </a:extLst>
          </p:cNvPr>
          <p:cNvSpPr txBox="1"/>
          <p:nvPr/>
        </p:nvSpPr>
        <p:spPr>
          <a:xfrm>
            <a:off x="10471396" y="2797943"/>
            <a:ext cx="1255025" cy="461665"/>
          </a:xfrm>
          <a:prstGeom prst="rect">
            <a:avLst/>
          </a:prstGeom>
          <a:solidFill>
            <a:schemeClr val="dk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B0F0"/>
              </a:buClr>
              <a:buSzPts val="1200"/>
              <a:buFont typeface="Helvetica Neue"/>
              <a:buNone/>
            </a:pPr>
            <a:r>
              <a:rPr lang="en-US" sz="1200" b="1" i="1" u="none" strike="noStrike" cap="none" dirty="0">
                <a:solidFill>
                  <a:srgbClr val="00B0F0"/>
                </a:solidFill>
                <a:latin typeface="Helvetica Neue"/>
                <a:ea typeface="Helvetica Neue"/>
                <a:cs typeface="Helvetica Neue"/>
                <a:sym typeface="Helvetica Neue"/>
              </a:rPr>
              <a:t>2 PGN </a:t>
            </a:r>
            <a:endParaRPr dirty="0"/>
          </a:p>
          <a:p>
            <a:pPr marL="0" marR="0" lvl="0" indent="0" algn="ctr" rtl="0">
              <a:lnSpc>
                <a:spcPct val="100000"/>
              </a:lnSpc>
              <a:spcBef>
                <a:spcPts val="0"/>
              </a:spcBef>
              <a:spcAft>
                <a:spcPts val="0"/>
              </a:spcAft>
              <a:buClr>
                <a:srgbClr val="00B0F0"/>
              </a:buClr>
              <a:buSzPts val="1200"/>
              <a:buFont typeface="Helvetica Neue"/>
              <a:buNone/>
            </a:pPr>
            <a:r>
              <a:rPr lang="en-US" sz="1200" b="1" i="1" u="none" strike="noStrike" cap="none" dirty="0">
                <a:solidFill>
                  <a:srgbClr val="00B0F0"/>
                </a:solidFill>
                <a:latin typeface="Helvetica Neue"/>
                <a:ea typeface="Helvetica Neue"/>
                <a:cs typeface="Helvetica Neue"/>
                <a:sym typeface="Helvetica Neue"/>
              </a:rPr>
              <a:t>3 </a:t>
            </a:r>
            <a:r>
              <a:rPr lang="en-US" sz="1200" b="1" i="1" u="none" strike="noStrike" cap="none" dirty="0" err="1">
                <a:solidFill>
                  <a:srgbClr val="00B0F0"/>
                </a:solidFill>
                <a:latin typeface="Helvetica Neue"/>
                <a:ea typeface="Helvetica Neue"/>
                <a:cs typeface="Helvetica Neue"/>
                <a:sym typeface="Helvetica Neue"/>
              </a:rPr>
              <a:t>TOLNet</a:t>
            </a:r>
            <a:endParaRPr sz="1200" b="1" i="1" u="none" strike="noStrike" cap="none" dirty="0">
              <a:solidFill>
                <a:srgbClr val="00B0F0"/>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34926009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C35B3B-1725-A80F-CBB1-9275CEE979CB}"/>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F043FA85-370B-0B51-4B5F-245307ED2AE0}"/>
              </a:ext>
            </a:extLst>
          </p:cNvPr>
          <p:cNvPicPr>
            <a:picLocks noChangeAspect="1"/>
          </p:cNvPicPr>
          <p:nvPr/>
        </p:nvPicPr>
        <p:blipFill>
          <a:blip r:embed="rId3"/>
          <a:stretch>
            <a:fillRect/>
          </a:stretch>
        </p:blipFill>
        <p:spPr>
          <a:xfrm>
            <a:off x="220446" y="90864"/>
            <a:ext cx="2894218" cy="3545585"/>
          </a:xfrm>
          <a:prstGeom prst="rect">
            <a:avLst/>
          </a:prstGeom>
          <a:solidFill>
            <a:schemeClr val="bg1"/>
          </a:solidFill>
        </p:spPr>
      </p:pic>
      <p:sp>
        <p:nvSpPr>
          <p:cNvPr id="10" name="TextBox 9">
            <a:extLst>
              <a:ext uri="{FF2B5EF4-FFF2-40B4-BE49-F238E27FC236}">
                <a16:creationId xmlns:a16="http://schemas.microsoft.com/office/drawing/2014/main" id="{F7FC9D98-F56E-23F0-7D8E-DFA1520BDF0F}"/>
              </a:ext>
            </a:extLst>
          </p:cNvPr>
          <p:cNvSpPr txBox="1"/>
          <p:nvPr/>
        </p:nvSpPr>
        <p:spPr>
          <a:xfrm>
            <a:off x="2640942" y="3653616"/>
            <a:ext cx="4417783"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Helvetica" pitchFamily="2" charset="0"/>
              </a:rPr>
              <a:t>Above shows maps of the geographical regions/dates sampled in June-August 2023 during STAQS.</a:t>
            </a:r>
          </a:p>
        </p:txBody>
      </p:sp>
      <p:sp>
        <p:nvSpPr>
          <p:cNvPr id="2" name="TextBox 1">
            <a:extLst>
              <a:ext uri="{FF2B5EF4-FFF2-40B4-BE49-F238E27FC236}">
                <a16:creationId xmlns:a16="http://schemas.microsoft.com/office/drawing/2014/main" id="{311BE770-176C-18FD-CA9E-964CF7775A0D}"/>
              </a:ext>
            </a:extLst>
          </p:cNvPr>
          <p:cNvSpPr txBox="1"/>
          <p:nvPr/>
        </p:nvSpPr>
        <p:spPr>
          <a:xfrm>
            <a:off x="10005818" y="6028472"/>
            <a:ext cx="2186182" cy="738664"/>
          </a:xfrm>
          <a:prstGeom prst="rect">
            <a:avLst/>
          </a:prstGeom>
          <a:noFill/>
        </p:spPr>
        <p:txBody>
          <a:bodyPr wrap="square" rtlCol="0">
            <a:spAutoFit/>
          </a:bodyPr>
          <a:lstStyle/>
          <a:p>
            <a:pPr algn="ctr"/>
            <a:r>
              <a:rPr lang="en-US" sz="1400" b="1" dirty="0">
                <a:latin typeface="Helvetica" pitchFamily="2" charset="0"/>
              </a:rPr>
              <a:t>STAQS data are publicly available at the QR code above.</a:t>
            </a:r>
          </a:p>
        </p:txBody>
      </p:sp>
      <p:graphicFrame>
        <p:nvGraphicFramePr>
          <p:cNvPr id="3" name="Table 2">
            <a:extLst>
              <a:ext uri="{FF2B5EF4-FFF2-40B4-BE49-F238E27FC236}">
                <a16:creationId xmlns:a16="http://schemas.microsoft.com/office/drawing/2014/main" id="{A2490DF2-B19C-65FC-1125-C6E1F3817DB6}"/>
              </a:ext>
            </a:extLst>
          </p:cNvPr>
          <p:cNvGraphicFramePr>
            <a:graphicFrameLocks noGrp="1"/>
          </p:cNvGraphicFramePr>
          <p:nvPr>
            <p:extLst>
              <p:ext uri="{D42A27DB-BD31-4B8C-83A1-F6EECF244321}">
                <p14:modId xmlns:p14="http://schemas.microsoft.com/office/powerpoint/2010/main" val="2469438490"/>
              </p:ext>
            </p:extLst>
          </p:nvPr>
        </p:nvGraphicFramePr>
        <p:xfrm>
          <a:off x="145879" y="4111366"/>
          <a:ext cx="9835732" cy="2674559"/>
        </p:xfrm>
        <a:graphic>
          <a:graphicData uri="http://schemas.openxmlformats.org/drawingml/2006/table">
            <a:tbl>
              <a:tblPr firstRow="1" bandRow="1">
                <a:tableStyleId>{5C22544A-7EE6-4342-B048-85BDC9FD1C3A}</a:tableStyleId>
              </a:tblPr>
              <a:tblGrid>
                <a:gridCol w="2409431">
                  <a:extLst>
                    <a:ext uri="{9D8B030D-6E8A-4147-A177-3AD203B41FA5}">
                      <a16:colId xmlns:a16="http://schemas.microsoft.com/office/drawing/2014/main" val="3650815273"/>
                    </a:ext>
                  </a:extLst>
                </a:gridCol>
                <a:gridCol w="1549794">
                  <a:extLst>
                    <a:ext uri="{9D8B030D-6E8A-4147-A177-3AD203B41FA5}">
                      <a16:colId xmlns:a16="http://schemas.microsoft.com/office/drawing/2014/main" val="459197516"/>
                    </a:ext>
                  </a:extLst>
                </a:gridCol>
                <a:gridCol w="4440065">
                  <a:extLst>
                    <a:ext uri="{9D8B030D-6E8A-4147-A177-3AD203B41FA5}">
                      <a16:colId xmlns:a16="http://schemas.microsoft.com/office/drawing/2014/main" val="3117339418"/>
                    </a:ext>
                  </a:extLst>
                </a:gridCol>
                <a:gridCol w="1436442">
                  <a:extLst>
                    <a:ext uri="{9D8B030D-6E8A-4147-A177-3AD203B41FA5}">
                      <a16:colId xmlns:a16="http://schemas.microsoft.com/office/drawing/2014/main" val="4217780050"/>
                    </a:ext>
                  </a:extLst>
                </a:gridCol>
              </a:tblGrid>
              <a:tr h="370840">
                <a:tc>
                  <a:txBody>
                    <a:bodyPr/>
                    <a:lstStyle/>
                    <a:p>
                      <a:r>
                        <a:rPr lang="en-US" sz="1600" dirty="0"/>
                        <a:t>Platform</a:t>
                      </a:r>
                    </a:p>
                  </a:txBody>
                  <a:tcPr/>
                </a:tc>
                <a:tc>
                  <a:txBody>
                    <a:bodyPr/>
                    <a:lstStyle/>
                    <a:p>
                      <a:r>
                        <a:rPr lang="en-US" sz="1600" dirty="0"/>
                        <a:t>Instruments</a:t>
                      </a:r>
                    </a:p>
                  </a:txBody>
                  <a:tcPr/>
                </a:tc>
                <a:tc>
                  <a:txBody>
                    <a:bodyPr/>
                    <a:lstStyle/>
                    <a:p>
                      <a:r>
                        <a:rPr lang="en-US" sz="1600" dirty="0"/>
                        <a:t>Parameters</a:t>
                      </a:r>
                    </a:p>
                  </a:txBody>
                  <a:tcPr/>
                </a:tc>
                <a:tc rowSpan="5">
                  <a:txBody>
                    <a:bodyPr/>
                    <a:lstStyle/>
                    <a:p>
                      <a:pPr algn="ctr"/>
                      <a:r>
                        <a:rPr lang="en-US" sz="1600" dirty="0"/>
                        <a:t>Sampling Strategy included Raster patterns over city of interest</a:t>
                      </a:r>
                    </a:p>
                  </a:txBody>
                  <a:tcPr anchor="ctr"/>
                </a:tc>
                <a:extLst>
                  <a:ext uri="{0D108BD9-81ED-4DB2-BD59-A6C34878D82A}">
                    <a16:rowId xmlns:a16="http://schemas.microsoft.com/office/drawing/2014/main" val="1397632202"/>
                  </a:ext>
                </a:extLst>
              </a:tr>
              <a:tr h="457200">
                <a:tc rowSpan="2">
                  <a:txBody>
                    <a:bodyPr/>
                    <a:lstStyle/>
                    <a:p>
                      <a:pPr algn="ctr"/>
                      <a:r>
                        <a:rPr lang="en-US" sz="1600" b="1" dirty="0"/>
                        <a:t>JSC GV </a:t>
                      </a:r>
                    </a:p>
                    <a:p>
                      <a:pPr algn="ctr"/>
                      <a:r>
                        <a:rPr lang="en-US" sz="1600" b="1" dirty="0"/>
                        <a:t>(123.4 hours)</a:t>
                      </a:r>
                    </a:p>
                  </a:txBody>
                  <a:tcPr anchor="ctr"/>
                </a:tc>
                <a:tc>
                  <a:txBody>
                    <a:bodyPr/>
                    <a:lstStyle/>
                    <a:p>
                      <a:r>
                        <a:rPr lang="en-US" sz="1200" i="1" dirty="0"/>
                        <a:t>GCAS</a:t>
                      </a:r>
                    </a:p>
                  </a:txBody>
                  <a:tcPr anchor="ctr"/>
                </a:tc>
                <a:tc>
                  <a:txBody>
                    <a:bodyPr/>
                    <a:lstStyle/>
                    <a:p>
                      <a:r>
                        <a:rPr lang="en-US" sz="1200" i="1" dirty="0"/>
                        <a:t>Column NO</a:t>
                      </a:r>
                      <a:r>
                        <a:rPr lang="en-US" sz="1200" i="1" baseline="-25000" dirty="0"/>
                        <a:t>2</a:t>
                      </a:r>
                      <a:r>
                        <a:rPr lang="en-US" sz="1200" i="1" dirty="0"/>
                        <a:t> and HCHO</a:t>
                      </a:r>
                    </a:p>
                  </a:txBody>
                  <a:tcPr anchor="ctr"/>
                </a:tc>
                <a:tc vMerge="1">
                  <a:txBody>
                    <a:bodyPr/>
                    <a:lstStyle/>
                    <a:p>
                      <a:endParaRPr lang="en-US" dirty="0"/>
                    </a:p>
                  </a:txBody>
                  <a:tcPr/>
                </a:tc>
                <a:extLst>
                  <a:ext uri="{0D108BD9-81ED-4DB2-BD59-A6C34878D82A}">
                    <a16:rowId xmlns:a16="http://schemas.microsoft.com/office/drawing/2014/main" val="2325026659"/>
                  </a:ext>
                </a:extLst>
              </a:tr>
              <a:tr h="631495">
                <a:tc vMerge="1">
                  <a:txBody>
                    <a:bodyPr/>
                    <a:lstStyle/>
                    <a:p>
                      <a:endParaRPr lang="en-US"/>
                    </a:p>
                  </a:txBody>
                  <a:tcPr/>
                </a:tc>
                <a:tc>
                  <a:txBody>
                    <a:bodyPr/>
                    <a:lstStyle/>
                    <a:p>
                      <a:r>
                        <a:rPr lang="en-US" sz="1200" i="1" dirty="0"/>
                        <a:t>HSRL2</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dirty="0"/>
                        <a:t>Profiles aerosol characteristics/ozone and mixed layer heights</a:t>
                      </a:r>
                    </a:p>
                  </a:txBody>
                  <a:tcPr anchor="ctr"/>
                </a:tc>
                <a:tc vMerge="1">
                  <a:txBody>
                    <a:bodyPr/>
                    <a:lstStyle/>
                    <a:p>
                      <a:endParaRPr lang="en-US"/>
                    </a:p>
                  </a:txBody>
                  <a:tcPr/>
                </a:tc>
                <a:extLst>
                  <a:ext uri="{0D108BD9-81ED-4DB2-BD59-A6C34878D82A}">
                    <a16:rowId xmlns:a16="http://schemas.microsoft.com/office/drawing/2014/main" val="927746764"/>
                  </a:ext>
                </a:extLst>
              </a:tr>
              <a:tr h="594360">
                <a:tc rowSpan="2">
                  <a:txBody>
                    <a:bodyPr/>
                    <a:lstStyle/>
                    <a:p>
                      <a:pPr algn="ctr"/>
                      <a:r>
                        <a:rPr lang="en-US" sz="1600" b="1" dirty="0" err="1"/>
                        <a:t>LaRC</a:t>
                      </a:r>
                      <a:r>
                        <a:rPr lang="en-US" sz="1600" b="1" dirty="0"/>
                        <a:t> G-III </a:t>
                      </a:r>
                    </a:p>
                    <a:p>
                      <a:pPr algn="ctr"/>
                      <a:r>
                        <a:rPr lang="en-US" sz="1600" b="1" dirty="0"/>
                        <a:t>(147.3 hours)</a:t>
                      </a:r>
                    </a:p>
                  </a:txBody>
                  <a:tcPr anchor="ctr"/>
                </a:tc>
                <a:tc>
                  <a:txBody>
                    <a:bodyPr/>
                    <a:lstStyle/>
                    <a:p>
                      <a:r>
                        <a:rPr lang="en-US" sz="1200" i="1" dirty="0"/>
                        <a:t>HALO</a:t>
                      </a:r>
                    </a:p>
                  </a:txBody>
                  <a:tcPr anchor="ctr"/>
                </a:tc>
                <a:tc>
                  <a:txBody>
                    <a:bodyPr/>
                    <a:lstStyle/>
                    <a:p>
                      <a:r>
                        <a:rPr lang="en-US" sz="1200" i="1" dirty="0"/>
                        <a:t>Column methane + HSRL aerosol characteristics and mixed layer heights</a:t>
                      </a:r>
                    </a:p>
                  </a:txBody>
                  <a:tcPr anchor="ctr"/>
                </a:tc>
                <a:tc vMerge="1">
                  <a:txBody>
                    <a:bodyPr/>
                    <a:lstStyle/>
                    <a:p>
                      <a:endParaRPr lang="en-US" dirty="0"/>
                    </a:p>
                  </a:txBody>
                  <a:tcPr/>
                </a:tc>
                <a:extLst>
                  <a:ext uri="{0D108BD9-81ED-4DB2-BD59-A6C34878D82A}">
                    <a16:rowId xmlns:a16="http://schemas.microsoft.com/office/drawing/2014/main" val="2883579328"/>
                  </a:ext>
                </a:extLst>
              </a:tr>
              <a:tr h="620664">
                <a:tc vMerge="1">
                  <a:txBody>
                    <a:bodyPr/>
                    <a:lstStyle/>
                    <a:p>
                      <a:endParaRPr lang="en-US"/>
                    </a:p>
                  </a:txBody>
                  <a:tcPr/>
                </a:tc>
                <a:tc>
                  <a:txBody>
                    <a:bodyPr/>
                    <a:lstStyle/>
                    <a:p>
                      <a:r>
                        <a:rPr lang="en-US" sz="1200" i="1" dirty="0"/>
                        <a:t>AVIRIS-NG </a:t>
                      </a:r>
                    </a:p>
                    <a:p>
                      <a:r>
                        <a:rPr lang="en-US" sz="1050" i="1" dirty="0"/>
                        <a:t>(swapped for GCAS after Aug 15)</a:t>
                      </a:r>
                    </a:p>
                  </a:txBody>
                  <a:tcPr anchor="ctr"/>
                </a:tc>
                <a:tc>
                  <a:txBody>
                    <a:bodyPr/>
                    <a:lstStyle/>
                    <a:p>
                      <a:r>
                        <a:rPr lang="en-US" sz="1200" i="1" dirty="0"/>
                        <a:t>Many—but the primary for this mission being methane and CO2 emissions estimates</a:t>
                      </a:r>
                    </a:p>
                  </a:txBody>
                  <a:tcPr anchor="ctr"/>
                </a:tc>
                <a:tc vMerge="1">
                  <a:txBody>
                    <a:bodyPr/>
                    <a:lstStyle/>
                    <a:p>
                      <a:endParaRPr lang="en-US"/>
                    </a:p>
                  </a:txBody>
                  <a:tcPr/>
                </a:tc>
                <a:extLst>
                  <a:ext uri="{0D108BD9-81ED-4DB2-BD59-A6C34878D82A}">
                    <a16:rowId xmlns:a16="http://schemas.microsoft.com/office/drawing/2014/main" val="4234442225"/>
                  </a:ext>
                </a:extLst>
              </a:tr>
            </a:tbl>
          </a:graphicData>
        </a:graphic>
      </p:graphicFrame>
      <p:pic>
        <p:nvPicPr>
          <p:cNvPr id="4" name="Picture 3">
            <a:extLst>
              <a:ext uri="{FF2B5EF4-FFF2-40B4-BE49-F238E27FC236}">
                <a16:creationId xmlns:a16="http://schemas.microsoft.com/office/drawing/2014/main" id="{B9AEA15A-C4B7-CAE3-3B24-688895D32103}"/>
              </a:ext>
            </a:extLst>
          </p:cNvPr>
          <p:cNvPicPr>
            <a:picLocks noChangeAspect="1"/>
          </p:cNvPicPr>
          <p:nvPr/>
        </p:nvPicPr>
        <p:blipFill>
          <a:blip r:embed="rId4"/>
          <a:stretch>
            <a:fillRect/>
          </a:stretch>
        </p:blipFill>
        <p:spPr>
          <a:xfrm>
            <a:off x="3089713" y="90863"/>
            <a:ext cx="9102287" cy="4551145"/>
          </a:xfrm>
          <a:prstGeom prst="rect">
            <a:avLst/>
          </a:prstGeom>
        </p:spPr>
      </p:pic>
      <p:pic>
        <p:nvPicPr>
          <p:cNvPr id="5" name="Picture 4" descr="A qr code with a logo&#10;&#10;Description automatically generated">
            <a:extLst>
              <a:ext uri="{FF2B5EF4-FFF2-40B4-BE49-F238E27FC236}">
                <a16:creationId xmlns:a16="http://schemas.microsoft.com/office/drawing/2014/main" id="{79C57D7F-1A8B-4562-EC6A-5EC4A282A6B5}"/>
              </a:ext>
            </a:extLst>
          </p:cNvPr>
          <p:cNvPicPr>
            <a:picLocks noChangeAspect="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0202056" y="4176836"/>
            <a:ext cx="1844065" cy="1844065"/>
          </a:xfrm>
          <a:prstGeom prst="rect">
            <a:avLst/>
          </a:prstGeom>
          <a:solidFill>
            <a:schemeClr val="tx1"/>
          </a:solidFill>
        </p:spPr>
      </p:pic>
      <p:sp>
        <p:nvSpPr>
          <p:cNvPr id="6" name="Google Shape;235;p4">
            <a:extLst>
              <a:ext uri="{FF2B5EF4-FFF2-40B4-BE49-F238E27FC236}">
                <a16:creationId xmlns:a16="http://schemas.microsoft.com/office/drawing/2014/main" id="{EA845F80-A5C2-AA3D-6538-6BFFAFBFA77D}"/>
              </a:ext>
            </a:extLst>
          </p:cNvPr>
          <p:cNvSpPr txBox="1"/>
          <p:nvPr/>
        </p:nvSpPr>
        <p:spPr>
          <a:xfrm>
            <a:off x="8893479" y="1315150"/>
            <a:ext cx="1276659" cy="461665"/>
          </a:xfrm>
          <a:prstGeom prst="rect">
            <a:avLst/>
          </a:prstGeom>
          <a:solidFill>
            <a:schemeClr val="dk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0000"/>
              </a:buClr>
              <a:buSzPts val="1200"/>
              <a:buFont typeface="Helvetica Neue"/>
              <a:buNone/>
            </a:pPr>
            <a:r>
              <a:rPr lang="en-US" sz="1200" b="1" i="1" u="none" strike="noStrike" cap="none" dirty="0">
                <a:solidFill>
                  <a:srgbClr val="FF0000"/>
                </a:solidFill>
                <a:latin typeface="Helvetica Neue"/>
                <a:ea typeface="Helvetica Neue"/>
                <a:cs typeface="Helvetica Neue"/>
                <a:sym typeface="Helvetica Neue"/>
              </a:rPr>
              <a:t>9 PGN </a:t>
            </a:r>
            <a:endParaRPr dirty="0"/>
          </a:p>
          <a:p>
            <a:pPr marL="0" marR="0" lvl="0" indent="0" algn="ctr" rtl="0">
              <a:lnSpc>
                <a:spcPct val="100000"/>
              </a:lnSpc>
              <a:spcBef>
                <a:spcPts val="0"/>
              </a:spcBef>
              <a:spcAft>
                <a:spcPts val="0"/>
              </a:spcAft>
              <a:buClr>
                <a:srgbClr val="FF0000"/>
              </a:buClr>
              <a:buSzPts val="1200"/>
              <a:buFont typeface="Helvetica Neue"/>
              <a:buNone/>
            </a:pPr>
            <a:r>
              <a:rPr lang="en-US" sz="1200" b="1" i="1" u="none" strike="noStrike" cap="none" dirty="0">
                <a:solidFill>
                  <a:srgbClr val="FF0000"/>
                </a:solidFill>
                <a:latin typeface="Helvetica Neue"/>
                <a:ea typeface="Helvetica Neue"/>
                <a:cs typeface="Helvetica Neue"/>
                <a:sym typeface="Helvetica Neue"/>
              </a:rPr>
              <a:t>4 </a:t>
            </a:r>
            <a:r>
              <a:rPr lang="en-US" sz="1200" b="1" i="1" u="none" strike="noStrike" cap="none" dirty="0" err="1">
                <a:solidFill>
                  <a:srgbClr val="FF0000"/>
                </a:solidFill>
                <a:latin typeface="Helvetica Neue"/>
                <a:ea typeface="Helvetica Neue"/>
                <a:cs typeface="Helvetica Neue"/>
                <a:sym typeface="Helvetica Neue"/>
              </a:rPr>
              <a:t>TOLNet</a:t>
            </a:r>
            <a:endParaRPr sz="1200" b="1" i="1" u="none" strike="noStrike" cap="none" dirty="0">
              <a:solidFill>
                <a:srgbClr val="FF0000"/>
              </a:solidFill>
              <a:latin typeface="Helvetica Neue"/>
              <a:ea typeface="Helvetica Neue"/>
              <a:cs typeface="Helvetica Neue"/>
              <a:sym typeface="Helvetica Neue"/>
            </a:endParaRPr>
          </a:p>
        </p:txBody>
      </p:sp>
      <p:sp>
        <p:nvSpPr>
          <p:cNvPr id="8" name="Google Shape;236;p4">
            <a:extLst>
              <a:ext uri="{FF2B5EF4-FFF2-40B4-BE49-F238E27FC236}">
                <a16:creationId xmlns:a16="http://schemas.microsoft.com/office/drawing/2014/main" id="{C5ADDEF5-57C3-5E64-86D8-A0FDEECCF72A}"/>
              </a:ext>
            </a:extLst>
          </p:cNvPr>
          <p:cNvSpPr txBox="1"/>
          <p:nvPr/>
        </p:nvSpPr>
        <p:spPr>
          <a:xfrm>
            <a:off x="6096000" y="777755"/>
            <a:ext cx="646331" cy="276999"/>
          </a:xfrm>
          <a:prstGeom prst="rect">
            <a:avLst/>
          </a:prstGeom>
          <a:solidFill>
            <a:schemeClr val="dk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92D050"/>
              </a:buClr>
              <a:buSzPts val="1200"/>
              <a:buFont typeface="Helvetica Neue"/>
              <a:buNone/>
            </a:pPr>
            <a:r>
              <a:rPr lang="en-US" sz="1200" b="1" i="1" u="none" strike="noStrike" cap="none" dirty="0">
                <a:solidFill>
                  <a:srgbClr val="92D050"/>
                </a:solidFill>
                <a:latin typeface="Helvetica Neue"/>
                <a:ea typeface="Helvetica Neue"/>
                <a:cs typeface="Helvetica Neue"/>
                <a:sym typeface="Helvetica Neue"/>
              </a:rPr>
              <a:t>6 PGN</a:t>
            </a:r>
            <a:endParaRPr dirty="0"/>
          </a:p>
        </p:txBody>
      </p:sp>
      <p:sp>
        <p:nvSpPr>
          <p:cNvPr id="9" name="Google Shape;237;p4">
            <a:extLst>
              <a:ext uri="{FF2B5EF4-FFF2-40B4-BE49-F238E27FC236}">
                <a16:creationId xmlns:a16="http://schemas.microsoft.com/office/drawing/2014/main" id="{4DB026A5-1999-69CC-9C37-E0C3F94686A1}"/>
              </a:ext>
            </a:extLst>
          </p:cNvPr>
          <p:cNvSpPr txBox="1"/>
          <p:nvPr/>
        </p:nvSpPr>
        <p:spPr>
          <a:xfrm>
            <a:off x="3735054" y="823922"/>
            <a:ext cx="978060" cy="461665"/>
          </a:xfrm>
          <a:prstGeom prst="rect">
            <a:avLst/>
          </a:prstGeom>
          <a:solidFill>
            <a:schemeClr val="dk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D966"/>
              </a:buClr>
              <a:buSzPts val="1200"/>
              <a:buFont typeface="Helvetica Neue"/>
              <a:buNone/>
            </a:pPr>
            <a:r>
              <a:rPr lang="en-US" sz="1200" b="1" i="1" u="none" strike="noStrike" cap="none" dirty="0">
                <a:solidFill>
                  <a:srgbClr val="FFD966"/>
                </a:solidFill>
                <a:latin typeface="Helvetica Neue"/>
                <a:ea typeface="Helvetica Neue"/>
                <a:cs typeface="Helvetica Neue"/>
                <a:sym typeface="Helvetica Neue"/>
              </a:rPr>
              <a:t>2 PGN </a:t>
            </a:r>
            <a:endParaRPr dirty="0"/>
          </a:p>
          <a:p>
            <a:pPr marL="0" marR="0" lvl="0" indent="0" algn="ctr" rtl="0">
              <a:lnSpc>
                <a:spcPct val="100000"/>
              </a:lnSpc>
              <a:spcBef>
                <a:spcPts val="0"/>
              </a:spcBef>
              <a:spcAft>
                <a:spcPts val="0"/>
              </a:spcAft>
              <a:buClr>
                <a:srgbClr val="FFD966"/>
              </a:buClr>
              <a:buSzPts val="1200"/>
              <a:buFont typeface="Helvetica Neue"/>
              <a:buNone/>
            </a:pPr>
            <a:r>
              <a:rPr lang="en-US" sz="1200" b="1" i="1" u="none" strike="noStrike" cap="none" dirty="0">
                <a:solidFill>
                  <a:srgbClr val="FFD966"/>
                </a:solidFill>
                <a:latin typeface="Helvetica Neue"/>
                <a:ea typeface="Helvetica Neue"/>
                <a:cs typeface="Helvetica Neue"/>
                <a:sym typeface="Helvetica Neue"/>
              </a:rPr>
              <a:t>1 </a:t>
            </a:r>
            <a:r>
              <a:rPr lang="en-US" sz="1200" b="1" i="1" u="none" strike="noStrike" cap="none" dirty="0" err="1">
                <a:solidFill>
                  <a:srgbClr val="FFD966"/>
                </a:solidFill>
                <a:latin typeface="Helvetica Neue"/>
                <a:ea typeface="Helvetica Neue"/>
                <a:cs typeface="Helvetica Neue"/>
                <a:sym typeface="Helvetica Neue"/>
              </a:rPr>
              <a:t>TOLNet</a:t>
            </a:r>
            <a:endParaRPr sz="1200" b="1" i="1" u="none" strike="noStrike" cap="none" dirty="0">
              <a:solidFill>
                <a:srgbClr val="FFD966"/>
              </a:solidFill>
              <a:latin typeface="Helvetica Neue"/>
              <a:ea typeface="Helvetica Neue"/>
              <a:cs typeface="Helvetica Neue"/>
              <a:sym typeface="Helvetica Neue"/>
            </a:endParaRPr>
          </a:p>
        </p:txBody>
      </p:sp>
      <p:sp>
        <p:nvSpPr>
          <p:cNvPr id="11" name="Google Shape;234;p4">
            <a:extLst>
              <a:ext uri="{FF2B5EF4-FFF2-40B4-BE49-F238E27FC236}">
                <a16:creationId xmlns:a16="http://schemas.microsoft.com/office/drawing/2014/main" id="{F551C054-28FF-E5EC-42A3-961DA8531704}"/>
              </a:ext>
            </a:extLst>
          </p:cNvPr>
          <p:cNvSpPr txBox="1"/>
          <p:nvPr/>
        </p:nvSpPr>
        <p:spPr>
          <a:xfrm>
            <a:off x="10471396" y="2797943"/>
            <a:ext cx="1255025" cy="461665"/>
          </a:xfrm>
          <a:prstGeom prst="rect">
            <a:avLst/>
          </a:prstGeom>
          <a:solidFill>
            <a:schemeClr val="dk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B0F0"/>
              </a:buClr>
              <a:buSzPts val="1200"/>
              <a:buFont typeface="Helvetica Neue"/>
              <a:buNone/>
            </a:pPr>
            <a:r>
              <a:rPr lang="en-US" sz="1200" b="1" i="1" u="none" strike="noStrike" cap="none" dirty="0">
                <a:solidFill>
                  <a:srgbClr val="00B0F0"/>
                </a:solidFill>
                <a:latin typeface="Helvetica Neue"/>
                <a:ea typeface="Helvetica Neue"/>
                <a:cs typeface="Helvetica Neue"/>
                <a:sym typeface="Helvetica Neue"/>
              </a:rPr>
              <a:t>2 PGN </a:t>
            </a:r>
            <a:endParaRPr dirty="0"/>
          </a:p>
          <a:p>
            <a:pPr marL="0" marR="0" lvl="0" indent="0" algn="ctr" rtl="0">
              <a:lnSpc>
                <a:spcPct val="100000"/>
              </a:lnSpc>
              <a:spcBef>
                <a:spcPts val="0"/>
              </a:spcBef>
              <a:spcAft>
                <a:spcPts val="0"/>
              </a:spcAft>
              <a:buClr>
                <a:srgbClr val="00B0F0"/>
              </a:buClr>
              <a:buSzPts val="1200"/>
              <a:buFont typeface="Helvetica Neue"/>
              <a:buNone/>
            </a:pPr>
            <a:r>
              <a:rPr lang="en-US" sz="1200" b="1" i="1" u="none" strike="noStrike" cap="none" dirty="0">
                <a:solidFill>
                  <a:srgbClr val="00B0F0"/>
                </a:solidFill>
                <a:latin typeface="Helvetica Neue"/>
                <a:ea typeface="Helvetica Neue"/>
                <a:cs typeface="Helvetica Neue"/>
                <a:sym typeface="Helvetica Neue"/>
              </a:rPr>
              <a:t>3 </a:t>
            </a:r>
            <a:r>
              <a:rPr lang="en-US" sz="1200" b="1" i="1" u="none" strike="noStrike" cap="none" dirty="0" err="1">
                <a:solidFill>
                  <a:srgbClr val="00B0F0"/>
                </a:solidFill>
                <a:latin typeface="Helvetica Neue"/>
                <a:ea typeface="Helvetica Neue"/>
                <a:cs typeface="Helvetica Neue"/>
                <a:sym typeface="Helvetica Neue"/>
              </a:rPr>
              <a:t>TOLNet</a:t>
            </a:r>
            <a:endParaRPr sz="1200" b="1" i="1" u="none" strike="noStrike" cap="none" dirty="0">
              <a:solidFill>
                <a:srgbClr val="00B0F0"/>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4432443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7CE1B3-2804-54E9-E141-EEAFAA22D7D5}"/>
            </a:ext>
          </a:extLst>
        </p:cNvPr>
        <p:cNvGrpSpPr/>
        <p:nvPr/>
      </p:nvGrpSpPr>
      <p:grpSpPr>
        <a:xfrm>
          <a:off x="0" y="0"/>
          <a:ext cx="0" cy="0"/>
          <a:chOff x="0" y="0"/>
          <a:chExt cx="0" cy="0"/>
        </a:xfrm>
      </p:grpSpPr>
      <p:pic>
        <p:nvPicPr>
          <p:cNvPr id="19" name="Picture 18">
            <a:extLst>
              <a:ext uri="{FF2B5EF4-FFF2-40B4-BE49-F238E27FC236}">
                <a16:creationId xmlns:a16="http://schemas.microsoft.com/office/drawing/2014/main" id="{A78C117D-D69A-515E-4826-CFE7F46F81AA}"/>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689317" y="1635708"/>
            <a:ext cx="3153510" cy="2071369"/>
          </a:xfrm>
          <a:prstGeom prst="rect">
            <a:avLst/>
          </a:prstGeom>
        </p:spPr>
      </p:pic>
      <p:pic>
        <p:nvPicPr>
          <p:cNvPr id="20" name="Picture 19">
            <a:extLst>
              <a:ext uri="{FF2B5EF4-FFF2-40B4-BE49-F238E27FC236}">
                <a16:creationId xmlns:a16="http://schemas.microsoft.com/office/drawing/2014/main" id="{9293FED6-8AD5-8A41-6CCA-A751E46F40A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682967" y="4027118"/>
            <a:ext cx="3109040" cy="2042160"/>
          </a:xfrm>
          <a:prstGeom prst="rect">
            <a:avLst/>
          </a:prstGeom>
        </p:spPr>
      </p:pic>
      <p:pic>
        <p:nvPicPr>
          <p:cNvPr id="26" name="Picture 25">
            <a:extLst>
              <a:ext uri="{FF2B5EF4-FFF2-40B4-BE49-F238E27FC236}">
                <a16:creationId xmlns:a16="http://schemas.microsoft.com/office/drawing/2014/main" id="{B7E491A9-5278-E162-B13F-445E5FFAF8C4}"/>
              </a:ext>
            </a:extLst>
          </p:cNvPr>
          <p:cNvPicPr>
            <a:picLocks noChangeAspect="1"/>
          </p:cNvPicPr>
          <p:nvPr/>
        </p:nvPicPr>
        <p:blipFill>
          <a:blip r:embed="rId5"/>
          <a:stretch>
            <a:fillRect/>
          </a:stretch>
        </p:blipFill>
        <p:spPr>
          <a:xfrm>
            <a:off x="6695192" y="3192260"/>
            <a:ext cx="1919530" cy="442168"/>
          </a:xfrm>
          <a:prstGeom prst="rect">
            <a:avLst/>
          </a:prstGeom>
        </p:spPr>
      </p:pic>
      <p:pic>
        <p:nvPicPr>
          <p:cNvPr id="27" name="Picture 26">
            <a:extLst>
              <a:ext uri="{FF2B5EF4-FFF2-40B4-BE49-F238E27FC236}">
                <a16:creationId xmlns:a16="http://schemas.microsoft.com/office/drawing/2014/main" id="{2FE455A5-2009-192A-3B41-F697929A33F3}"/>
              </a:ext>
            </a:extLst>
          </p:cNvPr>
          <p:cNvPicPr>
            <a:picLocks noChangeAspect="1"/>
          </p:cNvPicPr>
          <p:nvPr/>
        </p:nvPicPr>
        <p:blipFill>
          <a:blip r:embed="rId6"/>
          <a:stretch>
            <a:fillRect/>
          </a:stretch>
        </p:blipFill>
        <p:spPr>
          <a:xfrm>
            <a:off x="6687766" y="5631193"/>
            <a:ext cx="1940073" cy="427278"/>
          </a:xfrm>
          <a:prstGeom prst="rect">
            <a:avLst/>
          </a:prstGeom>
          <a:solidFill>
            <a:schemeClr val="tx1"/>
          </a:solidFill>
        </p:spPr>
      </p:pic>
      <p:sp>
        <p:nvSpPr>
          <p:cNvPr id="23" name="TextBox 22">
            <a:extLst>
              <a:ext uri="{FF2B5EF4-FFF2-40B4-BE49-F238E27FC236}">
                <a16:creationId xmlns:a16="http://schemas.microsoft.com/office/drawing/2014/main" id="{0792699D-CB0A-FC21-0A0B-61A4091E7F98}"/>
              </a:ext>
            </a:extLst>
          </p:cNvPr>
          <p:cNvSpPr txBox="1"/>
          <p:nvPr/>
        </p:nvSpPr>
        <p:spPr>
          <a:xfrm>
            <a:off x="-32124" y="16935"/>
            <a:ext cx="12224123" cy="769441"/>
          </a:xfrm>
          <a:prstGeom prst="rect">
            <a:avLst/>
          </a:prstGeom>
          <a:noFill/>
        </p:spPr>
        <p:txBody>
          <a:bodyPr wrap="square" rtlCol="0">
            <a:spAutoFit/>
          </a:bodyPr>
          <a:lstStyle/>
          <a:p>
            <a:pPr marL="0" marR="0" lvl="0" indent="0" algn="ctr" defTabSz="913843"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GEOCAPE Airborne Simulator (GCAS)</a:t>
            </a:r>
          </a:p>
        </p:txBody>
      </p:sp>
      <p:sp>
        <p:nvSpPr>
          <p:cNvPr id="18" name="Content Placeholder 2">
            <a:extLst>
              <a:ext uri="{FF2B5EF4-FFF2-40B4-BE49-F238E27FC236}">
                <a16:creationId xmlns:a16="http://schemas.microsoft.com/office/drawing/2014/main" id="{1A17527F-7B10-FE09-CB30-8E10F9456504}"/>
              </a:ext>
            </a:extLst>
          </p:cNvPr>
          <p:cNvSpPr txBox="1">
            <a:spLocks/>
          </p:cNvSpPr>
          <p:nvPr/>
        </p:nvSpPr>
        <p:spPr>
          <a:xfrm>
            <a:off x="370162" y="3211742"/>
            <a:ext cx="6130845" cy="3155159"/>
          </a:xfrm>
          <a:prstGeom prst="rect">
            <a:avLst/>
          </a:prstGeom>
          <a:noFill/>
          <a:ln w="38100">
            <a:noFill/>
          </a:ln>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defRPr/>
            </a:pPr>
            <a:r>
              <a:rPr kumimoji="0" lang="en-US" b="1" i="0" strike="noStrike" kern="1200" cap="none" spc="0" normalizeH="0" baseline="0" noProof="0" dirty="0">
                <a:ln>
                  <a:noFill/>
                </a:ln>
                <a:effectLst/>
                <a:uLnTx/>
                <a:uFillTx/>
                <a:latin typeface="Helvetica" pitchFamily="2" charset="0"/>
                <a:cs typeface="Arial" panose="020B0604020202020204" pitchFamily="34" charset="0"/>
              </a:rPr>
              <a:t>Data Products: </a:t>
            </a:r>
          </a:p>
          <a:p>
            <a:pPr>
              <a:defRPr/>
            </a:pPr>
            <a:r>
              <a:rPr lang="en-US" sz="2400" b="1" dirty="0">
                <a:latin typeface="Helvetica" pitchFamily="2" charset="0"/>
                <a:cs typeface="Arial" panose="020B0604020202020204" pitchFamily="34" charset="0"/>
              </a:rPr>
              <a:t>NO</a:t>
            </a:r>
            <a:r>
              <a:rPr lang="en-US" sz="2400" b="1" baseline="-25000" dirty="0">
                <a:latin typeface="Helvetica" pitchFamily="2" charset="0"/>
                <a:cs typeface="Arial" panose="020B0604020202020204" pitchFamily="34" charset="0"/>
              </a:rPr>
              <a:t>2</a:t>
            </a:r>
            <a:r>
              <a:rPr lang="en-US" sz="2400" b="1" dirty="0">
                <a:latin typeface="Helvetica" pitchFamily="2" charset="0"/>
                <a:cs typeface="Arial" panose="020B0604020202020204" pitchFamily="34" charset="0"/>
              </a:rPr>
              <a:t> column density: 250 m x 550 m</a:t>
            </a:r>
          </a:p>
          <a:p>
            <a:pPr marL="742950" lvl="1" indent="-285750">
              <a:buFont typeface="System Font Regular"/>
              <a:buChar char="→"/>
            </a:pPr>
            <a:r>
              <a:rPr lang="en-US" sz="1200" b="1" dirty="0">
                <a:latin typeface="Helvetica" pitchFamily="2" charset="0"/>
              </a:rPr>
              <a:t>Has a nearly 1:1 relationship with the PGN Pandora observations (within 25% according to DS). </a:t>
            </a:r>
          </a:p>
          <a:p>
            <a:pPr marL="742950" lvl="1" indent="-285750">
              <a:buFont typeface="System Font Regular"/>
              <a:buChar char="→"/>
            </a:pPr>
            <a:r>
              <a:rPr lang="en-US" sz="1200" b="1" dirty="0">
                <a:latin typeface="Helvetica" pitchFamily="2" charset="0"/>
              </a:rPr>
              <a:t>Comparisons indicate a slight high bias in GCAS of ~1E15 like due to reference assumptions. </a:t>
            </a:r>
          </a:p>
          <a:p>
            <a:pPr>
              <a:defRPr/>
            </a:pPr>
            <a:r>
              <a:rPr kumimoji="0" lang="en-US" sz="2400" b="1" i="0" strike="noStrike" kern="1200" cap="none" spc="0" normalizeH="0" baseline="0" noProof="0" dirty="0">
                <a:ln>
                  <a:noFill/>
                </a:ln>
                <a:effectLst/>
                <a:uLnTx/>
                <a:uFillTx/>
                <a:latin typeface="Helvetica" pitchFamily="2" charset="0"/>
                <a:cs typeface="Arial" panose="020B0604020202020204" pitchFamily="34" charset="0"/>
              </a:rPr>
              <a:t>HCHO column </a:t>
            </a:r>
            <a:r>
              <a:rPr lang="en-US" sz="2400" b="1" dirty="0">
                <a:latin typeface="Helvetica" pitchFamily="2" charset="0"/>
                <a:cs typeface="Arial" panose="020B0604020202020204" pitchFamily="34" charset="0"/>
              </a:rPr>
              <a:t>density: 750 m x 1250 m</a:t>
            </a:r>
          </a:p>
          <a:p>
            <a:pPr marL="742950" marR="0" lvl="1" indent="-285750" algn="l" defTabSz="914400" rtl="0" eaLnBrk="1" fontAlgn="auto" latinLnBrk="0" hangingPunct="1">
              <a:lnSpc>
                <a:spcPct val="100000"/>
              </a:lnSpc>
              <a:spcBef>
                <a:spcPts val="0"/>
              </a:spcBef>
              <a:spcAft>
                <a:spcPts val="0"/>
              </a:spcAft>
              <a:buClrTx/>
              <a:buSzTx/>
              <a:buFont typeface="System Font Regular"/>
              <a:buChar char="→"/>
              <a:tabLst/>
              <a:defRPr/>
            </a:pPr>
            <a:r>
              <a:rPr kumimoji="0" lang="en-US" sz="1200" b="1" i="0" u="none" strike="noStrike" kern="1200" cap="none" spc="0" normalizeH="0" baseline="0" noProof="0" dirty="0">
                <a:ln>
                  <a:noFill/>
                </a:ln>
                <a:solidFill>
                  <a:prstClr val="white"/>
                </a:solidFill>
                <a:effectLst/>
                <a:uLnTx/>
                <a:uFillTx/>
                <a:latin typeface="Helvetica" pitchFamily="2" charset="0"/>
                <a:ea typeface="+mn-ea"/>
                <a:cs typeface="+mn-cs"/>
              </a:rPr>
              <a:t>PGN correspond in magnitude with GCAS HCHO but with poor correlation.  </a:t>
            </a:r>
            <a:r>
              <a:rPr lang="en-US" sz="1200" b="1" dirty="0">
                <a:solidFill>
                  <a:prstClr val="white"/>
                </a:solidFill>
                <a:latin typeface="Helvetica" pitchFamily="2" charset="0"/>
              </a:rPr>
              <a:t>R</a:t>
            </a:r>
            <a:r>
              <a:rPr kumimoji="0" lang="en-US" sz="1200" b="1" i="0" u="none" strike="noStrike" kern="1200" cap="none" spc="0" normalizeH="0" baseline="0" noProof="0" dirty="0" err="1">
                <a:ln>
                  <a:noFill/>
                </a:ln>
                <a:solidFill>
                  <a:prstClr val="white"/>
                </a:solidFill>
                <a:effectLst/>
                <a:uLnTx/>
                <a:uFillTx/>
                <a:latin typeface="Helvetica" pitchFamily="2" charset="0"/>
                <a:ea typeface="+mn-ea"/>
                <a:cs typeface="+mn-cs"/>
              </a:rPr>
              <a:t>esults</a:t>
            </a:r>
            <a:r>
              <a:rPr kumimoji="0" lang="en-US" sz="1200" b="1" i="0" u="none" strike="noStrike" kern="1200" cap="none" spc="0" normalizeH="0" baseline="0" noProof="0" dirty="0">
                <a:ln>
                  <a:noFill/>
                </a:ln>
                <a:solidFill>
                  <a:prstClr val="white"/>
                </a:solidFill>
                <a:effectLst/>
                <a:uLnTx/>
                <a:uFillTx/>
                <a:latin typeface="Helvetica" pitchFamily="2" charset="0"/>
                <a:ea typeface="+mn-ea"/>
                <a:cs typeface="+mn-cs"/>
              </a:rPr>
              <a:t> differing dramatically between direct-sun and sky scan comparisons. </a:t>
            </a:r>
          </a:p>
          <a:p>
            <a:pPr>
              <a:defRPr/>
            </a:pPr>
            <a:endParaRPr kumimoji="0" lang="en-US" sz="2000" b="1" i="0" strike="noStrike" kern="1200" cap="none" spc="0" normalizeH="0" baseline="0" noProof="0" dirty="0">
              <a:ln>
                <a:noFill/>
              </a:ln>
              <a:effectLst/>
              <a:uLnTx/>
              <a:uFillTx/>
              <a:latin typeface="Helvetica" pitchFamily="2" charset="0"/>
              <a:cs typeface="Arial" panose="020B0604020202020204" pitchFamily="34" charset="0"/>
            </a:endParaRPr>
          </a:p>
        </p:txBody>
      </p:sp>
      <p:sp>
        <p:nvSpPr>
          <p:cNvPr id="22" name="TextBox 21">
            <a:extLst>
              <a:ext uri="{FF2B5EF4-FFF2-40B4-BE49-F238E27FC236}">
                <a16:creationId xmlns:a16="http://schemas.microsoft.com/office/drawing/2014/main" id="{65B31D8F-CB52-E343-9F49-F7FFF2055A70}"/>
              </a:ext>
            </a:extLst>
          </p:cNvPr>
          <p:cNvSpPr txBox="1"/>
          <p:nvPr/>
        </p:nvSpPr>
        <p:spPr>
          <a:xfrm>
            <a:off x="166768" y="1115698"/>
            <a:ext cx="5610692" cy="1938992"/>
          </a:xfrm>
          <a:prstGeom prst="rect">
            <a:avLst/>
          </a:prstGeom>
          <a:noFill/>
          <a:ln>
            <a:noFill/>
          </a:ln>
        </p:spPr>
        <p:style>
          <a:lnRef idx="0">
            <a:scrgbClr r="0" g="0" b="0"/>
          </a:lnRef>
          <a:fillRef idx="0">
            <a:scrgbClr r="0" g="0" b="0"/>
          </a:fillRef>
          <a:effectRef idx="0">
            <a:scrgbClr r="0" g="0" b="0"/>
          </a:effectRef>
          <a:fontRef idx="minor">
            <a:schemeClr val="lt1"/>
          </a:fontRef>
        </p:style>
        <p:txBody>
          <a:bodyPr wrap="square">
            <a:spAutoFit/>
          </a:bodyPr>
          <a:lstStyle/>
          <a:p>
            <a:pPr algn="ctr"/>
            <a:r>
              <a:rPr lang="en-US" sz="2400" b="1" dirty="0">
                <a:latin typeface="Helvetica" pitchFamily="2" charset="0"/>
              </a:rPr>
              <a:t>GCAS is an airborne UV-VIS </a:t>
            </a:r>
            <a:r>
              <a:rPr lang="en-US" sz="2400" b="1" dirty="0" err="1">
                <a:latin typeface="Helvetica" pitchFamily="2" charset="0"/>
              </a:rPr>
              <a:t>pushbroom</a:t>
            </a:r>
            <a:r>
              <a:rPr lang="en-US" sz="2400" b="1" dirty="0">
                <a:latin typeface="Helvetica" pitchFamily="2" charset="0"/>
              </a:rPr>
              <a:t> spectrometer meant to satellite measurements like those from TEMPO, GEMS, TROPOMI</a:t>
            </a:r>
            <a:endParaRPr lang="en-US" sz="2400" b="1" dirty="0">
              <a:effectLst/>
              <a:latin typeface="Helvetica" pitchFamily="2" charset="0"/>
              <a:ea typeface="Calibri" panose="020F0502020204030204" pitchFamily="34" charset="0"/>
            </a:endParaRPr>
          </a:p>
          <a:p>
            <a:pPr algn="ctr"/>
            <a:endParaRPr lang="en-US" sz="2400" b="1" dirty="0">
              <a:effectLst/>
              <a:latin typeface="Helvetica" pitchFamily="2" charset="0"/>
              <a:ea typeface="Calibri" panose="020F0502020204030204" pitchFamily="34" charset="0"/>
            </a:endParaRPr>
          </a:p>
        </p:txBody>
      </p:sp>
      <p:sp>
        <p:nvSpPr>
          <p:cNvPr id="24" name="TextBox 23">
            <a:extLst>
              <a:ext uri="{FF2B5EF4-FFF2-40B4-BE49-F238E27FC236}">
                <a16:creationId xmlns:a16="http://schemas.microsoft.com/office/drawing/2014/main" id="{4EDA1332-9727-7ABE-D438-C8426A017313}"/>
              </a:ext>
            </a:extLst>
          </p:cNvPr>
          <p:cNvSpPr txBox="1"/>
          <p:nvPr/>
        </p:nvSpPr>
        <p:spPr>
          <a:xfrm>
            <a:off x="760048" y="6277117"/>
            <a:ext cx="3417923" cy="461665"/>
          </a:xfrm>
          <a:prstGeom prst="rect">
            <a:avLst/>
          </a:prstGeom>
          <a:noFill/>
        </p:spPr>
        <p:txBody>
          <a:bodyPr wrap="none" rtlCol="0">
            <a:spAutoFit/>
          </a:bodyPr>
          <a:lstStyle/>
          <a:p>
            <a:r>
              <a:rPr lang="en-US" sz="1200" i="1" dirty="0">
                <a:latin typeface="Helvetica" pitchFamily="2" charset="0"/>
              </a:rPr>
              <a:t>Contacts: Scott </a:t>
            </a:r>
            <a:r>
              <a:rPr lang="en-US" sz="1200" i="1" dirty="0" err="1">
                <a:latin typeface="Helvetica" pitchFamily="2" charset="0"/>
              </a:rPr>
              <a:t>Janz</a:t>
            </a:r>
            <a:r>
              <a:rPr lang="en-US" sz="1200" i="1" dirty="0">
                <a:latin typeface="Helvetica" pitchFamily="2" charset="0"/>
              </a:rPr>
              <a:t>—</a:t>
            </a:r>
            <a:r>
              <a:rPr lang="en-US" sz="1200" i="1" dirty="0" err="1">
                <a:latin typeface="Helvetica" pitchFamily="2" charset="0"/>
              </a:rPr>
              <a:t>scott.j.janz@nasa.gov</a:t>
            </a:r>
            <a:endParaRPr lang="en-US" sz="1200" i="1" dirty="0">
              <a:latin typeface="Helvetica" pitchFamily="2" charset="0"/>
            </a:endParaRPr>
          </a:p>
          <a:p>
            <a:r>
              <a:rPr lang="en-US" sz="1200" i="1" dirty="0">
                <a:latin typeface="Helvetica" pitchFamily="2" charset="0"/>
              </a:rPr>
              <a:t>                Laura Judd—</a:t>
            </a:r>
            <a:r>
              <a:rPr lang="en-US" sz="1200" i="1" dirty="0" err="1">
                <a:latin typeface="Helvetica" pitchFamily="2" charset="0"/>
              </a:rPr>
              <a:t>laura.m.judd@nasa.gov</a:t>
            </a:r>
            <a:endParaRPr lang="en-US" sz="1200" i="1" dirty="0">
              <a:latin typeface="Helvetica" pitchFamily="2" charset="0"/>
            </a:endParaRPr>
          </a:p>
        </p:txBody>
      </p:sp>
      <p:cxnSp>
        <p:nvCxnSpPr>
          <p:cNvPr id="33" name="Straight Connector 32">
            <a:extLst>
              <a:ext uri="{FF2B5EF4-FFF2-40B4-BE49-F238E27FC236}">
                <a16:creationId xmlns:a16="http://schemas.microsoft.com/office/drawing/2014/main" id="{157D04E8-7597-B34D-9463-8D501C2E2D53}"/>
              </a:ext>
            </a:extLst>
          </p:cNvPr>
          <p:cNvCxnSpPr>
            <a:cxnSpLocks/>
          </p:cNvCxnSpPr>
          <p:nvPr/>
        </p:nvCxnSpPr>
        <p:spPr>
          <a:xfrm flipH="1">
            <a:off x="0" y="958645"/>
            <a:ext cx="12192000" cy="0"/>
          </a:xfrm>
          <a:prstGeom prst="line">
            <a:avLst/>
          </a:prstGeom>
          <a:ln w="127000">
            <a:gradFill flip="none" rotWithShape="1">
              <a:gsLst>
                <a:gs pos="0">
                  <a:schemeClr val="accent2"/>
                </a:gs>
                <a:gs pos="27000">
                  <a:schemeClr val="accent2">
                    <a:lumMod val="75000"/>
                  </a:schemeClr>
                </a:gs>
                <a:gs pos="57000">
                  <a:schemeClr val="accent5">
                    <a:lumMod val="60000"/>
                    <a:lumOff val="40000"/>
                  </a:schemeClr>
                </a:gs>
                <a:gs pos="100000">
                  <a:schemeClr val="accent5">
                    <a:lumMod val="75000"/>
                  </a:schemeClr>
                </a:gs>
              </a:gsLst>
              <a:path path="circle">
                <a:fillToRect l="100000" t="100000"/>
              </a:path>
              <a:tileRect r="-100000" b="-100000"/>
            </a:gradFill>
          </a:ln>
        </p:spPr>
        <p:style>
          <a:lnRef idx="2">
            <a:schemeClr val="accent1"/>
          </a:lnRef>
          <a:fillRef idx="0">
            <a:schemeClr val="accent1"/>
          </a:fillRef>
          <a:effectRef idx="1">
            <a:schemeClr val="accent1"/>
          </a:effectRef>
          <a:fontRef idx="minor">
            <a:schemeClr val="tx1"/>
          </a:fontRef>
        </p:style>
      </p:cxnSp>
      <p:cxnSp>
        <p:nvCxnSpPr>
          <p:cNvPr id="35" name="Straight Connector 34">
            <a:extLst>
              <a:ext uri="{FF2B5EF4-FFF2-40B4-BE49-F238E27FC236}">
                <a16:creationId xmlns:a16="http://schemas.microsoft.com/office/drawing/2014/main" id="{06E307DA-BD4C-6362-76CC-3E43777602D2}"/>
              </a:ext>
            </a:extLst>
          </p:cNvPr>
          <p:cNvCxnSpPr>
            <a:cxnSpLocks/>
          </p:cNvCxnSpPr>
          <p:nvPr/>
        </p:nvCxnSpPr>
        <p:spPr>
          <a:xfrm>
            <a:off x="166768" y="2895678"/>
            <a:ext cx="5496613" cy="0"/>
          </a:xfrm>
          <a:prstGeom prst="line">
            <a:avLst/>
          </a:prstGeom>
          <a:ln w="38100">
            <a:gradFill flip="none" rotWithShape="1">
              <a:gsLst>
                <a:gs pos="0">
                  <a:schemeClr val="accent2"/>
                </a:gs>
                <a:gs pos="27000">
                  <a:schemeClr val="accent2">
                    <a:lumMod val="75000"/>
                  </a:schemeClr>
                </a:gs>
                <a:gs pos="57000">
                  <a:schemeClr val="accent5">
                    <a:lumMod val="60000"/>
                    <a:lumOff val="40000"/>
                  </a:schemeClr>
                </a:gs>
                <a:gs pos="100000">
                  <a:schemeClr val="accent5">
                    <a:lumMod val="75000"/>
                  </a:schemeClr>
                </a:gs>
              </a:gsLst>
              <a:path path="circle">
                <a:fillToRect l="100000" t="100000"/>
              </a:path>
              <a:tileRect r="-100000" b="-100000"/>
            </a:gradFill>
            <a:prstDash val="dashDot"/>
          </a:ln>
        </p:spPr>
        <p:style>
          <a:lnRef idx="2">
            <a:schemeClr val="accent1"/>
          </a:lnRef>
          <a:fillRef idx="0">
            <a:schemeClr val="accent1"/>
          </a:fillRef>
          <a:effectRef idx="1">
            <a:schemeClr val="accent1"/>
          </a:effectRef>
          <a:fontRef idx="minor">
            <a:schemeClr val="tx1"/>
          </a:fontRef>
        </p:style>
      </p:cxnSp>
      <p:pic>
        <p:nvPicPr>
          <p:cNvPr id="8" name="Content Placeholder 8">
            <a:extLst>
              <a:ext uri="{FF2B5EF4-FFF2-40B4-BE49-F238E27FC236}">
                <a16:creationId xmlns:a16="http://schemas.microsoft.com/office/drawing/2014/main" id="{070E07EB-1C39-AA89-A5D7-CD90FD916381}"/>
              </a:ext>
            </a:extLst>
          </p:cNvPr>
          <p:cNvPicPr>
            <a:picLocks noChangeAspect="1"/>
          </p:cNvPicPr>
          <p:nvPr/>
        </p:nvPicPr>
        <p:blipFill>
          <a:blip r:embed="rId7" cstate="hqprint">
            <a:clrChange>
              <a:clrFrom>
                <a:srgbClr val="000000"/>
              </a:clrFrom>
              <a:clrTo>
                <a:srgbClr val="000000">
                  <a:alpha val="0"/>
                </a:srgbClr>
              </a:clrTo>
            </a:clrChange>
            <a:extLst>
              <a:ext uri="{28A0092B-C50C-407E-A947-70E740481C1C}">
                <a14:useLocalDpi xmlns:a14="http://schemas.microsoft.com/office/drawing/2010/main"/>
              </a:ext>
            </a:extLst>
          </a:blip>
          <a:srcRect/>
          <a:stretch/>
        </p:blipFill>
        <p:spPr>
          <a:xfrm>
            <a:off x="8535299" y="1023142"/>
            <a:ext cx="3162529" cy="1779563"/>
          </a:xfrm>
          <a:prstGeom prst="rect">
            <a:avLst/>
          </a:prstGeom>
          <a:noFill/>
          <a:ln>
            <a:noFill/>
          </a:ln>
        </p:spPr>
      </p:pic>
    </p:spTree>
    <p:extLst>
      <p:ext uri="{BB962C8B-B14F-4D97-AF65-F5344CB8AC3E}">
        <p14:creationId xmlns:p14="http://schemas.microsoft.com/office/powerpoint/2010/main" val="214075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9B754AD-A927-0B0C-46EB-E64ACDCF4AAE}"/>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2870953" y="0"/>
            <a:ext cx="9378636" cy="6858000"/>
          </a:xfrm>
          <a:prstGeom prst="rect">
            <a:avLst/>
          </a:prstGeom>
          <a:solidFill>
            <a:schemeClr val="tx1"/>
          </a:solidFill>
        </p:spPr>
      </p:pic>
      <p:sp>
        <p:nvSpPr>
          <p:cNvPr id="2" name="TextBox 1">
            <a:extLst>
              <a:ext uri="{FF2B5EF4-FFF2-40B4-BE49-F238E27FC236}">
                <a16:creationId xmlns:a16="http://schemas.microsoft.com/office/drawing/2014/main" id="{C5BF31C1-8EA6-9E5C-D4EE-070970494A6B}"/>
              </a:ext>
            </a:extLst>
          </p:cNvPr>
          <p:cNvSpPr txBox="1"/>
          <p:nvPr/>
        </p:nvSpPr>
        <p:spPr>
          <a:xfrm>
            <a:off x="-2722" y="2373922"/>
            <a:ext cx="2595716" cy="4401205"/>
          </a:xfrm>
          <a:prstGeom prst="rect">
            <a:avLst/>
          </a:prstGeom>
          <a:noFill/>
        </p:spPr>
        <p:txBody>
          <a:bodyPr wrap="square">
            <a:spAutoFit/>
          </a:bodyPr>
          <a:lstStyle/>
          <a:p>
            <a:pPr algn="ctr"/>
            <a:r>
              <a:rPr lang="en-US" sz="2800" b="1" dirty="0">
                <a:latin typeface="Helvetica" pitchFamily="2" charset="0"/>
              </a:rPr>
              <a:t>PSPI NO2-01: </a:t>
            </a:r>
            <a:r>
              <a:rPr lang="en-US" sz="2800" b="0" i="0" u="none" strike="noStrike" dirty="0">
                <a:effectLst/>
                <a:latin typeface="Helvetica" pitchFamily="2" charset="0"/>
              </a:rPr>
              <a:t>Distinguish high NO</a:t>
            </a:r>
            <a:r>
              <a:rPr lang="en-US" sz="2800" b="0" i="0" u="none" strike="noStrike" baseline="-25000" dirty="0">
                <a:effectLst/>
                <a:latin typeface="Helvetica" pitchFamily="2" charset="0"/>
              </a:rPr>
              <a:t>2</a:t>
            </a:r>
            <a:r>
              <a:rPr lang="en-US" sz="2800" b="0" i="0" u="none" strike="noStrike" dirty="0">
                <a:effectLst/>
                <a:latin typeface="Helvetica" pitchFamily="2" charset="0"/>
              </a:rPr>
              <a:t> urban areas from nearby rural areas for three select urban-rural scene combinations.</a:t>
            </a:r>
            <a:r>
              <a:rPr lang="en-US" sz="2800" dirty="0">
                <a:latin typeface="Helvetica" pitchFamily="2" charset="0"/>
              </a:rPr>
              <a:t> </a:t>
            </a:r>
          </a:p>
        </p:txBody>
      </p:sp>
      <p:cxnSp>
        <p:nvCxnSpPr>
          <p:cNvPr id="4" name="Straight Connector 3">
            <a:extLst>
              <a:ext uri="{FF2B5EF4-FFF2-40B4-BE49-F238E27FC236}">
                <a16:creationId xmlns:a16="http://schemas.microsoft.com/office/drawing/2014/main" id="{5001B530-9DDA-9EF7-DEEF-4E88C816B39B}"/>
              </a:ext>
            </a:extLst>
          </p:cNvPr>
          <p:cNvCxnSpPr>
            <a:cxnSpLocks/>
          </p:cNvCxnSpPr>
          <p:nvPr/>
        </p:nvCxnSpPr>
        <p:spPr>
          <a:xfrm flipV="1">
            <a:off x="2748710" y="0"/>
            <a:ext cx="0" cy="6858000"/>
          </a:xfrm>
          <a:prstGeom prst="line">
            <a:avLst/>
          </a:prstGeom>
          <a:ln w="127000">
            <a:gradFill flip="none" rotWithShape="1">
              <a:gsLst>
                <a:gs pos="0">
                  <a:schemeClr val="accent2"/>
                </a:gs>
                <a:gs pos="27000">
                  <a:schemeClr val="accent2">
                    <a:lumMod val="75000"/>
                  </a:schemeClr>
                </a:gs>
                <a:gs pos="57000">
                  <a:schemeClr val="accent5">
                    <a:lumMod val="60000"/>
                    <a:lumOff val="40000"/>
                  </a:schemeClr>
                </a:gs>
                <a:gs pos="100000">
                  <a:schemeClr val="accent5">
                    <a:lumMod val="75000"/>
                  </a:schemeClr>
                </a:gs>
              </a:gsLst>
              <a:path path="circle">
                <a:fillToRect l="100000" t="100000"/>
              </a:path>
              <a:tileRect r="-100000" b="-100000"/>
            </a:gradFill>
          </a:ln>
        </p:spPr>
        <p:style>
          <a:lnRef idx="2">
            <a:schemeClr val="accent1"/>
          </a:lnRef>
          <a:fillRef idx="0">
            <a:schemeClr val="accent1"/>
          </a:fillRef>
          <a:effectRef idx="1">
            <a:schemeClr val="accent1"/>
          </a:effectRef>
          <a:fontRef idx="minor">
            <a:schemeClr val="tx1"/>
          </a:fontRef>
        </p:style>
      </p:cxnSp>
      <p:sp>
        <p:nvSpPr>
          <p:cNvPr id="3" name="TextBox 2">
            <a:extLst>
              <a:ext uri="{FF2B5EF4-FFF2-40B4-BE49-F238E27FC236}">
                <a16:creationId xmlns:a16="http://schemas.microsoft.com/office/drawing/2014/main" id="{E9064321-2092-2977-900A-4D2A4CA784B2}"/>
              </a:ext>
            </a:extLst>
          </p:cNvPr>
          <p:cNvSpPr txBox="1"/>
          <p:nvPr/>
        </p:nvSpPr>
        <p:spPr>
          <a:xfrm>
            <a:off x="115290" y="313150"/>
            <a:ext cx="2365136" cy="1200329"/>
          </a:xfrm>
          <a:prstGeom prst="rect">
            <a:avLst/>
          </a:prstGeom>
          <a:noFill/>
        </p:spPr>
        <p:txBody>
          <a:bodyPr wrap="none" rtlCol="0">
            <a:spAutoFit/>
          </a:bodyPr>
          <a:lstStyle/>
          <a:p>
            <a:pPr algn="ctr"/>
            <a:r>
              <a:rPr lang="en-US" sz="3600" b="1" dirty="0">
                <a:latin typeface="Helvetica" pitchFamily="2" charset="0"/>
              </a:rPr>
              <a:t>TEMPO </a:t>
            </a:r>
          </a:p>
          <a:p>
            <a:pPr algn="ctr"/>
            <a:r>
              <a:rPr lang="en-US" sz="3600" b="1" dirty="0">
                <a:latin typeface="Helvetica" pitchFamily="2" charset="0"/>
              </a:rPr>
              <a:t>Validation</a:t>
            </a:r>
          </a:p>
        </p:txBody>
      </p:sp>
      <p:cxnSp>
        <p:nvCxnSpPr>
          <p:cNvPr id="5" name="Straight Connector 4">
            <a:extLst>
              <a:ext uri="{FF2B5EF4-FFF2-40B4-BE49-F238E27FC236}">
                <a16:creationId xmlns:a16="http://schemas.microsoft.com/office/drawing/2014/main" id="{68C94031-8E10-059D-150E-FF98342A908F}"/>
              </a:ext>
            </a:extLst>
          </p:cNvPr>
          <p:cNvCxnSpPr>
            <a:cxnSpLocks/>
          </p:cNvCxnSpPr>
          <p:nvPr/>
        </p:nvCxnSpPr>
        <p:spPr>
          <a:xfrm>
            <a:off x="122646" y="1943700"/>
            <a:ext cx="2344981" cy="0"/>
          </a:xfrm>
          <a:prstGeom prst="line">
            <a:avLst/>
          </a:prstGeom>
          <a:ln w="38100">
            <a:gradFill flip="none" rotWithShape="1">
              <a:gsLst>
                <a:gs pos="0">
                  <a:schemeClr val="accent2"/>
                </a:gs>
                <a:gs pos="27000">
                  <a:schemeClr val="accent2">
                    <a:lumMod val="75000"/>
                  </a:schemeClr>
                </a:gs>
                <a:gs pos="57000">
                  <a:schemeClr val="accent5">
                    <a:lumMod val="60000"/>
                    <a:lumOff val="40000"/>
                  </a:schemeClr>
                </a:gs>
                <a:gs pos="100000">
                  <a:schemeClr val="accent5">
                    <a:lumMod val="75000"/>
                  </a:schemeClr>
                </a:gs>
              </a:gsLst>
              <a:path path="circle">
                <a:fillToRect l="100000" t="100000"/>
              </a:path>
              <a:tileRect r="-100000" b="-100000"/>
            </a:gradFill>
            <a:prstDash val="dashDot"/>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78624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68C6D9C-7835-1D38-8C34-3EBDA191A290}"/>
              </a:ext>
            </a:extLst>
          </p:cNvPr>
          <p:cNvPicPr>
            <a:picLocks noChangeAspect="1"/>
          </p:cNvPicPr>
          <p:nvPr/>
        </p:nvPicPr>
        <p:blipFill>
          <a:blip r:embed="rId2"/>
          <a:stretch>
            <a:fillRect/>
          </a:stretch>
        </p:blipFill>
        <p:spPr>
          <a:xfrm>
            <a:off x="7987" y="0"/>
            <a:ext cx="7402556" cy="6858000"/>
          </a:xfrm>
          <a:prstGeom prst="rect">
            <a:avLst/>
          </a:prstGeom>
          <a:solidFill>
            <a:schemeClr val="tx1"/>
          </a:solidFill>
        </p:spPr>
      </p:pic>
      <p:sp>
        <p:nvSpPr>
          <p:cNvPr id="3" name="TextBox 2">
            <a:extLst>
              <a:ext uri="{FF2B5EF4-FFF2-40B4-BE49-F238E27FC236}">
                <a16:creationId xmlns:a16="http://schemas.microsoft.com/office/drawing/2014/main" id="{C9D66B7F-7ACA-37AC-BF3D-C48E3270F8DB}"/>
              </a:ext>
            </a:extLst>
          </p:cNvPr>
          <p:cNvSpPr txBox="1"/>
          <p:nvPr/>
        </p:nvSpPr>
        <p:spPr>
          <a:xfrm>
            <a:off x="7560989" y="127856"/>
            <a:ext cx="4534838" cy="1200329"/>
          </a:xfrm>
          <a:prstGeom prst="rect">
            <a:avLst/>
          </a:prstGeom>
          <a:no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n-US" b="1" dirty="0">
                <a:latin typeface="Helvetica" pitchFamily="2" charset="0"/>
              </a:rPr>
              <a:t>PSPI NO2-07: </a:t>
            </a:r>
            <a:r>
              <a:rPr lang="en-US" dirty="0">
                <a:latin typeface="Helvetica" pitchFamily="2" charset="0"/>
              </a:rPr>
              <a:t>Assess bias, precision, and uncertainty of the tropospheric NO</a:t>
            </a:r>
            <a:r>
              <a:rPr lang="en-US" baseline="-25000" dirty="0">
                <a:latin typeface="Helvetica" pitchFamily="2" charset="0"/>
              </a:rPr>
              <a:t>2</a:t>
            </a:r>
            <a:r>
              <a:rPr lang="en-US" dirty="0">
                <a:latin typeface="Helvetica" pitchFamily="2" charset="0"/>
              </a:rPr>
              <a:t> product over areas of interest using data gathered during targeted field campaigns. </a:t>
            </a:r>
          </a:p>
        </p:txBody>
      </p:sp>
      <p:sp>
        <p:nvSpPr>
          <p:cNvPr id="4" name="TextBox 3">
            <a:extLst>
              <a:ext uri="{FF2B5EF4-FFF2-40B4-BE49-F238E27FC236}">
                <a16:creationId xmlns:a16="http://schemas.microsoft.com/office/drawing/2014/main" id="{39F4896D-BB60-468B-09AE-7000146CA020}"/>
              </a:ext>
            </a:extLst>
          </p:cNvPr>
          <p:cNvSpPr txBox="1"/>
          <p:nvPr/>
        </p:nvSpPr>
        <p:spPr>
          <a:xfrm>
            <a:off x="7651009" y="1590850"/>
            <a:ext cx="4534838" cy="4524315"/>
          </a:xfrm>
          <a:prstGeom prst="rect">
            <a:avLst/>
          </a:prstGeom>
          <a:noFill/>
        </p:spPr>
        <p:txBody>
          <a:bodyPr wrap="square" rtlCol="0">
            <a:spAutoFit/>
          </a:bodyPr>
          <a:lstStyle/>
          <a:p>
            <a:r>
              <a:rPr lang="en-US" sz="1600" dirty="0">
                <a:latin typeface="Helvetica" pitchFamily="2" charset="0"/>
              </a:rPr>
              <a:t>Colored points represent the density cloud of individual pixel coincidences in each regional domain. </a:t>
            </a:r>
          </a:p>
          <a:p>
            <a:endParaRPr lang="en-US" sz="1600" dirty="0">
              <a:latin typeface="Helvetica" pitchFamily="2" charset="0"/>
            </a:endParaRPr>
          </a:p>
          <a:p>
            <a:r>
              <a:rPr lang="en-US" sz="1600" dirty="0">
                <a:latin typeface="Helvetica" pitchFamily="2" charset="0"/>
              </a:rPr>
              <a:t>Coincidence criteria: </a:t>
            </a:r>
          </a:p>
          <a:p>
            <a:pPr marL="342900" indent="-342900">
              <a:buFont typeface="+mj-lt"/>
              <a:buAutoNum type="arabicPeriod"/>
            </a:pPr>
            <a:r>
              <a:rPr lang="en-US" sz="1600" dirty="0">
                <a:latin typeface="Helvetica" pitchFamily="2" charset="0"/>
              </a:rPr>
              <a:t>+/- 30 minutes</a:t>
            </a:r>
          </a:p>
          <a:p>
            <a:pPr marL="342900" indent="-342900">
              <a:buFont typeface="+mj-lt"/>
              <a:buAutoNum type="arabicPeriod"/>
            </a:pPr>
            <a:r>
              <a:rPr lang="en-US" sz="1600" dirty="0">
                <a:latin typeface="Helvetica" pitchFamily="2" charset="0"/>
              </a:rPr>
              <a:t>GCAS &gt; 75% mapped TEMPO Pixel</a:t>
            </a:r>
          </a:p>
          <a:p>
            <a:pPr marL="342900" indent="-342900">
              <a:buFont typeface="+mj-lt"/>
              <a:buAutoNum type="arabicPeriod"/>
            </a:pPr>
            <a:r>
              <a:rPr lang="en-US" sz="1600" dirty="0">
                <a:latin typeface="Helvetica" pitchFamily="2" charset="0"/>
              </a:rPr>
              <a:t>TEMPO </a:t>
            </a:r>
            <a:r>
              <a:rPr lang="en-US" sz="1600" dirty="0" err="1">
                <a:latin typeface="Helvetica" pitchFamily="2" charset="0"/>
              </a:rPr>
              <a:t>qa</a:t>
            </a:r>
            <a:r>
              <a:rPr lang="en-US" sz="1600" dirty="0">
                <a:latin typeface="Helvetica" pitchFamily="2" charset="0"/>
              </a:rPr>
              <a:t>=0</a:t>
            </a:r>
          </a:p>
          <a:p>
            <a:pPr marL="342900" indent="-342900">
              <a:buFont typeface="+mj-lt"/>
              <a:buAutoNum type="arabicPeriod"/>
            </a:pPr>
            <a:r>
              <a:rPr lang="en-US" sz="1600" dirty="0">
                <a:latin typeface="Helvetica" pitchFamily="2" charset="0"/>
              </a:rPr>
              <a:t>TEMPO cloud effective fraction &lt; 0.15</a:t>
            </a:r>
          </a:p>
          <a:p>
            <a:pPr marL="342900" indent="-342900">
              <a:buFont typeface="+mj-lt"/>
              <a:buAutoNum type="arabicPeriod"/>
            </a:pPr>
            <a:endParaRPr lang="en-US" sz="1600" dirty="0">
              <a:latin typeface="Helvetica" pitchFamily="2" charset="0"/>
            </a:endParaRPr>
          </a:p>
          <a:p>
            <a:r>
              <a:rPr lang="en-US" sz="1600" dirty="0">
                <a:latin typeface="Helvetica" pitchFamily="2" charset="0"/>
              </a:rPr>
              <a:t>White dots represent the median of each dataset for all pixels mapped in a TEMPO scan with the interquartile ranges represented by the black bars. </a:t>
            </a:r>
          </a:p>
          <a:p>
            <a:endParaRPr lang="en-US" sz="1600" dirty="0">
              <a:latin typeface="Helvetica" pitchFamily="2" charset="0"/>
            </a:endParaRPr>
          </a:p>
          <a:p>
            <a:r>
              <a:rPr lang="en-US" sz="1600" dirty="0">
                <a:latin typeface="Helvetica" pitchFamily="2" charset="0"/>
              </a:rPr>
              <a:t>Statistic represent all coincidences </a:t>
            </a:r>
          </a:p>
          <a:p>
            <a:r>
              <a:rPr lang="en-US" sz="1600" dirty="0">
                <a:latin typeface="Helvetica" pitchFamily="2" charset="0"/>
              </a:rPr>
              <a:t>(not individual overpasses)</a:t>
            </a:r>
          </a:p>
          <a:p>
            <a:endParaRPr lang="en-US" sz="1600" dirty="0">
              <a:latin typeface="Helvetica" pitchFamily="2" charset="0"/>
            </a:endParaRPr>
          </a:p>
        </p:txBody>
      </p:sp>
      <p:sp>
        <p:nvSpPr>
          <p:cNvPr id="5" name="TextBox 4">
            <a:extLst>
              <a:ext uri="{FF2B5EF4-FFF2-40B4-BE49-F238E27FC236}">
                <a16:creationId xmlns:a16="http://schemas.microsoft.com/office/drawing/2014/main" id="{E5ADFC38-494D-3708-F241-51821C994E6F}"/>
              </a:ext>
            </a:extLst>
          </p:cNvPr>
          <p:cNvSpPr txBox="1"/>
          <p:nvPr/>
        </p:nvSpPr>
        <p:spPr>
          <a:xfrm>
            <a:off x="2499897" y="575187"/>
            <a:ext cx="1209368" cy="1015663"/>
          </a:xfrm>
          <a:prstGeom prst="rect">
            <a:avLst/>
          </a:prstGeom>
          <a:noFill/>
        </p:spPr>
        <p:txBody>
          <a:bodyPr wrap="square" rtlCol="0">
            <a:spAutoFit/>
          </a:bodyPr>
          <a:lstStyle/>
          <a:p>
            <a:pPr algn="r"/>
            <a:r>
              <a:rPr lang="en-US" sz="1000" dirty="0">
                <a:solidFill>
                  <a:schemeClr val="accent5">
                    <a:lumMod val="75000"/>
                  </a:schemeClr>
                </a:solidFill>
                <a:latin typeface="Helvetica" pitchFamily="2" charset="0"/>
              </a:rPr>
              <a:t>High bias, I think is due to the cloud retrieval these days, but in need of further investigation. </a:t>
            </a:r>
          </a:p>
        </p:txBody>
      </p:sp>
      <p:cxnSp>
        <p:nvCxnSpPr>
          <p:cNvPr id="9" name="Straight Connector 8">
            <a:extLst>
              <a:ext uri="{FF2B5EF4-FFF2-40B4-BE49-F238E27FC236}">
                <a16:creationId xmlns:a16="http://schemas.microsoft.com/office/drawing/2014/main" id="{CE64F141-82DE-1D83-05B2-F27A70075A17}"/>
              </a:ext>
            </a:extLst>
          </p:cNvPr>
          <p:cNvCxnSpPr>
            <a:cxnSpLocks/>
          </p:cNvCxnSpPr>
          <p:nvPr/>
        </p:nvCxnSpPr>
        <p:spPr>
          <a:xfrm flipH="1">
            <a:off x="7554836" y="1451014"/>
            <a:ext cx="4631011" cy="0"/>
          </a:xfrm>
          <a:prstGeom prst="line">
            <a:avLst/>
          </a:prstGeom>
          <a:ln w="88900">
            <a:gradFill flip="none" rotWithShape="1">
              <a:gsLst>
                <a:gs pos="0">
                  <a:schemeClr val="accent2"/>
                </a:gs>
                <a:gs pos="27000">
                  <a:schemeClr val="accent2">
                    <a:lumMod val="75000"/>
                  </a:schemeClr>
                </a:gs>
                <a:gs pos="57000">
                  <a:schemeClr val="accent5">
                    <a:lumMod val="60000"/>
                    <a:lumOff val="40000"/>
                  </a:schemeClr>
                </a:gs>
                <a:gs pos="100000">
                  <a:schemeClr val="accent5">
                    <a:lumMod val="75000"/>
                  </a:schemeClr>
                </a:gs>
              </a:gsLst>
              <a:path path="circle">
                <a:fillToRect l="100000" t="100000"/>
              </a:path>
              <a:tileRect r="-100000" b="-100000"/>
            </a:gradFill>
          </a:ln>
        </p:spPr>
        <p:style>
          <a:lnRef idx="2">
            <a:schemeClr val="accent1"/>
          </a:lnRef>
          <a:fillRef idx="0">
            <a:schemeClr val="accent1"/>
          </a:fillRef>
          <a:effectRef idx="1">
            <a:schemeClr val="accent1"/>
          </a:effectRef>
          <a:fontRef idx="minor">
            <a:schemeClr val="tx1"/>
          </a:fontRef>
        </p:style>
      </p:cxnSp>
      <p:sp>
        <p:nvSpPr>
          <p:cNvPr id="12" name="TextBox 11">
            <a:extLst>
              <a:ext uri="{FF2B5EF4-FFF2-40B4-BE49-F238E27FC236}">
                <a16:creationId xmlns:a16="http://schemas.microsoft.com/office/drawing/2014/main" id="{23F63DDD-8281-F190-1BA3-BF5169658B76}"/>
              </a:ext>
            </a:extLst>
          </p:cNvPr>
          <p:cNvSpPr txBox="1"/>
          <p:nvPr/>
        </p:nvSpPr>
        <p:spPr>
          <a:xfrm>
            <a:off x="6265524" y="2849334"/>
            <a:ext cx="938077" cy="276999"/>
          </a:xfrm>
          <a:prstGeom prst="rect">
            <a:avLst/>
          </a:prstGeom>
          <a:noFill/>
        </p:spPr>
        <p:txBody>
          <a:bodyPr wrap="none" rtlCol="0">
            <a:spAutoFit/>
          </a:bodyPr>
          <a:lstStyle/>
          <a:p>
            <a:r>
              <a:rPr lang="en-US" sz="1200" dirty="0">
                <a:solidFill>
                  <a:schemeClr val="accent5">
                    <a:lumMod val="75000"/>
                  </a:schemeClr>
                </a:solidFill>
                <a:latin typeface="Helvetica" pitchFamily="2" charset="0"/>
              </a:rPr>
              <a:t>SC r</a:t>
            </a:r>
            <a:r>
              <a:rPr lang="en-US" sz="1200" baseline="30000" dirty="0">
                <a:solidFill>
                  <a:schemeClr val="accent5">
                    <a:lumMod val="75000"/>
                  </a:schemeClr>
                </a:solidFill>
                <a:latin typeface="Helvetica" pitchFamily="2" charset="0"/>
              </a:rPr>
              <a:t>2</a:t>
            </a:r>
            <a:r>
              <a:rPr lang="en-US" sz="1200" dirty="0">
                <a:solidFill>
                  <a:schemeClr val="accent5">
                    <a:lumMod val="75000"/>
                  </a:schemeClr>
                </a:solidFill>
                <a:latin typeface="Helvetica" pitchFamily="2" charset="0"/>
              </a:rPr>
              <a:t>=0.68</a:t>
            </a:r>
          </a:p>
        </p:txBody>
      </p:sp>
      <p:sp>
        <p:nvSpPr>
          <p:cNvPr id="13" name="TextBox 12">
            <a:extLst>
              <a:ext uri="{FF2B5EF4-FFF2-40B4-BE49-F238E27FC236}">
                <a16:creationId xmlns:a16="http://schemas.microsoft.com/office/drawing/2014/main" id="{911DCF5F-19C6-6D6E-CDFE-80C94F0E83F6}"/>
              </a:ext>
            </a:extLst>
          </p:cNvPr>
          <p:cNvSpPr txBox="1"/>
          <p:nvPr/>
        </p:nvSpPr>
        <p:spPr>
          <a:xfrm>
            <a:off x="3342087" y="5976174"/>
            <a:ext cx="938077" cy="276999"/>
          </a:xfrm>
          <a:prstGeom prst="rect">
            <a:avLst/>
          </a:prstGeom>
          <a:noFill/>
        </p:spPr>
        <p:txBody>
          <a:bodyPr wrap="none" rtlCol="0">
            <a:spAutoFit/>
          </a:bodyPr>
          <a:lstStyle/>
          <a:p>
            <a:r>
              <a:rPr lang="en-US" sz="1200" dirty="0">
                <a:solidFill>
                  <a:schemeClr val="accent5">
                    <a:lumMod val="75000"/>
                  </a:schemeClr>
                </a:solidFill>
                <a:latin typeface="Helvetica" pitchFamily="2" charset="0"/>
              </a:rPr>
              <a:t>SC r</a:t>
            </a:r>
            <a:r>
              <a:rPr lang="en-US" sz="1200" baseline="30000" dirty="0">
                <a:solidFill>
                  <a:schemeClr val="accent5">
                    <a:lumMod val="75000"/>
                  </a:schemeClr>
                </a:solidFill>
                <a:latin typeface="Helvetica" pitchFamily="2" charset="0"/>
              </a:rPr>
              <a:t>2</a:t>
            </a:r>
            <a:r>
              <a:rPr lang="en-US" sz="1200" dirty="0">
                <a:solidFill>
                  <a:schemeClr val="accent5">
                    <a:lumMod val="75000"/>
                  </a:schemeClr>
                </a:solidFill>
                <a:latin typeface="Helvetica" pitchFamily="2" charset="0"/>
              </a:rPr>
              <a:t>=0.61</a:t>
            </a:r>
          </a:p>
        </p:txBody>
      </p:sp>
      <p:sp>
        <p:nvSpPr>
          <p:cNvPr id="14" name="TextBox 13">
            <a:extLst>
              <a:ext uri="{FF2B5EF4-FFF2-40B4-BE49-F238E27FC236}">
                <a16:creationId xmlns:a16="http://schemas.microsoft.com/office/drawing/2014/main" id="{58080D06-7239-88E7-F1AE-1C726E7F829A}"/>
              </a:ext>
            </a:extLst>
          </p:cNvPr>
          <p:cNvSpPr txBox="1"/>
          <p:nvPr/>
        </p:nvSpPr>
        <p:spPr>
          <a:xfrm>
            <a:off x="2988414" y="2906942"/>
            <a:ext cx="938077" cy="276999"/>
          </a:xfrm>
          <a:prstGeom prst="rect">
            <a:avLst/>
          </a:prstGeom>
          <a:noFill/>
        </p:spPr>
        <p:txBody>
          <a:bodyPr wrap="none" rtlCol="0">
            <a:spAutoFit/>
          </a:bodyPr>
          <a:lstStyle/>
          <a:p>
            <a:r>
              <a:rPr lang="en-US" sz="1200" dirty="0">
                <a:solidFill>
                  <a:schemeClr val="accent5">
                    <a:lumMod val="75000"/>
                  </a:schemeClr>
                </a:solidFill>
                <a:latin typeface="Helvetica" pitchFamily="2" charset="0"/>
              </a:rPr>
              <a:t>SC r</a:t>
            </a:r>
            <a:r>
              <a:rPr lang="en-US" sz="1200" baseline="30000" dirty="0">
                <a:solidFill>
                  <a:schemeClr val="accent5">
                    <a:lumMod val="75000"/>
                  </a:schemeClr>
                </a:solidFill>
                <a:latin typeface="Helvetica" pitchFamily="2" charset="0"/>
              </a:rPr>
              <a:t>2</a:t>
            </a:r>
            <a:r>
              <a:rPr lang="en-US" sz="1200" dirty="0">
                <a:solidFill>
                  <a:schemeClr val="accent5">
                    <a:lumMod val="75000"/>
                  </a:schemeClr>
                </a:solidFill>
                <a:latin typeface="Helvetica" pitchFamily="2" charset="0"/>
              </a:rPr>
              <a:t>=0.89</a:t>
            </a:r>
          </a:p>
        </p:txBody>
      </p:sp>
      <p:sp>
        <p:nvSpPr>
          <p:cNvPr id="15" name="TextBox 14">
            <a:extLst>
              <a:ext uri="{FF2B5EF4-FFF2-40B4-BE49-F238E27FC236}">
                <a16:creationId xmlns:a16="http://schemas.microsoft.com/office/drawing/2014/main" id="{98E2E87C-0FC7-D471-1E22-1F132623076E}"/>
              </a:ext>
            </a:extLst>
          </p:cNvPr>
          <p:cNvSpPr txBox="1"/>
          <p:nvPr/>
        </p:nvSpPr>
        <p:spPr>
          <a:xfrm>
            <a:off x="6203008" y="6114674"/>
            <a:ext cx="938077" cy="276999"/>
          </a:xfrm>
          <a:prstGeom prst="rect">
            <a:avLst/>
          </a:prstGeom>
          <a:noFill/>
        </p:spPr>
        <p:txBody>
          <a:bodyPr wrap="none" rtlCol="0">
            <a:spAutoFit/>
          </a:bodyPr>
          <a:lstStyle/>
          <a:p>
            <a:r>
              <a:rPr lang="en-US" sz="1200" dirty="0">
                <a:solidFill>
                  <a:schemeClr val="accent5">
                    <a:lumMod val="75000"/>
                  </a:schemeClr>
                </a:solidFill>
                <a:latin typeface="Helvetica" pitchFamily="2" charset="0"/>
              </a:rPr>
              <a:t>SC r</a:t>
            </a:r>
            <a:r>
              <a:rPr lang="en-US" sz="1200" baseline="30000" dirty="0">
                <a:solidFill>
                  <a:schemeClr val="accent5">
                    <a:lumMod val="75000"/>
                  </a:schemeClr>
                </a:solidFill>
                <a:latin typeface="Helvetica" pitchFamily="2" charset="0"/>
              </a:rPr>
              <a:t>2</a:t>
            </a:r>
            <a:r>
              <a:rPr lang="en-US" sz="1200" dirty="0">
                <a:solidFill>
                  <a:schemeClr val="accent5">
                    <a:lumMod val="75000"/>
                  </a:schemeClr>
                </a:solidFill>
                <a:latin typeface="Helvetica" pitchFamily="2" charset="0"/>
              </a:rPr>
              <a:t>=0.71</a:t>
            </a:r>
          </a:p>
        </p:txBody>
      </p:sp>
      <p:sp>
        <p:nvSpPr>
          <p:cNvPr id="16" name="TextBox 15">
            <a:extLst>
              <a:ext uri="{FF2B5EF4-FFF2-40B4-BE49-F238E27FC236}">
                <a16:creationId xmlns:a16="http://schemas.microsoft.com/office/drawing/2014/main" id="{7D3E63BC-3A33-F760-B1B8-3C73EBC412C2}"/>
              </a:ext>
            </a:extLst>
          </p:cNvPr>
          <p:cNvSpPr txBox="1"/>
          <p:nvPr/>
        </p:nvSpPr>
        <p:spPr>
          <a:xfrm>
            <a:off x="1072857" y="-1560187"/>
            <a:ext cx="4618259" cy="1754326"/>
          </a:xfrm>
          <a:prstGeom prst="rect">
            <a:avLst/>
          </a:prstGeom>
          <a:noFill/>
        </p:spPr>
        <p:txBody>
          <a:bodyPr wrap="square" rtlCol="0">
            <a:spAutoFit/>
          </a:bodyPr>
          <a:lstStyle/>
          <a:p>
            <a:r>
              <a:rPr lang="en-US" dirty="0"/>
              <a:t>If only looking at the precision &lt; 1e15</a:t>
            </a:r>
          </a:p>
          <a:p>
            <a:r>
              <a:rPr lang="en-US" dirty="0"/>
              <a:t>NYC:r2=0.52 n=</a:t>
            </a:r>
            <a:r>
              <a:rPr lang="en-US" dirty="0">
                <a:solidFill>
                  <a:srgbClr val="EBEBEB"/>
                </a:solidFill>
                <a:effectLst/>
                <a:latin typeface="Menlo" panose="020B0609030804020204" pitchFamily="49" charset="0"/>
              </a:rPr>
              <a:t>1328 m=0.68</a:t>
            </a:r>
            <a:endParaRPr lang="en-US" dirty="0"/>
          </a:p>
          <a:p>
            <a:r>
              <a:rPr lang="en-US" dirty="0"/>
              <a:t>Chicago: r2=0.65 n=884 m=0.74</a:t>
            </a:r>
          </a:p>
          <a:p>
            <a:r>
              <a:rPr lang="en-US" dirty="0"/>
              <a:t>Toronto: r2=0.49 n=264 m=0.66</a:t>
            </a:r>
          </a:p>
          <a:p>
            <a:r>
              <a:rPr lang="en-US" dirty="0"/>
              <a:t>California:  r2=0.83 n=</a:t>
            </a:r>
            <a:r>
              <a:rPr lang="en-US" dirty="0">
                <a:solidFill>
                  <a:srgbClr val="EBEBEB"/>
                </a:solidFill>
                <a:effectLst/>
                <a:latin typeface="Menlo" panose="020B0609030804020204" pitchFamily="49" charset="0"/>
              </a:rPr>
              <a:t>4151 m=1.04</a:t>
            </a:r>
          </a:p>
          <a:p>
            <a:endParaRPr lang="en-US" dirty="0"/>
          </a:p>
        </p:txBody>
      </p:sp>
    </p:spTree>
    <p:extLst>
      <p:ext uri="{BB962C8B-B14F-4D97-AF65-F5344CB8AC3E}">
        <p14:creationId xmlns:p14="http://schemas.microsoft.com/office/powerpoint/2010/main" val="33541251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99FFF0E2-A760-8DF1-446A-D328AA84E9C3}"/>
              </a:ext>
            </a:extLst>
          </p:cNvPr>
          <p:cNvSpPr/>
          <p:nvPr/>
        </p:nvSpPr>
        <p:spPr>
          <a:xfrm>
            <a:off x="5974094" y="1062385"/>
            <a:ext cx="6217906" cy="579561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3" name="TextBox 22">
            <a:extLst>
              <a:ext uri="{FF2B5EF4-FFF2-40B4-BE49-F238E27FC236}">
                <a16:creationId xmlns:a16="http://schemas.microsoft.com/office/drawing/2014/main" id="{29C9FF50-90E8-6D4B-8C9B-32FB6FBC2A26}"/>
              </a:ext>
            </a:extLst>
          </p:cNvPr>
          <p:cNvSpPr txBox="1"/>
          <p:nvPr/>
        </p:nvSpPr>
        <p:spPr>
          <a:xfrm>
            <a:off x="-32124" y="16935"/>
            <a:ext cx="12224123" cy="769441"/>
          </a:xfrm>
          <a:prstGeom prst="rect">
            <a:avLst/>
          </a:prstGeom>
          <a:noFill/>
        </p:spPr>
        <p:txBody>
          <a:bodyPr wrap="square" rtlCol="0">
            <a:spAutoFit/>
          </a:bodyPr>
          <a:lstStyle/>
          <a:p>
            <a:pPr marL="0" marR="0" lvl="0" indent="0" algn="ctr" defTabSz="913843"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High Spectral Resolution Lidar - 2 (HSRL2)</a:t>
            </a:r>
          </a:p>
        </p:txBody>
      </p:sp>
      <p:sp>
        <p:nvSpPr>
          <p:cNvPr id="18" name="Content Placeholder 2">
            <a:extLst>
              <a:ext uri="{FF2B5EF4-FFF2-40B4-BE49-F238E27FC236}">
                <a16:creationId xmlns:a16="http://schemas.microsoft.com/office/drawing/2014/main" id="{F9C78C2F-AB99-784E-9DA6-E778905FE098}"/>
              </a:ext>
            </a:extLst>
          </p:cNvPr>
          <p:cNvSpPr txBox="1">
            <a:spLocks/>
          </p:cNvSpPr>
          <p:nvPr/>
        </p:nvSpPr>
        <p:spPr>
          <a:xfrm>
            <a:off x="407741" y="3614430"/>
            <a:ext cx="5827134" cy="2432974"/>
          </a:xfrm>
          <a:prstGeom prst="rect">
            <a:avLst/>
          </a:prstGeom>
          <a:noFill/>
          <a:ln w="38100">
            <a:noFill/>
          </a:ln>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strike="noStrike" kern="1200" cap="none" spc="0" normalizeH="0" baseline="0" noProof="0" dirty="0">
                <a:ln>
                  <a:noFill/>
                </a:ln>
                <a:effectLst/>
                <a:uLnTx/>
                <a:uFillTx/>
                <a:latin typeface="Helvetica" pitchFamily="2" charset="0"/>
                <a:cs typeface="Arial" panose="020B0604020202020204" pitchFamily="34" charset="0"/>
              </a:rPr>
              <a:t>Data Products</a:t>
            </a:r>
          </a:p>
          <a:p>
            <a:pPr marL="0" marR="0" lvl="0" indent="0" algn="l" defTabSz="914400" rtl="0" eaLnBrk="1" fontAlgn="auto" latinLnBrk="0" hangingPunct="1">
              <a:lnSpc>
                <a:spcPct val="90000"/>
              </a:lnSpc>
              <a:spcBef>
                <a:spcPts val="0"/>
              </a:spcBef>
              <a:spcAft>
                <a:spcPts val="0"/>
              </a:spcAft>
              <a:buClrTx/>
              <a:buSzTx/>
              <a:buNone/>
              <a:tabLst/>
              <a:defRPr/>
            </a:pPr>
            <a:r>
              <a:rPr kumimoji="0" lang="en-US" sz="1800" b="1" i="0" u="none" strike="noStrike" kern="1200" cap="none" spc="0" normalizeH="0" baseline="0" noProof="0" dirty="0">
                <a:ln>
                  <a:noFill/>
                </a:ln>
                <a:effectLst/>
                <a:uLnTx/>
                <a:uFillTx/>
                <a:latin typeface="Helvetica" pitchFamily="2" charset="0"/>
                <a:cs typeface="Arial" panose="020B0604020202020204" pitchFamily="34" charset="0"/>
              </a:rPr>
              <a:t>Aerosol Products at 355, 532, and 1064 nm</a:t>
            </a:r>
            <a:endParaRPr kumimoji="0" lang="en-US" sz="1600" b="1" i="0" u="none" strike="noStrike" kern="1200" cap="none" spc="0" normalizeH="0" baseline="0" noProof="0" dirty="0">
              <a:ln>
                <a:noFill/>
              </a:ln>
              <a:effectLst/>
              <a:uLnTx/>
              <a:uFillTx/>
              <a:latin typeface="Helvetica" pitchFamily="2" charset="0"/>
              <a:cs typeface="Arial" panose="020B0604020202020204" pitchFamily="34" charset="0"/>
            </a:endParaRPr>
          </a:p>
          <a:p>
            <a:pPr marL="342900" marR="0" lvl="1" indent="-17145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600" b="1" i="1" u="none" strike="noStrike" kern="1200" cap="none" spc="0" normalizeH="0" baseline="0" noProof="0" dirty="0">
                <a:ln>
                  <a:noFill/>
                </a:ln>
                <a:effectLst/>
                <a:uLnTx/>
                <a:uFillTx/>
                <a:latin typeface="Helvetica" pitchFamily="2" charset="0"/>
                <a:cs typeface="Arial" panose="020B0604020202020204" pitchFamily="34" charset="0"/>
              </a:rPr>
              <a:t>Backscatter </a:t>
            </a:r>
          </a:p>
          <a:p>
            <a:pPr marL="342900" marR="0" lvl="1" indent="-17145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600" b="1" i="1" u="none" strike="noStrike" kern="1200" cap="none" spc="0" normalizeH="0" baseline="0" noProof="0" dirty="0">
                <a:ln>
                  <a:noFill/>
                </a:ln>
                <a:effectLst/>
                <a:uLnTx/>
                <a:uFillTx/>
                <a:latin typeface="Helvetica" pitchFamily="2" charset="0"/>
                <a:cs typeface="Arial" panose="020B0604020202020204" pitchFamily="34" charset="0"/>
              </a:rPr>
              <a:t>Depolarization</a:t>
            </a:r>
          </a:p>
          <a:p>
            <a:pPr marL="342900" marR="0" lvl="1" indent="-17145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lang="en-US" sz="1600" b="1" i="1" dirty="0">
                <a:latin typeface="Helvetica" pitchFamily="2" charset="0"/>
                <a:cs typeface="Arial" panose="020B0604020202020204" pitchFamily="34" charset="0"/>
              </a:rPr>
              <a:t>Extinction/AOT</a:t>
            </a:r>
            <a:endParaRPr kumimoji="0" lang="en-US" sz="1600" b="1" i="1" u="none" strike="noStrike" kern="1200" cap="none" spc="0" normalizeH="0" baseline="0" noProof="0" dirty="0">
              <a:ln>
                <a:noFill/>
              </a:ln>
              <a:effectLst/>
              <a:uLnTx/>
              <a:uFillTx/>
              <a:latin typeface="Helvetica" pitchFamily="2" charset="0"/>
              <a:cs typeface="Arial" panose="020B0604020202020204" pitchFamily="34" charset="0"/>
            </a:endParaRPr>
          </a:p>
          <a:p>
            <a:pPr marL="342900" marR="0" lvl="1" indent="-17145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600" b="1" i="1" u="none" strike="noStrike" kern="1200" cap="none" spc="0" normalizeH="0" baseline="0" noProof="0" dirty="0">
                <a:ln>
                  <a:noFill/>
                </a:ln>
                <a:effectLst/>
                <a:uLnTx/>
                <a:uFillTx/>
                <a:latin typeface="Helvetica" pitchFamily="2" charset="0"/>
                <a:cs typeface="Arial" panose="020B0604020202020204" pitchFamily="34" charset="0"/>
              </a:rPr>
              <a:t>Aerosol Type (e.g., smoke, dust, urban, marine,…)</a:t>
            </a:r>
            <a:endParaRPr kumimoji="0" lang="en-US" sz="2000" b="1" i="1" u="none" strike="noStrike" kern="1200" cap="none" spc="0" normalizeH="0" baseline="0" noProof="0" dirty="0">
              <a:ln>
                <a:noFill/>
              </a:ln>
              <a:effectLst/>
              <a:uLnTx/>
              <a:uFillTx/>
              <a:latin typeface="Helvetica" pitchFamily="2" charset="0"/>
              <a:cs typeface="Arial" panose="020B0604020202020204" pitchFamily="34" charset="0"/>
            </a:endParaRPr>
          </a:p>
          <a:p>
            <a:pPr marL="171450" marR="0" lvl="1"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endParaRPr kumimoji="0" lang="en-US" sz="900" b="1" i="0" u="none" strike="noStrike" kern="1200" cap="none" spc="0" normalizeH="0" baseline="0" noProof="0" dirty="0">
              <a:ln>
                <a:noFill/>
              </a:ln>
              <a:effectLst/>
              <a:uLnTx/>
              <a:uFillTx/>
              <a:latin typeface="Helvetica" pitchFamily="2" charset="0"/>
              <a:cs typeface="Arial" panose="020B0604020202020204" pitchFamily="34" charset="0"/>
            </a:endParaRPr>
          </a:p>
          <a:p>
            <a:pPr marL="0" marR="0" lvl="0" indent="0" algn="l" defTabSz="914400" rtl="0" eaLnBrk="1" fontAlgn="auto" latinLnBrk="0" hangingPunct="1">
              <a:lnSpc>
                <a:spcPct val="90000"/>
              </a:lnSpc>
              <a:spcBef>
                <a:spcPts val="0"/>
              </a:spcBef>
              <a:spcAft>
                <a:spcPts val="0"/>
              </a:spcAft>
              <a:buClrTx/>
              <a:buSzTx/>
              <a:buNone/>
              <a:tabLst/>
              <a:defRPr/>
            </a:pPr>
            <a:r>
              <a:rPr kumimoji="0" lang="en-US" sz="1800" b="1" i="0" u="none" strike="noStrike" kern="1200" cap="none" spc="0" normalizeH="0" baseline="0" noProof="0" dirty="0">
                <a:ln>
                  <a:noFill/>
                </a:ln>
                <a:effectLst/>
                <a:uLnTx/>
                <a:uFillTx/>
                <a:latin typeface="Helvetica" pitchFamily="2" charset="0"/>
                <a:cs typeface="Arial" panose="020B0604020202020204" pitchFamily="34" charset="0"/>
              </a:rPr>
              <a:t>Ozone profile</a:t>
            </a:r>
          </a:p>
          <a:p>
            <a:pPr marL="0" marR="0" lvl="0" indent="0" algn="l" defTabSz="914400" rtl="0" eaLnBrk="1" fontAlgn="auto" latinLnBrk="0" hangingPunct="1">
              <a:lnSpc>
                <a:spcPct val="90000"/>
              </a:lnSpc>
              <a:spcBef>
                <a:spcPts val="0"/>
              </a:spcBef>
              <a:spcAft>
                <a:spcPts val="0"/>
              </a:spcAft>
              <a:buClrTx/>
              <a:buSzTx/>
              <a:buNone/>
              <a:tabLst/>
              <a:defRPr/>
            </a:pPr>
            <a:r>
              <a:rPr lang="en-US" sz="1800" b="1" dirty="0">
                <a:latin typeface="Helvetica" pitchFamily="2" charset="0"/>
                <a:cs typeface="Arial" panose="020B0604020202020204" pitchFamily="34" charset="0"/>
              </a:rPr>
              <a:t>Surface weighted ozone/aerosol products</a:t>
            </a:r>
          </a:p>
          <a:p>
            <a:pPr marL="0" marR="0" lvl="0" indent="0" algn="l" defTabSz="914400" rtl="0" eaLnBrk="1" fontAlgn="auto" latinLnBrk="0" hangingPunct="1">
              <a:lnSpc>
                <a:spcPct val="90000"/>
              </a:lnSpc>
              <a:spcBef>
                <a:spcPts val="0"/>
              </a:spcBef>
              <a:spcAft>
                <a:spcPts val="0"/>
              </a:spcAft>
              <a:buClrTx/>
              <a:buSzTx/>
              <a:buNone/>
              <a:tabLst/>
              <a:defRPr/>
            </a:pPr>
            <a:r>
              <a:rPr kumimoji="0" lang="en-US" sz="1800" b="1" u="none" strike="noStrike" kern="1200" cap="none" spc="0" normalizeH="0" baseline="0" noProof="0" dirty="0">
                <a:ln>
                  <a:noFill/>
                </a:ln>
                <a:effectLst/>
                <a:uLnTx/>
                <a:uFillTx/>
                <a:latin typeface="Helvetica" pitchFamily="2" charset="0"/>
                <a:cs typeface="Arial" panose="020B0604020202020204" pitchFamily="34" charset="0"/>
              </a:rPr>
              <a:t>Mixed layer heights</a:t>
            </a:r>
            <a:endParaRPr kumimoji="0" lang="en-US" sz="1400" b="1" u="none" strike="noStrike" kern="1200" cap="none" spc="0" normalizeH="0" baseline="0" noProof="0" dirty="0">
              <a:ln>
                <a:noFill/>
              </a:ln>
              <a:effectLst/>
              <a:uLnTx/>
              <a:uFillTx/>
              <a:latin typeface="Helvetica" pitchFamily="2" charset="0"/>
              <a:cs typeface="Arial" panose="020B0604020202020204" pitchFamily="34" charset="0"/>
            </a:endParaRPr>
          </a:p>
        </p:txBody>
      </p:sp>
      <p:pic>
        <p:nvPicPr>
          <p:cNvPr id="15" name="Picture 14" descr="Chart, diagram&#10;&#10;Description automatically generated">
            <a:extLst>
              <a:ext uri="{FF2B5EF4-FFF2-40B4-BE49-F238E27FC236}">
                <a16:creationId xmlns:a16="http://schemas.microsoft.com/office/drawing/2014/main" id="{4F1F06D6-4D51-9B82-19F9-85A530DDDC9C}"/>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t="8806"/>
          <a:stretch/>
        </p:blipFill>
        <p:spPr>
          <a:xfrm>
            <a:off x="9090003" y="2935827"/>
            <a:ext cx="3101996" cy="1919766"/>
          </a:xfrm>
          <a:prstGeom prst="rect">
            <a:avLst/>
          </a:prstGeom>
        </p:spPr>
      </p:pic>
      <p:pic>
        <p:nvPicPr>
          <p:cNvPr id="25" name="Picture 24" descr="Chart&#10;&#10;Description automatically generated">
            <a:extLst>
              <a:ext uri="{FF2B5EF4-FFF2-40B4-BE49-F238E27FC236}">
                <a16:creationId xmlns:a16="http://schemas.microsoft.com/office/drawing/2014/main" id="{5775E3F0-F317-F1A2-F73A-B6431377053F}"/>
              </a:ext>
            </a:extLst>
          </p:cNvPr>
          <p:cNvPicPr>
            <a:picLocks noChangeAspect="1"/>
          </p:cNvPicPr>
          <p:nvPr/>
        </p:nvPicPr>
        <p:blipFill>
          <a:blip r:embed="rId4"/>
          <a:stretch>
            <a:fillRect/>
          </a:stretch>
        </p:blipFill>
        <p:spPr>
          <a:xfrm>
            <a:off x="6108187" y="1185862"/>
            <a:ext cx="3145872" cy="1828193"/>
          </a:xfrm>
          <a:prstGeom prst="rect">
            <a:avLst/>
          </a:prstGeom>
        </p:spPr>
      </p:pic>
      <p:pic>
        <p:nvPicPr>
          <p:cNvPr id="28" name="Picture 27" descr="A screenshot of a computer&#10;&#10;Description automatically generated with medium confidence">
            <a:extLst>
              <a:ext uri="{FF2B5EF4-FFF2-40B4-BE49-F238E27FC236}">
                <a16:creationId xmlns:a16="http://schemas.microsoft.com/office/drawing/2014/main" id="{39050F2C-2F47-E096-53D0-12447FCAD21C}"/>
              </a:ext>
            </a:extLst>
          </p:cNvPr>
          <p:cNvPicPr>
            <a:picLocks noChangeAspect="1"/>
          </p:cNvPicPr>
          <p:nvPr/>
        </p:nvPicPr>
        <p:blipFill>
          <a:blip r:embed="rId5"/>
          <a:stretch>
            <a:fillRect/>
          </a:stretch>
        </p:blipFill>
        <p:spPr>
          <a:xfrm>
            <a:off x="9090004" y="1157776"/>
            <a:ext cx="3056868" cy="1894456"/>
          </a:xfrm>
          <a:prstGeom prst="rect">
            <a:avLst/>
          </a:prstGeom>
        </p:spPr>
      </p:pic>
      <p:pic>
        <p:nvPicPr>
          <p:cNvPr id="3" name="Picture 2" descr="Diagram&#10;&#10;Description automatically generated">
            <a:extLst>
              <a:ext uri="{FF2B5EF4-FFF2-40B4-BE49-F238E27FC236}">
                <a16:creationId xmlns:a16="http://schemas.microsoft.com/office/drawing/2014/main" id="{7824738C-2D45-B7F2-A8AC-4EF63A9B9A89}"/>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6078203" y="4806240"/>
            <a:ext cx="2956090" cy="1996264"/>
          </a:xfrm>
          <a:prstGeom prst="rect">
            <a:avLst/>
          </a:prstGeom>
        </p:spPr>
      </p:pic>
      <p:pic>
        <p:nvPicPr>
          <p:cNvPr id="5" name="Picture 4" descr="Chart&#10;&#10;Description automatically generated">
            <a:extLst>
              <a:ext uri="{FF2B5EF4-FFF2-40B4-BE49-F238E27FC236}">
                <a16:creationId xmlns:a16="http://schemas.microsoft.com/office/drawing/2014/main" id="{1246DE5E-FE92-C53A-71AF-F9641BE788BF}"/>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9098319" y="4812455"/>
            <a:ext cx="2964573" cy="1976890"/>
          </a:xfrm>
          <a:prstGeom prst="rect">
            <a:avLst/>
          </a:prstGeom>
        </p:spPr>
      </p:pic>
      <p:sp>
        <p:nvSpPr>
          <p:cNvPr id="2" name="TextBox 1">
            <a:extLst>
              <a:ext uri="{FF2B5EF4-FFF2-40B4-BE49-F238E27FC236}">
                <a16:creationId xmlns:a16="http://schemas.microsoft.com/office/drawing/2014/main" id="{76FA2426-B451-1236-C357-A424B1AA0DD3}"/>
              </a:ext>
            </a:extLst>
          </p:cNvPr>
          <p:cNvSpPr txBox="1"/>
          <p:nvPr/>
        </p:nvSpPr>
        <p:spPr>
          <a:xfrm>
            <a:off x="6632644" y="1771568"/>
            <a:ext cx="206409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Aerosol Backscatter</a:t>
            </a:r>
          </a:p>
        </p:txBody>
      </p:sp>
      <p:sp>
        <p:nvSpPr>
          <p:cNvPr id="4" name="TextBox 3">
            <a:extLst>
              <a:ext uri="{FF2B5EF4-FFF2-40B4-BE49-F238E27FC236}">
                <a16:creationId xmlns:a16="http://schemas.microsoft.com/office/drawing/2014/main" id="{06290497-57EC-14F8-5DDA-C39F1D9C0DD4}"/>
              </a:ext>
            </a:extLst>
          </p:cNvPr>
          <p:cNvSpPr txBox="1"/>
          <p:nvPr/>
        </p:nvSpPr>
        <p:spPr>
          <a:xfrm>
            <a:off x="9702271" y="1477257"/>
            <a:ext cx="192270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Aerosol Extinction</a:t>
            </a:r>
          </a:p>
        </p:txBody>
      </p:sp>
      <p:sp>
        <p:nvSpPr>
          <p:cNvPr id="6" name="TextBox 5">
            <a:extLst>
              <a:ext uri="{FF2B5EF4-FFF2-40B4-BE49-F238E27FC236}">
                <a16:creationId xmlns:a16="http://schemas.microsoft.com/office/drawing/2014/main" id="{313DF7F5-12D8-AF48-F898-F49393EE1F17}"/>
              </a:ext>
            </a:extLst>
          </p:cNvPr>
          <p:cNvSpPr txBox="1"/>
          <p:nvPr/>
        </p:nvSpPr>
        <p:spPr>
          <a:xfrm>
            <a:off x="10663624" y="3300738"/>
            <a:ext cx="78867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Ozone</a:t>
            </a:r>
          </a:p>
        </p:txBody>
      </p:sp>
      <p:pic>
        <p:nvPicPr>
          <p:cNvPr id="9" name="Picture 8" descr="Chart&#10;&#10;Description automatically generated">
            <a:extLst>
              <a:ext uri="{FF2B5EF4-FFF2-40B4-BE49-F238E27FC236}">
                <a16:creationId xmlns:a16="http://schemas.microsoft.com/office/drawing/2014/main" id="{DD395955-2335-D2C5-99E9-18A347DBCFE4}"/>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t="8621"/>
          <a:stretch/>
        </p:blipFill>
        <p:spPr>
          <a:xfrm>
            <a:off x="6151535" y="2946653"/>
            <a:ext cx="3108816" cy="1859587"/>
          </a:xfrm>
          <a:prstGeom prst="rect">
            <a:avLst/>
          </a:prstGeom>
        </p:spPr>
      </p:pic>
      <p:sp>
        <p:nvSpPr>
          <p:cNvPr id="10" name="TextBox 9">
            <a:extLst>
              <a:ext uri="{FF2B5EF4-FFF2-40B4-BE49-F238E27FC236}">
                <a16:creationId xmlns:a16="http://schemas.microsoft.com/office/drawing/2014/main" id="{B3B9B87B-86B1-2ED9-0BAA-114E2AB8F235}"/>
              </a:ext>
            </a:extLst>
          </p:cNvPr>
          <p:cNvSpPr txBox="1"/>
          <p:nvPr/>
        </p:nvSpPr>
        <p:spPr>
          <a:xfrm>
            <a:off x="6482250" y="3082430"/>
            <a:ext cx="236487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Aerosol Depolarization</a:t>
            </a:r>
          </a:p>
        </p:txBody>
      </p:sp>
      <p:sp>
        <p:nvSpPr>
          <p:cNvPr id="7" name="TextBox 6">
            <a:extLst>
              <a:ext uri="{FF2B5EF4-FFF2-40B4-BE49-F238E27FC236}">
                <a16:creationId xmlns:a16="http://schemas.microsoft.com/office/drawing/2014/main" id="{33B5B898-5DF6-C1B1-BCC2-7290AFC14C6C}"/>
              </a:ext>
            </a:extLst>
          </p:cNvPr>
          <p:cNvSpPr txBox="1"/>
          <p:nvPr/>
        </p:nvSpPr>
        <p:spPr>
          <a:xfrm>
            <a:off x="7289017" y="6112935"/>
            <a:ext cx="1624819"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Calibri" panose="020F0502020204030204"/>
                <a:ea typeface="+mn-ea"/>
                <a:cs typeface="+mn-cs"/>
              </a:rPr>
              <a:t>Near surface aerosol backscatter </a:t>
            </a:r>
          </a:p>
        </p:txBody>
      </p:sp>
      <p:sp>
        <p:nvSpPr>
          <p:cNvPr id="11" name="TextBox 10">
            <a:extLst>
              <a:ext uri="{FF2B5EF4-FFF2-40B4-BE49-F238E27FC236}">
                <a16:creationId xmlns:a16="http://schemas.microsoft.com/office/drawing/2014/main" id="{77AB97C6-44BB-0135-3301-1C945311BB01}"/>
              </a:ext>
            </a:extLst>
          </p:cNvPr>
          <p:cNvSpPr txBox="1"/>
          <p:nvPr/>
        </p:nvSpPr>
        <p:spPr>
          <a:xfrm>
            <a:off x="10462797" y="6197573"/>
            <a:ext cx="1624819"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Calibri" panose="020F0502020204030204"/>
                <a:ea typeface="+mn-ea"/>
                <a:cs typeface="+mn-cs"/>
              </a:rPr>
              <a:t>Near surface ozone</a:t>
            </a:r>
          </a:p>
        </p:txBody>
      </p:sp>
      <p:sp>
        <p:nvSpPr>
          <p:cNvPr id="14" name="Freeform: Shape 13">
            <a:extLst>
              <a:ext uri="{FF2B5EF4-FFF2-40B4-BE49-F238E27FC236}">
                <a16:creationId xmlns:a16="http://schemas.microsoft.com/office/drawing/2014/main" id="{2C54DF7E-2930-9D81-5BCB-61B28D45EC2C}"/>
              </a:ext>
            </a:extLst>
          </p:cNvPr>
          <p:cNvSpPr/>
          <p:nvPr/>
        </p:nvSpPr>
        <p:spPr>
          <a:xfrm>
            <a:off x="6069630" y="2373261"/>
            <a:ext cx="1278257" cy="4291001"/>
          </a:xfrm>
          <a:custGeom>
            <a:avLst/>
            <a:gdLst>
              <a:gd name="connsiteX0" fmla="*/ 370891 w 1278257"/>
              <a:gd name="connsiteY0" fmla="*/ 0 h 4291001"/>
              <a:gd name="connsiteX1" fmla="*/ 82503 w 1278257"/>
              <a:gd name="connsiteY1" fmla="*/ 555674 h 4291001"/>
              <a:gd name="connsiteX2" fmla="*/ 33266 w 1278257"/>
              <a:gd name="connsiteY2" fmla="*/ 2588455 h 4291001"/>
              <a:gd name="connsiteX3" fmla="*/ 54367 w 1278257"/>
              <a:gd name="connsiteY3" fmla="*/ 4044461 h 4291001"/>
              <a:gd name="connsiteX4" fmla="*/ 666312 w 1278257"/>
              <a:gd name="connsiteY4" fmla="*/ 4290646 h 4291001"/>
              <a:gd name="connsiteX5" fmla="*/ 1172749 w 1278257"/>
              <a:gd name="connsiteY5" fmla="*/ 4093698 h 4291001"/>
              <a:gd name="connsiteX6" fmla="*/ 1278257 w 1278257"/>
              <a:gd name="connsiteY6" fmla="*/ 3875649 h 4291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8257" h="4291001">
                <a:moveTo>
                  <a:pt x="370891" y="0"/>
                </a:moveTo>
                <a:cubicBezTo>
                  <a:pt x="254832" y="62132"/>
                  <a:pt x="138774" y="124265"/>
                  <a:pt x="82503" y="555674"/>
                </a:cubicBezTo>
                <a:cubicBezTo>
                  <a:pt x="26232" y="987083"/>
                  <a:pt x="37955" y="2006991"/>
                  <a:pt x="33266" y="2588455"/>
                </a:cubicBezTo>
                <a:cubicBezTo>
                  <a:pt x="28577" y="3169919"/>
                  <a:pt x="-51141" y="3760763"/>
                  <a:pt x="54367" y="4044461"/>
                </a:cubicBezTo>
                <a:cubicBezTo>
                  <a:pt x="159875" y="4328159"/>
                  <a:pt x="479915" y="4282440"/>
                  <a:pt x="666312" y="4290646"/>
                </a:cubicBezTo>
                <a:cubicBezTo>
                  <a:pt x="852709" y="4298852"/>
                  <a:pt x="1070758" y="4162864"/>
                  <a:pt x="1172749" y="4093698"/>
                </a:cubicBezTo>
                <a:cubicBezTo>
                  <a:pt x="1274740" y="4024532"/>
                  <a:pt x="1276498" y="3950090"/>
                  <a:pt x="1278257" y="3875649"/>
                </a:cubicBezTo>
              </a:path>
            </a:pathLst>
          </a:custGeom>
          <a:noFill/>
          <a:ln>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0A4206F1-FCF0-4124-46B9-8614DD89C238}"/>
              </a:ext>
            </a:extLst>
          </p:cNvPr>
          <p:cNvSpPr/>
          <p:nvPr/>
        </p:nvSpPr>
        <p:spPr>
          <a:xfrm>
            <a:off x="9170116" y="3889717"/>
            <a:ext cx="957309" cy="2849065"/>
          </a:xfrm>
          <a:custGeom>
            <a:avLst/>
            <a:gdLst>
              <a:gd name="connsiteX0" fmla="*/ 121595 w 957309"/>
              <a:gd name="connsiteY0" fmla="*/ 0 h 2849065"/>
              <a:gd name="connsiteX1" fmla="*/ 30155 w 957309"/>
              <a:gd name="connsiteY1" fmla="*/ 414997 h 2849065"/>
              <a:gd name="connsiteX2" fmla="*/ 30155 w 957309"/>
              <a:gd name="connsiteY2" fmla="*/ 1540412 h 2849065"/>
              <a:gd name="connsiteX3" fmla="*/ 2019 w 957309"/>
              <a:gd name="connsiteY3" fmla="*/ 2215661 h 2849065"/>
              <a:gd name="connsiteX4" fmla="*/ 93459 w 957309"/>
              <a:gd name="connsiteY4" fmla="*/ 2665828 h 2849065"/>
              <a:gd name="connsiteX5" fmla="*/ 473287 w 957309"/>
              <a:gd name="connsiteY5" fmla="*/ 2848708 h 2849065"/>
              <a:gd name="connsiteX6" fmla="*/ 839047 w 957309"/>
              <a:gd name="connsiteY6" fmla="*/ 2708031 h 2849065"/>
              <a:gd name="connsiteX7" fmla="*/ 944555 w 957309"/>
              <a:gd name="connsiteY7" fmla="*/ 2553286 h 2849065"/>
              <a:gd name="connsiteX8" fmla="*/ 951589 w 957309"/>
              <a:gd name="connsiteY8" fmla="*/ 2384474 h 2849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7309" h="2849065">
                <a:moveTo>
                  <a:pt x="121595" y="0"/>
                </a:moveTo>
                <a:cubicBezTo>
                  <a:pt x="83495" y="79131"/>
                  <a:pt x="45395" y="158262"/>
                  <a:pt x="30155" y="414997"/>
                </a:cubicBezTo>
                <a:cubicBezTo>
                  <a:pt x="14915" y="671732"/>
                  <a:pt x="34844" y="1240301"/>
                  <a:pt x="30155" y="1540412"/>
                </a:cubicBezTo>
                <a:cubicBezTo>
                  <a:pt x="25466" y="1840523"/>
                  <a:pt x="-8532" y="2028092"/>
                  <a:pt x="2019" y="2215661"/>
                </a:cubicBezTo>
                <a:cubicBezTo>
                  <a:pt x="12570" y="2403230"/>
                  <a:pt x="14914" y="2560320"/>
                  <a:pt x="93459" y="2665828"/>
                </a:cubicBezTo>
                <a:cubicBezTo>
                  <a:pt x="172004" y="2771336"/>
                  <a:pt x="349022" y="2841674"/>
                  <a:pt x="473287" y="2848708"/>
                </a:cubicBezTo>
                <a:cubicBezTo>
                  <a:pt x="597552" y="2855742"/>
                  <a:pt x="760502" y="2757268"/>
                  <a:pt x="839047" y="2708031"/>
                </a:cubicBezTo>
                <a:cubicBezTo>
                  <a:pt x="917592" y="2658794"/>
                  <a:pt x="925798" y="2607212"/>
                  <a:pt x="944555" y="2553286"/>
                </a:cubicBezTo>
                <a:cubicBezTo>
                  <a:pt x="963312" y="2499360"/>
                  <a:pt x="957450" y="2441917"/>
                  <a:pt x="951589" y="2384474"/>
                </a:cubicBezTo>
              </a:path>
            </a:pathLst>
          </a:custGeom>
          <a:noFill/>
          <a:ln>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Left Brace 11">
            <a:extLst>
              <a:ext uri="{FF2B5EF4-FFF2-40B4-BE49-F238E27FC236}">
                <a16:creationId xmlns:a16="http://schemas.microsoft.com/office/drawing/2014/main" id="{C0A91DF4-A07D-5E56-5667-B4943EC2BD3F}"/>
              </a:ext>
            </a:extLst>
          </p:cNvPr>
          <p:cNvSpPr/>
          <p:nvPr/>
        </p:nvSpPr>
        <p:spPr>
          <a:xfrm>
            <a:off x="7294771" y="4521091"/>
            <a:ext cx="223202" cy="1876482"/>
          </a:xfrm>
          <a:prstGeom prst="leftBrace">
            <a:avLst/>
          </a:prstGeom>
          <a:ln w="31750">
            <a:solidFill>
              <a:schemeClr val="tx1"/>
            </a:solidFill>
          </a:ln>
          <a:scene3d>
            <a:camera prst="orthographicFront">
              <a:rot lat="0" lon="0" rev="17760000"/>
            </a:camera>
            <a:lightRig rig="threePt" dir="t"/>
          </a:scene3d>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B594D717-3EC6-1774-C660-70FBC29F1FF9}"/>
              </a:ext>
            </a:extLst>
          </p:cNvPr>
          <p:cNvSpPr txBox="1"/>
          <p:nvPr/>
        </p:nvSpPr>
        <p:spPr>
          <a:xfrm>
            <a:off x="6368065" y="5102588"/>
            <a:ext cx="1733167" cy="369332"/>
          </a:xfrm>
          <a:prstGeom prst="rect">
            <a:avLst/>
          </a:prstGeom>
          <a:noFill/>
          <a:scene3d>
            <a:camera prst="orthographicFront">
              <a:rot lat="0" lon="0" rev="1500000"/>
            </a:camera>
            <a:lightRig rig="threePt" dir="t"/>
          </a:scene3d>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200 km (15 min)</a:t>
            </a:r>
          </a:p>
        </p:txBody>
      </p:sp>
      <p:sp>
        <p:nvSpPr>
          <p:cNvPr id="16" name="Left Brace 15">
            <a:extLst>
              <a:ext uri="{FF2B5EF4-FFF2-40B4-BE49-F238E27FC236}">
                <a16:creationId xmlns:a16="http://schemas.microsoft.com/office/drawing/2014/main" id="{728A306B-176F-2F35-5941-767245393AA5}"/>
              </a:ext>
            </a:extLst>
          </p:cNvPr>
          <p:cNvSpPr/>
          <p:nvPr/>
        </p:nvSpPr>
        <p:spPr>
          <a:xfrm>
            <a:off x="7564009" y="278327"/>
            <a:ext cx="223202" cy="2132370"/>
          </a:xfrm>
          <a:prstGeom prst="leftBrace">
            <a:avLst/>
          </a:prstGeom>
          <a:ln w="31750">
            <a:solidFill>
              <a:schemeClr val="tx1"/>
            </a:solidFill>
          </a:ln>
          <a:scene3d>
            <a:camera prst="orthographicFront">
              <a:rot lat="0" lon="0" rev="16200000"/>
            </a:camera>
            <a:lightRig rig="threePt" dir="t"/>
          </a:scene3d>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AC7D56DF-C8DE-3E4B-2ACF-43C9010578FB}"/>
              </a:ext>
            </a:extLst>
          </p:cNvPr>
          <p:cNvSpPr txBox="1"/>
          <p:nvPr/>
        </p:nvSpPr>
        <p:spPr>
          <a:xfrm>
            <a:off x="166768" y="1115698"/>
            <a:ext cx="5610692" cy="2246769"/>
          </a:xfrm>
          <a:prstGeom prst="rect">
            <a:avLst/>
          </a:prstGeom>
          <a:noFill/>
          <a:ln>
            <a:noFill/>
          </a:ln>
        </p:spPr>
        <p:style>
          <a:lnRef idx="0">
            <a:scrgbClr r="0" g="0" b="0"/>
          </a:lnRef>
          <a:fillRef idx="0">
            <a:scrgbClr r="0" g="0" b="0"/>
          </a:fillRef>
          <a:effectRef idx="0">
            <a:scrgbClr r="0" g="0" b="0"/>
          </a:effectRef>
          <a:fontRef idx="minor">
            <a:schemeClr val="lt1"/>
          </a:fontRef>
        </p:style>
        <p:txBody>
          <a:bodyPr wrap="square">
            <a:spAutoFit/>
          </a:bodyPr>
          <a:lstStyle/>
          <a:p>
            <a:pPr algn="ctr"/>
            <a:r>
              <a:rPr lang="en-US" sz="2400" b="1" dirty="0">
                <a:latin typeface="Helvetica" pitchFamily="2" charset="0"/>
              </a:rPr>
              <a:t>HSRL2 is a </a:t>
            </a:r>
            <a:r>
              <a:rPr lang="en-US" sz="2400" b="1" dirty="0">
                <a:effectLst/>
                <a:latin typeface="Helvetica" pitchFamily="2" charset="0"/>
                <a:ea typeface="Calibri" panose="020F0502020204030204" pitchFamily="34" charset="0"/>
              </a:rPr>
              <a:t>nadir-viewing airborne high spectral resolution lidar (HSRL) designed to measure aerosol properties as well as ozone profiles. </a:t>
            </a:r>
          </a:p>
          <a:p>
            <a:pPr algn="ctr"/>
            <a:endParaRPr lang="en-US" sz="2400" b="1" dirty="0">
              <a:effectLst/>
              <a:latin typeface="Helvetica" pitchFamily="2" charset="0"/>
              <a:ea typeface="Calibri" panose="020F0502020204030204" pitchFamily="34" charset="0"/>
            </a:endParaRPr>
          </a:p>
          <a:p>
            <a:pPr algn="ctr"/>
            <a:r>
              <a:rPr lang="en-US" sz="2000" b="1" dirty="0">
                <a:effectLst/>
                <a:latin typeface="Helvetica" pitchFamily="2" charset="0"/>
                <a:ea typeface="Calibri" panose="020F0502020204030204" pitchFamily="34" charset="0"/>
              </a:rPr>
              <a:t>HSRL2 flew with GCAS during STAQS. </a:t>
            </a:r>
            <a:endParaRPr lang="en-US" sz="2000" b="1" dirty="0">
              <a:latin typeface="Helvetica" pitchFamily="2" charset="0"/>
            </a:endParaRPr>
          </a:p>
        </p:txBody>
      </p:sp>
      <p:sp>
        <p:nvSpPr>
          <p:cNvPr id="24" name="TextBox 23">
            <a:extLst>
              <a:ext uri="{FF2B5EF4-FFF2-40B4-BE49-F238E27FC236}">
                <a16:creationId xmlns:a16="http://schemas.microsoft.com/office/drawing/2014/main" id="{3042F902-5BF5-68FE-DD8F-C55A64FD1950}"/>
              </a:ext>
            </a:extLst>
          </p:cNvPr>
          <p:cNvSpPr txBox="1"/>
          <p:nvPr/>
        </p:nvSpPr>
        <p:spPr>
          <a:xfrm>
            <a:off x="760048" y="6277117"/>
            <a:ext cx="3903056" cy="461665"/>
          </a:xfrm>
          <a:prstGeom prst="rect">
            <a:avLst/>
          </a:prstGeom>
          <a:noFill/>
        </p:spPr>
        <p:txBody>
          <a:bodyPr wrap="none" rtlCol="0">
            <a:spAutoFit/>
          </a:bodyPr>
          <a:lstStyle/>
          <a:p>
            <a:r>
              <a:rPr lang="en-US" sz="1200" i="1" dirty="0">
                <a:latin typeface="Helvetica" pitchFamily="2" charset="0"/>
              </a:rPr>
              <a:t>Contacts: John Hair– </a:t>
            </a:r>
            <a:r>
              <a:rPr kumimoji="0" lang="en-US" sz="1200" i="1" u="none" strike="noStrike" kern="1200" cap="none" spc="0" normalizeH="0" baseline="0" noProof="0" dirty="0" err="1">
                <a:ln>
                  <a:noFill/>
                </a:ln>
                <a:effectLst/>
                <a:uLnTx/>
                <a:uFillTx/>
                <a:latin typeface="Arial" panose="020B0604020202020204" pitchFamily="34" charset="0"/>
                <a:ea typeface="+mn-ea"/>
                <a:cs typeface="Arial" panose="020B0604020202020204" pitchFamily="34" charset="0"/>
                <a:hlinkClick r:id="rId9">
                  <a:extLst>
                    <a:ext uri="{A12FA001-AC4F-418D-AE19-62706E023703}">
                      <ahyp:hlinkClr xmlns:ahyp="http://schemas.microsoft.com/office/drawing/2018/hyperlinkcolor" val="tx"/>
                    </a:ext>
                  </a:extLst>
                </a:hlinkClick>
              </a:rPr>
              <a:t>Johnathan.W.Hair@nasa.gov</a:t>
            </a:r>
            <a:endParaRPr kumimoji="0" lang="en-US" sz="1200" i="1"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a:p>
            <a:r>
              <a:rPr lang="en-US" sz="1200" i="1" dirty="0">
                <a:latin typeface="Arial" panose="020B0604020202020204" pitchFamily="34" charset="0"/>
                <a:cs typeface="Arial" panose="020B0604020202020204" pitchFamily="34" charset="0"/>
              </a:rPr>
              <a:t>               Taylor </a:t>
            </a:r>
            <a:r>
              <a:rPr lang="en-US" sz="1200" i="1" dirty="0" err="1">
                <a:latin typeface="Arial" panose="020B0604020202020204" pitchFamily="34" charset="0"/>
                <a:cs typeface="Arial" panose="020B0604020202020204" pitchFamily="34" charset="0"/>
              </a:rPr>
              <a:t>Shinger</a:t>
            </a:r>
            <a:r>
              <a:rPr lang="en-US" sz="1200" i="1" dirty="0">
                <a:latin typeface="Arial" panose="020B0604020202020204" pitchFamily="34" charset="0"/>
                <a:cs typeface="Arial" panose="020B0604020202020204" pitchFamily="34" charset="0"/>
              </a:rPr>
              <a:t>— </a:t>
            </a:r>
            <a:r>
              <a:rPr lang="en-US" sz="1200" i="1" dirty="0">
                <a:latin typeface="Arial" panose="020B0604020202020204" pitchFamily="34" charset="0"/>
                <a:cs typeface="Arial" panose="020B0604020202020204" pitchFamily="34" charset="0"/>
                <a:hlinkClick r:id="rId10">
                  <a:extLst>
                    <a:ext uri="{A12FA001-AC4F-418D-AE19-62706E023703}">
                      <ahyp:hlinkClr xmlns:ahyp="http://schemas.microsoft.com/office/drawing/2018/hyperlinkcolor" val="tx"/>
                    </a:ext>
                  </a:extLst>
                </a:hlinkClick>
              </a:rPr>
              <a:t>taylor.j.shingler@nasa.gov</a:t>
            </a:r>
            <a:r>
              <a:rPr lang="en-US" sz="1200" i="1" dirty="0">
                <a:latin typeface="Arial" panose="020B0604020202020204" pitchFamily="34" charset="0"/>
                <a:cs typeface="Arial" panose="020B0604020202020204" pitchFamily="34" charset="0"/>
              </a:rPr>
              <a:t> </a:t>
            </a:r>
            <a:r>
              <a:rPr lang="en-US" sz="1200" i="1" dirty="0">
                <a:latin typeface="Helvetica" pitchFamily="2" charset="0"/>
              </a:rPr>
              <a:t> </a:t>
            </a:r>
          </a:p>
        </p:txBody>
      </p:sp>
      <p:cxnSp>
        <p:nvCxnSpPr>
          <p:cNvPr id="33" name="Straight Connector 32">
            <a:extLst>
              <a:ext uri="{FF2B5EF4-FFF2-40B4-BE49-F238E27FC236}">
                <a16:creationId xmlns:a16="http://schemas.microsoft.com/office/drawing/2014/main" id="{6C3A1429-E609-EB38-665E-B33296AFFD2F}"/>
              </a:ext>
            </a:extLst>
          </p:cNvPr>
          <p:cNvCxnSpPr>
            <a:cxnSpLocks/>
          </p:cNvCxnSpPr>
          <p:nvPr/>
        </p:nvCxnSpPr>
        <p:spPr>
          <a:xfrm flipH="1">
            <a:off x="0" y="958645"/>
            <a:ext cx="12192000" cy="0"/>
          </a:xfrm>
          <a:prstGeom prst="line">
            <a:avLst/>
          </a:prstGeom>
          <a:ln w="127000">
            <a:gradFill flip="none" rotWithShape="1">
              <a:gsLst>
                <a:gs pos="0">
                  <a:schemeClr val="accent2"/>
                </a:gs>
                <a:gs pos="27000">
                  <a:schemeClr val="accent2">
                    <a:lumMod val="75000"/>
                  </a:schemeClr>
                </a:gs>
                <a:gs pos="57000">
                  <a:schemeClr val="accent5">
                    <a:lumMod val="60000"/>
                    <a:lumOff val="40000"/>
                  </a:schemeClr>
                </a:gs>
                <a:gs pos="100000">
                  <a:schemeClr val="accent5">
                    <a:lumMod val="75000"/>
                  </a:schemeClr>
                </a:gs>
              </a:gsLst>
              <a:path path="circle">
                <a:fillToRect l="100000" t="100000"/>
              </a:path>
              <a:tileRect r="-100000" b="-100000"/>
            </a:gradFill>
          </a:ln>
        </p:spPr>
        <p:style>
          <a:lnRef idx="2">
            <a:schemeClr val="accent1"/>
          </a:lnRef>
          <a:fillRef idx="0">
            <a:schemeClr val="accent1"/>
          </a:fillRef>
          <a:effectRef idx="1">
            <a:schemeClr val="accent1"/>
          </a:effectRef>
          <a:fontRef idx="minor">
            <a:schemeClr val="tx1"/>
          </a:fontRef>
        </p:style>
      </p:cxnSp>
      <p:cxnSp>
        <p:nvCxnSpPr>
          <p:cNvPr id="35" name="Straight Connector 34">
            <a:extLst>
              <a:ext uri="{FF2B5EF4-FFF2-40B4-BE49-F238E27FC236}">
                <a16:creationId xmlns:a16="http://schemas.microsoft.com/office/drawing/2014/main" id="{660502F6-6568-4EB4-9947-7E2C6383CFFF}"/>
              </a:ext>
            </a:extLst>
          </p:cNvPr>
          <p:cNvCxnSpPr>
            <a:cxnSpLocks/>
          </p:cNvCxnSpPr>
          <p:nvPr/>
        </p:nvCxnSpPr>
        <p:spPr>
          <a:xfrm>
            <a:off x="166768" y="3484402"/>
            <a:ext cx="5496613" cy="0"/>
          </a:xfrm>
          <a:prstGeom prst="line">
            <a:avLst/>
          </a:prstGeom>
          <a:ln w="38100">
            <a:gradFill flip="none" rotWithShape="1">
              <a:gsLst>
                <a:gs pos="0">
                  <a:schemeClr val="accent2"/>
                </a:gs>
                <a:gs pos="27000">
                  <a:schemeClr val="accent2">
                    <a:lumMod val="75000"/>
                  </a:schemeClr>
                </a:gs>
                <a:gs pos="57000">
                  <a:schemeClr val="accent5">
                    <a:lumMod val="60000"/>
                    <a:lumOff val="40000"/>
                  </a:schemeClr>
                </a:gs>
                <a:gs pos="100000">
                  <a:schemeClr val="accent5">
                    <a:lumMod val="75000"/>
                  </a:schemeClr>
                </a:gs>
              </a:gsLst>
              <a:path path="circle">
                <a:fillToRect l="100000" t="100000"/>
              </a:path>
              <a:tileRect r="-100000" b="-100000"/>
            </a:gradFill>
            <a:prstDash val="dashDot"/>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12795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6EB71C8-D143-887F-E838-A1D3B986012C}"/>
              </a:ext>
            </a:extLst>
          </p:cNvPr>
          <p:cNvSpPr>
            <a:spLocks noGrp="1"/>
          </p:cNvSpPr>
          <p:nvPr>
            <p:ph idx="1"/>
          </p:nvPr>
        </p:nvSpPr>
        <p:spPr>
          <a:xfrm>
            <a:off x="0" y="1254975"/>
            <a:ext cx="6709935" cy="5469479"/>
          </a:xfrm>
        </p:spPr>
        <p:txBody>
          <a:bodyPr>
            <a:normAutofit fontScale="77500" lnSpcReduction="20000"/>
          </a:bodyPr>
          <a:lstStyle/>
          <a:p>
            <a:pPr defTabSz="5971194" eaLnBrk="0" hangingPunct="0">
              <a:lnSpc>
                <a:spcPct val="110000"/>
              </a:lnSpc>
              <a:spcBef>
                <a:spcPct val="20000"/>
              </a:spcBef>
              <a:buFont typeface="Wingdings" panose="05000000000000000000" pitchFamily="2" charset="2"/>
              <a:buChar char="Ø"/>
              <a:defRPr/>
            </a:pPr>
            <a:r>
              <a:rPr lang="en-US" sz="2400" dirty="0">
                <a:solidFill>
                  <a:srgbClr val="000000"/>
                </a:solidFill>
                <a:cs typeface="Arial" pitchFamily="34" charset="0"/>
              </a:rPr>
              <a:t>We used hourly surface PM</a:t>
            </a:r>
            <a:r>
              <a:rPr lang="en-US" sz="2400" baseline="-25000" dirty="0">
                <a:solidFill>
                  <a:srgbClr val="000000"/>
                </a:solidFill>
                <a:cs typeface="Arial" pitchFamily="34" charset="0"/>
              </a:rPr>
              <a:t>2.5</a:t>
            </a:r>
            <a:r>
              <a:rPr lang="en-US" sz="2400" dirty="0">
                <a:solidFill>
                  <a:srgbClr val="000000"/>
                </a:solidFill>
                <a:cs typeface="Arial" pitchFamily="34" charset="0"/>
              </a:rPr>
              <a:t> measurements within 10 km and 15 minutes of near-surface airborne HSRL measurements to train machine learning models to derive surface PM</a:t>
            </a:r>
            <a:r>
              <a:rPr lang="en-US" sz="2400" baseline="-25000" dirty="0">
                <a:solidFill>
                  <a:srgbClr val="000000"/>
                </a:solidFill>
                <a:cs typeface="Arial" pitchFamily="34" charset="0"/>
              </a:rPr>
              <a:t>2.5</a:t>
            </a:r>
            <a:r>
              <a:rPr lang="en-US" sz="2400" dirty="0">
                <a:solidFill>
                  <a:srgbClr val="000000"/>
                </a:solidFill>
                <a:cs typeface="Arial" pitchFamily="34" charset="0"/>
              </a:rPr>
              <a:t> from airborne HSRL measurements</a:t>
            </a:r>
          </a:p>
          <a:p>
            <a:pPr marL="228600" indent="-228600" defTabSz="5971194" eaLnBrk="0" hangingPunct="0">
              <a:lnSpc>
                <a:spcPct val="110000"/>
              </a:lnSpc>
              <a:spcBef>
                <a:spcPct val="20000"/>
              </a:spcBef>
              <a:buFont typeface="Arial" pitchFamily="34" charset="0"/>
              <a:buChar char="•"/>
              <a:defRPr/>
            </a:pPr>
            <a:r>
              <a:rPr lang="en-US" sz="2400" dirty="0">
                <a:solidFill>
                  <a:srgbClr val="000000"/>
                </a:solidFill>
                <a:cs typeface="Arial" pitchFamily="34" charset="0"/>
              </a:rPr>
              <a:t>Measurements from four NASA/LaRC airborne HSRL systems acquired during 172 flights between 2010-2024 (including STAQS) were used to train models</a:t>
            </a:r>
          </a:p>
          <a:p>
            <a:pPr marL="228600" indent="-228600" defTabSz="5971194" eaLnBrk="0" hangingPunct="0">
              <a:lnSpc>
                <a:spcPct val="110000"/>
              </a:lnSpc>
              <a:spcBef>
                <a:spcPct val="20000"/>
              </a:spcBef>
              <a:buFont typeface="Arial" pitchFamily="34" charset="0"/>
              <a:buChar char="•"/>
              <a:defRPr/>
            </a:pPr>
            <a:r>
              <a:rPr lang="en-US" sz="2400" dirty="0">
                <a:solidFill>
                  <a:srgbClr val="000000"/>
                </a:solidFill>
                <a:cs typeface="Arial" pitchFamily="34" charset="0"/>
              </a:rPr>
              <a:t>Approximately 1400 measurements used to train algorithms (80% of data)</a:t>
            </a:r>
          </a:p>
          <a:p>
            <a:pPr marL="228600" indent="-228600" defTabSz="5971194" eaLnBrk="0" hangingPunct="0">
              <a:lnSpc>
                <a:spcPct val="110000"/>
              </a:lnSpc>
              <a:spcBef>
                <a:spcPct val="20000"/>
              </a:spcBef>
              <a:buFont typeface="Arial" pitchFamily="34" charset="0"/>
              <a:buChar char="•"/>
              <a:defRPr/>
            </a:pPr>
            <a:r>
              <a:rPr lang="en-US" sz="2400" dirty="0">
                <a:solidFill>
                  <a:srgbClr val="000000"/>
                </a:solidFill>
                <a:cs typeface="Arial" pitchFamily="34" charset="0"/>
              </a:rPr>
              <a:t>Approximately 360 measurements then used to test algorithms (20% of data)</a:t>
            </a:r>
          </a:p>
          <a:p>
            <a:pPr defTabSz="5971194" eaLnBrk="0" hangingPunct="0">
              <a:lnSpc>
                <a:spcPct val="110000"/>
              </a:lnSpc>
              <a:spcBef>
                <a:spcPct val="20000"/>
              </a:spcBef>
              <a:defRPr/>
            </a:pPr>
            <a:r>
              <a:rPr lang="en-US" sz="2400" dirty="0">
                <a:solidFill>
                  <a:srgbClr val="000000"/>
                </a:solidFill>
                <a:cs typeface="Arial" pitchFamily="34" charset="0"/>
              </a:rPr>
              <a:t>Exponential Gaussian Process Algorithms consistently gave best performance (lowest root-mean-square errors, highest correlations)</a:t>
            </a:r>
          </a:p>
          <a:p>
            <a:pPr defTabSz="5971194" eaLnBrk="0" hangingPunct="0">
              <a:lnSpc>
                <a:spcPct val="110000"/>
              </a:lnSpc>
              <a:spcBef>
                <a:spcPct val="20000"/>
              </a:spcBef>
              <a:defRPr/>
            </a:pPr>
            <a:r>
              <a:rPr lang="en-US" sz="2400" dirty="0">
                <a:solidFill>
                  <a:srgbClr val="000000"/>
                </a:solidFill>
                <a:cs typeface="Arial" pitchFamily="34" charset="0"/>
              </a:rPr>
              <a:t>Models that used only aerosol optical thickness (AOT) and mixed layer height (MLH) performed poorly</a:t>
            </a:r>
          </a:p>
          <a:p>
            <a:pPr defTabSz="5971194" eaLnBrk="0" hangingPunct="0">
              <a:lnSpc>
                <a:spcPct val="110000"/>
              </a:lnSpc>
              <a:spcBef>
                <a:spcPct val="20000"/>
              </a:spcBef>
              <a:defRPr/>
            </a:pPr>
            <a:r>
              <a:rPr lang="en-US" sz="2400" dirty="0">
                <a:solidFill>
                  <a:srgbClr val="000000"/>
                </a:solidFill>
                <a:cs typeface="Arial" pitchFamily="34" charset="0"/>
              </a:rPr>
              <a:t>Models that used multiple HSRL measurements of aerosol extensive and intensive parameters performed well</a:t>
            </a:r>
            <a:endParaRPr lang="en-US" dirty="0"/>
          </a:p>
        </p:txBody>
      </p:sp>
      <p:sp>
        <p:nvSpPr>
          <p:cNvPr id="5" name="Slide Number Placeholder 4">
            <a:extLst>
              <a:ext uri="{FF2B5EF4-FFF2-40B4-BE49-F238E27FC236}">
                <a16:creationId xmlns:a16="http://schemas.microsoft.com/office/drawing/2014/main" id="{E17EA876-73F0-5F1E-5B42-249C1FC15B12}"/>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6AE23C-2C73-4E7C-936C-5B5053A14B28}" type="slidenum">
              <a:rPr kumimoji="0" lang="en-US" sz="14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6" name="Title 1">
            <a:extLst>
              <a:ext uri="{FF2B5EF4-FFF2-40B4-BE49-F238E27FC236}">
                <a16:creationId xmlns:a16="http://schemas.microsoft.com/office/drawing/2014/main" id="{29FDC35F-AC5A-8A9C-E081-321D1974B9B6}"/>
              </a:ext>
            </a:extLst>
          </p:cNvPr>
          <p:cNvSpPr txBox="1">
            <a:spLocks noGrp="1"/>
          </p:cNvSpPr>
          <p:nvPr>
            <p:ph type="title"/>
          </p:nvPr>
        </p:nvSpPr>
        <p:spPr>
          <a:xfrm>
            <a:off x="461963" y="220663"/>
            <a:ext cx="10356196" cy="731837"/>
          </a:xfrm>
          <a:prstGeom prst="rect">
            <a:avLst/>
          </a:prstGeom>
        </p:spPr>
        <p:txBody>
          <a:bodyPr>
            <a:normAutofit fontScale="90000"/>
          </a:bodyPr>
          <a:lstStyle/>
          <a:p>
            <a:pPr eaLnBrk="0" fontAlgn="base" hangingPunct="0">
              <a:spcBef>
                <a:spcPct val="0"/>
              </a:spcBef>
              <a:spcAft>
                <a:spcPct val="0"/>
              </a:spcAft>
              <a:defRPr/>
            </a:pPr>
            <a:r>
              <a:rPr lang="en-US" sz="2800" b="1" kern="0" dirty="0">
                <a:solidFill>
                  <a:srgbClr val="3333CC"/>
                </a:solidFill>
                <a:latin typeface="Arial" panose="020B0604020202020204" pitchFamily="34" charset="0"/>
                <a:ea typeface="+mj-ea"/>
                <a:cs typeface="Arial" panose="020B0604020202020204" pitchFamily="34" charset="0"/>
              </a:rPr>
              <a:t>Airborne HSRL measurements are used with machine learning algorithms to derive surface (and profile) PM</a:t>
            </a:r>
            <a:r>
              <a:rPr lang="en-US" sz="2800" b="1" kern="0" baseline="-25000" dirty="0">
                <a:solidFill>
                  <a:srgbClr val="3333CC"/>
                </a:solidFill>
                <a:latin typeface="Arial" panose="020B0604020202020204" pitchFamily="34" charset="0"/>
                <a:ea typeface="+mj-ea"/>
                <a:cs typeface="Arial" panose="020B0604020202020204" pitchFamily="34" charset="0"/>
              </a:rPr>
              <a:t>2.5</a:t>
            </a:r>
            <a:r>
              <a:rPr lang="en-US" sz="2800" b="1" kern="0" dirty="0">
                <a:solidFill>
                  <a:srgbClr val="3333CC"/>
                </a:solidFill>
                <a:latin typeface="Arial" panose="020B0604020202020204" pitchFamily="34" charset="0"/>
                <a:ea typeface="+mj-ea"/>
                <a:cs typeface="Arial" panose="020B0604020202020204" pitchFamily="34" charset="0"/>
              </a:rPr>
              <a:t> concentrations</a:t>
            </a:r>
            <a:endParaRPr lang="en-US" sz="2800" b="1" kern="0" baseline="-25000" dirty="0">
              <a:solidFill>
                <a:srgbClr val="3333CC"/>
              </a:solidFill>
              <a:latin typeface="Arial" panose="020B0604020202020204" pitchFamily="34" charset="0"/>
              <a:ea typeface="+mj-ea"/>
              <a:cs typeface="Arial" panose="020B0604020202020204" pitchFamily="34" charset="0"/>
            </a:endParaRPr>
          </a:p>
        </p:txBody>
      </p:sp>
      <p:pic>
        <p:nvPicPr>
          <p:cNvPr id="4" name="Picture 3">
            <a:extLst>
              <a:ext uri="{FF2B5EF4-FFF2-40B4-BE49-F238E27FC236}">
                <a16:creationId xmlns:a16="http://schemas.microsoft.com/office/drawing/2014/main" id="{D9833A1F-150F-0B6D-DFCE-201C6A25A305}"/>
              </a:ext>
            </a:extLst>
          </p:cNvPr>
          <p:cNvPicPr>
            <a:picLocks noChangeAspect="1"/>
          </p:cNvPicPr>
          <p:nvPr/>
        </p:nvPicPr>
        <p:blipFill>
          <a:blip r:embed="rId2"/>
          <a:stretch>
            <a:fillRect/>
          </a:stretch>
        </p:blipFill>
        <p:spPr>
          <a:xfrm>
            <a:off x="6830568" y="1254975"/>
            <a:ext cx="5103786" cy="5453438"/>
          </a:xfrm>
          <a:prstGeom prst="rect">
            <a:avLst/>
          </a:prstGeom>
        </p:spPr>
      </p:pic>
      <p:sp>
        <p:nvSpPr>
          <p:cNvPr id="7" name="TextBox 6">
            <a:extLst>
              <a:ext uri="{FF2B5EF4-FFF2-40B4-BE49-F238E27FC236}">
                <a16:creationId xmlns:a16="http://schemas.microsoft.com/office/drawing/2014/main" id="{90C2AE50-47EA-5231-BA1B-26AA0EEC30A5}"/>
              </a:ext>
            </a:extLst>
          </p:cNvPr>
          <p:cNvSpPr txBox="1"/>
          <p:nvPr/>
        </p:nvSpPr>
        <p:spPr>
          <a:xfrm>
            <a:off x="10240953" y="1820985"/>
            <a:ext cx="157276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a:ea typeface="+mn-ea"/>
                <a:cs typeface="+mn-cs"/>
              </a:rPr>
              <a:t>Poor performance</a:t>
            </a:r>
          </a:p>
        </p:txBody>
      </p:sp>
      <p:sp>
        <p:nvSpPr>
          <p:cNvPr id="8" name="TextBox 7">
            <a:extLst>
              <a:ext uri="{FF2B5EF4-FFF2-40B4-BE49-F238E27FC236}">
                <a16:creationId xmlns:a16="http://schemas.microsoft.com/office/drawing/2014/main" id="{12CC61BB-09EC-3605-B628-9D38ED58875A}"/>
              </a:ext>
            </a:extLst>
          </p:cNvPr>
          <p:cNvSpPr txBox="1"/>
          <p:nvPr/>
        </p:nvSpPr>
        <p:spPr>
          <a:xfrm>
            <a:off x="10082457" y="4325988"/>
            <a:ext cx="173126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a:ea typeface="+mn-ea"/>
                <a:cs typeface="+mn-cs"/>
              </a:rPr>
              <a:t>Good performance</a:t>
            </a:r>
          </a:p>
        </p:txBody>
      </p:sp>
      <p:sp>
        <p:nvSpPr>
          <p:cNvPr id="9" name="TextBox 8">
            <a:extLst>
              <a:ext uri="{FF2B5EF4-FFF2-40B4-BE49-F238E27FC236}">
                <a16:creationId xmlns:a16="http://schemas.microsoft.com/office/drawing/2014/main" id="{23835684-7BE5-BEE3-84BE-33A244969795}"/>
              </a:ext>
            </a:extLst>
          </p:cNvPr>
          <p:cNvSpPr txBox="1"/>
          <p:nvPr/>
        </p:nvSpPr>
        <p:spPr>
          <a:xfrm>
            <a:off x="8573069" y="1149178"/>
            <a:ext cx="3018775" cy="369332"/>
          </a:xfrm>
          <a:prstGeom prst="rect">
            <a:avLst/>
          </a:prstGeom>
          <a:noFill/>
        </p:spPr>
        <p:txBody>
          <a:bodyPr wrap="none" rtlCol="0">
            <a:spAutoFit/>
          </a:bodyPr>
          <a:lstStyle/>
          <a:p>
            <a:r>
              <a:rPr lang="en-US" dirty="0"/>
              <a:t>Credit: Rich </a:t>
            </a:r>
            <a:r>
              <a:rPr lang="en-US" dirty="0" err="1"/>
              <a:t>Ferrare</a:t>
            </a:r>
            <a:r>
              <a:rPr lang="en-US" dirty="0"/>
              <a:t> (</a:t>
            </a:r>
            <a:r>
              <a:rPr lang="en-US" dirty="0" err="1"/>
              <a:t>LaRC</a:t>
            </a:r>
            <a:r>
              <a:rPr lang="en-US" dirty="0"/>
              <a:t>)</a:t>
            </a:r>
          </a:p>
        </p:txBody>
      </p:sp>
    </p:spTree>
    <p:extLst>
      <p:ext uri="{BB962C8B-B14F-4D97-AF65-F5344CB8AC3E}">
        <p14:creationId xmlns:p14="http://schemas.microsoft.com/office/powerpoint/2010/main" val="28730554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8B5A43-ED09-471D-6B39-5A11434B6DE2}"/>
              </a:ext>
            </a:extLst>
          </p:cNvPr>
          <p:cNvSpPr>
            <a:spLocks noGrp="1"/>
          </p:cNvSpPr>
          <p:nvPr>
            <p:ph type="title"/>
          </p:nvPr>
        </p:nvSpPr>
        <p:spPr>
          <a:xfrm>
            <a:off x="535700" y="156059"/>
            <a:ext cx="10226788" cy="731296"/>
          </a:xfrm>
        </p:spPr>
        <p:txBody>
          <a:bodyPr>
            <a:normAutofit fontScale="90000"/>
          </a:bodyPr>
          <a:lstStyle/>
          <a:p>
            <a:r>
              <a:rPr lang="en-US" b="1" dirty="0">
                <a:solidFill>
                  <a:srgbClr val="3333CC"/>
                </a:solidFill>
              </a:rPr>
              <a:t>Spatial/Temporal/Vertical Variability of PM</a:t>
            </a:r>
            <a:r>
              <a:rPr lang="en-US" b="1" baseline="-25000" dirty="0">
                <a:solidFill>
                  <a:srgbClr val="3333CC"/>
                </a:solidFill>
              </a:rPr>
              <a:t>2.5</a:t>
            </a:r>
            <a:r>
              <a:rPr lang="en-US" b="1" dirty="0">
                <a:solidFill>
                  <a:srgbClr val="3333CC"/>
                </a:solidFill>
              </a:rPr>
              <a:t> derived from HSRL-2 measurements over New York City on July 26, 2023 during STAQS</a:t>
            </a:r>
          </a:p>
        </p:txBody>
      </p:sp>
      <p:sp>
        <p:nvSpPr>
          <p:cNvPr id="5" name="Slide Number Placeholder 4">
            <a:extLst>
              <a:ext uri="{FF2B5EF4-FFF2-40B4-BE49-F238E27FC236}">
                <a16:creationId xmlns:a16="http://schemas.microsoft.com/office/drawing/2014/main" id="{9E1EAFCE-7FF7-6376-2799-52C8A40FC158}"/>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6AE23C-2C73-4E7C-936C-5B5053A14B28}" type="slidenum">
              <a:rPr kumimoji="0" lang="en-US" sz="14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400" b="0" i="0" u="none" strike="noStrike" kern="1200" cap="none" spc="0" normalizeH="0" baseline="0" noProof="0" dirty="0">
              <a:ln>
                <a:noFill/>
              </a:ln>
              <a:solidFill>
                <a:prstClr val="black"/>
              </a:solidFill>
              <a:effectLst/>
              <a:uLnTx/>
              <a:uFillTx/>
              <a:latin typeface="Arial"/>
              <a:ea typeface="+mn-ea"/>
              <a:cs typeface="+mn-cs"/>
            </a:endParaRPr>
          </a:p>
        </p:txBody>
      </p:sp>
      <p:pic>
        <p:nvPicPr>
          <p:cNvPr id="11" name="Picture 10" descr="Graphical user interface, chart&#10;&#10;Description automatically generated">
            <a:extLst>
              <a:ext uri="{FF2B5EF4-FFF2-40B4-BE49-F238E27FC236}">
                <a16:creationId xmlns:a16="http://schemas.microsoft.com/office/drawing/2014/main" id="{DF4DF413-4266-A428-3CB9-3216C3B60849}"/>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43232" y="3986642"/>
            <a:ext cx="4131773" cy="2871358"/>
          </a:xfrm>
          <a:prstGeom prst="rect">
            <a:avLst/>
          </a:prstGeom>
        </p:spPr>
      </p:pic>
      <p:pic>
        <p:nvPicPr>
          <p:cNvPr id="13" name="Picture 12" descr="Chart&#10;&#10;Description automatically generated">
            <a:extLst>
              <a:ext uri="{FF2B5EF4-FFF2-40B4-BE49-F238E27FC236}">
                <a16:creationId xmlns:a16="http://schemas.microsoft.com/office/drawing/2014/main" id="{65207DAD-3E92-6117-2AFD-AC3FD9E9A587}"/>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8334935" y="3986642"/>
            <a:ext cx="3839245" cy="2793389"/>
          </a:xfrm>
          <a:prstGeom prst="rect">
            <a:avLst/>
          </a:prstGeom>
        </p:spPr>
      </p:pic>
      <p:pic>
        <p:nvPicPr>
          <p:cNvPr id="19" name="Picture 18" descr="A picture containing diagram&#10;&#10;Description automatically generated">
            <a:extLst>
              <a:ext uri="{FF2B5EF4-FFF2-40B4-BE49-F238E27FC236}">
                <a16:creationId xmlns:a16="http://schemas.microsoft.com/office/drawing/2014/main" id="{0BB09C55-28C6-81E9-9FFB-33FED153ABEC}"/>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8299185" y="1382450"/>
            <a:ext cx="3866029" cy="2604192"/>
          </a:xfrm>
          <a:prstGeom prst="rect">
            <a:avLst/>
          </a:prstGeom>
        </p:spPr>
      </p:pic>
      <p:pic>
        <p:nvPicPr>
          <p:cNvPr id="21" name="Picture 20" descr="Map&#10;&#10;Description automatically generated">
            <a:extLst>
              <a:ext uri="{FF2B5EF4-FFF2-40B4-BE49-F238E27FC236}">
                <a16:creationId xmlns:a16="http://schemas.microsoft.com/office/drawing/2014/main" id="{4BECCE88-E49C-31AD-1778-6978ACECAF29}"/>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4175005" y="1347523"/>
            <a:ext cx="4014018" cy="2639119"/>
          </a:xfrm>
          <a:prstGeom prst="rect">
            <a:avLst/>
          </a:prstGeom>
        </p:spPr>
      </p:pic>
      <p:pic>
        <p:nvPicPr>
          <p:cNvPr id="23" name="Picture 22" descr="Map&#10;&#10;Description automatically generated">
            <a:extLst>
              <a:ext uri="{FF2B5EF4-FFF2-40B4-BE49-F238E27FC236}">
                <a16:creationId xmlns:a16="http://schemas.microsoft.com/office/drawing/2014/main" id="{8C9613C0-05F8-8907-565E-11BD0570AD5A}"/>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0" y="1332023"/>
            <a:ext cx="4064843" cy="2654619"/>
          </a:xfrm>
          <a:prstGeom prst="rect">
            <a:avLst/>
          </a:prstGeom>
        </p:spPr>
      </p:pic>
      <p:pic>
        <p:nvPicPr>
          <p:cNvPr id="25" name="Picture 24" descr="Graphical user interface, chart&#10;&#10;Description automatically generated">
            <a:extLst>
              <a:ext uri="{FF2B5EF4-FFF2-40B4-BE49-F238E27FC236}">
                <a16:creationId xmlns:a16="http://schemas.microsoft.com/office/drawing/2014/main" id="{525B29D3-F652-316E-45C7-1CBB62419163}"/>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4294132" y="4097615"/>
            <a:ext cx="4195898" cy="2712544"/>
          </a:xfrm>
          <a:prstGeom prst="rect">
            <a:avLst/>
          </a:prstGeom>
        </p:spPr>
      </p:pic>
      <p:cxnSp>
        <p:nvCxnSpPr>
          <p:cNvPr id="29" name="Straight Connector 28">
            <a:extLst>
              <a:ext uri="{FF2B5EF4-FFF2-40B4-BE49-F238E27FC236}">
                <a16:creationId xmlns:a16="http://schemas.microsoft.com/office/drawing/2014/main" id="{3B2EF209-373B-3571-8651-66FFF0C5768C}"/>
              </a:ext>
            </a:extLst>
          </p:cNvPr>
          <p:cNvCxnSpPr>
            <a:cxnSpLocks/>
          </p:cNvCxnSpPr>
          <p:nvPr/>
        </p:nvCxnSpPr>
        <p:spPr>
          <a:xfrm flipH="1">
            <a:off x="1001806" y="1788459"/>
            <a:ext cx="2097741" cy="1196788"/>
          </a:xfrm>
          <a:prstGeom prst="line">
            <a:avLst/>
          </a:prstGeom>
          <a:ln w="12700">
            <a:solidFill>
              <a:srgbClr val="FF00FF"/>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9D08DDB9-C072-ECFB-3507-3AB5641931CD}"/>
              </a:ext>
            </a:extLst>
          </p:cNvPr>
          <p:cNvCxnSpPr/>
          <p:nvPr/>
        </p:nvCxnSpPr>
        <p:spPr>
          <a:xfrm>
            <a:off x="1001806" y="2985247"/>
            <a:ext cx="107576" cy="1969994"/>
          </a:xfrm>
          <a:prstGeom prst="straightConnector1">
            <a:avLst/>
          </a:prstGeom>
          <a:ln>
            <a:solidFill>
              <a:srgbClr val="FF00FF"/>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6725906C-EB85-99D7-361F-DFFDD77B9848}"/>
              </a:ext>
            </a:extLst>
          </p:cNvPr>
          <p:cNvCxnSpPr>
            <a:cxnSpLocks/>
          </p:cNvCxnSpPr>
          <p:nvPr/>
        </p:nvCxnSpPr>
        <p:spPr>
          <a:xfrm>
            <a:off x="3099547" y="1788459"/>
            <a:ext cx="0" cy="2830606"/>
          </a:xfrm>
          <a:prstGeom prst="straightConnector1">
            <a:avLst/>
          </a:prstGeom>
          <a:ln>
            <a:solidFill>
              <a:srgbClr val="FF00FF"/>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C1B6BE04-AF59-9B32-FFDB-67CB154AF184}"/>
              </a:ext>
            </a:extLst>
          </p:cNvPr>
          <p:cNvCxnSpPr>
            <a:cxnSpLocks/>
          </p:cNvCxnSpPr>
          <p:nvPr/>
        </p:nvCxnSpPr>
        <p:spPr>
          <a:xfrm flipH="1">
            <a:off x="5176811" y="1788459"/>
            <a:ext cx="2097741" cy="1196788"/>
          </a:xfrm>
          <a:prstGeom prst="line">
            <a:avLst/>
          </a:prstGeom>
          <a:ln w="12700">
            <a:solidFill>
              <a:srgbClr val="FF00FF"/>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15C91FD2-8F06-2F1E-2970-7B30F900F258}"/>
              </a:ext>
            </a:extLst>
          </p:cNvPr>
          <p:cNvCxnSpPr>
            <a:cxnSpLocks/>
          </p:cNvCxnSpPr>
          <p:nvPr/>
        </p:nvCxnSpPr>
        <p:spPr>
          <a:xfrm>
            <a:off x="5176811" y="2985247"/>
            <a:ext cx="107576" cy="1969994"/>
          </a:xfrm>
          <a:prstGeom prst="straightConnector1">
            <a:avLst/>
          </a:prstGeom>
          <a:ln>
            <a:solidFill>
              <a:srgbClr val="FF00FF"/>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B17AE2F9-19E6-ACC0-634F-B852739C5EB3}"/>
              </a:ext>
            </a:extLst>
          </p:cNvPr>
          <p:cNvCxnSpPr>
            <a:cxnSpLocks/>
          </p:cNvCxnSpPr>
          <p:nvPr/>
        </p:nvCxnSpPr>
        <p:spPr>
          <a:xfrm>
            <a:off x="7274552" y="1788459"/>
            <a:ext cx="221689" cy="2830606"/>
          </a:xfrm>
          <a:prstGeom prst="straightConnector1">
            <a:avLst/>
          </a:prstGeom>
          <a:ln>
            <a:solidFill>
              <a:srgbClr val="FF00FF"/>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601771F4-B78D-0ABA-16EF-EB33F3302648}"/>
              </a:ext>
            </a:extLst>
          </p:cNvPr>
          <p:cNvCxnSpPr>
            <a:cxnSpLocks/>
          </p:cNvCxnSpPr>
          <p:nvPr/>
        </p:nvCxnSpPr>
        <p:spPr>
          <a:xfrm flipH="1">
            <a:off x="9188824" y="1799664"/>
            <a:ext cx="2097741" cy="1196788"/>
          </a:xfrm>
          <a:prstGeom prst="line">
            <a:avLst/>
          </a:prstGeom>
          <a:ln w="12700">
            <a:solidFill>
              <a:srgbClr val="FF00FF"/>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EB3258BB-7FD8-8AAA-9A60-9876E71342C3}"/>
              </a:ext>
            </a:extLst>
          </p:cNvPr>
          <p:cNvCxnSpPr/>
          <p:nvPr/>
        </p:nvCxnSpPr>
        <p:spPr>
          <a:xfrm>
            <a:off x="9188824" y="2996452"/>
            <a:ext cx="107576" cy="1969994"/>
          </a:xfrm>
          <a:prstGeom prst="straightConnector1">
            <a:avLst/>
          </a:prstGeom>
          <a:ln>
            <a:solidFill>
              <a:srgbClr val="FF00FF"/>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7F7C250C-7524-0D1B-4A3A-23A2E60BB334}"/>
              </a:ext>
            </a:extLst>
          </p:cNvPr>
          <p:cNvCxnSpPr>
            <a:cxnSpLocks/>
          </p:cNvCxnSpPr>
          <p:nvPr/>
        </p:nvCxnSpPr>
        <p:spPr>
          <a:xfrm>
            <a:off x="11286565" y="1799664"/>
            <a:ext cx="0" cy="2830606"/>
          </a:xfrm>
          <a:prstGeom prst="straightConnector1">
            <a:avLst/>
          </a:prstGeom>
          <a:ln>
            <a:solidFill>
              <a:srgbClr val="FF00FF"/>
            </a:solidFill>
            <a:tailEnd type="triangle"/>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21488C02-90D5-91DC-6399-6A54A5533D52}"/>
              </a:ext>
            </a:extLst>
          </p:cNvPr>
          <p:cNvSpPr txBox="1"/>
          <p:nvPr/>
        </p:nvSpPr>
        <p:spPr>
          <a:xfrm>
            <a:off x="1900228" y="2827385"/>
            <a:ext cx="1603324"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mn-ea"/>
                <a:cs typeface="+mn-cs"/>
              </a:rPr>
              <a:t>Surface PM</a:t>
            </a:r>
            <a:r>
              <a:rPr kumimoji="0" lang="en-US" sz="1800" b="0" i="0" u="none" strike="noStrike" kern="1200" cap="none" spc="0" normalizeH="0" baseline="-25000" noProof="0" dirty="0">
                <a:ln>
                  <a:noFill/>
                </a:ln>
                <a:solidFill>
                  <a:prstClr val="black"/>
                </a:solidFill>
                <a:effectLst/>
                <a:uLnTx/>
                <a:uFillTx/>
                <a:latin typeface="Arial"/>
                <a:ea typeface="+mn-ea"/>
                <a:cs typeface="+mn-cs"/>
              </a:rPr>
              <a:t>2.5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mn-ea"/>
                <a:cs typeface="+mn-cs"/>
              </a:rPr>
              <a:t>(morning)</a:t>
            </a:r>
          </a:p>
        </p:txBody>
      </p:sp>
      <p:sp>
        <p:nvSpPr>
          <p:cNvPr id="46" name="TextBox 45">
            <a:extLst>
              <a:ext uri="{FF2B5EF4-FFF2-40B4-BE49-F238E27FC236}">
                <a16:creationId xmlns:a16="http://schemas.microsoft.com/office/drawing/2014/main" id="{673ED0E3-B673-568C-88D7-AFA686C99EE7}"/>
              </a:ext>
            </a:extLst>
          </p:cNvPr>
          <p:cNvSpPr txBox="1"/>
          <p:nvPr/>
        </p:nvSpPr>
        <p:spPr>
          <a:xfrm>
            <a:off x="5921615" y="2827384"/>
            <a:ext cx="1603324"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mn-ea"/>
                <a:cs typeface="+mn-cs"/>
              </a:rPr>
              <a:t>Surface PM</a:t>
            </a:r>
            <a:r>
              <a:rPr kumimoji="0" lang="en-US" sz="1800" b="0" i="0" u="none" strike="noStrike" kern="1200" cap="none" spc="0" normalizeH="0" baseline="-25000" noProof="0" dirty="0">
                <a:ln>
                  <a:noFill/>
                </a:ln>
                <a:solidFill>
                  <a:prstClr val="black"/>
                </a:solidFill>
                <a:effectLst/>
                <a:uLnTx/>
                <a:uFillTx/>
                <a:latin typeface="Arial"/>
                <a:ea typeface="+mn-ea"/>
                <a:cs typeface="+mn-cs"/>
              </a:rPr>
              <a:t>2.5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mn-ea"/>
                <a:cs typeface="+mn-cs"/>
              </a:rPr>
              <a:t>(midday)</a:t>
            </a:r>
          </a:p>
        </p:txBody>
      </p:sp>
      <p:sp>
        <p:nvSpPr>
          <p:cNvPr id="47" name="TextBox 46">
            <a:extLst>
              <a:ext uri="{FF2B5EF4-FFF2-40B4-BE49-F238E27FC236}">
                <a16:creationId xmlns:a16="http://schemas.microsoft.com/office/drawing/2014/main" id="{74D150F8-A2D0-F047-72A1-16B47D177845}"/>
              </a:ext>
            </a:extLst>
          </p:cNvPr>
          <p:cNvSpPr txBox="1"/>
          <p:nvPr/>
        </p:nvSpPr>
        <p:spPr>
          <a:xfrm>
            <a:off x="9933628" y="2871358"/>
            <a:ext cx="1603324"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mn-ea"/>
                <a:cs typeface="+mn-cs"/>
              </a:rPr>
              <a:t>Surface PM</a:t>
            </a:r>
            <a:r>
              <a:rPr kumimoji="0" lang="en-US" sz="1800" b="0" i="0" u="none" strike="noStrike" kern="1200" cap="none" spc="0" normalizeH="0" baseline="-25000" noProof="0" dirty="0">
                <a:ln>
                  <a:noFill/>
                </a:ln>
                <a:solidFill>
                  <a:prstClr val="black"/>
                </a:solidFill>
                <a:effectLst/>
                <a:uLnTx/>
                <a:uFillTx/>
                <a:latin typeface="Arial"/>
                <a:ea typeface="+mn-ea"/>
                <a:cs typeface="+mn-cs"/>
              </a:rPr>
              <a:t>2.5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mn-ea"/>
                <a:cs typeface="+mn-cs"/>
              </a:rPr>
              <a:t>(afternoon)</a:t>
            </a:r>
          </a:p>
        </p:txBody>
      </p:sp>
      <p:sp>
        <p:nvSpPr>
          <p:cNvPr id="48" name="TextBox 47">
            <a:extLst>
              <a:ext uri="{FF2B5EF4-FFF2-40B4-BE49-F238E27FC236}">
                <a16:creationId xmlns:a16="http://schemas.microsoft.com/office/drawing/2014/main" id="{FCE5203C-ED24-D12A-0BAE-2FABFB2F457D}"/>
              </a:ext>
            </a:extLst>
          </p:cNvPr>
          <p:cNvSpPr txBox="1"/>
          <p:nvPr/>
        </p:nvSpPr>
        <p:spPr>
          <a:xfrm>
            <a:off x="1687672" y="6112835"/>
            <a:ext cx="181588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a:ea typeface="+mn-ea"/>
                <a:cs typeface="+mn-cs"/>
              </a:rPr>
              <a:t>PM</a:t>
            </a:r>
            <a:r>
              <a:rPr kumimoji="0" lang="en-US" sz="1200" b="0" i="0" u="none" strike="noStrike" kern="1200" cap="none" spc="0" normalizeH="0" baseline="-25000" noProof="0" dirty="0">
                <a:ln>
                  <a:noFill/>
                </a:ln>
                <a:solidFill>
                  <a:prstClr val="white"/>
                </a:solidFill>
                <a:effectLst/>
                <a:uLnTx/>
                <a:uFillTx/>
                <a:latin typeface="Arial"/>
                <a:ea typeface="+mn-ea"/>
                <a:cs typeface="+mn-cs"/>
              </a:rPr>
              <a:t>2.5 </a:t>
            </a:r>
            <a:r>
              <a:rPr kumimoji="0" lang="en-US" sz="1200" b="0" i="0" u="none" strike="noStrike" kern="1200" cap="none" spc="0" normalizeH="0" baseline="0" noProof="0" dirty="0">
                <a:ln>
                  <a:noFill/>
                </a:ln>
                <a:solidFill>
                  <a:prstClr val="white"/>
                </a:solidFill>
                <a:effectLst/>
                <a:uLnTx/>
                <a:uFillTx/>
                <a:latin typeface="Arial"/>
                <a:ea typeface="+mn-ea"/>
                <a:cs typeface="+mn-cs"/>
              </a:rPr>
              <a:t>(14:15-14:28 UT)</a:t>
            </a:r>
          </a:p>
        </p:txBody>
      </p:sp>
      <p:sp>
        <p:nvSpPr>
          <p:cNvPr id="49" name="TextBox 48">
            <a:extLst>
              <a:ext uri="{FF2B5EF4-FFF2-40B4-BE49-F238E27FC236}">
                <a16:creationId xmlns:a16="http://schemas.microsoft.com/office/drawing/2014/main" id="{27668DC4-D95A-AF85-8263-C73834C5480D}"/>
              </a:ext>
            </a:extLst>
          </p:cNvPr>
          <p:cNvSpPr txBox="1"/>
          <p:nvPr/>
        </p:nvSpPr>
        <p:spPr>
          <a:xfrm>
            <a:off x="5952992" y="6126735"/>
            <a:ext cx="181588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a:ea typeface="+mn-ea"/>
                <a:cs typeface="+mn-cs"/>
              </a:rPr>
              <a:t>PM</a:t>
            </a:r>
            <a:r>
              <a:rPr kumimoji="0" lang="en-US" sz="1200" b="0" i="0" u="none" strike="noStrike" kern="1200" cap="none" spc="0" normalizeH="0" baseline="-25000" noProof="0" dirty="0">
                <a:ln>
                  <a:noFill/>
                </a:ln>
                <a:solidFill>
                  <a:prstClr val="white"/>
                </a:solidFill>
                <a:effectLst/>
                <a:uLnTx/>
                <a:uFillTx/>
                <a:latin typeface="Arial"/>
                <a:ea typeface="+mn-ea"/>
                <a:cs typeface="+mn-cs"/>
              </a:rPr>
              <a:t>2.5 </a:t>
            </a:r>
            <a:r>
              <a:rPr kumimoji="0" lang="en-US" sz="1200" b="0" i="0" u="none" strike="noStrike" kern="1200" cap="none" spc="0" normalizeH="0" baseline="0" noProof="0" dirty="0">
                <a:ln>
                  <a:noFill/>
                </a:ln>
                <a:solidFill>
                  <a:prstClr val="white"/>
                </a:solidFill>
                <a:effectLst/>
                <a:uLnTx/>
                <a:uFillTx/>
                <a:latin typeface="Arial"/>
                <a:ea typeface="+mn-ea"/>
                <a:cs typeface="+mn-cs"/>
              </a:rPr>
              <a:t>(16:45-17:05 UT)</a:t>
            </a:r>
          </a:p>
        </p:txBody>
      </p:sp>
      <p:sp>
        <p:nvSpPr>
          <p:cNvPr id="50" name="TextBox 49">
            <a:extLst>
              <a:ext uri="{FF2B5EF4-FFF2-40B4-BE49-F238E27FC236}">
                <a16:creationId xmlns:a16="http://schemas.microsoft.com/office/drawing/2014/main" id="{0E74D232-A2C7-54D0-5950-C8C4C4FB0A1B}"/>
              </a:ext>
            </a:extLst>
          </p:cNvPr>
          <p:cNvSpPr txBox="1"/>
          <p:nvPr/>
        </p:nvSpPr>
        <p:spPr>
          <a:xfrm>
            <a:off x="9877081" y="6066529"/>
            <a:ext cx="181588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a:ea typeface="+mn-ea"/>
                <a:cs typeface="+mn-cs"/>
              </a:rPr>
              <a:t>PM</a:t>
            </a:r>
            <a:r>
              <a:rPr kumimoji="0" lang="en-US" sz="1200" b="0" i="0" u="none" strike="noStrike" kern="1200" cap="none" spc="0" normalizeH="0" baseline="-25000" noProof="0" dirty="0">
                <a:ln>
                  <a:noFill/>
                </a:ln>
                <a:solidFill>
                  <a:prstClr val="white"/>
                </a:solidFill>
                <a:effectLst/>
                <a:uLnTx/>
                <a:uFillTx/>
                <a:latin typeface="Arial"/>
                <a:ea typeface="+mn-ea"/>
                <a:cs typeface="+mn-cs"/>
              </a:rPr>
              <a:t>2.5 </a:t>
            </a:r>
            <a:r>
              <a:rPr kumimoji="0" lang="en-US" sz="1200" b="0" i="0" u="none" strike="noStrike" kern="1200" cap="none" spc="0" normalizeH="0" baseline="0" noProof="0" dirty="0">
                <a:ln>
                  <a:noFill/>
                </a:ln>
                <a:solidFill>
                  <a:prstClr val="white"/>
                </a:solidFill>
                <a:effectLst/>
                <a:uLnTx/>
                <a:uFillTx/>
                <a:latin typeface="Arial"/>
                <a:ea typeface="+mn-ea"/>
                <a:cs typeface="+mn-cs"/>
              </a:rPr>
              <a:t>(19:22-19:40 UT)</a:t>
            </a:r>
          </a:p>
        </p:txBody>
      </p:sp>
      <p:sp>
        <p:nvSpPr>
          <p:cNvPr id="3" name="TextBox 2">
            <a:extLst>
              <a:ext uri="{FF2B5EF4-FFF2-40B4-BE49-F238E27FC236}">
                <a16:creationId xmlns:a16="http://schemas.microsoft.com/office/drawing/2014/main" id="{E74ABFAE-161C-8888-819C-302F1DABD166}"/>
              </a:ext>
            </a:extLst>
          </p:cNvPr>
          <p:cNvSpPr txBox="1"/>
          <p:nvPr/>
        </p:nvSpPr>
        <p:spPr>
          <a:xfrm>
            <a:off x="7787012" y="765570"/>
            <a:ext cx="3018775" cy="369332"/>
          </a:xfrm>
          <a:prstGeom prst="rect">
            <a:avLst/>
          </a:prstGeom>
          <a:noFill/>
        </p:spPr>
        <p:txBody>
          <a:bodyPr wrap="none" rtlCol="0">
            <a:spAutoFit/>
          </a:bodyPr>
          <a:lstStyle/>
          <a:p>
            <a:r>
              <a:rPr lang="en-US" dirty="0"/>
              <a:t>Credit: Rich </a:t>
            </a:r>
            <a:r>
              <a:rPr lang="en-US" dirty="0" err="1"/>
              <a:t>Ferrare</a:t>
            </a:r>
            <a:r>
              <a:rPr lang="en-US" dirty="0"/>
              <a:t> (</a:t>
            </a:r>
            <a:r>
              <a:rPr lang="en-US" dirty="0" err="1"/>
              <a:t>LaRC</a:t>
            </a:r>
            <a:r>
              <a:rPr lang="en-US" dirty="0"/>
              <a:t>)</a:t>
            </a:r>
          </a:p>
        </p:txBody>
      </p:sp>
    </p:spTree>
    <p:extLst>
      <p:ext uri="{BB962C8B-B14F-4D97-AF65-F5344CB8AC3E}">
        <p14:creationId xmlns:p14="http://schemas.microsoft.com/office/powerpoint/2010/main" val="439830694"/>
      </p:ext>
    </p:extLst>
  </p:cSld>
  <p:clrMapOvr>
    <a:masterClrMapping/>
  </p:clrMapOvr>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538D9D"/>
      </a:hlink>
      <a:folHlink>
        <a:srgbClr val="A5738E"/>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3A418E6B-C5F0-4B95-8D77-61E3EF3B5DF5}"/>
    </a:ext>
  </a:extLst>
</a:theme>
</file>

<file path=ppt/theme/theme2.xml><?xml version="1.0" encoding="utf-8"?>
<a:theme xmlns:a="http://schemas.openxmlformats.org/drawingml/2006/main" name="2_Office Theme">
  <a:themeElements>
    <a:clrScheme name="Custom 4">
      <a:dk1>
        <a:sysClr val="windowText" lastClr="000000"/>
      </a:dk1>
      <a:lt1>
        <a:sysClr val="window" lastClr="FFFFFF"/>
      </a:lt1>
      <a:dk2>
        <a:srgbClr val="0B367B"/>
      </a:dk2>
      <a:lt2>
        <a:srgbClr val="E7E6E6"/>
      </a:lt2>
      <a:accent1>
        <a:srgbClr val="0B3D91"/>
      </a:accent1>
      <a:accent2>
        <a:srgbClr val="ED7D31"/>
      </a:accent2>
      <a:accent3>
        <a:srgbClr val="70AD47"/>
      </a:accent3>
      <a:accent4>
        <a:srgbClr val="FFC000"/>
      </a:accent4>
      <a:accent5>
        <a:srgbClr val="8064A2"/>
      </a:accent5>
      <a:accent6>
        <a:srgbClr val="FF9933"/>
      </a:accent6>
      <a:hlink>
        <a:srgbClr val="0563C1"/>
      </a:hlink>
      <a:folHlink>
        <a:srgbClr val="954F72"/>
      </a:folHlink>
    </a:clrScheme>
    <a:fontScheme name="Generic Slid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Custom 4">
      <a:dk1>
        <a:sysClr val="windowText" lastClr="000000"/>
      </a:dk1>
      <a:lt1>
        <a:sysClr val="window" lastClr="FFFFFF"/>
      </a:lt1>
      <a:dk2>
        <a:srgbClr val="0B367B"/>
      </a:dk2>
      <a:lt2>
        <a:srgbClr val="E7E6E6"/>
      </a:lt2>
      <a:accent1>
        <a:srgbClr val="0B3D91"/>
      </a:accent1>
      <a:accent2>
        <a:srgbClr val="ED7D31"/>
      </a:accent2>
      <a:accent3>
        <a:srgbClr val="70AD47"/>
      </a:accent3>
      <a:accent4>
        <a:srgbClr val="FFC000"/>
      </a:accent4>
      <a:accent5>
        <a:srgbClr val="8064A2"/>
      </a:accent5>
      <a:accent6>
        <a:srgbClr val="FF9933"/>
      </a:accent6>
      <a:hlink>
        <a:srgbClr val="0563C1"/>
      </a:hlink>
      <a:folHlink>
        <a:srgbClr val="954F72"/>
      </a:folHlink>
    </a:clrScheme>
    <a:fontScheme name="Generic Slid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4392</TotalTime>
  <Words>1736</Words>
  <Application>Microsoft Macintosh PowerPoint</Application>
  <PresentationFormat>Widescreen</PresentationFormat>
  <Paragraphs>218</Paragraphs>
  <Slides>16</Slides>
  <Notes>11</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16</vt:i4>
      </vt:variant>
    </vt:vector>
  </HeadingPairs>
  <TitlesOfParts>
    <vt:vector size="29" baseType="lpstr">
      <vt:lpstr>Aptos</vt:lpstr>
      <vt:lpstr>Aptos Display</vt:lpstr>
      <vt:lpstr>Arial</vt:lpstr>
      <vt:lpstr>Calibri</vt:lpstr>
      <vt:lpstr>Helvetica</vt:lpstr>
      <vt:lpstr>Helvetica Neue</vt:lpstr>
      <vt:lpstr>Menlo</vt:lpstr>
      <vt:lpstr>System Font Regular</vt:lpstr>
      <vt:lpstr>Times New Roman</vt:lpstr>
      <vt:lpstr>Wingdings</vt:lpstr>
      <vt:lpstr>1_Office Theme</vt:lpstr>
      <vt:lpstr>2_Office Theme</vt:lpstr>
      <vt:lpstr>3_Office Theme</vt:lpstr>
      <vt:lpstr>Synergistic TEMPO Air Quality Science</vt:lpstr>
      <vt:lpstr>PowerPoint Presentation</vt:lpstr>
      <vt:lpstr>PowerPoint Presentation</vt:lpstr>
      <vt:lpstr>PowerPoint Presentation</vt:lpstr>
      <vt:lpstr>PowerPoint Presentation</vt:lpstr>
      <vt:lpstr>PowerPoint Presentation</vt:lpstr>
      <vt:lpstr>PowerPoint Presentation</vt:lpstr>
      <vt:lpstr>Airborne HSRL measurements are used with machine learning algorithms to derive surface (and profile) PM2.5 concentrations</vt:lpstr>
      <vt:lpstr>Spatial/Temporal/Vertical Variability of PM2.5 derived from HSRL-2 measurements over New York City on July 26, 2023 during STAQS</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Judd, Laura M. (LARC-E303)</dc:creator>
  <cp:lastModifiedBy>Judd, Laura M. (LARC-E303)</cp:lastModifiedBy>
  <cp:revision>30</cp:revision>
  <dcterms:created xsi:type="dcterms:W3CDTF">2024-09-26T20:15:55Z</dcterms:created>
  <dcterms:modified xsi:type="dcterms:W3CDTF">2024-10-13T19:05:46Z</dcterms:modified>
</cp:coreProperties>
</file>