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8" r:id="rId2"/>
  </p:sldMasterIdLst>
  <p:notesMasterIdLst>
    <p:notesMasterId r:id="rId11"/>
  </p:notesMasterIdLst>
  <p:sldIdLst>
    <p:sldId id="400" r:id="rId3"/>
    <p:sldId id="323" r:id="rId4"/>
    <p:sldId id="397" r:id="rId5"/>
    <p:sldId id="398" r:id="rId6"/>
    <p:sldId id="399" r:id="rId7"/>
    <p:sldId id="401" r:id="rId8"/>
    <p:sldId id="370" r:id="rId9"/>
    <p:sldId id="402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45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8442036" y="6574604"/>
            <a:ext cx="3749075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54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1</a:t>
            </a:r>
            <a:r>
              <a:rPr lang="en-GB" sz="1300" b="1" dirty="0" smtClean="0">
                <a:solidFill>
                  <a:schemeClr val="accent1"/>
                </a:solidFill>
              </a:rPr>
              <a:t>5-18 October 2024</a:t>
            </a:r>
            <a:endParaRPr lang="en-GB" sz="1300" b="1" dirty="0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8025064" y="6574604"/>
            <a:ext cx="4166048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53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00" b="1" dirty="0" smtClean="0">
                <a:solidFill>
                  <a:schemeClr val="accent1"/>
                </a:solidFill>
              </a:rPr>
              <a:t>5-8 March 2024</a:t>
            </a:r>
            <a:endParaRPr sz="13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7501690" y="6574604"/>
            <a:ext cx="4689422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53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00" b="1" dirty="0" smtClean="0">
                <a:solidFill>
                  <a:schemeClr val="accent1"/>
                </a:solidFill>
              </a:rPr>
              <a:t>5-8 March 2024</a:t>
            </a:r>
            <a:endParaRPr sz="13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55019" cy="755650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317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27BB-9540-7A49-9802-92EECB4F7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B626D-1B14-DE4F-9C69-8E774F6CF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76FA7-19EC-B942-96E3-CDD9F606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888B-98DB-A543-91C3-E001A02B28BD}" type="datetime1">
              <a:rPr lang="de-DE" smtClean="0"/>
              <a:t>15.10.2024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6251-68D3-D84D-A04B-DC685DEB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HEGIFTOM: Introduction-HS &amp; RVM-Kick-OFF Meeting (22 March 2021)</a:t>
            </a: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FB58-EF4C-7C4B-8745-4DBF6B32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BF145-AF19-F749-8A63-A2EC1618D0E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425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801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8A7B0-5EA5-26CA-EFAF-A078C54B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24E8-7422-4F95-BC51-25B3B00B74C6}" type="datetimeFigureOut">
              <a:rPr lang="en-BE" smtClean="0"/>
              <a:t>15/10/2024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4C8F0-2E0C-9F01-D312-502DD420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A1F9B-BB64-CDCF-2153-7BDF951C9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2F4F-CB67-4427-B561-D8F835099E2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4265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24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766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0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7;p3"/>
          <p:cNvSpPr txBox="1"/>
          <p:nvPr userDrawn="1"/>
        </p:nvSpPr>
        <p:spPr>
          <a:xfrm>
            <a:off x="8466420" y="6579924"/>
            <a:ext cx="3749075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2.11  -  CINDI-3  -  Slide </a:t>
            </a:r>
            <a:fld id="{00000000-1234-1234-1234-123412341234}" type="slidenum">
              <a:rPr lang="en-GB" sz="1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8;p3"/>
          <p:cNvSpPr txBox="1"/>
          <p:nvPr userDrawn="1"/>
        </p:nvSpPr>
        <p:spPr>
          <a:xfrm>
            <a:off x="0" y="6574604"/>
            <a:ext cx="4925700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AC-VC-20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1</a:t>
            </a:r>
            <a:r>
              <a:rPr lang="en-GB" sz="1300" b="1" dirty="0" smtClean="0">
                <a:solidFill>
                  <a:schemeClr val="accent1"/>
                </a:solidFill>
              </a:rPr>
              <a:t>5-18 October 2024</a:t>
            </a:r>
            <a:endParaRPr sz="1300" b="1" dirty="0">
              <a:solidFill>
                <a:schemeClr val="accent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60" r:id="rId6"/>
    <p:sldLayoutId id="2147483663" r:id="rId7"/>
    <p:sldLayoutId id="214748366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245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6" y="175938"/>
            <a:ext cx="9211793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dirty="0" smtClean="0">
                <a:latin typeface="Montserrat"/>
              </a:rPr>
              <a:t>AC-VC-20</a:t>
            </a:r>
            <a:endParaRPr dirty="0">
              <a:latin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6000" i="1" dirty="0" smtClean="0">
                <a:latin typeface="Montserrat"/>
              </a:rPr>
              <a:t>CINDI-3 Intercalibration and Certification Campaign</a:t>
            </a:r>
            <a:br>
              <a:rPr lang="en-GB" sz="6000" i="1" dirty="0" smtClean="0">
                <a:latin typeface="Montserrat"/>
              </a:rPr>
            </a:br>
            <a:endParaRPr sz="3600" i="1" dirty="0">
              <a:latin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6249670" y="4636352"/>
            <a:ext cx="5825877" cy="179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Michel Van </a:t>
            </a: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Roozendael, BIRA-IASB, </a:t>
            </a:r>
            <a:endParaRPr lang="en-GB" sz="1700" b="1" dirty="0" smtClean="0">
              <a:solidFill>
                <a:schemeClr val="accent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Presented by Tijl Verhoelst</a:t>
            </a:r>
            <a:endParaRPr sz="1700" b="1" dirty="0">
              <a:solidFill>
                <a:schemeClr val="accent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Agenda Item </a:t>
            </a: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2.11</a:t>
            </a:r>
            <a:endParaRPr sz="1700" b="1" dirty="0">
              <a:solidFill>
                <a:schemeClr val="accent1"/>
              </a:solidFill>
              <a:latin typeface="Montserrat"/>
              <a:ea typeface="Montserrat"/>
              <a:cs typeface="Montserrat"/>
            </a:endParaRPr>
          </a:p>
          <a:p>
            <a:pPr lvl="0" algn="r">
              <a:lnSpc>
                <a:spcPct val="150000"/>
              </a:lnSpc>
            </a:pP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AC-VC-20</a:t>
            </a:r>
            <a:endParaRPr lang="en-GB" sz="1700" b="1" dirty="0">
              <a:solidFill>
                <a:schemeClr val="accent1"/>
              </a:solidFill>
              <a:latin typeface="Montserrat"/>
              <a:ea typeface="Montserrat"/>
              <a:cs typeface="Montserrat"/>
            </a:endParaRPr>
          </a:p>
          <a:p>
            <a:pPr algn="r">
              <a:lnSpc>
                <a:spcPct val="150000"/>
              </a:lnSpc>
            </a:pP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15-18 </a:t>
            </a:r>
            <a:r>
              <a:rPr lang="en-GB" sz="17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October 2024</a:t>
            </a:r>
          </a:p>
          <a:p>
            <a:pPr lvl="0" algn="r">
              <a:lnSpc>
                <a:spcPct val="150000"/>
              </a:lnSpc>
            </a:pPr>
            <a:r>
              <a:rPr lang="en-GB" sz="17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College Park, MD, </a:t>
            </a:r>
            <a:r>
              <a:rPr lang="en-GB" sz="17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0073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697" y="4298750"/>
            <a:ext cx="2199421" cy="2069804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dirty="0" smtClean="0"/>
              <a:t>CINDI-3   </a:t>
            </a:r>
            <a:r>
              <a:rPr lang="en-US" sz="2400" dirty="0" smtClean="0"/>
              <a:t>(May 21 – June 21, 2024)</a:t>
            </a:r>
            <a:endParaRPr lang="en-US" b="1" dirty="0">
              <a:solidFill>
                <a:srgbClr val="92D05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2208" y="3691114"/>
            <a:ext cx="5834127" cy="2786233"/>
            <a:chOff x="5983745" y="1379156"/>
            <a:chExt cx="5924075" cy="32063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2433" r="24113" b="3442"/>
            <a:stretch/>
          </p:blipFill>
          <p:spPr>
            <a:xfrm>
              <a:off x="6056925" y="1379156"/>
              <a:ext cx="4552487" cy="290936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83745" y="4277758"/>
              <a:ext cx="5924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Additional species: CHOCHO and HONO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35" y="1658815"/>
            <a:ext cx="1829335" cy="1139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1" y="3342804"/>
            <a:ext cx="2158541" cy="839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53" y="4275065"/>
            <a:ext cx="1509295" cy="1115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1851" y="5478323"/>
            <a:ext cx="1767846" cy="8946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t="11873"/>
          <a:stretch/>
        </p:blipFill>
        <p:spPr>
          <a:xfrm>
            <a:off x="5141187" y="4377029"/>
            <a:ext cx="2170526" cy="1986262"/>
          </a:xfrm>
          <a:prstGeom prst="rect">
            <a:avLst/>
          </a:prstGeom>
        </p:spPr>
      </p:pic>
      <p:sp>
        <p:nvSpPr>
          <p:cNvPr id="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598" y="1092434"/>
            <a:ext cx="11627671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The Third Cabauw INtercomparison of DOAS-like Instruments (CINDI-3)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Semi-blind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intercalibration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and intercomparison </a:t>
            </a:r>
            <a:r>
              <a:rPr lang="en-U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campaign with 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external </a:t>
            </a:r>
            <a:r>
              <a:rPr lang="en-U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referee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intercalibrate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 instruments and assess mutual consistency of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measurements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get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NDACC and ACTRIS-CREGARS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certification for new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instruments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assess and improve FRM maturity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for validation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of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CEOS Air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Quality and Ozone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                                satellite constellations</a:t>
            </a:r>
            <a:endParaRPr kumimoji="0" lang="en-US" altLang="en-US" sz="18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/>
          <a:srcRect l="19841" t="29" r="19586" b="90601"/>
          <a:stretch/>
        </p:blipFill>
        <p:spPr>
          <a:xfrm>
            <a:off x="5830525" y="3809098"/>
            <a:ext cx="2949677" cy="4737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6" y="2896923"/>
            <a:ext cx="1572044" cy="60853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19511" y="3480616"/>
            <a:ext cx="381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Observation protocol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CV-24-01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39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of a plane and cars&#10;&#10;Description automatically generated">
            <a:extLst>
              <a:ext uri="{FF2B5EF4-FFF2-40B4-BE49-F238E27FC236}">
                <a16:creationId xmlns:a16="http://schemas.microsoft.com/office/drawing/2014/main" id="{7453602C-D6A8-2EF3-AF3D-66F702A35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20" y="269009"/>
            <a:ext cx="2390486" cy="1352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DEBE3E-2A7F-AB68-926F-E586C14FEC65}"/>
              </a:ext>
            </a:extLst>
          </p:cNvPr>
          <p:cNvSpPr txBox="1"/>
          <p:nvPr/>
        </p:nvSpPr>
        <p:spPr>
          <a:xfrm>
            <a:off x="176048" y="1113192"/>
            <a:ext cx="6110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dirty="0"/>
              <a:t>Cabauw, The </a:t>
            </a:r>
            <a:r>
              <a:rPr lang="ro-RO" sz="1800" dirty="0" smtClean="0"/>
              <a:t>Netherlands</a:t>
            </a:r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9EF6CC-1ED1-2E58-CB9A-4A0E4D9D0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2" y="2286200"/>
            <a:ext cx="5718175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tower with a large antenna&#10;&#10;Description automatically generated with medium confidence">
            <a:extLst>
              <a:ext uri="{FF2B5EF4-FFF2-40B4-BE49-F238E27FC236}">
                <a16:creationId xmlns:a16="http://schemas.microsoft.com/office/drawing/2014/main" id="{8394B0C2-77D3-F5BE-3856-EB32D89DB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533" y="2357890"/>
            <a:ext cx="2372873" cy="42190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C646DA-80FC-8D48-9325-7962684CA79C}"/>
              </a:ext>
            </a:extLst>
          </p:cNvPr>
          <p:cNvSpPr txBox="1"/>
          <p:nvPr/>
        </p:nvSpPr>
        <p:spPr>
          <a:xfrm>
            <a:off x="252027" y="1720376"/>
            <a:ext cx="571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UV-Vis intercalibration campaign organized as part of NDACC and ACTRIS CREGARS topical center, with additional ESA support.</a:t>
            </a:r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58DF03-EA30-22BF-0ACF-3193146F7133}"/>
              </a:ext>
            </a:extLst>
          </p:cNvPr>
          <p:cNvSpPr txBox="1"/>
          <p:nvPr/>
        </p:nvSpPr>
        <p:spPr>
          <a:xfrm>
            <a:off x="6149596" y="1421564"/>
            <a:ext cx="32228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Overview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35+ </a:t>
            </a:r>
            <a:r>
              <a:rPr lang="en-US" sz="1800" dirty="0"/>
              <a:t>UV-VIS MAX-DOAS instruments </a:t>
            </a:r>
            <a:r>
              <a:rPr lang="en-US" sz="1800" dirty="0" smtClean="0"/>
              <a:t>intercompared, from 16 countries</a:t>
            </a:r>
            <a:endParaRPr lang="en-US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60+ </a:t>
            </a:r>
            <a:r>
              <a:rPr lang="en-US" sz="1800" dirty="0"/>
              <a:t>instruments deployed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100+ </a:t>
            </a:r>
            <a:r>
              <a:rPr lang="en-US" sz="1800" dirty="0"/>
              <a:t>participants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FRM4DOAS central processing applied to 50% of participating instruments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Airborne deployment for NO</a:t>
            </a:r>
            <a:r>
              <a:rPr lang="en-US" sz="1800" baseline="-25000" dirty="0"/>
              <a:t>2</a:t>
            </a:r>
            <a:r>
              <a:rPr lang="en-US" sz="1800" dirty="0"/>
              <a:t> mapping and profiling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Data analysis in progress</a:t>
            </a:r>
            <a:endParaRPr lang="en-US" sz="1800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76048" y="145459"/>
            <a:ext cx="9386864" cy="779002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 smtClean="0">
                <a:solidFill>
                  <a:schemeClr val="lt1"/>
                </a:solidFill>
              </a:rPr>
              <a:t>CINDI-3   </a:t>
            </a:r>
            <a:r>
              <a:rPr lang="en-US" dirty="0" smtClean="0"/>
              <a:t> </a:t>
            </a:r>
            <a:r>
              <a:rPr lang="en-US" sz="2400" dirty="0" smtClean="0">
                <a:solidFill>
                  <a:schemeClr val="lt1"/>
                </a:solidFill>
              </a:rPr>
              <a:t>(May </a:t>
            </a:r>
            <a:r>
              <a:rPr lang="en-US" sz="2400" dirty="0">
                <a:solidFill>
                  <a:schemeClr val="lt1"/>
                </a:solidFill>
              </a:rPr>
              <a:t>21 – June 21, 2024)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CV-24-01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11024"/>
          <a:stretch/>
        </p:blipFill>
        <p:spPr>
          <a:xfrm>
            <a:off x="1876592" y="5927828"/>
            <a:ext cx="4998993" cy="541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5983" b="-1"/>
          <a:stretch/>
        </p:blipFill>
        <p:spPr>
          <a:xfrm>
            <a:off x="6927988" y="6051379"/>
            <a:ext cx="1041058" cy="361480"/>
          </a:xfrm>
          <a:prstGeom prst="rect">
            <a:avLst/>
          </a:pr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4D3BEE50-F888-EF41-DBEF-B006A13C6F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9" y="5924424"/>
            <a:ext cx="885306" cy="5233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92" y="6042587"/>
            <a:ext cx="581897" cy="4300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3481F8-9E40-972D-8F34-3E4072451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1920" y="1605280"/>
            <a:ext cx="2390486" cy="7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EC75-9D27-3E0C-E6A7-F41A69BA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01" y="86042"/>
            <a:ext cx="4789763" cy="70638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lt1"/>
                </a:solidFill>
                <a:latin typeface="Arial"/>
              </a:rPr>
              <a:t>Overview</a:t>
            </a:r>
            <a:endParaRPr lang="en-BE" sz="4400" dirty="0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" name="Picture 5" descr="A person in a blue helmet holding a white object&#10;&#10;Description automatically generated">
            <a:extLst>
              <a:ext uri="{FF2B5EF4-FFF2-40B4-BE49-F238E27FC236}">
                <a16:creationId xmlns:a16="http://schemas.microsoft.com/office/drawing/2014/main" id="{F8A302D3-CEFE-CC6D-01AC-6B387C883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032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12" name="Picture 11" descr="A close-up of several cameras&#10;&#10;Description automatically generated">
            <a:extLst>
              <a:ext uri="{FF2B5EF4-FFF2-40B4-BE49-F238E27FC236}">
                <a16:creationId xmlns:a16="http://schemas.microsoft.com/office/drawing/2014/main" id="{5BA2BEA7-A4E0-43DA-AC7E-4ACAFF085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9125" b="-1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14" name="Picture 13" descr="The back of a van with the door open&#10;&#10;Description automatically generated">
            <a:extLst>
              <a:ext uri="{FF2B5EF4-FFF2-40B4-BE49-F238E27FC236}">
                <a16:creationId xmlns:a16="http://schemas.microsoft.com/office/drawing/2014/main" id="{DBDC02E4-533D-1CEA-7C17-2EDB003EF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8" r="-2" b="1032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ECAAA43D-E957-6C5A-8D8F-D48756743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 r="3" b="3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8" name="Content Placeholder 4" descr="A person and person standing on a metal structure&#10;&#10;Description automatically generated">
            <a:extLst>
              <a:ext uri="{FF2B5EF4-FFF2-40B4-BE49-F238E27FC236}">
                <a16:creationId xmlns:a16="http://schemas.microsoft.com/office/drawing/2014/main" id="{BF2AC7BB-B876-6112-1E17-AE7C4313643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r="3" b="3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E33C-9B9C-86D9-B24E-C44316C92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286" y="1196249"/>
            <a:ext cx="5603354" cy="5295991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sz="1800" dirty="0" smtClean="0">
                <a:latin typeface="+mn-lt"/>
              </a:rPr>
              <a:t>35+ </a:t>
            </a:r>
            <a:r>
              <a:rPr lang="en-US" sz="1800" dirty="0">
                <a:latin typeface="+mn-lt"/>
              </a:rPr>
              <a:t>UV-Vis DOAS instruments </a:t>
            </a:r>
            <a:r>
              <a:rPr lang="en-US" sz="1800" dirty="0" smtClean="0">
                <a:latin typeface="+mn-lt"/>
              </a:rPr>
              <a:t>of (MAX)DOAS</a:t>
            </a:r>
            <a:r>
              <a:rPr lang="en-US" sz="1800" dirty="0">
                <a:latin typeface="+mn-lt"/>
              </a:rPr>
              <a:t>, SAOZ and Pandora </a:t>
            </a:r>
            <a:r>
              <a:rPr lang="en-US" sz="1800" dirty="0" smtClean="0">
                <a:latin typeface="+mn-lt"/>
              </a:rPr>
              <a:t>types </a:t>
            </a:r>
            <a:r>
              <a:rPr lang="en-US" sz="1800" dirty="0">
                <a:latin typeface="+mn-lt"/>
              </a:rPr>
              <a:t>intercompared for NO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, HCHO, O</a:t>
            </a:r>
            <a:r>
              <a:rPr lang="en-US" sz="1800" baseline="-25000" dirty="0">
                <a:latin typeface="+mn-lt"/>
              </a:rPr>
              <a:t>4</a:t>
            </a:r>
            <a:r>
              <a:rPr lang="en-US" sz="1800" dirty="0">
                <a:latin typeface="+mn-lt"/>
              </a:rPr>
              <a:t>, O</a:t>
            </a:r>
            <a:r>
              <a:rPr lang="en-US" sz="1800" baseline="-25000" dirty="0">
                <a:latin typeface="+mn-lt"/>
              </a:rPr>
              <a:t>4</a:t>
            </a:r>
            <a:r>
              <a:rPr lang="en-US" sz="1800" dirty="0">
                <a:latin typeface="+mn-lt"/>
              </a:rPr>
              <a:t>, CHOCHO, HONO, BrO and O</a:t>
            </a:r>
            <a:r>
              <a:rPr lang="en-US" sz="1800" baseline="-25000" dirty="0">
                <a:latin typeface="+mn-lt"/>
              </a:rPr>
              <a:t>3</a:t>
            </a:r>
            <a:r>
              <a:rPr lang="en-US" sz="1800" dirty="0">
                <a:latin typeface="+mn-lt"/>
              </a:rPr>
              <a:t> slant column measurements</a:t>
            </a:r>
          </a:p>
          <a:p>
            <a:pPr marL="457200" indent="-457200">
              <a:spcAft>
                <a:spcPts val="600"/>
              </a:spcAft>
            </a:pPr>
            <a:r>
              <a:rPr lang="en-US" sz="1800" dirty="0">
                <a:latin typeface="+mn-lt"/>
              </a:rPr>
              <a:t>In-field calibration setup by </a:t>
            </a:r>
            <a:r>
              <a:rPr lang="en-US" sz="1800" dirty="0" err="1">
                <a:latin typeface="+mn-lt"/>
              </a:rPr>
              <a:t>Luftblick</a:t>
            </a:r>
            <a:r>
              <a:rPr lang="en-US" sz="1800" dirty="0">
                <a:latin typeface="+mn-lt"/>
              </a:rPr>
              <a:t>/NASA applied to all UV-Vis instruments</a:t>
            </a:r>
          </a:p>
          <a:p>
            <a:pPr marL="457200" indent="-457200">
              <a:spcAft>
                <a:spcPts val="600"/>
              </a:spcAft>
            </a:pPr>
            <a:r>
              <a:rPr lang="en-US" sz="1800" dirty="0">
                <a:latin typeface="+mn-lt"/>
              </a:rPr>
              <a:t>Interactive semi-blind </a:t>
            </a:r>
            <a:r>
              <a:rPr lang="en-US" sz="1800" dirty="0" smtClean="0">
                <a:latin typeface="+mn-lt"/>
              </a:rPr>
              <a:t>data evaluation with </a:t>
            </a:r>
            <a:r>
              <a:rPr lang="en-US" sz="1800" dirty="0">
                <a:latin typeface="+mn-lt"/>
              </a:rPr>
              <a:t>daily briefs</a:t>
            </a:r>
          </a:p>
          <a:p>
            <a:pPr marL="457200" indent="-457200">
              <a:spcAft>
                <a:spcPts val="600"/>
              </a:spcAft>
            </a:pPr>
            <a:r>
              <a:rPr lang="en-US" sz="1800" dirty="0">
                <a:latin typeface="+mn-lt"/>
              </a:rPr>
              <a:t>Comprehensive set of ancillary </a:t>
            </a:r>
            <a:r>
              <a:rPr lang="en-US" sz="1800" dirty="0" smtClean="0">
                <a:latin typeface="+mn-lt"/>
              </a:rPr>
              <a:t>measurements: aerosol </a:t>
            </a:r>
            <a:r>
              <a:rPr lang="en-US" sz="1800" dirty="0">
                <a:latin typeface="+mn-lt"/>
              </a:rPr>
              <a:t>and tropospheric </a:t>
            </a:r>
            <a:r>
              <a:rPr lang="en-US" sz="1800" dirty="0" smtClean="0">
                <a:latin typeface="+mn-lt"/>
              </a:rPr>
              <a:t>O</a:t>
            </a:r>
            <a:r>
              <a:rPr lang="en-US" sz="1800" baseline="-25000" dirty="0" smtClean="0">
                <a:latin typeface="+mn-lt"/>
              </a:rPr>
              <a:t>3</a:t>
            </a:r>
            <a:r>
              <a:rPr lang="en-US" sz="1800" dirty="0" smtClean="0">
                <a:latin typeface="+mn-lt"/>
              </a:rPr>
              <a:t> lidars</a:t>
            </a:r>
            <a:r>
              <a:rPr lang="en-US" sz="1800" dirty="0">
                <a:latin typeface="+mn-lt"/>
              </a:rPr>
              <a:t>, Brewer and aerosol </a:t>
            </a:r>
            <a:r>
              <a:rPr lang="en-US" sz="1800" dirty="0" err="1">
                <a:latin typeface="+mn-lt"/>
              </a:rPr>
              <a:t>sunphotometers</a:t>
            </a:r>
            <a:r>
              <a:rPr lang="en-US" sz="1800" dirty="0">
                <a:latin typeface="+mn-lt"/>
              </a:rPr>
              <a:t>, NO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and O</a:t>
            </a:r>
            <a:r>
              <a:rPr lang="en-US" sz="1800" baseline="-25000" dirty="0">
                <a:latin typeface="+mn-lt"/>
              </a:rPr>
              <a:t>3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sondes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smtClean="0">
                <a:latin typeface="+mn-lt"/>
              </a:rPr>
              <a:t>  in-situ </a:t>
            </a:r>
            <a:r>
              <a:rPr lang="en-US" sz="1800" dirty="0">
                <a:latin typeface="+mn-lt"/>
              </a:rPr>
              <a:t>instruments, long-path DOAS, </a:t>
            </a:r>
            <a:r>
              <a:rPr lang="en-US" sz="1800" dirty="0" smtClean="0">
                <a:latin typeface="+mn-lt"/>
              </a:rPr>
              <a:t>etc.</a:t>
            </a:r>
            <a:endParaRPr lang="en-US" sz="1800" dirty="0">
              <a:latin typeface="+mn-lt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1800" dirty="0">
                <a:latin typeface="+mn-lt"/>
              </a:rPr>
              <a:t>Mobile measurement setup for NO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(</a:t>
            </a:r>
            <a:r>
              <a:rPr lang="en-US" sz="1800" dirty="0" err="1">
                <a:latin typeface="+mn-lt"/>
              </a:rPr>
              <a:t>carDOAS</a:t>
            </a:r>
            <a:r>
              <a:rPr lang="en-US" sz="1800" dirty="0">
                <a:latin typeface="+mn-lt"/>
              </a:rPr>
              <a:t>) and aerosols (MAMS)</a:t>
            </a:r>
          </a:p>
          <a:p>
            <a:pPr marL="457200" indent="-457200">
              <a:spcAft>
                <a:spcPts val="600"/>
              </a:spcAft>
            </a:pPr>
            <a:r>
              <a:rPr lang="en-US" sz="1800" dirty="0">
                <a:latin typeface="+mn-lt"/>
              </a:rPr>
              <a:t>Airborne mapping and vertical profiling of NO</a:t>
            </a:r>
            <a:r>
              <a:rPr lang="en-US" sz="1800" baseline="-25000" dirty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 in Cabauw and Rotterdam area using Belgian coast-guard research aircraft (operator </a:t>
            </a:r>
            <a:r>
              <a:rPr lang="en-US" sz="1800" dirty="0" smtClean="0">
                <a:latin typeface="+mn-lt"/>
              </a:rPr>
              <a:t>RBINS)</a:t>
            </a:r>
            <a:endParaRPr lang="en-US" sz="18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+mn-lt"/>
              </a:rPr>
              <a:t>Post-campaign </a:t>
            </a:r>
            <a:r>
              <a:rPr lang="en-US" sz="1800" dirty="0" smtClean="0">
                <a:latin typeface="+mn-lt"/>
              </a:rPr>
              <a:t>data analysis in progress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39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plane and cars&#10;&#10;Description automatically generated">
            <a:extLst>
              <a:ext uri="{FF2B5EF4-FFF2-40B4-BE49-F238E27FC236}">
                <a16:creationId xmlns:a16="http://schemas.microsoft.com/office/drawing/2014/main" id="{3F1CDF32-1DAB-6BE1-50C2-20491A51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30" y="1077840"/>
            <a:ext cx="1522092" cy="861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A5391B-3063-BC20-36E3-D52AFC4BAC4B}"/>
              </a:ext>
            </a:extLst>
          </p:cNvPr>
          <p:cNvSpPr txBox="1"/>
          <p:nvPr/>
        </p:nvSpPr>
        <p:spPr>
          <a:xfrm>
            <a:off x="3380933" y="1104651"/>
            <a:ext cx="677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Regression analysis against median values from all measurements</a:t>
            </a:r>
            <a:endParaRPr lang="en-B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D50B4B-7A1B-4DC2-05EC-533B98FFF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" y="1339349"/>
            <a:ext cx="9655475" cy="4929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F5E6C-31A6-4C51-10CB-C89466133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2"/>
          <a:stretch/>
        </p:blipFill>
        <p:spPr>
          <a:xfrm>
            <a:off x="1840832" y="1662725"/>
            <a:ext cx="9359194" cy="4856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76048" y="145459"/>
            <a:ext cx="9386864" cy="779002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 smtClean="0">
                <a:solidFill>
                  <a:schemeClr val="lt1"/>
                </a:solidFill>
              </a:rPr>
              <a:t>Data evaluation in progress</a:t>
            </a: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CV-24-01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35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6216" y="1117600"/>
            <a:ext cx="11720284" cy="4962648"/>
          </a:xfrm>
        </p:spPr>
        <p:txBody>
          <a:bodyPr/>
          <a:lstStyle/>
          <a:p>
            <a:pPr marL="5080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CEOS-FRM maturity assessment framework elaborated by WGCV, presented last year at AC-VC-19/ACSG in Brussels</a:t>
            </a:r>
          </a:p>
          <a:p>
            <a:pPr marL="50800" indent="0">
              <a:buNone/>
            </a:pPr>
            <a:endParaRPr lang="en-US" sz="1000" b="1" dirty="0" smtClean="0">
              <a:solidFill>
                <a:srgbClr val="002060"/>
              </a:solidFill>
            </a:endParaRPr>
          </a:p>
          <a:p>
            <a:pPr marL="5080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FRM4DOAS pilot </a:t>
            </a:r>
            <a:r>
              <a:rPr lang="en-US" sz="2400" dirty="0" smtClean="0">
                <a:solidFill>
                  <a:srgbClr val="002060"/>
                </a:solidFill>
              </a:rPr>
              <a:t>(test case by M. Van Roozendael)</a:t>
            </a:r>
          </a:p>
          <a:p>
            <a:pPr lvl="1"/>
            <a:r>
              <a:rPr lang="en-US" sz="2200" dirty="0" smtClean="0">
                <a:solidFill>
                  <a:srgbClr val="002060"/>
                </a:solidFill>
              </a:rPr>
              <a:t>ESA project tailoring MAX-DOAS measurements to satellite validation needs </a:t>
            </a:r>
          </a:p>
          <a:p>
            <a:pPr lvl="1"/>
            <a:r>
              <a:rPr lang="en-US" sz="2200" dirty="0" smtClean="0">
                <a:solidFill>
                  <a:srgbClr val="002060"/>
                </a:solidFill>
              </a:rPr>
              <a:t>Scattered UV-visible sunlight, central processing, </a:t>
            </a:r>
            <a:r>
              <a:rPr lang="en-US" sz="2200" dirty="0">
                <a:solidFill>
                  <a:srgbClr val="002060"/>
                </a:solidFill>
              </a:rPr>
              <a:t>archival NDACC DHF</a:t>
            </a:r>
          </a:p>
          <a:p>
            <a:pPr lvl="1"/>
            <a:r>
              <a:rPr lang="en-US" sz="2200" dirty="0" smtClean="0">
                <a:solidFill>
                  <a:srgbClr val="002060"/>
                </a:solidFill>
              </a:rPr>
              <a:t>NO</a:t>
            </a:r>
            <a:r>
              <a:rPr lang="en-US" sz="2200" baseline="-25000" dirty="0" smtClean="0">
                <a:solidFill>
                  <a:srgbClr val="002060"/>
                </a:solidFill>
              </a:rPr>
              <a:t>2</a:t>
            </a:r>
            <a:r>
              <a:rPr lang="en-US" sz="2200" dirty="0">
                <a:solidFill>
                  <a:srgbClr val="002060"/>
                </a:solidFill>
              </a:rPr>
              <a:t>, O</a:t>
            </a:r>
            <a:r>
              <a:rPr lang="en-US" sz="2200" baseline="-25000" dirty="0">
                <a:solidFill>
                  <a:srgbClr val="002060"/>
                </a:solidFill>
              </a:rPr>
              <a:t>3</a:t>
            </a:r>
            <a:r>
              <a:rPr lang="en-US" sz="2200" dirty="0">
                <a:solidFill>
                  <a:srgbClr val="002060"/>
                </a:solidFill>
              </a:rPr>
              <a:t>, HCHO</a:t>
            </a:r>
            <a:r>
              <a:rPr lang="en-US" sz="2200" dirty="0" smtClean="0">
                <a:solidFill>
                  <a:srgbClr val="002060"/>
                </a:solidFill>
              </a:rPr>
              <a:t>, BrO, OClO, SO</a:t>
            </a:r>
            <a:r>
              <a:rPr lang="en-US" sz="2200" baseline="-25000" dirty="0" smtClean="0">
                <a:solidFill>
                  <a:srgbClr val="002060"/>
                </a:solidFill>
              </a:rPr>
              <a:t>2</a:t>
            </a:r>
            <a:r>
              <a:rPr lang="en-US" sz="2200" dirty="0" smtClean="0">
                <a:solidFill>
                  <a:srgbClr val="002060"/>
                </a:solidFill>
              </a:rPr>
              <a:t>…</a:t>
            </a:r>
          </a:p>
          <a:p>
            <a:endParaRPr lang="en-US" sz="100" dirty="0" smtClean="0">
              <a:solidFill>
                <a:srgbClr val="002060"/>
              </a:solidFill>
            </a:endParaRPr>
          </a:p>
          <a:p>
            <a:pPr marL="50800" indent="0">
              <a:spcBef>
                <a:spcPts val="1800"/>
              </a:spcBef>
              <a:buNone/>
            </a:pPr>
            <a:r>
              <a:rPr lang="en-US" b="1" dirty="0" smtClean="0">
                <a:solidFill>
                  <a:srgbClr val="002060"/>
                </a:solidFill>
              </a:rPr>
              <a:t>PGN pilot </a:t>
            </a:r>
            <a:r>
              <a:rPr lang="en-US" sz="2400" dirty="0" smtClean="0">
                <a:solidFill>
                  <a:srgbClr val="002060"/>
                </a:solidFill>
              </a:rPr>
              <a:t>(test case by S. </a:t>
            </a:r>
            <a:r>
              <a:rPr lang="en-US" sz="2400" dirty="0" err="1" smtClean="0">
                <a:solidFill>
                  <a:srgbClr val="002060"/>
                </a:solidFill>
              </a:rPr>
              <a:t>Casadio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US" sz="2200" dirty="0" smtClean="0">
                <a:solidFill>
                  <a:srgbClr val="002060"/>
                </a:solidFill>
              </a:rPr>
              <a:t>Pandonia Global Network, sponsored by ESA, NASA, PGN-Asia…</a:t>
            </a:r>
          </a:p>
          <a:p>
            <a:pPr lvl="1"/>
            <a:r>
              <a:rPr lang="en-US" sz="2200" dirty="0" smtClean="0">
                <a:solidFill>
                  <a:srgbClr val="002060"/>
                </a:solidFill>
              </a:rPr>
              <a:t>Pandora development and analysis LuftBlick</a:t>
            </a:r>
          </a:p>
          <a:p>
            <a:pPr lvl="1"/>
            <a:r>
              <a:rPr lang="en-US" sz="2200" dirty="0">
                <a:solidFill>
                  <a:srgbClr val="002060"/>
                </a:solidFill>
              </a:rPr>
              <a:t>Direct Sun, total </a:t>
            </a:r>
            <a:r>
              <a:rPr lang="en-US" sz="2200" dirty="0" smtClean="0">
                <a:solidFill>
                  <a:srgbClr val="002060"/>
                </a:solidFill>
              </a:rPr>
              <a:t>columns, central processing, </a:t>
            </a:r>
            <a:r>
              <a:rPr lang="en-US" sz="2200" dirty="0">
                <a:solidFill>
                  <a:srgbClr val="002060"/>
                </a:solidFill>
              </a:rPr>
              <a:t>archival </a:t>
            </a:r>
            <a:r>
              <a:rPr lang="en-US" sz="2200" dirty="0" smtClean="0">
                <a:solidFill>
                  <a:srgbClr val="002060"/>
                </a:solidFill>
              </a:rPr>
              <a:t>PGN</a:t>
            </a:r>
          </a:p>
          <a:p>
            <a:pPr lvl="1"/>
            <a:r>
              <a:rPr lang="en-US" sz="2200" dirty="0" smtClean="0">
                <a:solidFill>
                  <a:srgbClr val="002060"/>
                </a:solidFill>
              </a:rPr>
              <a:t>Started with NO</a:t>
            </a:r>
            <a:r>
              <a:rPr lang="en-US" sz="2200" baseline="-25000" dirty="0" smtClean="0">
                <a:solidFill>
                  <a:srgbClr val="002060"/>
                </a:solidFill>
              </a:rPr>
              <a:t>2</a:t>
            </a:r>
            <a:r>
              <a:rPr lang="en-US" sz="2200" dirty="0" smtClean="0">
                <a:solidFill>
                  <a:srgbClr val="002060"/>
                </a:solidFill>
              </a:rPr>
              <a:t>, expanding to HCHO, O</a:t>
            </a:r>
            <a:r>
              <a:rPr lang="en-US" sz="2200" baseline="-25000" dirty="0">
                <a:solidFill>
                  <a:srgbClr val="002060"/>
                </a:solidFill>
              </a:rPr>
              <a:t>3</a:t>
            </a:r>
            <a:r>
              <a:rPr lang="en-US" sz="2200" dirty="0" smtClean="0">
                <a:solidFill>
                  <a:srgbClr val="002060"/>
                </a:solidFill>
              </a:rPr>
              <a:t> and SO</a:t>
            </a:r>
            <a:r>
              <a:rPr lang="en-US" sz="2200" baseline="-25000" dirty="0" smtClean="0">
                <a:solidFill>
                  <a:srgbClr val="002060"/>
                </a:solidFill>
              </a:rPr>
              <a:t>2</a:t>
            </a:r>
            <a:r>
              <a:rPr lang="en-US" sz="2200" dirty="0" smtClean="0">
                <a:solidFill>
                  <a:srgbClr val="002060"/>
                </a:solidFill>
              </a:rPr>
              <a:t>, later lunar NO</a:t>
            </a:r>
            <a:r>
              <a:rPr lang="en-US" sz="2200" baseline="-25000" dirty="0" smtClean="0">
                <a:solidFill>
                  <a:srgbClr val="002060"/>
                </a:solidFill>
              </a:rPr>
              <a:t>3</a:t>
            </a:r>
            <a:endParaRPr lang="en-US" sz="2200" baseline="-250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CEOS-FRM </a:t>
            </a:r>
            <a:r>
              <a:rPr lang="en-US" dirty="0" smtClean="0"/>
              <a:t>test cases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459" y="2120380"/>
            <a:ext cx="2158541" cy="83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625" y="4466747"/>
            <a:ext cx="962314" cy="9504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CV-23-01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26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7759" y="1056640"/>
            <a:ext cx="11688161" cy="5452929"/>
          </a:xfrm>
        </p:spPr>
        <p:txBody>
          <a:bodyPr anchor="ctr"/>
          <a:lstStyle/>
          <a:p>
            <a:pPr>
              <a:spcAft>
                <a:spcPts val="1200"/>
              </a:spcAft>
              <a:buClr>
                <a:srgbClr val="002060"/>
              </a:buClr>
            </a:pPr>
            <a:r>
              <a:rPr lang="en-US" sz="3000" dirty="0" smtClean="0">
                <a:solidFill>
                  <a:srgbClr val="002060"/>
                </a:solidFill>
              </a:rPr>
              <a:t>CINDI-3 campaign successful</a:t>
            </a:r>
          </a:p>
          <a:p>
            <a:pPr>
              <a:spcAft>
                <a:spcPts val="1200"/>
              </a:spcAft>
              <a:buClr>
                <a:srgbClr val="002060"/>
              </a:buClr>
            </a:pPr>
            <a:r>
              <a:rPr lang="en-US" sz="3000" dirty="0" smtClean="0">
                <a:solidFill>
                  <a:srgbClr val="002060"/>
                </a:solidFill>
              </a:rPr>
              <a:t>Data analysis in progress in several WGs, series of </a:t>
            </a:r>
            <a:r>
              <a:rPr lang="en-US" sz="3000" dirty="0" smtClean="0">
                <a:solidFill>
                  <a:srgbClr val="002060"/>
                </a:solidFill>
              </a:rPr>
              <a:t>campaign-based </a:t>
            </a:r>
            <a:r>
              <a:rPr lang="en-US" sz="3000" dirty="0" smtClean="0">
                <a:solidFill>
                  <a:srgbClr val="002060"/>
                </a:solidFill>
              </a:rPr>
              <a:t>papers planned</a:t>
            </a:r>
          </a:p>
          <a:p>
            <a:pPr>
              <a:spcAft>
                <a:spcPts val="1200"/>
              </a:spcAft>
              <a:buClr>
                <a:srgbClr val="002060"/>
              </a:buClr>
            </a:pPr>
            <a:r>
              <a:rPr lang="en-US" sz="3000" dirty="0" smtClean="0">
                <a:solidFill>
                  <a:srgbClr val="002060"/>
                </a:solidFill>
              </a:rPr>
              <a:t>FRM4DOAS maturity assessment by Van Roozendael et al. (as well as FRM4GHG by M.K. Sha) </a:t>
            </a:r>
            <a:r>
              <a:rPr lang="en-US" sz="3000" i="1" dirty="0" smtClean="0">
                <a:solidFill>
                  <a:srgbClr val="002060"/>
                </a:solidFill>
              </a:rPr>
              <a:t>submitted to Remote </a:t>
            </a:r>
            <a:r>
              <a:rPr lang="en-US" sz="3000" i="1" dirty="0">
                <a:solidFill>
                  <a:srgbClr val="002060"/>
                </a:solidFill>
              </a:rPr>
              <a:t>Sensing </a:t>
            </a:r>
            <a:r>
              <a:rPr lang="en-US" sz="3000" dirty="0" smtClean="0">
                <a:solidFill>
                  <a:srgbClr val="002060"/>
                </a:solidFill>
              </a:rPr>
              <a:t>SI ‘</a:t>
            </a:r>
            <a:r>
              <a:rPr lang="en-US" sz="3000" i="1" dirty="0" smtClean="0">
                <a:solidFill>
                  <a:srgbClr val="002060"/>
                </a:solidFill>
              </a:rPr>
              <a:t>Copernicus </a:t>
            </a:r>
            <a:r>
              <a:rPr lang="en-US" sz="3000" i="1" dirty="0">
                <a:solidFill>
                  <a:srgbClr val="002060"/>
                </a:solidFill>
              </a:rPr>
              <a:t>Sentinels Missions Calibration, Validation, FRM and Innovation Approaches in Satellite-Data Quality Assessment</a:t>
            </a:r>
            <a:r>
              <a:rPr lang="en-US" sz="3000" i="1" dirty="0" smtClean="0">
                <a:solidFill>
                  <a:srgbClr val="002060"/>
                </a:solidFill>
              </a:rPr>
              <a:t>’</a:t>
            </a:r>
            <a:endParaRPr lang="en-US" sz="3000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002060"/>
              </a:buClr>
            </a:pPr>
            <a:r>
              <a:rPr lang="en-US" sz="3000" dirty="0" smtClean="0">
                <a:solidFill>
                  <a:srgbClr val="002060"/>
                </a:solidFill>
              </a:rPr>
              <a:t>NDACC </a:t>
            </a:r>
            <a:r>
              <a:rPr lang="en-US" sz="3000" dirty="0">
                <a:solidFill>
                  <a:srgbClr val="002060"/>
                </a:solidFill>
              </a:rPr>
              <a:t>Symposium 2025 Celebrating 35th Anniversary of the Network, Virginia Beach, </a:t>
            </a:r>
            <a:r>
              <a:rPr lang="en-US" sz="3000" dirty="0" smtClean="0">
                <a:solidFill>
                  <a:srgbClr val="002060"/>
                </a:solidFill>
              </a:rPr>
              <a:t>VA, USA, end October 2025 (TBC)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800" dirty="0" smtClean="0"/>
              <a:t>Conclusion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561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34393" y="1696720"/>
            <a:ext cx="11495400" cy="3904924"/>
          </a:xfrm>
        </p:spPr>
        <p:txBody>
          <a:bodyPr anchor="ctr"/>
          <a:lstStyle/>
          <a:p>
            <a:pPr marL="50800" indent="0" algn="ctr">
              <a:buNone/>
            </a:pPr>
            <a:r>
              <a:rPr lang="en-US" sz="8000" dirty="0" smtClean="0">
                <a:solidFill>
                  <a:srgbClr val="92D050"/>
                </a:solidFill>
              </a:rPr>
              <a:t>Thank you !</a:t>
            </a:r>
            <a:endParaRPr lang="en-US" sz="8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0DBC44A8-7EC4-4182-BF87-7936273255B5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505</Words>
  <Application>Microsoft Office PowerPoint</Application>
  <PresentationFormat>Widescreen</PresentationFormat>
  <Paragraphs>60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MS PGothic</vt:lpstr>
      <vt:lpstr>Arial</vt:lpstr>
      <vt:lpstr>Calibri Light</vt:lpstr>
      <vt:lpstr>Courier New</vt:lpstr>
      <vt:lpstr>Montserrat</vt:lpstr>
      <vt:lpstr>Noto Sans Symbols</vt:lpstr>
      <vt:lpstr>Verdana</vt:lpstr>
      <vt:lpstr>Wingdings</vt:lpstr>
      <vt:lpstr>ceos</vt:lpstr>
      <vt:lpstr>ESA_Presentation_DARK_BG</vt:lpstr>
      <vt:lpstr>AC-VC-20 CINDI-3 Intercalibration and Certification Campaign </vt:lpstr>
      <vt:lpstr>CINDI-3   (May 21 – June 21, 2024)</vt:lpstr>
      <vt:lpstr>PowerPoint Presentation</vt:lpstr>
      <vt:lpstr>Overview</vt:lpstr>
      <vt:lpstr>PowerPoint Presentation</vt:lpstr>
      <vt:lpstr>CEOS-FRM test cases </vt:lpstr>
      <vt:lpstr>Conclusion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WGCV-52 Atmospheric Composition SG</dc:title>
  <cp:lastModifiedBy>Jean-Christopher Lambert</cp:lastModifiedBy>
  <cp:revision>465</cp:revision>
  <dcterms:modified xsi:type="dcterms:W3CDTF">2024-10-15T10:50:16Z</dcterms:modified>
</cp:coreProperties>
</file>