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handoutMasterIdLst>
    <p:handoutMasterId r:id="rId27"/>
  </p:handoutMasterIdLst>
  <p:sldIdLst>
    <p:sldId id="278" r:id="rId6"/>
    <p:sldId id="300" r:id="rId7"/>
    <p:sldId id="266" r:id="rId8"/>
    <p:sldId id="305" r:id="rId9"/>
    <p:sldId id="283" r:id="rId10"/>
    <p:sldId id="1388" r:id="rId11"/>
    <p:sldId id="1400" r:id="rId12"/>
    <p:sldId id="1401" r:id="rId13"/>
    <p:sldId id="1402" r:id="rId14"/>
    <p:sldId id="1403" r:id="rId15"/>
    <p:sldId id="1404" r:id="rId16"/>
    <p:sldId id="1405" r:id="rId17"/>
    <p:sldId id="1406" r:id="rId18"/>
    <p:sldId id="1407" r:id="rId19"/>
    <p:sldId id="1408" r:id="rId20"/>
    <p:sldId id="292" r:id="rId21"/>
    <p:sldId id="297" r:id="rId22"/>
    <p:sldId id="307" r:id="rId23"/>
    <p:sldId id="1399" r:id="rId24"/>
    <p:sldId id="1386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4CE"/>
    <a:srgbClr val="B6B3A0"/>
    <a:srgbClr val="D9117E"/>
    <a:srgbClr val="5DC1FF"/>
    <a:srgbClr val="37B0FB"/>
    <a:srgbClr val="009AD0"/>
    <a:srgbClr val="94B333"/>
    <a:srgbClr val="BE9600"/>
    <a:srgbClr val="BB9301"/>
    <a:srgbClr val="E8C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76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5" y="58"/>
      </p:cViewPr>
      <p:guideLst>
        <p:guide orient="horz" pos="2160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1911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3CC217A-F9D7-47C3-B542-AAA915BA41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7CD6EC-38D3-4F9F-824F-27FD60C73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980D6-5DF0-463D-BFB7-BC7EA5530348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3B72A2-2A97-46A2-B0E6-3DFA689BB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749A1E-B8C3-415F-AC4C-200E5AD788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C69D-BBB7-4804-A517-DD8710202B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8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35C94-B646-4D4D-A5E3-882C7E78FF5D}" type="datetimeFigureOut">
              <a:rPr lang="de-DE" smtClean="0"/>
              <a:t>10.10.2024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8433A-3D12-444A-8A1F-2969B3EF30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615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611998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36610939"/>
              </p:ext>
            </p:extLst>
          </p:nvPr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34922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68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42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300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630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12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473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0049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4391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89957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4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1170633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366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28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392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29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350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13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47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76165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420735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574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64166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5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694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90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292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Vortragenden, Institut, Datum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0329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8171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 des Vortragenden, Institut, Datum</a:t>
            </a:r>
          </a:p>
        </p:txBody>
      </p:sp>
    </p:spTree>
    <p:extLst>
      <p:ext uri="{BB962C8B-B14F-4D97-AF65-F5344CB8AC3E}">
        <p14:creationId xmlns:p14="http://schemas.microsoft.com/office/powerpoint/2010/main" val="272438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72" r:id="rId4"/>
    <p:sldLayoutId id="2147483674" r:id="rId5"/>
    <p:sldLayoutId id="2147483656" r:id="rId6"/>
    <p:sldLayoutId id="2147483653" r:id="rId7"/>
    <p:sldLayoutId id="2147483680" r:id="rId8"/>
    <p:sldLayoutId id="2147483654" r:id="rId9"/>
    <p:sldLayoutId id="2147483679" r:id="rId10"/>
    <p:sldLayoutId id="2147483662" r:id="rId11"/>
    <p:sldLayoutId id="2147483658" r:id="rId12"/>
    <p:sldLayoutId id="2147483663" r:id="rId13"/>
    <p:sldLayoutId id="2147483671" r:id="rId14"/>
    <p:sldLayoutId id="2147483675" r:id="rId15"/>
    <p:sldLayoutId id="2147483664" r:id="rId16"/>
    <p:sldLayoutId id="2147483665" r:id="rId17"/>
    <p:sldLayoutId id="2147483681" r:id="rId18"/>
    <p:sldLayoutId id="2147483670" r:id="rId19"/>
    <p:sldLayoutId id="2147483678" r:id="rId20"/>
    <p:sldLayoutId id="2147483661" r:id="rId21"/>
    <p:sldLayoutId id="2147483659" r:id="rId22"/>
    <p:sldLayoutId id="2147483667" r:id="rId23"/>
    <p:sldLayoutId id="2147483673" r:id="rId24"/>
    <p:sldLayoutId id="2147483676" r:id="rId25"/>
    <p:sldLayoutId id="2147483668" r:id="rId26"/>
    <p:sldLayoutId id="2147483669" r:id="rId27"/>
    <p:sldLayoutId id="2147483682" r:id="rId28"/>
    <p:sldLayoutId id="2147483666" r:id="rId29"/>
    <p:sldLayoutId id="2147483677" r:id="rId30"/>
    <p:sldLayoutId id="2147483655" r:id="rId3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21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1026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orient="horz" pos="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AA03A4A-FF3C-46DA-9AA7-9489606AA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809454"/>
            <a:ext cx="10820399" cy="1141439"/>
          </a:xfrm>
        </p:spPr>
        <p:txBody>
          <a:bodyPr>
            <a:normAutofit fontScale="62500" lnSpcReduction="20000"/>
          </a:bodyPr>
          <a:lstStyle/>
          <a:p>
            <a:r>
              <a:rPr lang="de-DE" sz="2300" dirty="0"/>
              <a:t>Ronny Lutz</a:t>
            </a:r>
            <a:r>
              <a:rPr lang="de-DE" sz="2300" baseline="30000" dirty="0"/>
              <a:t>1</a:t>
            </a:r>
            <a:r>
              <a:rPr lang="de-DE" sz="2300" dirty="0"/>
              <a:t>, Diego Loyola</a:t>
            </a:r>
            <a:r>
              <a:rPr lang="de-DE" sz="2300" baseline="30000" dirty="0"/>
              <a:t>1</a:t>
            </a:r>
            <a:r>
              <a:rPr lang="de-DE" sz="2300" dirty="0"/>
              <a:t>, Claus Zehner</a:t>
            </a:r>
            <a:r>
              <a:rPr lang="de-DE" sz="2300" baseline="30000" dirty="0"/>
              <a:t>2</a:t>
            </a:r>
            <a:r>
              <a:rPr lang="de-DE" sz="2300" dirty="0"/>
              <a:t>, Won-Jin Lee</a:t>
            </a:r>
            <a:r>
              <a:rPr lang="de-DE" sz="2300" baseline="30000" dirty="0"/>
              <a:t>3</a:t>
            </a:r>
            <a:r>
              <a:rPr lang="de-DE" sz="2300" dirty="0"/>
              <a:t>, </a:t>
            </a:r>
            <a:r>
              <a:rPr lang="de-DE" sz="2300" dirty="0" err="1"/>
              <a:t>Hyunkee</a:t>
            </a:r>
            <a:r>
              <a:rPr lang="de-DE" sz="2300" dirty="0"/>
              <a:t> Hong</a:t>
            </a:r>
            <a:r>
              <a:rPr lang="de-DE" sz="2300" baseline="30000" dirty="0"/>
              <a:t>3</a:t>
            </a:r>
            <a:r>
              <a:rPr lang="de-DE" sz="2300" dirty="0"/>
              <a:t>, </a:t>
            </a:r>
            <a:r>
              <a:rPr lang="de-DE" sz="2300" dirty="0" err="1"/>
              <a:t>Jhoon</a:t>
            </a:r>
            <a:r>
              <a:rPr lang="de-DE" sz="2300" dirty="0"/>
              <a:t> Kim</a:t>
            </a:r>
            <a:r>
              <a:rPr lang="de-DE" sz="2300" baseline="30000" dirty="0"/>
              <a:t>4</a:t>
            </a:r>
            <a:r>
              <a:rPr lang="de-DE" sz="2300" dirty="0"/>
              <a:t> and </a:t>
            </a:r>
            <a:r>
              <a:rPr lang="de-DE" sz="2300" dirty="0" err="1"/>
              <a:t>the</a:t>
            </a:r>
            <a:r>
              <a:rPr lang="de-DE" sz="2300" dirty="0"/>
              <a:t> PEGASOS </a:t>
            </a:r>
            <a:r>
              <a:rPr lang="de-DE" sz="2300" dirty="0" err="1"/>
              <a:t>team</a:t>
            </a:r>
            <a:endParaRPr lang="de-DE" sz="2300" dirty="0"/>
          </a:p>
          <a:p>
            <a:r>
              <a:rPr lang="de-DE" baseline="30000" dirty="0"/>
              <a:t>1</a:t>
            </a:r>
            <a:r>
              <a:rPr lang="de-DE" dirty="0"/>
              <a:t>German Aerospace Center, </a:t>
            </a:r>
            <a:r>
              <a:rPr lang="de-DE" baseline="30000" dirty="0"/>
              <a:t>2</a:t>
            </a:r>
            <a:r>
              <a:rPr lang="de-DE" dirty="0"/>
              <a:t>European Space Agency, </a:t>
            </a:r>
            <a:r>
              <a:rPr lang="de-DE" baseline="30000" dirty="0"/>
              <a:t>3</a:t>
            </a:r>
            <a:r>
              <a:rPr lang="de-DE" dirty="0"/>
              <a:t>National Institute </a:t>
            </a:r>
            <a:r>
              <a:rPr lang="de-DE" dirty="0" err="1"/>
              <a:t>of</a:t>
            </a:r>
            <a:r>
              <a:rPr lang="de-DE" dirty="0"/>
              <a:t> Environmental Research, </a:t>
            </a:r>
            <a:r>
              <a:rPr lang="de-DE" baseline="30000" dirty="0"/>
              <a:t>4</a:t>
            </a:r>
            <a:r>
              <a:rPr lang="de-DE" dirty="0"/>
              <a:t>Yonsei University</a:t>
            </a:r>
          </a:p>
          <a:p>
            <a:r>
              <a:rPr lang="de-DE" dirty="0"/>
              <a:t>CEOS AC-VC, NOAA, 15-18 </a:t>
            </a:r>
            <a:r>
              <a:rPr lang="en-US" dirty="0"/>
              <a:t>October</a:t>
            </a:r>
            <a:r>
              <a:rPr lang="de-DE" dirty="0"/>
              <a:t> 2024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7DBA57-3752-430E-B30A-C895D114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323750"/>
            <a:ext cx="10528300" cy="3221856"/>
          </a:xfrm>
        </p:spPr>
        <p:txBody>
          <a:bodyPr/>
          <a:lstStyle/>
          <a:p>
            <a:r>
              <a:rPr lang="en-US" dirty="0"/>
              <a:t>Overview of the </a:t>
            </a:r>
            <a:r>
              <a:rPr lang="en-US" i="1" dirty="0">
                <a:solidFill>
                  <a:schemeClr val="bg1"/>
                </a:solidFill>
              </a:rPr>
              <a:t>PEGASOS</a:t>
            </a:r>
            <a:r>
              <a:rPr lang="en-US" dirty="0"/>
              <a:t> Project for the Evaluation of the Operational GEMS L2 Products</a:t>
            </a:r>
            <a:endParaRPr lang="de-DE" b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D7604D-9795-CDF7-487A-34598766D1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599" y="6534250"/>
            <a:ext cx="5380553" cy="268324"/>
          </a:xfrm>
        </p:spPr>
        <p:txBody>
          <a:bodyPr/>
          <a:lstStyle/>
          <a:p>
            <a:r>
              <a:rPr lang="en-US" dirty="0"/>
              <a:t>Product Evaluation of GEMS L2 via Assessment with S5P and Other Sensors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78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Sulphurdioxide</a:t>
            </a:r>
            <a:r>
              <a:rPr lang="de-DE" dirty="0"/>
              <a:t>		</a:t>
            </a:r>
            <a:r>
              <a:rPr lang="de-DE" sz="1600" dirty="0"/>
              <a:t>Team: M.-E. Koukouli, N. Theys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AA1F4849-A5A1-4FA9-8DDA-099DDA30E99B}"/>
              </a:ext>
            </a:extLst>
          </p:cNvPr>
          <p:cNvSpPr txBox="1"/>
          <p:nvPr/>
        </p:nvSpPr>
        <p:spPr>
          <a:xfrm>
            <a:off x="500765" y="1788083"/>
            <a:ext cx="381767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de-DE" sz="1400" b="1" u="sng" dirty="0">
              <a:solidFill>
                <a:srgbClr val="82A04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Performed daily, monthly &amp; seasonal comparisons of GEMS v2.0 with OMI/Aura, OMPS/NPP &amp; S5P/TROPOMI SO</a:t>
            </a:r>
            <a:r>
              <a:rPr lang="en-GB" sz="1400" baseline="-25000" dirty="0"/>
              <a:t>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400" baseline="-25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For regions with low viewing angles (mostly volcanoes), similar patterns are observed. GEMS v2.0 VCDs agree with other sensors within 50% (even better for SCDs).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/>
              <a:t>For large viewing angles (India and North China), comparison is less conclusive as several artefacts are present in the GEMS data.</a:t>
            </a: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E8947789-83BA-4755-9859-E5D5BDF8919B}"/>
              </a:ext>
            </a:extLst>
          </p:cNvPr>
          <p:cNvSpPr txBox="1"/>
          <p:nvPr/>
        </p:nvSpPr>
        <p:spPr>
          <a:xfrm>
            <a:off x="5272647" y="4987567"/>
            <a:ext cx="6637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dirty="0" err="1"/>
              <a:t>Left</a:t>
            </a:r>
            <a:r>
              <a:rPr lang="de-DE" sz="1400" dirty="0"/>
              <a:t>: </a:t>
            </a:r>
            <a:r>
              <a:rPr lang="de-DE" sz="1400" dirty="0" err="1"/>
              <a:t>Scatter</a:t>
            </a:r>
            <a:r>
              <a:rPr lang="de-DE" sz="1400" dirty="0"/>
              <a:t> </a:t>
            </a:r>
            <a:r>
              <a:rPr lang="de-DE" sz="1400" dirty="0" err="1"/>
              <a:t>plot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L3 </a:t>
            </a:r>
            <a:r>
              <a:rPr lang="de-DE" sz="1400" dirty="0" err="1"/>
              <a:t>spatiotemporal</a:t>
            </a:r>
            <a:r>
              <a:rPr lang="de-DE" sz="1400" dirty="0"/>
              <a:t> </a:t>
            </a:r>
            <a:r>
              <a:rPr lang="de-DE" sz="1400" dirty="0" err="1"/>
              <a:t>collocated</a:t>
            </a:r>
            <a:r>
              <a:rPr lang="de-DE" sz="1400" dirty="0"/>
              <a:t> GEMS v2.0 and OMI/Aura SO</a:t>
            </a:r>
            <a:r>
              <a:rPr lang="de-DE" sz="1400" baseline="-25000" dirty="0"/>
              <a:t>2</a:t>
            </a:r>
            <a:r>
              <a:rPr lang="de-DE" sz="1400" dirty="0"/>
              <a:t> VCD </a:t>
            </a:r>
            <a:r>
              <a:rPr lang="de-DE" sz="1400" dirty="0" err="1"/>
              <a:t>over</a:t>
            </a:r>
            <a:r>
              <a:rPr lang="de-DE" sz="1400" dirty="0"/>
              <a:t> Power Plant </a:t>
            </a:r>
            <a:r>
              <a:rPr lang="de-DE" sz="1400" dirty="0" err="1"/>
              <a:t>locations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GEMS FOV.</a:t>
            </a:r>
          </a:p>
          <a:p>
            <a:pPr algn="just"/>
            <a:r>
              <a:rPr lang="de-DE" sz="1400" dirty="0"/>
              <a:t> </a:t>
            </a:r>
          </a:p>
          <a:p>
            <a:pPr algn="just"/>
            <a:r>
              <a:rPr lang="de-DE" sz="1400" dirty="0"/>
              <a:t>Right: </a:t>
            </a:r>
            <a:r>
              <a:rPr lang="de-DE" sz="1400" dirty="0" err="1"/>
              <a:t>Timeseries</a:t>
            </a:r>
            <a:r>
              <a:rPr lang="de-DE" sz="1400" dirty="0"/>
              <a:t> </a:t>
            </a:r>
            <a:r>
              <a:rPr lang="de-DE" sz="1400" dirty="0" err="1"/>
              <a:t>over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continuously</a:t>
            </a:r>
            <a:r>
              <a:rPr lang="de-DE" sz="1400" dirty="0"/>
              <a:t> outgassing </a:t>
            </a:r>
            <a:r>
              <a:rPr lang="de-DE" sz="1400" dirty="0" err="1"/>
              <a:t>Taal</a:t>
            </a:r>
            <a:r>
              <a:rPr lang="de-DE" sz="1400" dirty="0"/>
              <a:t> </a:t>
            </a:r>
            <a:r>
              <a:rPr lang="de-DE" sz="1400" dirty="0" err="1"/>
              <a:t>volcano</a:t>
            </a:r>
            <a:r>
              <a:rPr lang="de-DE" sz="1400" dirty="0"/>
              <a:t> in Indonesia </a:t>
            </a:r>
            <a:r>
              <a:rPr lang="de-DE" sz="1400" dirty="0" err="1"/>
              <a:t>for</a:t>
            </a:r>
            <a:r>
              <a:rPr lang="de-DE" sz="1400" dirty="0"/>
              <a:t> GEMS v2.0 and S5P</a:t>
            </a:r>
            <a:r>
              <a:rPr lang="en-GB" sz="1400" dirty="0"/>
              <a:t>.</a:t>
            </a:r>
            <a:r>
              <a:rPr lang="de-DE" sz="1400" dirty="0"/>
              <a:t> 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D1497A3-E995-4C9C-BBD9-002309DC63D6}"/>
              </a:ext>
            </a:extLst>
          </p:cNvPr>
          <p:cNvSpPr txBox="1"/>
          <p:nvPr/>
        </p:nvSpPr>
        <p:spPr>
          <a:xfrm>
            <a:off x="5504621" y="1361282"/>
            <a:ext cx="185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GB" dirty="0">
                <a:ea typeface="Verdana" panose="020B0604030504040204" pitchFamily="34" charset="0"/>
                <a:cs typeface="Calibri" panose="020F0502020204030204" pitchFamily="34" charset="0"/>
              </a:rPr>
              <a:t>Power plants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A28A48C5-9D06-4874-9531-D7D03E9FBBB3}"/>
              </a:ext>
            </a:extLst>
          </p:cNvPr>
          <p:cNvSpPr txBox="1"/>
          <p:nvPr/>
        </p:nvSpPr>
        <p:spPr>
          <a:xfrm>
            <a:off x="8530708" y="1661943"/>
            <a:ext cx="307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ea typeface="Verdana" panose="020B0604030504040204" pitchFamily="34" charset="0"/>
                <a:cs typeface="Calibri" panose="020F0502020204030204" pitchFamily="34" charset="0"/>
              </a:rPr>
              <a:t>Taal Volcano, Indonesia. </a:t>
            </a:r>
          </a:p>
        </p:txBody>
      </p:sp>
      <p:grpSp>
        <p:nvGrpSpPr>
          <p:cNvPr id="9" name="Ομάδα 18">
            <a:extLst>
              <a:ext uri="{FF2B5EF4-FFF2-40B4-BE49-F238E27FC236}">
                <a16:creationId xmlns:a16="http://schemas.microsoft.com/office/drawing/2014/main" id="{78E317DB-A685-49F1-9EC3-1F5A8E3BBB9A}"/>
              </a:ext>
            </a:extLst>
          </p:cNvPr>
          <p:cNvGrpSpPr/>
          <p:nvPr/>
        </p:nvGrpSpPr>
        <p:grpSpPr>
          <a:xfrm>
            <a:off x="4637491" y="1489801"/>
            <a:ext cx="2722100" cy="3481118"/>
            <a:chOff x="4697888" y="1273100"/>
            <a:chExt cx="2722100" cy="3481118"/>
          </a:xfrm>
        </p:grpSpPr>
        <p:pic>
          <p:nvPicPr>
            <p:cNvPr id="11" name="Εικόνα 13" descr="Εικόνα που περιέχει κείμενο, στιγμιότυπο οθόνης, γραμματοσειρά, διάγραμ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49494D79-DFDE-4EA8-9BD9-0A30031A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446" y="1513913"/>
              <a:ext cx="2560542" cy="3240305"/>
            </a:xfrm>
            <a:prstGeom prst="rect">
              <a:avLst/>
            </a:prstGeom>
          </p:spPr>
        </p:pic>
        <p:pic>
          <p:nvPicPr>
            <p:cNvPr id="13" name="Εικόνα 17">
              <a:extLst>
                <a:ext uri="{FF2B5EF4-FFF2-40B4-BE49-F238E27FC236}">
                  <a16:creationId xmlns:a16="http://schemas.microsoft.com/office/drawing/2014/main" id="{FD0039D7-8252-4E07-863E-21D9D8D60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7888" y="1273100"/>
              <a:ext cx="323116" cy="3481118"/>
            </a:xfrm>
            <a:prstGeom prst="rect">
              <a:avLst/>
            </a:prstGeom>
          </p:spPr>
        </p:pic>
      </p:grpSp>
      <p:pic>
        <p:nvPicPr>
          <p:cNvPr id="10" name="Εικόνα 22" descr="Εικόνα που περιέχει κείμενο, γραμματοσειρά, γραμμή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5995BA7-1C59-4A2C-AF18-FA6120181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77" y="2080439"/>
            <a:ext cx="4706059" cy="256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71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Formaldehyde	</a:t>
            </a:r>
            <a:r>
              <a:rPr lang="de-DE" sz="1200" dirty="0"/>
              <a:t>Team: K.-U. Eichmann, I. de Smedt, C. Vigouroux, G. Pinardi, S. Compernolle, T. Verhoelst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AA738D40-A186-4DB9-8F28-305A4F9BF69A}"/>
              </a:ext>
            </a:extLst>
          </p:cNvPr>
          <p:cNvSpPr txBox="1"/>
          <p:nvPr/>
        </p:nvSpPr>
        <p:spPr>
          <a:xfrm>
            <a:off x="288000" y="1628507"/>
            <a:ext cx="402033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de-DE" b="1" u="sng" dirty="0">
              <a:solidFill>
                <a:srgbClr val="82A04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TROPOMI</a:t>
            </a:r>
            <a:r>
              <a:rPr lang="de-DE" sz="1400" dirty="0">
                <a:ea typeface="Verdana" panose="020B0604030504040204" pitchFamily="34" charset="0"/>
              </a:rPr>
              <a:t>: V2 GEMS HCHO </a:t>
            </a:r>
            <a:r>
              <a:rPr lang="de-DE" sz="1400" dirty="0" err="1">
                <a:ea typeface="Verdana" panose="020B0604030504040204" pitchFamily="34" charset="0"/>
              </a:rPr>
              <a:t>has</a:t>
            </a:r>
            <a:r>
              <a:rPr lang="de-DE" sz="1400" dirty="0">
                <a:ea typeface="Verdana" panose="020B0604030504040204" pitchFamily="34" charset="0"/>
              </a:rPr>
              <a:t> a </a:t>
            </a:r>
            <a:r>
              <a:rPr lang="de-DE" sz="1400" dirty="0" err="1">
                <a:ea typeface="Verdana" panose="020B0604030504040204" pitchFamily="34" charset="0"/>
              </a:rPr>
              <a:t>low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with</a:t>
            </a:r>
            <a:r>
              <a:rPr lang="de-DE" sz="1400" dirty="0">
                <a:ea typeface="Verdana" panose="020B0604030504040204" pitchFamily="34" charset="0"/>
              </a:rPr>
              <a:t> a </a:t>
            </a:r>
            <a:r>
              <a:rPr lang="de-DE" sz="1400" dirty="0" err="1">
                <a:ea typeface="Verdana" panose="020B0604030504040204" pitchFamily="34" charset="0"/>
              </a:rPr>
              <a:t>more</a:t>
            </a:r>
            <a:r>
              <a:rPr lang="de-DE" sz="1400" dirty="0">
                <a:ea typeface="Verdana" panose="020B0604030504040204" pitchFamily="34" charset="0"/>
              </a:rPr>
              <a:t> negative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towards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the</a:t>
            </a:r>
            <a:r>
              <a:rPr lang="de-DE" sz="1400" dirty="0">
                <a:ea typeface="Verdana" panose="020B0604030504040204" pitchFamily="34" charset="0"/>
              </a:rPr>
              <a:t> West. Overall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&lt; -60 %, </a:t>
            </a:r>
            <a:r>
              <a:rPr lang="de-DE" sz="1400" dirty="0" err="1">
                <a:ea typeface="Verdana" panose="020B0604030504040204" pitchFamily="34" charset="0"/>
              </a:rPr>
              <a:t>dispersion</a:t>
            </a:r>
            <a:r>
              <a:rPr lang="de-DE" sz="1400" dirty="0">
                <a:ea typeface="Verdana" panose="020B0604030504040204" pitchFamily="34" charset="0"/>
              </a:rPr>
              <a:t> 3 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Pmolec/cm².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FTIR</a:t>
            </a:r>
            <a:r>
              <a:rPr lang="de-DE" sz="1400" dirty="0">
                <a:ea typeface="Verdana" panose="020B0604030504040204" pitchFamily="34" charset="0"/>
              </a:rPr>
              <a:t> (4 </a:t>
            </a:r>
            <a:r>
              <a:rPr lang="de-DE" sz="1400" dirty="0" err="1">
                <a:ea typeface="Verdana" panose="020B0604030504040204" pitchFamily="34" charset="0"/>
              </a:rPr>
              <a:t>stations</a:t>
            </a:r>
            <a:r>
              <a:rPr lang="de-DE" sz="1400" dirty="0">
                <a:ea typeface="Verdana" panose="020B0604030504040204" pitchFamily="34" charset="0"/>
              </a:rPr>
              <a:t>): V2 GEMS median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&lt; -67%, </a:t>
            </a:r>
            <a:r>
              <a:rPr lang="de-DE" sz="1400" dirty="0" err="1">
                <a:ea typeface="Verdana" panose="020B0604030504040204" pitchFamily="34" charset="0"/>
              </a:rPr>
              <a:t>dispersion</a:t>
            </a:r>
            <a:r>
              <a:rPr lang="de-DE" sz="1400" dirty="0">
                <a:ea typeface="Verdana" panose="020B0604030504040204" pitchFamily="34" charset="0"/>
              </a:rPr>
              <a:t> &lt; 5.6 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Pmolec/cm²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MAX-DOAS</a:t>
            </a:r>
            <a:r>
              <a:rPr lang="de-DE" sz="1400" dirty="0">
                <a:ea typeface="Verdana" panose="020B0604030504040204" pitchFamily="34" charset="0"/>
              </a:rPr>
              <a:t> (10 </a:t>
            </a:r>
            <a:r>
              <a:rPr lang="de-DE" sz="1400" dirty="0" err="1">
                <a:ea typeface="Verdana" panose="020B0604030504040204" pitchFamily="34" charset="0"/>
              </a:rPr>
              <a:t>stations</a:t>
            </a:r>
            <a:r>
              <a:rPr lang="de-DE" sz="1400" dirty="0">
                <a:ea typeface="Verdana" panose="020B0604030504040204" pitchFamily="34" charset="0"/>
              </a:rPr>
              <a:t>): V2 GEMS median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-25%, </a:t>
            </a:r>
            <a:r>
              <a:rPr lang="de-DE" sz="1400" dirty="0" err="1">
                <a:ea typeface="Verdana" panose="020B0604030504040204" pitchFamily="34" charset="0"/>
              </a:rPr>
              <a:t>dispersion</a:t>
            </a:r>
            <a:r>
              <a:rPr lang="de-DE" sz="1400" dirty="0">
                <a:ea typeface="Verdana" panose="020B0604030504040204" pitchFamily="34" charset="0"/>
              </a:rPr>
              <a:t> 2.7 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Pmolec/cm²</a:t>
            </a:r>
            <a:endParaRPr lang="en-US" sz="1400" dirty="0">
              <a:ea typeface="Verdana" panose="020B060403050404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B85F4F7-4A58-4977-9FAB-1334CCCDFFE7}"/>
              </a:ext>
            </a:extLst>
          </p:cNvPr>
          <p:cNvGrpSpPr/>
          <p:nvPr/>
        </p:nvGrpSpPr>
        <p:grpSpPr>
          <a:xfrm>
            <a:off x="4789605" y="1321713"/>
            <a:ext cx="3885443" cy="3119721"/>
            <a:chOff x="4892040" y="1437602"/>
            <a:chExt cx="3885443" cy="3119721"/>
          </a:xfrm>
        </p:grpSpPr>
        <p:sp>
          <p:nvSpPr>
            <p:cNvPr id="14" name="Textfeld 6">
              <a:extLst>
                <a:ext uri="{FF2B5EF4-FFF2-40B4-BE49-F238E27FC236}">
                  <a16:creationId xmlns:a16="http://schemas.microsoft.com/office/drawing/2014/main" id="{384E3BF3-F869-4477-8869-8804F0AFAFC2}"/>
                </a:ext>
              </a:extLst>
            </p:cNvPr>
            <p:cNvSpPr txBox="1"/>
            <p:nvPr/>
          </p:nvSpPr>
          <p:spPr>
            <a:xfrm>
              <a:off x="4892040" y="4095658"/>
              <a:ext cx="3701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just"/>
              <a:r>
                <a:rPr lang="de-DE" sz="1200" dirty="0" err="1"/>
                <a:t>Monthly</a:t>
              </a:r>
              <a:r>
                <a:rPr lang="de-DE" sz="1200" dirty="0"/>
                <a:t> </a:t>
              </a:r>
              <a:r>
                <a:rPr lang="de-DE" sz="1200" dirty="0" err="1"/>
                <a:t>mean</a:t>
              </a:r>
              <a:r>
                <a:rPr lang="de-DE" sz="1200" dirty="0"/>
                <a:t> HCHO </a:t>
              </a:r>
              <a:r>
                <a:rPr lang="de-DE" sz="1200" dirty="0" err="1"/>
                <a:t>differences</a:t>
              </a:r>
              <a:r>
                <a:rPr lang="de-DE" sz="1200" dirty="0"/>
                <a:t> </a:t>
              </a:r>
              <a:r>
                <a:rPr lang="de-DE" sz="1200" dirty="0" err="1"/>
                <a:t>of</a:t>
              </a:r>
              <a:r>
                <a:rPr lang="de-DE" sz="1200" dirty="0"/>
                <a:t> GEMS V2 </a:t>
              </a:r>
              <a:r>
                <a:rPr lang="de-DE" sz="1200" dirty="0" err="1"/>
                <a:t>and</a:t>
              </a:r>
              <a:r>
                <a:rPr lang="de-DE" sz="1200" dirty="0"/>
                <a:t>  TROPOMI (April 2023).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1A97B8A5-BCCC-464C-9610-1D10F1602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5"/>
            <a:stretch/>
          </p:blipFill>
          <p:spPr>
            <a:xfrm>
              <a:off x="4892040" y="1437602"/>
              <a:ext cx="3885443" cy="2658056"/>
            </a:xfrm>
            <a:prstGeom prst="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4F1AC48-7F09-42C1-A5A8-C9661C91345E}"/>
              </a:ext>
            </a:extLst>
          </p:cNvPr>
          <p:cNvGrpSpPr/>
          <p:nvPr/>
        </p:nvGrpSpPr>
        <p:grpSpPr>
          <a:xfrm>
            <a:off x="4681274" y="4499276"/>
            <a:ext cx="4552313" cy="2050658"/>
            <a:chOff x="4783710" y="4586418"/>
            <a:chExt cx="4552313" cy="2050658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7E69E19-7E22-48F6-AF00-CC16F88E855E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2" r="7184"/>
            <a:stretch/>
          </p:blipFill>
          <p:spPr bwMode="auto">
            <a:xfrm>
              <a:off x="4783710" y="4586418"/>
              <a:ext cx="4552313" cy="176949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916AFE4-C0DB-4FB4-8A5D-60B12A935721}"/>
                </a:ext>
              </a:extLst>
            </p:cNvPr>
            <p:cNvSpPr/>
            <p:nvPr/>
          </p:nvSpPr>
          <p:spPr>
            <a:xfrm>
              <a:off x="4892041" y="6360077"/>
              <a:ext cx="358444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marL="540385" indent="-540385">
                <a:spcBef>
                  <a:spcPts val="400"/>
                </a:spcBef>
                <a:spcAft>
                  <a:spcPts val="1200"/>
                </a:spcAft>
              </a:pPr>
              <a:r>
                <a:rPr lang="en-GB" sz="1200" dirty="0">
                  <a:latin typeface="Arial" panose="020B0604020202020204" pitchFamily="34" charset="0"/>
                  <a:ea typeface="Times New Roman" panose="02020603050405020304" pitchFamily="18" charset="0"/>
                </a:rPr>
                <a:t>GEMS mean HCHO (V2) bias for the 4 FTIR sites.</a:t>
              </a:r>
              <a:endPara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A264DE1-4369-4CE5-8333-8F3B6E388803}"/>
              </a:ext>
            </a:extLst>
          </p:cNvPr>
          <p:cNvGrpSpPr/>
          <p:nvPr/>
        </p:nvGrpSpPr>
        <p:grpSpPr>
          <a:xfrm>
            <a:off x="9233587" y="1321713"/>
            <a:ext cx="2846833" cy="5228221"/>
            <a:chOff x="9249155" y="1362891"/>
            <a:chExt cx="2846833" cy="5228221"/>
          </a:xfrm>
        </p:grpSpPr>
        <p:pic>
          <p:nvPicPr>
            <p:cNvPr id="9" name="Picture 2" descr="A diagram of a line of squares&#10;&#10;Description automatically generated">
              <a:extLst>
                <a:ext uri="{FF2B5EF4-FFF2-40B4-BE49-F238E27FC236}">
                  <a16:creationId xmlns:a16="http://schemas.microsoft.com/office/drawing/2014/main" id="{CE049E3E-4339-4D92-93D3-AC4D324814E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253" y="1362891"/>
              <a:ext cx="2749867" cy="4766555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2B27C03-02C9-4900-8EDB-428E45C658A8}"/>
                </a:ext>
              </a:extLst>
            </p:cNvPr>
            <p:cNvSpPr/>
            <p:nvPr/>
          </p:nvSpPr>
          <p:spPr>
            <a:xfrm>
              <a:off x="9249155" y="6129447"/>
              <a:ext cx="28468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latin typeface="Arial" panose="020B0604020202020204" pitchFamily="34" charset="0"/>
                  <a:ea typeface="Times New Roman" panose="02020603050405020304" pitchFamily="18" charset="0"/>
                  <a:cs typeface="Frutiger-Light"/>
                </a:rPr>
                <a:t>Box-whisker plots of GEMS V2 median HCHO [%] at MAX-DOAS sites.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7580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Clouds		</a:t>
            </a:r>
            <a:r>
              <a:rPr lang="de-DE" sz="1600" dirty="0"/>
              <a:t>Team: R. Lutz, D. Loyola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79E541EF-F2E1-486B-8BE2-344402D499F9}"/>
              </a:ext>
            </a:extLst>
          </p:cNvPr>
          <p:cNvSpPr txBox="1"/>
          <p:nvPr/>
        </p:nvSpPr>
        <p:spPr>
          <a:xfrm>
            <a:off x="224500" y="1182231"/>
            <a:ext cx="6276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comparisons</a:t>
            </a:r>
            <a:r>
              <a:rPr lang="de-DE" sz="1400" dirty="0"/>
              <a:t> </a:t>
            </a:r>
            <a:r>
              <a:rPr lang="de-DE" sz="1400" dirty="0" err="1"/>
              <a:t>based</a:t>
            </a:r>
            <a:r>
              <a:rPr lang="de-DE" sz="1400" dirty="0"/>
              <a:t> on: TROPOMI, CALIOP</a:t>
            </a:r>
          </a:p>
          <a:p>
            <a:endParaRPr lang="de-DE" sz="1400" b="1" u="sng" dirty="0">
              <a:solidFill>
                <a:srgbClr val="82A04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good</a:t>
            </a:r>
            <a:r>
              <a:rPr lang="de-DE" sz="1400" dirty="0"/>
              <a:t> </a:t>
            </a:r>
            <a:r>
              <a:rPr lang="de-DE" sz="1400" dirty="0" err="1"/>
              <a:t>agreement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fraction</a:t>
            </a:r>
            <a:r>
              <a:rPr lang="de-DE" sz="1400" dirty="0"/>
              <a:t>: </a:t>
            </a:r>
            <a:r>
              <a:rPr lang="de-DE" sz="1400" dirty="0" err="1"/>
              <a:t>corr</a:t>
            </a:r>
            <a:r>
              <a:rPr lang="de-DE" sz="1400" dirty="0"/>
              <a:t>: 0.87,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diff</a:t>
            </a:r>
            <a:r>
              <a:rPr lang="de-DE" sz="1400" dirty="0"/>
              <a:t>: 0.04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ok </a:t>
            </a:r>
            <a:r>
              <a:rPr lang="de-DE" sz="1400" dirty="0" err="1"/>
              <a:t>agreement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pressure</a:t>
            </a:r>
            <a:r>
              <a:rPr lang="de-DE" sz="1400" dirty="0"/>
              <a:t>: </a:t>
            </a:r>
            <a:r>
              <a:rPr lang="de-DE" sz="1400" dirty="0" err="1"/>
              <a:t>corr</a:t>
            </a:r>
            <a:r>
              <a:rPr lang="de-DE" sz="1400" dirty="0"/>
              <a:t>: 0.65,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diff</a:t>
            </a:r>
            <a:r>
              <a:rPr lang="de-DE" sz="1400" dirty="0"/>
              <a:t>: -50 hPa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deviations</a:t>
            </a:r>
            <a:r>
              <a:rPr lang="de-DE" sz="1400" dirty="0"/>
              <a:t> </a:t>
            </a:r>
            <a:r>
              <a:rPr lang="de-DE" sz="1400" dirty="0" err="1"/>
              <a:t>appear</a:t>
            </a:r>
            <a:r>
              <a:rPr lang="de-DE" sz="1400" dirty="0"/>
              <a:t> </a:t>
            </a:r>
            <a:r>
              <a:rPr lang="de-DE" sz="1400" dirty="0" err="1"/>
              <a:t>over</a:t>
            </a:r>
            <a:r>
              <a:rPr lang="de-DE" sz="1400" dirty="0"/>
              <a:t> </a:t>
            </a:r>
            <a:r>
              <a:rPr lang="de-DE" sz="1400" dirty="0" err="1"/>
              <a:t>bright</a:t>
            </a:r>
            <a:r>
              <a:rPr lang="de-DE" sz="1400" dirty="0"/>
              <a:t> </a:t>
            </a:r>
            <a:r>
              <a:rPr lang="de-DE" sz="1400" dirty="0" err="1"/>
              <a:t>surfaces</a:t>
            </a:r>
            <a:r>
              <a:rPr lang="de-DE" sz="1400" dirty="0"/>
              <a:t>,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low</a:t>
            </a:r>
            <a:r>
              <a:rPr lang="de-DE" sz="1400" dirty="0"/>
              <a:t>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coverages</a:t>
            </a:r>
            <a:r>
              <a:rPr lang="de-DE" sz="1400" dirty="0"/>
              <a:t> and extreme </a:t>
            </a:r>
            <a:r>
              <a:rPr lang="de-DE" sz="1400" dirty="0" err="1"/>
              <a:t>viewing</a:t>
            </a:r>
            <a:r>
              <a:rPr lang="de-DE" sz="1400" dirty="0"/>
              <a:t> </a:t>
            </a:r>
            <a:r>
              <a:rPr lang="de-DE" sz="1400" dirty="0" err="1"/>
              <a:t>zenith</a:t>
            </a:r>
            <a:r>
              <a:rPr lang="de-DE" sz="1400" dirty="0"/>
              <a:t> </a:t>
            </a:r>
            <a:r>
              <a:rPr lang="de-DE" sz="1400" dirty="0" err="1"/>
              <a:t>angles</a:t>
            </a:r>
            <a:endParaRPr lang="de-DE" sz="1400" dirty="0"/>
          </a:p>
        </p:txBody>
      </p:sp>
      <p:sp>
        <p:nvSpPr>
          <p:cNvPr id="6" name="Textfeld 13">
            <a:extLst>
              <a:ext uri="{FF2B5EF4-FFF2-40B4-BE49-F238E27FC236}">
                <a16:creationId xmlns:a16="http://schemas.microsoft.com/office/drawing/2014/main" id="{F2D44190-5332-41D8-9CE4-5078BE359B80}"/>
              </a:ext>
            </a:extLst>
          </p:cNvPr>
          <p:cNvSpPr txBox="1"/>
          <p:nvPr/>
        </p:nvSpPr>
        <p:spPr>
          <a:xfrm>
            <a:off x="6113784" y="5967866"/>
            <a:ext cx="576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Comparison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TROPOMI/S5P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fraction</a:t>
            </a:r>
            <a:r>
              <a:rPr lang="de-DE" sz="1400" dirty="0"/>
              <a:t> (</a:t>
            </a:r>
            <a:r>
              <a:rPr lang="de-DE" sz="1400" dirty="0" err="1"/>
              <a:t>left</a:t>
            </a:r>
            <a:r>
              <a:rPr lang="de-DE" sz="1400" dirty="0"/>
              <a:t>) and </a:t>
            </a:r>
            <a:r>
              <a:rPr lang="de-DE" sz="1400" dirty="0" err="1"/>
              <a:t>cloud</a:t>
            </a:r>
            <a:r>
              <a:rPr lang="de-DE" sz="1400" dirty="0"/>
              <a:t> </a:t>
            </a:r>
            <a:r>
              <a:rPr lang="de-DE" sz="1400" dirty="0" err="1"/>
              <a:t>pressure</a:t>
            </a:r>
            <a:r>
              <a:rPr lang="de-DE" sz="1400" dirty="0"/>
              <a:t> (</a:t>
            </a:r>
            <a:r>
              <a:rPr lang="de-DE" sz="1400" dirty="0" err="1"/>
              <a:t>right</a:t>
            </a:r>
            <a:r>
              <a:rPr lang="de-DE" sz="1400" dirty="0"/>
              <a:t>) </a:t>
            </a:r>
            <a:r>
              <a:rPr lang="de-DE" sz="1400" dirty="0" err="1"/>
              <a:t>for</a:t>
            </a:r>
            <a:r>
              <a:rPr lang="de-DE" sz="1400" dirty="0"/>
              <a:t> June and </a:t>
            </a:r>
            <a:r>
              <a:rPr lang="de-DE" sz="1400" dirty="0" err="1"/>
              <a:t>December</a:t>
            </a:r>
            <a:r>
              <a:rPr lang="de-DE" sz="1400" dirty="0"/>
              <a:t> 2021.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0397E28-18BB-46B3-8906-B2AB8F3E4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45" y="1482447"/>
            <a:ext cx="2773683" cy="22175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33B832-C30D-4315-97AA-B5AF63C85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57" y="1466462"/>
            <a:ext cx="2773683" cy="21742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626F75-B0F0-47AE-95BA-C613E6F02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45" y="3916586"/>
            <a:ext cx="2821530" cy="18906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0B0D775-7F45-499F-89D4-B6526EF2E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70" y="3918194"/>
            <a:ext cx="2821530" cy="188902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749E86D-FEE1-416E-B5EE-F8FD4F2AA7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4" y="3828904"/>
            <a:ext cx="5098232" cy="2679694"/>
          </a:xfrm>
          <a:prstGeom prst="rect">
            <a:avLst/>
          </a:prstGeom>
        </p:spPr>
      </p:pic>
      <p:sp>
        <p:nvSpPr>
          <p:cNvPr id="13" name="Textfeld 29">
            <a:extLst>
              <a:ext uri="{FF2B5EF4-FFF2-40B4-BE49-F238E27FC236}">
                <a16:creationId xmlns:a16="http://schemas.microsoft.com/office/drawing/2014/main" id="{6A684769-3BCA-43A5-8BA4-F66918C21057}"/>
              </a:ext>
            </a:extLst>
          </p:cNvPr>
          <p:cNvSpPr txBox="1"/>
          <p:nvPr/>
        </p:nvSpPr>
        <p:spPr>
          <a:xfrm>
            <a:off x="1193143" y="6474622"/>
            <a:ext cx="5762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1400" dirty="0" err="1"/>
              <a:t>Comparison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CALIOP on 10 June 2023.</a:t>
            </a:r>
          </a:p>
        </p:txBody>
      </p:sp>
    </p:spTree>
    <p:extLst>
      <p:ext uri="{BB962C8B-B14F-4D97-AF65-F5344CB8AC3E}">
        <p14:creationId xmlns:p14="http://schemas.microsoft.com/office/powerpoint/2010/main" val="2242818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Aerosols (</a:t>
            </a:r>
            <a:r>
              <a:rPr lang="de-DE" dirty="0" err="1"/>
              <a:t>index</a:t>
            </a:r>
            <a:r>
              <a:rPr lang="de-DE" dirty="0"/>
              <a:t>)	</a:t>
            </a:r>
            <a:r>
              <a:rPr lang="de-DE" sz="1600" dirty="0"/>
              <a:t>Team: P. Fountoukidis, M.-E. Koukouli, D. Balis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B45BC85-02C7-47A8-B48B-3A22CB776E11}"/>
              </a:ext>
            </a:extLst>
          </p:cNvPr>
          <p:cNvSpPr txBox="1"/>
          <p:nvPr/>
        </p:nvSpPr>
        <p:spPr>
          <a:xfrm>
            <a:off x="3259451" y="5898033"/>
            <a:ext cx="883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dirty="0" err="1"/>
              <a:t>Results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satellite-to-satellite</a:t>
            </a:r>
            <a:r>
              <a:rPr lang="de-DE" sz="1400" dirty="0"/>
              <a:t> </a:t>
            </a:r>
            <a:r>
              <a:rPr lang="de-DE" sz="1400" dirty="0" err="1"/>
              <a:t>comparisons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spatio</a:t>
            </a:r>
            <a:r>
              <a:rPr lang="de-DE" sz="1400" dirty="0"/>
              <a:t>-temporal </a:t>
            </a:r>
            <a:r>
              <a:rPr lang="de-DE" sz="1400" dirty="0" err="1"/>
              <a:t>collocated</a:t>
            </a:r>
            <a:r>
              <a:rPr lang="de-DE" sz="1400" dirty="0"/>
              <a:t> AAI </a:t>
            </a:r>
            <a:r>
              <a:rPr lang="de-DE" sz="1400" dirty="0" err="1"/>
              <a:t>datasets</a:t>
            </a:r>
            <a:r>
              <a:rPr lang="de-DE" sz="1400" dirty="0"/>
              <a:t> (</a:t>
            </a:r>
            <a:r>
              <a:rPr lang="de-DE" sz="1400" dirty="0" err="1"/>
              <a:t>upper</a:t>
            </a:r>
            <a:r>
              <a:rPr lang="de-DE" sz="1400" dirty="0"/>
              <a:t> </a:t>
            </a:r>
            <a:r>
              <a:rPr lang="de-DE" sz="1400" dirty="0" err="1"/>
              <a:t>panel</a:t>
            </a:r>
            <a:r>
              <a:rPr lang="de-DE" sz="1400" dirty="0"/>
              <a:t>). The </a:t>
            </a:r>
            <a:r>
              <a:rPr lang="de-DE" sz="1400" dirty="0" err="1"/>
              <a:t>mean</a:t>
            </a:r>
            <a:r>
              <a:rPr lang="de-DE" sz="1400" dirty="0"/>
              <a:t> and median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distributions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absolute </a:t>
            </a:r>
            <a:r>
              <a:rPr lang="de-DE" sz="1400" dirty="0" err="1"/>
              <a:t>differences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datasets</a:t>
            </a:r>
            <a:r>
              <a:rPr lang="de-DE" sz="1400" dirty="0"/>
              <a:t> (</a:t>
            </a:r>
            <a:r>
              <a:rPr lang="de-DE" sz="1400" dirty="0" err="1"/>
              <a:t>lower</a:t>
            </a:r>
            <a:r>
              <a:rPr lang="de-DE" sz="1400" dirty="0"/>
              <a:t> </a:t>
            </a:r>
            <a:r>
              <a:rPr lang="de-DE" sz="1400" dirty="0" err="1"/>
              <a:t>panel</a:t>
            </a:r>
            <a:r>
              <a:rPr lang="de-DE" sz="1400" dirty="0"/>
              <a:t>)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F1D273F-9CCC-4BB2-B5CA-52EB070AA8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4690" y="1318661"/>
            <a:ext cx="4294361" cy="314947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D047817A-FA86-40B7-8A56-A5BB87BE45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9051" y="1326898"/>
            <a:ext cx="4294361" cy="3149468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863C8636-FD54-4B0F-8A35-186B44A71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475" y="4468131"/>
            <a:ext cx="6348894" cy="1429902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7A23EA9E-C071-4951-B5D1-E1DB72502693}"/>
              </a:ext>
            </a:extLst>
          </p:cNvPr>
          <p:cNvSpPr txBox="1"/>
          <p:nvPr/>
        </p:nvSpPr>
        <p:spPr>
          <a:xfrm>
            <a:off x="367338" y="1837761"/>
            <a:ext cx="264289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Sat-to-Sat comparisons between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S5P/GEMS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GOME-2B/GEMS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GOME-2C/GEMS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Overestimation of the AAI by GEMS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The comparisons have a high dependency in both the event and/or the sensor</a:t>
            </a:r>
          </a:p>
        </p:txBody>
      </p:sp>
    </p:spTree>
    <p:extLst>
      <p:ext uri="{BB962C8B-B14F-4D97-AF65-F5344CB8AC3E}">
        <p14:creationId xmlns:p14="http://schemas.microsoft.com/office/powerpoint/2010/main" val="205943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Aerosols (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height</a:t>
            </a:r>
            <a:r>
              <a:rPr lang="de-DE" dirty="0"/>
              <a:t>)	</a:t>
            </a:r>
            <a:r>
              <a:rPr lang="de-DE" sz="1600" dirty="0"/>
              <a:t>Team: K. Michaelidis, M.-E. Koukouli, D. Balis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C9F1FDC-D6A9-4462-9624-09243F7B538F}"/>
              </a:ext>
            </a:extLst>
          </p:cNvPr>
          <p:cNvSpPr txBox="1"/>
          <p:nvPr/>
        </p:nvSpPr>
        <p:spPr>
          <a:xfrm>
            <a:off x="230299" y="1403076"/>
            <a:ext cx="361875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Sat-to-Sat comparisons between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S5P/GEMS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GOME-2B/GEMS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GOME-2C/GEMS</a:t>
            </a:r>
          </a:p>
          <a:p>
            <a:pPr marL="896386" lvl="1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CALIPSO/GEMS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L2 GEMS v2.0 Aerosol datasets, from Nov. 2021 to Dec. 2023 have been used.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GEMS ALH product is strongly associated to the AOD levels.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GEMS ALH has a smaller flexible range than that of TROPOMI, GOME-2 and CALIPSO.</a:t>
            </a:r>
            <a:endParaRPr lang="en-GB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6" name="Εικόνα 30" descr="Εικόνα που περιέχει κείμενο, στιγμιότυπο οθόνης, διάγραμμα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D3494D3F-C259-49A3-BD73-C35A554E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79" y="1887318"/>
            <a:ext cx="2576171" cy="22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32" descr="Εικόνα που περιέχει κείμενο, στιγμιότυπο οθόνης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DB3C69E-064B-49CD-87F9-0FA1B6F8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269" y="4132578"/>
            <a:ext cx="2732948" cy="214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24" descr="Εικόνα που περιέχει κείμενο, στιγμιότυπο οθόνης, διάγραμμα, γραμμή&#10;&#10;Περιγραφή που δημιουργήθηκε αυτόματα">
            <a:extLst>
              <a:ext uri="{FF2B5EF4-FFF2-40B4-BE49-F238E27FC236}">
                <a16:creationId xmlns:a16="http://schemas.microsoft.com/office/drawing/2014/main" id="{47B35454-31AC-4A0D-AD5B-F9373BDA3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122" y="1866806"/>
            <a:ext cx="2552432" cy="230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Εικόνα 25" descr="Εικόνα που περιέχει κείμενο, διάγραμμα, στιγμιότυπο οθόνης, γράφ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D888EF7-425E-4DFA-AD85-1EA26B35C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27" y="4153718"/>
            <a:ext cx="2611702" cy="212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Εικόνα 30" descr="Εικόνα που περιέχει κείμενο, στιγμιότυπο οθόνης, γραμμ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6237F7E-AA91-42A5-802F-9BCF766631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126" y="1885510"/>
            <a:ext cx="2732947" cy="230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Εικόνα 31" descr="Εικόνα που περιέχει κείμενο, γραμμή, γράφημα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9D2749D-F8EA-4BE1-9778-466422310D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39" y="4168451"/>
            <a:ext cx="2754344" cy="211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table">
            <a:extLst>
              <a:ext uri="{FF2B5EF4-FFF2-40B4-BE49-F238E27FC236}">
                <a16:creationId xmlns:a16="http://schemas.microsoft.com/office/drawing/2014/main" id="{6B1619FA-C8D0-427D-8648-7AEA1E342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317" y="5715599"/>
            <a:ext cx="3842879" cy="1066800"/>
          </a:xfrm>
          <a:prstGeom prst="rect">
            <a:avLst/>
          </a:prstGeom>
        </p:spPr>
      </p:pic>
      <p:pic>
        <p:nvPicPr>
          <p:cNvPr id="14" name="Εικόνα 48">
            <a:extLst>
              <a:ext uri="{FF2B5EF4-FFF2-40B4-BE49-F238E27FC236}">
                <a16:creationId xmlns:a16="http://schemas.microsoft.com/office/drawing/2014/main" id="{10DD1B57-404E-4926-9013-5B2EB34FBB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6873" t="58193" r="71934" b="19622"/>
          <a:stretch/>
        </p:blipFill>
        <p:spPr>
          <a:xfrm rot="21253463">
            <a:off x="2154082" y="1242221"/>
            <a:ext cx="1057387" cy="579502"/>
          </a:xfrm>
          <a:prstGeom prst="rect">
            <a:avLst/>
          </a:prstGeom>
        </p:spPr>
      </p:pic>
      <p:pic>
        <p:nvPicPr>
          <p:cNvPr id="15" name="Εικόνα 49">
            <a:extLst>
              <a:ext uri="{FF2B5EF4-FFF2-40B4-BE49-F238E27FC236}">
                <a16:creationId xmlns:a16="http://schemas.microsoft.com/office/drawing/2014/main" id="{3E6E227B-B992-42D6-B517-4224E6F303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67028" t="55280" r="14625" b="18323"/>
          <a:stretch/>
        </p:blipFill>
        <p:spPr>
          <a:xfrm>
            <a:off x="1307630" y="1206231"/>
            <a:ext cx="876820" cy="660516"/>
          </a:xfrm>
          <a:prstGeom prst="rect">
            <a:avLst/>
          </a:prstGeom>
        </p:spPr>
      </p:pic>
      <p:pic>
        <p:nvPicPr>
          <p:cNvPr id="16" name="Εικόνα 50">
            <a:extLst>
              <a:ext uri="{FF2B5EF4-FFF2-40B4-BE49-F238E27FC236}">
                <a16:creationId xmlns:a16="http://schemas.microsoft.com/office/drawing/2014/main" id="{026E7597-9F9B-4546-8877-F8C2E2AB73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61830" t="4099" r="15612" b="67227"/>
          <a:stretch/>
        </p:blipFill>
        <p:spPr>
          <a:xfrm>
            <a:off x="3237944" y="1238599"/>
            <a:ext cx="860434" cy="5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30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Surface Properties		</a:t>
            </a:r>
            <a:r>
              <a:rPr lang="de-DE" sz="1600" dirty="0"/>
              <a:t>Team: P. Hedelt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94781122-652A-42B9-84BE-AD4427430958}"/>
              </a:ext>
            </a:extLst>
          </p:cNvPr>
          <p:cNvSpPr txBox="1"/>
          <p:nvPr/>
        </p:nvSpPr>
        <p:spPr>
          <a:xfrm>
            <a:off x="237277" y="1659628"/>
            <a:ext cx="460149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r>
              <a:rPr lang="en-US" sz="1400" dirty="0"/>
              <a:t>3 years of GEMS BSR v2.0 data showed: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Reasonable agreement of monthly averaged surface albedo with DLER climatologies only for few wavelengths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380nm surface reflectance shows significant higher surface albedo compared to DLER.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Analysis of zonal mean showed significant seasonal North-South dependence at all wavelengths and a significant bias as 380nm.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Mean surface albedo at 331nm (O</a:t>
            </a:r>
            <a:r>
              <a:rPr lang="en-US" sz="1400" baseline="-25000" dirty="0"/>
              <a:t>3</a:t>
            </a:r>
            <a:r>
              <a:rPr lang="en-US" sz="1400" dirty="0"/>
              <a:t> </a:t>
            </a:r>
            <a:r>
              <a:rPr lang="en-US" sz="1400" dirty="0" err="1"/>
              <a:t>fitwindow</a:t>
            </a:r>
            <a:r>
              <a:rPr lang="en-US" sz="1400" dirty="0"/>
              <a:t>) shows slightly lower albedo </a:t>
            </a:r>
            <a:r>
              <a:rPr lang="en-US" sz="1400" dirty="0" err="1"/>
              <a:t>wrt</a:t>
            </a:r>
            <a:r>
              <a:rPr lang="en-US" sz="1400" dirty="0"/>
              <a:t> to TROPOMI G3_LER surface albedo.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Preliminary analysis of v3.0.0 data shows  better agreement across wavelengths, and overall higher albedos. The seasonal N-S dependency is still present. Also direct comparison shows positive bias over land.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41E1ED-3909-4B41-8989-40E0C97349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74029"/>
          <a:stretch/>
        </p:blipFill>
        <p:spPr>
          <a:xfrm>
            <a:off x="6848894" y="1597967"/>
            <a:ext cx="1783875" cy="4875449"/>
          </a:xfrm>
          <a:prstGeom prst="rect">
            <a:avLst/>
          </a:prstGeom>
        </p:spPr>
      </p:pic>
      <p:sp>
        <p:nvSpPr>
          <p:cNvPr id="7" name="Textfeld 17">
            <a:extLst>
              <a:ext uri="{FF2B5EF4-FFF2-40B4-BE49-F238E27FC236}">
                <a16:creationId xmlns:a16="http://schemas.microsoft.com/office/drawing/2014/main" id="{D5522D00-D560-4276-B999-3EEF2E976CAD}"/>
              </a:ext>
            </a:extLst>
          </p:cNvPr>
          <p:cNvSpPr txBox="1"/>
          <p:nvPr/>
        </p:nvSpPr>
        <p:spPr>
          <a:xfrm>
            <a:off x="5521802" y="1332395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v2.0.0</a:t>
            </a:r>
          </a:p>
        </p:txBody>
      </p:sp>
      <p:sp>
        <p:nvSpPr>
          <p:cNvPr id="8" name="Textfeld 18">
            <a:extLst>
              <a:ext uri="{FF2B5EF4-FFF2-40B4-BE49-F238E27FC236}">
                <a16:creationId xmlns:a16="http://schemas.microsoft.com/office/drawing/2014/main" id="{DFA60A35-32C9-4AD9-9918-B2C5CB468177}"/>
              </a:ext>
            </a:extLst>
          </p:cNvPr>
          <p:cNvSpPr txBox="1"/>
          <p:nvPr/>
        </p:nvSpPr>
        <p:spPr>
          <a:xfrm>
            <a:off x="7198396" y="1332395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sz="14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v3.0.0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B7CB908-9288-445E-970B-B321B7BFF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35" y="1413301"/>
            <a:ext cx="3549020" cy="23660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E0F4F4D-F588-4855-A88D-C02A38882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90" y="4060285"/>
            <a:ext cx="3696510" cy="2464340"/>
          </a:xfrm>
          <a:prstGeom prst="rect">
            <a:avLst/>
          </a:prstGeom>
        </p:spPr>
      </p:pic>
      <p:pic>
        <p:nvPicPr>
          <p:cNvPr id="11" name="Inhaltsplatzhalter 31">
            <a:extLst>
              <a:ext uri="{FF2B5EF4-FFF2-40B4-BE49-F238E27FC236}">
                <a16:creationId xmlns:a16="http://schemas.microsoft.com/office/drawing/2014/main" id="{D985DA07-38ED-4001-93FC-1C6E753F627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75663"/>
          <a:stretch/>
        </p:blipFill>
        <p:spPr bwMode="auto">
          <a:xfrm>
            <a:off x="5106128" y="1618710"/>
            <a:ext cx="1686128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810066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3755C8A3-6850-408A-B1E1-E59EFD9424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E7212F-9BDD-4471-830C-851E9EDC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Project </a:t>
            </a:r>
            <a:r>
              <a:rPr lang="de-DE" dirty="0" err="1"/>
              <a:t>status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0561909-7A33-4EA4-8117-62AFDE2AA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733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3614B2-6F39-4CD7-ACF5-8931CA19D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Project Timeline</a:t>
            </a:r>
            <a:endParaRPr lang="de-DE" dirty="0"/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77E67675-3062-4E05-859D-BB8D3F3612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Intermediate Evaluation reports (v1-v3) are not public and only shared with the GEMS team.</a:t>
            </a:r>
          </a:p>
          <a:p>
            <a:r>
              <a:rPr lang="en-US" dirty="0"/>
              <a:t>Feedback from the GEMS colleagues on the reports is well appreciated</a:t>
            </a:r>
          </a:p>
          <a:p>
            <a:r>
              <a:rPr lang="en-US" dirty="0"/>
              <a:t>Final Evaluation reports (v4) will be published on the ESA website.</a:t>
            </a:r>
          </a:p>
          <a:p>
            <a:endParaRPr lang="en-US" dirty="0"/>
          </a:p>
        </p:txBody>
      </p:sp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29FF96B8-85DC-4CA1-90F4-E4B9483189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B7CA6DBC-932D-4EDA-A841-51493A0CD7C5}"/>
              </a:ext>
            </a:extLst>
          </p:cNvPr>
          <p:cNvSpPr/>
          <p:nvPr/>
        </p:nvSpPr>
        <p:spPr>
          <a:xfrm>
            <a:off x="612742" y="1828797"/>
            <a:ext cx="10883933" cy="716437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583D343-B61A-4787-8F7A-2EC6D6045022}"/>
              </a:ext>
            </a:extLst>
          </p:cNvPr>
          <p:cNvSpPr/>
          <p:nvPr/>
        </p:nvSpPr>
        <p:spPr>
          <a:xfrm>
            <a:off x="610480" y="2007906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2A43F88-A7F5-4BDA-9D7A-A10BA7FA25F8}"/>
              </a:ext>
            </a:extLst>
          </p:cNvPr>
          <p:cNvSpPr/>
          <p:nvPr/>
        </p:nvSpPr>
        <p:spPr>
          <a:xfrm>
            <a:off x="1956539" y="2007905"/>
            <a:ext cx="369905" cy="358219"/>
          </a:xfrm>
          <a:prstGeom prst="ellipse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377F5B5-0F46-48DE-9152-201D2C71658D}"/>
              </a:ext>
            </a:extLst>
          </p:cNvPr>
          <p:cNvSpPr/>
          <p:nvPr/>
        </p:nvSpPr>
        <p:spPr>
          <a:xfrm>
            <a:off x="2382314" y="2007905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2AA10E6-D439-4898-9729-2B501530AA14}"/>
              </a:ext>
            </a:extLst>
          </p:cNvPr>
          <p:cNvSpPr/>
          <p:nvPr/>
        </p:nvSpPr>
        <p:spPr>
          <a:xfrm>
            <a:off x="365383" y="1055820"/>
            <a:ext cx="1340870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Kick-Off:</a:t>
            </a:r>
          </a:p>
          <a:p>
            <a:pPr algn="ctr"/>
            <a:r>
              <a:rPr lang="de-DE" dirty="0"/>
              <a:t>June 2022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9DF47189-991A-4FC0-A2E5-633BBAB50338}"/>
              </a:ext>
            </a:extLst>
          </p:cNvPr>
          <p:cNvSpPr/>
          <p:nvPr/>
        </p:nvSpPr>
        <p:spPr>
          <a:xfrm>
            <a:off x="2161917" y="1055820"/>
            <a:ext cx="1505110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Milestone 1:</a:t>
            </a:r>
          </a:p>
          <a:p>
            <a:pPr algn="ctr"/>
            <a:r>
              <a:rPr lang="de-DE" dirty="0"/>
              <a:t>Jan 2023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A170BE08-EF43-4940-9166-08C03FCEF6F2}"/>
              </a:ext>
            </a:extLst>
          </p:cNvPr>
          <p:cNvSpPr/>
          <p:nvPr/>
        </p:nvSpPr>
        <p:spPr>
          <a:xfrm>
            <a:off x="980385" y="2724342"/>
            <a:ext cx="2432736" cy="562334"/>
          </a:xfrm>
          <a:prstGeom prst="roundRect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Evaluation Report v1:</a:t>
            </a:r>
          </a:p>
          <a:p>
            <a:pPr algn="ctr"/>
            <a:r>
              <a:rPr lang="de-DE" dirty="0" err="1"/>
              <a:t>Dec</a:t>
            </a:r>
            <a:r>
              <a:rPr lang="de-DE" dirty="0"/>
              <a:t> 2022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62DD8EB-5007-4738-8F55-1BAA46CE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82" y="3334683"/>
            <a:ext cx="1340869" cy="1875738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8091CA33-D539-4161-8051-F5CFA9977F1E}"/>
              </a:ext>
            </a:extLst>
          </p:cNvPr>
          <p:cNvSpPr/>
          <p:nvPr/>
        </p:nvSpPr>
        <p:spPr>
          <a:xfrm>
            <a:off x="4721259" y="2007905"/>
            <a:ext cx="369905" cy="358219"/>
          </a:xfrm>
          <a:prstGeom prst="ellipse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1D1BAE6-228E-47D0-BADE-382687C67060}"/>
              </a:ext>
            </a:extLst>
          </p:cNvPr>
          <p:cNvSpPr/>
          <p:nvPr/>
        </p:nvSpPr>
        <p:spPr>
          <a:xfrm>
            <a:off x="5147034" y="2007905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0C4FB521-D88A-4F87-9A1B-2BA3147DF7D2}"/>
              </a:ext>
            </a:extLst>
          </p:cNvPr>
          <p:cNvSpPr/>
          <p:nvPr/>
        </p:nvSpPr>
        <p:spPr>
          <a:xfrm>
            <a:off x="3684419" y="2724342"/>
            <a:ext cx="2432736" cy="562334"/>
          </a:xfrm>
          <a:prstGeom prst="roundRect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Evaluation Report v2:</a:t>
            </a:r>
          </a:p>
          <a:p>
            <a:pPr algn="ctr"/>
            <a:r>
              <a:rPr lang="de-DE" dirty="0"/>
              <a:t>Aug 2023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BE6FA55A-013F-4C93-8C3B-F17EF08D8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516" y="3334683"/>
            <a:ext cx="1340869" cy="1875738"/>
          </a:xfrm>
          <a:prstGeom prst="rect">
            <a:avLst/>
          </a:prstGeom>
        </p:spPr>
      </p:pic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6111E3FC-0D1C-4AF4-85AB-3C529183C683}"/>
              </a:ext>
            </a:extLst>
          </p:cNvPr>
          <p:cNvSpPr/>
          <p:nvPr/>
        </p:nvSpPr>
        <p:spPr>
          <a:xfrm>
            <a:off x="6363972" y="2724342"/>
            <a:ext cx="2432736" cy="562334"/>
          </a:xfrm>
          <a:prstGeom prst="roundRect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Evaluation Report v3:</a:t>
            </a:r>
          </a:p>
          <a:p>
            <a:pPr algn="ctr"/>
            <a:r>
              <a:rPr lang="de-DE" dirty="0"/>
              <a:t>Feb 2024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E4075F4D-00D1-4573-955E-51145FC7D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69" y="3334683"/>
            <a:ext cx="1340869" cy="1875738"/>
          </a:xfrm>
          <a:prstGeom prst="rect">
            <a:avLst/>
          </a:prstGeom>
        </p:spPr>
      </p:pic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8880121E-73F9-4412-9D12-AAFC89891E2B}"/>
              </a:ext>
            </a:extLst>
          </p:cNvPr>
          <p:cNvSpPr/>
          <p:nvPr/>
        </p:nvSpPr>
        <p:spPr>
          <a:xfrm>
            <a:off x="9068006" y="2724342"/>
            <a:ext cx="2432736" cy="562334"/>
          </a:xfrm>
          <a:prstGeom prst="roundRect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Evaluation Report v4:</a:t>
            </a:r>
          </a:p>
          <a:p>
            <a:pPr algn="ctr"/>
            <a:r>
              <a:rPr lang="de-DE" dirty="0"/>
              <a:t>Sep 2024</a:t>
            </a: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833729D2-946E-49C4-8FFB-7ACB9F146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03" y="3334683"/>
            <a:ext cx="1340869" cy="1875738"/>
          </a:xfrm>
          <a:prstGeom prst="rect">
            <a:avLst/>
          </a:prstGeom>
        </p:spPr>
      </p:pic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9AB05D3B-7154-4CA9-ADD0-1BF112FB57E8}"/>
              </a:ext>
            </a:extLst>
          </p:cNvPr>
          <p:cNvSpPr/>
          <p:nvPr/>
        </p:nvSpPr>
        <p:spPr>
          <a:xfrm>
            <a:off x="4900787" y="1046414"/>
            <a:ext cx="1505110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Milestone 2:</a:t>
            </a:r>
          </a:p>
          <a:p>
            <a:pPr algn="ctr"/>
            <a:r>
              <a:rPr lang="de-DE" dirty="0"/>
              <a:t>Sep 2023</a:t>
            </a: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1C019700-14A9-4DE5-985C-42B18D01C89E}"/>
              </a:ext>
            </a:extLst>
          </p:cNvPr>
          <p:cNvSpPr/>
          <p:nvPr/>
        </p:nvSpPr>
        <p:spPr>
          <a:xfrm>
            <a:off x="7291598" y="1046414"/>
            <a:ext cx="1505110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Milestone 3:</a:t>
            </a:r>
          </a:p>
          <a:p>
            <a:pPr algn="ctr"/>
            <a:r>
              <a:rPr lang="de-DE" dirty="0"/>
              <a:t>Feb 2024</a:t>
            </a:r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2B6AF9A8-2F6B-4C6A-9BB7-30225A637235}"/>
              </a:ext>
            </a:extLst>
          </p:cNvPr>
          <p:cNvSpPr/>
          <p:nvPr/>
        </p:nvSpPr>
        <p:spPr>
          <a:xfrm>
            <a:off x="9586208" y="1046414"/>
            <a:ext cx="1835052" cy="56233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Milestone 4:</a:t>
            </a:r>
          </a:p>
          <a:p>
            <a:pPr algn="ctr"/>
            <a:r>
              <a:rPr lang="de-DE" dirty="0"/>
              <a:t>Sep 2024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7D5802D-ED40-4684-9A4F-06243B58FB25}"/>
              </a:ext>
            </a:extLst>
          </p:cNvPr>
          <p:cNvSpPr/>
          <p:nvPr/>
        </p:nvSpPr>
        <p:spPr>
          <a:xfrm>
            <a:off x="7313287" y="2013957"/>
            <a:ext cx="369905" cy="358219"/>
          </a:xfrm>
          <a:prstGeom prst="ellipse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D1DE9A1-D6FE-4A28-94B6-BD7D9CBF4124}"/>
              </a:ext>
            </a:extLst>
          </p:cNvPr>
          <p:cNvSpPr/>
          <p:nvPr/>
        </p:nvSpPr>
        <p:spPr>
          <a:xfrm>
            <a:off x="7739062" y="2013957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897C176-776D-4578-A8EF-59EDEE90CEE4}"/>
              </a:ext>
            </a:extLst>
          </p:cNvPr>
          <p:cNvSpPr/>
          <p:nvPr/>
        </p:nvSpPr>
        <p:spPr>
          <a:xfrm>
            <a:off x="10070839" y="2010869"/>
            <a:ext cx="369905" cy="358219"/>
          </a:xfrm>
          <a:prstGeom prst="ellipse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DA08167-25D3-4348-AC4B-84E632B9E43B}"/>
              </a:ext>
            </a:extLst>
          </p:cNvPr>
          <p:cNvSpPr/>
          <p:nvPr/>
        </p:nvSpPr>
        <p:spPr>
          <a:xfrm>
            <a:off x="10496614" y="2010869"/>
            <a:ext cx="369905" cy="35821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A4BDF0B0-8296-4FF6-AD8B-A79B5A8D4437}"/>
              </a:ext>
            </a:extLst>
          </p:cNvPr>
          <p:cNvSpPr/>
          <p:nvPr/>
        </p:nvSpPr>
        <p:spPr>
          <a:xfrm>
            <a:off x="2007908" y="2366123"/>
            <a:ext cx="259715" cy="358219"/>
          </a:xfrm>
          <a:prstGeom prst="downArrow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Pfeil: nach unten 46">
            <a:extLst>
              <a:ext uri="{FF2B5EF4-FFF2-40B4-BE49-F238E27FC236}">
                <a16:creationId xmlns:a16="http://schemas.microsoft.com/office/drawing/2014/main" id="{2759D303-7E84-474E-822E-2839BE05EE87}"/>
              </a:ext>
            </a:extLst>
          </p:cNvPr>
          <p:cNvSpPr/>
          <p:nvPr/>
        </p:nvSpPr>
        <p:spPr>
          <a:xfrm>
            <a:off x="4770929" y="2354946"/>
            <a:ext cx="259715" cy="358219"/>
          </a:xfrm>
          <a:prstGeom prst="downArrow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Pfeil: nach unten 47">
            <a:extLst>
              <a:ext uri="{FF2B5EF4-FFF2-40B4-BE49-F238E27FC236}">
                <a16:creationId xmlns:a16="http://schemas.microsoft.com/office/drawing/2014/main" id="{18F531DA-A083-41A0-B65C-DBB665C7B61F}"/>
              </a:ext>
            </a:extLst>
          </p:cNvPr>
          <p:cNvSpPr/>
          <p:nvPr/>
        </p:nvSpPr>
        <p:spPr>
          <a:xfrm>
            <a:off x="7368381" y="2378226"/>
            <a:ext cx="259715" cy="358219"/>
          </a:xfrm>
          <a:prstGeom prst="downArrow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9" name="Pfeil: nach unten 48">
            <a:extLst>
              <a:ext uri="{FF2B5EF4-FFF2-40B4-BE49-F238E27FC236}">
                <a16:creationId xmlns:a16="http://schemas.microsoft.com/office/drawing/2014/main" id="{57C93DBF-F9EB-4430-9DE8-77C88E54A5AD}"/>
              </a:ext>
            </a:extLst>
          </p:cNvPr>
          <p:cNvSpPr/>
          <p:nvPr/>
        </p:nvSpPr>
        <p:spPr>
          <a:xfrm>
            <a:off x="10131402" y="2378225"/>
            <a:ext cx="259715" cy="358219"/>
          </a:xfrm>
          <a:prstGeom prst="downArrow">
            <a:avLst/>
          </a:prstGeom>
          <a:solidFill>
            <a:srgbClr val="D2AE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Pfeil: nach unten 49">
            <a:extLst>
              <a:ext uri="{FF2B5EF4-FFF2-40B4-BE49-F238E27FC236}">
                <a16:creationId xmlns:a16="http://schemas.microsoft.com/office/drawing/2014/main" id="{5AA3D021-9EAD-4A08-8793-0C4E1695316D}"/>
              </a:ext>
            </a:extLst>
          </p:cNvPr>
          <p:cNvSpPr/>
          <p:nvPr/>
        </p:nvSpPr>
        <p:spPr>
          <a:xfrm rot="10800000">
            <a:off x="665574" y="1641441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Pfeil: nach unten 50">
            <a:extLst>
              <a:ext uri="{FF2B5EF4-FFF2-40B4-BE49-F238E27FC236}">
                <a16:creationId xmlns:a16="http://schemas.microsoft.com/office/drawing/2014/main" id="{1211677B-E774-4A9B-9926-4A805F03895F}"/>
              </a:ext>
            </a:extLst>
          </p:cNvPr>
          <p:cNvSpPr/>
          <p:nvPr/>
        </p:nvSpPr>
        <p:spPr>
          <a:xfrm rot="10800000">
            <a:off x="2437408" y="1639531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Pfeil: nach unten 51">
            <a:extLst>
              <a:ext uri="{FF2B5EF4-FFF2-40B4-BE49-F238E27FC236}">
                <a16:creationId xmlns:a16="http://schemas.microsoft.com/office/drawing/2014/main" id="{11FDD5B0-AEA7-42AC-8A09-7CC3BC1AB711}"/>
              </a:ext>
            </a:extLst>
          </p:cNvPr>
          <p:cNvSpPr/>
          <p:nvPr/>
        </p:nvSpPr>
        <p:spPr>
          <a:xfrm rot="10800000">
            <a:off x="5202128" y="1645669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3" name="Pfeil: nach unten 52">
            <a:extLst>
              <a:ext uri="{FF2B5EF4-FFF2-40B4-BE49-F238E27FC236}">
                <a16:creationId xmlns:a16="http://schemas.microsoft.com/office/drawing/2014/main" id="{0E5EFB15-91CC-48C1-BFE7-EFA717D4ECFF}"/>
              </a:ext>
            </a:extLst>
          </p:cNvPr>
          <p:cNvSpPr/>
          <p:nvPr/>
        </p:nvSpPr>
        <p:spPr>
          <a:xfrm rot="10800000">
            <a:off x="7799582" y="1649686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Pfeil: nach unten 53">
            <a:extLst>
              <a:ext uri="{FF2B5EF4-FFF2-40B4-BE49-F238E27FC236}">
                <a16:creationId xmlns:a16="http://schemas.microsoft.com/office/drawing/2014/main" id="{C0F5F24D-8868-45DA-AE95-DFE4910F164F}"/>
              </a:ext>
            </a:extLst>
          </p:cNvPr>
          <p:cNvSpPr/>
          <p:nvPr/>
        </p:nvSpPr>
        <p:spPr>
          <a:xfrm rot="10800000">
            <a:off x="10551708" y="1649686"/>
            <a:ext cx="259715" cy="35821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0FAAE55-DB49-43F7-9BDE-73FB94C3C108}"/>
              </a:ext>
            </a:extLst>
          </p:cNvPr>
          <p:cNvSpPr/>
          <p:nvPr/>
        </p:nvSpPr>
        <p:spPr>
          <a:xfrm>
            <a:off x="9961961" y="1954722"/>
            <a:ext cx="1028115" cy="4645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648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4B39A91-349F-44C2-8949-C56F34A428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F412ECB-FC0B-4067-9BB3-9A9BFE86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outlook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2431B8-0F6F-BD50-A605-232A6925DF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8925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PEGASOS </a:t>
            </a:r>
            <a:r>
              <a:rPr lang="de-DE" dirty="0" err="1"/>
              <a:t>project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extended</a:t>
            </a:r>
            <a:endParaRPr lang="de-DE" dirty="0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/>
        </p:nvSpPr>
        <p:spPr bwMode="auto">
          <a:xfrm>
            <a:off x="288000" y="1545514"/>
            <a:ext cx="3576142" cy="488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endParaRPr lang="en-GB" b="1" dirty="0"/>
          </a:p>
          <a:p>
            <a:r>
              <a:rPr lang="en-GB" b="1" dirty="0"/>
              <a:t>Next phase:</a:t>
            </a:r>
          </a:p>
          <a:p>
            <a:endParaRPr lang="en-GB" b="1" dirty="0"/>
          </a:p>
          <a:p>
            <a:pPr marL="285750" indent="-285750">
              <a:buFontTx/>
              <a:buChar char="-"/>
            </a:pPr>
            <a:r>
              <a:rPr lang="en-GB" dirty="0"/>
              <a:t>two more years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GEMS data version 3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inclusion of TEMPO data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limited number of products</a:t>
            </a:r>
          </a:p>
          <a:p>
            <a:pPr marL="285750" indent="-285750">
              <a:buFontTx/>
              <a:buChar char="-"/>
            </a:pPr>
            <a:endParaRPr lang="en-GB" baseline="30000" dirty="0"/>
          </a:p>
          <a:p>
            <a:endParaRPr lang="en-GB" baseline="30000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F555E18-11F9-4B09-BA19-ADB0738EC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42" y="1294176"/>
            <a:ext cx="8283658" cy="4968671"/>
          </a:xfrm>
          <a:prstGeom prst="rect">
            <a:avLst/>
          </a:prstGeom>
        </p:spPr>
      </p:pic>
      <p:sp>
        <p:nvSpPr>
          <p:cNvPr id="16" name="Textfeld 7">
            <a:extLst>
              <a:ext uri="{FF2B5EF4-FFF2-40B4-BE49-F238E27FC236}">
                <a16:creationId xmlns:a16="http://schemas.microsoft.com/office/drawing/2014/main" id="{A74DB8C1-2484-4676-A302-BCDDB5B89E91}"/>
              </a:ext>
            </a:extLst>
          </p:cNvPr>
          <p:cNvSpPr txBox="1"/>
          <p:nvPr/>
        </p:nvSpPr>
        <p:spPr>
          <a:xfrm>
            <a:off x="9330201" y="6262847"/>
            <a:ext cx="2695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de-DE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image</a:t>
            </a:r>
            <a:r>
              <a:rPr lang="de-DE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courtesy</a:t>
            </a:r>
            <a:r>
              <a:rPr lang="de-DE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: CEOS</a:t>
            </a:r>
          </a:p>
        </p:txBody>
      </p:sp>
    </p:spTree>
    <p:extLst>
      <p:ext uri="{BB962C8B-B14F-4D97-AF65-F5344CB8AC3E}">
        <p14:creationId xmlns:p14="http://schemas.microsoft.com/office/powerpoint/2010/main" val="204289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9B401F8-1F54-4268-BF10-AE697B3898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F412ECB-FC0B-4067-9BB3-9A9BFE86F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Pegasos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82431B8-0F6F-BD50-A605-232A6925DF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570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Credits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GEMS </a:t>
            </a:r>
            <a:r>
              <a:rPr lang="de-DE" dirty="0" err="1"/>
              <a:t>team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D0FF7EC-6890-4622-B6C5-1A7D6B64E2F3}"/>
              </a:ext>
            </a:extLst>
          </p:cNvPr>
          <p:cNvSpPr txBox="1">
            <a:spLocks/>
          </p:cNvSpPr>
          <p:nvPr/>
        </p:nvSpPr>
        <p:spPr>
          <a:xfrm>
            <a:off x="787314" y="1177359"/>
            <a:ext cx="10709360" cy="517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1" dirty="0">
                <a:solidFill>
                  <a:schemeClr val="accent1"/>
                </a:solidFill>
              </a:rPr>
              <a:t>THANKS </a:t>
            </a:r>
            <a:r>
              <a:rPr lang="de-DE" sz="1800" b="1" dirty="0" err="1">
                <a:solidFill>
                  <a:schemeClr val="accent1"/>
                </a:solidFill>
              </a:rPr>
              <a:t>to</a:t>
            </a:r>
            <a:r>
              <a:rPr lang="de-DE" sz="1800" b="1" dirty="0">
                <a:solidFill>
                  <a:schemeClr val="accent1"/>
                </a:solidFill>
              </a:rPr>
              <a:t> </a:t>
            </a:r>
            <a:r>
              <a:rPr lang="de-DE" sz="1800" b="1" dirty="0" err="1">
                <a:solidFill>
                  <a:schemeClr val="accent1"/>
                </a:solidFill>
              </a:rPr>
              <a:t>Jhoon</a:t>
            </a:r>
            <a:r>
              <a:rPr lang="de-DE" sz="1800" b="1" dirty="0">
                <a:solidFill>
                  <a:schemeClr val="accent1"/>
                </a:solidFill>
              </a:rPr>
              <a:t> Kim, Won-Jin Lee, </a:t>
            </a:r>
            <a:r>
              <a:rPr lang="de-DE" sz="1800" b="1" dirty="0" err="1">
                <a:solidFill>
                  <a:schemeClr val="accent1"/>
                </a:solidFill>
              </a:rPr>
              <a:t>Hyunkee</a:t>
            </a:r>
            <a:r>
              <a:rPr lang="de-DE" sz="1800" b="1" dirty="0">
                <a:solidFill>
                  <a:schemeClr val="accent1"/>
                </a:solidFill>
              </a:rPr>
              <a:t> Hong and </a:t>
            </a:r>
            <a:r>
              <a:rPr lang="de-DE" sz="1800" b="1" dirty="0" err="1">
                <a:solidFill>
                  <a:schemeClr val="accent1"/>
                </a:solidFill>
              </a:rPr>
              <a:t>the</a:t>
            </a:r>
            <a:r>
              <a:rPr lang="de-DE" sz="1800" b="1" dirty="0">
                <a:solidFill>
                  <a:schemeClr val="accent1"/>
                </a:solidFill>
              </a:rPr>
              <a:t> GEMS L2 </a:t>
            </a:r>
            <a:r>
              <a:rPr lang="de-DE" sz="1800" b="1" dirty="0" err="1">
                <a:solidFill>
                  <a:schemeClr val="accent1"/>
                </a:solidFill>
              </a:rPr>
              <a:t>team</a:t>
            </a:r>
            <a:r>
              <a:rPr lang="de-DE" sz="1800" b="1" dirty="0">
                <a:solidFill>
                  <a:schemeClr val="accent1"/>
                </a:solidFill>
              </a:rPr>
              <a:t>!</a:t>
            </a:r>
          </a:p>
          <a:p>
            <a:pPr marL="0" indent="0">
              <a:buNone/>
            </a:pPr>
            <a:endParaRPr lang="de-DE" sz="1800" b="1" dirty="0">
              <a:solidFill>
                <a:schemeClr val="accent1"/>
              </a:solidFill>
            </a:endParaRP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7087D43E-A54D-4F97-A646-0637CA80E4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6130B4-EBF0-4F65-BF5E-2DF355D71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7" y="1764887"/>
            <a:ext cx="6382974" cy="360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0837BC-F073-4C37-961B-58DDDB645A4E}"/>
              </a:ext>
            </a:extLst>
          </p:cNvPr>
          <p:cNvSpPr txBox="1"/>
          <p:nvPr/>
        </p:nvSpPr>
        <p:spPr>
          <a:xfrm>
            <a:off x="488745" y="1864142"/>
            <a:ext cx="6295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PEGASOS meeting in June 2023, Greece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8B213F-D35D-4B8C-8EF3-4AB1CA2E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55" y="2274277"/>
            <a:ext cx="5616000" cy="4212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0F3F87F-4ECA-4D85-91E4-482361BCBFBC}"/>
              </a:ext>
            </a:extLst>
          </p:cNvPr>
          <p:cNvSpPr txBox="1"/>
          <p:nvPr/>
        </p:nvSpPr>
        <p:spPr>
          <a:xfrm>
            <a:off x="6276041" y="6041298"/>
            <a:ext cx="5615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PEGASOS meeting in September 2024, Germany</a:t>
            </a:r>
          </a:p>
        </p:txBody>
      </p:sp>
    </p:spTree>
    <p:extLst>
      <p:ext uri="{BB962C8B-B14F-4D97-AF65-F5344CB8AC3E}">
        <p14:creationId xmlns:p14="http://schemas.microsoft.com/office/powerpoint/2010/main" val="268955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PEGASOS </a:t>
            </a:r>
            <a:r>
              <a:rPr lang="de-DE" dirty="0" err="1"/>
              <a:t>consortium</a:t>
            </a:r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EA537F64-230B-42FD-89E7-DE3CBE577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054100"/>
            <a:ext cx="10801349" cy="5468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de-DE" kern="0" dirty="0" err="1"/>
              <a:t>roduct</a:t>
            </a:r>
            <a:r>
              <a:rPr lang="de-DE" kern="0" dirty="0"/>
              <a:t>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de-DE" kern="0" dirty="0"/>
              <a:t>valuation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de-DE" kern="0" dirty="0"/>
              <a:t>EMS L2 via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de-DE" kern="0" dirty="0"/>
              <a:t>ssessment </a:t>
            </a:r>
            <a:r>
              <a:rPr lang="de-DE" kern="0" dirty="0" err="1"/>
              <a:t>with</a:t>
            </a:r>
            <a:r>
              <a:rPr lang="de-DE" kern="0" dirty="0"/>
              <a:t>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kern="0" dirty="0"/>
              <a:t>5P and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de-DE" kern="0" dirty="0"/>
              <a:t>ther </a:t>
            </a:r>
            <a:r>
              <a:rPr lang="de-DE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de-DE" kern="0" dirty="0"/>
              <a:t>ensors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DLR</a:t>
            </a:r>
          </a:p>
          <a:p>
            <a:pPr lvl="1"/>
            <a:r>
              <a:rPr lang="de-DE" dirty="0"/>
              <a:t>German Aerospace Center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AUTH</a:t>
            </a:r>
          </a:p>
          <a:p>
            <a:pPr lvl="1"/>
            <a:r>
              <a:rPr lang="de-DE" dirty="0"/>
              <a:t>Aristotle University </a:t>
            </a:r>
            <a:r>
              <a:rPr lang="de-DE" dirty="0" err="1"/>
              <a:t>of</a:t>
            </a:r>
            <a:r>
              <a:rPr lang="de-DE" dirty="0"/>
              <a:t> Thessaloniki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BIRA-IASB</a:t>
            </a:r>
          </a:p>
          <a:p>
            <a:pPr lvl="1"/>
            <a:r>
              <a:rPr lang="de-DE" dirty="0"/>
              <a:t>Royal </a:t>
            </a:r>
            <a:r>
              <a:rPr lang="de-DE" dirty="0" err="1"/>
              <a:t>Belgian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Space </a:t>
            </a:r>
            <a:r>
              <a:rPr lang="de-DE" dirty="0" err="1"/>
              <a:t>Aeronomy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IUP-UB</a:t>
            </a:r>
          </a:p>
          <a:p>
            <a:pPr lvl="1"/>
            <a:r>
              <a:rPr lang="de-DE" dirty="0"/>
              <a:t>University </a:t>
            </a:r>
            <a:r>
              <a:rPr lang="de-DE" dirty="0" err="1"/>
              <a:t>of</a:t>
            </a:r>
            <a:r>
              <a:rPr lang="de-DE" dirty="0"/>
              <a:t> Bremen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67FD94-B9C6-488D-A680-833B86367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4" y="1813304"/>
            <a:ext cx="928340" cy="7730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5E46E2-72A7-46C5-AAE8-C23EC247F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94" y="2950900"/>
            <a:ext cx="956199" cy="9561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C04984-EC1F-4D4C-8DFD-B2B0FF210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4" y="4271658"/>
            <a:ext cx="843391" cy="8433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BC5A0F-472B-422F-8D34-FE6F2E9AC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4" y="5479608"/>
            <a:ext cx="840240" cy="84339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CE0829F-990E-44EC-862B-32DB6CB6A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26" y="2641699"/>
            <a:ext cx="4401780" cy="27634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21F6657-D6E9-487F-99AA-E0DE55B6E85B}"/>
              </a:ext>
            </a:extLst>
          </p:cNvPr>
          <p:cNvSpPr txBox="1"/>
          <p:nvPr/>
        </p:nvSpPr>
        <p:spPr>
          <a:xfrm>
            <a:off x="9759058" y="2821702"/>
            <a:ext cx="2243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</a:rPr>
              <a:t>ESA - ESRIN</a:t>
            </a: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D72EE591-ED4D-4BA9-8F2D-3A57FE7B6185}"/>
              </a:ext>
            </a:extLst>
          </p:cNvPr>
          <p:cNvSpPr/>
          <p:nvPr/>
        </p:nvSpPr>
        <p:spPr>
          <a:xfrm>
            <a:off x="7824247" y="1627200"/>
            <a:ext cx="1121790" cy="4792454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FE3D0215-6933-4FE9-8B5E-7D8AE3CAB0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75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0F769BB-6E95-4BCB-8454-25BA58E0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GEMS L2 </a:t>
            </a:r>
            <a:r>
              <a:rPr lang="de-DE" dirty="0" err="1"/>
              <a:t>products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PEGASOS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9195A6-BADB-4BB6-A484-6EBD6076A9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307975" indent="0">
              <a:buNone/>
            </a:pPr>
            <a:r>
              <a:rPr lang="en-GB" b="1" u="sng" dirty="0"/>
              <a:t>used for the comparisons:</a:t>
            </a:r>
          </a:p>
          <a:p>
            <a:r>
              <a:rPr lang="en-GB" dirty="0"/>
              <a:t>space-borne:		TROPOMI, OMI, GOME-2, IASI, VIIRS, CALIOP, AMI</a:t>
            </a:r>
          </a:p>
          <a:p>
            <a:r>
              <a:rPr lang="en-GB" dirty="0"/>
              <a:t>ground-based:	Dobson, Brewer, </a:t>
            </a:r>
            <a:r>
              <a:rPr lang="en-GB" dirty="0" err="1"/>
              <a:t>Ozonesondes</a:t>
            </a:r>
            <a:r>
              <a:rPr lang="en-GB" dirty="0"/>
              <a:t>, FTIR, MAX-DOAS, PGN, NDACC</a:t>
            </a:r>
          </a:p>
          <a:p>
            <a:endParaRPr lang="en-US" dirty="0"/>
          </a:p>
        </p:txBody>
      </p:sp>
      <p:sp>
        <p:nvSpPr>
          <p:cNvPr id="24" name="Foliennummernplatzhalter 2">
            <a:extLst>
              <a:ext uri="{FF2B5EF4-FFF2-40B4-BE49-F238E27FC236}">
                <a16:creationId xmlns:a16="http://schemas.microsoft.com/office/drawing/2014/main" id="{F862F055-E3A5-487D-9EED-8C1FC7118A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43A3BE29-EC21-4FAE-B1EF-A31260495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82" y="1487427"/>
            <a:ext cx="1244387" cy="938392"/>
          </a:xfrm>
          <a:prstGeom prst="rect">
            <a:avLst/>
          </a:prstGeom>
        </p:spPr>
      </p:pic>
      <p:pic>
        <p:nvPicPr>
          <p:cNvPr id="31" name="chart">
            <a:extLst>
              <a:ext uri="{FF2B5EF4-FFF2-40B4-BE49-F238E27FC236}">
                <a16:creationId xmlns:a16="http://schemas.microsoft.com/office/drawing/2014/main" id="{9EE93018-0269-43EC-A57E-29E67E4B5E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74" y="3231346"/>
            <a:ext cx="1153023" cy="860192"/>
          </a:xfrm>
          <a:prstGeom prst="rect">
            <a:avLst/>
          </a:prstGeom>
        </p:spPr>
      </p:pic>
      <p:pic>
        <p:nvPicPr>
          <p:cNvPr id="32" name="Picture 9">
            <a:extLst>
              <a:ext uri="{FF2B5EF4-FFF2-40B4-BE49-F238E27FC236}">
                <a16:creationId xmlns:a16="http://schemas.microsoft.com/office/drawing/2014/main" id="{24AEEFE3-DBC8-4557-A094-549C608AD0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755" y="1191701"/>
            <a:ext cx="1196153" cy="969298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92B4EF6A-CA5B-467E-8740-3746BEBF35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58" y="2389324"/>
            <a:ext cx="1633757" cy="968701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BCF560A-6AF7-4268-AAB4-42FD1F45F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14" y="781398"/>
            <a:ext cx="2564454" cy="1909700"/>
          </a:xfrm>
          <a:prstGeom prst="rect">
            <a:avLst/>
          </a:prstGeom>
        </p:spPr>
      </p:pic>
      <p:sp>
        <p:nvSpPr>
          <p:cNvPr id="35" name="Textfeld 9">
            <a:extLst>
              <a:ext uri="{FF2B5EF4-FFF2-40B4-BE49-F238E27FC236}">
                <a16:creationId xmlns:a16="http://schemas.microsoft.com/office/drawing/2014/main" id="{8B455052-C4EB-449C-9A93-C0942F5C7AE3}"/>
              </a:ext>
            </a:extLst>
          </p:cNvPr>
          <p:cNvSpPr txBox="1"/>
          <p:nvPr/>
        </p:nvSpPr>
        <p:spPr>
          <a:xfrm>
            <a:off x="1507369" y="1066186"/>
            <a:ext cx="2389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 err="1"/>
              <a:t>Ozone</a:t>
            </a:r>
            <a:endParaRPr lang="de-DE" sz="2400" b="1" dirty="0"/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tropospheric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profile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36" name="Textfeld 10">
            <a:extLst>
              <a:ext uri="{FF2B5EF4-FFF2-40B4-BE49-F238E27FC236}">
                <a16:creationId xmlns:a16="http://schemas.microsoft.com/office/drawing/2014/main" id="{44D34C17-3475-42B3-8EB3-5495A182C72D}"/>
              </a:ext>
            </a:extLst>
          </p:cNvPr>
          <p:cNvSpPr txBox="1"/>
          <p:nvPr/>
        </p:nvSpPr>
        <p:spPr>
          <a:xfrm>
            <a:off x="5298059" y="1060418"/>
            <a:ext cx="1720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Sulfur</a:t>
            </a:r>
          </a:p>
          <a:p>
            <a:r>
              <a:rPr lang="de-DE" sz="2400" b="1" dirty="0" err="1"/>
              <a:t>dioxide</a:t>
            </a:r>
            <a:endParaRPr lang="de-DE" sz="2400" b="1" dirty="0"/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</p:txBody>
      </p:sp>
      <p:sp>
        <p:nvSpPr>
          <p:cNvPr id="37" name="Textfeld 11">
            <a:extLst>
              <a:ext uri="{FF2B5EF4-FFF2-40B4-BE49-F238E27FC236}">
                <a16:creationId xmlns:a16="http://schemas.microsoft.com/office/drawing/2014/main" id="{716307C9-95E6-46C6-83A9-7AE6D80B45B0}"/>
              </a:ext>
            </a:extLst>
          </p:cNvPr>
          <p:cNvSpPr txBox="1"/>
          <p:nvPr/>
        </p:nvSpPr>
        <p:spPr>
          <a:xfrm>
            <a:off x="2083096" y="3091432"/>
            <a:ext cx="174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Nitrogendioxide</a:t>
            </a:r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</p:txBody>
      </p:sp>
      <p:sp>
        <p:nvSpPr>
          <p:cNvPr id="38" name="Textfeld 12">
            <a:extLst>
              <a:ext uri="{FF2B5EF4-FFF2-40B4-BE49-F238E27FC236}">
                <a16:creationId xmlns:a16="http://schemas.microsoft.com/office/drawing/2014/main" id="{9A23EC90-17AA-4B0B-9CDB-D5133B6110F7}"/>
              </a:ext>
            </a:extLst>
          </p:cNvPr>
          <p:cNvSpPr txBox="1"/>
          <p:nvPr/>
        </p:nvSpPr>
        <p:spPr>
          <a:xfrm>
            <a:off x="7190705" y="2330816"/>
            <a:ext cx="1748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Clouds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fraction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height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39" name="Textfeld 13">
            <a:extLst>
              <a:ext uri="{FF2B5EF4-FFF2-40B4-BE49-F238E27FC236}">
                <a16:creationId xmlns:a16="http://schemas.microsoft.com/office/drawing/2014/main" id="{9F57AA72-400F-4379-A08E-7F93AD0E134A}"/>
              </a:ext>
            </a:extLst>
          </p:cNvPr>
          <p:cNvSpPr txBox="1"/>
          <p:nvPr/>
        </p:nvSpPr>
        <p:spPr>
          <a:xfrm>
            <a:off x="9851841" y="1153296"/>
            <a:ext cx="2367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Aerosols</a:t>
            </a:r>
          </a:p>
          <a:p>
            <a:r>
              <a:rPr lang="de-DE" sz="2400" b="1" dirty="0" err="1">
                <a:solidFill>
                  <a:schemeClr val="accent1"/>
                </a:solidFill>
              </a:rPr>
              <a:t>index</a:t>
            </a:r>
            <a:endParaRPr lang="de-DE" sz="2400" b="1" dirty="0">
              <a:solidFill>
                <a:schemeClr val="accent1"/>
              </a:solidFill>
            </a:endParaRPr>
          </a:p>
          <a:p>
            <a:r>
              <a:rPr lang="de-DE" sz="2400" b="1" dirty="0" err="1">
                <a:solidFill>
                  <a:schemeClr val="accent1"/>
                </a:solidFill>
              </a:rPr>
              <a:t>layer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dirty="0" err="1">
                <a:solidFill>
                  <a:schemeClr val="accent1"/>
                </a:solidFill>
              </a:rPr>
              <a:t>height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2A1614D0-2F2B-4728-9DAD-866EF5CFB5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237" y="3508815"/>
            <a:ext cx="1104175" cy="1196187"/>
          </a:xfrm>
          <a:prstGeom prst="rect">
            <a:avLst/>
          </a:prstGeom>
        </p:spPr>
      </p:pic>
      <p:sp>
        <p:nvSpPr>
          <p:cNvPr id="41" name="Textfeld 15">
            <a:extLst>
              <a:ext uri="{FF2B5EF4-FFF2-40B4-BE49-F238E27FC236}">
                <a16:creationId xmlns:a16="http://schemas.microsoft.com/office/drawing/2014/main" id="{7F3BBFC9-41A2-4FBD-A0B6-59D186083A1D}"/>
              </a:ext>
            </a:extLst>
          </p:cNvPr>
          <p:cNvSpPr txBox="1"/>
          <p:nvPr/>
        </p:nvSpPr>
        <p:spPr>
          <a:xfrm>
            <a:off x="5202504" y="3637392"/>
            <a:ext cx="264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Formaldehyde</a:t>
            </a:r>
          </a:p>
          <a:p>
            <a:r>
              <a:rPr lang="de-DE" sz="2400" b="1" dirty="0">
                <a:solidFill>
                  <a:schemeClr val="accent1"/>
                </a:solidFill>
              </a:rPr>
              <a:t>total</a:t>
            </a:r>
          </a:p>
        </p:txBody>
      </p:sp>
      <p:sp>
        <p:nvSpPr>
          <p:cNvPr id="42" name="Textfeld 16">
            <a:extLst>
              <a:ext uri="{FF2B5EF4-FFF2-40B4-BE49-F238E27FC236}">
                <a16:creationId xmlns:a16="http://schemas.microsoft.com/office/drawing/2014/main" id="{C51C602B-B326-4C7C-B519-5555EDEAE1B0}"/>
              </a:ext>
            </a:extLst>
          </p:cNvPr>
          <p:cNvSpPr txBox="1"/>
          <p:nvPr/>
        </p:nvSpPr>
        <p:spPr>
          <a:xfrm>
            <a:off x="10240423" y="3532546"/>
            <a:ext cx="209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de-DE" sz="2400" b="1" dirty="0"/>
              <a:t>Surface </a:t>
            </a:r>
            <a:r>
              <a:rPr lang="de-DE" sz="2400" b="1" dirty="0" err="1"/>
              <a:t>properties</a:t>
            </a:r>
            <a:endParaRPr lang="de-DE" sz="2400" b="1" dirty="0"/>
          </a:p>
          <a:p>
            <a:r>
              <a:rPr lang="de-DE" sz="2400" b="1" dirty="0">
                <a:solidFill>
                  <a:schemeClr val="accent1"/>
                </a:solidFill>
              </a:rPr>
              <a:t>BRF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FCAEE6CB-0E0A-40FC-BDE7-2145B749A8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34" y="3588743"/>
            <a:ext cx="1833949" cy="10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1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D8E7290-45D0-48B2-9F7D-812C1C9E71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7794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E7212F-9BDD-4471-830C-851E9EDC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highlights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235E2BCB-E4EF-4283-B38D-92B0411F5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20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Ozone</a:t>
            </a:r>
            <a:r>
              <a:rPr lang="de-DE" dirty="0"/>
              <a:t> (total)		</a:t>
            </a:r>
            <a:r>
              <a:rPr lang="de-DE" sz="1600" dirty="0"/>
              <a:t>Team: K. Garane, T. Verhoelst, K.-P. Heue, S. Compernolle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3" name="Textfeld 4">
            <a:extLst>
              <a:ext uri="{FF2B5EF4-FFF2-40B4-BE49-F238E27FC236}">
                <a16:creationId xmlns:a16="http://schemas.microsoft.com/office/drawing/2014/main" id="{EFE92A2F-CE01-45AB-BC70-EA6170E6D9CB}"/>
              </a:ext>
            </a:extLst>
          </p:cNvPr>
          <p:cNvSpPr txBox="1"/>
          <p:nvPr/>
        </p:nvSpPr>
        <p:spPr>
          <a:xfrm>
            <a:off x="322781" y="1265879"/>
            <a:ext cx="45199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r>
              <a:rPr lang="en-US" sz="1400" dirty="0"/>
              <a:t>3 years of GEMS O3T v2.0 data showed: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Mean relative bias </a:t>
            </a:r>
            <a:r>
              <a:rPr lang="en-US" sz="1400" dirty="0" err="1"/>
              <a:t>w.r.t.</a:t>
            </a:r>
            <a:r>
              <a:rPr lang="en-US" sz="1400" dirty="0"/>
              <a:t> gr-based stations and other satellite missions: -2 %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Pearson correlation coefficient ≥ 0.85 (0.97 – 0.99 for the PGN co-locations), showing a very good agreement between GEMS and the reference measurements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North – South gradient with an annual cycle:</a:t>
            </a:r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Very good agreement during spring, summer and autumn months (± 1%).</a:t>
            </a:r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During winter months and for higher latitudes GEMS underestimates total ozone by up to -4%.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5" name="Textfeld 10">
            <a:extLst>
              <a:ext uri="{FF2B5EF4-FFF2-40B4-BE49-F238E27FC236}">
                <a16:creationId xmlns:a16="http://schemas.microsoft.com/office/drawing/2014/main" id="{410E1550-4E5E-46E6-BCED-1D2A86A71BA4}"/>
              </a:ext>
            </a:extLst>
          </p:cNvPr>
          <p:cNvSpPr txBox="1"/>
          <p:nvPr/>
        </p:nvSpPr>
        <p:spPr>
          <a:xfrm>
            <a:off x="5658841" y="5841907"/>
            <a:ext cx="6210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1400" dirty="0"/>
              <a:t>T</a:t>
            </a:r>
            <a:r>
              <a:rPr lang="en-US" sz="1400" dirty="0">
                <a:effectLst/>
                <a:ea typeface="Arial" panose="020B0604020202020204" pitchFamily="34" charset="0"/>
                <a:cs typeface="Frutiger-Light"/>
              </a:rPr>
              <a:t>he mean percentage difference between the O3T observations from GEMS and </a:t>
            </a:r>
            <a:r>
              <a:rPr lang="en-US" sz="1400" dirty="0">
                <a:ea typeface="Arial" panose="020B0604020202020204" pitchFamily="34" charset="0"/>
                <a:cs typeface="Frutiger-Light"/>
              </a:rPr>
              <a:t>other satellite missions (left:</a:t>
            </a:r>
            <a:r>
              <a:rPr lang="en-US" sz="1400" dirty="0">
                <a:effectLst/>
                <a:ea typeface="Arial" panose="020B0604020202020204" pitchFamily="34" charset="0"/>
                <a:cs typeface="Frutiger-Light"/>
              </a:rPr>
              <a:t>S5P, right: GOME2C), over the GEMS FOV.</a:t>
            </a:r>
            <a:endParaRPr lang="de-DE" sz="1400" dirty="0"/>
          </a:p>
        </p:txBody>
      </p:sp>
      <p:pic>
        <p:nvPicPr>
          <p:cNvPr id="16" name="Εικόνα 8">
            <a:extLst>
              <a:ext uri="{FF2B5EF4-FFF2-40B4-BE49-F238E27FC236}">
                <a16:creationId xmlns:a16="http://schemas.microsoft.com/office/drawing/2014/main" id="{0DD790A2-B647-4F9E-8441-CE67B9723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23"/>
          <a:stretch/>
        </p:blipFill>
        <p:spPr>
          <a:xfrm>
            <a:off x="5632621" y="3284328"/>
            <a:ext cx="2983506" cy="2611698"/>
          </a:xfrm>
          <a:prstGeom prst="rect">
            <a:avLst/>
          </a:prstGeom>
        </p:spPr>
      </p:pic>
      <p:pic>
        <p:nvPicPr>
          <p:cNvPr id="18" name="Εικόνα 12">
            <a:extLst>
              <a:ext uri="{FF2B5EF4-FFF2-40B4-BE49-F238E27FC236}">
                <a16:creationId xmlns:a16="http://schemas.microsoft.com/office/drawing/2014/main" id="{D6C7E02C-87D7-48DB-BCB6-270E57BE5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21" y="1242630"/>
            <a:ext cx="3227090" cy="2132036"/>
          </a:xfrm>
          <a:prstGeom prst="rect">
            <a:avLst/>
          </a:prstGeom>
        </p:spPr>
      </p:pic>
      <p:pic>
        <p:nvPicPr>
          <p:cNvPr id="19" name="Εικόνα 13">
            <a:extLst>
              <a:ext uri="{FF2B5EF4-FFF2-40B4-BE49-F238E27FC236}">
                <a16:creationId xmlns:a16="http://schemas.microsoft.com/office/drawing/2014/main" id="{1AEFB7E8-3831-4151-8060-FFC439BF9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027"/>
          <a:stretch/>
        </p:blipFill>
        <p:spPr>
          <a:xfrm>
            <a:off x="8546637" y="3434310"/>
            <a:ext cx="2994152" cy="2461716"/>
          </a:xfrm>
          <a:prstGeom prst="rect">
            <a:avLst/>
          </a:prstGeom>
        </p:spPr>
      </p:pic>
      <p:sp>
        <p:nvSpPr>
          <p:cNvPr id="20" name="Textfeld 10">
            <a:extLst>
              <a:ext uri="{FF2B5EF4-FFF2-40B4-BE49-F238E27FC236}">
                <a16:creationId xmlns:a16="http://schemas.microsoft.com/office/drawing/2014/main" id="{EE001C30-7F00-4F51-80F2-EC6AD4FCC22F}"/>
              </a:ext>
            </a:extLst>
          </p:cNvPr>
          <p:cNvSpPr txBox="1"/>
          <p:nvPr/>
        </p:nvSpPr>
        <p:spPr>
          <a:xfrm>
            <a:off x="8802514" y="1608376"/>
            <a:ext cx="3066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dirty="0" err="1"/>
              <a:t>Hemispherical</a:t>
            </a:r>
            <a:r>
              <a:rPr lang="de-DE" sz="1400" dirty="0"/>
              <a:t> time-</a:t>
            </a:r>
            <a:r>
              <a:rPr lang="de-DE" sz="1400" dirty="0" err="1"/>
              <a:t>series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mean</a:t>
            </a:r>
            <a:r>
              <a:rPr lang="de-DE" sz="1400" dirty="0"/>
              <a:t> relative </a:t>
            </a:r>
            <a:r>
              <a:rPr lang="de-DE" sz="1400" dirty="0" err="1"/>
              <a:t>bias</a:t>
            </a:r>
            <a:r>
              <a:rPr lang="de-DE" sz="1400" dirty="0"/>
              <a:t> (%)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GEMS O3T </a:t>
            </a:r>
            <a:r>
              <a:rPr lang="de-DE" sz="1400" dirty="0" err="1"/>
              <a:t>observations</a:t>
            </a:r>
            <a:r>
              <a:rPr lang="de-DE" sz="1400" dirty="0"/>
              <a:t> w.r.t. </a:t>
            </a:r>
            <a:r>
              <a:rPr lang="de-DE" sz="1400" dirty="0" err="1"/>
              <a:t>ground-based</a:t>
            </a:r>
            <a:r>
              <a:rPr lang="de-DE" sz="1400" dirty="0"/>
              <a:t> </a:t>
            </a:r>
            <a:r>
              <a:rPr lang="de-DE" sz="1400" dirty="0" err="1"/>
              <a:t>reference</a:t>
            </a:r>
            <a:r>
              <a:rPr lang="de-DE" sz="1400" dirty="0"/>
              <a:t> </a:t>
            </a:r>
            <a:r>
              <a:rPr lang="de-DE" sz="1400" dirty="0" err="1"/>
              <a:t>measurements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Brewer </a:t>
            </a:r>
            <a:r>
              <a:rPr lang="de-DE" sz="1400" dirty="0" err="1"/>
              <a:t>stations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GEMS FOV. </a:t>
            </a:r>
          </a:p>
        </p:txBody>
      </p:sp>
    </p:spTree>
    <p:extLst>
      <p:ext uri="{BB962C8B-B14F-4D97-AF65-F5344CB8AC3E}">
        <p14:creationId xmlns:p14="http://schemas.microsoft.com/office/powerpoint/2010/main" val="346266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Ozone</a:t>
            </a:r>
            <a:r>
              <a:rPr lang="de-DE" dirty="0"/>
              <a:t> (</a:t>
            </a:r>
            <a:r>
              <a:rPr lang="de-DE" dirty="0" err="1"/>
              <a:t>troposheric</a:t>
            </a:r>
            <a:r>
              <a:rPr lang="de-DE" dirty="0"/>
              <a:t>)		</a:t>
            </a:r>
            <a:r>
              <a:rPr lang="de-DE" sz="1600" dirty="0"/>
              <a:t>Team: K.-P. Heue, D. Hubert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0" name="Textfeld 6">
            <a:extLst>
              <a:ext uri="{FF2B5EF4-FFF2-40B4-BE49-F238E27FC236}">
                <a16:creationId xmlns:a16="http://schemas.microsoft.com/office/drawing/2014/main" id="{88355B78-D870-4199-AEEC-0C2A522CF0B5}"/>
              </a:ext>
            </a:extLst>
          </p:cNvPr>
          <p:cNvSpPr/>
          <p:nvPr/>
        </p:nvSpPr>
        <p:spPr>
          <a:xfrm>
            <a:off x="321166" y="1385222"/>
            <a:ext cx="3926160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de-DE" sz="1400" b="1" u="sng" strike="noStrike" spc="-1" dirty="0" err="1">
                <a:solidFill>
                  <a:srgbClr val="82A043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  <a:r>
              <a:rPr lang="de-DE" sz="1400" b="1" u="sng" strike="noStrike" spc="-1" dirty="0">
                <a:solidFill>
                  <a:srgbClr val="82A043"/>
                </a:solidFill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GB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Based on version 2.0</a:t>
            </a:r>
          </a:p>
          <a:p>
            <a:pPr marL="285840" indent="-285840" algn="just">
              <a:buClr>
                <a:srgbClr val="000000"/>
              </a:buClr>
              <a:buFont typeface="Arial"/>
              <a:buChar char="•"/>
            </a:pPr>
            <a:r>
              <a:rPr lang="en-US" sz="1400" spc="-1" dirty="0">
                <a:latin typeface="Verdana" panose="020B0604030504040204" pitchFamily="34" charset="0"/>
                <a:ea typeface="Verdana" panose="020B0604030504040204" pitchFamily="34" charset="0"/>
              </a:rPr>
              <a:t>Bias 30-40% relative to S5P and GOME_2  </a:t>
            </a:r>
            <a:endParaRPr lang="en-GB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Within the tropics (up to 20°S)</a:t>
            </a:r>
            <a:endParaRPr lang="en-GB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32000" lvl="1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Confirmed by </a:t>
            </a:r>
            <a:r>
              <a:rPr lang="en-US" sz="1400" b="0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sondes</a:t>
            </a: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in Hong Kong and Kuala Lumpur</a:t>
            </a:r>
            <a:endParaRPr lang="en-GB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Lower bias over Korea relative to </a:t>
            </a:r>
            <a:r>
              <a:rPr lang="en-US" sz="1400" b="0" strike="noStrike" spc="-1" dirty="0" err="1">
                <a:latin typeface="Verdana" panose="020B0604030504040204" pitchFamily="34" charset="0"/>
                <a:ea typeface="Verdana" panose="020B0604030504040204" pitchFamily="34" charset="0"/>
              </a:rPr>
              <a:t>sondes</a:t>
            </a:r>
            <a:r>
              <a:rPr lang="en-US" sz="1400" b="0" strike="noStrike" spc="-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GB" sz="1400" b="0" strike="noStrike" spc="-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49F420D-2E8A-48C9-A8F4-9516210BA7B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654274" y="1289023"/>
            <a:ext cx="7216560" cy="2405520"/>
          </a:xfrm>
          <a:prstGeom prst="rect">
            <a:avLst/>
          </a:prstGeom>
          <a:ln w="0">
            <a:noFill/>
          </a:ln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19CC859-4ED4-4294-8E9A-044935E0A7E8}"/>
              </a:ext>
            </a:extLst>
          </p:cNvPr>
          <p:cNvGrpSpPr/>
          <p:nvPr/>
        </p:nvGrpSpPr>
        <p:grpSpPr>
          <a:xfrm>
            <a:off x="1249700" y="3753647"/>
            <a:ext cx="10189924" cy="2882130"/>
            <a:chOff x="3222360" y="3420000"/>
            <a:chExt cx="9077760" cy="3438000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D6CB11F-1A34-43ED-8E00-9DA9AD4F560A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9812880" y="3420000"/>
              <a:ext cx="2487240" cy="343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F176FE3D-9026-405C-B059-23538BAE732A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7622280" y="3420000"/>
              <a:ext cx="2484360" cy="343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1F83C8C-CBD0-49DA-9DCF-1A7C066162F5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5424120" y="3420000"/>
              <a:ext cx="2490480" cy="343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E19C750-C386-4E36-BF5C-6C8D5107573E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3222360" y="3420000"/>
              <a:ext cx="2491920" cy="343800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7810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Ozone</a:t>
            </a:r>
            <a:r>
              <a:rPr lang="de-DE" dirty="0"/>
              <a:t> (</a:t>
            </a:r>
            <a:r>
              <a:rPr lang="de-DE" dirty="0" err="1"/>
              <a:t>profile</a:t>
            </a:r>
            <a:r>
              <a:rPr lang="de-DE" dirty="0"/>
              <a:t>)			</a:t>
            </a:r>
            <a:r>
              <a:rPr lang="de-DE" sz="1600" dirty="0"/>
              <a:t>Team: A. Keppens, D. Hubert, J.-C. Lambert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DEF8EACC-73CF-46FC-8C2E-4671D7061939}"/>
              </a:ext>
            </a:extLst>
          </p:cNvPr>
          <p:cNvSpPr txBox="1"/>
          <p:nvPr/>
        </p:nvSpPr>
        <p:spPr>
          <a:xfrm>
            <a:off x="329429" y="1475596"/>
            <a:ext cx="39343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GEMS O3P v3 information content: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Mostly off-diagonal sensitivity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DFS ~1.5 from lower stratosphere (15-30 km)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5-10 km effective vertical resolution (FWHM)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  <a:p>
            <a:pPr algn="just"/>
            <a:r>
              <a:rPr lang="en-US" sz="1400" dirty="0"/>
              <a:t>GEMS O3P v3 uncertainty: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Order of 5-10 % negative bias and</a:t>
            </a:r>
            <a:br>
              <a:rPr lang="en-US" sz="1400" dirty="0"/>
            </a:br>
            <a:r>
              <a:rPr lang="en-US" sz="1400" dirty="0"/>
              <a:t>10 % dispersion in lower stratosphere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10-20 % positive tropospheric bias &amp; dispersion (increase in UTLS)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AK smoothing systematically reduces tropospheric uncertainties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Clear effect of clouds and SZA / VZA</a:t>
            </a: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145B0971-C10D-4475-8CBD-324AEF663A62}"/>
              </a:ext>
            </a:extLst>
          </p:cNvPr>
          <p:cNvSpPr txBox="1"/>
          <p:nvPr/>
        </p:nvSpPr>
        <p:spPr>
          <a:xfrm>
            <a:off x="4839730" y="5722784"/>
            <a:ext cx="7022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dirty="0"/>
              <a:t>GEMS L2 v3 ozone profile data in comparison with vertically smoothed ozonesonde data from four stations (2021/03 – 2023/12)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255FF5E-599C-44CB-A164-E7A1D9CAD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56" y="1659815"/>
            <a:ext cx="7022841" cy="39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6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7B4EA774-811D-49A6-B74B-5FDAE494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Nitrogendioxide		</a:t>
            </a:r>
            <a:r>
              <a:rPr lang="de-DE" sz="1600" dirty="0"/>
              <a:t>Team: K.-U. Eichmann, G. Pinardi, S. Compernolle, T. Verhoelst</a:t>
            </a:r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6B9FB5F3-8F9A-4F69-8C36-5B76623D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feld 3">
            <a:extLst>
              <a:ext uri="{FF2B5EF4-FFF2-40B4-BE49-F238E27FC236}">
                <a16:creationId xmlns:a16="http://schemas.microsoft.com/office/drawing/2014/main" id="{1416D54D-63E8-4896-B660-9A715CB00E37}"/>
              </a:ext>
            </a:extLst>
          </p:cNvPr>
          <p:cNvSpPr txBox="1"/>
          <p:nvPr/>
        </p:nvSpPr>
        <p:spPr>
          <a:xfrm>
            <a:off x="631760" y="1479744"/>
            <a:ext cx="401684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6106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12212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8319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24425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3053182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3663818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4274454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4885091" algn="l" defTabSz="1221273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de-DE" sz="1400" b="1" u="sng" dirty="0" err="1">
                <a:solidFill>
                  <a:srgbClr val="82A043"/>
                </a:solidFill>
              </a:rPr>
              <a:t>Results</a:t>
            </a:r>
            <a:r>
              <a:rPr lang="de-DE" sz="1400" b="1" u="sng" dirty="0">
                <a:solidFill>
                  <a:srgbClr val="82A043"/>
                </a:solidFill>
              </a:rPr>
              <a:t>:</a:t>
            </a:r>
          </a:p>
          <a:p>
            <a:pPr algn="just"/>
            <a:endParaRPr lang="de-DE" b="1" u="sng" dirty="0">
              <a:solidFill>
                <a:srgbClr val="82A04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MAX-DOAS</a:t>
            </a:r>
            <a:r>
              <a:rPr lang="de-DE" sz="1400" dirty="0">
                <a:ea typeface="Verdana" panose="020B0604030504040204" pitchFamily="34" charset="0"/>
              </a:rPr>
              <a:t> (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11 stations) </a:t>
            </a:r>
            <a:r>
              <a:rPr lang="de-DE" sz="1400" dirty="0" err="1">
                <a:ea typeface="Verdana" panose="020B0604030504040204" pitchFamily="34" charset="0"/>
              </a:rPr>
              <a:t>tropospheric</a:t>
            </a:r>
            <a:r>
              <a:rPr lang="de-DE" sz="1400" dirty="0">
                <a:ea typeface="Verdana" panose="020B0604030504040204" pitchFamily="34" charset="0"/>
              </a:rPr>
              <a:t> NO2 (V2): </a:t>
            </a:r>
            <a:r>
              <a:rPr lang="en-US" sz="1400" dirty="0">
                <a:ea typeface="Verdana" panose="020B0604030504040204" pitchFamily="34" charset="0"/>
              </a:rPr>
              <a:t>median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 bias 2.3 Pmolec/cm² (23.3%) and network dispersion 3.9 Pmolec/cm² (34%).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  <a:cs typeface="Frutiger-Ligh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1" dirty="0">
                <a:ea typeface="Verdana" panose="020B0604030504040204" pitchFamily="34" charset="0"/>
              </a:rPr>
              <a:t>PGN</a:t>
            </a:r>
            <a:r>
              <a:rPr lang="de-DE" sz="1400" dirty="0">
                <a:ea typeface="Verdana" panose="020B0604030504040204" pitchFamily="34" charset="0"/>
              </a:rPr>
              <a:t> (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5 stations) </a:t>
            </a:r>
            <a:r>
              <a:rPr lang="de-DE" sz="1400" dirty="0">
                <a:ea typeface="Verdana" panose="020B0604030504040204" pitchFamily="34" charset="0"/>
              </a:rPr>
              <a:t>total NO2 (V2): median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~</a:t>
            </a:r>
            <a:r>
              <a:rPr lang="en-US" sz="1400" dirty="0">
                <a:ea typeface="Verdana" panose="020B0604030504040204" pitchFamily="34" charset="0"/>
              </a:rPr>
              <a:t>5</a:t>
            </a:r>
            <a:r>
              <a:rPr lang="en-US" sz="1400" dirty="0">
                <a:ea typeface="Verdana" panose="020B0604030504040204" pitchFamily="34" charset="0"/>
                <a:cs typeface="Frutiger-Light"/>
              </a:rPr>
              <a:t> Pmolec/cm² (30 %) and network dispersion 7 Pmolec/cm² (50%).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>
                <a:ea typeface="Verdana" panose="020B0604030504040204" pitchFamily="34" charset="0"/>
              </a:rPr>
              <a:t>GEMS total NO2 (</a:t>
            </a:r>
            <a:r>
              <a:rPr lang="de-DE" sz="1400" b="1" dirty="0">
                <a:solidFill>
                  <a:srgbClr val="C00000"/>
                </a:solidFill>
                <a:ea typeface="Verdana" panose="020B0604030504040204" pitchFamily="34" charset="0"/>
              </a:rPr>
              <a:t>V2</a:t>
            </a:r>
            <a:r>
              <a:rPr lang="de-DE" sz="1400" dirty="0">
                <a:ea typeface="Verdana" panose="020B0604030504040204" pitchFamily="34" charset="0"/>
              </a:rPr>
              <a:t>) versus </a:t>
            </a:r>
            <a:r>
              <a:rPr lang="de-DE" sz="1400" b="1" dirty="0">
                <a:ea typeface="Verdana" panose="020B0604030504040204" pitchFamily="34" charset="0"/>
              </a:rPr>
              <a:t>TROPOMI</a:t>
            </a:r>
            <a:r>
              <a:rPr lang="de-DE" sz="1400" dirty="0">
                <a:ea typeface="Verdana" panose="020B0604030504040204" pitchFamily="34" charset="0"/>
              </a:rPr>
              <a:t>:</a:t>
            </a:r>
            <a:r>
              <a:rPr lang="en-US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low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in South and </a:t>
            </a:r>
            <a:r>
              <a:rPr lang="de-DE" sz="1400" dirty="0" err="1">
                <a:ea typeface="Verdana" panose="020B0604030504040204" pitchFamily="34" charset="0"/>
              </a:rPr>
              <a:t>over</a:t>
            </a:r>
            <a:r>
              <a:rPr lang="de-DE" sz="1400" dirty="0">
                <a:ea typeface="Verdana" panose="020B0604030504040204" pitchFamily="34" charset="0"/>
              </a:rPr>
              <a:t> Ocean, TROPOMI </a:t>
            </a:r>
            <a:r>
              <a:rPr lang="de-DE" sz="1400" dirty="0" err="1">
                <a:ea typeface="Verdana" panose="020B0604030504040204" pitchFamily="34" charset="0"/>
              </a:rPr>
              <a:t>low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in North and </a:t>
            </a:r>
            <a:r>
              <a:rPr lang="de-DE" sz="1400" dirty="0" err="1">
                <a:ea typeface="Verdana" panose="020B0604030504040204" pitchFamily="34" charset="0"/>
              </a:rPr>
              <a:t>polluted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areas</a:t>
            </a:r>
            <a:endParaRPr lang="de-DE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ea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>
                <a:ea typeface="Verdana" panose="020B0604030504040204" pitchFamily="34" charset="0"/>
              </a:rPr>
              <a:t>GEMS total NO2 (</a:t>
            </a:r>
            <a:r>
              <a:rPr lang="de-DE" sz="1400" b="1" dirty="0">
                <a:solidFill>
                  <a:srgbClr val="00B050"/>
                </a:solidFill>
                <a:ea typeface="Verdana" panose="020B0604030504040204" pitchFamily="34" charset="0"/>
              </a:rPr>
              <a:t>V3</a:t>
            </a:r>
            <a:r>
              <a:rPr lang="de-DE" sz="1400" dirty="0">
                <a:ea typeface="Verdana" panose="020B0604030504040204" pitchFamily="34" charset="0"/>
              </a:rPr>
              <a:t>) </a:t>
            </a:r>
            <a:r>
              <a:rPr lang="de-DE" sz="1400" dirty="0" err="1">
                <a:ea typeface="Verdana" panose="020B0604030504040204" pitchFamily="34" charset="0"/>
              </a:rPr>
              <a:t>preliminary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checked</a:t>
            </a:r>
            <a:r>
              <a:rPr lang="de-DE" sz="1400" dirty="0">
                <a:ea typeface="Verdana" panose="020B0604030504040204" pitchFamily="34" charset="0"/>
              </a:rPr>
              <a:t>: </a:t>
            </a:r>
            <a:r>
              <a:rPr lang="de-DE" sz="1400" b="1" dirty="0">
                <a:solidFill>
                  <a:srgbClr val="00B050"/>
                </a:solidFill>
                <a:ea typeface="Verdana" panose="020B0604030504040204" pitchFamily="34" charset="0"/>
              </a:rPr>
              <a:t>NO2 </a:t>
            </a:r>
            <a:r>
              <a:rPr lang="de-DE" sz="1400" b="1" dirty="0" err="1">
                <a:solidFill>
                  <a:srgbClr val="00B050"/>
                </a:solidFill>
                <a:ea typeface="Verdana" panose="020B0604030504040204" pitchFamily="34" charset="0"/>
              </a:rPr>
              <a:t>improved</a:t>
            </a:r>
            <a:r>
              <a:rPr lang="de-DE" sz="1400" b="1" dirty="0">
                <a:solidFill>
                  <a:srgbClr val="00B050"/>
                </a:solidFill>
                <a:ea typeface="Verdana" panose="020B0604030504040204" pitchFamily="34" charset="0"/>
              </a:rPr>
              <a:t> </a:t>
            </a:r>
            <a:r>
              <a:rPr lang="de-DE" sz="1400" dirty="0">
                <a:ea typeface="Verdana" panose="020B0604030504040204" pitchFamily="34" charset="0"/>
              </a:rPr>
              <a:t>-&gt; negative GEMS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over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Ocean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removed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and</a:t>
            </a:r>
            <a:r>
              <a:rPr lang="de-DE" sz="1400" dirty="0">
                <a:ea typeface="Verdana" panose="020B0604030504040204" pitchFamily="34" charset="0"/>
              </a:rPr>
              <a:t> high </a:t>
            </a:r>
            <a:r>
              <a:rPr lang="de-DE" sz="1400" dirty="0" err="1">
                <a:ea typeface="Verdana" panose="020B0604030504040204" pitchFamily="34" charset="0"/>
              </a:rPr>
              <a:t>bias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over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polluted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scenes</a:t>
            </a:r>
            <a:r>
              <a:rPr lang="de-DE" sz="1400" dirty="0">
                <a:ea typeface="Verdana" panose="020B0604030504040204" pitchFamily="34" charset="0"/>
              </a:rPr>
              <a:t> </a:t>
            </a:r>
            <a:r>
              <a:rPr lang="de-DE" sz="1400" dirty="0" err="1">
                <a:ea typeface="Verdana" panose="020B0604030504040204" pitchFamily="34" charset="0"/>
              </a:rPr>
              <a:t>reduced</a:t>
            </a:r>
            <a:r>
              <a:rPr lang="de-DE" sz="1400" dirty="0">
                <a:ea typeface="Verdana" panose="020B0604030504040204" pitchFamily="34" charset="0"/>
              </a:rPr>
              <a:t>.</a:t>
            </a:r>
            <a:endParaRPr lang="en-US" sz="1400" dirty="0">
              <a:ea typeface="Verdana" panose="020B060403050404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4D7E7FD-7975-40C4-915E-AC3EA3493AED}"/>
              </a:ext>
            </a:extLst>
          </p:cNvPr>
          <p:cNvGrpSpPr/>
          <p:nvPr/>
        </p:nvGrpSpPr>
        <p:grpSpPr>
          <a:xfrm>
            <a:off x="6168573" y="1211103"/>
            <a:ext cx="5391667" cy="2471137"/>
            <a:chOff x="4841800" y="4011263"/>
            <a:chExt cx="6498645" cy="2894329"/>
          </a:xfrm>
        </p:grpSpPr>
        <p:sp>
          <p:nvSpPr>
            <p:cNvPr id="14" name="Textfeld 6">
              <a:extLst>
                <a:ext uri="{FF2B5EF4-FFF2-40B4-BE49-F238E27FC236}">
                  <a16:creationId xmlns:a16="http://schemas.microsoft.com/office/drawing/2014/main" id="{865A4274-6556-4539-A157-632C2C54EC97}"/>
                </a:ext>
              </a:extLst>
            </p:cNvPr>
            <p:cNvSpPr txBox="1"/>
            <p:nvPr/>
          </p:nvSpPr>
          <p:spPr>
            <a:xfrm>
              <a:off x="4841800" y="6364865"/>
              <a:ext cx="6498645" cy="540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200" dirty="0">
                  <a:ea typeface="Verdana" panose="020B0604030504040204" pitchFamily="34" charset="0"/>
                  <a:cs typeface="Frutiger-Light"/>
                </a:rPr>
                <a:t>Time-series of relative differences (GEMS V2) at the different MAX-DOAS stations (Nov 2020 to end 2023). </a:t>
              </a:r>
              <a:endParaRPr lang="de-DE" sz="1200" dirty="0">
                <a:ea typeface="Verdana" panose="020B0604030504040204" pitchFamily="34" charset="0"/>
              </a:endParaRPr>
            </a:p>
          </p:txBody>
        </p:sp>
        <p:pic>
          <p:nvPicPr>
            <p:cNvPr id="15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37EB5B2-3323-42E6-9520-AD895064A79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" b="5668"/>
            <a:stretch/>
          </p:blipFill>
          <p:spPr bwMode="auto">
            <a:xfrm>
              <a:off x="4986690" y="4011263"/>
              <a:ext cx="6174646" cy="23536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8F0159C-9DCA-460E-877F-1A4A5672F62B}"/>
              </a:ext>
            </a:extLst>
          </p:cNvPr>
          <p:cNvGrpSpPr/>
          <p:nvPr/>
        </p:nvGrpSpPr>
        <p:grpSpPr>
          <a:xfrm>
            <a:off x="5908316" y="3818846"/>
            <a:ext cx="5595828" cy="2666249"/>
            <a:chOff x="4841800" y="1068921"/>
            <a:chExt cx="6498645" cy="2907232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01417DE-BAD0-440F-BDB4-058812F52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6"/>
            <a:stretch/>
          </p:blipFill>
          <p:spPr>
            <a:xfrm>
              <a:off x="5074883" y="1078349"/>
              <a:ext cx="3246805" cy="2463035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4F0109C-CF6C-4857-833B-6733202C8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5" b="11283"/>
            <a:stretch/>
          </p:blipFill>
          <p:spPr>
            <a:xfrm>
              <a:off x="8000786" y="1068921"/>
              <a:ext cx="3246805" cy="2177593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786E3BC-3446-4F74-BC22-710E5E7AC07F}"/>
                </a:ext>
              </a:extLst>
            </p:cNvPr>
            <p:cNvSpPr/>
            <p:nvPr/>
          </p:nvSpPr>
          <p:spPr>
            <a:xfrm>
              <a:off x="4841800" y="3514488"/>
              <a:ext cx="64986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pPr algn="just"/>
              <a:r>
                <a:rPr lang="de-DE" sz="1200" dirty="0" err="1"/>
                <a:t>Comparison</a:t>
              </a:r>
              <a:r>
                <a:rPr lang="de-DE" sz="1200" dirty="0"/>
                <a:t> </a:t>
              </a:r>
              <a:r>
                <a:rPr lang="de-DE" sz="1200" dirty="0" err="1"/>
                <a:t>of</a:t>
              </a:r>
              <a:r>
                <a:rPr lang="de-DE" sz="1200" dirty="0"/>
                <a:t> GEMS - TROPOMI total NO2 </a:t>
              </a:r>
              <a:r>
                <a:rPr lang="de-DE" sz="1200" dirty="0" err="1"/>
                <a:t>differences</a:t>
              </a:r>
              <a:r>
                <a:rPr lang="de-DE" sz="1200" dirty="0"/>
                <a:t>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version</a:t>
              </a:r>
              <a:r>
                <a:rPr lang="de-DE" sz="1200" dirty="0"/>
                <a:t> 2 </a:t>
              </a:r>
              <a:r>
                <a:rPr lang="de-DE" sz="1200" dirty="0" err="1"/>
                <a:t>and</a:t>
              </a:r>
              <a:r>
                <a:rPr lang="de-DE" sz="1200" dirty="0"/>
                <a:t> 3 </a:t>
              </a:r>
              <a:r>
                <a:rPr lang="de-DE" sz="1200" dirty="0" err="1"/>
                <a:t>for</a:t>
              </a:r>
              <a:r>
                <a:rPr lang="de-DE" sz="1200" dirty="0"/>
                <a:t> </a:t>
              </a:r>
              <a:r>
                <a:rPr lang="de-DE" sz="1200" dirty="0" err="1"/>
                <a:t>January</a:t>
              </a:r>
              <a:r>
                <a:rPr lang="de-DE" sz="1200" dirty="0"/>
                <a:t> 2023.</a:t>
              </a:r>
            </a:p>
          </p:txBody>
        </p:sp>
        <p:sp>
          <p:nvSpPr>
            <p:cNvPr id="11" name="Textfeld 12">
              <a:extLst>
                <a:ext uri="{FF2B5EF4-FFF2-40B4-BE49-F238E27FC236}">
                  <a16:creationId xmlns:a16="http://schemas.microsoft.com/office/drawing/2014/main" id="{D5132F52-7354-415C-97CE-9E8F2E5EED46}"/>
                </a:ext>
              </a:extLst>
            </p:cNvPr>
            <p:cNvSpPr txBox="1"/>
            <p:nvPr/>
          </p:nvSpPr>
          <p:spPr>
            <a:xfrm>
              <a:off x="5429319" y="2850346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r>
                <a:rPr lang="de-DE" sz="2000" b="1" dirty="0">
                  <a:solidFill>
                    <a:srgbClr val="C00000"/>
                  </a:solidFill>
                </a:rPr>
                <a:t>V2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feld 13">
              <a:extLst>
                <a:ext uri="{FF2B5EF4-FFF2-40B4-BE49-F238E27FC236}">
                  <a16:creationId xmlns:a16="http://schemas.microsoft.com/office/drawing/2014/main" id="{CEDB5F73-B9FC-48C3-910F-5C85299619A0}"/>
                </a:ext>
              </a:extLst>
            </p:cNvPr>
            <p:cNvSpPr txBox="1"/>
            <p:nvPr/>
          </p:nvSpPr>
          <p:spPr>
            <a:xfrm>
              <a:off x="8292381" y="2899051"/>
              <a:ext cx="4988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1pPr>
              <a:lvl2pPr marL="61063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2pPr>
              <a:lvl3pPr marL="122127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3pPr>
              <a:lvl4pPr marL="1831909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4pPr>
              <a:lvl5pPr marL="244254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5pPr>
              <a:lvl6pPr marL="3053182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6pPr>
              <a:lvl7pPr marL="3663818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7pPr>
              <a:lvl8pPr marL="4274454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8pPr>
              <a:lvl9pPr marL="4885091" algn="l" defTabSz="1221273" rtl="0" eaLnBrk="1" latinLnBrk="0" hangingPunct="1">
                <a:defRPr kern="1200">
                  <a:solidFill>
                    <a:schemeClr val="tx1"/>
                  </a:solidFill>
                  <a:latin typeface="Verdana" pitchFamily="34" charset="0"/>
                  <a:ea typeface="+mn-ea"/>
                  <a:cs typeface="+mn-cs"/>
                </a:defRPr>
              </a:lvl9pPr>
            </a:lstStyle>
            <a:p>
              <a:r>
                <a:rPr lang="de-DE" sz="2000" b="1" dirty="0">
                  <a:solidFill>
                    <a:srgbClr val="00B050"/>
                  </a:solidFill>
                </a:rPr>
                <a:t>V3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51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A8CC32A056AE47942682173C0DE9CE" ma:contentTypeVersion="7" ma:contentTypeDescription="Ein neues Dokument erstellen." ma:contentTypeScope="" ma:versionID="805142680efd2dff13456da6ca9dfc7f">
  <xsd:schema xmlns:xsd="http://www.w3.org/2001/XMLSchema" xmlns:xs="http://www.w3.org/2001/XMLSchema" xmlns:p="http://schemas.microsoft.com/office/2006/metadata/properties" xmlns:ns2="2acd48d8-921c-4259-8a3d-b0781ba679a3" targetNamespace="http://schemas.microsoft.com/office/2006/metadata/properties" ma:root="true" ma:fieldsID="e8b519347e20ca2acbfa3ff94d80d67f" ns2:_="">
    <xsd:import namespace="2acd48d8-921c-4259-8a3d-b0781ba679a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d48d8-921c-4259-8a3d-b0781ba679a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acd48d8-921c-4259-8a3d-b0781ba679a3">RJR4FMAMASVY-255725602-1705</_dlc_DocId>
    <_dlc_DocIdUrl xmlns="2acd48d8-921c-4259-8a3d-b0781ba679a3">
      <Url>https://teamsites.dlr.de/sites/corporatedesign/_layouts/15/DocIdRedir.aspx?ID=RJR4FMAMASVY-255725602-1705</Url>
      <Description>RJR4FMAMASVY-255725602-1705</Description>
    </_dlc_DocIdUrl>
  </documentManagement>
</p:properties>
</file>

<file path=customXml/itemProps1.xml><?xml version="1.0" encoding="utf-8"?>
<ds:datastoreItem xmlns:ds="http://schemas.openxmlformats.org/officeDocument/2006/customXml" ds:itemID="{C81228C8-762E-40A3-BA05-9DFB7F2A98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4AD050-D241-48C1-B48E-F647ABFF83C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17F45B0-CDCD-4C22-A8C8-CAD45FD368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cd48d8-921c-4259-8a3d-b0781ba679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66D7757-6EF8-42C2-BE38-7A8DD329CC8D}">
  <ds:schemaRefs>
    <ds:schemaRef ds:uri="2acd48d8-921c-4259-8a3d-b0781ba679a3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1545</Words>
  <Application>Microsoft Office PowerPoint</Application>
  <PresentationFormat>Breitbild</PresentationFormat>
  <Paragraphs>224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MS PGothic</vt:lpstr>
      <vt:lpstr>Arial</vt:lpstr>
      <vt:lpstr>Calibri</vt:lpstr>
      <vt:lpstr>Frutiger-Light</vt:lpstr>
      <vt:lpstr>Times New Roman</vt:lpstr>
      <vt:lpstr>Verdana</vt:lpstr>
      <vt:lpstr>Wingdings</vt:lpstr>
      <vt:lpstr>Office</vt:lpstr>
      <vt:lpstr>Overview of the PEGASOS Project for the Evaluation of the Operational GEMS L2 Products</vt:lpstr>
      <vt:lpstr>Pegasos overview</vt:lpstr>
      <vt:lpstr>PEGASOS consortium</vt:lpstr>
      <vt:lpstr>GEMS L2 products evaluated by PEGASOS</vt:lpstr>
      <vt:lpstr>Some highlights</vt:lpstr>
      <vt:lpstr>Ozone (total)  Team: K. Garane, T. Verhoelst, K.-P. Heue, S. Compernolle</vt:lpstr>
      <vt:lpstr>Ozone (troposheric)  Team: K.-P. Heue, D. Hubert</vt:lpstr>
      <vt:lpstr>Ozone (profile)   Team: A. Keppens, D. Hubert, J.-C. Lambert</vt:lpstr>
      <vt:lpstr>Nitrogendioxide  Team: K.-U. Eichmann, G. Pinardi, S. Compernolle, T. Verhoelst</vt:lpstr>
      <vt:lpstr>Sulphurdioxide  Team: M.-E. Koukouli, N. Theys</vt:lpstr>
      <vt:lpstr>Formaldehyde Team: K.-U. Eichmann, I. de Smedt, C. Vigouroux, G. Pinardi, S. Compernolle, T. Verhoelst</vt:lpstr>
      <vt:lpstr>Clouds  Team: R. Lutz, D. Loyola</vt:lpstr>
      <vt:lpstr>Aerosols (index) Team: P. Fountoukidis, M.-E. Koukouli, D. Balis</vt:lpstr>
      <vt:lpstr>Aerosols (layer height) Team: K. Michaelidis, M.-E. Koukouli, D. Balis</vt:lpstr>
      <vt:lpstr>Surface Properties  Team: P. Hedelt</vt:lpstr>
      <vt:lpstr>Project status</vt:lpstr>
      <vt:lpstr>Project Timeline</vt:lpstr>
      <vt:lpstr>outlook</vt:lpstr>
      <vt:lpstr>PEGASOS project will be extended</vt:lpstr>
      <vt:lpstr>Credits to the GEMS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Lutz, Ronny</dc:creator>
  <cp:lastModifiedBy>Loyola, Diego</cp:lastModifiedBy>
  <cp:revision>369</cp:revision>
  <dcterms:created xsi:type="dcterms:W3CDTF">2022-03-24T21:12:41Z</dcterms:created>
  <dcterms:modified xsi:type="dcterms:W3CDTF">2024-10-10T17:14:04Z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0x010100E3A8CC32A056AE47942682173C0DE9CE</vt:lpwstr>
  </property>
  <property fmtid="{D5CDD505-2E9C-101B-9397-08002B2CF9AE}" pid="3" name="_dlc_DocIdItemGuid">
    <vt:lpwstr>5c6082ca-e65d-4333-a2fc-431e75cd89e9</vt:lpwstr>
  </property>
</Properties>
</file>