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theme/theme8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2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13.xml" ContentType="application/vnd.openxmlformats-officedocument.theme+xml"/>
  <Override PartName="/ppt/slideLayouts/slideLayout318.xml" ContentType="application/vnd.openxmlformats-officedocument.presentationml.slideLayout+xml"/>
  <Override PartName="/ppt/theme/theme14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5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723" r:id="rId3"/>
    <p:sldMasterId id="2147483765" r:id="rId4"/>
    <p:sldMasterId id="2147483819" r:id="rId5"/>
    <p:sldMasterId id="2147483821" r:id="rId6"/>
    <p:sldMasterId id="2147483880" r:id="rId7"/>
    <p:sldMasterId id="2147483904" r:id="rId8"/>
    <p:sldMasterId id="2147483923" r:id="rId9"/>
    <p:sldMasterId id="2147484001" r:id="rId10"/>
    <p:sldMasterId id="2147484005" r:id="rId11"/>
    <p:sldMasterId id="2147484043" r:id="rId12"/>
    <p:sldMasterId id="2147484083" r:id="rId13"/>
    <p:sldMasterId id="2147484135" r:id="rId14"/>
    <p:sldMasterId id="2147484247" r:id="rId15"/>
    <p:sldMasterId id="2147484257" r:id="rId16"/>
  </p:sldMasterIdLst>
  <p:notesMasterIdLst>
    <p:notesMasterId r:id="rId38"/>
  </p:notesMasterIdLst>
  <p:sldIdLst>
    <p:sldId id="256" r:id="rId17"/>
    <p:sldId id="2808" r:id="rId18"/>
    <p:sldId id="5529" r:id="rId19"/>
    <p:sldId id="5544" r:id="rId20"/>
    <p:sldId id="2767" r:id="rId21"/>
    <p:sldId id="5547" r:id="rId22"/>
    <p:sldId id="258" r:id="rId23"/>
    <p:sldId id="455" r:id="rId24"/>
    <p:sldId id="5548" r:id="rId25"/>
    <p:sldId id="263" r:id="rId26"/>
    <p:sldId id="574" r:id="rId27"/>
    <p:sldId id="5550" r:id="rId28"/>
    <p:sldId id="5552" r:id="rId29"/>
    <p:sldId id="5549" r:id="rId30"/>
    <p:sldId id="2741" r:id="rId31"/>
    <p:sldId id="2804" r:id="rId32"/>
    <p:sldId id="5546" r:id="rId33"/>
    <p:sldId id="5545" r:id="rId34"/>
    <p:sldId id="267" r:id="rId35"/>
    <p:sldId id="261" r:id="rId36"/>
    <p:sldId id="2720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orah C S Z" initials="DCSZ" lastIdx="1" clrIdx="0"/>
  <p:cmAuthor id="1" name="Joost de Gouw" initials="JdG" lastIdx="25" clrIdx="1">
    <p:extLst>
      <p:ext uri="{19B8F6BF-5375-455C-9EA6-DF929625EA0E}">
        <p15:presenceInfo xmlns:p15="http://schemas.microsoft.com/office/powerpoint/2012/main" userId="S::gouw@colorado.edu::c9ba7a1f-5276-44a6-bc1e-088021430e38" providerId="AD"/>
      </p:ext>
    </p:extLst>
  </p:cmAuthor>
  <p:cmAuthor id="2" name="Levelt, Pieternel (KNMI)" initials="LP(" lastIdx="2" clrIdx="2">
    <p:extLst>
      <p:ext uri="{19B8F6BF-5375-455C-9EA6-DF929625EA0E}">
        <p15:presenceInfo xmlns:p15="http://schemas.microsoft.com/office/powerpoint/2012/main" userId="S::levelt@knmi.nl::fb425b26-82e1-4214-9400-f1b8be891a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86395" autoAdjust="0"/>
  </p:normalViewPr>
  <p:slideViewPr>
    <p:cSldViewPr snapToGrid="0" snapToObjects="1">
      <p:cViewPr varScale="1">
        <p:scale>
          <a:sx n="77" d="100"/>
          <a:sy n="77" d="100"/>
        </p:scale>
        <p:origin x="80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commentAuthors" Target="commentAuthors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89049-4A71-284B-9807-28CE4F1D1B3C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A9084-35C9-2A46-BE97-90A958E09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4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dirty="0">
              <a:effectLst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3AC13-11AF-5245-829F-5F31D28F9D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80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95376"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841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9084-35C9-2A46-BE97-90A958E09D5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18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  <a:sym typeface="Calibri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18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9084-35C9-2A46-BE97-90A958E09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8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9084-35C9-2A46-BE97-90A958E09D5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6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 latinLnBrk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STRIVE is a mission focused on measuring stratosphere-troposphere response (5-70 km) vertically-resolved light explorer ALICE. The mission was selected for PHASE A in NASA’s Earth Science Mission proposals. The PI from STRIVE is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Lyatt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Jaegle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here at the university. ACOM is developing the prototype retrieval algorithms for the ALICE instrument on board of STRIVE. Products are amongst others: Temperature, ozone, H2O, CO2, CH4, N2O, CFC’s, …. STRIVE will measure crucial trace gases related to the recovery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ozone layer, volcanic eruptions like the recent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Hunga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Tunga, Monsoon Pollution, and several dynamic related processes like midlatitude cyclones, deep convective clouds, gravity waves and stratospheric intrusions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A9084-35C9-2A46-BE97-90A958E09D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121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3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95376"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841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5C19E-29B9-0141-9FAB-00D18DE8A4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2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82" y="157165"/>
            <a:ext cx="276071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ropomi_partners2015_CMY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58" y="5532438"/>
            <a:ext cx="800888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48026"/>
            <a:ext cx="10363200" cy="11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84700"/>
            <a:ext cx="8534400" cy="812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53232-7C33-7843-9FBE-04BE6BA123E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95EF-AFE8-4D48-9C3A-4DE990056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5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F9D050-FD71-A940-A399-B2C279E06F29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2B4A-9D16-3B4B-9BE2-8C2BD650F0C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8747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7" y="263684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7" y="4221188"/>
            <a:ext cx="5003801" cy="2000251"/>
          </a:xfrm>
        </p:spPr>
        <p:txBody>
          <a:bodyPr tIns="89854" rIns="100632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64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7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2679" indent="0" algn="r">
              <a:buNone/>
              <a:defRPr/>
            </a:lvl2pPr>
            <a:lvl3pPr marL="628945" indent="0" algn="r">
              <a:buNone/>
              <a:defRPr/>
            </a:lvl3pPr>
            <a:lvl4pPr marL="941618" indent="0" algn="r">
              <a:buNone/>
              <a:defRPr/>
            </a:lvl4pPr>
            <a:lvl5pPr marL="1257888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51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1" y="2276475"/>
            <a:ext cx="5226051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20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79701" tIns="179701" rIns="179701" bIns="71878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6432" indent="0">
              <a:buNone/>
              <a:defRPr sz="2000" b="1"/>
            </a:lvl2pPr>
            <a:lvl3pPr marL="912870" indent="0">
              <a:buNone/>
              <a:defRPr sz="1800" b="1"/>
            </a:lvl3pPr>
            <a:lvl4pPr marL="1369300" indent="0">
              <a:buNone/>
              <a:defRPr sz="1600" b="1"/>
            </a:lvl4pPr>
            <a:lvl5pPr marL="1825736" indent="0">
              <a:buNone/>
              <a:defRPr sz="1600" b="1"/>
            </a:lvl5pPr>
            <a:lvl6pPr marL="2282171" indent="0">
              <a:buNone/>
              <a:defRPr sz="1600" b="1"/>
            </a:lvl6pPr>
            <a:lvl7pPr marL="2738600" indent="0">
              <a:buNone/>
              <a:defRPr sz="1600" b="1"/>
            </a:lvl7pPr>
            <a:lvl8pPr marL="3195037" indent="0">
              <a:buNone/>
              <a:defRPr sz="1600" b="1"/>
            </a:lvl8pPr>
            <a:lvl9pPr marL="3651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79701" tIns="179701" rIns="179701" bIns="718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79701" tIns="179701" rIns="179701" bIns="71878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6432" indent="0">
              <a:buNone/>
              <a:defRPr sz="2000" b="1"/>
            </a:lvl2pPr>
            <a:lvl3pPr marL="912870" indent="0">
              <a:buNone/>
              <a:defRPr sz="1800" b="1"/>
            </a:lvl3pPr>
            <a:lvl4pPr marL="1369300" indent="0">
              <a:buNone/>
              <a:defRPr sz="1600" b="1"/>
            </a:lvl4pPr>
            <a:lvl5pPr marL="1825736" indent="0">
              <a:buNone/>
              <a:defRPr sz="1600" b="1"/>
            </a:lvl5pPr>
            <a:lvl6pPr marL="2282171" indent="0">
              <a:buNone/>
              <a:defRPr sz="1600" b="1"/>
            </a:lvl6pPr>
            <a:lvl7pPr marL="2738600" indent="0">
              <a:buNone/>
              <a:defRPr sz="1600" b="1"/>
            </a:lvl7pPr>
            <a:lvl8pPr marL="3195037" indent="0">
              <a:buNone/>
              <a:defRPr sz="1600" b="1"/>
            </a:lvl8pPr>
            <a:lvl9pPr marL="3651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6" y="2953738"/>
            <a:ext cx="5005388" cy="3267676"/>
          </a:xfrm>
          <a:noFill/>
        </p:spPr>
        <p:txBody>
          <a:bodyPr lIns="179701" tIns="179701" rIns="179701" bIns="718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8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774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031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39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6432" indent="0">
              <a:buNone/>
              <a:defRPr sz="1400"/>
            </a:lvl2pPr>
            <a:lvl3pPr marL="912870" indent="0">
              <a:buNone/>
              <a:defRPr sz="1200"/>
            </a:lvl3pPr>
            <a:lvl4pPr marL="1369300" indent="0">
              <a:buNone/>
              <a:defRPr sz="1000"/>
            </a:lvl4pPr>
            <a:lvl5pPr marL="1825736" indent="0">
              <a:buNone/>
              <a:defRPr sz="1000"/>
            </a:lvl5pPr>
            <a:lvl6pPr marL="2282171" indent="0">
              <a:buNone/>
              <a:defRPr sz="1000"/>
            </a:lvl6pPr>
            <a:lvl7pPr marL="2738600" indent="0">
              <a:buNone/>
              <a:defRPr sz="1000"/>
            </a:lvl7pPr>
            <a:lvl8pPr marL="3195037" indent="0">
              <a:buNone/>
              <a:defRPr sz="1000"/>
            </a:lvl8pPr>
            <a:lvl9pPr marL="36514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28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98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1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1724" tIns="89854" rIns="89854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October 14,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1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1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40"/>
            <a:ext cx="5461000" cy="1144099"/>
          </a:xfrm>
        </p:spPr>
        <p:txBody>
          <a:bodyPr lIns="161724" tIns="89854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0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74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t"/>
          <a:lstStyle/>
          <a:p>
            <a:pPr defTabSz="912870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8" y="2636839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19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79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A5A97E-FB5D-C741-8640-F18ED7F02490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060B5-960F-9B4E-8CF0-020ADFB83A8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6018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6432" indent="0">
              <a:buNone/>
              <a:defRPr sz="1400"/>
            </a:lvl2pPr>
            <a:lvl3pPr marL="912870" indent="0">
              <a:buNone/>
              <a:defRPr sz="1200"/>
            </a:lvl3pPr>
            <a:lvl4pPr marL="1369300" indent="0">
              <a:buNone/>
              <a:defRPr sz="1000"/>
            </a:lvl4pPr>
            <a:lvl5pPr marL="1825736" indent="0">
              <a:buNone/>
              <a:defRPr sz="1000"/>
            </a:lvl5pPr>
            <a:lvl6pPr marL="2282171" indent="0">
              <a:buNone/>
              <a:defRPr sz="1000"/>
            </a:lvl6pPr>
            <a:lvl7pPr marL="2738600" indent="0">
              <a:buNone/>
              <a:defRPr sz="1000"/>
            </a:lvl7pPr>
            <a:lvl8pPr marL="3195037" indent="0">
              <a:buNone/>
              <a:defRPr sz="1000"/>
            </a:lvl8pPr>
            <a:lvl9pPr marL="36514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28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45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2" y="2289613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19" y="1051214"/>
            <a:ext cx="5004595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7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13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79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3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1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749513"/>
            <a:ext cx="10923588" cy="2471925"/>
          </a:xfrm>
        </p:spPr>
        <p:txBody>
          <a:bodyPr numCol="2" spcCol="4672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196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613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1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749513"/>
            <a:ext cx="10923588" cy="2471925"/>
          </a:xfrm>
        </p:spPr>
        <p:txBody>
          <a:bodyPr numCol="2" spcCol="467216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152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18796" tIns="1150069">
            <a:noAutofit/>
          </a:bodyPr>
          <a:lstStyle>
            <a:lvl1pPr>
              <a:buClr>
                <a:schemeClr val="bg2"/>
              </a:buClr>
              <a:tabLst>
                <a:tab pos="1616535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23" y="3888013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13"/>
            <a:ext cx="5004000" cy="2333413"/>
          </a:xfrm>
        </p:spPr>
        <p:txBody>
          <a:bodyPr tIns="50316" numCol="1" spcCol="467216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4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18796" tIns="1150069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13"/>
            <a:ext cx="5004000" cy="2333413"/>
          </a:xfrm>
        </p:spPr>
        <p:txBody>
          <a:bodyPr tIns="50316" numCol="1" spcCol="467216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19" y="3888013"/>
            <a:ext cx="5004595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99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18796" tIns="1150069">
            <a:noAutofit/>
          </a:bodyPr>
          <a:lstStyle>
            <a:lvl1pPr>
              <a:tabLst>
                <a:tab pos="1616535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888013"/>
            <a:ext cx="10923588" cy="2333413"/>
          </a:xfrm>
        </p:spPr>
        <p:txBody>
          <a:bodyPr tIns="50316" numCol="2" spcCol="467216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17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26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18796" tIns="1150069">
            <a:noAutofit/>
          </a:bodyPr>
          <a:lstStyle/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10" y="3888013"/>
            <a:ext cx="10923588" cy="2333413"/>
          </a:xfrm>
        </p:spPr>
        <p:txBody>
          <a:bodyPr tIns="50316" numCol="2" spcCol="46721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62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9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0976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21" y="1051200"/>
            <a:ext cx="10924383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93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4017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39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0976">
            <a:noAutofit/>
          </a:bodyPr>
          <a:lstStyle/>
          <a:p>
            <a:r>
              <a:rPr lang="en-US"/>
              <a:t>Drag picture to placeholder or click icon to add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25" y="1051200"/>
            <a:ext cx="10924383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5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779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4733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4733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56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1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21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2679" indent="0">
              <a:buNone/>
              <a:defRPr sz="1800"/>
            </a:lvl2pPr>
            <a:lvl3pPr marL="628945" indent="0">
              <a:buNone/>
              <a:defRPr sz="1600"/>
            </a:lvl3pPr>
            <a:lvl4pPr marL="941618" indent="0">
              <a:buNone/>
              <a:defRPr sz="1600"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3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2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13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14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1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1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10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99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99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99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45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307" y="2286000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307" y="3079488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307" y="3845506"/>
            <a:ext cx="4382303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793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10" y="1875643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10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79701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67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67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67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5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47" rIns="91286" bIns="45647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defTabSz="912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180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2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47" rIns="91286" bIns="45647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defTabSz="912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nl-NL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82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51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090" indent="-179090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337" indent="-251577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8846" indent="-14376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16467" y="6469078"/>
            <a:ext cx="950384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65B9-7D78-4649-A371-F2CD2D5C2B7C}" type="slidenum">
              <a:rPr lang="nl-NL" alt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>
          <a:xfrm>
            <a:off x="4040719" y="6369077"/>
            <a:ext cx="7480300" cy="284163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Van Hoek et al. / OSTM Greenbelt / 12 September 2017 / Instrument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15060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7401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nmi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3" y="-342896"/>
            <a:ext cx="8260792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1174058" y="6435839"/>
            <a:ext cx="428593" cy="22113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45236" tIns="45236" rIns="45236" bIns="45236"/>
          <a:lstStyle>
            <a:lvl1pPr defTabSz="376931">
              <a:lnSpc>
                <a:spcPts val="1339"/>
              </a:lnSpc>
              <a:tabLst>
                <a:tab pos="296824" algn="l"/>
                <a:tab pos="593656" algn="l"/>
                <a:tab pos="879896" algn="l"/>
                <a:tab pos="1187333" algn="l"/>
                <a:tab pos="1473554" algn="l"/>
                <a:tab pos="1791603" algn="l"/>
                <a:tab pos="2077822" algn="l"/>
                <a:tab pos="2374665" algn="l"/>
                <a:tab pos="2660897" algn="l"/>
                <a:tab pos="2978936" algn="l"/>
                <a:tab pos="3265162" algn="l"/>
                <a:tab pos="3551394" algn="l"/>
              </a:tabLst>
              <a:defRPr sz="12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88031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169F4-0E61-4B65-BF88-677E69C618C8}" type="slidenum"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062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088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30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21709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93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47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3034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33246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84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884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4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3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3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664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092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691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October 14,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7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3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8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61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9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0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614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080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04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16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0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3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66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17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947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78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43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653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29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69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20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12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95537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299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5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6893" y="18892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8FFCAE-EE00-0440-8C29-6407A9617B78}" type="datetime1">
              <a:rPr lang="en-US" alt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10/14/2024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69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005"/>
            <a:ext cx="12192000" cy="187147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7534" y="2565401"/>
            <a:ext cx="10176933" cy="2016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908051"/>
            <a:ext cx="10170584" cy="1368425"/>
          </a:xfrm>
        </p:spPr>
        <p:txBody>
          <a:bodyPr anchor="b"/>
          <a:lstStyle>
            <a:lvl1pPr>
              <a:defRPr sz="2800" baseline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89126"/>
      </p:ext>
    </p:extLst>
  </p:cSld>
  <p:clrMapOvr>
    <a:masterClrMapping/>
  </p:clrMapOvr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573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7145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4pPr>
            <a:lvl5pPr marL="21717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7699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65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25538"/>
            <a:ext cx="5755216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125538"/>
            <a:ext cx="5755217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38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127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254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0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44650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991795"/>
          </a:xfrm>
        </p:spPr>
        <p:txBody>
          <a:bodyPr/>
          <a:lstStyle>
            <a:lvl1pPr>
              <a:buClr>
                <a:schemeClr val="bg2"/>
              </a:buClr>
              <a:buSzPct val="12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120000"/>
              <a:buFont typeface="Arial" pitchFamily="34" charset="0"/>
              <a:buChar char="•"/>
              <a:defRPr sz="28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12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984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394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305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7" y="260350"/>
            <a:ext cx="2927351" cy="5976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4" y="260350"/>
            <a:ext cx="8583083" cy="5976962"/>
          </a:xfrm>
        </p:spPr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7361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64894" y="19784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33303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3867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67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34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105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76848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020123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3678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88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6324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76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96991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56852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2391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391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97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7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345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79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447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19932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01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351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9878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6467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871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046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8783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3880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43740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664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65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833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82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93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98985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672931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23805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30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350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33650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09311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2186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foto gebouwen b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42051" cy="6858000"/>
          </a:xfrm>
          <a:prstGeom prst="rect">
            <a:avLst/>
          </a:prstGeom>
          <a:noFill/>
        </p:spPr>
      </p:pic>
      <p:sp>
        <p:nvSpPr>
          <p:cNvPr id="5" name="shpKleurvlak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" name="Picture 19" descr="LOGO_Zonder_tek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665384" cy="199866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65904" y="2474908"/>
            <a:ext cx="4800635" cy="9413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tabLst/>
              <a:defRPr sz="2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44736" y="3513150"/>
            <a:ext cx="485778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tabLst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7" name="shpDatum"/>
          <p:cNvSpPr>
            <a:spLocks noGrp="1" noChangeArrowheads="1"/>
          </p:cNvSpPr>
          <p:nvPr>
            <p:ph type="dt" sz="half" idx="10"/>
          </p:nvPr>
        </p:nvSpPr>
        <p:spPr>
          <a:xfrm>
            <a:off x="6572251" y="6380164"/>
            <a:ext cx="4953000" cy="363537"/>
          </a:xfrm>
          <a:noFill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7789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A41B7-2E0D-4D76-B420-F1ADBC47869C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40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2064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8945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9733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4017" y="1828800"/>
            <a:ext cx="465666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3885" y="1828800"/>
            <a:ext cx="4658783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0975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490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3647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691" y="188640"/>
            <a:ext cx="5568619" cy="576064"/>
          </a:xfrm>
        </p:spPr>
        <p:txBody>
          <a:bodyPr/>
          <a:lstStyle>
            <a:lvl1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72041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 userDrawn="1"/>
        </p:nvSpPr>
        <p:spPr>
          <a:xfrm>
            <a:off x="911424" y="116632"/>
            <a:ext cx="10945216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78079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 userDrawn="1"/>
        </p:nvSpPr>
        <p:spPr>
          <a:xfrm>
            <a:off x="719403" y="188640"/>
            <a:ext cx="11472597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84318"/>
      </p:ext>
    </p:extLst>
  </p:cSld>
  <p:clrMapOvr>
    <a:masterClrMapping/>
  </p:clrMapOvr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0102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4897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8054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4117" y="457200"/>
            <a:ext cx="2385483" cy="4878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434" y="457200"/>
            <a:ext cx="6957484" cy="4878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862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2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682271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981076"/>
            <a:ext cx="12192000" cy="5400675"/>
          </a:xfr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4643ECC-6D03-4F2B-8493-A9A8B0F68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0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1076"/>
            <a:ext cx="59944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81075"/>
            <a:ext cx="5994400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57614"/>
            <a:ext cx="5994400" cy="262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AA63A5-B965-46CC-9B0A-32CB92242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61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10037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20880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190626" y="8930"/>
            <a:ext cx="9810751" cy="857250"/>
          </a:xfrm>
          <a:prstGeom prst="rect">
            <a:avLst/>
          </a:prstGeom>
        </p:spPr>
        <p:txBody>
          <a:bodyPr/>
          <a:lstStyle>
            <a:lvl1pPr marL="0" marR="0" algn="ctr" defTabSz="410751">
              <a:defRPr sz="3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 lvl="0">
              <a:defRPr sz="1800"/>
            </a:pPr>
            <a:r>
              <a:rPr sz="3400"/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823750370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31062414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36A37C7-A649-491C-A758-19442C52505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3D58812-225C-4DAC-87D1-2D58D48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1620B15-84C3-49A4-B317-B7328825D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199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4612660-63F2-4CC7-A354-02B2463B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2744320-2578-418D-9FD4-16BF0F4017E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FA63072-C2E3-48DC-B3CA-0ED1573AB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169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0D08-295D-A14D-9E98-D0C76410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765706F-A525-45BD-A212-3F4A9FE13D1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3A509F5-6A1A-43F6-9B1C-55BCCDE5D9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690922"/>
            <a:ext cx="6106886" cy="91558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947F4B-58B4-4A33-AFF0-DCA0CC97F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723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592513-38F9-4832-986B-9FB1071C1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434D4FC-5A72-48B8-9A9C-66528E712F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ED880D-B18A-4BBE-ADA4-3F0941200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303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F1CC6FC-2304-4B4D-A6D1-987BCBFCF2C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917B094D-B568-4266-8A4B-5A613B01A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9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B4AE0CD-2D73-476C-8AB3-6A11716391C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F8AB04-1B6C-46B7-AC1C-7A08BC47B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369073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77807FF-FF66-4A89-8BBD-7F3492BB92A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267E63-F17E-4BDF-900C-3ED17FA8A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654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905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2489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84438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11319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583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218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94CF17-C6AC-4575-AAF4-10E31B74E0F6}"/>
              </a:ext>
            </a:extLst>
          </p:cNvPr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A98A24C-03FF-4A41-B8EC-F0A00A44D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4FB5650-B038-4563-A5E2-44B092882F5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F88061-5AFB-4DB4-AEE2-B21D64B29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63F3620-A625-4A24-92F1-743D9A6BB63A}"/>
              </a:ext>
            </a:extLst>
          </p:cNvPr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605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736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653972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1BFEDE3-40B3-4099-8BEB-9AE0C2470B2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9EBBD7-812D-499A-8161-44E2E398B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926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D8252A-A8E1-427A-BD5A-BA2C7CA480F7}"/>
              </a:ext>
            </a:extLst>
          </p:cNvPr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FA7C62-7D49-4A97-BB04-6CF184AF1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007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0B394C0-4C88-4E3E-968D-03B5DEDD7B99}"/>
              </a:ext>
            </a:extLst>
          </p:cNvPr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35399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3114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379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6894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467777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7886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125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835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1797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7F28208-5BEC-4F6E-A9C1-FB49791E7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217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4099BA-02A4-46EA-AA79-B07DB6F5A0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5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703897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16349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2606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4BE48E0-DABB-43C7-895A-BF1B78F87ED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9B6C1C-BA12-4D0C-98A2-0C8A18FCB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7584B04-4294-4F80-B5E8-E4D7F225D952}"/>
              </a:ext>
            </a:extLst>
          </p:cNvPr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DEB5327-C406-446F-8708-32A2DBAA66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5380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EB169BE-A2D8-4DFC-9151-B7239FAD0D3B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53E536E-E9F3-48F1-B32B-1E055B6B7E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1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599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4F005F3-DBDC-41A4-BA7B-1617EFD4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61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5450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0818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33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/>
              <a:t>Koninklijk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Meteorologisch</a:t>
            </a:r>
            <a:r>
              <a:rPr lang="en-US" dirty="0"/>
              <a:t> </a:t>
            </a:r>
            <a:r>
              <a:rPr lang="en-US" dirty="0" err="1"/>
              <a:t>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25673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Koninklijk Nederlands Meteorologisch Instituut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43239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54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5427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464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203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657792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55984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89961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137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8388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021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1960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4840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688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E1BAF-9C5F-D843-B5CE-03F3C13324BB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C2B7-2C2B-9F43-83EF-D90FB080BA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60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23088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775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5835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48063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766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113002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8867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195974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3040894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14 oktober 2024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360805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9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880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109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5148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240273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448870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986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628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38193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9569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0101"/>
      </p:ext>
    </p:extLst>
  </p:cSld>
  <p:clrMapOvr>
    <a:masterClrMapping/>
  </p:clrMapOvr>
  <p:transition spd="slow">
    <p:cover dir="rd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75"/>
          <p:cNvSpPr/>
          <p:nvPr/>
        </p:nvSpPr>
        <p:spPr>
          <a:xfrm>
            <a:off x="33867" y="6170400"/>
            <a:ext cx="12192000" cy="687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0;p75"/>
          <p:cNvGrpSpPr/>
          <p:nvPr/>
        </p:nvGrpSpPr>
        <p:grpSpPr>
          <a:xfrm>
            <a:off x="9738246" y="244823"/>
            <a:ext cx="2202684" cy="728301"/>
            <a:chOff x="7303684" y="179706"/>
            <a:chExt cx="1652013" cy="546226"/>
          </a:xfrm>
        </p:grpSpPr>
        <p:grpSp>
          <p:nvGrpSpPr>
            <p:cNvPr id="11" name="Google Shape;11;p75"/>
            <p:cNvGrpSpPr/>
            <p:nvPr/>
          </p:nvGrpSpPr>
          <p:grpSpPr>
            <a:xfrm>
              <a:off x="7303684" y="179706"/>
              <a:ext cx="1652013" cy="546226"/>
              <a:chOff x="0" y="0"/>
              <a:chExt cx="1764884" cy="583546"/>
            </a:xfrm>
          </p:grpSpPr>
          <p:sp>
            <p:nvSpPr>
              <p:cNvPr id="12" name="Google Shape;12;p75"/>
              <p:cNvSpPr/>
              <p:nvPr/>
            </p:nvSpPr>
            <p:spPr>
              <a:xfrm>
                <a:off x="0" y="0"/>
                <a:ext cx="1764884" cy="5835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" name="Google Shape;13;p75" descr="Google Shape;424;p6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9111" y="138428"/>
                <a:ext cx="1037779" cy="316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Google Shape;14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81873" y="295029"/>
              <a:ext cx="381364" cy="3155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15;p75"/>
          <p:cNvGrpSpPr/>
          <p:nvPr/>
        </p:nvGrpSpPr>
        <p:grpSpPr>
          <a:xfrm>
            <a:off x="3454356" y="6280061"/>
            <a:ext cx="4275493" cy="468279"/>
            <a:chOff x="2590767" y="4710045"/>
            <a:chExt cx="3206620" cy="351209"/>
          </a:xfrm>
        </p:grpSpPr>
        <p:grpSp>
          <p:nvGrpSpPr>
            <p:cNvPr id="16" name="Google Shape;16;p75"/>
            <p:cNvGrpSpPr/>
            <p:nvPr/>
          </p:nvGrpSpPr>
          <p:grpSpPr>
            <a:xfrm>
              <a:off x="2590767" y="4710045"/>
              <a:ext cx="3206620" cy="351209"/>
              <a:chOff x="2801603" y="4710045"/>
              <a:chExt cx="3206620" cy="351209"/>
            </a:xfrm>
          </p:grpSpPr>
          <p:pic>
            <p:nvPicPr>
              <p:cNvPr id="17" name="Google Shape;17;p75" descr="Google Shape;70;p1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801603" y="4765769"/>
                <a:ext cx="930826" cy="23976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8" name="Google Shape;18;p75"/>
              <p:cNvCxnSpPr/>
              <p:nvPr/>
            </p:nvCxnSpPr>
            <p:spPr>
              <a:xfrm>
                <a:off x="3897075" y="4710045"/>
                <a:ext cx="1" cy="3512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9" name="Google Shape;19;p75"/>
              <p:cNvGrpSpPr/>
              <p:nvPr/>
            </p:nvGrpSpPr>
            <p:grpSpPr>
              <a:xfrm>
                <a:off x="4049022" y="4770833"/>
                <a:ext cx="1959201" cy="229632"/>
                <a:chOff x="-1" y="0"/>
                <a:chExt cx="2612265" cy="306173"/>
              </a:xfrm>
            </p:grpSpPr>
            <p:pic>
              <p:nvPicPr>
                <p:cNvPr id="20" name="Google Shape;20;p75" descr="Picture 2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-1" y="0"/>
                  <a:ext cx="314024" cy="3061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Google Shape;21;p75" descr="Picture 2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483484" y="30995"/>
                  <a:ext cx="761047" cy="251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oogle Shape;22;p75" descr="Picture 2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108667" y="26463"/>
                  <a:ext cx="503597" cy="2475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3" name="Google Shape;23;p7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62511" y="4777757"/>
              <a:ext cx="614508" cy="229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24;p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4841" y="6325937"/>
            <a:ext cx="716443" cy="33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036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42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preserve="1">
  <p:cSld name="Title and Content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3ba134979a_0_62"/>
          <p:cNvSpPr txBox="1">
            <a:spLocks noGrp="1"/>
          </p:cNvSpPr>
          <p:nvPr>
            <p:ph type="body" idx="1"/>
          </p:nvPr>
        </p:nvSpPr>
        <p:spPr>
          <a:xfrm>
            <a:off x="389625" y="1157765"/>
            <a:ext cx="11394000" cy="49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13ba134979a_0_6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g13ba134979a_0_6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g13ba134979a_0_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Google Shape;30;g13ba134979a_0_62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200" cy="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2976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6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6"/>
          <p:cNvSpPr txBox="1">
            <a:spLocks noGrp="1"/>
          </p:cNvSpPr>
          <p:nvPr>
            <p:ph type="body" idx="1"/>
          </p:nvPr>
        </p:nvSpPr>
        <p:spPr>
          <a:xfrm>
            <a:off x="389626" y="1157765"/>
            <a:ext cx="11394057" cy="49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4194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39623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108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38607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96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38607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267FB0"/>
              </a:buClr>
              <a:buSzPts val="96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04069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87352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f005f717a_2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g12f005f717a_2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2f005f717a_2_9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g12f005f717a_2_9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g12f005f717a_2_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200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267FB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147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260"/>
              <a:buFont typeface="Noto Sans Symbols"/>
              <a:buChar char="▪"/>
              <a:defRPr sz="18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267FB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147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67FB0"/>
              </a:buClr>
              <a:buSzPts val="1260"/>
              <a:buFont typeface="Noto Sans Symbols"/>
              <a:buChar char="▪"/>
              <a:defRPr sz="18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2687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Only" preserve="1">
  <p:cSld name="1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352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5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8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0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6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10700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1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89155-D93B-8228-E148-F86AD07B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81C1-3C80-D744-AD9D-C87B633AF0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6137C-4A4A-6E1F-572F-DFF6C19C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B224C-56EC-254B-CE5D-05D1F8D8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A3D0-3EC3-F64A-A2E4-925821B5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706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BF277-360D-EB41-B5C7-C1F55D2B9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9F9A0-4CF4-095F-A029-6731F77B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09313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65931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5C9CB-1533-801D-9539-56FA26556F60}"/>
              </a:ext>
            </a:extLst>
          </p:cNvPr>
          <p:cNvSpPr/>
          <p:nvPr userDrawn="1"/>
        </p:nvSpPr>
        <p:spPr>
          <a:xfrm>
            <a:off x="1147822" y="6418942"/>
            <a:ext cx="5572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BBD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Chemistry Observations and Modeling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328977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920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713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754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55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73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81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19F2A-D661-A849-A85A-8E749764267B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AF4D1-934E-6349-A7AC-6086E50516A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96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9844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3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38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7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670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183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861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7244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3269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193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D24D13-1DF6-1341-B5C3-65B13F4CC1F6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1F505-C528-A749-87F3-8593D9197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77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5559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1076"/>
            <a:ext cx="59944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81075"/>
            <a:ext cx="5994400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57614"/>
            <a:ext cx="5994400" cy="262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1AA63A5-B965-46CC-9B0A-32CB92242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21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798638"/>
            <a:ext cx="5344583" cy="43561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798638"/>
            <a:ext cx="5344584" cy="43561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98F8D8-DC06-4B6D-9E0F-712C998EE003}" type="datetime3">
              <a:rPr lang="en-US" smtClean="0"/>
              <a:t>14 October 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CD621-B347-46C4-BA4F-4FD159E8D46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7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A41B7-2E0D-4D76-B420-F1ADBC47869C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60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3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9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6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7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4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5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08463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8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01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5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1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22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38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52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October 14,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8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75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908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7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312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3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4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22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98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4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14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24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0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2054-28E1-CF41-84AB-262FE8E1B518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5523B-B223-8B49-B8B1-EC6CEC7160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271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0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06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95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39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660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14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75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79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41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7F98F-3F97-C145-8C97-B7A551730F63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D7A7-C45F-6B4E-8E80-BF91917224A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270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Verdana"/>
              <a:ea typeface="+mn-ea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Verdana"/>
              <a:ea typeface="+mn-ea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34" indent="-179334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879" indent="-251922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584" indent="-143958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t>14 July 2016</a:t>
            </a: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Bert van den Oord</a:t>
            </a:r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D247-DD3D-A843-8DF5-3512D2FF0436}" type="slidenum"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7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t>14 July 2016</a:t>
            </a:r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Bert van den Oord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5F1BF-4BD8-4D01-A5B7-CD770BB3E262}" type="slidenum"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5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87630"/>
            <a:ext cx="9566461" cy="397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022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247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5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9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8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0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59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0976" anchor="ctr" anchorCtr="0">
            <a:noAutofit/>
          </a:bodyPr>
          <a:lstStyle/>
          <a:p>
            <a:r>
              <a:rPr lang="en-US"/>
              <a:t>Drag picture to placeholder or click icon to add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599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89854" bIns="89854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226" tIns="89854" rIns="89854" bIns="46726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6432" indent="0" algn="ctr">
              <a:buNone/>
              <a:defRPr sz="2000"/>
            </a:lvl2pPr>
            <a:lvl3pPr marL="912870" indent="0" algn="ctr">
              <a:buNone/>
              <a:defRPr sz="1800"/>
            </a:lvl3pPr>
            <a:lvl4pPr marL="1369300" indent="0" algn="ctr">
              <a:buNone/>
              <a:defRPr sz="1600"/>
            </a:lvl4pPr>
            <a:lvl5pPr marL="1825736" indent="0" algn="ctr">
              <a:buNone/>
              <a:defRPr sz="1600"/>
            </a:lvl5pPr>
            <a:lvl6pPr marL="2282171" indent="0" algn="ctr">
              <a:buNone/>
              <a:defRPr sz="1600"/>
            </a:lvl6pPr>
            <a:lvl7pPr marL="2738600" indent="0" algn="ctr">
              <a:buNone/>
              <a:defRPr sz="1600"/>
            </a:lvl7pPr>
            <a:lvl8pPr marL="3195037" indent="0" algn="ctr">
              <a:buNone/>
              <a:defRPr sz="1600"/>
            </a:lvl8pPr>
            <a:lvl9pPr marL="36514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42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3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08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7" y="2636847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2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2679" indent="0">
              <a:buNone/>
              <a:defRPr/>
            </a:lvl2pPr>
            <a:lvl3pPr marL="628945" indent="0">
              <a:buNone/>
              <a:defRPr/>
            </a:lvl3pPr>
            <a:lvl4pPr marL="941618" indent="0">
              <a:buNone/>
              <a:defRPr/>
            </a:lvl4pPr>
            <a:lvl5pPr marL="1257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42" y="998459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42" y="214368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42" y="328890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42" y="4434147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42" y="5579373"/>
            <a:ext cx="1373005" cy="817563"/>
          </a:xfrm>
        </p:spPr>
        <p:txBody>
          <a:bodyPr bIns="46726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88818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13"/>
            <a:ext cx="5004000" cy="3931813"/>
          </a:xfrm>
        </p:spPr>
        <p:txBody>
          <a:bodyPr/>
          <a:lstStyle>
            <a:lvl1pPr marL="456432" indent="-456432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2852" indent="-21564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14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7" y="0"/>
            <a:ext cx="6098243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0976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0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21" Type="http://schemas.openxmlformats.org/officeDocument/2006/relationships/image" Target="../media/image61.wmf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theme" Target="../theme/theme12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3.xml"/><Relationship Id="rId18" Type="http://schemas.openxmlformats.org/officeDocument/2006/relationships/slideLayout" Target="../slideLayouts/slideLayout298.xml"/><Relationship Id="rId26" Type="http://schemas.openxmlformats.org/officeDocument/2006/relationships/slideLayout" Target="../slideLayouts/slideLayout306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301.xml"/><Relationship Id="rId34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slideLayout" Target="../slideLayouts/slideLayout297.xml"/><Relationship Id="rId25" Type="http://schemas.openxmlformats.org/officeDocument/2006/relationships/slideLayout" Target="../slideLayouts/slideLayout305.xml"/><Relationship Id="rId33" Type="http://schemas.openxmlformats.org/officeDocument/2006/relationships/slideLayout" Target="../slideLayouts/slideLayout313.xml"/><Relationship Id="rId38" Type="http://schemas.openxmlformats.org/officeDocument/2006/relationships/theme" Target="../theme/theme13.xml"/><Relationship Id="rId2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96.xml"/><Relationship Id="rId20" Type="http://schemas.openxmlformats.org/officeDocument/2006/relationships/slideLayout" Target="../slideLayouts/slideLayout300.xml"/><Relationship Id="rId29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24" Type="http://schemas.openxmlformats.org/officeDocument/2006/relationships/slideLayout" Target="../slideLayouts/slideLayout304.xml"/><Relationship Id="rId32" Type="http://schemas.openxmlformats.org/officeDocument/2006/relationships/slideLayout" Target="../slideLayouts/slideLayout312.xml"/><Relationship Id="rId37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5.xml"/><Relationship Id="rId23" Type="http://schemas.openxmlformats.org/officeDocument/2006/relationships/slideLayout" Target="../slideLayouts/slideLayout303.xml"/><Relationship Id="rId28" Type="http://schemas.openxmlformats.org/officeDocument/2006/relationships/slideLayout" Target="../slideLayouts/slideLayout308.xml"/><Relationship Id="rId36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290.xml"/><Relationship Id="rId19" Type="http://schemas.openxmlformats.org/officeDocument/2006/relationships/slideLayout" Target="../slideLayouts/slideLayout299.xml"/><Relationship Id="rId31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Relationship Id="rId22" Type="http://schemas.openxmlformats.org/officeDocument/2006/relationships/slideLayout" Target="../slideLayouts/slideLayout302.xml"/><Relationship Id="rId27" Type="http://schemas.openxmlformats.org/officeDocument/2006/relationships/slideLayout" Target="../slideLayouts/slideLayout307.xml"/><Relationship Id="rId30" Type="http://schemas.openxmlformats.org/officeDocument/2006/relationships/slideLayout" Target="../slideLayouts/slideLayout310.xml"/><Relationship Id="rId35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18.xml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2.xml"/><Relationship Id="rId9" Type="http://schemas.openxmlformats.org/officeDocument/2006/relationships/image" Target="../media/image6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image" Target="../media/image77.jpg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image" Target="../media/image5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7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2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slideLayout" Target="../slideLayouts/slideLayout170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slideLayout" Target="../slideLayouts/slideLayout1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theme" Target="../theme/theme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theme" Target="../theme/theme9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nknow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5" b="14336"/>
          <a:stretch>
            <a:fillRect/>
          </a:stretch>
        </p:blipFill>
        <p:spPr bwMode="auto">
          <a:xfrm>
            <a:off x="16933" y="-12700"/>
            <a:ext cx="1217506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43001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546810FA-3F69-AA41-B19D-9C0DBC100286}" type="datetimeFigureOut">
              <a:rPr lang="en-US" altLang="en-US"/>
              <a:pPr/>
              <a:t>10/14/2024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DA14A4A0-0A9E-AE45-B4BB-6303C0BAFE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0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425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488951" y="1233488"/>
            <a:ext cx="1089236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246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798638"/>
            <a:ext cx="1089236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77468" y="6475413"/>
            <a:ext cx="5541433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/>
              <a:t>Prof. dr. P.F. Levelt, KNMI &amp; TUD, OMI ST Meeting 10 year Anniversary, March 2014, KNMI, De Bilt</a:t>
            </a:r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9001" y="6369051"/>
            <a:ext cx="5552017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66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9E41A1B-86F2-45A7-995A-AD309909B2B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07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rgbClr val="9000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4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5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6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223521" y="456839"/>
            <a:ext cx="9546239" cy="1244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234079" y="1828441"/>
            <a:ext cx="9518400" cy="35071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195120" marR="0" lvl="0" indent="-19512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ahoma" pitchFamily="34"/>
              <a:buNone/>
              <a:tabLst>
                <a:tab pos="718920" algn="l"/>
                <a:tab pos="1633320" algn="l"/>
                <a:tab pos="2547720" algn="l"/>
                <a:tab pos="3462119" algn="l"/>
                <a:tab pos="4376520" algn="l"/>
                <a:tab pos="5290920" algn="l"/>
                <a:tab pos="6205320" algn="l"/>
                <a:tab pos="7119720" algn="l"/>
                <a:tab pos="8034120" algn="l"/>
                <a:tab pos="8948520" algn="l"/>
                <a:tab pos="9862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defPPr>
            <a:lvl1pPr marL="195120" marR="0" lvl="0" indent="-19512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ahoma" pitchFamily="34"/>
              <a:buChar char="•"/>
              <a:tabLst>
                <a:tab pos="718920" algn="l"/>
                <a:tab pos="1633320" algn="l"/>
                <a:tab pos="2547720" algn="l"/>
                <a:tab pos="3462119" algn="l"/>
                <a:tab pos="4376520" algn="l"/>
                <a:tab pos="5290920" algn="l"/>
                <a:tab pos="6205320" algn="l"/>
                <a:tab pos="7119720" algn="l"/>
                <a:tab pos="8034120" algn="l"/>
                <a:tab pos="8948520" algn="l"/>
                <a:tab pos="9862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1pPr>
            <a:lvl2pPr marL="576000" marR="0" lvl="1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imes" pitchFamily="18"/>
              <a:buChar char="•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2pPr>
            <a:lvl3pPr marL="957240" marR="0" lvl="2" indent="-19080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ct val="100000"/>
              <a:buFont typeface="Times" pitchFamily="18"/>
              <a:buChar char="•"/>
              <a:tabLst>
                <a:tab pos="871200" algn="l"/>
                <a:tab pos="1785600" algn="l"/>
                <a:tab pos="2700000" algn="l"/>
                <a:tab pos="3614399" algn="l"/>
                <a:tab pos="4528800" algn="l"/>
                <a:tab pos="5443200" algn="l"/>
                <a:tab pos="6357600" algn="l"/>
                <a:tab pos="7272000" algn="l"/>
                <a:tab pos="8186399" algn="l"/>
                <a:tab pos="9100800" algn="l"/>
              </a:tabLst>
              <a:def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3pPr>
            <a:lvl4pPr marL="1338120" marR="0" lvl="3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490320" algn="l"/>
                <a:tab pos="1404720" algn="l"/>
                <a:tab pos="2319120" algn="l"/>
                <a:tab pos="3233520" algn="l"/>
                <a:tab pos="4147920" algn="l"/>
                <a:tab pos="5062320" algn="l"/>
                <a:tab pos="5976720" algn="l"/>
                <a:tab pos="6891120" algn="l"/>
                <a:tab pos="7805519" algn="l"/>
                <a:tab pos="871992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4pPr>
            <a:lvl5pPr marL="1719000" marR="0" lvl="4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5pPr>
            <a:lvl6pPr marL="1719000" marR="0" lvl="5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6pPr>
            <a:lvl7pPr marL="1719000" marR="0" lvl="6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7pPr>
            <a:lvl8pPr marL="1719000" marR="0" lvl="7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8pPr>
            <a:lvl9pPr marL="1719000" marR="0" lvl="8" indent="-190440" algn="l" rtl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108BD9"/>
              </a:buClr>
              <a:buSzPct val="100000"/>
              <a:buFont typeface="Times" pitchFamily="18"/>
              <a:buChar char="•"/>
              <a:tabLst>
                <a:tab pos="109440" algn="l"/>
                <a:tab pos="1023840" algn="l"/>
                <a:tab pos="1938239" algn="l"/>
                <a:tab pos="2852640" algn="l"/>
                <a:tab pos="3767040" algn="l"/>
                <a:tab pos="4681440" algn="l"/>
                <a:tab pos="5595840" algn="l"/>
                <a:tab pos="6510240" algn="l"/>
                <a:tab pos="7424640" algn="l"/>
                <a:tab pos="8339040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ＭＳ Ｐゴシック" pitchFamily="34"/>
                <a:cs typeface="ＭＳ Ｐゴシック" pitchFamily="34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/>
          <p:nvPr/>
        </p:nvSpPr>
        <p:spPr>
          <a:xfrm>
            <a:off x="0" y="6132601"/>
            <a:ext cx="12192000" cy="7253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5" name="Rectangle 19"/>
          <p:cNvSpPr/>
          <p:nvPr/>
        </p:nvSpPr>
        <p:spPr>
          <a:xfrm>
            <a:off x="0" y="6585119"/>
            <a:ext cx="1219200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D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6" name="Line 20"/>
          <p:cNvSpPr/>
          <p:nvPr/>
        </p:nvSpPr>
        <p:spPr>
          <a:xfrm>
            <a:off x="0" y="6781680"/>
            <a:ext cx="12192000" cy="0"/>
          </a:xfrm>
          <a:prstGeom prst="line">
            <a:avLst/>
          </a:prstGeom>
          <a:noFill/>
          <a:ln w="9360">
            <a:solidFill>
              <a:srgbClr val="FFFFFF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7" name="Line 22"/>
          <p:cNvSpPr/>
          <p:nvPr/>
        </p:nvSpPr>
        <p:spPr>
          <a:xfrm>
            <a:off x="0" y="6134040"/>
            <a:ext cx="12192000" cy="0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8" name="Text Box 23"/>
          <p:cNvSpPr/>
          <p:nvPr/>
        </p:nvSpPr>
        <p:spPr>
          <a:xfrm>
            <a:off x="4165439" y="6248520"/>
            <a:ext cx="5892960" cy="4638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0" y="0"/>
            <a:ext cx="626400" cy="2057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D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lum/>
            <a:alphaModFix/>
          </a:blip>
          <a:srcRect/>
          <a:stretch>
            <a:fillRect/>
          </a:stretch>
        </p:blipFill>
        <p:spPr>
          <a:xfrm>
            <a:off x="1775520" y="6165304"/>
            <a:ext cx="1366581" cy="402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7"/>
          <p:cNvSpPr/>
          <p:nvPr/>
        </p:nvSpPr>
        <p:spPr>
          <a:xfrm>
            <a:off x="11376587" y="6237312"/>
            <a:ext cx="602880" cy="252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B9781E5E-F0D5-4304-9FE4-94A35A3668B5}" type="slidenum">
              <a:rPr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nl-NL" sz="1100" b="0" i="0" u="none" strike="noStrike" baseline="0" dirty="0">
              <a:ln>
                <a:noFill/>
              </a:ln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9"/>
          <p:cNvSpPr/>
          <p:nvPr/>
        </p:nvSpPr>
        <p:spPr>
          <a:xfrm>
            <a:off x="0" y="6237312"/>
            <a:ext cx="1951680" cy="24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1000" b="0" i="0" u="none" strike="noStrike" baseline="0" dirty="0" err="1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Challenge</a:t>
            </a:r>
            <a:r>
              <a:rPr lang="nl-NL" sz="1000" b="0" i="0" u="none" strike="noStrike" baseline="0" dirty="0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 the </a:t>
            </a:r>
            <a:r>
              <a:rPr lang="nl-NL" sz="1000" b="0" i="0" u="none" strike="noStrike" baseline="0" dirty="0" err="1">
                <a:ln>
                  <a:noFill/>
                </a:ln>
                <a:solidFill>
                  <a:srgbClr val="00A6D6"/>
                </a:solidFill>
                <a:latin typeface="Tahoma" pitchFamily="34"/>
                <a:ea typeface="Arial" pitchFamily="34"/>
                <a:cs typeface="Arial" pitchFamily="34"/>
              </a:rPr>
              <a:t>future</a:t>
            </a:r>
            <a:endParaRPr lang="nl-NL" sz="1000" b="0" i="0" u="none" strike="noStrike" baseline="0" dirty="0">
              <a:ln>
                <a:noFill/>
              </a:ln>
              <a:solidFill>
                <a:srgbClr val="00A6D6"/>
              </a:solidFill>
              <a:latin typeface="Tahoma" pitchFamily="34"/>
              <a:ea typeface="Arial" pitchFamily="34"/>
              <a:cs typeface="Arial" pitchFamily="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6" r="19177"/>
          <a:stretch/>
        </p:blipFill>
        <p:spPr bwMode="auto">
          <a:xfrm>
            <a:off x="3159869" y="6165305"/>
            <a:ext cx="2072035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69" name="Rectangle 1"/>
          <p:cNvSpPr>
            <a:spLocks noChangeArrowheads="1"/>
          </p:cNvSpPr>
          <p:nvPr userDrawn="1"/>
        </p:nvSpPr>
        <p:spPr bwMode="auto">
          <a:xfrm>
            <a:off x="5039883" y="6093296"/>
            <a:ext cx="6336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Prof. dr. P.F.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Levelt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Noble Lecture Series, September 28 – October 2, 2015, University of Toronto, Canada </a:t>
            </a:r>
          </a:p>
        </p:txBody>
      </p:sp>
    </p:spTree>
    <p:extLst>
      <p:ext uri="{BB962C8B-B14F-4D97-AF65-F5344CB8AC3E}">
        <p14:creationId xmlns:p14="http://schemas.microsoft.com/office/powerpoint/2010/main" val="220228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</p:sldLayoutIdLst>
  <p:txStyles>
    <p:titleStyle>
      <a:lvl1pPr marL="857159" marR="0" indent="-857159" algn="l" rtl="0" hangingPunct="0">
        <a:lnSpc>
          <a:spcPct val="100000"/>
        </a:lnSpc>
        <a:spcBef>
          <a:spcPts val="0"/>
        </a:spcBef>
        <a:spcAft>
          <a:spcPts val="0"/>
        </a:spcAft>
        <a:tabLst>
          <a:tab pos="857159" algn="l"/>
          <a:tab pos="914039" algn="l"/>
          <a:tab pos="1828439" algn="l"/>
          <a:tab pos="2742839" algn="l"/>
          <a:tab pos="3657239" algn="l"/>
          <a:tab pos="4571639" algn="l"/>
          <a:tab pos="5486039" algn="l"/>
          <a:tab pos="6400439" algn="l"/>
          <a:tab pos="7314839" algn="l"/>
          <a:tab pos="8229238" algn="l"/>
          <a:tab pos="9143639" algn="l"/>
          <a:tab pos="10058039" algn="l"/>
        </a:tabLst>
        <a:defRPr lang="en-US" sz="3300" b="0" i="0" u="none" strike="noStrike" baseline="0">
          <a:ln>
            <a:noFill/>
          </a:ln>
          <a:solidFill>
            <a:srgbClr val="000000"/>
          </a:solidFill>
          <a:latin typeface="Bookman Old Style" pitchFamily="18"/>
          <a:ea typeface="ＭＳ Ｐゴシック" pitchFamily="34"/>
        </a:defRPr>
      </a:lvl1pPr>
    </p:titleStyle>
    <p:bodyStyle>
      <a:lvl1pPr marL="0" marR="0" indent="0" algn="l" rtl="0" hangingPunct="0">
        <a:lnSpc>
          <a:spcPts val="2500"/>
        </a:lnSpc>
        <a:spcBef>
          <a:spcPts val="0"/>
        </a:spcBef>
        <a:spcAft>
          <a:spcPts val="0"/>
        </a:spcAft>
        <a:tabLst>
          <a:tab pos="718920" algn="l"/>
          <a:tab pos="1633320" algn="l"/>
          <a:tab pos="2547720" algn="l"/>
          <a:tab pos="3462119" algn="l"/>
          <a:tab pos="4376520" algn="l"/>
          <a:tab pos="5290920" algn="l"/>
          <a:tab pos="6205320" algn="l"/>
          <a:tab pos="7119720" algn="l"/>
          <a:tab pos="8034120" algn="l"/>
          <a:tab pos="8948520" algn="l"/>
          <a:tab pos="9862920" algn="l"/>
        </a:tabLst>
        <a:defRPr lang="en-US" sz="2000" b="0" i="0" u="none" strike="noStrike" baseline="0">
          <a:ln>
            <a:noFill/>
          </a:ln>
          <a:solidFill>
            <a:srgbClr val="000000"/>
          </a:solidFill>
          <a:latin typeface="Tahoma" pitchFamily="34"/>
          <a:ea typeface="ＭＳ Ｐゴシック" pitchFamily="34"/>
        </a:defRPr>
      </a:lvl1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27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  <p:sldLayoutId id="2147484068" r:id="rId25"/>
    <p:sldLayoutId id="2147484069" r:id="rId26"/>
    <p:sldLayoutId id="2147484070" r:id="rId27"/>
    <p:sldLayoutId id="2147484071" r:id="rId28"/>
    <p:sldLayoutId id="2147484072" r:id="rId29"/>
    <p:sldLayoutId id="2147484073" r:id="rId30"/>
    <p:sldLayoutId id="2147484074" r:id="rId31"/>
    <p:sldLayoutId id="2147484075" r:id="rId32"/>
    <p:sldLayoutId id="2147484076" r:id="rId33"/>
    <p:sldLayoutId id="2147484077" r:id="rId34"/>
    <p:sldLayoutId id="2147484078" r:id="rId35"/>
    <p:sldLayoutId id="2147484079" r:id="rId36"/>
    <p:sldLayoutId id="2147484080" r:id="rId37"/>
    <p:sldLayoutId id="2147484081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372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25">
            <a:extLst>
              <a:ext uri="{FF2B5EF4-FFF2-40B4-BE49-F238E27FC236}">
                <a16:creationId xmlns:a16="http://schemas.microsoft.com/office/drawing/2014/main" id="{3AD1073A-5B28-EC43-BB96-1E06E727FA13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57"/>
          <a:stretch/>
        </p:blipFill>
        <p:spPr>
          <a:xfrm>
            <a:off x="2" y="6211959"/>
            <a:ext cx="12191998" cy="6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362" y="6291643"/>
            <a:ext cx="1523829" cy="486673"/>
          </a:xfrm>
          <a:prstGeom prst="rect">
            <a:avLst/>
          </a:prstGeom>
        </p:spPr>
      </p:pic>
      <p:cxnSp>
        <p:nvCxnSpPr>
          <p:cNvPr id="10" name="Google Shape;25;p5">
            <a:extLst>
              <a:ext uri="{FF2B5EF4-FFF2-40B4-BE49-F238E27FC236}">
                <a16:creationId xmlns:a16="http://schemas.microsoft.com/office/drawing/2014/main" id="{A9EC87F9-7014-DB40-BCD8-05593FBB443A}"/>
              </a:ext>
            </a:extLst>
          </p:cNvPr>
          <p:cNvCxnSpPr/>
          <p:nvPr userDrawn="1"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" name="Google Shape;26;p5">
            <a:extLst>
              <a:ext uri="{FF2B5EF4-FFF2-40B4-BE49-F238E27FC236}">
                <a16:creationId xmlns:a16="http://schemas.microsoft.com/office/drawing/2014/main" id="{1C97CDDD-1814-BA48-BA44-000786E10E54}"/>
              </a:ext>
            </a:extLst>
          </p:cNvPr>
          <p:cNvPicPr preferRelativeResize="0"/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8;p15">
            <a:extLst>
              <a:ext uri="{FF2B5EF4-FFF2-40B4-BE49-F238E27FC236}">
                <a16:creationId xmlns:a16="http://schemas.microsoft.com/office/drawing/2014/main" id="{95835D0E-6E57-3A47-A377-FC0826E2CE0A}"/>
              </a:ext>
            </a:extLst>
          </p:cNvPr>
          <p:cNvSpPr/>
          <p:nvPr userDrawn="1"/>
        </p:nvSpPr>
        <p:spPr>
          <a:xfrm>
            <a:off x="2" y="0"/>
            <a:ext cx="12192000" cy="898358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96;p25">
            <a:extLst>
              <a:ext uri="{FF2B5EF4-FFF2-40B4-BE49-F238E27FC236}">
                <a16:creationId xmlns:a16="http://schemas.microsoft.com/office/drawing/2014/main" id="{90FAF581-69CC-3644-A566-E70FD0352756}"/>
              </a:ext>
            </a:extLst>
          </p:cNvPr>
          <p:cNvCxnSpPr/>
          <p:nvPr userDrawn="1"/>
        </p:nvCxnSpPr>
        <p:spPr>
          <a:xfrm>
            <a:off x="1152641" y="6336849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97;p25">
            <a:extLst>
              <a:ext uri="{FF2B5EF4-FFF2-40B4-BE49-F238E27FC236}">
                <a16:creationId xmlns:a16="http://schemas.microsoft.com/office/drawing/2014/main" id="{758AB838-9234-AD43-AB17-CB826AD469DF}"/>
              </a:ext>
            </a:extLst>
          </p:cNvPr>
          <p:cNvPicPr preferRelativeResize="0"/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6" y="6336859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67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</p:sldLayoutIdLst>
  <p:transition spd="slow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506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258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6272784"/>
            <a:ext cx="12192000" cy="5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7800" y="6302590"/>
            <a:ext cx="1550607" cy="51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072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89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867" r:id="rId39"/>
    <p:sldLayoutId id="2147483907" r:id="rId40"/>
    <p:sldLayoutId id="2147484134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900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1" r:id="rId37"/>
    <p:sldLayoutId id="2147483762" r:id="rId38"/>
    <p:sldLayoutId id="2147483764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10" y="1052528"/>
            <a:ext cx="10923588" cy="948047"/>
          </a:xfrm>
          <a:prstGeom prst="rect">
            <a:avLst/>
          </a:prstGeom>
        </p:spPr>
        <p:txBody>
          <a:bodyPr vert="horz" lIns="91286" tIns="45647" rIns="91286" bIns="45647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10" y="2289486"/>
            <a:ext cx="10923588" cy="3931928"/>
          </a:xfrm>
          <a:prstGeom prst="rect">
            <a:avLst/>
          </a:prstGeom>
        </p:spPr>
        <p:txBody>
          <a:bodyPr vert="horz" lIns="91286" tIns="45647" rIns="91286" bIns="45647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6" y="0"/>
            <a:ext cx="12198351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7" rIns="91286" bIns="45647" rtlCol="0" anchor="ctr"/>
          <a:lstStyle/>
          <a:p>
            <a:pPr algn="ctr" defTabSz="912870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286" tIns="0" rIns="91286" bIns="45647" rtlCol="0" anchor="t" anchorCtr="0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defTabSz="912870" fontAlgn="auto">
                <a:spcBef>
                  <a:spcPts val="0"/>
                </a:spcBef>
                <a:spcAft>
                  <a:spcPts val="0"/>
                </a:spcAft>
              </a:pPr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26"/>
            <a:ext cx="5003800" cy="322075"/>
          </a:xfrm>
          <a:prstGeom prst="rect">
            <a:avLst/>
          </a:prstGeom>
        </p:spPr>
        <p:txBody>
          <a:bodyPr vert="horz" lIns="91286" tIns="45647" rIns="91286" bIns="45647" rtlCol="0" anchor="b" anchorCtr="0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26"/>
            <a:ext cx="5005389" cy="322075"/>
          </a:xfrm>
          <a:prstGeom prst="rect">
            <a:avLst/>
          </a:prstGeom>
        </p:spPr>
        <p:txBody>
          <a:bodyPr vert="horz" lIns="91286" tIns="45647" rIns="0" bIns="45647" rtlCol="0" anchor="b" anchorCtr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2870" fontAlgn="auto">
              <a:spcBef>
                <a:spcPts val="0"/>
              </a:spcBef>
              <a:spcAft>
                <a:spcPts val="0"/>
              </a:spcAft>
            </a:pPr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+mn-ea"/>
              </a:rPr>
              <a:pPr defTabSz="9128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82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799" r:id="rId34"/>
    <p:sldLayoutId id="2147483800" r:id="rId35"/>
    <p:sldLayoutId id="2147483801" r:id="rId36"/>
    <p:sldLayoutId id="2147483802" r:id="rId37"/>
    <p:sldLayoutId id="2147483803" r:id="rId38"/>
    <p:sldLayoutId id="2147483804" r:id="rId39"/>
  </p:sldLayoutIdLst>
  <p:hf hdr="0"/>
  <p:txStyles>
    <p:titleStyle>
      <a:lvl1pPr algn="l" defTabSz="91287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268" indent="-316268" algn="l" defTabSz="91287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945" indent="-316268" algn="l" defTabSz="91287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5217" indent="-316268" algn="l" defTabSz="9128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888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4158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6836" indent="-316268" algn="l" defTabSz="91287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1878" indent="-71878" algn="l" defTabSz="91287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1878" indent="-71878" algn="l" defTabSz="91287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5640" indent="-143760" algn="l" defTabSz="91287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32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0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36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71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00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7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73" algn="l" defTabSz="9128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1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8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67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October 14, 2024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8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1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1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8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744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067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64894" y="19784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0801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1067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200081" y="6538732"/>
            <a:ext cx="8904000" cy="149584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  <p:pic>
        <p:nvPicPr>
          <p:cNvPr id="35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3" y="172964"/>
            <a:ext cx="1514380" cy="551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4858574" y="6113424"/>
            <a:ext cx="7081978" cy="2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9" rIns="0" bIns="60959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1000" b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Copernicus CO2M Mission</a:t>
            </a:r>
            <a:endParaRPr lang="en-GB" sz="1000" b="0" noProof="1">
              <a:solidFill>
                <a:schemeClr val="bg1">
                  <a:lumMod val="6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1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06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  <p:sldLayoutId id="2147483961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3.xml"/><Relationship Id="rId4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29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8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26.xml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99.png"/><Relationship Id="rId4" Type="http://schemas.openxmlformats.org/officeDocument/2006/relationships/hyperlink" Target="https://www.weforum.org/agenda/2023/01/davos23-air-pollution-accountability-satellites-data-transparenc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5287058-67A1-4B0B-AA6D-5AAB1B1A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2973"/>
            <a:ext cx="12191999" cy="6858000"/>
          </a:xfrm>
          <a:prstGeom prst="rect">
            <a:avLst/>
          </a:prstGeom>
        </p:spPr>
      </p:pic>
      <p:sp>
        <p:nvSpPr>
          <p:cNvPr id="135" name="Google Shape;135;p35"/>
          <p:cNvSpPr txBox="1"/>
          <p:nvPr/>
        </p:nvSpPr>
        <p:spPr>
          <a:xfrm>
            <a:off x="194651" y="2583030"/>
            <a:ext cx="4151239" cy="149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Pieternel F. Levelt, Eloise A. Marais, </a:t>
            </a:r>
            <a:r>
              <a:rPr lang="en-US" b="1" dirty="0" err="1">
                <a:solidFill>
                  <a:schemeClr val="bg2"/>
                </a:solidFill>
              </a:rPr>
              <a:t>Wenfu</a:t>
            </a:r>
            <a:r>
              <a:rPr lang="en-US" b="1" dirty="0">
                <a:solidFill>
                  <a:schemeClr val="bg2"/>
                </a:solidFill>
              </a:rPr>
              <a:t> Tang, Sara Martinez-Alonso, David Edwards, Helen Worden,  Henk </a:t>
            </a:r>
            <a:r>
              <a:rPr lang="en-US" b="1" dirty="0" err="1">
                <a:solidFill>
                  <a:schemeClr val="bg2"/>
                </a:solidFill>
              </a:rPr>
              <a:t>Eskes</a:t>
            </a:r>
            <a:r>
              <a:rPr lang="en-US" b="1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Pepijn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Veefkind</a:t>
            </a:r>
            <a:r>
              <a:rPr lang="en-US" b="1" dirty="0">
                <a:solidFill>
                  <a:schemeClr val="bg2"/>
                </a:solidFill>
              </a:rPr>
              <a:t>, Steve Brown, Collins </a:t>
            </a:r>
            <a:r>
              <a:rPr lang="en-US" b="1" dirty="0" err="1">
                <a:solidFill>
                  <a:schemeClr val="bg2"/>
                </a:solidFill>
              </a:rPr>
              <a:t>Gameli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Hodoli</a:t>
            </a:r>
            <a:r>
              <a:rPr lang="en-US" b="1" dirty="0">
                <a:solidFill>
                  <a:schemeClr val="bg2"/>
                </a:solidFill>
              </a:rPr>
              <a:t>, Allison Felix Hughes, Oman </a:t>
            </a:r>
            <a:r>
              <a:rPr lang="en-US" b="1" dirty="0" err="1">
                <a:solidFill>
                  <a:schemeClr val="bg2"/>
                </a:solidFill>
              </a:rPr>
              <a:t>Emam</a:t>
            </a:r>
            <a:r>
              <a:rPr lang="en-US" b="1" dirty="0">
                <a:solidFill>
                  <a:schemeClr val="bg2"/>
                </a:solidFill>
              </a:rPr>
              <a:t>, Barry </a:t>
            </a:r>
            <a:r>
              <a:rPr lang="en-US" b="1" dirty="0" err="1">
                <a:solidFill>
                  <a:schemeClr val="bg2"/>
                </a:solidFill>
              </a:rPr>
              <a:t>Lefer</a:t>
            </a:r>
            <a:r>
              <a:rPr lang="en-US" b="1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Drobot</a:t>
            </a:r>
            <a:r>
              <a:rPr lang="en-US" b="1" dirty="0">
                <a:solidFill>
                  <a:schemeClr val="bg2"/>
                </a:solidFill>
              </a:rPr>
              <a:t> Sheldon, Dan </a:t>
            </a:r>
            <a:r>
              <a:rPr lang="en-US" b="1" dirty="0" err="1">
                <a:solidFill>
                  <a:schemeClr val="bg2"/>
                </a:solidFill>
              </a:rPr>
              <a:t>Westerfelt</a:t>
            </a:r>
            <a:r>
              <a:rPr lang="en-US" b="1" dirty="0">
                <a:solidFill>
                  <a:schemeClr val="bg2"/>
                </a:solidFill>
              </a:rPr>
              <a:t>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ACVC CEOS Meeting, Washington DC, October 15, 2024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DD47E-DD85-48C5-AC98-3BFEE299A2AC}"/>
              </a:ext>
            </a:extLst>
          </p:cNvPr>
          <p:cNvSpPr txBox="1"/>
          <p:nvPr/>
        </p:nvSpPr>
        <p:spPr>
          <a:xfrm>
            <a:off x="918463" y="244364"/>
            <a:ext cx="7962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b="1" kern="0" dirty="0">
                <a:solidFill>
                  <a:srgbClr val="122D5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Studying Air Pollution and Climate Change on the African Continent</a:t>
            </a:r>
            <a:endParaRPr lang="en-US" sz="3600" kern="0" dirty="0">
              <a:solidFill>
                <a:srgbClr val="122D5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7520" y="5891041"/>
            <a:ext cx="283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Courtesy, </a:t>
            </a:r>
            <a:r>
              <a:rPr lang="en-US" b="1" i="1" dirty="0" err="1">
                <a:solidFill>
                  <a:schemeClr val="bg1"/>
                </a:solidFill>
              </a:rPr>
              <a:t>Henk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Eskes</a:t>
            </a:r>
            <a:r>
              <a:rPr lang="en-US" b="1" i="1" dirty="0">
                <a:solidFill>
                  <a:schemeClr val="bg1"/>
                </a:solidFill>
              </a:rPr>
              <a:t>, KNMI</a:t>
            </a:r>
          </a:p>
        </p:txBody>
      </p:sp>
      <p:sp>
        <p:nvSpPr>
          <p:cNvPr id="7" name="Google Shape;135;p35"/>
          <p:cNvSpPr txBox="1"/>
          <p:nvPr/>
        </p:nvSpPr>
        <p:spPr>
          <a:xfrm>
            <a:off x="2987938" y="4907578"/>
            <a:ext cx="9143998" cy="149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Prof. Dr. Pieternel Levelt, NSF NCAR ACOM Director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OMI Principal Investigator (NASA Eos Aura)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TROPOMI scientific initiator (ESA sentinel-5 precursor)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US" b="1" kern="0" dirty="0">
                <a:solidFill>
                  <a:srgbClr val="666666">
                    <a:lumMod val="50000"/>
                  </a:srgbClr>
                </a:solidFill>
                <a:latin typeface="Calibri" panose="020F0502020204030204" pitchFamily="34" charset="0"/>
                <a:ea typeface="Helvetica Neue Regular" panose="02000503000000020004" pitchFamily="2" charset="0"/>
                <a:cs typeface="Calibri" panose="020F0502020204030204" pitchFamily="34" charset="0"/>
                <a:sym typeface="Helvetica Neue"/>
              </a:rPr>
              <a:t>KNMI, TU Delft</a:t>
            </a:r>
            <a:endParaRPr b="1" kern="0" dirty="0">
              <a:solidFill>
                <a:srgbClr val="666666">
                  <a:lumMod val="50000"/>
                </a:srgbClr>
              </a:solidFill>
              <a:latin typeface="Calibri" panose="020F0502020204030204" pitchFamily="34" charset="0"/>
              <a:ea typeface="Helvetica Neue Regular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34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Google Shape;150;p35">
            <a:extLst>
              <a:ext uri="{FF2B5EF4-FFF2-40B4-BE49-F238E27FC236}">
                <a16:creationId xmlns:a16="http://schemas.microsoft.com/office/drawing/2014/main" id="{22E5AE95-1D92-BBE7-A4C2-49B2399D72A5}"/>
              </a:ext>
            </a:extLst>
          </p:cNvPr>
          <p:cNvSpPr txBox="1"/>
          <p:nvPr/>
        </p:nvSpPr>
        <p:spPr>
          <a:xfrm>
            <a:off x="4200610" y="6383131"/>
            <a:ext cx="5649972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 - Director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483CD-ADDC-65D0-D71E-AD2B11B8B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42503" y="267058"/>
            <a:ext cx="2951425" cy="56518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468FE-1E6C-8E2E-8FA7-5D395CC3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5" y="1171270"/>
            <a:ext cx="5821626" cy="4012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68B24-B9AA-5DFA-6205-25771B160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6" y="168204"/>
            <a:ext cx="5380379" cy="860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31794-3F12-4DB0-C18C-68FF265D7C8F}"/>
              </a:ext>
            </a:extLst>
          </p:cNvPr>
          <p:cNvSpPr txBox="1"/>
          <p:nvPr/>
        </p:nvSpPr>
        <p:spPr>
          <a:xfrm>
            <a:off x="289441" y="5918886"/>
            <a:ext cx="99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Phase A Contribution NCAR ACOM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is to develop Prototype retrieval algorithms for the ALICE instrument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F025F-FC3E-8873-5048-5CF2F41FD18F}"/>
              </a:ext>
            </a:extLst>
          </p:cNvPr>
          <p:cNvSpPr txBox="1"/>
          <p:nvPr/>
        </p:nvSpPr>
        <p:spPr>
          <a:xfrm>
            <a:off x="364255" y="5272555"/>
            <a:ext cx="742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effectLst/>
                <a:latin typeface="Avenir"/>
              </a:rPr>
              <a:t>STRIVE PI: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effectLst/>
                <a:latin typeface="Avenir"/>
              </a:rPr>
              <a:t>Lyatt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effectLst/>
                <a:latin typeface="Avenir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effectLst/>
                <a:latin typeface="Avenir"/>
              </a:rPr>
              <a:t>Jaeglé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effectLst/>
                <a:latin typeface="Avenir"/>
              </a:rPr>
              <a:t>, University of Washington</a:t>
            </a:r>
          </a:p>
          <a:p>
            <a:r>
              <a:rPr lang="en-US" b="1" i="1" dirty="0">
                <a:solidFill>
                  <a:schemeClr val="tx2">
                    <a:lumMod val="10000"/>
                  </a:schemeClr>
                </a:solidFill>
                <a:latin typeface="Avenir"/>
              </a:rPr>
              <a:t>STRIVE co-PI’s: Alex Turner and  </a:t>
            </a:r>
            <a:r>
              <a:rPr lang="en-US" b="1" i="1" dirty="0" err="1">
                <a:solidFill>
                  <a:schemeClr val="tx2">
                    <a:lumMod val="10000"/>
                  </a:schemeClr>
                </a:solidFill>
                <a:latin typeface="Avenir"/>
              </a:rPr>
              <a:t>Qiang</a:t>
            </a:r>
            <a:r>
              <a:rPr lang="en-US" b="1" i="1" dirty="0">
                <a:solidFill>
                  <a:schemeClr val="tx2">
                    <a:lumMod val="10000"/>
                  </a:schemeClr>
                </a:solidFill>
                <a:latin typeface="Avenir"/>
              </a:rPr>
              <a:t> Fu, University of Washington</a:t>
            </a:r>
            <a:endParaRPr lang="en-US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Google Shape;150;p35">
            <a:extLst>
              <a:ext uri="{FF2B5EF4-FFF2-40B4-BE49-F238E27FC236}">
                <a16:creationId xmlns:a16="http://schemas.microsoft.com/office/drawing/2014/main" id="{90D935A2-BA18-B16F-6F93-6767ACAB071E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036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573C-242B-53FD-A02C-6EC3E748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21" y="215583"/>
            <a:ext cx="6370052" cy="46181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41235"/>
                </a:solidFill>
              </a:rPr>
              <a:t>ALICE data processing flow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AFDB8F-BBE6-B149-0DB8-ABECD265A4D4}"/>
              </a:ext>
            </a:extLst>
          </p:cNvPr>
          <p:cNvGrpSpPr/>
          <p:nvPr/>
        </p:nvGrpSpPr>
        <p:grpSpPr>
          <a:xfrm>
            <a:off x="7237068" y="402913"/>
            <a:ext cx="4595892" cy="515966"/>
            <a:chOff x="5076791" y="5685500"/>
            <a:chExt cx="4595892" cy="51596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A4C5FE6-825E-1C11-C63B-BDE873721471}"/>
                </a:ext>
              </a:extLst>
            </p:cNvPr>
            <p:cNvSpPr/>
            <p:nvPr/>
          </p:nvSpPr>
          <p:spPr>
            <a:xfrm>
              <a:off x="5848446" y="5689837"/>
              <a:ext cx="1099608" cy="511629"/>
            </a:xfrm>
            <a:prstGeom prst="cub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Data sets &amp; Storage </a:t>
              </a: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3F7E34B-1351-0831-3A6C-7173CF752361}"/>
                </a:ext>
              </a:extLst>
            </p:cNvPr>
            <p:cNvSpPr/>
            <p:nvPr/>
          </p:nvSpPr>
          <p:spPr>
            <a:xfrm>
              <a:off x="7089137" y="5693276"/>
              <a:ext cx="1464836" cy="484565"/>
            </a:xfrm>
            <a:prstGeom prst="hexagon">
              <a:avLst/>
            </a:prstGeom>
            <a:solidFill>
              <a:srgbClr val="8E00E5">
                <a:alpha val="1843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Processing &amp;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Algorithms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9A462C-5872-7E9B-C41C-BF2D66EAEBAC}"/>
                </a:ext>
              </a:extLst>
            </p:cNvPr>
            <p:cNvSpPr txBox="1"/>
            <p:nvPr/>
          </p:nvSpPr>
          <p:spPr>
            <a:xfrm>
              <a:off x="5076791" y="5737264"/>
              <a:ext cx="771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Key: </a:t>
              </a:r>
            </a:p>
          </p:txBody>
        </p:sp>
        <p:sp>
          <p:nvSpPr>
            <p:cNvPr id="13" name="Snip and Round Single Corner Rectangle 12">
              <a:extLst>
                <a:ext uri="{FF2B5EF4-FFF2-40B4-BE49-F238E27FC236}">
                  <a16:creationId xmlns:a16="http://schemas.microsoft.com/office/drawing/2014/main" id="{AE68D3DE-08E2-F7BC-3B96-FC7AF68BC3C4}"/>
                </a:ext>
              </a:extLst>
            </p:cNvPr>
            <p:cNvSpPr/>
            <p:nvPr/>
          </p:nvSpPr>
          <p:spPr>
            <a:xfrm>
              <a:off x="8678780" y="5685500"/>
              <a:ext cx="993903" cy="508190"/>
            </a:xfrm>
            <a:prstGeom prst="snip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  Analyses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C7833D5-7F38-C98A-80D6-F1566743D0B3}"/>
              </a:ext>
            </a:extLst>
          </p:cNvPr>
          <p:cNvGrpSpPr/>
          <p:nvPr/>
        </p:nvGrpSpPr>
        <p:grpSpPr>
          <a:xfrm>
            <a:off x="349657" y="1328163"/>
            <a:ext cx="11359988" cy="4810634"/>
            <a:chOff x="349657" y="1328163"/>
            <a:chExt cx="11359988" cy="4810634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BC97DDE9-469E-2DC0-1D69-1121A22DF219}"/>
                </a:ext>
              </a:extLst>
            </p:cNvPr>
            <p:cNvSpPr/>
            <p:nvPr/>
          </p:nvSpPr>
          <p:spPr>
            <a:xfrm>
              <a:off x="349657" y="3491530"/>
              <a:ext cx="1742035" cy="994193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Pre-launch  Calibration Data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A1541-883F-A68B-B1C7-634DD0949C00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 flipV="1">
              <a:off x="2091692" y="3544323"/>
              <a:ext cx="430935" cy="3200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403E211E-BD42-6620-AC30-C177FDCDCEA5}"/>
                </a:ext>
              </a:extLst>
            </p:cNvPr>
            <p:cNvSpPr/>
            <p:nvPr/>
          </p:nvSpPr>
          <p:spPr>
            <a:xfrm>
              <a:off x="4264658" y="3333064"/>
              <a:ext cx="1291722" cy="23835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nip and Round Single Corner Rectangle 30">
              <a:extLst>
                <a:ext uri="{FF2B5EF4-FFF2-40B4-BE49-F238E27FC236}">
                  <a16:creationId xmlns:a16="http://schemas.microsoft.com/office/drawing/2014/main" id="{AF7109E9-83E0-50E4-7323-4870E04E5A11}"/>
                </a:ext>
              </a:extLst>
            </p:cNvPr>
            <p:cNvSpPr/>
            <p:nvPr/>
          </p:nvSpPr>
          <p:spPr>
            <a:xfrm>
              <a:off x="2688036" y="4934829"/>
              <a:ext cx="1194770" cy="672440"/>
            </a:xfrm>
            <a:prstGeom prst="snip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L1 Radiance </a:t>
              </a:r>
            </a:p>
            <a:p>
              <a:r>
                <a:rPr lang="en-US" sz="1400" dirty="0">
                  <a:solidFill>
                    <a:schemeClr val="tx1"/>
                  </a:solidFill>
                </a:rPr>
                <a:t>Validation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86BEDDC-28B2-C16A-AE94-5A76080EAE79}"/>
                </a:ext>
              </a:extLst>
            </p:cNvPr>
            <p:cNvCxnSpPr>
              <a:cxnSpLocks/>
            </p:cNvCxnSpPr>
            <p:nvPr/>
          </p:nvCxnSpPr>
          <p:spPr>
            <a:xfrm>
              <a:off x="4051946" y="1473276"/>
              <a:ext cx="5375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962E97F6-5AD8-BACF-4F99-7E5344E2DE1B}"/>
                </a:ext>
              </a:extLst>
            </p:cNvPr>
            <p:cNvSpPr/>
            <p:nvPr/>
          </p:nvSpPr>
          <p:spPr>
            <a:xfrm>
              <a:off x="9203470" y="1328163"/>
              <a:ext cx="1883938" cy="1134001"/>
            </a:xfrm>
            <a:prstGeom prst="cub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DAAC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BF4969F-8B38-61C9-30D9-BA3635EFA9CE}"/>
                </a:ext>
              </a:extLst>
            </p:cNvPr>
            <p:cNvCxnSpPr>
              <a:cxnSpLocks/>
            </p:cNvCxnSpPr>
            <p:nvPr/>
          </p:nvCxnSpPr>
          <p:spPr>
            <a:xfrm>
              <a:off x="1837694" y="2492683"/>
              <a:ext cx="764371" cy="6422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FA55598-C995-EAEE-E622-A8F39DF58D55}"/>
                </a:ext>
              </a:extLst>
            </p:cNvPr>
            <p:cNvSpPr/>
            <p:nvPr/>
          </p:nvSpPr>
          <p:spPr>
            <a:xfrm>
              <a:off x="2438350" y="2811924"/>
              <a:ext cx="1826308" cy="1266147"/>
            </a:xfrm>
            <a:prstGeom prst="hexagon">
              <a:avLst/>
            </a:prstGeom>
            <a:solidFill>
              <a:srgbClr val="6527EE">
                <a:alpha val="1921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L0-1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Geolocation, Radiance Calibration,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Pixel QA</a:t>
              </a: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F8B10D87-7A7D-A729-B657-2AFACD7D7CFF}"/>
                </a:ext>
              </a:extLst>
            </p:cNvPr>
            <p:cNvSpPr/>
            <p:nvPr/>
          </p:nvSpPr>
          <p:spPr>
            <a:xfrm>
              <a:off x="349657" y="1330429"/>
              <a:ext cx="1742035" cy="1543773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L0 Data: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Observations, onboard calibration,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S/C ephemeris</a:t>
              </a:r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1B5B55E-C7ED-8523-4977-AC371C2B5C08}"/>
                </a:ext>
              </a:extLst>
            </p:cNvPr>
            <p:cNvSpPr/>
            <p:nvPr/>
          </p:nvSpPr>
          <p:spPr>
            <a:xfrm>
              <a:off x="2701449" y="1328164"/>
              <a:ext cx="1328354" cy="752082"/>
            </a:xfrm>
            <a:prstGeom prst="cub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L1 Radiances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51D5EC-4C7F-A89A-5460-AFA088673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6866" y="2080246"/>
              <a:ext cx="0" cy="743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A7A7E68E-BF6D-CA91-7B50-6B37353E8D07}"/>
                </a:ext>
              </a:extLst>
            </p:cNvPr>
            <p:cNvSpPr/>
            <p:nvPr/>
          </p:nvSpPr>
          <p:spPr>
            <a:xfrm>
              <a:off x="5557094" y="2811924"/>
              <a:ext cx="1723371" cy="1266147"/>
            </a:xfrm>
            <a:prstGeom prst="hexagon">
              <a:avLst/>
            </a:prstGeom>
            <a:solidFill>
              <a:srgbClr val="6527EE">
                <a:alpha val="1921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L1-2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Fast Profile Retrieval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A0E06D57-49AE-5698-3A32-937993E4DFE0}"/>
                </a:ext>
              </a:extLst>
            </p:cNvPr>
            <p:cNvSpPr/>
            <p:nvPr/>
          </p:nvSpPr>
          <p:spPr>
            <a:xfrm>
              <a:off x="7279750" y="3308988"/>
              <a:ext cx="465496" cy="23836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>
              <a:extLst>
                <a:ext uri="{FF2B5EF4-FFF2-40B4-BE49-F238E27FC236}">
                  <a16:creationId xmlns:a16="http://schemas.microsoft.com/office/drawing/2014/main" id="{60A78001-DF37-7DF3-26BB-459D38B992BE}"/>
                </a:ext>
              </a:extLst>
            </p:cNvPr>
            <p:cNvSpPr/>
            <p:nvPr/>
          </p:nvSpPr>
          <p:spPr>
            <a:xfrm>
              <a:off x="7745245" y="2811924"/>
              <a:ext cx="1723371" cy="1266147"/>
            </a:xfrm>
            <a:prstGeom prst="hexagon">
              <a:avLst/>
            </a:prstGeom>
            <a:solidFill>
              <a:srgbClr val="6527EE">
                <a:alpha val="1921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L2-3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2D- gridding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 3D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Tomography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EF23D60-B50C-7DE3-30DE-101563F45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7320" y="2462164"/>
              <a:ext cx="0" cy="3158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479C71F9-4FD6-4A32-954C-22CDBC38DB63}"/>
                </a:ext>
              </a:extLst>
            </p:cNvPr>
            <p:cNvSpPr/>
            <p:nvPr/>
          </p:nvSpPr>
          <p:spPr>
            <a:xfrm>
              <a:off x="5870823" y="1618390"/>
              <a:ext cx="1328354" cy="856366"/>
            </a:xfrm>
            <a:prstGeom prst="cub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L2 vertical profile retrievals</a:t>
              </a:r>
            </a:p>
          </p:txBody>
        </p:sp>
        <p:sp>
          <p:nvSpPr>
            <p:cNvPr id="79" name="Snip and Round Single Corner Rectangle 78">
              <a:extLst>
                <a:ext uri="{FF2B5EF4-FFF2-40B4-BE49-F238E27FC236}">
                  <a16:creationId xmlns:a16="http://schemas.microsoft.com/office/drawing/2014/main" id="{F6870C74-8694-64D7-8A0D-D38E7828A9C2}"/>
                </a:ext>
              </a:extLst>
            </p:cNvPr>
            <p:cNvSpPr/>
            <p:nvPr/>
          </p:nvSpPr>
          <p:spPr>
            <a:xfrm>
              <a:off x="5817555" y="4460787"/>
              <a:ext cx="1382898" cy="644857"/>
            </a:xfrm>
            <a:prstGeom prst="snip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L2 Retrieval validation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8F097AD-7CB5-2C02-9826-4942073040B6}"/>
                </a:ext>
              </a:extLst>
            </p:cNvPr>
            <p:cNvCxnSpPr>
              <a:cxnSpLocks/>
            </p:cNvCxnSpPr>
            <p:nvPr/>
          </p:nvCxnSpPr>
          <p:spPr>
            <a:xfrm>
              <a:off x="2006353" y="4303305"/>
              <a:ext cx="681683" cy="8023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B8670ADA-6AEF-FC0A-296D-6C6557BEF649}"/>
                </a:ext>
              </a:extLst>
            </p:cNvPr>
            <p:cNvSpPr/>
            <p:nvPr/>
          </p:nvSpPr>
          <p:spPr>
            <a:xfrm>
              <a:off x="349657" y="4706612"/>
              <a:ext cx="1742035" cy="994193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Radiance models and other available data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2D8905C-649A-8427-F005-4A3AFE9081BD}"/>
                </a:ext>
              </a:extLst>
            </p:cNvPr>
            <p:cNvCxnSpPr>
              <a:cxnSpLocks/>
              <a:stCxn id="97" idx="5"/>
              <a:endCxn id="31" idx="2"/>
            </p:cNvCxnSpPr>
            <p:nvPr/>
          </p:nvCxnSpPr>
          <p:spPr>
            <a:xfrm>
              <a:off x="2091692" y="5079434"/>
              <a:ext cx="596344" cy="19161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9F28D8E-E240-05F1-270C-929B67202A97}"/>
                </a:ext>
              </a:extLst>
            </p:cNvPr>
            <p:cNvCxnSpPr>
              <a:cxnSpLocks/>
            </p:cNvCxnSpPr>
            <p:nvPr/>
          </p:nvCxnSpPr>
          <p:spPr>
            <a:xfrm>
              <a:off x="7199177" y="1804086"/>
              <a:ext cx="202091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FE881E50-3432-7F73-950B-F9D20F032EFB}"/>
                </a:ext>
              </a:extLst>
            </p:cNvPr>
            <p:cNvSpPr/>
            <p:nvPr/>
          </p:nvSpPr>
          <p:spPr>
            <a:xfrm>
              <a:off x="7594285" y="1994952"/>
              <a:ext cx="1328354" cy="662447"/>
            </a:xfrm>
            <a:prstGeom prst="cub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L3 maps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2BF78D79-868C-7C61-6786-8B37B190A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2639" y="2198991"/>
              <a:ext cx="297455" cy="1697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nip and Round Single Corner Rectangle 112">
              <a:extLst>
                <a:ext uri="{FF2B5EF4-FFF2-40B4-BE49-F238E27FC236}">
                  <a16:creationId xmlns:a16="http://schemas.microsoft.com/office/drawing/2014/main" id="{F47F2535-4EF5-3CE3-D962-CBB0D4002E33}"/>
                </a:ext>
              </a:extLst>
            </p:cNvPr>
            <p:cNvSpPr/>
            <p:nvPr/>
          </p:nvSpPr>
          <p:spPr>
            <a:xfrm>
              <a:off x="7781678" y="4519970"/>
              <a:ext cx="1782041" cy="560690"/>
            </a:xfrm>
            <a:prstGeom prst="snip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L3 intercomparisons</a:t>
              </a:r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C3B646FF-883E-F5B3-8B00-AD97FBF29024}"/>
                </a:ext>
              </a:extLst>
            </p:cNvPr>
            <p:cNvSpPr/>
            <p:nvPr/>
          </p:nvSpPr>
          <p:spPr>
            <a:xfrm>
              <a:off x="5850020" y="5451337"/>
              <a:ext cx="1328345" cy="6874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 situ profiles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7418E0A-EA43-4A9F-1898-28EFD576988F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6509004" y="5105644"/>
              <a:ext cx="0" cy="345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8F727E9B-54CA-DD0F-13C6-42189751EE7F}"/>
                </a:ext>
              </a:extLst>
            </p:cNvPr>
            <p:cNvSpPr/>
            <p:nvPr/>
          </p:nvSpPr>
          <p:spPr>
            <a:xfrm>
              <a:off x="7801680" y="5449315"/>
              <a:ext cx="1742035" cy="6874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Models &amp; </a:t>
              </a: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Reanalyses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DF6CA12-2BD1-C23A-8219-48A0A1C333A1}"/>
                </a:ext>
              </a:extLst>
            </p:cNvPr>
            <p:cNvCxnSpPr>
              <a:cxnSpLocks/>
            </p:cNvCxnSpPr>
            <p:nvPr/>
          </p:nvCxnSpPr>
          <p:spPr>
            <a:xfrm>
              <a:off x="8674178" y="4067934"/>
              <a:ext cx="0" cy="4539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B1F67E3B-39C1-C78C-FE24-44677E063DC9}"/>
                </a:ext>
              </a:extLst>
            </p:cNvPr>
            <p:cNvCxnSpPr>
              <a:cxnSpLocks/>
            </p:cNvCxnSpPr>
            <p:nvPr/>
          </p:nvCxnSpPr>
          <p:spPr>
            <a:xfrm>
              <a:off x="3314963" y="4078071"/>
              <a:ext cx="1903" cy="85675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7042C15-E533-2A6E-68F2-0C4FDFF9DE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4178" y="5060386"/>
              <a:ext cx="8663" cy="3889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ight Arrow 163">
              <a:extLst>
                <a:ext uri="{FF2B5EF4-FFF2-40B4-BE49-F238E27FC236}">
                  <a16:creationId xmlns:a16="http://schemas.microsoft.com/office/drawing/2014/main" id="{18A7F9C3-51F8-E64E-BB0C-1B5CAD1BBF47}"/>
                </a:ext>
              </a:extLst>
            </p:cNvPr>
            <p:cNvSpPr/>
            <p:nvPr/>
          </p:nvSpPr>
          <p:spPr>
            <a:xfrm>
              <a:off x="9491771" y="3345977"/>
              <a:ext cx="465496" cy="23836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Hexagon 164">
              <a:extLst>
                <a:ext uri="{FF2B5EF4-FFF2-40B4-BE49-F238E27FC236}">
                  <a16:creationId xmlns:a16="http://schemas.microsoft.com/office/drawing/2014/main" id="{27286CCD-C2C0-C93E-B6A8-A071D282A97F}"/>
                </a:ext>
              </a:extLst>
            </p:cNvPr>
            <p:cNvSpPr/>
            <p:nvPr/>
          </p:nvSpPr>
          <p:spPr>
            <a:xfrm>
              <a:off x="9941482" y="2795648"/>
              <a:ext cx="1768163" cy="1266147"/>
            </a:xfrm>
            <a:prstGeom prst="hexagon">
              <a:avLst/>
            </a:prstGeom>
            <a:solidFill>
              <a:srgbClr val="6527EE">
                <a:alpha val="1921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SCIENCE APPLICATIONS</a:t>
              </a:r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AE8E04E5-3A34-5E33-A758-B4116D4D5D10}"/>
                </a:ext>
              </a:extLst>
            </p:cNvPr>
            <p:cNvSpPr/>
            <p:nvPr/>
          </p:nvSpPr>
          <p:spPr>
            <a:xfrm>
              <a:off x="4132234" y="2048732"/>
              <a:ext cx="1515423" cy="1040691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Pre-calculated Radiances/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Jacobians</a:t>
              </a: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A60059C1-4DB2-A1BF-E83F-313968C50FC8}"/>
                </a:ext>
              </a:extLst>
            </p:cNvPr>
            <p:cNvCxnSpPr>
              <a:cxnSpLocks/>
            </p:cNvCxnSpPr>
            <p:nvPr/>
          </p:nvCxnSpPr>
          <p:spPr>
            <a:xfrm>
              <a:off x="5600835" y="2908529"/>
              <a:ext cx="249185" cy="1075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E2B6CDD9-7128-183C-80F1-0FF92C89CF4F}"/>
                </a:ext>
              </a:extLst>
            </p:cNvPr>
            <p:cNvCxnSpPr>
              <a:cxnSpLocks/>
              <a:endCxn id="79" idx="3"/>
            </p:cNvCxnSpPr>
            <p:nvPr/>
          </p:nvCxnSpPr>
          <p:spPr>
            <a:xfrm>
              <a:off x="6505433" y="4097135"/>
              <a:ext cx="3571" cy="36365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A72FB442-8E5D-7AF8-DD4E-80C60442FA49}"/>
              </a:ext>
            </a:extLst>
          </p:cNvPr>
          <p:cNvSpPr txBox="1"/>
          <p:nvPr/>
        </p:nvSpPr>
        <p:spPr>
          <a:xfrm>
            <a:off x="822073" y="911103"/>
            <a:ext cx="64633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2F5F255-3D3D-D6AE-15CD-0ED9401EC6C9}"/>
              </a:ext>
            </a:extLst>
          </p:cNvPr>
          <p:cNvSpPr txBox="1"/>
          <p:nvPr/>
        </p:nvSpPr>
        <p:spPr>
          <a:xfrm>
            <a:off x="2998583" y="911103"/>
            <a:ext cx="81785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89" name="Cube 188">
            <a:extLst>
              <a:ext uri="{FF2B5EF4-FFF2-40B4-BE49-F238E27FC236}">
                <a16:creationId xmlns:a16="http://schemas.microsoft.com/office/drawing/2014/main" id="{75C514BD-2F03-042B-06EC-7F6A8C5F5734}"/>
              </a:ext>
            </a:extLst>
          </p:cNvPr>
          <p:cNvSpPr/>
          <p:nvPr/>
        </p:nvSpPr>
        <p:spPr>
          <a:xfrm>
            <a:off x="4378993" y="3972678"/>
            <a:ext cx="823195" cy="752082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Pixel Mask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C7142FC3-8F7F-5220-9D35-4E258939B377}"/>
              </a:ext>
            </a:extLst>
          </p:cNvPr>
          <p:cNvCxnSpPr>
            <a:cxnSpLocks/>
          </p:cNvCxnSpPr>
          <p:nvPr/>
        </p:nvCxnSpPr>
        <p:spPr>
          <a:xfrm>
            <a:off x="4081772" y="3784773"/>
            <a:ext cx="419207" cy="2932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6AD4F6BD-DDBD-7C99-3756-83326F8E8826}"/>
              </a:ext>
            </a:extLst>
          </p:cNvPr>
          <p:cNvCxnSpPr>
            <a:cxnSpLocks/>
          </p:cNvCxnSpPr>
          <p:nvPr/>
        </p:nvCxnSpPr>
        <p:spPr>
          <a:xfrm>
            <a:off x="4704744" y="4720052"/>
            <a:ext cx="3571" cy="3636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Hexagon 196">
            <a:extLst>
              <a:ext uri="{FF2B5EF4-FFF2-40B4-BE49-F238E27FC236}">
                <a16:creationId xmlns:a16="http://schemas.microsoft.com/office/drawing/2014/main" id="{C2DEBB4D-697F-A301-837C-23DFB7B34FA3}"/>
              </a:ext>
            </a:extLst>
          </p:cNvPr>
          <p:cNvSpPr/>
          <p:nvPr/>
        </p:nvSpPr>
        <p:spPr>
          <a:xfrm>
            <a:off x="4136949" y="5102373"/>
            <a:ext cx="1382897" cy="949502"/>
          </a:xfrm>
          <a:prstGeom prst="hexagon">
            <a:avLst/>
          </a:prstGeom>
          <a:solidFill>
            <a:srgbClr val="6527EE">
              <a:alpha val="192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Updated On-board processing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2325C33-B3A0-638E-7239-650C710F5F0E}"/>
              </a:ext>
            </a:extLst>
          </p:cNvPr>
          <p:cNvCxnSpPr>
            <a:cxnSpLocks/>
          </p:cNvCxnSpPr>
          <p:nvPr/>
        </p:nvCxnSpPr>
        <p:spPr>
          <a:xfrm flipV="1">
            <a:off x="8643578" y="2579914"/>
            <a:ext cx="0" cy="2198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8AC098-4460-5226-5B70-7905C89D6042}"/>
              </a:ext>
            </a:extLst>
          </p:cNvPr>
          <p:cNvSpPr txBox="1"/>
          <p:nvPr/>
        </p:nvSpPr>
        <p:spPr>
          <a:xfrm>
            <a:off x="380458" y="5867209"/>
            <a:ext cx="340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41235"/>
                </a:solidFill>
              </a:rPr>
              <a:t>Helen Worden et al., NCAR ACOM </a:t>
            </a:r>
          </a:p>
        </p:txBody>
      </p:sp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F4D9E9D0-84A3-FD73-7319-6B412CED6565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9973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nature, dirt&#10;&#10;Description automatically generated">
            <a:extLst>
              <a:ext uri="{FF2B5EF4-FFF2-40B4-BE49-F238E27FC236}">
                <a16:creationId xmlns:a16="http://schemas.microsoft.com/office/drawing/2014/main" id="{7F9F1690-BC16-E9CE-E3CB-CDB377BFE9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-360111"/>
            <a:ext cx="14306614" cy="7297878"/>
          </a:xfrm>
          <a:prstGeom prst="rect">
            <a:avLst/>
          </a:prstGeom>
        </p:spPr>
      </p:pic>
      <p:pic>
        <p:nvPicPr>
          <p:cNvPr id="214" name="Afbeelding" descr="Afbee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4" y="2236758"/>
            <a:ext cx="2660121" cy="31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Afbeelding" descr="Afbeeld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2" y="5424418"/>
            <a:ext cx="2266982" cy="119846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tikstof (NH3 en NOx): bijdrage satellietmetingen"/>
          <p:cNvSpPr txBox="1"/>
          <p:nvPr/>
        </p:nvSpPr>
        <p:spPr>
          <a:xfrm>
            <a:off x="-230518" y="11673"/>
            <a:ext cx="1265303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Nitrogen Cycle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measuring Ammonia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r>
              <a:rPr kumimoji="0" sz="2400" b="1" i="0" u="none" strike="noStrike" kern="1200" cap="none" spc="0" normalizeH="0" baseline="-5999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on farm scale resolution from space  (500x500 m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NITROSAT: an Earth Explorer ESA mission pre-feasibility study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Imaging FTIR and Push broom UVVIS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1" name="TROPOMI NO₂"/>
          <p:cNvSpPr txBox="1"/>
          <p:nvPr/>
        </p:nvSpPr>
        <p:spPr>
          <a:xfrm>
            <a:off x="21565" y="2340556"/>
            <a:ext cx="1121910" cy="136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lnSpc>
                <a:spcPts val="5400"/>
              </a:lnSpc>
              <a:defRPr sz="3400" b="1"/>
            </a:lvl1pPr>
          </a:lstStyle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TROPOMI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NO₂</a:t>
            </a:r>
          </a:p>
        </p:txBody>
      </p:sp>
      <p:pic>
        <p:nvPicPr>
          <p:cNvPr id="223" name="Afbeelding" descr="Afbeelding"/>
          <p:cNvPicPr>
            <a:picLocks noChangeAspect="1"/>
          </p:cNvPicPr>
          <p:nvPr/>
        </p:nvPicPr>
        <p:blipFill>
          <a:blip r:embed="rId6"/>
          <a:srcRect r="41218"/>
          <a:stretch>
            <a:fillRect/>
          </a:stretch>
        </p:blipFill>
        <p:spPr>
          <a:xfrm>
            <a:off x="3668995" y="2236758"/>
            <a:ext cx="2700654" cy="31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fbeelding" descr="Afbeelding"/>
          <p:cNvPicPr>
            <a:picLocks noChangeAspect="1"/>
          </p:cNvPicPr>
          <p:nvPr/>
        </p:nvPicPr>
        <p:blipFill>
          <a:blip r:embed="rId6"/>
          <a:srcRect l="61430" b="62732"/>
          <a:stretch>
            <a:fillRect/>
          </a:stretch>
        </p:blipFill>
        <p:spPr>
          <a:xfrm>
            <a:off x="4058915" y="5424418"/>
            <a:ext cx="2135408" cy="1423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CrIS NH3"/>
          <p:cNvSpPr txBox="1"/>
          <p:nvPr/>
        </p:nvSpPr>
        <p:spPr>
          <a:xfrm>
            <a:off x="3599627" y="2563882"/>
            <a:ext cx="1147713" cy="110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r>
              <a:rPr kumimoji="0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CrIS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Ammonia</a:t>
            </a:r>
            <a:endParaRPr kumimoji="0" sz="1700" b="1" i="0" u="none" strike="noStrike" kern="1200" cap="none" spc="0" normalizeH="0" baseline="-5999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71C90E25-5E43-4908-8C2E-FEC2B2DA32EC}"/>
              </a:ext>
            </a:extLst>
          </p:cNvPr>
          <p:cNvSpPr/>
          <p:nvPr/>
        </p:nvSpPr>
        <p:spPr>
          <a:xfrm>
            <a:off x="7024005" y="2695373"/>
            <a:ext cx="4901736" cy="3985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Quantify the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emissions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of NH</a:t>
            </a:r>
            <a:r>
              <a:rPr kumimoji="0" lang="en-GB" sz="1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3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and NO</a:t>
            </a:r>
            <a:r>
              <a:rPr kumimoji="0" lang="en-GB" sz="17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x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on the landscape scales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, and to attribute the relative contributions of natural, industrial, agricultural, fire, transport and household sources.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Quantify the contribution of reactive nitrogen to 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air pollution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Constrain the atmospheric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dispersion and surface deposition 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of reactive nitrogen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and its impacts on ecosystems and the carbon cycle.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Reduce uncertainties in the contribution of reactive nitrogen to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climate forcing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via a better understanding of gas phase chemistry, secondary aerosol formation and interactions between biogeochemical cycles.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837087-1043-43D0-A0C3-873C44C38862}"/>
              </a:ext>
            </a:extLst>
          </p:cNvPr>
          <p:cNvSpPr txBox="1"/>
          <p:nvPr/>
        </p:nvSpPr>
        <p:spPr>
          <a:xfrm>
            <a:off x="270017" y="1155371"/>
            <a:ext cx="11655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Lead-Investigator: Pierre Coheur (ULB); co-Lead Investigator Pieternel Levelt (KNMI, TUD, NCAR)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</a:b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Lieven Clarisse(ULB), Martin van Damme  (ULB), Henk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Eskes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(KNMI),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Pepijn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Veefkind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(KNMI,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TUDelft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), Ben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Veihelman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(ESA Science); ESA Engineering proposing Team,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Nitrosat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Mission Advisory Group , </a:t>
            </a:r>
            <a:r>
              <a:rPr lang="en-US" sz="1600" dirty="0" err="1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Nitrosat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 Scientific Study Team</a:t>
            </a:r>
            <a:endParaRPr lang="nl-NL" sz="1600" dirty="0">
              <a:solidFill>
                <a:prstClr val="black"/>
              </a:solidFill>
              <a:latin typeface="Calibri" charset="0"/>
              <a:ea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BBE4934-B6B6-4572-9A8A-E410633C7173}"/>
              </a:ext>
            </a:extLst>
          </p:cNvPr>
          <p:cNvSpPr txBox="1"/>
          <p:nvPr/>
        </p:nvSpPr>
        <p:spPr>
          <a:xfrm>
            <a:off x="7024005" y="2043320"/>
            <a:ext cx="19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Mission Objectives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52079-9997-6BA2-CFFB-2CDE557FC4CE}"/>
              </a:ext>
            </a:extLst>
          </p:cNvPr>
          <p:cNvSpPr txBox="1"/>
          <p:nvPr/>
        </p:nvSpPr>
        <p:spPr>
          <a:xfrm>
            <a:off x="218787" y="6562879"/>
            <a:ext cx="3457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Franco  Miglietta</a:t>
            </a:r>
          </a:p>
        </p:txBody>
      </p:sp>
    </p:spTree>
    <p:extLst>
      <p:ext uri="{BB962C8B-B14F-4D97-AF65-F5344CB8AC3E}">
        <p14:creationId xmlns:p14="http://schemas.microsoft.com/office/powerpoint/2010/main" val="384353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-91441" y="819468"/>
            <a:ext cx="7115695" cy="5742045"/>
          </a:xfrm>
        </p:spPr>
        <p:txBody>
          <a:bodyPr/>
          <a:lstStyle/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GEO’s over the Global South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Commentary in AGU Advances (Dylan Millet et al.), 2024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initiatives for GEO’s over Africa (</a:t>
            </a:r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Measma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Africa GEO)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 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CEOS scientific concept paper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GEOs over the Global South</a:t>
            </a: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we are trying to form 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teams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focus on scientists from the Global South – </a:t>
            </a:r>
            <a:r>
              <a:rPr lang="en-US" sz="18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interest? Please send me an email. </a:t>
            </a: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Townhall Meet Africa GEO at AMS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leaders in the field and cross disciplinary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STRIVE Phase 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follow on for MLS</a:t>
            </a: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107" indent="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 Earth Explorer </a:t>
            </a:r>
            <a:r>
              <a:rPr lang="en-US" sz="18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Nitrosat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selected in this round, however we will continue to pursue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8" y="102387"/>
            <a:ext cx="10972800" cy="32156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8DB4DC30-7EC2-043E-C622-68DCA239DFAC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73B40-8F07-678E-5EA7-3E8CD5903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844062"/>
            <a:ext cx="5214455" cy="486678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D73A2-0CA4-A2FB-FD2E-6858C4C6DBBA}"/>
              </a:ext>
            </a:extLst>
          </p:cNvPr>
          <p:cNvSpPr txBox="1"/>
          <p:nvPr/>
        </p:nvSpPr>
        <p:spPr>
          <a:xfrm>
            <a:off x="7847215" y="5829272"/>
            <a:ext cx="332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Pieternel Levelt, levelt@ucar.edu</a:t>
            </a:r>
          </a:p>
        </p:txBody>
      </p:sp>
    </p:spTree>
    <p:extLst>
      <p:ext uri="{BB962C8B-B14F-4D97-AF65-F5344CB8AC3E}">
        <p14:creationId xmlns:p14="http://schemas.microsoft.com/office/powerpoint/2010/main" val="88489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B607-26F8-CF22-1918-1A7258FD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0501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719E86-0201-400C-82F5-35C522A6B833}"/>
              </a:ext>
            </a:extLst>
          </p:cNvPr>
          <p:cNvSpPr txBox="1"/>
          <p:nvPr/>
        </p:nvSpPr>
        <p:spPr>
          <a:xfrm>
            <a:off x="5993608" y="19603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Arial"/>
              </a:rPr>
              <a:t>Summary Africa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04E577-38D8-4C72-8135-6474FCEB577D}"/>
              </a:ext>
            </a:extLst>
          </p:cNvPr>
          <p:cNvSpPr txBox="1"/>
          <p:nvPr/>
        </p:nvSpPr>
        <p:spPr>
          <a:xfrm>
            <a:off x="3981507" y="738678"/>
            <a:ext cx="821049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Population is expected to triple in 2100 (now 1.1  billion, becomes 3.8 billion)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4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th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 industrial revolution: huge increase in air pollutants &amp; green house gases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122D5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 workshops on Africa last years: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Advancing air quality and carbon science in Africa (Ben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Gaubert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, NCAR ACOM– March 2021)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Lorentz Workshop ‘ The power of TROPOMI to bridge Science and Policy’  (Pieternel Levelt and Marleen Dekker KNMI&amp; Leiden Univ- April 2022)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Workshop on a pilot design for air quality in Africa(Solomon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Bililing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 – June 2022)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Workshop on AQ in Africa , in Kigali - Africa (Solomon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Bililing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 et al – Jan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IGAC: Long standing tradition with Africa subgroup, including scientists from Africa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NCAR &amp; KNMI could contribute: Ground based monitoring, modelling, flight campaigns, laboratory , satellite observations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Investigate Potential for GEOstationary satellite over the Global South and Africa, working on a GEO Science Team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with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 USA, European and African scientist representation, several science meetings focused on GEO capability. </a:t>
            </a:r>
          </a:p>
        </p:txBody>
      </p:sp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93783E1-398B-2F4F-2A4F-7FB8140F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" y="1118370"/>
            <a:ext cx="3691476" cy="2159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42581-3EA7-0DE1-35CF-17E6F58C35E3}"/>
              </a:ext>
            </a:extLst>
          </p:cNvPr>
          <p:cNvSpPr txBox="1"/>
          <p:nvPr/>
        </p:nvSpPr>
        <p:spPr>
          <a:xfrm>
            <a:off x="397601" y="3913589"/>
            <a:ext cx="34019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UCAR/NCAR initiative ‘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Accelerating environmental sustainability solutions in Africa: a UCAR initiative’,  </a:t>
            </a:r>
            <a:r>
              <a:rPr lang="en-US" b="1" kern="0" dirty="0">
                <a:solidFill>
                  <a:srgbClr val="122D5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Workshop at NCAR, Boulder CO, (</a:t>
            </a:r>
            <a:r>
              <a:rPr lang="en-US" b="1" kern="0" dirty="0" err="1">
                <a:solidFill>
                  <a:srgbClr val="122D5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Wenfu</a:t>
            </a:r>
            <a:r>
              <a:rPr lang="en-US" b="1" kern="0" dirty="0">
                <a:solidFill>
                  <a:srgbClr val="122D5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Tang et al – March 21-22, 2024)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150;p35">
            <a:extLst>
              <a:ext uri="{FF2B5EF4-FFF2-40B4-BE49-F238E27FC236}">
                <a16:creationId xmlns:a16="http://schemas.microsoft.com/office/drawing/2014/main" id="{34A15077-427E-35E1-969D-0AF2E2FD47B3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1E0A8-5956-061C-2CAA-A4CE34D02B1F}"/>
              </a:ext>
            </a:extLst>
          </p:cNvPr>
          <p:cNvSpPr txBox="1"/>
          <p:nvPr/>
        </p:nvSpPr>
        <p:spPr>
          <a:xfrm>
            <a:off x="289160" y="5758306"/>
            <a:ext cx="332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Pieternel Levelt, levelt@ucar.edu</a:t>
            </a:r>
          </a:p>
        </p:txBody>
      </p:sp>
    </p:spTree>
    <p:extLst>
      <p:ext uri="{BB962C8B-B14F-4D97-AF65-F5344CB8AC3E}">
        <p14:creationId xmlns:p14="http://schemas.microsoft.com/office/powerpoint/2010/main" val="27193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-1" y="656705"/>
            <a:ext cx="7024255" cy="5469775"/>
          </a:xfrm>
        </p:spPr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 in AGU Advances (Dylan Millet et al.), 2024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2 initiatives for GEO’s to measure over Africa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Measma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(Omar </a:t>
            </a:r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Emam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Raid Suleiman et al)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GEO (Pieternel Levelt et al)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we are trying to form </a:t>
            </a: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teams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focus on scientists from the Global South – </a:t>
            </a:r>
            <a:r>
              <a:rPr lang="en-US" sz="18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interest? Please send me an email.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presentations: EGU 2024 (Vienna)  GEOXO meeting (Washington DC) , OMI-TROPOMI STM  (NCAR-ACOM, Boulder, CO) 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Coming AGU &amp; AMS 2024/2025: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Townhall Meet at AMS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leaders in the field and cross disciplinary (last year we had a townhall at AGU 2023)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Abstracts  AGU 2024 and AMS 2025 (Levelt et al.)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ACVC/CEOS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October 14-18, 2024 in Washington DC, presentation - start of scientific concept paper for the need of GEOs over the Global South </a:t>
            </a:r>
            <a:r>
              <a:rPr lang="en-US" sz="18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(interested?- please contact me)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 Aerospace Corporate talks to private funders and foundations 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8" y="-29893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Current activities in the international space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8DB4DC30-7EC2-043E-C622-68DCA239DFAC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73B40-8F07-678E-5EA7-3E8CD5903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844062"/>
            <a:ext cx="5214455" cy="486678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D73A2-0CA4-A2FB-FD2E-6858C4C6DBBA}"/>
              </a:ext>
            </a:extLst>
          </p:cNvPr>
          <p:cNvSpPr txBox="1"/>
          <p:nvPr/>
        </p:nvSpPr>
        <p:spPr>
          <a:xfrm>
            <a:off x="7847215" y="5829272"/>
            <a:ext cx="332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Pieternel Levelt, levelt@ucar.edu</a:t>
            </a:r>
          </a:p>
        </p:txBody>
      </p:sp>
    </p:spTree>
    <p:extLst>
      <p:ext uri="{BB962C8B-B14F-4D97-AF65-F5344CB8AC3E}">
        <p14:creationId xmlns:p14="http://schemas.microsoft.com/office/powerpoint/2010/main" val="300898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8DD6B1-48C9-4F7A-ACB0-186D6FA51979}"/>
              </a:ext>
            </a:extLst>
          </p:cNvPr>
          <p:cNvGrpSpPr/>
          <p:nvPr/>
        </p:nvGrpSpPr>
        <p:grpSpPr>
          <a:xfrm>
            <a:off x="369249" y="379379"/>
            <a:ext cx="5379798" cy="6478621"/>
            <a:chOff x="1287069" y="206401"/>
            <a:chExt cx="3614206" cy="59810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8A602E-CFF3-4B44-B441-387DB9B1BB74}"/>
                </a:ext>
              </a:extLst>
            </p:cNvPr>
            <p:cNvGrpSpPr/>
            <p:nvPr/>
          </p:nvGrpSpPr>
          <p:grpSpPr>
            <a:xfrm>
              <a:off x="1299171" y="575733"/>
              <a:ext cx="3602104" cy="5611708"/>
              <a:chOff x="1251757" y="731519"/>
              <a:chExt cx="3602104" cy="561170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B2FED49-30BC-4A24-98C4-29EA6CB315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256" b="12644"/>
              <a:stretch/>
            </p:blipFill>
            <p:spPr>
              <a:xfrm>
                <a:off x="3077938" y="2492586"/>
                <a:ext cx="1775922" cy="179493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DD973A-1784-4D71-ACF9-83356F265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741" b="12335"/>
              <a:stretch/>
            </p:blipFill>
            <p:spPr>
              <a:xfrm>
                <a:off x="3077938" y="731519"/>
                <a:ext cx="1775923" cy="17908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493FA2D-2BFD-413A-AD14-821CA2D13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340"/>
              <a:stretch/>
            </p:blipFill>
            <p:spPr>
              <a:xfrm>
                <a:off x="3082171" y="4287518"/>
                <a:ext cx="1771689" cy="205570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F42237-E49F-4F7E-AC1D-2525B0E7F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0553"/>
              <a:stretch/>
            </p:blipFill>
            <p:spPr>
              <a:xfrm>
                <a:off x="1251757" y="4287519"/>
                <a:ext cx="1775922" cy="205570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7DD7F0F-62C2-40E6-BCF0-2819F2E69D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431" b="12644"/>
              <a:stretch/>
            </p:blipFill>
            <p:spPr>
              <a:xfrm>
                <a:off x="1251757" y="731519"/>
                <a:ext cx="1775922" cy="17908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618924-AE24-4330-9940-12044C14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256" b="12644"/>
              <a:stretch/>
            </p:blipFill>
            <p:spPr>
              <a:xfrm>
                <a:off x="1251757" y="2492586"/>
                <a:ext cx="1775922" cy="179493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1BC955-2610-466F-A274-308ACA10DD7C}"/>
                </a:ext>
              </a:extLst>
            </p:cNvPr>
            <p:cNvSpPr txBox="1"/>
            <p:nvPr/>
          </p:nvSpPr>
          <p:spPr>
            <a:xfrm>
              <a:off x="1921674" y="206401"/>
              <a:ext cx="356674" cy="340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CO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73AA8E-4A79-4619-8792-D437044431A1}"/>
                </a:ext>
              </a:extLst>
            </p:cNvPr>
            <p:cNvSpPr txBox="1"/>
            <p:nvPr/>
          </p:nvSpPr>
          <p:spPr>
            <a:xfrm>
              <a:off x="3697596" y="206401"/>
              <a:ext cx="413751" cy="3409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NO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4E588-EBD0-4EE9-A8EA-E6A2E5CD597F}"/>
                </a:ext>
              </a:extLst>
            </p:cNvPr>
            <p:cNvSpPr txBox="1"/>
            <p:nvPr/>
          </p:nvSpPr>
          <p:spPr>
            <a:xfrm>
              <a:off x="1312717" y="2051732"/>
              <a:ext cx="8739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April 2020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5DCFE-54CD-4BB9-ADA3-9CFD7DF2BC1D}"/>
                </a:ext>
              </a:extLst>
            </p:cNvPr>
            <p:cNvSpPr txBox="1"/>
            <p:nvPr/>
          </p:nvSpPr>
          <p:spPr>
            <a:xfrm>
              <a:off x="3075093" y="2051732"/>
              <a:ext cx="8739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April 2020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E622F7-8A4A-40E1-A565-1420FC4ACB55}"/>
                </a:ext>
              </a:extLst>
            </p:cNvPr>
            <p:cNvSpPr txBox="1"/>
            <p:nvPr/>
          </p:nvSpPr>
          <p:spPr>
            <a:xfrm>
              <a:off x="1299892" y="3812799"/>
              <a:ext cx="8996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June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43E4D8-DAAA-41E0-B24C-033AFB979066}"/>
                </a:ext>
              </a:extLst>
            </p:cNvPr>
            <p:cNvSpPr txBox="1"/>
            <p:nvPr/>
          </p:nvSpPr>
          <p:spPr>
            <a:xfrm>
              <a:off x="3104815" y="3804730"/>
              <a:ext cx="8996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June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5E513C-DAD2-4D72-9C3F-2C72FAC442C0}"/>
                </a:ext>
              </a:extLst>
            </p:cNvPr>
            <p:cNvSpPr txBox="1"/>
            <p:nvPr/>
          </p:nvSpPr>
          <p:spPr>
            <a:xfrm>
              <a:off x="1287069" y="5577900"/>
              <a:ext cx="8515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Oct. 2020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24DEB9-5B94-47B5-81A3-DD967E4571F7}"/>
                </a:ext>
              </a:extLst>
            </p:cNvPr>
            <p:cNvSpPr txBox="1"/>
            <p:nvPr/>
          </p:nvSpPr>
          <p:spPr>
            <a:xfrm>
              <a:off x="3125352" y="5577900"/>
              <a:ext cx="8515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+mn-cs"/>
                </a:rPr>
                <a:t>Oct. 2020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D8D3D9-C44D-4B8E-8E3B-4B619F3EB067}"/>
              </a:ext>
            </a:extLst>
          </p:cNvPr>
          <p:cNvSpPr txBox="1"/>
          <p:nvPr/>
        </p:nvSpPr>
        <p:spPr>
          <a:xfrm>
            <a:off x="6306768" y="1272327"/>
            <a:ext cx="60943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Biomass Burning over Africa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as measured by TROPOMI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CO and NO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8663BE-5E09-4F21-9C57-9F2718283749}"/>
              </a:ext>
            </a:extLst>
          </p:cNvPr>
          <p:cNvSpPr txBox="1"/>
          <p:nvPr/>
        </p:nvSpPr>
        <p:spPr>
          <a:xfrm>
            <a:off x="8252990" y="5497861"/>
            <a:ext cx="368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Slide courtesy: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Pepijn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Veefkind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KNMI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8" name="TextBox 17"/>
          <p:cNvSpPr txBox="1"/>
          <p:nvPr/>
        </p:nvSpPr>
        <p:spPr>
          <a:xfrm>
            <a:off x="6306768" y="3649516"/>
            <a:ext cx="330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Biomass burning in tropical Africa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6768" y="4207775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Power plants near Johannesburg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974657" y="3853677"/>
            <a:ext cx="123203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74657" y="4371587"/>
            <a:ext cx="123203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150;p35">
            <a:extLst>
              <a:ext uri="{FF2B5EF4-FFF2-40B4-BE49-F238E27FC236}">
                <a16:creationId xmlns:a16="http://schemas.microsoft.com/office/drawing/2014/main" id="{22EF277A-7C0D-C554-FC9F-F9956790C850}"/>
              </a:ext>
            </a:extLst>
          </p:cNvPr>
          <p:cNvSpPr txBox="1"/>
          <p:nvPr/>
        </p:nvSpPr>
        <p:spPr>
          <a:xfrm>
            <a:off x="4970895" y="6294951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NSF NCAR ACOM, KNMI, TU Delft</a:t>
            </a:r>
          </a:p>
        </p:txBody>
      </p:sp>
    </p:spTree>
    <p:extLst>
      <p:ext uri="{BB962C8B-B14F-4D97-AF65-F5344CB8AC3E}">
        <p14:creationId xmlns:p14="http://schemas.microsoft.com/office/powerpoint/2010/main" val="287223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114380F-8246-462D-8183-8132E12FA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9" y="798450"/>
            <a:ext cx="4874002" cy="4397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E7C8F4-1669-4C49-8E18-D2EEDE92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76" y="798450"/>
            <a:ext cx="4874002" cy="439759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461EDC8-251F-4713-9CBF-A55341A22970}"/>
              </a:ext>
            </a:extLst>
          </p:cNvPr>
          <p:cNvSpPr txBox="1"/>
          <p:nvPr/>
        </p:nvSpPr>
        <p:spPr>
          <a:xfrm>
            <a:off x="656563" y="92708"/>
            <a:ext cx="11353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TROPOMI NO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measurements over Africa: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COVID lockdown 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122D5D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4E3201-A133-4953-B932-9A7F830B135C}"/>
              </a:ext>
            </a:extLst>
          </p:cNvPr>
          <p:cNvSpPr txBox="1"/>
          <p:nvPr/>
        </p:nvSpPr>
        <p:spPr>
          <a:xfrm>
            <a:off x="4402577" y="4993934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TROPOMI NO2 yearly mean 2019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122D5D">
                  <a:lumMod val="50000"/>
                </a:srgbClr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55C102C-73F1-442F-B159-2843194D94B5}"/>
              </a:ext>
            </a:extLst>
          </p:cNvPr>
          <p:cNvSpPr txBox="1"/>
          <p:nvPr/>
        </p:nvSpPr>
        <p:spPr>
          <a:xfrm>
            <a:off x="810757" y="5415480"/>
            <a:ext cx="479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Nigeria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TROPOMI 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, April 2019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1E9F51-2E47-45D2-AC14-D8427151834C}"/>
              </a:ext>
            </a:extLst>
          </p:cNvPr>
          <p:cNvSpPr txBox="1"/>
          <p:nvPr/>
        </p:nvSpPr>
        <p:spPr>
          <a:xfrm>
            <a:off x="7224852" y="5415480"/>
            <a:ext cx="3866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Nigeria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TROPOMI 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, April 2020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F6ABCB8-C774-41FE-A16E-2CE2C7338E87}"/>
              </a:ext>
            </a:extLst>
          </p:cNvPr>
          <p:cNvSpPr txBox="1"/>
          <p:nvPr/>
        </p:nvSpPr>
        <p:spPr>
          <a:xfrm>
            <a:off x="9826648" y="6223652"/>
            <a:ext cx="18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Henk Eskes, KNMI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5377" y="5898388"/>
            <a:ext cx="28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Courtesy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Henk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Eskes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D3DCEC">
                    <a:lumMod val="1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KNMI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3" name="Google Shape;150;p35">
            <a:extLst>
              <a:ext uri="{FF2B5EF4-FFF2-40B4-BE49-F238E27FC236}">
                <a16:creationId xmlns:a16="http://schemas.microsoft.com/office/drawing/2014/main" id="{EE9E0B61-E526-1569-4406-5FBCF30032F2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3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08A5A4-6F31-CEAE-6DD3-6E7F524A2C09}"/>
              </a:ext>
            </a:extLst>
          </p:cNvPr>
          <p:cNvSpPr txBox="1"/>
          <p:nvPr/>
        </p:nvSpPr>
        <p:spPr>
          <a:xfrm>
            <a:off x="378169" y="228733"/>
            <a:ext cx="714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Air Quality Modelling over Africa using MUSICA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33FE4-FD9E-F61B-58BD-A7881207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35" y="2526924"/>
            <a:ext cx="3172087" cy="305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C45BB-F2C8-16E4-ADF3-5AB280BA2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36" y="2854801"/>
            <a:ext cx="617034" cy="236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B3F14-6CA4-5FB0-E321-241906ED1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020" y="2208456"/>
            <a:ext cx="3593551" cy="402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F43979-60FE-43E4-73E4-71D89A80E62C}"/>
              </a:ext>
            </a:extLst>
          </p:cNvPr>
          <p:cNvSpPr/>
          <p:nvPr/>
        </p:nvSpPr>
        <p:spPr>
          <a:xfrm>
            <a:off x="5173964" y="5931316"/>
            <a:ext cx="1913086" cy="28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3A485-3CD3-4022-111A-6B9197EA91DF}"/>
              </a:ext>
            </a:extLst>
          </p:cNvPr>
          <p:cNvSpPr/>
          <p:nvPr/>
        </p:nvSpPr>
        <p:spPr>
          <a:xfrm>
            <a:off x="6529661" y="2192193"/>
            <a:ext cx="2897674" cy="30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AFA38-3744-647A-3C98-25F75BEF72CA}"/>
              </a:ext>
            </a:extLst>
          </p:cNvPr>
          <p:cNvSpPr txBox="1"/>
          <p:nvPr/>
        </p:nvSpPr>
        <p:spPr>
          <a:xfrm>
            <a:off x="218941" y="888641"/>
            <a:ext cx="11356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quantify model-satellite discrepancies over Africa with MUSICAv0.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highlighted East Africa region has the largest model-satellite discrepancies.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field campaign there can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 understand model-satellite discrepancies and improve model predictability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00D61-69A9-CE37-636E-11DC4D92E7A8}"/>
              </a:ext>
            </a:extLst>
          </p:cNvPr>
          <p:cNvSpPr txBox="1"/>
          <p:nvPr/>
        </p:nvSpPr>
        <p:spPr>
          <a:xfrm>
            <a:off x="1245236" y="2110226"/>
            <a:ext cx="280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MUSICAv0 grid for Africa: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3C6FE-0FB1-12D5-530D-C12B8DBACF10}"/>
              </a:ext>
            </a:extLst>
          </p:cNvPr>
          <p:cNvSpPr txBox="1"/>
          <p:nvPr/>
        </p:nvSpPr>
        <p:spPr>
          <a:xfrm>
            <a:off x="378169" y="5746650"/>
            <a:ext cx="428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Wenfu</a:t>
            </a:r>
            <a:r>
              <a:rPr lang="en-US" dirty="0">
                <a:solidFill>
                  <a:schemeClr val="bg2"/>
                </a:solidFill>
              </a:rPr>
              <a:t> Tang et al., GMD 2023, NCAR ACOM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9427335" y="2854801"/>
            <a:ext cx="0" cy="2327218"/>
          </a:xfrm>
          <a:prstGeom prst="straightConnector1">
            <a:avLst/>
          </a:prstGeom>
          <a:ln w="381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79429" y="2726556"/>
            <a:ext cx="250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agreement</a:t>
            </a:r>
            <a:br>
              <a:rPr lang="en-US" dirty="0"/>
            </a:br>
            <a:r>
              <a:rPr lang="en-US" dirty="0"/>
              <a:t>for CO, NO2, HCHO, AOD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79429" y="4568555"/>
            <a:ext cx="2546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Worse agreement</a:t>
            </a:r>
          </a:p>
          <a:p>
            <a:r>
              <a:rPr lang="en-US" dirty="0"/>
              <a:t>For CO, NO2. HCHO. AOD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Aircraft campaign </a:t>
            </a:r>
            <a:br>
              <a:rPr lang="en-US" dirty="0"/>
            </a:br>
            <a:r>
              <a:rPr lang="en-US" dirty="0"/>
              <a:t>East Africa?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578ED-FC7C-9B17-1237-542215A4E8ED}"/>
              </a:ext>
            </a:extLst>
          </p:cNvPr>
          <p:cNvSpPr txBox="1"/>
          <p:nvPr/>
        </p:nvSpPr>
        <p:spPr>
          <a:xfrm>
            <a:off x="4790011" y="2120446"/>
            <a:ext cx="35445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MUSICA-satellite discrepancies:</a:t>
            </a:r>
          </a:p>
        </p:txBody>
      </p:sp>
      <p:sp>
        <p:nvSpPr>
          <p:cNvPr id="19" name="Google Shape;150;p35">
            <a:extLst>
              <a:ext uri="{FF2B5EF4-FFF2-40B4-BE49-F238E27FC236}">
                <a16:creationId xmlns:a16="http://schemas.microsoft.com/office/drawing/2014/main" id="{C7948A7A-D096-6E87-7C90-C40BA1007829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61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0CF8F-645C-1C42-875B-ACB02880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34" y="3307055"/>
            <a:ext cx="3383763" cy="355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574C2-DB34-C64C-A65F-7393D212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281" y="-222264"/>
            <a:ext cx="3397115" cy="355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3EEB8-FA38-994A-BBB9-3F259C5F4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834" y="-221785"/>
            <a:ext cx="3397115" cy="355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1A7AD-C18D-2443-BFFB-DCCB2A823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28" y="3320531"/>
            <a:ext cx="3383762" cy="3536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87A0C-D73F-2B46-B20B-072E0F32B3A8}"/>
              </a:ext>
            </a:extLst>
          </p:cNvPr>
          <p:cNvSpPr txBox="1"/>
          <p:nvPr/>
        </p:nvSpPr>
        <p:spPr>
          <a:xfrm>
            <a:off x="1283304" y="19858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NO</a:t>
            </a:r>
            <a:r>
              <a:rPr kumimoji="0" lang="en-NL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F0547-8A2B-1E4E-8BA5-BD70968DA2F7}"/>
              </a:ext>
            </a:extLst>
          </p:cNvPr>
          <p:cNvSpPr txBox="1"/>
          <p:nvPr/>
        </p:nvSpPr>
        <p:spPr>
          <a:xfrm>
            <a:off x="4835411" y="117906"/>
            <a:ext cx="45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CO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93206-5646-DA4C-B8CA-DD7E43794F6E}"/>
              </a:ext>
            </a:extLst>
          </p:cNvPr>
          <p:cNvSpPr txBox="1"/>
          <p:nvPr/>
        </p:nvSpPr>
        <p:spPr>
          <a:xfrm>
            <a:off x="1330772" y="349019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HCHO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E010F-776F-F44C-B30F-E72F8A785F92}"/>
              </a:ext>
            </a:extLst>
          </p:cNvPr>
          <p:cNvSpPr txBox="1"/>
          <p:nvPr/>
        </p:nvSpPr>
        <p:spPr>
          <a:xfrm>
            <a:off x="4767240" y="3498824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UVAI</a:t>
            </a:r>
            <a:endParaRPr kumimoji="0" lang="en-NL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8809B-74EA-8B4A-89C9-643BAE71BF59}"/>
              </a:ext>
            </a:extLst>
          </p:cNvPr>
          <p:cNvSpPr txBox="1"/>
          <p:nvPr/>
        </p:nvSpPr>
        <p:spPr>
          <a:xfrm>
            <a:off x="2162628" y="5574166"/>
            <a:ext cx="269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TROPOMI air pollution measurements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Africa, July 2019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3E70F72-42C4-4E22-B1A4-1751549E3E2B}"/>
              </a:ext>
            </a:extLst>
          </p:cNvPr>
          <p:cNvSpPr txBox="1"/>
          <p:nvPr/>
        </p:nvSpPr>
        <p:spPr>
          <a:xfrm>
            <a:off x="8738684" y="-49548"/>
            <a:ext cx="118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Africa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58D087-D010-4D8B-85FC-E4A42F372D28}"/>
              </a:ext>
            </a:extLst>
          </p:cNvPr>
          <p:cNvSpPr txBox="1"/>
          <p:nvPr/>
        </p:nvSpPr>
        <p:spPr>
          <a:xfrm>
            <a:off x="6885372" y="609927"/>
            <a:ext cx="52016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Population is expected to double in 2050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(2.5 billion)  and triple in 2100 (3.8 billion)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industrial revolution: will lead to huge increase in air pollutants and greenhouse gases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All pollution sources are present in Africa: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– fossil fuel combustion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CO – biomass burning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HCHO – Biogenic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UVAI – Sahara Dust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groundbased measurements over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emission estimates over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an urgent need for new capability for air quality management for health and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74434-1977-4857-A17F-A9B74E5A3275}"/>
              </a:ext>
            </a:extLst>
          </p:cNvPr>
          <p:cNvSpPr txBox="1"/>
          <p:nvPr/>
        </p:nvSpPr>
        <p:spPr>
          <a:xfrm>
            <a:off x="1093095" y="558385"/>
            <a:ext cx="116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Fossil fuel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C88B8-7F22-4D1D-8902-09C526220D2F}"/>
              </a:ext>
            </a:extLst>
          </p:cNvPr>
          <p:cNvSpPr txBox="1"/>
          <p:nvPr/>
        </p:nvSpPr>
        <p:spPr>
          <a:xfrm>
            <a:off x="4491776" y="3744202"/>
            <a:ext cx="130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Sahara Dust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7DC8C-834E-447C-87F5-19566DC043CA}"/>
              </a:ext>
            </a:extLst>
          </p:cNvPr>
          <p:cNvSpPr txBox="1"/>
          <p:nvPr/>
        </p:nvSpPr>
        <p:spPr>
          <a:xfrm>
            <a:off x="766188" y="3866688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Biogenic Emissions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AEF94-AF52-4587-BBD3-3B20928C98BD}"/>
              </a:ext>
            </a:extLst>
          </p:cNvPr>
          <p:cNvSpPr txBox="1"/>
          <p:nvPr/>
        </p:nvSpPr>
        <p:spPr>
          <a:xfrm>
            <a:off x="4270452" y="425261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Biomass Burning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6BF9F-2346-4857-A6D8-5E34F8D0B2E0}"/>
              </a:ext>
            </a:extLst>
          </p:cNvPr>
          <p:cNvSpPr txBox="1"/>
          <p:nvPr/>
        </p:nvSpPr>
        <p:spPr>
          <a:xfrm>
            <a:off x="1673574" y="5204834"/>
            <a:ext cx="398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Image Courtesy : </a:t>
            </a: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Pepijn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Veefkind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, KNMI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9" name="Google Shape;150;p35">
            <a:extLst>
              <a:ext uri="{FF2B5EF4-FFF2-40B4-BE49-F238E27FC236}">
                <a16:creationId xmlns:a16="http://schemas.microsoft.com/office/drawing/2014/main" id="{2E31C450-22D6-6E14-0F2D-3835D2B34379}"/>
              </a:ext>
            </a:extLst>
          </p:cNvPr>
          <p:cNvSpPr txBox="1"/>
          <p:nvPr/>
        </p:nvSpPr>
        <p:spPr>
          <a:xfrm>
            <a:off x="6195666" y="6383131"/>
            <a:ext cx="408225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NCAR ACOM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5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843AF5-DD96-72FF-4EBE-75CFF6324E2F}"/>
              </a:ext>
            </a:extLst>
          </p:cNvPr>
          <p:cNvSpPr txBox="1">
            <a:spLocks/>
          </p:cNvSpPr>
          <p:nvPr/>
        </p:nvSpPr>
        <p:spPr>
          <a:xfrm>
            <a:off x="1097280" y="286605"/>
            <a:ext cx="10058400" cy="636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/>
                </a:solidFill>
              </a:rPr>
              <a:t>ALICE measurements and data products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70BBD-BE08-F99A-AF3B-828B3DD08219}"/>
              </a:ext>
            </a:extLst>
          </p:cNvPr>
          <p:cNvSpPr txBox="1"/>
          <p:nvPr/>
        </p:nvSpPr>
        <p:spPr>
          <a:xfrm>
            <a:off x="783380" y="1417739"/>
            <a:ext cx="32794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Primary Species: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(Temperature)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CH4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CFC-11, 12</a:t>
            </a:r>
            <a:endParaRPr lang="en-US" sz="20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HNO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ClONO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</a:t>
            </a:r>
          </a:p>
          <a:p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HCN (in plumes)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thin cirrus/PSC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4B958-1CA7-7400-E736-F1028E6CB38F}"/>
              </a:ext>
            </a:extLst>
          </p:cNvPr>
          <p:cNvSpPr txBox="1"/>
          <p:nvPr/>
        </p:nvSpPr>
        <p:spPr>
          <a:xfrm>
            <a:off x="3963072" y="1417739"/>
            <a:ext cx="371292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Secondary Species: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 products 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HCFC-22</a:t>
            </a: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CCl</a:t>
            </a:r>
            <a:r>
              <a:rPr lang="en-US" sz="2000" b="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OCS</a:t>
            </a: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SF</a:t>
            </a:r>
            <a:r>
              <a:rPr lang="en-US" sz="2000" b="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(in plumes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B28DC-F606-AE33-E6CA-8EEC60985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01" y="2210540"/>
            <a:ext cx="5277663" cy="38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5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" y="2236758"/>
            <a:ext cx="2660121" cy="31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Afbeelding" descr="Afbee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2" y="5424418"/>
            <a:ext cx="2266982" cy="119846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tikstof (NH3 en NOx): bijdrage satellietmetingen"/>
          <p:cNvSpPr txBox="1"/>
          <p:nvPr/>
        </p:nvSpPr>
        <p:spPr>
          <a:xfrm>
            <a:off x="-230518" y="11673"/>
            <a:ext cx="126530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Nitrogen Cycle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measuring Ammonia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r>
              <a:rPr kumimoji="0" sz="2400" b="1" i="0" u="none" strike="noStrike" kern="1200" cap="none" spc="0" normalizeH="0" baseline="-5999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on farm scale resolution from space  (500x500 m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NITROSAT: an Earth Explorer ESA mission pre-feasibility study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0" name="Rechthoek"/>
          <p:cNvSpPr/>
          <p:nvPr/>
        </p:nvSpPr>
        <p:spPr>
          <a:xfrm>
            <a:off x="3014639" y="2913050"/>
            <a:ext cx="1135768" cy="203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21" name="TROPOMI NO₂"/>
          <p:cNvSpPr txBox="1"/>
          <p:nvPr/>
        </p:nvSpPr>
        <p:spPr>
          <a:xfrm>
            <a:off x="21565" y="2340556"/>
            <a:ext cx="1121910" cy="136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lnSpc>
                <a:spcPts val="5400"/>
              </a:lnSpc>
              <a:defRPr sz="3400" b="1"/>
            </a:lvl1pPr>
          </a:lstStyle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TROPOMI </a:t>
            </a:r>
            <a:endParaRPr lang="en-US" sz="17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NO₂</a:t>
            </a:r>
          </a:p>
        </p:txBody>
      </p:sp>
      <p:pic>
        <p:nvPicPr>
          <p:cNvPr id="223" name="Afbeelding" descr="Afbeelding"/>
          <p:cNvPicPr>
            <a:picLocks noChangeAspect="1"/>
          </p:cNvPicPr>
          <p:nvPr/>
        </p:nvPicPr>
        <p:blipFill>
          <a:blip r:embed="rId5"/>
          <a:srcRect r="41218"/>
          <a:stretch>
            <a:fillRect/>
          </a:stretch>
        </p:blipFill>
        <p:spPr>
          <a:xfrm>
            <a:off x="3668995" y="2236758"/>
            <a:ext cx="2700654" cy="316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fbeelding" descr="Afbeelding"/>
          <p:cNvPicPr>
            <a:picLocks noChangeAspect="1"/>
          </p:cNvPicPr>
          <p:nvPr/>
        </p:nvPicPr>
        <p:blipFill>
          <a:blip r:embed="rId5"/>
          <a:srcRect l="61430" b="62732"/>
          <a:stretch>
            <a:fillRect/>
          </a:stretch>
        </p:blipFill>
        <p:spPr>
          <a:xfrm>
            <a:off x="4058915" y="5424418"/>
            <a:ext cx="2135408" cy="1423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CrIS NH3"/>
          <p:cNvSpPr txBox="1"/>
          <p:nvPr/>
        </p:nvSpPr>
        <p:spPr>
          <a:xfrm>
            <a:off x="3421392" y="2707914"/>
            <a:ext cx="1147713" cy="110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r>
              <a:rPr kumimoji="0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CrIS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endParaRPr lang="en-US" sz="1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Ammonia</a:t>
            </a:r>
            <a:endParaRPr kumimoji="0" sz="1700" b="1" i="0" u="none" strike="noStrike" kern="1200" cap="none" spc="0" normalizeH="0" baseline="-5999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837087-1043-43D0-A0C3-873C44C38862}"/>
              </a:ext>
            </a:extLst>
          </p:cNvPr>
          <p:cNvSpPr txBox="1"/>
          <p:nvPr/>
        </p:nvSpPr>
        <p:spPr>
          <a:xfrm>
            <a:off x="366461" y="881391"/>
            <a:ext cx="11655724" cy="153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Lead-Investigator: Pierre Coheur (ULB); co-Lead Investigator Pieternel Levelt (KNMI, </a:t>
            </a:r>
            <a: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-128"/>
              </a:rPr>
              <a:t>TUD, NCAR)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</a:b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Lieven Clarisse (ULB)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 Van Damme (ULB)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Henk Eskes (KNMI),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Pepijn Veefkind (KNMI and TUD), Cathy Clerbaux (LATMOS, France),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Michel Van Roozendael (BIRA-IASB, Belgium),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Frank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Dentener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(JRC, Italy) ,  Jan Willem Erisman (Leiden University, The Netherlands), Martijn Schaap (TNO, The Netherlands; TU Berlin, Germany), Mark Sutton (CEH, United-Kingdom)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BF596-F5ED-4C1A-816E-1D2D3E581B3A}"/>
              </a:ext>
            </a:extLst>
          </p:cNvPr>
          <p:cNvSpPr/>
          <p:nvPr/>
        </p:nvSpPr>
        <p:spPr>
          <a:xfrm>
            <a:off x="8660424" y="3652481"/>
            <a:ext cx="2525804" cy="6445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795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Infrared imaging Fourier Transform Spectrometer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473184-F5D4-4AEA-BB26-7FFB666A464D}"/>
              </a:ext>
            </a:extLst>
          </p:cNvPr>
          <p:cNvSpPr/>
          <p:nvPr/>
        </p:nvSpPr>
        <p:spPr>
          <a:xfrm>
            <a:off x="8573742" y="5174171"/>
            <a:ext cx="2657814" cy="6430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795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Visible Imaging </a:t>
            </a:r>
            <a:r>
              <a:rPr lang="en-GB" sz="1795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Pushbroom</a:t>
            </a:r>
            <a:r>
              <a:rPr lang="en-GB" sz="1795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Spectrometer</a:t>
            </a:r>
            <a:endParaRPr lang="en-GB" sz="1995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653608-AF66-40D8-BEDE-45DA5E06BAD6}"/>
              </a:ext>
            </a:extLst>
          </p:cNvPr>
          <p:cNvSpPr txBox="1"/>
          <p:nvPr/>
        </p:nvSpPr>
        <p:spPr>
          <a:xfrm>
            <a:off x="7822875" y="5150322"/>
            <a:ext cx="748526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4" b="1" dirty="0">
                <a:solidFill>
                  <a:srgbClr val="0000FF"/>
                </a:solidFill>
                <a:latin typeface="Calibri" panose="020F0502020204030204"/>
                <a:sym typeface="Wingdings" panose="05000000000000000000" pitchFamily="2" charset="2"/>
              </a:rPr>
              <a:t>NO</a:t>
            </a:r>
            <a:r>
              <a:rPr lang="en-GB" sz="2394" b="1" baseline="-25000" dirty="0">
                <a:solidFill>
                  <a:srgbClr val="0000FF"/>
                </a:solidFill>
                <a:latin typeface="Calibri" panose="020F0502020204030204"/>
                <a:sym typeface="Wingdings" panose="05000000000000000000" pitchFamily="2" charset="2"/>
              </a:rPr>
              <a:t>2</a:t>
            </a:r>
            <a:endParaRPr lang="en-GB" sz="2394" b="1" baseline="-25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CB7815-773B-4BE3-8B1D-8964F396388A}"/>
              </a:ext>
            </a:extLst>
          </p:cNvPr>
          <p:cNvSpPr/>
          <p:nvPr/>
        </p:nvSpPr>
        <p:spPr>
          <a:xfrm>
            <a:off x="7830314" y="4292939"/>
            <a:ext cx="4052200" cy="85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900-1000 cm</a:t>
            </a:r>
            <a:r>
              <a:rPr lang="en-GB" sz="1596" baseline="30000" dirty="0">
                <a:solidFill>
                  <a:srgbClr val="335E6F"/>
                </a:solidFill>
                <a:latin typeface="Calibri" panose="020F0502020204030204"/>
              </a:rPr>
              <a:t>-1</a:t>
            </a: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 spectral range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0.625 cm</a:t>
            </a:r>
            <a:r>
              <a:rPr lang="en-GB" sz="1596" baseline="30000" dirty="0">
                <a:solidFill>
                  <a:srgbClr val="335E6F"/>
                </a:solidFill>
                <a:latin typeface="Calibri" panose="020F0502020204030204"/>
              </a:rPr>
              <a:t>-1</a:t>
            </a: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 spectral sampling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 err="1">
                <a:solidFill>
                  <a:srgbClr val="335E6F"/>
                </a:solidFill>
                <a:latin typeface="Calibri" panose="020F0502020204030204"/>
              </a:rPr>
              <a:t>NeDT</a:t>
            </a: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    &lt; 0.38 K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F052FE-7D8F-478D-A077-93A3BD7924DF}"/>
              </a:ext>
            </a:extLst>
          </p:cNvPr>
          <p:cNvSpPr/>
          <p:nvPr/>
        </p:nvSpPr>
        <p:spPr>
          <a:xfrm>
            <a:off x="7846305" y="5766646"/>
            <a:ext cx="3599821" cy="85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&lt;405-500 nm spectral range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0.5 nm spectral resolution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335E6F"/>
                </a:solidFill>
                <a:latin typeface="Calibri" panose="020F0502020204030204"/>
              </a:rPr>
              <a:t>SNR 600-800 (cloud free)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F88DD-8A33-466A-87B2-BAD891F4259D}"/>
              </a:ext>
            </a:extLst>
          </p:cNvPr>
          <p:cNvSpPr/>
          <p:nvPr/>
        </p:nvSpPr>
        <p:spPr>
          <a:xfrm>
            <a:off x="7810218" y="3643923"/>
            <a:ext cx="765302" cy="46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94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NH</a:t>
            </a:r>
            <a:r>
              <a:rPr lang="en-GB" sz="2394" b="1" baseline="-25000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3</a:t>
            </a:r>
            <a:endParaRPr lang="en-GB" sz="2394" b="1" baseline="-25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E91D1-BAEC-4CBC-A02E-B5BCB27A6F96}"/>
              </a:ext>
            </a:extLst>
          </p:cNvPr>
          <p:cNvSpPr txBox="1"/>
          <p:nvPr/>
        </p:nvSpPr>
        <p:spPr>
          <a:xfrm>
            <a:off x="7351305" y="2355054"/>
            <a:ext cx="467088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Synchronized imaging of NH</a:t>
            </a:r>
            <a:r>
              <a:rPr lang="en-US" b="1" baseline="-25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and </a:t>
            </a:r>
            <a:r>
              <a:rPr lang="en-US" b="1" dirty="0">
                <a:solidFill>
                  <a:prstClr val="white"/>
                </a:solidFill>
              </a:rPr>
              <a:t>NO</a:t>
            </a:r>
            <a:r>
              <a:rPr lang="en-US" b="1" baseline="-25000" dirty="0">
                <a:solidFill>
                  <a:prstClr val="white"/>
                </a:solidFill>
              </a:rPr>
              <a:t>2 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at a spatial resolution of 500 x 500</a:t>
            </a:r>
            <a:r>
              <a:rPr lang="en-US" b="1" dirty="0">
                <a:solidFill>
                  <a:prstClr val="white"/>
                </a:solidFill>
              </a:rPr>
              <a:t>m</a:t>
            </a:r>
            <a:r>
              <a:rPr lang="en-US" b="1" baseline="30000" dirty="0">
                <a:solidFill>
                  <a:prstClr val="white"/>
                </a:solidFill>
              </a:rPr>
              <a:t>2 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and a </a:t>
            </a:r>
            <a:br>
              <a:rPr lang="en-US" b="1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Bi-monthly revisit time for detecting seasonal impacts </a:t>
            </a:r>
            <a:endParaRPr lang="en-US" b="1" baseline="300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535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97E4C-ABCB-1AE7-E07B-17FACF5CF9CE}"/>
              </a:ext>
            </a:extLst>
          </p:cNvPr>
          <p:cNvSpPr/>
          <p:nvPr/>
        </p:nvSpPr>
        <p:spPr>
          <a:xfrm>
            <a:off x="0" y="0"/>
            <a:ext cx="12192000" cy="1136262"/>
          </a:xfrm>
          <a:prstGeom prst="rect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8DF53-7843-E72F-82C9-61FB1C4F56D8}"/>
              </a:ext>
            </a:extLst>
          </p:cNvPr>
          <p:cNvSpPr txBox="1"/>
          <p:nvPr/>
        </p:nvSpPr>
        <p:spPr>
          <a:xfrm>
            <a:off x="1020822" y="259751"/>
            <a:ext cx="899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Medium" panose="020B0503020202020204" pitchFamily="34" charset="0"/>
                <a:ea typeface="ＭＳ Ｐゴシック" charset="-128"/>
                <a:cs typeface="+mn-cs"/>
              </a:rPr>
              <a:t>100 Largest Megacities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4FD2-FEDD-0FFB-C497-2946C5A12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79" y="1198877"/>
            <a:ext cx="11511634" cy="5338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2C719-E7A9-FB22-48A0-518D806D1C71}"/>
              </a:ext>
            </a:extLst>
          </p:cNvPr>
          <p:cNvSpPr txBox="1"/>
          <p:nvPr/>
        </p:nvSpPr>
        <p:spPr>
          <a:xfrm>
            <a:off x="9746715" y="6215720"/>
            <a:ext cx="2445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DCEC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Source: Washington Post, 2021</a:t>
            </a:r>
          </a:p>
        </p:txBody>
      </p:sp>
      <p:sp>
        <p:nvSpPr>
          <p:cNvPr id="6" name="Google Shape;150;p35">
            <a:extLst>
              <a:ext uri="{FF2B5EF4-FFF2-40B4-BE49-F238E27FC236}">
                <a16:creationId xmlns:a16="http://schemas.microsoft.com/office/drawing/2014/main" id="{0C6697D2-54EC-F4E3-A86B-D4972148EF74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495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97E4C-ABCB-1AE7-E07B-17FACF5CF9CE}"/>
              </a:ext>
            </a:extLst>
          </p:cNvPr>
          <p:cNvSpPr/>
          <p:nvPr/>
        </p:nvSpPr>
        <p:spPr>
          <a:xfrm>
            <a:off x="0" y="0"/>
            <a:ext cx="12192000" cy="1136262"/>
          </a:xfrm>
          <a:prstGeom prst="rect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8DF53-7843-E72F-82C9-61FB1C4F56D8}"/>
              </a:ext>
            </a:extLst>
          </p:cNvPr>
          <p:cNvSpPr txBox="1"/>
          <p:nvPr/>
        </p:nvSpPr>
        <p:spPr>
          <a:xfrm>
            <a:off x="1020822" y="259751"/>
            <a:ext cx="899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Medium" panose="020B0503020202020204" pitchFamily="34" charset="0"/>
                <a:ea typeface="ＭＳ Ｐゴシック" charset="-128"/>
                <a:cs typeface="+mn-cs"/>
              </a:rPr>
              <a:t>100 Largest Megacities 2100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28319-3889-77A3-D353-88EB9C519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49" y="1170188"/>
            <a:ext cx="11071657" cy="5468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72EEB-2BAA-E63C-F7EE-D6F97CE18ED9}"/>
              </a:ext>
            </a:extLst>
          </p:cNvPr>
          <p:cNvSpPr txBox="1"/>
          <p:nvPr/>
        </p:nvSpPr>
        <p:spPr>
          <a:xfrm>
            <a:off x="9746715" y="6215720"/>
            <a:ext cx="2445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DCEC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Source: Washington Post, 2021</a:t>
            </a:r>
          </a:p>
        </p:txBody>
      </p:sp>
      <p:sp>
        <p:nvSpPr>
          <p:cNvPr id="5" name="Google Shape;150;p35">
            <a:extLst>
              <a:ext uri="{FF2B5EF4-FFF2-40B4-BE49-F238E27FC236}">
                <a16:creationId xmlns:a16="http://schemas.microsoft.com/office/drawing/2014/main" id="{2A53F497-4276-5583-5222-798C674AA0FC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10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669-2C60-4891-9042-DCE13D1DC4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C5021-5717-274B-8EFC-8A1C3F5148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811296E-8AD3-4BE1-BE4F-BEE41D203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6" t="26989" r="-166" b="11052"/>
          <a:stretch/>
        </p:blipFill>
        <p:spPr>
          <a:xfrm>
            <a:off x="394540" y="1333565"/>
            <a:ext cx="5486400" cy="2957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F674C-291A-E36A-D8CE-E5EC73E72BF2}"/>
              </a:ext>
            </a:extLst>
          </p:cNvPr>
          <p:cNvSpPr txBox="1"/>
          <p:nvPr/>
        </p:nvSpPr>
        <p:spPr>
          <a:xfrm>
            <a:off x="281526" y="357546"/>
            <a:ext cx="12158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Severe Lack of reliable ground based observations in the Global South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87B90-20C0-ADAE-25A4-8AF8A1D98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33"/>
          <a:stretch/>
        </p:blipFill>
        <p:spPr>
          <a:xfrm>
            <a:off x="6360595" y="1360784"/>
            <a:ext cx="5486400" cy="2899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382" y="4489807"/>
            <a:ext cx="3084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Ozone Monitoring sites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(TOAR and Open AQ)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5106" y="4508643"/>
            <a:ext cx="423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Aerosol Surface Monitoring sites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(MAIA Data Visualization Tool)</a:t>
            </a:r>
          </a:p>
        </p:txBody>
      </p:sp>
      <p:sp>
        <p:nvSpPr>
          <p:cNvPr id="8" name="Google Shape;150;p35">
            <a:extLst>
              <a:ext uri="{FF2B5EF4-FFF2-40B4-BE49-F238E27FC236}">
                <a16:creationId xmlns:a16="http://schemas.microsoft.com/office/drawing/2014/main" id="{02E5091C-AF87-3F1B-458B-3789B168D2C9}"/>
              </a:ext>
            </a:extLst>
          </p:cNvPr>
          <p:cNvSpPr txBox="1"/>
          <p:nvPr/>
        </p:nvSpPr>
        <p:spPr>
          <a:xfrm>
            <a:off x="3951229" y="6342896"/>
            <a:ext cx="495679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TUDelft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70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A5C89B7-F07F-4501-B4CE-3EDBF990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6"/>
          <a:stretch/>
        </p:blipFill>
        <p:spPr>
          <a:xfrm>
            <a:off x="313480" y="978713"/>
            <a:ext cx="9075221" cy="2986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265027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733189C6-374A-5468-D680-9815D155C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22106" r="2662" b="38718"/>
          <a:stretch/>
        </p:blipFill>
        <p:spPr>
          <a:xfrm>
            <a:off x="4060763" y="3981129"/>
            <a:ext cx="3846982" cy="228389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6D4F205D-2563-6B68-AA52-9220753892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9425" r="2819" b="39534"/>
          <a:stretch/>
        </p:blipFill>
        <p:spPr>
          <a:xfrm>
            <a:off x="8391000" y="3259019"/>
            <a:ext cx="3801000" cy="2989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16" y="224414"/>
            <a:ext cx="6699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Emissions from metal mining in Africa </a:t>
            </a:r>
          </a:p>
        </p:txBody>
      </p:sp>
      <p:pic>
        <p:nvPicPr>
          <p:cNvPr id="17" name="Picture 16" descr="An industrial cobalt and copper mine in mineral-rich Congo.">
            <a:extLst>
              <a:ext uri="{FF2B5EF4-FFF2-40B4-BE49-F238E27FC236}">
                <a16:creationId xmlns:a16="http://schemas.microsoft.com/office/drawing/2014/main" id="{2AD2E474-A0E2-4E20-BC08-46BD5D044E8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00" y="269239"/>
            <a:ext cx="3801000" cy="29897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12016" y="4839128"/>
            <a:ext cx="376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NOx Emissions follow Production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945384" y="2291137"/>
            <a:ext cx="791111" cy="2147299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57700" y="1133003"/>
            <a:ext cx="237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(New York Times 2021)</a:t>
            </a:r>
          </a:p>
        </p:txBody>
      </p:sp>
      <p:sp>
        <p:nvSpPr>
          <p:cNvPr id="3" name="Rectangle 2"/>
          <p:cNvSpPr/>
          <p:nvPr/>
        </p:nvSpPr>
        <p:spPr>
          <a:xfrm>
            <a:off x="-201510" y="5910245"/>
            <a:ext cx="5963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Martinez-Alonso et al., </a:t>
            </a:r>
            <a:r>
              <a:rPr kumimoji="0" lang="en-US" sz="1800" b="0" i="1" u="none" strike="noStrike" kern="0" cap="none" spc="-1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JGR 2023, NCAR ACOM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D3DCEC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64B60-200B-699E-0F0F-FD9A278E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Google Shape;150;p35">
            <a:extLst>
              <a:ext uri="{FF2B5EF4-FFF2-40B4-BE49-F238E27FC236}">
                <a16:creationId xmlns:a16="http://schemas.microsoft.com/office/drawing/2014/main" id="{31F8451A-78BB-E8D4-CFA9-BA88C4A0832B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4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ED7D-19A0-C6AB-2A09-879CD0A00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372" y="317988"/>
            <a:ext cx="9560760" cy="1181100"/>
          </a:xfrm>
        </p:spPr>
        <p:txBody>
          <a:bodyPr>
            <a:noAutofit/>
          </a:bodyPr>
          <a:lstStyle/>
          <a:p>
            <a:r>
              <a:rPr lang="en-US" sz="3200" b="1" dirty="0" err="1"/>
              <a:t>IMProved</a:t>
            </a:r>
            <a:r>
              <a:rPr lang="en-US" sz="3200" b="1" dirty="0"/>
              <a:t> Atmospheric emissions using Low-earth satellites over Africa (IMPALA)</a:t>
            </a:r>
            <a:br>
              <a:rPr lang="en-US" sz="3200" b="1" dirty="0"/>
            </a:br>
            <a:r>
              <a:rPr lang="en-US" sz="2400" b="1" i="1" dirty="0"/>
              <a:t>ESA-project  performed by KNMI and BIRA-IASB</a:t>
            </a:r>
            <a:endParaRPr lang="en-NL" sz="3200" b="1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9304E2-A1D6-441B-9099-6D36DDDF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5830" t="7984" r="15060" b="14747"/>
          <a:stretch/>
        </p:blipFill>
        <p:spPr>
          <a:xfrm>
            <a:off x="278674" y="41898"/>
            <a:ext cx="1617820" cy="18076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5C6EB2C1-35A0-471D-9946-B03A484C7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" y="4539413"/>
            <a:ext cx="1848260" cy="759440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FA24095F-E189-4EE0-A3AB-99C9DF1C1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03" y="4628763"/>
            <a:ext cx="759440" cy="759440"/>
          </a:xfrm>
          <a:prstGeom prst="rect">
            <a:avLst/>
          </a:prstGeom>
        </p:spPr>
      </p:pic>
      <p:pic>
        <p:nvPicPr>
          <p:cNvPr id="58" name="Afbeelding 57" descr="Afbeelding met tekst&#10;&#10;Automatisch gegenereerde beschrijving">
            <a:extLst>
              <a:ext uri="{FF2B5EF4-FFF2-40B4-BE49-F238E27FC236}">
                <a16:creationId xmlns:a16="http://schemas.microsoft.com/office/drawing/2014/main" id="{9F6572F3-77C0-45C9-B544-33BB2E860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3" y="5298853"/>
            <a:ext cx="1388001" cy="68223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BA0BF028-CF7A-43CC-E68D-17282CABBF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5316"/>
          <a:stretch/>
        </p:blipFill>
        <p:spPr>
          <a:xfrm>
            <a:off x="3499614" y="2286056"/>
            <a:ext cx="7190125" cy="3295307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B04CFA85-2916-F34A-ADE5-5ED0D3F9997A}"/>
              </a:ext>
            </a:extLst>
          </p:cNvPr>
          <p:cNvSpPr txBox="1">
            <a:spLocks/>
          </p:cNvSpPr>
          <p:nvPr/>
        </p:nvSpPr>
        <p:spPr>
          <a:xfrm>
            <a:off x="3632235" y="1676186"/>
            <a:ext cx="5178449" cy="443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Country</a:t>
            </a:r>
            <a:r>
              <a:rPr kumimoji="1" lang="zh-CN" alt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</a:t>
            </a:r>
            <a:r>
              <a:rPr kumimoji="1" lang="zh-CN" alt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Mauritania</a:t>
            </a:r>
            <a:endParaRPr kumimoji="1" lang="zh-CN" alt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B75DAEB9-9846-2E52-F899-6DF320534606}"/>
              </a:ext>
            </a:extLst>
          </p:cNvPr>
          <p:cNvSpPr txBox="1"/>
          <p:nvPr/>
        </p:nvSpPr>
        <p:spPr>
          <a:xfrm>
            <a:off x="7275965" y="5584403"/>
            <a:ext cx="463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TROPOMI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derived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emissions can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reveal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missing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bottom-up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inventories.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altLang="zh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7961E-3F3F-AE7A-06F6-2596C340D6DB}"/>
              </a:ext>
            </a:extLst>
          </p:cNvPr>
          <p:cNvSpPr txBox="1"/>
          <p:nvPr/>
        </p:nvSpPr>
        <p:spPr>
          <a:xfrm>
            <a:off x="3330825" y="5796425"/>
            <a:ext cx="37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courtesy: Ronald van der A et al</a:t>
            </a:r>
          </a:p>
        </p:txBody>
      </p:sp>
      <p:sp>
        <p:nvSpPr>
          <p:cNvPr id="4" name="Google Shape;150;p35">
            <a:extLst>
              <a:ext uri="{FF2B5EF4-FFF2-40B4-BE49-F238E27FC236}">
                <a16:creationId xmlns:a16="http://schemas.microsoft.com/office/drawing/2014/main" id="{2213CD9E-DD80-0843-C183-8AE51DA4760C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546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14035AA-C5C8-4F85-B9C0-E966033F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7D327-72E5-DE49-9F4E-B5F78FBB97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8" y="36681"/>
            <a:ext cx="8843952" cy="6602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7C232C-94A4-409B-B8BC-35235916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4" y="2038"/>
            <a:ext cx="10972800" cy="868363"/>
          </a:xfrm>
        </p:spPr>
        <p:txBody>
          <a:bodyPr/>
          <a:lstStyle/>
          <a:p>
            <a:r>
              <a:rPr lang="en-US" dirty="0"/>
              <a:t>Global Atmospheric Chemistry Constellation</a:t>
            </a:r>
            <a:endParaRPr lang="nl-NL" dirty="0"/>
          </a:p>
        </p:txBody>
      </p:sp>
      <p:sp>
        <p:nvSpPr>
          <p:cNvPr id="4" name="Google Shape;150;p35">
            <a:extLst>
              <a:ext uri="{FF2B5EF4-FFF2-40B4-BE49-F238E27FC236}">
                <a16:creationId xmlns:a16="http://schemas.microsoft.com/office/drawing/2014/main" id="{770E9327-4492-9277-DC79-1417E972B778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0DFAB-BBD2-48D2-7B9A-AE504D62722D}"/>
              </a:ext>
            </a:extLst>
          </p:cNvPr>
          <p:cNvSpPr txBox="1"/>
          <p:nvPr/>
        </p:nvSpPr>
        <p:spPr>
          <a:xfrm>
            <a:off x="2111433" y="5987019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</p:spTree>
    <p:extLst>
      <p:ext uri="{BB962C8B-B14F-4D97-AF65-F5344CB8AC3E}">
        <p14:creationId xmlns:p14="http://schemas.microsoft.com/office/powerpoint/2010/main" val="182975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14035AA-C5C8-4F85-B9C0-E966033F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7D327-72E5-DE49-9F4E-B5F78FBB97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5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8" y="36681"/>
            <a:ext cx="8843952" cy="6602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7C232C-94A4-409B-B8BC-35235916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4" y="2038"/>
            <a:ext cx="10972800" cy="868363"/>
          </a:xfrm>
        </p:spPr>
        <p:txBody>
          <a:bodyPr/>
          <a:lstStyle/>
          <a:p>
            <a:r>
              <a:rPr lang="en-US" dirty="0"/>
              <a:t>Global Atmospheric Chemistry Constellation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C9D9284-7097-4028-8B36-73C1402382B2}"/>
              </a:ext>
            </a:extLst>
          </p:cNvPr>
          <p:cNvSpPr/>
          <p:nvPr/>
        </p:nvSpPr>
        <p:spPr>
          <a:xfrm>
            <a:off x="1730188" y="3014715"/>
            <a:ext cx="8731624" cy="20313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  <a:sym typeface="Helvetica"/>
              </a:rPr>
              <a:t>We need to add Geostationary Satellites over the Global South- Africa</a:t>
            </a:r>
          </a:p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  <a:sym typeface="Helvetica"/>
              </a:rPr>
              <a:t>See also statement of the World Economic Forum </a:t>
            </a:r>
          </a:p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  <a:sym typeface="Helvetica"/>
                <a:hlinkClick r:id="rId4"/>
              </a:rPr>
              <a:t>https://www.weforum.org/agenda/2023/01/davos23-air-pollution-accountability-satellites-data-transparency/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  <a:sym typeface="Helvetica"/>
            </a:endParaRPr>
          </a:p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  <a:sym typeface="Helvetica"/>
            </a:endParaRPr>
          </a:p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Driving air pollution accountability and action via data transparency – January 11, 2023</a:t>
            </a:r>
          </a:p>
          <a:p>
            <a:pPr marL="0" marR="0" lvl="0" indent="0" algn="l" defTabSz="3820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  <a:sym typeface="Helvetica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98" y="36681"/>
            <a:ext cx="8843952" cy="685800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97C232C-94A4-409B-B8BC-35235916E1E3}"/>
              </a:ext>
            </a:extLst>
          </p:cNvPr>
          <p:cNvSpPr txBox="1">
            <a:spLocks/>
          </p:cNvSpPr>
          <p:nvPr/>
        </p:nvSpPr>
        <p:spPr bwMode="auto">
          <a:xfrm>
            <a:off x="561584" y="154438"/>
            <a:ext cx="10972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j-cs"/>
              </a:rPr>
              <a:t>Global Atmospheric Chemistry Constellation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-128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35628" y="5307389"/>
            <a:ext cx="43792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j-cs"/>
              </a:rPr>
              <a:t>Field of Regard for MEASMA: GEO over Middle East and North Africa </a:t>
            </a: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88" y="36681"/>
            <a:ext cx="8843952" cy="6858000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97C232C-94A4-409B-B8BC-35235916E1E3}"/>
              </a:ext>
            </a:extLst>
          </p:cNvPr>
          <p:cNvSpPr txBox="1">
            <a:spLocks/>
          </p:cNvSpPr>
          <p:nvPr/>
        </p:nvSpPr>
        <p:spPr bwMode="auto">
          <a:xfrm>
            <a:off x="609600" y="-74156"/>
            <a:ext cx="10972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j-cs"/>
              </a:rPr>
              <a:t>Global Atmospheric Chemistry Constellation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-128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640742" y="5307389"/>
            <a:ext cx="69333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j-cs"/>
              </a:rPr>
              <a:t>Field of Regard for MEASMA: GEO over Middle East and North Africa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6047" y="4475742"/>
            <a:ext cx="510139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GEO</a:t>
            </a:r>
          </a:p>
        </p:txBody>
      </p:sp>
      <p:pic>
        <p:nvPicPr>
          <p:cNvPr id="14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09" t="68984" r="53622" b="9294"/>
          <a:stretch/>
        </p:blipFill>
        <p:spPr>
          <a:xfrm>
            <a:off x="232707" y="2334100"/>
            <a:ext cx="1183599" cy="1137782"/>
          </a:xfrm>
          <a:prstGeom prst="rect">
            <a:avLst/>
          </a:prstGeom>
        </p:spPr>
      </p:pic>
      <p:pic>
        <p:nvPicPr>
          <p:cNvPr id="15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4" t="69859" r="26850" b="8419"/>
          <a:stretch/>
        </p:blipFill>
        <p:spPr>
          <a:xfrm>
            <a:off x="125801" y="3938299"/>
            <a:ext cx="1397410" cy="1137782"/>
          </a:xfrm>
          <a:prstGeom prst="rect">
            <a:avLst/>
          </a:prstGeom>
        </p:spPr>
      </p:pic>
      <p:pic>
        <p:nvPicPr>
          <p:cNvPr id="16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06" t="70734" r="3778" b="7544"/>
          <a:stretch/>
        </p:blipFill>
        <p:spPr>
          <a:xfrm>
            <a:off x="125801" y="5542497"/>
            <a:ext cx="1397410" cy="1137782"/>
          </a:xfrm>
          <a:prstGeom prst="rect">
            <a:avLst/>
          </a:prstGeom>
        </p:spPr>
      </p:pic>
      <p:pic>
        <p:nvPicPr>
          <p:cNvPr id="17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F831A735-3856-405C-A89D-698B41C3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9" t="70005" r="75715" b="8273"/>
          <a:stretch/>
        </p:blipFill>
        <p:spPr>
          <a:xfrm>
            <a:off x="125801" y="729901"/>
            <a:ext cx="1397410" cy="1137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98307" y="4783519"/>
            <a:ext cx="1607645" cy="1481508"/>
          </a:xfrm>
          <a:prstGeom prst="rect">
            <a:avLst/>
          </a:prstGeom>
          <a:solidFill>
            <a:srgbClr val="041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087306"/>
            <a:ext cx="2612571" cy="592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9" name="Google Shape;150;p35">
            <a:extLst>
              <a:ext uri="{FF2B5EF4-FFF2-40B4-BE49-F238E27FC236}">
                <a16:creationId xmlns:a16="http://schemas.microsoft.com/office/drawing/2014/main" id="{9E71DAD8-100E-3D82-6F39-E70DF94F1E23}"/>
              </a:ext>
            </a:extLst>
          </p:cNvPr>
          <p:cNvSpPr txBox="1"/>
          <p:nvPr/>
        </p:nvSpPr>
        <p:spPr>
          <a:xfrm>
            <a:off x="3283490" y="6367413"/>
            <a:ext cx="5386685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Prof. dr. Pieternel Levelt, NSF NCAR ACOM, KNMI, TU Delft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Atmospheric Chemistry and Observations Laboratory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4CC35E-A2EE-31A6-72CF-8EC5705C53B8}"/>
              </a:ext>
            </a:extLst>
          </p:cNvPr>
          <p:cNvSpPr txBox="1"/>
          <p:nvPr/>
        </p:nvSpPr>
        <p:spPr>
          <a:xfrm>
            <a:off x="259332" y="1784320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</p:spTree>
    <p:extLst>
      <p:ext uri="{BB962C8B-B14F-4D97-AF65-F5344CB8AC3E}">
        <p14:creationId xmlns:p14="http://schemas.microsoft.com/office/powerpoint/2010/main" val="15694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FD6D6564-D3BD-D045-A130-F0C672719112}" vid="{00C4F3BC-1FE6-094C-BCBD-252BA10EAADF}"/>
    </a:ext>
  </a:extLst>
</a:theme>
</file>

<file path=ppt/theme/theme10.xml><?xml version="1.0" encoding="utf-8"?>
<a:theme xmlns:a="http://schemas.openxmlformats.org/drawingml/2006/main" name="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Standaardontwer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 kolommen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Udelft-knmi-thema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Aangepast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delft-knmi-thema" id="{332EB487-5EA2-44E6-A306-0ECAD69A98CE}" vid="{BE3898F5-7FA5-496F-9B20-6648F083B4A8}"/>
    </a:ext>
  </a:extLst>
</a:theme>
</file>

<file path=ppt/theme/theme13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SERVIR Blu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3.xml><?xml version="1.0" encoding="utf-8"?>
<a:theme xmlns:a="http://schemas.openxmlformats.org/drawingml/2006/main" name="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4.xml><?xml version="1.0" encoding="utf-8"?>
<a:theme xmlns:a="http://schemas.openxmlformats.org/drawingml/2006/main" name="3_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5.xml><?xml version="1.0" encoding="utf-8"?>
<a:theme xmlns:a="http://schemas.openxmlformats.org/drawingml/2006/main" name="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1_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7.xml><?xml version="1.0" encoding="utf-8"?>
<a:theme xmlns:a="http://schemas.openxmlformats.org/drawingml/2006/main" name="1_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2_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</Template>
  <TotalTime>10609</TotalTime>
  <Words>2180</Words>
  <Application>Microsoft Office PowerPoint</Application>
  <PresentationFormat>Widescreen</PresentationFormat>
  <Paragraphs>290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Arial</vt:lpstr>
      <vt:lpstr>Avenir</vt:lpstr>
      <vt:lpstr>Avenir Next Medium</vt:lpstr>
      <vt:lpstr>Bookman Old Style</vt:lpstr>
      <vt:lpstr>Calibri</vt:lpstr>
      <vt:lpstr>Helvetica Neue</vt:lpstr>
      <vt:lpstr>Noto Sans Symbols</vt:lpstr>
      <vt:lpstr>Open Sans</vt:lpstr>
      <vt:lpstr>Tahoma</vt:lpstr>
      <vt:lpstr>Times</vt:lpstr>
      <vt:lpstr>Verdana</vt:lpstr>
      <vt:lpstr>Wingdings</vt:lpstr>
      <vt:lpstr> Black </vt:lpstr>
      <vt:lpstr>KNMI sjabloon voor Powerpoint ENG breedbeeld IenW</vt:lpstr>
      <vt:lpstr>16008 RIJK - Sjabloon 16x9 Licht blauw</vt:lpstr>
      <vt:lpstr>3_16008 RIJK - Sjabloon 16x9 Licht blauw</vt:lpstr>
      <vt:lpstr>SRON_white</vt:lpstr>
      <vt:lpstr>1_KNMI sjabloon voor Powerpoint ENG breedbeeld IenW</vt:lpstr>
      <vt:lpstr>1_SRON_white</vt:lpstr>
      <vt:lpstr>NEW ESA Presentation 16-9</vt:lpstr>
      <vt:lpstr>2_KNMI sjabloon voor Powerpoint ENG breedbeeld IenW</vt:lpstr>
      <vt:lpstr>Standaardontwerp</vt:lpstr>
      <vt:lpstr>Default</vt:lpstr>
      <vt:lpstr>TUdelft-knmi-thema</vt:lpstr>
      <vt:lpstr>KNMI sjabloon voor Powerpoint NL breedbeeld</vt:lpstr>
      <vt:lpstr>8_Default Design</vt:lpstr>
      <vt:lpstr>SERVIR Blue</vt:lpstr>
      <vt:lpstr>2_NCAR-Blue-BottomSwooshes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Atmospheric emissions using Low-earth satellites over Africa (IMPALA) ESA-project  performed by KNMI and BIRA-IASB</vt:lpstr>
      <vt:lpstr>Global Atmospheric Chemistry Constellation</vt:lpstr>
      <vt:lpstr>Global Atmospheric Chemistry Constellation</vt:lpstr>
      <vt:lpstr>PowerPoint Presentation</vt:lpstr>
      <vt:lpstr>ALICE data processing flow</vt:lpstr>
      <vt:lpstr>PowerPoint Presentation</vt:lpstr>
      <vt:lpstr>Summary</vt:lpstr>
      <vt:lpstr>backup</vt:lpstr>
      <vt:lpstr>PowerPoint Presentation</vt:lpstr>
      <vt:lpstr>Current activities in the international space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 Veefkind</dc:creator>
  <cp:lastModifiedBy>Pieternel Levelt</cp:lastModifiedBy>
  <cp:revision>464</cp:revision>
  <cp:lastPrinted>2021-03-08T16:16:24Z</cp:lastPrinted>
  <dcterms:created xsi:type="dcterms:W3CDTF">2018-03-06T18:30:21Z</dcterms:created>
  <dcterms:modified xsi:type="dcterms:W3CDTF">2024-10-14T17:33:32Z</dcterms:modified>
</cp:coreProperties>
</file>