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50" r:id="rId6"/>
  </p:sldMasterIdLst>
  <p:notesMasterIdLst>
    <p:notesMasterId r:id="rId19"/>
  </p:notesMasterIdLst>
  <p:handoutMasterIdLst>
    <p:handoutMasterId r:id="rId20"/>
  </p:handoutMasterIdLst>
  <p:sldIdLst>
    <p:sldId id="261" r:id="rId7"/>
    <p:sldId id="363" r:id="rId8"/>
    <p:sldId id="528" r:id="rId9"/>
    <p:sldId id="521" r:id="rId10"/>
    <p:sldId id="519" r:id="rId11"/>
    <p:sldId id="527" r:id="rId12"/>
    <p:sldId id="523" r:id="rId13"/>
    <p:sldId id="524" r:id="rId14"/>
    <p:sldId id="526" r:id="rId15"/>
    <p:sldId id="275" r:id="rId16"/>
    <p:sldId id="259" r:id="rId17"/>
    <p:sldId id="525" r:id="rId18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32" userDrawn="1">
          <p15:clr>
            <a:srgbClr val="A4A3A4"/>
          </p15:clr>
        </p15:guide>
        <p15:guide id="4" pos="31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k, Joan C. (GSFC-410.0)[SGT INC]" initials="FJC(I" lastIdx="5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9A7"/>
    <a:srgbClr val="0060A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D6E99C-34F4-B94E-B3C4-D7873AFB0AB4}" v="9" dt="2024-10-01T20:34:21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94" autoAdjust="0"/>
    <p:restoredTop sz="95522" autoAdjust="0"/>
  </p:normalViewPr>
  <p:slideViewPr>
    <p:cSldViewPr snapToGrid="0" snapToObjects="1" showGuides="1">
      <p:cViewPr varScale="1">
        <p:scale>
          <a:sx n="132" d="100"/>
          <a:sy n="132" d="100"/>
        </p:scale>
        <p:origin x="848" y="168"/>
      </p:cViewPr>
      <p:guideLst>
        <p:guide orient="horz" pos="2160"/>
        <p:guide pos="2880"/>
        <p:guide orient="horz" pos="232"/>
        <p:guide pos="31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iner, Joanna (GSFC-6140)" userId="e04aae39-a8b5-481d-9df0-5f6c6dd2efb7" providerId="ADAL" clId="{8AD6E99C-34F4-B94E-B3C4-D7873AFB0AB4}"/>
    <pc:docChg chg="custSel modSld sldOrd">
      <pc:chgData name="Joiner, Joanna (GSFC-6140)" userId="e04aae39-a8b5-481d-9df0-5f6c6dd2efb7" providerId="ADAL" clId="{8AD6E99C-34F4-B94E-B3C4-D7873AFB0AB4}" dt="2024-10-10T19:58:52.676" v="179" actId="20578"/>
      <pc:docMkLst>
        <pc:docMk/>
      </pc:docMkLst>
      <pc:sldChg chg="ord">
        <pc:chgData name="Joiner, Joanna (GSFC-6140)" userId="e04aae39-a8b5-481d-9df0-5f6c6dd2efb7" providerId="ADAL" clId="{8AD6E99C-34F4-B94E-B3C4-D7873AFB0AB4}" dt="2024-10-10T19:58:52.676" v="179" actId="20578"/>
        <pc:sldMkLst>
          <pc:docMk/>
          <pc:sldMk cId="3108359320" sldId="259"/>
        </pc:sldMkLst>
      </pc:sldChg>
      <pc:sldChg chg="modSp mod">
        <pc:chgData name="Joiner, Joanna (GSFC-6140)" userId="e04aae39-a8b5-481d-9df0-5f6c6dd2efb7" providerId="ADAL" clId="{8AD6E99C-34F4-B94E-B3C4-D7873AFB0AB4}" dt="2024-10-10T19:56:40.817" v="176" actId="20577"/>
        <pc:sldMkLst>
          <pc:docMk/>
          <pc:sldMk cId="2168427058" sldId="261"/>
        </pc:sldMkLst>
        <pc:spChg chg="mod">
          <ac:chgData name="Joiner, Joanna (GSFC-6140)" userId="e04aae39-a8b5-481d-9df0-5f6c6dd2efb7" providerId="ADAL" clId="{8AD6E99C-34F4-B94E-B3C4-D7873AFB0AB4}" dt="2024-10-10T19:56:40.817" v="176" actId="20577"/>
          <ac:spMkLst>
            <pc:docMk/>
            <pc:sldMk cId="2168427058" sldId="261"/>
            <ac:spMk id="2" creationId="{1ACBDED8-BBCA-F3C7-A8E6-EFBFF3353EBB}"/>
          </ac:spMkLst>
        </pc:spChg>
      </pc:sldChg>
      <pc:sldChg chg="ord">
        <pc:chgData name="Joiner, Joanna (GSFC-6140)" userId="e04aae39-a8b5-481d-9df0-5f6c6dd2efb7" providerId="ADAL" clId="{8AD6E99C-34F4-B94E-B3C4-D7873AFB0AB4}" dt="2024-10-10T19:58:49.590" v="178" actId="20578"/>
        <pc:sldMkLst>
          <pc:docMk/>
          <pc:sldMk cId="0" sldId="275"/>
        </pc:sldMkLst>
      </pc:sldChg>
      <pc:sldChg chg="modSp mod">
        <pc:chgData name="Joiner, Joanna (GSFC-6140)" userId="e04aae39-a8b5-481d-9df0-5f6c6dd2efb7" providerId="ADAL" clId="{8AD6E99C-34F4-B94E-B3C4-D7873AFB0AB4}" dt="2024-10-08T15:37:43.040" v="25" actId="404"/>
        <pc:sldMkLst>
          <pc:docMk/>
          <pc:sldMk cId="1155494365" sldId="363"/>
        </pc:sldMkLst>
        <pc:spChg chg="mod">
          <ac:chgData name="Joiner, Joanna (GSFC-6140)" userId="e04aae39-a8b5-481d-9df0-5f6c6dd2efb7" providerId="ADAL" clId="{8AD6E99C-34F4-B94E-B3C4-D7873AFB0AB4}" dt="2024-10-08T15:37:43.040" v="25" actId="404"/>
          <ac:spMkLst>
            <pc:docMk/>
            <pc:sldMk cId="1155494365" sldId="363"/>
            <ac:spMk id="12" creationId="{550E58BB-64AA-2F73-0BEC-92D5E54E7F60}"/>
          </ac:spMkLst>
        </pc:spChg>
      </pc:sldChg>
      <pc:sldChg chg="ord">
        <pc:chgData name="Joiner, Joanna (GSFC-6140)" userId="e04aae39-a8b5-481d-9df0-5f6c6dd2efb7" providerId="ADAL" clId="{8AD6E99C-34F4-B94E-B3C4-D7873AFB0AB4}" dt="2024-10-10T19:57:22.750" v="177" actId="20578"/>
        <pc:sldMkLst>
          <pc:docMk/>
          <pc:sldMk cId="3845798465" sldId="52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40618-7766-4847-A8F2-5E2B218C76AC}" type="datetimeFigureOut">
              <a:rPr lang="en-US" smtClean="0"/>
              <a:t>10/8/24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01EA9-F80C-4A4B-9894-E34EFF9E3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508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F60C972F-73AB-4EA5-AFC6-490268068873}" type="datetimeFigureOut">
              <a:rPr lang="en-US" smtClean="0"/>
              <a:t>10/8/24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1793758C-4687-48C4-851D-4E1023159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829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providing some overall context here, where ACX fits in with other sensors – not the only one doing atmospheric composition.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3305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you could point out some of the obvious visual differences - the ACX thermal system incorporates a Winston cone that was not use on TEMPO and GEMS. ACX structure and optics are the same, leading to similar spectral and spatial performance as TEMPO.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6813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asked, current best estimate is that ACX will meet SNR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5213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26c8cc2eeee_5_282:notes"/>
          <p:cNvSpPr txBox="1">
            <a:spLocks noGrp="1"/>
          </p:cNvSpPr>
          <p:nvPr>
            <p:ph type="body" idx="1"/>
          </p:nvPr>
        </p:nvSpPr>
        <p:spPr>
          <a:xfrm>
            <a:off x="716619" y="4548457"/>
            <a:ext cx="5732949" cy="3721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50" tIns="47525" rIns="95050" bIns="47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/>
          </a:p>
        </p:txBody>
      </p:sp>
      <p:sp>
        <p:nvSpPr>
          <p:cNvPr id="908" name="Google Shape;908;g26c8cc2eeee_5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47713" y="1181100"/>
            <a:ext cx="5670550" cy="3189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24070-E1CF-0810-1B87-53F53DC81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418" y="1055080"/>
            <a:ext cx="3697793" cy="6832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34A046-7995-6004-2D3D-425CC28050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4466" y="1768527"/>
            <a:ext cx="3697792" cy="1919237"/>
          </a:xfrm>
          <a:prstGeom prst="rect">
            <a:avLst/>
          </a:prstGeom>
        </p:spPr>
        <p:txBody>
          <a:bodyPr/>
          <a:lstStyle>
            <a:lvl3pPr>
              <a:defRPr sz="11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6825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3F28EA0-50C3-41C4-8BA5-B5CA28E6FE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080000"/>
            <a:ext cx="9144900" cy="349557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0C1D73B-DA24-4465-8AD7-902AD881A8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6738" y="4115992"/>
            <a:ext cx="8379619" cy="459581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189000" indent="0">
              <a:buNone/>
              <a:defRPr>
                <a:solidFill>
                  <a:schemeClr val="bg1"/>
                </a:solidFill>
              </a:defRPr>
            </a:lvl4pPr>
            <a:lvl5pPr marL="378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 or remove box if not needed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76250" cy="1905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5" dirty="0">
              <a:solidFill>
                <a:srgbClr val="FFFFFF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53246-894E-4AFF-8DBA-055A88ABC55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66737" y="1213697"/>
            <a:ext cx="8388000" cy="2707320"/>
          </a:xfrm>
        </p:spPr>
        <p:txBody>
          <a:bodyPr tIns="0"/>
          <a:lstStyle/>
          <a:p>
            <a:pPr lvl="0"/>
            <a:r>
              <a:rPr lang="en-US" noProof="0" dirty="0"/>
              <a:t>Click to add text or click on icon required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5428F21-D19F-4753-B8DE-F5385E93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4888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>
          <p15:clr>
            <a:srgbClr val="717275"/>
          </p15:clr>
        </p15:guide>
        <p15:guide id="2" orient="horz" pos="799">
          <p15:clr>
            <a:srgbClr val="717275"/>
          </p15:clr>
        </p15:guide>
        <p15:guide id="3" orient="horz" pos="102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7521">
          <p15:clr>
            <a:srgbClr val="FF96F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bg>
      <p:bgPr>
        <a:gradFill>
          <a:gsLst>
            <a:gs pos="75000">
              <a:schemeClr val="bg1">
                <a:alpha val="75000"/>
                <a:lumMod val="75000"/>
                <a:lumOff val="25000"/>
              </a:schemeClr>
            </a:gs>
            <a:gs pos="100000">
              <a:schemeClr val="accent1">
                <a:alpha val="75000"/>
                <a:lumMod val="75000"/>
                <a:lumOff val="25000"/>
              </a:schemeClr>
            </a:gs>
            <a:gs pos="100000">
              <a:schemeClr val="accent1">
                <a:alpha val="75000"/>
                <a:lumMod val="75000"/>
                <a:lumOff val="2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2759" y="4773971"/>
            <a:ext cx="327085" cy="273844"/>
          </a:xfrm>
        </p:spPr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962911" y="123600"/>
            <a:ext cx="6937745" cy="5713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265510" y="951310"/>
            <a:ext cx="8624888" cy="363922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8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3240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04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9838A6-73B3-2499-4EA5-99E47B03C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434"/>
            <a:ext cx="7886700" cy="75028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944977-D758-5697-EA2F-9CB9F17E4D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645" y="884255"/>
            <a:ext cx="8460712" cy="40404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98E197A-36A2-981B-9488-C4CF29B15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0931" y="4973930"/>
            <a:ext cx="2057400" cy="158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49E0C-2FF6-4745-9960-26FF809DE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3F28EA0-50C3-41C4-8BA5-B5CA28E6FE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080000"/>
            <a:ext cx="9144900" cy="349557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0C1D73B-DA24-4465-8AD7-902AD881A8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6738" y="4115992"/>
            <a:ext cx="8379619" cy="459581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189000" indent="0">
              <a:buNone/>
              <a:defRPr>
                <a:solidFill>
                  <a:schemeClr val="bg1"/>
                </a:solidFill>
              </a:defRPr>
            </a:lvl4pPr>
            <a:lvl5pPr marL="378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 or remove box if not needed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76250" cy="1905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5" dirty="0">
              <a:solidFill>
                <a:srgbClr val="FFFFFF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53246-894E-4AFF-8DBA-055A88ABC55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66737" y="1213697"/>
            <a:ext cx="8388000" cy="2707320"/>
          </a:xfrm>
        </p:spPr>
        <p:txBody>
          <a:bodyPr tIns="0"/>
          <a:lstStyle/>
          <a:p>
            <a:pPr lvl="0"/>
            <a:r>
              <a:rPr lang="en-US" noProof="0" dirty="0"/>
              <a:t>Click to add text or click on icon required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5428F21-D19F-4753-B8DE-F5385E93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5822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>
          <p15:clr>
            <a:srgbClr val="717275"/>
          </p15:clr>
        </p15:guide>
        <p15:guide id="2" orient="horz" pos="799">
          <p15:clr>
            <a:srgbClr val="717275"/>
          </p15:clr>
        </p15:guide>
        <p15:guide id="3" orient="horz" pos="102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7521">
          <p15:clr>
            <a:srgbClr val="FF96FF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bg>
      <p:bgPr>
        <a:gradFill>
          <a:gsLst>
            <a:gs pos="75000">
              <a:schemeClr val="bg1">
                <a:alpha val="75000"/>
                <a:lumMod val="75000"/>
                <a:lumOff val="25000"/>
              </a:schemeClr>
            </a:gs>
            <a:gs pos="100000">
              <a:schemeClr val="accent1">
                <a:alpha val="75000"/>
                <a:lumMod val="75000"/>
                <a:lumOff val="25000"/>
              </a:schemeClr>
            </a:gs>
            <a:gs pos="100000">
              <a:schemeClr val="accent1">
                <a:alpha val="75000"/>
                <a:lumMod val="75000"/>
                <a:lumOff val="2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2759" y="4773971"/>
            <a:ext cx="327085" cy="273844"/>
          </a:xfrm>
        </p:spPr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962911" y="123600"/>
            <a:ext cx="6937745" cy="5713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265510" y="951310"/>
            <a:ext cx="8624888" cy="363922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8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5954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51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nature, blue, clouds, night sky&#10;&#10;Description automatically generated">
            <a:extLst>
              <a:ext uri="{FF2B5EF4-FFF2-40B4-BE49-F238E27FC236}">
                <a16:creationId xmlns:a16="http://schemas.microsoft.com/office/drawing/2014/main" id="{95BC1498-BDEF-2117-8201-E5E633A848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-10051"/>
            <a:ext cx="9144000" cy="514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AC0EA8-057E-1F2C-DBA9-6A783E5FE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4513" y="1055079"/>
            <a:ext cx="3707843" cy="683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6103E-91BD-F66F-DAE7-4814FD56B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94514" y="1758470"/>
            <a:ext cx="3717890" cy="1929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766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00B0F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b="1" kern="1200">
          <a:solidFill>
            <a:srgbClr val="00B0F0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2022D41-9CBC-5EAF-0D9A-4C66D5EEAF8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EEEBEE-672A-CD8B-6A51-6094772F3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434"/>
            <a:ext cx="7886700" cy="750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05B76-4232-92FE-4498-A60F2DDFE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644" y="874207"/>
            <a:ext cx="8440616" cy="4068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D25843-5EFC-AD2F-03B8-606FB82D5A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0931" y="4973930"/>
            <a:ext cx="2057400" cy="158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49E0C-2FF6-4745-9960-26FF809DE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4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6" r:id="rId3"/>
    <p:sldLayoutId id="2147483657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Calibri" panose="020F050202020403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sdis.gov/geox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BDED8-BBCA-F3C7-A8E6-EFBFF335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115" y="584792"/>
            <a:ext cx="6600588" cy="1488558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err="1"/>
              <a:t>GeoXO</a:t>
            </a:r>
            <a:r>
              <a:rPr lang="en-US" sz="3200" dirty="0"/>
              <a:t> and it’s atmospheric composition capabilities</a:t>
            </a:r>
            <a:br>
              <a:rPr lang="en-US" sz="3200" dirty="0"/>
            </a:br>
            <a:br>
              <a:rPr lang="en-US" sz="3200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9D8B9C-779E-E514-0397-5F72D908C7C4}"/>
              </a:ext>
            </a:extLst>
          </p:cNvPr>
          <p:cNvSpPr txBox="1"/>
          <p:nvPr/>
        </p:nvSpPr>
        <p:spPr>
          <a:xfrm>
            <a:off x="712381" y="1658679"/>
            <a:ext cx="810201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err="1"/>
              <a:t>GeoXO</a:t>
            </a:r>
            <a:r>
              <a:rPr lang="en-US" sz="1200" b="0" dirty="0"/>
              <a:t> ACX instrument team: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Joanna Joiner, NASA GSFC, ACX Instrument Scientist, </a:t>
            </a:r>
            <a:r>
              <a:rPr lang="en-US" sz="1200" b="0" dirty="0" err="1"/>
              <a:t>GeoXO</a:t>
            </a:r>
            <a:r>
              <a:rPr lang="en-US" sz="1200" b="0" dirty="0"/>
              <a:t> flight project scientist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Dennis Nicks, BAE systems, Space &amp; Mission Systems, TEMPO, GEMS, ACX architect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Shobha </a:t>
            </a:r>
            <a:r>
              <a:rPr lang="en-US" sz="1200" b="0" dirty="0" err="1"/>
              <a:t>Kondragunta</a:t>
            </a:r>
            <a:r>
              <a:rPr lang="en-US" sz="1200" b="0" dirty="0"/>
              <a:t>, NOAA/NESDIS STAR, ACX Product Scientist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Greg Frost, NOAA/OAR/CSL, ACX User Scientist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Larry Flynn, NOAA/NESDIS STAR, ACX Calibration Scientist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Sergey </a:t>
            </a:r>
            <a:r>
              <a:rPr lang="en-US" sz="1200" b="0" dirty="0" err="1"/>
              <a:t>Krimchansky</a:t>
            </a:r>
            <a:r>
              <a:rPr lang="en-US" sz="1200" b="0" dirty="0"/>
              <a:t>, NASA GSFC, ACX Instrument Manager, </a:t>
            </a:r>
            <a:r>
              <a:rPr lang="en-US" sz="1200" b="0" dirty="0" err="1"/>
              <a:t>GeoXO</a:t>
            </a:r>
            <a:r>
              <a:rPr lang="en-US" sz="1200" b="0" dirty="0"/>
              <a:t> Instrument Systems Manager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Paul Markie, NASA GSFC, ACX Deputy Instrument Manager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Eric Roback, NASA </a:t>
            </a:r>
            <a:r>
              <a:rPr lang="en-US" sz="1200" b="0" dirty="0" err="1"/>
              <a:t>LaRC</a:t>
            </a:r>
            <a:r>
              <a:rPr lang="en-US" sz="1200" b="0" dirty="0"/>
              <a:t>, ACX Instrument Systems Engineer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Ruth </a:t>
            </a:r>
            <a:r>
              <a:rPr lang="en-US" sz="1200" b="0" dirty="0" err="1"/>
              <a:t>Cholvibul</a:t>
            </a:r>
            <a:r>
              <a:rPr lang="en-US" sz="1200" b="0" dirty="0"/>
              <a:t>, Orbital Sciences Corporation, Systems Engineer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Dan Lindsey,</a:t>
            </a:r>
            <a:r>
              <a:rPr lang="en-US" sz="1200" b="0" dirty="0"/>
              <a:t> NOAA/NESDIS, </a:t>
            </a:r>
            <a:r>
              <a:rPr lang="en-US" sz="1200" b="0" dirty="0" err="1"/>
              <a:t>GeoXO</a:t>
            </a:r>
            <a:r>
              <a:rPr lang="en-US" sz="1200" b="0" dirty="0"/>
              <a:t> deputy project &amp; program scientist, GOES-R program scientist, GXI instrument scientist</a:t>
            </a:r>
            <a:br>
              <a:rPr lang="en-US" sz="1200" b="0" dirty="0"/>
            </a:br>
            <a:endParaRPr lang="en-US" sz="1200" b="0" dirty="0"/>
          </a:p>
          <a:p>
            <a:r>
              <a:rPr lang="en-US" sz="1200" b="0" dirty="0"/>
              <a:t>And </a:t>
            </a:r>
            <a:r>
              <a:rPr lang="en-US" sz="1200" dirty="0"/>
              <a:t>many others in </a:t>
            </a:r>
            <a:r>
              <a:rPr lang="en-US" sz="1200" b="0" dirty="0"/>
              <a:t>the </a:t>
            </a:r>
            <a:r>
              <a:rPr lang="en-US" sz="1200" b="0" dirty="0" err="1"/>
              <a:t>GeoXO</a:t>
            </a:r>
            <a:r>
              <a:rPr lang="en-US" sz="1200" b="0" dirty="0"/>
              <a:t> Program and Flight Project and BAE systems including</a:t>
            </a:r>
          </a:p>
          <a:p>
            <a:r>
              <a:rPr lang="en-US" sz="1200" b="0" dirty="0"/>
              <a:t>Andrew </a:t>
            </a:r>
            <a:r>
              <a:rPr lang="en-US" sz="1200" b="0" dirty="0" err="1"/>
              <a:t>Heidinger</a:t>
            </a:r>
            <a:r>
              <a:rPr lang="en-US" sz="1200" b="0" dirty="0"/>
              <a:t>, Pam Sullivan, Candace Carlisle, Monica </a:t>
            </a:r>
            <a:r>
              <a:rPr lang="en-US" sz="1200" b="0" dirty="0" err="1"/>
              <a:t>Todirita</a:t>
            </a:r>
            <a:r>
              <a:rPr lang="en-US" sz="1200" b="0" dirty="0"/>
              <a:t>, Chris Wheeler, Alexander </a:t>
            </a:r>
            <a:r>
              <a:rPr lang="en-US" sz="1200" b="0" dirty="0" err="1"/>
              <a:t>Krimchansky</a:t>
            </a:r>
            <a:r>
              <a:rPr lang="en-US" sz="1200" b="0" dirty="0"/>
              <a:t>, Monica Coakley…</a:t>
            </a:r>
            <a:br>
              <a:rPr lang="en-US" sz="4000" b="0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EFA411-8C77-21DF-F2E5-DF9ED76C5C3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886" y="1268539"/>
            <a:ext cx="1207216" cy="1609621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22BF89-B5E4-F7DE-46E4-04883549F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031" y="2853047"/>
            <a:ext cx="1447360" cy="21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27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133"/>
          <p:cNvSpPr txBox="1"/>
          <p:nvPr/>
        </p:nvSpPr>
        <p:spPr>
          <a:xfrm>
            <a:off x="2629674" y="393769"/>
            <a:ext cx="3581325" cy="55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133"/>
          <p:cNvSpPr txBox="1"/>
          <p:nvPr/>
        </p:nvSpPr>
        <p:spPr>
          <a:xfrm>
            <a:off x="2135371" y="1170899"/>
            <a:ext cx="4873275" cy="307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For more information visit </a:t>
            </a:r>
            <a:r>
              <a:rPr lang="en-US" sz="1800" b="1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www.nesdis.gov/geoxo</a:t>
            </a:r>
            <a:endParaRPr sz="1800" b="1" i="0" u="none" strike="noStrike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lang="en-US" sz="2000" b="1" i="0" u="none" strike="noStrike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000" b="1" i="0" u="none" strike="noStrike" cap="none" dirty="0">
                <a:latin typeface="Calibri"/>
                <a:ea typeface="Calibri"/>
                <a:cs typeface="Calibri"/>
                <a:sym typeface="Calibri"/>
              </a:rPr>
            </a:br>
            <a:endParaRPr sz="2000" b="1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www.facebook.com</a:t>
            </a:r>
            <a:r>
              <a:rPr lang="en-US" sz="20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000" b="1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GOESRsatellite</a:t>
            </a:r>
            <a:br>
              <a:rPr lang="en-US" sz="2000" b="1" i="0" u="none" strike="noStrike" cap="none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www.youtube.com</a:t>
            </a:r>
            <a:r>
              <a:rPr lang="en-US" sz="20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/user/</a:t>
            </a:r>
            <a:r>
              <a:rPr lang="en-US" sz="2000" b="1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NOAASatellites</a:t>
            </a:r>
            <a:br>
              <a:rPr lang="en-US" sz="2000" b="1" i="0" u="none" strike="noStrike" cap="none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twitter.com</a:t>
            </a:r>
            <a:r>
              <a:rPr lang="en-US" sz="20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000" b="1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NOAASatellites</a:t>
            </a:r>
            <a:br>
              <a:rPr lang="en-US" sz="2000" b="1" i="0" u="none" strike="noStrike" cap="none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www.flickr.com</a:t>
            </a:r>
            <a:r>
              <a:rPr lang="en-US" sz="20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/photos/</a:t>
            </a:r>
            <a:r>
              <a:rPr lang="en-US" sz="2000" b="1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noaasatellites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2" name="Google Shape;912;p133" descr="SocialMedia_Icons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41945" y="2009247"/>
            <a:ext cx="1992455" cy="709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EA4EE8-496F-716E-0810-873C1187B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54426" y="4924679"/>
            <a:ext cx="1989574" cy="205435"/>
          </a:xfrm>
        </p:spPr>
        <p:txBody>
          <a:bodyPr/>
          <a:lstStyle/>
          <a:p>
            <a:fld id="{5D28DD89-AB2E-154A-85CA-0F98FAC43D3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09A5D8-B3D6-F619-4B85-8544317D2F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1693" y="884256"/>
            <a:ext cx="8450664" cy="398013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000" dirty="0">
                <a:solidFill>
                  <a:srgbClr val="0109A7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108359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6741A-40CF-8A54-207D-06AD1DEF3D1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26125" y="794532"/>
            <a:ext cx="6027026" cy="1128840"/>
          </a:xfrm>
        </p:spPr>
        <p:txBody>
          <a:bodyPr>
            <a:normAutofit/>
          </a:bodyPr>
          <a:lstStyle/>
          <a:p>
            <a:pPr marL="76200" indent="0">
              <a:buNone/>
            </a:pPr>
            <a:r>
              <a:rPr lang="en-US" dirty="0"/>
              <a:t>New silicon slit width variability is much improved over TEMPO (better than +/-0.5</a:t>
            </a:r>
            <a:r>
              <a:rPr lang="el-GR" dirty="0"/>
              <a:t>μ</a:t>
            </a:r>
            <a:r>
              <a:rPr lang="en-US" dirty="0"/>
              <a:t>m)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EB14F65-7928-8773-1606-ECB2E52B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818" y="128700"/>
            <a:ext cx="6636227" cy="532353"/>
          </a:xfrm>
        </p:spPr>
        <p:txBody>
          <a:bodyPr>
            <a:normAutofit fontScale="90000"/>
          </a:bodyPr>
          <a:lstStyle/>
          <a:p>
            <a:r>
              <a:rPr lang="en-US" dirty="0"/>
              <a:t>Improved slit for spectral bandpass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ED58A2-7E93-A818-45FA-68E4BE459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819" y="4802553"/>
            <a:ext cx="1524000" cy="228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69295B-D0A5-6E48-51F9-B793C53E59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938" y="1923372"/>
            <a:ext cx="5034139" cy="283484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2EF208F-12B9-8FCD-B4AC-38C493A260B5}"/>
              </a:ext>
            </a:extLst>
          </p:cNvPr>
          <p:cNvGrpSpPr/>
          <p:nvPr/>
        </p:nvGrpSpPr>
        <p:grpSpPr>
          <a:xfrm>
            <a:off x="6153150" y="1025455"/>
            <a:ext cx="2990850" cy="3876675"/>
            <a:chOff x="4600575" y="1490662"/>
            <a:chExt cx="2990850" cy="38766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8060505-A6A7-16C0-D81E-944088EC7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00575" y="1490662"/>
              <a:ext cx="2990850" cy="3876675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DFDDBDA-3344-9761-8D04-BB8B8EB4E88F}"/>
                </a:ext>
              </a:extLst>
            </p:cNvPr>
            <p:cNvCxnSpPr/>
            <p:nvPr/>
          </p:nvCxnSpPr>
          <p:spPr>
            <a:xfrm flipH="1">
              <a:off x="6388470" y="2659902"/>
              <a:ext cx="345881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15A9932-F6D1-6AAD-F558-A63515C8A6DF}"/>
                </a:ext>
              </a:extLst>
            </p:cNvPr>
            <p:cNvCxnSpPr>
              <a:cxnSpLocks/>
            </p:cNvCxnSpPr>
            <p:nvPr/>
          </p:nvCxnSpPr>
          <p:spPr>
            <a:xfrm>
              <a:off x="5491125" y="2679779"/>
              <a:ext cx="378607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1BE0B7-7812-E334-A959-0DA3BC9AFC10}"/>
                </a:ext>
              </a:extLst>
            </p:cNvPr>
            <p:cNvSpPr txBox="1"/>
            <p:nvPr/>
          </p:nvSpPr>
          <p:spPr>
            <a:xfrm>
              <a:off x="4716706" y="2329803"/>
              <a:ext cx="857073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</a:rPr>
                <a:t>55 </a:t>
              </a:r>
              <a:r>
                <a:rPr lang="el-GR" sz="1600" dirty="0">
                  <a:solidFill>
                    <a:schemeClr val="bg1"/>
                  </a:solidFill>
                </a:rPr>
                <a:t>μ</a:t>
              </a:r>
              <a:r>
                <a:rPr lang="en-US" sz="1600" dirty="0">
                  <a:solidFill>
                    <a:schemeClr val="bg1"/>
                  </a:solidFill>
                </a:rPr>
                <a:t>m, example slit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8A0FB9C-E1F1-189A-5F07-7E5C83E8D6B0}"/>
                </a:ext>
              </a:extLst>
            </p:cNvPr>
            <p:cNvSpPr txBox="1"/>
            <p:nvPr/>
          </p:nvSpPr>
          <p:spPr>
            <a:xfrm>
              <a:off x="4636311" y="3201946"/>
              <a:ext cx="807913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</a:rPr>
                <a:t>TEMPO: </a:t>
              </a:r>
            </a:p>
            <a:p>
              <a:pPr algn="l"/>
              <a:r>
                <a:rPr lang="en-US" dirty="0">
                  <a:solidFill>
                    <a:schemeClr val="bg1"/>
                  </a:solidFill>
                </a:rPr>
                <a:t>52 </a:t>
              </a:r>
              <a:r>
                <a:rPr lang="el-GR" dirty="0">
                  <a:solidFill>
                    <a:schemeClr val="bg1"/>
                  </a:solidFill>
                </a:rPr>
                <a:t>μ</a:t>
              </a:r>
              <a:r>
                <a:rPr lang="en-US" dirty="0">
                  <a:solidFill>
                    <a:schemeClr val="bg1"/>
                  </a:solidFill>
                </a:rPr>
                <a:t>m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7C00134-21E8-9665-1CE7-FF504A8431B1}"/>
              </a:ext>
            </a:extLst>
          </p:cNvPr>
          <p:cNvSpPr txBox="1"/>
          <p:nvPr/>
        </p:nvSpPr>
        <p:spPr>
          <a:xfrm>
            <a:off x="1825647" y="3638870"/>
            <a:ext cx="2746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Slit variability (~4</a:t>
            </a:r>
            <a:r>
              <a:rPr lang="el-GR" sz="1200" dirty="0"/>
              <a:t>μ</a:t>
            </a:r>
            <a:r>
              <a:rPr lang="en-US" sz="1200" dirty="0"/>
              <a:t>m) caused non-compliance in spectral bandpass in TEMPO (ACX expected to meet requirements)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3D54369-6B49-B5C0-C09F-F830A64C2B78}"/>
              </a:ext>
            </a:extLst>
          </p:cNvPr>
          <p:cNvCxnSpPr/>
          <p:nvPr/>
        </p:nvCxnSpPr>
        <p:spPr>
          <a:xfrm flipV="1">
            <a:off x="3247525" y="2963792"/>
            <a:ext cx="457372" cy="6307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798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3AD2F66-5DEC-3037-25F9-C6233940655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462753" y="1158251"/>
            <a:ext cx="3547689" cy="1657350"/>
          </a:xfrm>
        </p:spPr>
        <p:txBody>
          <a:bodyPr>
            <a:normAutofit fontScale="70000" lnSpcReduction="20000"/>
          </a:bodyPr>
          <a:lstStyle/>
          <a:p>
            <a:pPr marL="76200" indent="0">
              <a:buNone/>
            </a:pPr>
            <a:r>
              <a:rPr lang="en-US" dirty="0" err="1"/>
              <a:t>GeoXO</a:t>
            </a:r>
            <a:r>
              <a:rPr lang="en-US" dirty="0"/>
              <a:t> sensors measure complementary species (e.g., CO and isoprene from sounder and CH</a:t>
            </a:r>
            <a:r>
              <a:rPr lang="en-US" baseline="-25000" dirty="0"/>
              <a:t>4</a:t>
            </a:r>
            <a:r>
              <a:rPr lang="en-US" dirty="0"/>
              <a:t> leaks  from imager); Species like ozone can be measured with multiple sensors to enhance vertical resolution.</a:t>
            </a:r>
          </a:p>
          <a:p>
            <a:pPr marL="76200" indent="0">
              <a:buNone/>
            </a:pPr>
            <a:endParaRPr lang="en-US" dirty="0"/>
          </a:p>
          <a:p>
            <a:pPr marL="76200" indent="0">
              <a:buNone/>
            </a:pP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50E58BB-64AA-2F73-0BEC-92D5E54E7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465" y="277100"/>
            <a:ext cx="6637283" cy="622737"/>
          </a:xfrm>
        </p:spPr>
        <p:txBody>
          <a:bodyPr>
            <a:noAutofit/>
          </a:bodyPr>
          <a:lstStyle/>
          <a:p>
            <a:r>
              <a:rPr lang="en-US" sz="2400" dirty="0"/>
              <a:t>ACX works together with other </a:t>
            </a:r>
            <a:r>
              <a:rPr lang="en-US" sz="2400" dirty="0" err="1"/>
              <a:t>GeoXO</a:t>
            </a:r>
            <a:r>
              <a:rPr lang="en-US" sz="2400" dirty="0"/>
              <a:t> sensors to provide a comprehensive composition observatory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8BE30D-2890-8561-6AE1-5C93A1186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8" y="957419"/>
            <a:ext cx="5581442" cy="41860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8378CA-E6FB-113F-C42E-D689F22E4C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994" y="3074015"/>
            <a:ext cx="3547689" cy="2069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96FB83-C82A-C1DC-AE64-DA1B31DB7387}"/>
              </a:ext>
            </a:extLst>
          </p:cNvPr>
          <p:cNvSpPr txBox="1"/>
          <p:nvPr/>
        </p:nvSpPr>
        <p:spPr>
          <a:xfrm>
            <a:off x="6369269" y="2682113"/>
            <a:ext cx="246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GeoXO</a:t>
            </a:r>
            <a:r>
              <a:rPr lang="en-US" dirty="0"/>
              <a:t> Constellation</a:t>
            </a:r>
          </a:p>
        </p:txBody>
      </p:sp>
    </p:spTree>
    <p:extLst>
      <p:ext uri="{BB962C8B-B14F-4D97-AF65-F5344CB8AC3E}">
        <p14:creationId xmlns:p14="http://schemas.microsoft.com/office/powerpoint/2010/main" val="1155494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9F980-539F-8605-1C26-6F969193A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82966" y="4869600"/>
            <a:ext cx="2057400" cy="273900"/>
          </a:xfrm>
        </p:spPr>
        <p:txBody>
          <a:bodyPr/>
          <a:lstStyle/>
          <a:p>
            <a:fld id="{9091399C-B5EF-49C7-B81A-539AE2F27BD0}" type="slidenum">
              <a:rPr lang="en-US" noProof="0" smtClean="0"/>
              <a:pPr/>
              <a:t>3</a:t>
            </a:fld>
            <a:endParaRPr lang="en-US" noProof="0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746E718-EB06-C040-E366-198376F5BBA4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06699013"/>
              </p:ext>
            </p:extLst>
          </p:nvPr>
        </p:nvGraphicFramePr>
        <p:xfrm>
          <a:off x="378024" y="1197305"/>
          <a:ext cx="8387952" cy="22631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96988">
                  <a:extLst>
                    <a:ext uri="{9D8B030D-6E8A-4147-A177-3AD203B41FA5}">
                      <a16:colId xmlns:a16="http://schemas.microsoft.com/office/drawing/2014/main" val="2063312588"/>
                    </a:ext>
                  </a:extLst>
                </a:gridCol>
                <a:gridCol w="2096988">
                  <a:extLst>
                    <a:ext uri="{9D8B030D-6E8A-4147-A177-3AD203B41FA5}">
                      <a16:colId xmlns:a16="http://schemas.microsoft.com/office/drawing/2014/main" val="4007964886"/>
                    </a:ext>
                  </a:extLst>
                </a:gridCol>
                <a:gridCol w="2096988">
                  <a:extLst>
                    <a:ext uri="{9D8B030D-6E8A-4147-A177-3AD203B41FA5}">
                      <a16:colId xmlns:a16="http://schemas.microsoft.com/office/drawing/2014/main" val="3150068800"/>
                    </a:ext>
                  </a:extLst>
                </a:gridCol>
                <a:gridCol w="2096988">
                  <a:extLst>
                    <a:ext uri="{9D8B030D-6E8A-4147-A177-3AD203B41FA5}">
                      <a16:colId xmlns:a16="http://schemas.microsoft.com/office/drawing/2014/main" val="394365245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Parameters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GEMS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TEMPO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ACX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9342785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Mass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145 kg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137 kg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157 kg (CBE)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3244133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Volume (</a:t>
                      </a:r>
                      <a:r>
                        <a:rPr lang="en-US" sz="1200" dirty="0" err="1"/>
                        <a:t>x,y,z</a:t>
                      </a:r>
                      <a:r>
                        <a:rPr lang="en-US" sz="1200" dirty="0"/>
                        <a:t>) meters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1.0 x 1.1 x 0.87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1.4 x 1.1 x 1.2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1.4 x 1.1 x 1.2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859802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Average Operational Power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155 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139 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145.3 W (CBE)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1471149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Field of Regard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7.8° N/S x 11.2° E/W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4.76° N/S x 8.95° E/W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4.76° N/S x 8.95° E/W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1855109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Ground Sample Distance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 km x 8 km (N/S x E/W)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2.2 km x 5 km (N/S x E/W)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2.2 km x 5 km (N/S x E/W)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3726562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Spectral Range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300-500 nm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290-490 nm, 540-740 nm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300-500 nm, 540 – 740 nm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1836069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Spectral Bandwidth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0.6 nm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0.6 nm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0.6 nm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3582481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Status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2/2020 launch / 128° 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4/2023 launch / 91° 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 development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73020373"/>
                  </a:ext>
                </a:extLst>
              </a:tr>
            </a:tbl>
          </a:graphicData>
        </a:graphic>
      </p:graphicFrame>
      <p:sp>
        <p:nvSpPr>
          <p:cNvPr id="12" name="Title 11">
            <a:extLst>
              <a:ext uri="{FF2B5EF4-FFF2-40B4-BE49-F238E27FC236}">
                <a16:creationId xmlns:a16="http://schemas.microsoft.com/office/drawing/2014/main" id="{550E58BB-64AA-2F73-0BEC-92D5E54E7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327" y="38810"/>
            <a:ext cx="6771586" cy="644909"/>
          </a:xfrm>
        </p:spPr>
        <p:txBody>
          <a:bodyPr/>
          <a:lstStyle/>
          <a:p>
            <a:r>
              <a:rPr lang="en-US" dirty="0"/>
              <a:t>Comparison of instruments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204934-E218-EC3F-D0E8-F90915BAC68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439" y="3427889"/>
            <a:ext cx="1207216" cy="1609621"/>
          </a:xfrm>
          <a:prstGeom prst="rect">
            <a:avLst/>
          </a:prstGeom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822C00-2FA4-2836-9AEC-83FF3A91F1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2" t="19710" r="21688" b="18551"/>
          <a:stretch/>
        </p:blipFill>
        <p:spPr>
          <a:xfrm rot="1090846">
            <a:off x="4603255" y="3631526"/>
            <a:ext cx="1531781" cy="1415485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2163F51E-2EF5-CDD7-1ED1-AC8EC1718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218" y="3613378"/>
            <a:ext cx="1098251" cy="136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1">
            <a:extLst>
              <a:ext uri="{FF2B5EF4-FFF2-40B4-BE49-F238E27FC236}">
                <a16:creationId xmlns:a16="http://schemas.microsoft.com/office/drawing/2014/main" id="{45E9B32C-1662-87FA-2419-759CBEB944E9}"/>
              </a:ext>
            </a:extLst>
          </p:cNvPr>
          <p:cNvSpPr txBox="1">
            <a:spLocks/>
          </p:cNvSpPr>
          <p:nvPr/>
        </p:nvSpPr>
        <p:spPr>
          <a:xfrm>
            <a:off x="520594" y="760186"/>
            <a:ext cx="7800138" cy="535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Korean GEMS and NASA TEMPO were first GEO UV/Vis spectrometers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C00F9E-3416-26CE-3346-A52C54DD9B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345" y="4746013"/>
            <a:ext cx="1524000" cy="228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E3D514-A7FC-2BC5-5663-0C7A7ACF8B6D}"/>
              </a:ext>
            </a:extLst>
          </p:cNvPr>
          <p:cNvSpPr txBox="1"/>
          <p:nvPr/>
        </p:nvSpPr>
        <p:spPr>
          <a:xfrm>
            <a:off x="331897" y="3613378"/>
            <a:ext cx="1922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All above parameters for ACX meet ACX requirements</a:t>
            </a:r>
          </a:p>
        </p:txBody>
      </p:sp>
    </p:spTree>
    <p:extLst>
      <p:ext uri="{BB962C8B-B14F-4D97-AF65-F5344CB8AC3E}">
        <p14:creationId xmlns:p14="http://schemas.microsoft.com/office/powerpoint/2010/main" val="2762763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6741A-40CF-8A54-207D-06AD1DEF3D1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8927" y="1060231"/>
            <a:ext cx="3748967" cy="3856622"/>
          </a:xfrm>
        </p:spPr>
        <p:txBody>
          <a:bodyPr>
            <a:normAutofit/>
          </a:bodyPr>
          <a:lstStyle/>
          <a:p>
            <a:r>
              <a:rPr lang="en-US" dirty="0"/>
              <a:t>ACX will use a digital CMOS focal plane</a:t>
            </a:r>
          </a:p>
          <a:p>
            <a:pPr lvl="1"/>
            <a:r>
              <a:rPr lang="en-US" dirty="0"/>
              <a:t>3k x 3k </a:t>
            </a:r>
          </a:p>
          <a:p>
            <a:pPr lvl="1"/>
            <a:r>
              <a:rPr lang="en-US" dirty="0"/>
              <a:t>nominal frame rate ~30 Hz to meet ACX’s more strict dynamic range requirement (right) (TEMPO was 9 Hz)</a:t>
            </a:r>
          </a:p>
          <a:p>
            <a:pPr lvl="1"/>
            <a:r>
              <a:rPr lang="en-US" dirty="0"/>
              <a:t>Lower noise than CCDs</a:t>
            </a:r>
          </a:p>
          <a:p>
            <a:pPr lvl="1"/>
            <a:r>
              <a:rPr lang="en-US" dirty="0"/>
              <a:t>programmable gain stages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EB14F65-7928-8773-1606-ECB2E52B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456" y="163941"/>
            <a:ext cx="7081870" cy="628632"/>
          </a:xfrm>
        </p:spPr>
        <p:txBody>
          <a:bodyPr>
            <a:normAutofit fontScale="90000"/>
          </a:bodyPr>
          <a:lstStyle/>
          <a:p>
            <a:r>
              <a:rPr lang="en-US" dirty="0"/>
              <a:t>Modernized focal plane subsystem provides improved performance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ED58A2-7E93-A818-45FA-68E4BE459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819" y="4802553"/>
            <a:ext cx="1524000" cy="228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D78FEF-BDD4-E955-83B6-F7D886B613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0499" y="1266903"/>
            <a:ext cx="5158549" cy="32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93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6ABE09BC-C366-E73A-A836-018C77A1B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863707"/>
            <a:ext cx="2057400" cy="273844"/>
          </a:xfrm>
        </p:spPr>
        <p:txBody>
          <a:bodyPr/>
          <a:lstStyle/>
          <a:p>
            <a:fld id="{14035BBC-6D4D-4499-ABE4-AFD1D306B38F}" type="slidenum">
              <a:rPr lang="en-US" smtClean="0"/>
              <a:t>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8DEB2-EBFB-4C08-A678-061994ADB0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700" b="1" dirty="0"/>
              <a:t>ACX SNR requirement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AC6E2D-F562-DEF6-A343-C75A5BE0F0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9" t="7889" r="6467" b="4800"/>
          <a:stretch/>
        </p:blipFill>
        <p:spPr bwMode="auto">
          <a:xfrm>
            <a:off x="440137" y="968233"/>
            <a:ext cx="7575448" cy="3761422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162BAC-367C-DE22-E8F3-8288AB31B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385" y="968233"/>
            <a:ext cx="3315935" cy="10812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1F0CE1-430E-438D-0595-F6E55A4848DC}"/>
              </a:ext>
            </a:extLst>
          </p:cNvPr>
          <p:cNvSpPr txBox="1"/>
          <p:nvPr/>
        </p:nvSpPr>
        <p:spPr>
          <a:xfrm>
            <a:off x="3396241" y="3093985"/>
            <a:ext cx="2720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Relief given in Phase A for deep solar lines and telluric absorption features and in short UV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F87A243-2AE1-F477-BE4C-6F1B5CC8E57D}"/>
              </a:ext>
            </a:extLst>
          </p:cNvPr>
          <p:cNvCxnSpPr/>
          <p:nvPr/>
        </p:nvCxnSpPr>
        <p:spPr>
          <a:xfrm flipH="1" flipV="1">
            <a:off x="3137338" y="2427890"/>
            <a:ext cx="618734" cy="6660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3319F88-5B92-ABC9-88A1-AAD9E2DBBD71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4756631" y="2727434"/>
            <a:ext cx="1360389" cy="3665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52F9A2-E34D-3F35-C556-98CB92CB841B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4756631" y="2959933"/>
            <a:ext cx="1833355" cy="1340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E2839F9-2869-CF63-D5D2-3896C94EEFD7}"/>
              </a:ext>
            </a:extLst>
          </p:cNvPr>
          <p:cNvCxnSpPr>
            <a:cxnSpLocks/>
          </p:cNvCxnSpPr>
          <p:nvPr/>
        </p:nvCxnSpPr>
        <p:spPr>
          <a:xfrm flipH="1" flipV="1">
            <a:off x="2664372" y="2427890"/>
            <a:ext cx="1091700" cy="6660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6B91EC5-83F9-9478-1297-CC5F439052C8}"/>
              </a:ext>
            </a:extLst>
          </p:cNvPr>
          <p:cNvCxnSpPr>
            <a:cxnSpLocks/>
          </p:cNvCxnSpPr>
          <p:nvPr/>
        </p:nvCxnSpPr>
        <p:spPr>
          <a:xfrm flipH="1" flipV="1">
            <a:off x="1560786" y="3894083"/>
            <a:ext cx="1835455" cy="2811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448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6741A-40CF-8A54-207D-06AD1DEF3D1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6737" y="1213696"/>
            <a:ext cx="3122394" cy="35001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ACX requirement, linear polarization sensitivity (LPS) &lt;5% at all measured wavelengths (TEMPO was &lt;20% for 540-740nm)</a:t>
            </a:r>
          </a:p>
          <a:p>
            <a:r>
              <a:rPr lang="en-US" dirty="0" err="1"/>
              <a:t>Acromatic</a:t>
            </a:r>
            <a:r>
              <a:rPr lang="en-US" dirty="0"/>
              <a:t> waveplate WP) design to meet requirement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EB14F65-7928-8773-1606-ECB2E52B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293" y="23434"/>
            <a:ext cx="6528392" cy="938619"/>
          </a:xfrm>
        </p:spPr>
        <p:txBody>
          <a:bodyPr>
            <a:normAutofit fontScale="90000"/>
          </a:bodyPr>
          <a:lstStyle/>
          <a:p>
            <a:r>
              <a:rPr lang="en-US" dirty="0"/>
              <a:t>More stringent polarization requirement than TEMPO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966C52-D21E-5B88-A2CC-111BA6AD4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819" y="1074400"/>
            <a:ext cx="4602918" cy="4069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ED58A2-7E93-A818-45FA-68E4BE459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819" y="4802553"/>
            <a:ext cx="1524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85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6741A-40CF-8A54-207D-06AD1DEF3D1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6737" y="1213696"/>
            <a:ext cx="3122394" cy="3500194"/>
          </a:xfrm>
        </p:spPr>
        <p:txBody>
          <a:bodyPr>
            <a:normAutofit/>
          </a:bodyPr>
          <a:lstStyle/>
          <a:p>
            <a:pPr marL="76200" indent="0">
              <a:buNone/>
            </a:pPr>
            <a:r>
              <a:rPr lang="en-US" dirty="0"/>
              <a:t>ACX incorporates a short-pass filter over UV channel (not in TEMPO design) </a:t>
            </a:r>
          </a:p>
          <a:p>
            <a:pPr marL="76200" indent="0">
              <a:buNone/>
            </a:pPr>
            <a:endParaRPr lang="en-US" dirty="0"/>
          </a:p>
          <a:p>
            <a:pPr marL="76200" indent="0">
              <a:buNone/>
            </a:pPr>
            <a:r>
              <a:rPr lang="en-US" dirty="0"/>
              <a:t>Will use updated stray light model for additional mitigation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EB14F65-7928-8773-1606-ECB2E52B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173" y="210861"/>
            <a:ext cx="6430553" cy="654228"/>
          </a:xfrm>
        </p:spPr>
        <p:txBody>
          <a:bodyPr>
            <a:normAutofit fontScale="90000"/>
          </a:bodyPr>
          <a:lstStyle/>
          <a:p>
            <a:r>
              <a:rPr lang="en-US" dirty="0"/>
              <a:t>Improvements in stray light performance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ED58A2-7E93-A818-45FA-68E4BE459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819" y="4802553"/>
            <a:ext cx="1524000" cy="228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0B543E-D41B-3022-61BA-EC1F2C6AD1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41" t="14220" r="13569" b="15100"/>
          <a:stretch/>
        </p:blipFill>
        <p:spPr bwMode="auto">
          <a:xfrm>
            <a:off x="4827523" y="2342601"/>
            <a:ext cx="3749740" cy="22896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6A4650-3CCF-F797-CACC-A1F5ED7314F9}"/>
              </a:ext>
            </a:extLst>
          </p:cNvPr>
          <p:cNvSpPr txBox="1"/>
          <p:nvPr/>
        </p:nvSpPr>
        <p:spPr>
          <a:xfrm>
            <a:off x="7163578" y="1739481"/>
            <a:ext cx="149382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dirty="0"/>
              <a:t>order-sorting long-pass filter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B2A19C-EB1B-E687-F6D8-3FACD83F8EAA}"/>
              </a:ext>
            </a:extLst>
          </p:cNvPr>
          <p:cNvSpPr txBox="1"/>
          <p:nvPr/>
        </p:nvSpPr>
        <p:spPr>
          <a:xfrm>
            <a:off x="5411552" y="1302377"/>
            <a:ext cx="139282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600" dirty="0"/>
              <a:t>ACX to incorporate short-pass filter over UV channel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2EEFDA-C71D-FC30-ABA9-C4CDD0A03F2C}"/>
              </a:ext>
            </a:extLst>
          </p:cNvPr>
          <p:cNvCxnSpPr>
            <a:cxnSpLocks/>
          </p:cNvCxnSpPr>
          <p:nvPr/>
        </p:nvCxnSpPr>
        <p:spPr>
          <a:xfrm flipH="1">
            <a:off x="6991057" y="2231925"/>
            <a:ext cx="252659" cy="8455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CAF1DA-CEF4-2C98-931F-6811A68850B1}"/>
              </a:ext>
            </a:extLst>
          </p:cNvPr>
          <p:cNvCxnSpPr>
            <a:cxnSpLocks/>
          </p:cNvCxnSpPr>
          <p:nvPr/>
        </p:nvCxnSpPr>
        <p:spPr>
          <a:xfrm>
            <a:off x="6617697" y="2342601"/>
            <a:ext cx="0" cy="7135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3A3A34D-700D-DAC8-DB86-0C342939BA3E}"/>
              </a:ext>
            </a:extLst>
          </p:cNvPr>
          <p:cNvSpPr txBox="1"/>
          <p:nvPr/>
        </p:nvSpPr>
        <p:spPr>
          <a:xfrm>
            <a:off x="6109187" y="4637943"/>
            <a:ext cx="105439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b="1" dirty="0"/>
              <a:t>TEMPO FPA</a:t>
            </a:r>
          </a:p>
        </p:txBody>
      </p:sp>
    </p:spTree>
    <p:extLst>
      <p:ext uri="{BB962C8B-B14F-4D97-AF65-F5344CB8AC3E}">
        <p14:creationId xmlns:p14="http://schemas.microsoft.com/office/powerpoint/2010/main" val="632850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6741A-40CF-8A54-207D-06AD1DEF3D1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509" y="1021669"/>
            <a:ext cx="3122394" cy="3500194"/>
          </a:xfrm>
        </p:spPr>
        <p:txBody>
          <a:bodyPr>
            <a:normAutofit fontScale="92500" lnSpcReduction="10000"/>
          </a:bodyPr>
          <a:lstStyle/>
          <a:p>
            <a:pPr marL="76200" indent="0">
              <a:buNone/>
            </a:pPr>
            <a:r>
              <a:rPr lang="en-US" dirty="0"/>
              <a:t>New ACX diffuser material has more uniform bi-directional transmission distribution function (BTDF) over large angles</a:t>
            </a:r>
          </a:p>
          <a:p>
            <a:pPr marL="76200" indent="0">
              <a:buNone/>
            </a:pPr>
            <a:endParaRPr lang="en-US" dirty="0"/>
          </a:p>
          <a:p>
            <a:pPr marL="76200" indent="0">
              <a:buNone/>
            </a:pPr>
            <a:r>
              <a:rPr lang="en-US" dirty="0"/>
              <a:t>UV exposure testing will be done to validate on-orbit life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EB14F65-7928-8773-1606-ECB2E52B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94" y="102015"/>
            <a:ext cx="7129090" cy="628632"/>
          </a:xfrm>
        </p:spPr>
        <p:txBody>
          <a:bodyPr>
            <a:normAutofit fontScale="90000"/>
          </a:bodyPr>
          <a:lstStyle/>
          <a:p>
            <a:r>
              <a:rPr lang="en-US" dirty="0"/>
              <a:t>Updated solar calibration diffuser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ED58A2-7E93-A818-45FA-68E4BE459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819" y="4500168"/>
            <a:ext cx="1524000" cy="228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0EB83D-8F51-76F5-A349-C6B0318DC4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819" y="946790"/>
            <a:ext cx="5507672" cy="182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2F2734-1155-9F7D-C23A-D3BB33960D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294" b="-568"/>
          <a:stretch/>
        </p:blipFill>
        <p:spPr>
          <a:xfrm>
            <a:off x="5502165" y="2781510"/>
            <a:ext cx="2695872" cy="22593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0DE92D-487A-74CA-61C7-C3F770DC22FD}"/>
              </a:ext>
            </a:extLst>
          </p:cNvPr>
          <p:cNvSpPr txBox="1"/>
          <p:nvPr/>
        </p:nvSpPr>
        <p:spPr>
          <a:xfrm>
            <a:off x="6101255" y="4905024"/>
            <a:ext cx="2096782" cy="261610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Angle of Incidence (degrees)</a:t>
            </a:r>
          </a:p>
        </p:txBody>
      </p:sp>
    </p:spTree>
    <p:extLst>
      <p:ext uri="{BB962C8B-B14F-4D97-AF65-F5344CB8AC3E}">
        <p14:creationId xmlns:p14="http://schemas.microsoft.com/office/powerpoint/2010/main" val="3725285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6741A-40CF-8A54-207D-06AD1DEF3D1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508" y="930167"/>
            <a:ext cx="6685368" cy="4213334"/>
          </a:xfrm>
        </p:spPr>
        <p:txBody>
          <a:bodyPr>
            <a:normAutofit/>
          </a:bodyPr>
          <a:lstStyle/>
          <a:p>
            <a:r>
              <a:rPr lang="en-US" dirty="0"/>
              <a:t>ACX has high heritage built on success of GEMS and TEMPO  </a:t>
            </a:r>
          </a:p>
          <a:p>
            <a:r>
              <a:rPr lang="en-US" dirty="0"/>
              <a:t>Currently in implementation phase </a:t>
            </a:r>
          </a:p>
          <a:p>
            <a:r>
              <a:rPr lang="en-US" dirty="0"/>
              <a:t>Improvements over current sensors include</a:t>
            </a:r>
          </a:p>
          <a:p>
            <a:pPr lvl="1"/>
            <a:r>
              <a:rPr lang="en-US" dirty="0"/>
              <a:t>Modernized focal plane subsystem (new 3k x 3k digital CMOS focal plane to mitigate saturation, etc.)</a:t>
            </a:r>
          </a:p>
          <a:p>
            <a:pPr lvl="1"/>
            <a:r>
              <a:rPr lang="en-US" dirty="0"/>
              <a:t>Improved optical performance (new silicon slit, filter to reduce stray light, waveplate to reduce polarization sensitivity)</a:t>
            </a:r>
          </a:p>
          <a:p>
            <a:pPr lvl="1"/>
            <a:r>
              <a:rPr lang="en-US" dirty="0"/>
              <a:t>Improved calibration performance and stability (new diffuser material)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EB14F65-7928-8773-1606-ECB2E52B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96" y="146613"/>
            <a:ext cx="7129090" cy="62863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Summary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11741F-3E12-E22E-57C0-324FFA54C1B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876" y="1868643"/>
            <a:ext cx="2081048" cy="2774730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FFAFA1-D19B-DE35-B264-43BFB1C2A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924" y="4664837"/>
            <a:ext cx="1524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859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1"/>
  <p:tag name="GUIDEROWS" val="1"/>
  <p:tag name="GUTTERCOL" val="1.4 cm"/>
  <p:tag name="GUTTERROW" val="0.7 cm"/>
  <p:tag name="GUIDESAPPLIEDTO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1"/>
  <p:tag name="GUIDEROWS" val="1"/>
  <p:tag name="GUTTERCOL" val="1.4 cm"/>
  <p:tag name="GUTTERROW" val="0.7 cm"/>
  <p:tag name="GUIDESAPPLIEDTO" val="2"/>
</p:tagLst>
</file>

<file path=ppt/theme/theme1.xml><?xml version="1.0" encoding="utf-8"?>
<a:theme xmlns:a="http://schemas.openxmlformats.org/drawingml/2006/main" name="Normal_Launch_ShowTe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CX Template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lfresco Document" ma:contentTypeID="0x0101006B603E1751D4154A8A9724240C05CE85003CA68197394ECA4C9F4071303C8AA9D1" ma:contentTypeVersion="3" ma:contentTypeDescription="Alfresco Document" ma:contentTypeScope="" ma:versionID="0276cfb7e62e22bcad12f6c3ad66cb69">
  <xsd:schema xmlns:xsd="http://www.w3.org/2001/XMLSchema" xmlns:xs="http://www.w3.org/2001/XMLSchema" xmlns:p="http://schemas.microsoft.com/office/2006/metadata/properties" xmlns:ns2="4e991d77-cf7c-47c1-bc91-becdfd4b8b6e" targetNamespace="http://schemas.microsoft.com/office/2006/metadata/properties" ma:root="true" ma:fieldsID="ba4e669ef2643c4328577e29a3da23e2" ns2:_="">
    <xsd:import namespace="4e991d77-cf7c-47c1-bc91-becdfd4b8b6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lfresco_x0020_Author" minOccurs="0"/>
                <xsd:element ref="ns2:Alfresco_x0020_Creator" minOccurs="0"/>
                <xsd:element ref="ns2:Alfresco_x0020_Modifier" minOccurs="0"/>
                <xsd:element ref="ns2:Alfresco_x0020_Path" minOccurs="0"/>
                <xsd:element ref="ns2:Aflresco_x0020_Description" minOccurs="0"/>
                <xsd:element ref="ns2:Alfresco_x0020_Tit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991d77-cf7c-47c1-bc91-becdfd4b8b6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lfresco_x0020_Author" ma:index="11" nillable="true" ma:displayName="Alfresco Author" ma:default="" ma:description="Alfresco Author" ma:internalName="Alfresco_x0020_Author">
      <xsd:simpleType>
        <xsd:restriction base="dms:Text">
          <xsd:maxLength value="255"/>
        </xsd:restriction>
      </xsd:simpleType>
    </xsd:element>
    <xsd:element name="Alfresco_x0020_Creator" ma:index="12" nillable="true" ma:displayName="Alfresco Creator" ma:default="" ma:description="Alfresco Creator" ma:internalName="Alfresco_x0020_Creator">
      <xsd:simpleType>
        <xsd:restriction base="dms:Text">
          <xsd:maxLength value="255"/>
        </xsd:restriction>
      </xsd:simpleType>
    </xsd:element>
    <xsd:element name="Alfresco_x0020_Modifier" ma:index="13" nillable="true" ma:displayName="Alfresco Modifier" ma:default="" ma:description="Alfresco Modifier" ma:internalName="Alfresco_x0020_Modifier">
      <xsd:simpleType>
        <xsd:restriction base="dms:Text">
          <xsd:maxLength value="255"/>
        </xsd:restriction>
      </xsd:simpleType>
    </xsd:element>
    <xsd:element name="Alfresco_x0020_Path" ma:index="14" nillable="true" ma:displayName="Alfresco Path" ma:default="" ma:description="Alfresco Path" ma:internalName="Alfresco_x0020_Path">
      <xsd:simpleType>
        <xsd:restriction base="dms:Note"/>
      </xsd:simpleType>
    </xsd:element>
    <xsd:element name="Aflresco_x0020_Description" ma:index="15" nillable="true" ma:displayName="Alfresco Description" ma:description="Alfresco Description" ma:internalName="Aflresco_x0020_Description">
      <xsd:simpleType>
        <xsd:restriction base="dms:Note"/>
      </xsd:simpleType>
    </xsd:element>
    <xsd:element name="Alfresco_x0020_Title" ma:index="16" nillable="true" ma:displayName="Alfresco Title" ma:default="" ma:description="Alfresco Title" ma:internalName="Alfresco_x0020_Titl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fresco_x0020_Path xmlns="4e991d77-cf7c-47c1-bc91-becdfd4b8b6e">/sites/geo-xo/documentlibrary/05 GeoXO/GeoXO Comms/GeoXO PPT Templates/2022_GeoXO_16-9_PPT-Tem_WhtVersionWM.pptx</Alfresco_x0020_Path>
    <Alfresco_x0020_Author xmlns="4e991d77-cf7c-47c1-bc91-becdfd4b8b6e">Smith, Michelle (GSFC-417.0)[ADNET SYSTEMS INC]</Alfresco_x0020_Author>
    <Alfresco_x0020_Creator xmlns="4e991d77-cf7c-47c1-bc91-becdfd4b8b6e">mmsmith5</Alfresco_x0020_Creator>
    <Alfresco_x0020_Modifier xmlns="4e991d77-cf7c-47c1-bc91-becdfd4b8b6e">mmsmith5</Alfresco_x0020_Modifier>
    <Alfresco_x0020_Title xmlns="4e991d77-cf7c-47c1-bc91-becdfd4b8b6e">PowerPoint Presentation</Alfresco_x0020_Title>
    <Aflresco_x0020_Description xmlns="4e991d77-cf7c-47c1-bc91-becdfd4b8b6e" xsi:nil="true"/>
    <_dlc_DocId xmlns="4e991d77-cf7c-47c1-bc91-becdfd4b8b6e">ERYSCAYU6QJ7-904200327-3323391</_dlc_DocId>
    <_dlc_DocIdUrl xmlns="4e991d77-cf7c-47c1-bc91-becdfd4b8b6e">
      <Url>https://nasa.sharepoint.com/sites/GEO/_layouts/15/DocIdRedir.aspx?ID=ERYSCAYU6QJ7-904200327-3323391</Url>
      <Description>ERYSCAYU6QJ7-904200327-3323391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54BC0E3-4E50-4AD9-A5D9-8ACE830A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991d77-cf7c-47c1-bc91-becdfd4b8b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874175-76BB-4A98-A5CB-9EAF299E9BE5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4e991d77-cf7c-47c1-bc91-becdfd4b8b6e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EF6C5F2-D8FE-44D2-B7BF-EB64B09F090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C5C4207-F0D1-4703-99E4-A79AD3DD434F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Normal_Launch_ShowTemp</Template>
  <TotalTime>5260</TotalTime>
  <Words>870</Words>
  <Application>Microsoft Macintosh PowerPoint</Application>
  <PresentationFormat>On-screen Show (16:9)</PresentationFormat>
  <Paragraphs>110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Wingdings</vt:lpstr>
      <vt:lpstr>Normal_Launch_ShowTemp</vt:lpstr>
      <vt:lpstr>ACX Template Content Slide</vt:lpstr>
      <vt:lpstr>GeoXO and it’s atmospheric composition capabilities  </vt:lpstr>
      <vt:lpstr>ACX works together with other GeoXO sensors to provide a comprehensive composition observatory</vt:lpstr>
      <vt:lpstr>Comparison of instruments</vt:lpstr>
      <vt:lpstr>Modernized focal plane subsystem provides improved performance</vt:lpstr>
      <vt:lpstr>PowerPoint Presentation</vt:lpstr>
      <vt:lpstr>More stringent polarization requirement than TEMPO</vt:lpstr>
      <vt:lpstr>Improvements in stray light performance</vt:lpstr>
      <vt:lpstr>Updated solar calibration diffuser</vt:lpstr>
      <vt:lpstr>Summary</vt:lpstr>
      <vt:lpstr>PowerPoint Presentation</vt:lpstr>
      <vt:lpstr>PowerPoint Presentation</vt:lpstr>
      <vt:lpstr>Improved slit for spectral bandpass</vt:lpstr>
    </vt:vector>
  </TitlesOfParts>
  <Company>GOES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Michelle (GSFC-417.0)[ADNET SYSTEMS INC]</dc:creator>
  <cp:lastModifiedBy>Joiner, Joanna (GSFC-6140)</cp:lastModifiedBy>
  <cp:revision>142</cp:revision>
  <cp:lastPrinted>2017-12-19T15:53:44Z</cp:lastPrinted>
  <dcterms:created xsi:type="dcterms:W3CDTF">2016-10-07T13:19:50Z</dcterms:created>
  <dcterms:modified xsi:type="dcterms:W3CDTF">2024-10-10T19:58:59Z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0x0101006B603E1751D4154A8A9724240C05CE85003CA68197394ECA4C9F4071303C8AA9D1</vt:lpwstr>
  </property>
  <property fmtid="{D5CDD505-2E9C-101B-9397-08002B2CF9AE}" pid="3" name="_dlc_DocIdItemGuid">
    <vt:lpwstr>c24c7992-0065-49ed-bb07-fd66e87c39d0</vt:lpwstr>
  </property>
</Properties>
</file>