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8" r:id="rId1"/>
  </p:sldMasterIdLst>
  <p:notesMasterIdLst>
    <p:notesMasterId r:id="rId24"/>
  </p:notesMasterIdLst>
  <p:sldIdLst>
    <p:sldId id="256" r:id="rId2"/>
    <p:sldId id="257" r:id="rId3"/>
    <p:sldId id="259" r:id="rId4"/>
    <p:sldId id="267" r:id="rId5"/>
    <p:sldId id="268" r:id="rId6"/>
    <p:sldId id="3724" r:id="rId7"/>
    <p:sldId id="3725" r:id="rId8"/>
    <p:sldId id="261" r:id="rId9"/>
    <p:sldId id="262" r:id="rId10"/>
    <p:sldId id="557" r:id="rId11"/>
    <p:sldId id="554" r:id="rId12"/>
    <p:sldId id="470" r:id="rId13"/>
    <p:sldId id="556" r:id="rId14"/>
    <p:sldId id="260" r:id="rId15"/>
    <p:sldId id="3720" r:id="rId16"/>
    <p:sldId id="3712" r:id="rId17"/>
    <p:sldId id="3723" r:id="rId18"/>
    <p:sldId id="534" r:id="rId19"/>
    <p:sldId id="3721" r:id="rId20"/>
    <p:sldId id="3598" r:id="rId21"/>
    <p:sldId id="3722" r:id="rId22"/>
    <p:sldId id="25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42"/>
    <p:restoredTop sz="94638"/>
  </p:normalViewPr>
  <p:slideViewPr>
    <p:cSldViewPr snapToGrid="0">
      <p:cViewPr varScale="1">
        <p:scale>
          <a:sx n="118" d="100"/>
          <a:sy n="118" d="100"/>
        </p:scale>
        <p:origin x="368" y="19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2C170C-5E1C-5541-8F8F-CFA568FCEC3E}" type="datetimeFigureOut">
              <a:rPr lang="en-US" smtClean="0"/>
              <a:t>10/14/24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9D33C4-5CC2-0A40-8D7C-0C516B120DCD}" type="slidenum">
              <a:rPr lang="en-US" smtClean="0"/>
              <a:t>‹#›</a:t>
            </a:fld>
            <a:endParaRPr lang="en-US"/>
          </a:p>
        </p:txBody>
      </p:sp>
    </p:spTree>
    <p:extLst>
      <p:ext uri="{BB962C8B-B14F-4D97-AF65-F5344CB8AC3E}">
        <p14:creationId xmlns:p14="http://schemas.microsoft.com/office/powerpoint/2010/main" val="1995975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9D33C4-5CC2-0A40-8D7C-0C516B120DCD}" type="slidenum">
              <a:rPr lang="en-US" smtClean="0"/>
              <a:t>1</a:t>
            </a:fld>
            <a:endParaRPr lang="en-US"/>
          </a:p>
        </p:txBody>
      </p:sp>
    </p:spTree>
    <p:extLst>
      <p:ext uri="{BB962C8B-B14F-4D97-AF65-F5344CB8AC3E}">
        <p14:creationId xmlns:p14="http://schemas.microsoft.com/office/powerpoint/2010/main" val="1493922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IAM = </a:t>
            </a:r>
            <a:r>
              <a:rPr lang="en-US" b="0" i="0" dirty="0">
                <a:solidFill>
                  <a:srgbClr val="000000"/>
                </a:solidFill>
                <a:effectLst/>
                <a:latin typeface="Helvetica" pitchFamily="2" charset="0"/>
              </a:rPr>
              <a:t>inclination adjust maneuver</a:t>
            </a:r>
            <a:endParaRPr lang="en-US" dirty="0"/>
          </a:p>
        </p:txBody>
      </p:sp>
      <p:sp>
        <p:nvSpPr>
          <p:cNvPr id="4" name="Slide Number Placeholder 3"/>
          <p:cNvSpPr>
            <a:spLocks noGrp="1"/>
          </p:cNvSpPr>
          <p:nvPr>
            <p:ph type="sldNum" sz="quarter" idx="5"/>
          </p:nvPr>
        </p:nvSpPr>
        <p:spPr/>
        <p:txBody>
          <a:bodyPr/>
          <a:lstStyle/>
          <a:p>
            <a:fld id="{919D33C4-5CC2-0A40-8D7C-0C516B120DCD}" type="slidenum">
              <a:rPr lang="en-US" smtClean="0"/>
              <a:t>2</a:t>
            </a:fld>
            <a:endParaRPr lang="en-US"/>
          </a:p>
        </p:txBody>
      </p:sp>
    </p:spTree>
    <p:extLst>
      <p:ext uri="{BB962C8B-B14F-4D97-AF65-F5344CB8AC3E}">
        <p14:creationId xmlns:p14="http://schemas.microsoft.com/office/powerpoint/2010/main" val="2033117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PlaceHolder 1"/>
          <p:cNvSpPr>
            <a:spLocks noGrp="1" noRot="1" noChangeAspect="1"/>
          </p:cNvSpPr>
          <p:nvPr>
            <p:ph type="sldImg"/>
          </p:nvPr>
        </p:nvSpPr>
        <p:spPr>
          <a:xfrm>
            <a:off x="0" y="0"/>
            <a:ext cx="0" cy="0"/>
          </a:xfrm>
          <a:prstGeom prst="rect">
            <a:avLst/>
          </a:prstGeom>
        </p:spPr>
      </p:sp>
      <p:sp>
        <p:nvSpPr>
          <p:cNvPr id="92" name="PlaceHolder 2"/>
          <p:cNvSpPr>
            <a:spLocks noGrp="1"/>
          </p:cNvSpPr>
          <p:nvPr>
            <p:ph type="body"/>
          </p:nvPr>
        </p:nvSpPr>
        <p:spPr>
          <a:xfrm>
            <a:off x="685800" y="4400640"/>
            <a:ext cx="5486040" cy="3600000"/>
          </a:xfrm>
          <a:prstGeom prst="rect">
            <a:avLst/>
          </a:prstGeom>
        </p:spPr>
        <p:txBody>
          <a:bodyPr anchor="ctr">
            <a:noAutofit/>
          </a:bodyPr>
          <a:lstStyle/>
          <a:p>
            <a:endParaRPr lang="fr-FR" sz="2000" b="0" strike="noStrike" spc="-1">
              <a:latin typeface="Arial"/>
            </a:endParaRPr>
          </a:p>
        </p:txBody>
      </p:sp>
      <p:sp>
        <p:nvSpPr>
          <p:cNvPr id="93" name="TextShape 3"/>
          <p:cNvSpPr txBox="1"/>
          <p:nvPr/>
        </p:nvSpPr>
        <p:spPr>
          <a:xfrm>
            <a:off x="3884760" y="8685360"/>
            <a:ext cx="2971440" cy="458280"/>
          </a:xfrm>
          <a:prstGeom prst="rect">
            <a:avLst/>
          </a:prstGeom>
          <a:noFill/>
          <a:ln>
            <a:noFill/>
          </a:ln>
        </p:spPr>
        <p:txBody>
          <a:bodyPr anchor="b">
            <a:noAutofit/>
          </a:bodyPr>
          <a:lstStyle/>
          <a:p>
            <a:endParaRPr lang="fr-FR" sz="2400" b="0" strike="noStrike" spc="-1">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Ethane lifetime ~2 months, mainly O&amp;G, contributes to PAN. Have to scale </a:t>
            </a:r>
            <a:r>
              <a:rPr lang="en-US"/>
              <a:t>GEOS-Chem emissions by 7 to match top down.</a:t>
            </a:r>
            <a:endParaRPr lang="en-US" dirty="0"/>
          </a:p>
        </p:txBody>
      </p:sp>
      <p:sp>
        <p:nvSpPr>
          <p:cNvPr id="4" name="Slide Number Placeholder 3"/>
          <p:cNvSpPr>
            <a:spLocks noGrp="1"/>
          </p:cNvSpPr>
          <p:nvPr>
            <p:ph type="sldNum" sz="quarter" idx="5"/>
          </p:nvPr>
        </p:nvSpPr>
        <p:spPr/>
        <p:txBody>
          <a:bodyPr/>
          <a:lstStyle/>
          <a:p>
            <a:fld id="{B30E2CA7-53A8-B948-A876-D1F1A99F2CBD}" type="slidenum">
              <a:rPr lang="en-US" smtClean="0"/>
              <a:t>11</a:t>
            </a:fld>
            <a:endParaRPr lang="en-US"/>
          </a:p>
        </p:txBody>
      </p:sp>
    </p:spTree>
    <p:extLst>
      <p:ext uri="{BB962C8B-B14F-4D97-AF65-F5344CB8AC3E}">
        <p14:creationId xmlns:p14="http://schemas.microsoft.com/office/powerpoint/2010/main" val="2903371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Lifetimes 13d  Methanol, 1d Ethene, 2 weeks Ethyne, 5 mo. HCN</a:t>
            </a:r>
          </a:p>
        </p:txBody>
      </p:sp>
      <p:sp>
        <p:nvSpPr>
          <p:cNvPr id="4" name="Slide Number Placeholder 3"/>
          <p:cNvSpPr>
            <a:spLocks noGrp="1"/>
          </p:cNvSpPr>
          <p:nvPr>
            <p:ph type="sldNum" sz="quarter" idx="5"/>
          </p:nvPr>
        </p:nvSpPr>
        <p:spPr/>
        <p:txBody>
          <a:bodyPr/>
          <a:lstStyle/>
          <a:p>
            <a:fld id="{CD720720-153F-7F42-B646-5F90190B282A}" type="slidenum">
              <a:rPr lang="en-US" smtClean="0"/>
              <a:t>12</a:t>
            </a:fld>
            <a:endParaRPr lang="en-US"/>
          </a:p>
        </p:txBody>
      </p:sp>
    </p:spTree>
    <p:extLst>
      <p:ext uri="{BB962C8B-B14F-4D97-AF65-F5344CB8AC3E}">
        <p14:creationId xmlns:p14="http://schemas.microsoft.com/office/powerpoint/2010/main" val="3661223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F676C-F2DA-4C20-6E91-D2E117FAC4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AF7309-12F5-3D93-5522-BFDFA7B82F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DABCFB-D117-9258-2792-B4D3F2FDA619}"/>
              </a:ext>
            </a:extLst>
          </p:cNvPr>
          <p:cNvSpPr>
            <a:spLocks noGrp="1"/>
          </p:cNvSpPr>
          <p:nvPr>
            <p:ph type="body" idx="1"/>
          </p:nvPr>
        </p:nvSpPr>
        <p:spPr/>
        <p:txBody>
          <a:bodyPr/>
          <a:lstStyle/>
          <a:p>
            <a:r>
              <a:rPr lang="en-US" dirty="0"/>
              <a:t>Isoprene highly reactive with OH, HCHO more buffered (photochemical loss) so ratio of conc. Isoprene to formaldehyde (using </a:t>
            </a:r>
            <a:r>
              <a:rPr lang="en-US" dirty="0" err="1"/>
              <a:t>CrIS</a:t>
            </a:r>
            <a:r>
              <a:rPr lang="en-US" dirty="0"/>
              <a:t> and OMPS or OMI) is a proxy for isoprene lifetime or  OH amount</a:t>
            </a:r>
          </a:p>
        </p:txBody>
      </p:sp>
      <p:sp>
        <p:nvSpPr>
          <p:cNvPr id="4" name="Slide Number Placeholder 3">
            <a:extLst>
              <a:ext uri="{FF2B5EF4-FFF2-40B4-BE49-F238E27FC236}">
                <a16:creationId xmlns:a16="http://schemas.microsoft.com/office/drawing/2014/main" id="{29B52CEB-16D6-A3E3-F436-368854150118}"/>
              </a:ext>
            </a:extLst>
          </p:cNvPr>
          <p:cNvSpPr>
            <a:spLocks noGrp="1"/>
          </p:cNvSpPr>
          <p:nvPr>
            <p:ph type="sldNum" sz="quarter" idx="5"/>
          </p:nvPr>
        </p:nvSpPr>
        <p:spPr/>
        <p:txBody>
          <a:bodyPr/>
          <a:lstStyle/>
          <a:p>
            <a:fld id="{E9BDEB91-8A80-0C44-82B8-C65C5C51DBFE}" type="slidenum">
              <a:rPr lang="en-US" smtClean="0"/>
              <a:t>13</a:t>
            </a:fld>
            <a:endParaRPr lang="en-US"/>
          </a:p>
        </p:txBody>
      </p:sp>
    </p:spTree>
    <p:extLst>
      <p:ext uri="{BB962C8B-B14F-4D97-AF65-F5344CB8AC3E}">
        <p14:creationId xmlns:p14="http://schemas.microsoft.com/office/powerpoint/2010/main" val="17061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introduce </a:t>
            </a:r>
            <a:r>
              <a:rPr lang="en-US" dirty="0" err="1"/>
              <a:t>CrIS</a:t>
            </a:r>
            <a:r>
              <a:rPr lang="en-US" dirty="0"/>
              <a:t> and TROPOMI. </a:t>
            </a:r>
            <a:r>
              <a:rPr lang="en-US" dirty="0" err="1"/>
              <a:t>CrIS</a:t>
            </a:r>
            <a:r>
              <a:rPr lang="en-US" dirty="0"/>
              <a:t> was launched in 2011 while TROPOMI was launched in 2017.</a:t>
            </a:r>
          </a:p>
          <a:p>
            <a:r>
              <a:rPr lang="en-US" dirty="0" err="1"/>
              <a:t>CrIS</a:t>
            </a:r>
            <a:r>
              <a:rPr lang="en-US" dirty="0"/>
              <a:t> is a FTS TIR instrument, with a wide spectral band capable of retrieving many trace gases. </a:t>
            </a:r>
            <a:r>
              <a:rPr lang="en-US" dirty="0" err="1"/>
              <a:t>CrIS</a:t>
            </a:r>
            <a:r>
              <a:rPr lang="en-US" dirty="0"/>
              <a:t> has daily global coverage, making measurements in the style of the figure on the left.</a:t>
            </a:r>
          </a:p>
          <a:p>
            <a:r>
              <a:rPr lang="en-US" dirty="0"/>
              <a:t>TROPOMI is a imaging spectrometer, making measurements in the form of the figure on the right. TROPOMI is a UV-SWIR instrument, and retrieves many of the same trace gases as </a:t>
            </a:r>
            <a:r>
              <a:rPr lang="en-US" dirty="0" err="1"/>
              <a:t>CrIS</a:t>
            </a:r>
            <a:r>
              <a:rPr lang="en-US" dirty="0"/>
              <a:t> (e.g. O3, CO and CH4) but is dependent on daylight. TROPOMI also has daily global coverage.  </a:t>
            </a:r>
          </a:p>
          <a:p>
            <a:r>
              <a:rPr lang="en-US" dirty="0"/>
              <a:t>KEY TAKEAWAY: HIGH VOLUMES OF DATA FROM BOTH INSTRUMENTS, WITH CROSS OVERS IN SPECIES BUT NOT IN SPECTRAL BANDS</a:t>
            </a:r>
          </a:p>
        </p:txBody>
      </p:sp>
      <p:sp>
        <p:nvSpPr>
          <p:cNvPr id="4" name="Slide Number Placeholder 3"/>
          <p:cNvSpPr>
            <a:spLocks noGrp="1"/>
          </p:cNvSpPr>
          <p:nvPr>
            <p:ph type="sldNum" sz="quarter" idx="5"/>
          </p:nvPr>
        </p:nvSpPr>
        <p:spPr/>
        <p:txBody>
          <a:bodyPr/>
          <a:lstStyle/>
          <a:p>
            <a:fld id="{F7EDEDC3-EA65-164A-965A-B70C5332D67C}" type="slidenum">
              <a:rPr lang="en-US" smtClean="0"/>
              <a:t>14</a:t>
            </a:fld>
            <a:endParaRPr lang="en-US"/>
          </a:p>
        </p:txBody>
      </p:sp>
    </p:spTree>
    <p:extLst>
      <p:ext uri="{BB962C8B-B14F-4D97-AF65-F5344CB8AC3E}">
        <p14:creationId xmlns:p14="http://schemas.microsoft.com/office/powerpoint/2010/main" val="3929319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D3B3C7E-BC2D-4436-8B03-AC421FA66787}"/>
              </a:ext>
            </a:extLst>
          </p:cNvPr>
          <p:cNvSpPr/>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66887E-4265-46F7-9DE0-605FFFC90761}"/>
              </a:ext>
            </a:extLst>
          </p:cNvPr>
          <p:cNvSpPr>
            <a:spLocks noGrp="1"/>
          </p:cNvSpPr>
          <p:nvPr>
            <p:ph type="ctrTitle" hasCustomPrompt="1"/>
          </p:nvPr>
        </p:nvSpPr>
        <p:spPr>
          <a:xfrm>
            <a:off x="2035130" y="1066800"/>
            <a:ext cx="8112369" cy="2073119"/>
          </a:xfrm>
        </p:spPr>
        <p:txBody>
          <a:bodyPr anchor="b">
            <a:normAutofit/>
          </a:bodyPr>
          <a:lstStyle>
            <a:lvl1pPr algn="ctr">
              <a:lnSpc>
                <a:spcPct val="110000"/>
              </a:lnSpc>
              <a:defRPr sz="2800" cap="all" spc="390" baseline="0"/>
            </a:lvl1pPr>
          </a:lstStyle>
          <a:p>
            <a:r>
              <a:rPr lang="en-US" dirty="0"/>
              <a:t>CLICK TO EDIT MASTER TITLE STYLE</a:t>
            </a:r>
          </a:p>
        </p:txBody>
      </p:sp>
      <p:sp>
        <p:nvSpPr>
          <p:cNvPr id="3" name="Subtitle 2">
            <a:extLst>
              <a:ext uri="{FF2B5EF4-FFF2-40B4-BE49-F238E27FC236}">
                <a16:creationId xmlns:a16="http://schemas.microsoft.com/office/drawing/2014/main" id="{7EDB1A74-54F5-45CA-8922-87FFD57515D4}"/>
              </a:ext>
            </a:extLst>
          </p:cNvPr>
          <p:cNvSpPr>
            <a:spLocks noGrp="1"/>
          </p:cNvSpPr>
          <p:nvPr>
            <p:ph type="subTitle" idx="1"/>
          </p:nvPr>
        </p:nvSpPr>
        <p:spPr>
          <a:xfrm>
            <a:off x="2175804" y="4876802"/>
            <a:ext cx="7821637" cy="1028697"/>
          </a:xfrm>
        </p:spPr>
        <p:txBody>
          <a:bodyPr>
            <a:normAutofit/>
          </a:bodyPr>
          <a:lstStyle>
            <a:lvl1pPr marL="0" indent="0" algn="ctr">
              <a:lnSpc>
                <a:spcPct val="10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B6BE6EF-9D0F-4ABF-B92C-E967FE3F16CF}"/>
              </a:ext>
            </a:extLst>
          </p:cNvPr>
          <p:cNvSpPr>
            <a:spLocks noGrp="1"/>
          </p:cNvSpPr>
          <p:nvPr>
            <p:ph type="dt" sz="half" idx="10"/>
          </p:nvPr>
        </p:nvSpPr>
        <p:spPr/>
        <p:txBody>
          <a:bodyPr/>
          <a:lstStyle/>
          <a:p>
            <a:fld id="{C485584D-7D79-4248-9986-4CA35242F944}" type="datetimeFigureOut">
              <a:rPr lang="en-US" smtClean="0"/>
              <a:t>10/14/24</a:t>
            </a:fld>
            <a:endParaRPr lang="en-US"/>
          </a:p>
        </p:txBody>
      </p:sp>
      <p:sp>
        <p:nvSpPr>
          <p:cNvPr id="5" name="Footer Placeholder 4">
            <a:extLst>
              <a:ext uri="{FF2B5EF4-FFF2-40B4-BE49-F238E27FC236}">
                <a16:creationId xmlns:a16="http://schemas.microsoft.com/office/drawing/2014/main" id="{4E4AB150-954C-4F02-89AC-DA7163D75C39}"/>
              </a:ext>
            </a:extLst>
          </p:cNvPr>
          <p:cNvSpPr>
            <a:spLocks noGrp="1"/>
          </p:cNvSpPr>
          <p:nvPr>
            <p:ph type="ftr" sz="quarter" idx="11"/>
          </p:nvPr>
        </p:nvSpPr>
        <p:spPr>
          <a:xfrm>
            <a:off x="7279965" y="6245352"/>
            <a:ext cx="4114800" cy="365125"/>
          </a:xfrm>
        </p:spPr>
        <p:txBody>
          <a:bodyPr/>
          <a:lstStyle/>
          <a:p>
            <a:endParaRPr lang="en-US"/>
          </a:p>
        </p:txBody>
      </p:sp>
      <p:sp>
        <p:nvSpPr>
          <p:cNvPr id="6" name="Slide Number Placeholder 5">
            <a:extLst>
              <a:ext uri="{FF2B5EF4-FFF2-40B4-BE49-F238E27FC236}">
                <a16:creationId xmlns:a16="http://schemas.microsoft.com/office/drawing/2014/main" id="{E8E16270-CBD7-4ACC-BFC5-9CADE7226688}"/>
              </a:ext>
            </a:extLst>
          </p:cNvPr>
          <p:cNvSpPr>
            <a:spLocks noGrp="1"/>
          </p:cNvSpPr>
          <p:nvPr>
            <p:ph type="sldNum" sz="quarter" idx="12"/>
          </p:nvPr>
        </p:nvSpPr>
        <p:spPr/>
        <p:txBody>
          <a:bodyPr/>
          <a:lstStyle/>
          <a:p>
            <a:fld id="{19590046-DA73-4BBF-84B5-C08E6F75191A}" type="slidenum">
              <a:rPr lang="en-US" smtClean="0"/>
              <a:t>‹#›</a:t>
            </a:fld>
            <a:endParaRPr lang="en-US"/>
          </a:p>
        </p:txBody>
      </p:sp>
      <p:grpSp>
        <p:nvGrpSpPr>
          <p:cNvPr id="7" name="Group 6">
            <a:extLst>
              <a:ext uri="{FF2B5EF4-FFF2-40B4-BE49-F238E27FC236}">
                <a16:creationId xmlns:a16="http://schemas.microsoft.com/office/drawing/2014/main" id="{79B5D0C1-066E-4C02-A6B8-59FAE4A19724}"/>
              </a:ext>
            </a:extLst>
          </p:cNvPr>
          <p:cNvGrpSpPr/>
          <p:nvPr/>
        </p:nvGrpSpPr>
        <p:grpSpPr>
          <a:xfrm>
            <a:off x="5662258" y="4240546"/>
            <a:ext cx="867485" cy="115439"/>
            <a:chOff x="8910933" y="1861308"/>
            <a:chExt cx="867485" cy="115439"/>
          </a:xfrm>
        </p:grpSpPr>
        <p:sp>
          <p:nvSpPr>
            <p:cNvPr id="8" name="Rectangle 7">
              <a:extLst>
                <a:ext uri="{FF2B5EF4-FFF2-40B4-BE49-F238E27FC236}">
                  <a16:creationId xmlns:a16="http://schemas.microsoft.com/office/drawing/2014/main" id="{D4386904-AFDC-449E-8D1B-906B305EBDA7}"/>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70778F2-11E8-428C-8324-479CA9D6FE92}"/>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A0BE89E-CB2D-48BA-A8D2-533FAAAA725F}"/>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36105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B1126-542A-43AD-8078-EE35651654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A5F98B-5F32-4561-BFBC-9F6E5DA0A347}"/>
              </a:ext>
            </a:extLst>
          </p:cNvPr>
          <p:cNvSpPr>
            <a:spLocks noGrp="1"/>
          </p:cNvSpPr>
          <p:nvPr>
            <p:ph type="body" orient="vert" idx="1"/>
          </p:nvPr>
        </p:nvSpPr>
        <p:spPr>
          <a:xfrm>
            <a:off x="1028700" y="2161903"/>
            <a:ext cx="10134600" cy="37435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3D0DD-B04E-4E48-8EE1-51E46131A9A2}"/>
              </a:ext>
            </a:extLst>
          </p:cNvPr>
          <p:cNvSpPr>
            <a:spLocks noGrp="1"/>
          </p:cNvSpPr>
          <p:nvPr>
            <p:ph type="dt" sz="half" idx="10"/>
          </p:nvPr>
        </p:nvSpPr>
        <p:spPr/>
        <p:txBody>
          <a:bodyPr/>
          <a:lstStyle/>
          <a:p>
            <a:fld id="{C485584D-7D79-4248-9986-4CA35242F944}" type="datetimeFigureOut">
              <a:rPr lang="en-US" smtClean="0"/>
              <a:t>10/14/24</a:t>
            </a:fld>
            <a:endParaRPr lang="en-US"/>
          </a:p>
        </p:txBody>
      </p:sp>
      <p:sp>
        <p:nvSpPr>
          <p:cNvPr id="5" name="Footer Placeholder 4">
            <a:extLst>
              <a:ext uri="{FF2B5EF4-FFF2-40B4-BE49-F238E27FC236}">
                <a16:creationId xmlns:a16="http://schemas.microsoft.com/office/drawing/2014/main" id="{0481352D-F9C0-4442-9601-A09A7655E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FC0801-9C45-40AE-AB33-5742CDA4DAC7}"/>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938413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946561-59BF-4566-AD2C-9B05C4771DF4}"/>
              </a:ext>
            </a:extLst>
          </p:cNvPr>
          <p:cNvSpPr>
            <a:spLocks noGrp="1"/>
          </p:cNvSpPr>
          <p:nvPr>
            <p:ph type="title" orient="vert"/>
          </p:nvPr>
        </p:nvSpPr>
        <p:spPr>
          <a:xfrm>
            <a:off x="9196250" y="723899"/>
            <a:ext cx="2271849" cy="54102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1DF7870-6CBD-47E2-854C-68141BAA101D}"/>
              </a:ext>
            </a:extLst>
          </p:cNvPr>
          <p:cNvSpPr>
            <a:spLocks noGrp="1"/>
          </p:cNvSpPr>
          <p:nvPr>
            <p:ph type="body" orient="vert" idx="1"/>
          </p:nvPr>
        </p:nvSpPr>
        <p:spPr>
          <a:xfrm>
            <a:off x="723900" y="723899"/>
            <a:ext cx="8302534" cy="5410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712FAF3-C106-49CB-A845-1FC7F731399D}"/>
              </a:ext>
            </a:extLst>
          </p:cNvPr>
          <p:cNvSpPr>
            <a:spLocks noGrp="1"/>
          </p:cNvSpPr>
          <p:nvPr>
            <p:ph type="dt" sz="half" idx="10"/>
          </p:nvPr>
        </p:nvSpPr>
        <p:spPr/>
        <p:txBody>
          <a:bodyPr/>
          <a:lstStyle/>
          <a:p>
            <a:fld id="{C485584D-7D79-4248-9986-4CA35242F944}" type="datetimeFigureOut">
              <a:rPr lang="en-US" smtClean="0"/>
              <a:t>10/14/24</a:t>
            </a:fld>
            <a:endParaRPr lang="en-US"/>
          </a:p>
        </p:txBody>
      </p:sp>
      <p:sp>
        <p:nvSpPr>
          <p:cNvPr id="5" name="Footer Placeholder 4">
            <a:extLst>
              <a:ext uri="{FF2B5EF4-FFF2-40B4-BE49-F238E27FC236}">
                <a16:creationId xmlns:a16="http://schemas.microsoft.com/office/drawing/2014/main" id="{E34D5CCC-00E8-48FA-91A6-921E7B6440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7E1751-E7AA-406D-A977-1ACEF1FBD134}"/>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910682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338667" y="176107"/>
            <a:ext cx="11352107" cy="274639"/>
          </a:xfrm>
          <a:prstGeom prst="rect">
            <a:avLst/>
          </a:prstGeom>
        </p:spPr>
        <p:txBody>
          <a:bodyPr anchor="t">
            <a:noAutofit/>
          </a:bodyPr>
          <a:lstStyle>
            <a:lvl1pPr marL="0" indent="0" algn="l">
              <a:buNone/>
              <a:tabLst/>
              <a:defRPr sz="1067" baseline="0">
                <a:solidFill>
                  <a:schemeClr val="bg1">
                    <a:lumMod val="50000"/>
                  </a:schemeClr>
                </a:solidFill>
                <a:latin typeface="+mj-lt"/>
              </a:defRPr>
            </a:lvl1pPr>
            <a:lvl2pPr marL="548626" indent="0">
              <a:buNone/>
              <a:defRPr sz="1333"/>
            </a:lvl2pPr>
            <a:lvl3pPr marL="1036294" indent="0">
              <a:buNone/>
              <a:defRPr sz="1333"/>
            </a:lvl3pPr>
            <a:lvl4pPr marL="1402045" indent="0">
              <a:buNone/>
              <a:defRPr sz="1333"/>
            </a:lvl4pPr>
            <a:lvl5pPr marL="1767796" indent="0">
              <a:buNone/>
              <a:defRPr sz="1333"/>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2" name="Date Placeholder 1"/>
          <p:cNvSpPr>
            <a:spLocks noGrp="1"/>
          </p:cNvSpPr>
          <p:nvPr>
            <p:ph type="dt" sz="half" idx="18"/>
          </p:nvPr>
        </p:nvSpPr>
        <p:spPr/>
        <p:txBody>
          <a:bodyPr/>
          <a:lstStyle/>
          <a:p>
            <a:endParaRPr lang="en-US" dirty="0"/>
          </a:p>
        </p:txBody>
      </p:sp>
      <p:sp>
        <p:nvSpPr>
          <p:cNvPr id="3" name="Footer Placeholder 2"/>
          <p:cNvSpPr>
            <a:spLocks noGrp="1"/>
          </p:cNvSpPr>
          <p:nvPr>
            <p:ph type="ftr" sz="quarter" idx="19"/>
          </p:nvPr>
        </p:nvSpPr>
        <p:spPr/>
        <p:txBody>
          <a:bodyPr/>
          <a:lstStyle/>
          <a:p>
            <a:endParaRPr lang="en-US" dirty="0"/>
          </a:p>
        </p:txBody>
      </p:sp>
      <p:sp>
        <p:nvSpPr>
          <p:cNvPr id="8" name="Slide Number Placeholder 7"/>
          <p:cNvSpPr>
            <a:spLocks noGrp="1"/>
          </p:cNvSpPr>
          <p:nvPr>
            <p:ph type="sldNum" sz="quarter" idx="20"/>
          </p:nvPr>
        </p:nvSpPr>
        <p:spPr/>
        <p:txBody>
          <a:bodyPr/>
          <a:lstStyle/>
          <a:p>
            <a:endParaRPr lang="en-US" dirty="0"/>
          </a:p>
        </p:txBody>
      </p:sp>
      <p:sp>
        <p:nvSpPr>
          <p:cNvPr id="10" name="TextBox 9"/>
          <p:cNvSpPr txBox="1"/>
          <p:nvPr userDrawn="1"/>
        </p:nvSpPr>
        <p:spPr>
          <a:xfrm>
            <a:off x="10413625" y="6292849"/>
            <a:ext cx="1644732" cy="565152"/>
          </a:xfrm>
          <a:prstGeom prst="rect">
            <a:avLst/>
          </a:prstGeom>
          <a:noFill/>
        </p:spPr>
        <p:txBody>
          <a:bodyPr wrap="square" rtlCol="0" anchor="ctr">
            <a:noAutofit/>
          </a:bodyPr>
          <a:lstStyle/>
          <a:p>
            <a:pPr algn="r"/>
            <a:r>
              <a:rPr lang="en-US" sz="1333" b="1" kern="0" spc="93" dirty="0">
                <a:solidFill>
                  <a:srgbClr val="6083AA"/>
                </a:solidFill>
              </a:rPr>
              <a:t>jpl.nasa.gov</a:t>
            </a:r>
          </a:p>
        </p:txBody>
      </p:sp>
    </p:spTree>
    <p:extLst>
      <p:ext uri="{BB962C8B-B14F-4D97-AF65-F5344CB8AC3E}">
        <p14:creationId xmlns:p14="http://schemas.microsoft.com/office/powerpoint/2010/main" val="554209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Header/Subhead/Text">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454784" y="1548191"/>
            <a:ext cx="11153016" cy="4744660"/>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3"/>
          <p:cNvSpPr>
            <a:spLocks noGrp="1"/>
          </p:cNvSpPr>
          <p:nvPr>
            <p:ph type="body" sz="quarter" idx="14" hasCustomPrompt="1"/>
          </p:nvPr>
        </p:nvSpPr>
        <p:spPr>
          <a:xfrm>
            <a:off x="454784" y="887652"/>
            <a:ext cx="11430801" cy="467016"/>
          </a:xfrm>
          <a:prstGeom prst="rect">
            <a:avLst/>
          </a:prstGeom>
        </p:spPr>
        <p:txBody>
          <a:bodyPr vert="horz"/>
          <a:lstStyle>
            <a:lvl1pPr marL="0" indent="0">
              <a:buFontTx/>
              <a:buNone/>
              <a:defRPr sz="2400" baseline="0">
                <a:solidFill>
                  <a:srgbClr val="000000"/>
                </a:solidFill>
              </a:defRPr>
            </a:lvl1pPr>
            <a:lvl2pPr marL="609585" indent="0">
              <a:buFontTx/>
              <a:buNone/>
              <a:defRPr sz="2667"/>
            </a:lvl2pPr>
            <a:lvl3pPr marL="1219170" indent="0">
              <a:buFontTx/>
              <a:buNone/>
              <a:defRPr sz="2667"/>
            </a:lvl3pPr>
            <a:lvl4pPr marL="1828754" indent="0">
              <a:buFontTx/>
              <a:buNone/>
              <a:defRPr sz="2667"/>
            </a:lvl4pPr>
            <a:lvl5pPr marL="2438339" indent="0">
              <a:buFontTx/>
              <a:buNone/>
              <a:defRPr sz="2667"/>
            </a:lvl5pPr>
          </a:lstStyle>
          <a:p>
            <a:pPr lvl="0"/>
            <a:r>
              <a:rPr lang="en-US" dirty="0"/>
              <a:t>Click to Edit Subhead</a:t>
            </a:r>
          </a:p>
        </p:txBody>
      </p:sp>
      <p:sp>
        <p:nvSpPr>
          <p:cNvPr id="9" name="Title 1"/>
          <p:cNvSpPr>
            <a:spLocks noGrp="1"/>
          </p:cNvSpPr>
          <p:nvPr>
            <p:ph type="ctrTitle" hasCustomPrompt="1"/>
          </p:nvPr>
        </p:nvSpPr>
        <p:spPr>
          <a:xfrm>
            <a:off x="427971" y="325009"/>
            <a:ext cx="11457615" cy="627149"/>
          </a:xfrm>
          <a:prstGeom prst="rect">
            <a:avLst/>
          </a:prstGeom>
        </p:spPr>
        <p:txBody>
          <a:bodyPr anchor="t">
            <a:noAutofit/>
          </a:bodyPr>
          <a:lstStyle>
            <a:lvl1pPr algn="l">
              <a:defRPr sz="32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18"/>
          </p:nvPr>
        </p:nvSpPr>
        <p:spPr/>
        <p:txBody>
          <a:bodyPr/>
          <a:lstStyle/>
          <a:p>
            <a:endParaRPr lang="en-US"/>
          </a:p>
        </p:txBody>
      </p:sp>
      <p:sp>
        <p:nvSpPr>
          <p:cNvPr id="4" name="Footer Placeholder 3"/>
          <p:cNvSpPr>
            <a:spLocks noGrp="1"/>
          </p:cNvSpPr>
          <p:nvPr>
            <p:ph type="ftr" sz="quarter" idx="19"/>
          </p:nvPr>
        </p:nvSpPr>
        <p:spPr/>
        <p:txBody>
          <a:bodyPr/>
          <a:lstStyle/>
          <a:p>
            <a:endParaRPr lang="en-US"/>
          </a:p>
        </p:txBody>
      </p:sp>
      <p:sp>
        <p:nvSpPr>
          <p:cNvPr id="5" name="Slide Number Placeholder 4"/>
          <p:cNvSpPr>
            <a:spLocks noGrp="1"/>
          </p:cNvSpPr>
          <p:nvPr>
            <p:ph type="sldNum" sz="quarter" idx="20"/>
          </p:nvPr>
        </p:nvSpPr>
        <p:spPr/>
        <p:txBody>
          <a:bodyPr/>
          <a:lstStyle/>
          <a:p>
            <a:fld id="{95819BC3-7E48-734B-B255-F05E5B733943}" type="slidenum">
              <a:rPr lang="en-US" smtClean="0"/>
              <a:pPr/>
              <a:t>‹#›</a:t>
            </a:fld>
            <a:endParaRPr lang="en-US"/>
          </a:p>
        </p:txBody>
      </p:sp>
      <p:sp>
        <p:nvSpPr>
          <p:cNvPr id="11" name="Title 5"/>
          <p:cNvSpPr txBox="1">
            <a:spLocks/>
          </p:cNvSpPr>
          <p:nvPr userDrawn="1"/>
        </p:nvSpPr>
        <p:spPr>
          <a:xfrm>
            <a:off x="10329335" y="6397933"/>
            <a:ext cx="1642015" cy="415636"/>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333" b="1" kern="500" spc="267" dirty="0">
                <a:solidFill>
                  <a:schemeClr val="accent3"/>
                </a:solidFill>
              </a:rPr>
              <a:t>jpl.nasa.gov</a:t>
            </a:r>
          </a:p>
        </p:txBody>
      </p:sp>
    </p:spTree>
    <p:extLst>
      <p:ext uri="{BB962C8B-B14F-4D97-AF65-F5344CB8AC3E}">
        <p14:creationId xmlns:p14="http://schemas.microsoft.com/office/powerpoint/2010/main" val="33655917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lide de titre sombre">
    <p:bg>
      <p:bgPr>
        <a:solidFill>
          <a:schemeClr val="tx2"/>
        </a:solidFill>
        <a:effectLst/>
      </p:bgPr>
    </p:bg>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re 1"/>
          <p:cNvSpPr>
            <a:spLocks noGrp="1"/>
          </p:cNvSpPr>
          <p:nvPr>
            <p:ph type="ctrTitle"/>
          </p:nvPr>
        </p:nvSpPr>
        <p:spPr>
          <a:xfrm>
            <a:off x="1939256" y="1122908"/>
            <a:ext cx="8313488" cy="2716329"/>
          </a:xfrm>
        </p:spPr>
        <p:txBody>
          <a:bodyPr anchor="b">
            <a:normAutofit/>
          </a:bodyPr>
          <a:lstStyle>
            <a:lvl1pPr algn="ctr">
              <a:defRPr sz="4219" b="1">
                <a:solidFill>
                  <a:schemeClr val="bg1"/>
                </a:solidFill>
                <a:latin typeface="Calibri" panose="020F0502020204030204" pitchFamily="34" charset="0"/>
                <a:cs typeface="Calibri" panose="020F0502020204030204" pitchFamily="34" charset="0"/>
              </a:defRPr>
            </a:lvl1pPr>
          </a:lstStyle>
          <a:p>
            <a:r>
              <a:rPr lang="fr-FR" dirty="0"/>
              <a:t>Modifiez le style du titre</a:t>
            </a:r>
          </a:p>
        </p:txBody>
      </p:sp>
      <p:sp>
        <p:nvSpPr>
          <p:cNvPr id="3" name="Sous-titre 2"/>
          <p:cNvSpPr>
            <a:spLocks noGrp="1"/>
          </p:cNvSpPr>
          <p:nvPr>
            <p:ph type="subTitle" idx="1"/>
          </p:nvPr>
        </p:nvSpPr>
        <p:spPr>
          <a:xfrm>
            <a:off x="1939256" y="3964781"/>
            <a:ext cx="8313488" cy="1292572"/>
          </a:xfrm>
        </p:spPr>
        <p:txBody>
          <a:bodyPr>
            <a:normAutofit/>
          </a:bodyPr>
          <a:lstStyle>
            <a:lvl1pPr marL="0" indent="0" algn="ctr">
              <a:buNone/>
              <a:defRPr sz="1969" b="0">
                <a:solidFill>
                  <a:schemeClr val="bg1"/>
                </a:solidFill>
                <a:latin typeface="+mj-lt"/>
              </a:defRPr>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fr-FR" dirty="0"/>
              <a:t>Modifier le style des sous-titres du masque</a:t>
            </a:r>
          </a:p>
        </p:txBody>
      </p:sp>
      <p:pic>
        <p:nvPicPr>
          <p:cNvPr id="5" name="Imag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07326" y="627216"/>
            <a:ext cx="1377348" cy="988218"/>
          </a:xfrm>
          <a:prstGeom prst="rect">
            <a:avLst/>
          </a:prstGeom>
        </p:spPr>
      </p:pic>
      <p:pic>
        <p:nvPicPr>
          <p:cNvPr id="7" name="Imag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32078" y="5954328"/>
            <a:ext cx="1271979" cy="796516"/>
          </a:xfrm>
          <a:prstGeom prst="rect">
            <a:avLst/>
          </a:prstGeom>
        </p:spPr>
      </p:pic>
      <p:pic>
        <p:nvPicPr>
          <p:cNvPr id="8" name="Imag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471319" y="6168591"/>
            <a:ext cx="1035079" cy="367989"/>
          </a:xfrm>
          <a:prstGeom prst="rect">
            <a:avLst/>
          </a:prstGeom>
        </p:spPr>
      </p:pic>
      <p:pic>
        <p:nvPicPr>
          <p:cNvPr id="26" name="Image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0800000" flipH="1" flipV="1">
            <a:off x="0" y="2242650"/>
            <a:ext cx="12191999" cy="4561772"/>
          </a:xfrm>
          <a:prstGeom prst="rect">
            <a:avLst/>
          </a:prstGeom>
        </p:spPr>
      </p:pic>
    </p:spTree>
    <p:extLst>
      <p:ext uri="{BB962C8B-B14F-4D97-AF65-F5344CB8AC3E}">
        <p14:creationId xmlns:p14="http://schemas.microsoft.com/office/powerpoint/2010/main" val="3623877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DC87-4B97-4A7C-BC4C-6E772456161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B59FD9-57FD-4ABA-9FCD-7954052534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BD40E-B0AA-47B8-900F-488A8AEC1BC2}"/>
              </a:ext>
            </a:extLst>
          </p:cNvPr>
          <p:cNvSpPr>
            <a:spLocks noGrp="1"/>
          </p:cNvSpPr>
          <p:nvPr>
            <p:ph type="dt" sz="half" idx="10"/>
          </p:nvPr>
        </p:nvSpPr>
        <p:spPr/>
        <p:txBody>
          <a:bodyPr/>
          <a:lstStyle/>
          <a:p>
            <a:fld id="{C485584D-7D79-4248-9986-4CA35242F944}" type="datetimeFigureOut">
              <a:rPr lang="en-US" smtClean="0"/>
              <a:t>10/14/24</a:t>
            </a:fld>
            <a:endParaRPr lang="en-US"/>
          </a:p>
        </p:txBody>
      </p:sp>
      <p:sp>
        <p:nvSpPr>
          <p:cNvPr id="5" name="Footer Placeholder 4">
            <a:extLst>
              <a:ext uri="{FF2B5EF4-FFF2-40B4-BE49-F238E27FC236}">
                <a16:creationId xmlns:a16="http://schemas.microsoft.com/office/drawing/2014/main" id="{865E623C-1E35-4485-A5B4-A71969BE7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5C6BB9-EF4F-465E-985B-34521F68C583}"/>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53767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87F5577-D71B-4279-B07A-62F703E5D1DC}"/>
              </a:ext>
            </a:extLst>
          </p:cNvPr>
          <p:cNvSpPr>
            <a:spLocks noGrp="1"/>
          </p:cNvSpPr>
          <p:nvPr>
            <p:ph type="dt" sz="half" idx="10"/>
          </p:nvPr>
        </p:nvSpPr>
        <p:spPr/>
        <p:txBody>
          <a:bodyPr/>
          <a:lstStyle/>
          <a:p>
            <a:fld id="{C485584D-7D79-4248-9986-4CA35242F944}" type="datetimeFigureOut">
              <a:rPr lang="en-US" smtClean="0"/>
              <a:t>10/14/24</a:t>
            </a:fld>
            <a:endParaRPr lang="en-US"/>
          </a:p>
        </p:txBody>
      </p:sp>
      <p:sp>
        <p:nvSpPr>
          <p:cNvPr id="5" name="Footer Placeholder 4">
            <a:extLst>
              <a:ext uri="{FF2B5EF4-FFF2-40B4-BE49-F238E27FC236}">
                <a16:creationId xmlns:a16="http://schemas.microsoft.com/office/drawing/2014/main" id="{F648367D-C35C-4023-BEBE-F834D033B0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FCF8A-B8C6-496A-98A5-BBB52DB70F16}"/>
              </a:ext>
            </a:extLst>
          </p:cNvPr>
          <p:cNvSpPr>
            <a:spLocks noGrp="1"/>
          </p:cNvSpPr>
          <p:nvPr>
            <p:ph type="sldNum" sz="quarter" idx="12"/>
          </p:nvPr>
        </p:nvSpPr>
        <p:spPr/>
        <p:txBody>
          <a:bodyPr/>
          <a:lstStyle/>
          <a:p>
            <a:fld id="{19590046-DA73-4BBF-84B5-C08E6F75191A}" type="slidenum">
              <a:rPr lang="en-US" smtClean="0"/>
              <a:t>‹#›</a:t>
            </a:fld>
            <a:endParaRPr lang="en-US"/>
          </a:p>
        </p:txBody>
      </p:sp>
      <p:sp>
        <p:nvSpPr>
          <p:cNvPr id="11" name="Rectangle 5">
            <a:extLst>
              <a:ext uri="{FF2B5EF4-FFF2-40B4-BE49-F238E27FC236}">
                <a16:creationId xmlns:a16="http://schemas.microsoft.com/office/drawing/2014/main" id="{CDE45C10-227D-42DF-A888-EEFD3784FA8E}"/>
              </a:ext>
              <a:ext uri="{C183D7F6-B498-43B3-948B-1728B52AA6E4}">
                <adec:decorative xmlns:adec="http://schemas.microsoft.com/office/drawing/2017/decorative" val="1"/>
              </a:ext>
            </a:extLst>
          </p:cNvPr>
          <p:cNvSpPr/>
          <p:nvPr/>
        </p:nvSpPr>
        <p:spPr>
          <a:xfrm>
            <a:off x="723900" y="750338"/>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A214944-8898-48BC-AE6F-065DA7BBB8E8}"/>
              </a:ext>
              <a:ext uri="{C183D7F6-B498-43B3-948B-1728B52AA6E4}">
                <adec:decorative xmlns:adec="http://schemas.microsoft.com/office/drawing/2017/decorative" val="1"/>
              </a:ext>
            </a:extLst>
          </p:cNvPr>
          <p:cNvGrpSpPr/>
          <p:nvPr/>
        </p:nvGrpSpPr>
        <p:grpSpPr>
          <a:xfrm>
            <a:off x="2580478" y="4714704"/>
            <a:ext cx="867485" cy="115439"/>
            <a:chOff x="8910933" y="1861308"/>
            <a:chExt cx="867485" cy="115439"/>
          </a:xfrm>
        </p:grpSpPr>
        <p:sp>
          <p:nvSpPr>
            <p:cNvPr id="8" name="Rectangle 7">
              <a:extLst>
                <a:ext uri="{FF2B5EF4-FFF2-40B4-BE49-F238E27FC236}">
                  <a16:creationId xmlns:a16="http://schemas.microsoft.com/office/drawing/2014/main" id="{B94B3AAB-30C4-441D-B481-D253F8325953}"/>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DCB6176-5585-40BC-BC9C-CA625F989F1B}"/>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7C4F1D9-97D8-43DD-A319-C56367F97FCE}"/>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D25E64ED-B373-4866-B5A2-E805D3168BBB}"/>
              </a:ext>
            </a:extLst>
          </p:cNvPr>
          <p:cNvSpPr>
            <a:spLocks noGrp="1"/>
          </p:cNvSpPr>
          <p:nvPr>
            <p:ph type="title"/>
          </p:nvPr>
        </p:nvSpPr>
        <p:spPr>
          <a:xfrm>
            <a:off x="1151291" y="1274475"/>
            <a:ext cx="3761832" cy="2823913"/>
          </a:xfrm>
        </p:spPr>
        <p:txBody>
          <a:bodyPr anchor="b">
            <a:normAutofit/>
          </a:bodyPr>
          <a:lstStyle>
            <a:lvl1pPr algn="ctr">
              <a:defRPr sz="3200" cap="all" spc="600" baseline="0"/>
            </a:lvl1pPr>
          </a:lstStyle>
          <a:p>
            <a:r>
              <a:rPr lang="en-US" dirty="0"/>
              <a:t>Click to edit Master title style</a:t>
            </a:r>
          </a:p>
        </p:txBody>
      </p:sp>
      <p:sp>
        <p:nvSpPr>
          <p:cNvPr id="3" name="Text Placeholder 2">
            <a:extLst>
              <a:ext uri="{FF2B5EF4-FFF2-40B4-BE49-F238E27FC236}">
                <a16:creationId xmlns:a16="http://schemas.microsoft.com/office/drawing/2014/main" id="{AB6D6168-DDAE-41B2-A0D5-42185A2D028C}"/>
              </a:ext>
            </a:extLst>
          </p:cNvPr>
          <p:cNvSpPr>
            <a:spLocks noGrp="1"/>
          </p:cNvSpPr>
          <p:nvPr>
            <p:ph type="body" idx="1"/>
          </p:nvPr>
        </p:nvSpPr>
        <p:spPr>
          <a:xfrm>
            <a:off x="6556756" y="2730304"/>
            <a:ext cx="4383030" cy="1397390"/>
          </a:xfrm>
        </p:spPr>
        <p:txBody>
          <a:bodyPr anchor="ctr">
            <a:normAutofit/>
          </a:bodyPr>
          <a:lstStyle>
            <a:lvl1pPr marL="0" indent="0" algn="ctr">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426412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825EB-71EE-41B3-89D2-47A0C7C359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662F7D-C4AD-4BD4-AAC8-F0223EE4A38B}"/>
              </a:ext>
            </a:extLst>
          </p:cNvPr>
          <p:cNvSpPr>
            <a:spLocks noGrp="1"/>
          </p:cNvSpPr>
          <p:nvPr>
            <p:ph sz="half" idx="1"/>
          </p:nvPr>
        </p:nvSpPr>
        <p:spPr>
          <a:xfrm>
            <a:off x="1037305" y="2155369"/>
            <a:ext cx="4953000" cy="39983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D0FB088-28C6-4667-8DF2-0DE32AE3EC30}"/>
              </a:ext>
            </a:extLst>
          </p:cNvPr>
          <p:cNvSpPr>
            <a:spLocks noGrp="1"/>
          </p:cNvSpPr>
          <p:nvPr>
            <p:ph sz="half" idx="2"/>
          </p:nvPr>
        </p:nvSpPr>
        <p:spPr>
          <a:xfrm>
            <a:off x="6172200" y="2155369"/>
            <a:ext cx="4953000" cy="3998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36095F-AE34-4E94-B722-E3A1205AEEDC}"/>
              </a:ext>
            </a:extLst>
          </p:cNvPr>
          <p:cNvSpPr>
            <a:spLocks noGrp="1"/>
          </p:cNvSpPr>
          <p:nvPr>
            <p:ph type="dt" sz="half" idx="10"/>
          </p:nvPr>
        </p:nvSpPr>
        <p:spPr/>
        <p:txBody>
          <a:bodyPr/>
          <a:lstStyle/>
          <a:p>
            <a:fld id="{C485584D-7D79-4248-9986-4CA35242F944}" type="datetimeFigureOut">
              <a:rPr lang="en-US" smtClean="0"/>
              <a:t>10/14/24</a:t>
            </a:fld>
            <a:endParaRPr lang="en-US"/>
          </a:p>
        </p:txBody>
      </p:sp>
      <p:sp>
        <p:nvSpPr>
          <p:cNvPr id="6" name="Footer Placeholder 5">
            <a:extLst>
              <a:ext uri="{FF2B5EF4-FFF2-40B4-BE49-F238E27FC236}">
                <a16:creationId xmlns:a16="http://schemas.microsoft.com/office/drawing/2014/main" id="{6E06A8E6-BD94-48EA-8F35-DA0DF910AC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478AEF-56B8-49F5-81E8-663B1FFA073B}"/>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718223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F873F-001F-4254-97F3-05329E6A7B67}"/>
              </a:ext>
            </a:extLst>
          </p:cNvPr>
          <p:cNvSpPr>
            <a:spLocks noGrp="1"/>
          </p:cNvSpPr>
          <p:nvPr>
            <p:ph type="title"/>
          </p:nvPr>
        </p:nvSpPr>
        <p:spPr>
          <a:xfrm>
            <a:off x="1028700" y="555171"/>
            <a:ext cx="10134600" cy="1135517"/>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A37B575-060F-4296-A28A-93DA109F96F5}"/>
              </a:ext>
            </a:extLst>
          </p:cNvPr>
          <p:cNvSpPr>
            <a:spLocks noGrp="1"/>
          </p:cNvSpPr>
          <p:nvPr>
            <p:ph type="body" idx="1"/>
          </p:nvPr>
        </p:nvSpPr>
        <p:spPr>
          <a:xfrm>
            <a:off x="1037306" y="1801620"/>
            <a:ext cx="4849036"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A581A51-F4D1-4A02-9918-C416F820B646}"/>
              </a:ext>
            </a:extLst>
          </p:cNvPr>
          <p:cNvSpPr>
            <a:spLocks noGrp="1"/>
          </p:cNvSpPr>
          <p:nvPr>
            <p:ph sz="half" idx="2"/>
          </p:nvPr>
        </p:nvSpPr>
        <p:spPr>
          <a:xfrm>
            <a:off x="1037306" y="2619103"/>
            <a:ext cx="4849036"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2916D0-3DFE-455D-9888-3FDEFD3DE0CD}"/>
              </a:ext>
            </a:extLst>
          </p:cNvPr>
          <p:cNvSpPr>
            <a:spLocks noGrp="1"/>
          </p:cNvSpPr>
          <p:nvPr>
            <p:ph type="body" sz="quarter" idx="3"/>
          </p:nvPr>
        </p:nvSpPr>
        <p:spPr>
          <a:xfrm>
            <a:off x="6250108" y="1801620"/>
            <a:ext cx="4904585"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093D763-0643-4A48-8007-93391C59F6D5}"/>
              </a:ext>
            </a:extLst>
          </p:cNvPr>
          <p:cNvSpPr>
            <a:spLocks noGrp="1"/>
          </p:cNvSpPr>
          <p:nvPr>
            <p:ph sz="quarter" idx="4"/>
          </p:nvPr>
        </p:nvSpPr>
        <p:spPr>
          <a:xfrm>
            <a:off x="6250108" y="2619103"/>
            <a:ext cx="4904585"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A2D07B-3A5D-41C2-83B8-BD1AD6522CAD}"/>
              </a:ext>
            </a:extLst>
          </p:cNvPr>
          <p:cNvSpPr>
            <a:spLocks noGrp="1"/>
          </p:cNvSpPr>
          <p:nvPr>
            <p:ph type="dt" sz="half" idx="10"/>
          </p:nvPr>
        </p:nvSpPr>
        <p:spPr/>
        <p:txBody>
          <a:bodyPr/>
          <a:lstStyle/>
          <a:p>
            <a:fld id="{C485584D-7D79-4248-9986-4CA35242F944}" type="datetimeFigureOut">
              <a:rPr lang="en-US" smtClean="0"/>
              <a:t>10/14/24</a:t>
            </a:fld>
            <a:endParaRPr lang="en-US"/>
          </a:p>
        </p:txBody>
      </p:sp>
      <p:sp>
        <p:nvSpPr>
          <p:cNvPr id="8" name="Footer Placeholder 7">
            <a:extLst>
              <a:ext uri="{FF2B5EF4-FFF2-40B4-BE49-F238E27FC236}">
                <a16:creationId xmlns:a16="http://schemas.microsoft.com/office/drawing/2014/main" id="{0E2C1367-FE5A-4CDD-B85B-724FFFE5B5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2F244-23EB-4E1A-B74F-77F23F87978D}"/>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120314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76C0A-BEF4-4DE4-A9D2-C60298FC7F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67C0AC-3C98-4D68-AE72-CFFA1638CC02}"/>
              </a:ext>
            </a:extLst>
          </p:cNvPr>
          <p:cNvSpPr>
            <a:spLocks noGrp="1"/>
          </p:cNvSpPr>
          <p:nvPr>
            <p:ph type="dt" sz="half" idx="10"/>
          </p:nvPr>
        </p:nvSpPr>
        <p:spPr/>
        <p:txBody>
          <a:bodyPr/>
          <a:lstStyle/>
          <a:p>
            <a:fld id="{C485584D-7D79-4248-9986-4CA35242F944}" type="datetimeFigureOut">
              <a:rPr lang="en-US" smtClean="0"/>
              <a:t>10/14/24</a:t>
            </a:fld>
            <a:endParaRPr lang="en-US"/>
          </a:p>
        </p:txBody>
      </p:sp>
      <p:sp>
        <p:nvSpPr>
          <p:cNvPr id="4" name="Footer Placeholder 3">
            <a:extLst>
              <a:ext uri="{FF2B5EF4-FFF2-40B4-BE49-F238E27FC236}">
                <a16:creationId xmlns:a16="http://schemas.microsoft.com/office/drawing/2014/main" id="{FEA7722A-E2E4-45D2-8A20-4853ED6837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6B9201-B20B-4412-B745-F2F6A91487E8}"/>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998650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C4889A-9ABE-4409-BAD8-F84C36C1FA09}"/>
              </a:ext>
            </a:extLst>
          </p:cNvPr>
          <p:cNvSpPr>
            <a:spLocks noGrp="1"/>
          </p:cNvSpPr>
          <p:nvPr>
            <p:ph type="dt" sz="half" idx="10"/>
          </p:nvPr>
        </p:nvSpPr>
        <p:spPr/>
        <p:txBody>
          <a:bodyPr/>
          <a:lstStyle/>
          <a:p>
            <a:fld id="{C485584D-7D79-4248-9986-4CA35242F944}" type="datetimeFigureOut">
              <a:rPr lang="en-US" smtClean="0"/>
              <a:t>10/14/24</a:t>
            </a:fld>
            <a:endParaRPr lang="en-US"/>
          </a:p>
        </p:txBody>
      </p:sp>
      <p:sp>
        <p:nvSpPr>
          <p:cNvPr id="3" name="Footer Placeholder 2">
            <a:extLst>
              <a:ext uri="{FF2B5EF4-FFF2-40B4-BE49-F238E27FC236}">
                <a16:creationId xmlns:a16="http://schemas.microsoft.com/office/drawing/2014/main" id="{7DDA5A70-FE21-4CB6-A67B-1DC798E9E3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84AD11-7FD2-432C-A6AB-395BE9275C1B}"/>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054291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397CF-9CDD-4E78-8F35-A2FFE7867419}"/>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7194BFE-7A85-4123-B0F7-4DB1C141CE60}"/>
              </a:ext>
            </a:extLst>
          </p:cNvPr>
          <p:cNvSpPr>
            <a:spLocks noGrp="1"/>
          </p:cNvSpPr>
          <p:nvPr>
            <p:ph idx="1"/>
          </p:nvPr>
        </p:nvSpPr>
        <p:spPr>
          <a:xfrm>
            <a:off x="5183188" y="1066800"/>
            <a:ext cx="6172200" cy="48386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41EFD6D-1929-4A73-A860-22A36FF5C17D}"/>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B399A5-94A1-4452-AFF0-918BDA8B14F9}"/>
              </a:ext>
            </a:extLst>
          </p:cNvPr>
          <p:cNvSpPr>
            <a:spLocks noGrp="1"/>
          </p:cNvSpPr>
          <p:nvPr>
            <p:ph type="dt" sz="half" idx="10"/>
          </p:nvPr>
        </p:nvSpPr>
        <p:spPr/>
        <p:txBody>
          <a:bodyPr/>
          <a:lstStyle/>
          <a:p>
            <a:fld id="{C485584D-7D79-4248-9986-4CA35242F944}" type="datetimeFigureOut">
              <a:rPr lang="en-US" smtClean="0"/>
              <a:t>10/14/24</a:t>
            </a:fld>
            <a:endParaRPr lang="en-US"/>
          </a:p>
        </p:txBody>
      </p:sp>
      <p:sp>
        <p:nvSpPr>
          <p:cNvPr id="6" name="Footer Placeholder 5">
            <a:extLst>
              <a:ext uri="{FF2B5EF4-FFF2-40B4-BE49-F238E27FC236}">
                <a16:creationId xmlns:a16="http://schemas.microsoft.com/office/drawing/2014/main" id="{489589D8-DD83-406C-A77A-176D23993B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E46024-82ED-40EF-8846-F6CC44BC53DE}"/>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590711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D12FA-83A4-42AF-98D7-312C4C5A7128}"/>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6CF1DC8-2932-4C6E-BFBB-8BA1C9598425}"/>
              </a:ext>
            </a:extLst>
          </p:cNvPr>
          <p:cNvSpPr>
            <a:spLocks noGrp="1"/>
          </p:cNvSpPr>
          <p:nvPr>
            <p:ph type="pic" idx="1"/>
          </p:nvPr>
        </p:nvSpPr>
        <p:spPr>
          <a:xfrm>
            <a:off x="5183188" y="1066800"/>
            <a:ext cx="5942012" cy="4838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D6E0000-EF01-46A5-8A71-25FB7EA3F94A}"/>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1AD40B-9246-4532-9F73-5BA9061C3ABA}"/>
              </a:ext>
            </a:extLst>
          </p:cNvPr>
          <p:cNvSpPr>
            <a:spLocks noGrp="1"/>
          </p:cNvSpPr>
          <p:nvPr>
            <p:ph type="dt" sz="half" idx="10"/>
          </p:nvPr>
        </p:nvSpPr>
        <p:spPr/>
        <p:txBody>
          <a:bodyPr/>
          <a:lstStyle/>
          <a:p>
            <a:fld id="{C485584D-7D79-4248-9986-4CA35242F944}" type="datetimeFigureOut">
              <a:rPr lang="en-US" smtClean="0"/>
              <a:t>10/14/24</a:t>
            </a:fld>
            <a:endParaRPr lang="en-US"/>
          </a:p>
        </p:txBody>
      </p:sp>
      <p:sp>
        <p:nvSpPr>
          <p:cNvPr id="6" name="Footer Placeholder 5">
            <a:extLst>
              <a:ext uri="{FF2B5EF4-FFF2-40B4-BE49-F238E27FC236}">
                <a16:creationId xmlns:a16="http://schemas.microsoft.com/office/drawing/2014/main" id="{8BE6B9A0-5B1C-4F7B-828A-EF74E5147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2E99FB-C932-4165-A612-8B302D8F7229}"/>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884853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E7638-D991-46E7-BF2C-67D1AC829628}"/>
              </a:ext>
            </a:extLst>
          </p:cNvPr>
          <p:cNvSpPr>
            <a:spLocks noGrp="1"/>
          </p:cNvSpPr>
          <p:nvPr>
            <p:ph type="title"/>
          </p:nvPr>
        </p:nvSpPr>
        <p:spPr>
          <a:xfrm>
            <a:off x="1028700" y="723900"/>
            <a:ext cx="10134600" cy="1288489"/>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7C6B9C-4923-4DAB-9748-D5CD289EB978}"/>
              </a:ext>
            </a:extLst>
          </p:cNvPr>
          <p:cNvSpPr>
            <a:spLocks noGrp="1"/>
          </p:cNvSpPr>
          <p:nvPr>
            <p:ph type="body" idx="1"/>
          </p:nvPr>
        </p:nvSpPr>
        <p:spPr>
          <a:xfrm>
            <a:off x="1028700" y="2161903"/>
            <a:ext cx="10134600" cy="39693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7578CF6-4B33-40E4-B881-5F4C568378E1}"/>
              </a:ext>
            </a:extLst>
          </p:cNvPr>
          <p:cNvSpPr>
            <a:spLocks noGrp="1"/>
          </p:cNvSpPr>
          <p:nvPr>
            <p:ph type="sldNum" sz="quarter" idx="4"/>
          </p:nvPr>
        </p:nvSpPr>
        <p:spPr>
          <a:xfrm>
            <a:off x="11394765" y="6245032"/>
            <a:ext cx="524491" cy="365125"/>
          </a:xfrm>
          <a:prstGeom prst="rect">
            <a:avLst/>
          </a:prstGeom>
        </p:spPr>
        <p:txBody>
          <a:bodyPr vert="horz" lIns="91440" tIns="45720" rIns="91440" bIns="45720" rtlCol="0" anchor="ctr"/>
          <a:lstStyle>
            <a:lvl1pPr algn="r">
              <a:defRPr sz="1050">
                <a:solidFill>
                  <a:schemeClr val="tx2"/>
                </a:solidFill>
              </a:defRPr>
            </a:lvl1pPr>
          </a:lstStyle>
          <a:p>
            <a:fld id="{19590046-DA73-4BBF-84B5-C08E6F75191A}" type="slidenum">
              <a:rPr lang="en-US" smtClean="0"/>
              <a:t>‹#›</a:t>
            </a:fld>
            <a:endParaRPr lang="en-US"/>
          </a:p>
        </p:txBody>
      </p:sp>
      <p:sp>
        <p:nvSpPr>
          <p:cNvPr id="4" name="Date Placeholder 3">
            <a:extLst>
              <a:ext uri="{FF2B5EF4-FFF2-40B4-BE49-F238E27FC236}">
                <a16:creationId xmlns:a16="http://schemas.microsoft.com/office/drawing/2014/main" id="{25AE857E-F564-4539-9984-10435B6140AC}"/>
              </a:ext>
            </a:extLst>
          </p:cNvPr>
          <p:cNvSpPr>
            <a:spLocks noGrp="1"/>
          </p:cNvSpPr>
          <p:nvPr>
            <p:ph type="dt" sz="half" idx="2"/>
          </p:nvPr>
        </p:nvSpPr>
        <p:spPr>
          <a:xfrm>
            <a:off x="354841" y="6245032"/>
            <a:ext cx="2659380" cy="365125"/>
          </a:xfrm>
          <a:prstGeom prst="rect">
            <a:avLst/>
          </a:prstGeom>
        </p:spPr>
        <p:txBody>
          <a:bodyPr vert="horz" lIns="91440" tIns="45720" rIns="91440" bIns="45720" rtlCol="0" anchor="ctr"/>
          <a:lstStyle>
            <a:lvl1pPr algn="l">
              <a:defRPr sz="1050">
                <a:solidFill>
                  <a:schemeClr val="tx2"/>
                </a:solidFill>
              </a:defRPr>
            </a:lvl1pPr>
          </a:lstStyle>
          <a:p>
            <a:fld id="{C485584D-7D79-4248-9986-4CA35242F944}" type="datetimeFigureOut">
              <a:rPr lang="en-US" smtClean="0"/>
              <a:t>10/14/24</a:t>
            </a:fld>
            <a:endParaRPr lang="en-US"/>
          </a:p>
        </p:txBody>
      </p:sp>
      <p:sp>
        <p:nvSpPr>
          <p:cNvPr id="5" name="Footer Placeholder 4">
            <a:extLst>
              <a:ext uri="{FF2B5EF4-FFF2-40B4-BE49-F238E27FC236}">
                <a16:creationId xmlns:a16="http://schemas.microsoft.com/office/drawing/2014/main" id="{7D1EABEF-B998-4B11-A878-8F492F8E3983}"/>
              </a:ext>
            </a:extLst>
          </p:cNvPr>
          <p:cNvSpPr>
            <a:spLocks noGrp="1"/>
          </p:cNvSpPr>
          <p:nvPr>
            <p:ph type="ftr" sz="quarter" idx="3"/>
          </p:nvPr>
        </p:nvSpPr>
        <p:spPr>
          <a:xfrm>
            <a:off x="7279964" y="6245033"/>
            <a:ext cx="4112222" cy="365125"/>
          </a:xfrm>
          <a:prstGeom prst="rect">
            <a:avLst/>
          </a:prstGeom>
        </p:spPr>
        <p:txBody>
          <a:bodyPr vert="horz" lIns="91440" tIns="45720" rIns="91440" bIns="45720" rtlCol="0" anchor="ctr"/>
          <a:lstStyle>
            <a:lvl1pPr algn="r">
              <a:defRPr sz="1050">
                <a:solidFill>
                  <a:schemeClr val="tx2"/>
                </a:solidFill>
              </a:defRPr>
            </a:lvl1pPr>
          </a:lstStyle>
          <a:p>
            <a:endParaRPr lang="en-US"/>
          </a:p>
        </p:txBody>
      </p:sp>
      <p:sp>
        <p:nvSpPr>
          <p:cNvPr id="16" name="Freeform: Shape 15">
            <a:extLst>
              <a:ext uri="{FF2B5EF4-FFF2-40B4-BE49-F238E27FC236}">
                <a16:creationId xmlns:a16="http://schemas.microsoft.com/office/drawing/2014/main" id="{9EB54D17-3792-403D-9127-495845021D2B}"/>
              </a:ext>
            </a:extLst>
          </p:cNvPr>
          <p:cNvSpPr/>
          <p:nvPr/>
        </p:nvSpPr>
        <p:spPr>
          <a:xfrm>
            <a:off x="0" y="0"/>
            <a:ext cx="12192000" cy="6858000"/>
          </a:xfrm>
          <a:custGeom>
            <a:avLst/>
            <a:gdLst>
              <a:gd name="connsiteX0" fmla="*/ 160920 w 12192000"/>
              <a:gd name="connsiteY0" fmla="*/ 157606 h 6858000"/>
              <a:gd name="connsiteX1" fmla="*/ 160920 w 12192000"/>
              <a:gd name="connsiteY1" fmla="*/ 6700394 h 6858000"/>
              <a:gd name="connsiteX2" fmla="*/ 12031081 w 12192000"/>
              <a:gd name="connsiteY2" fmla="*/ 6700394 h 6858000"/>
              <a:gd name="connsiteX3" fmla="*/ 12031081 w 12192000"/>
              <a:gd name="connsiteY3" fmla="*/ 15760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60920" y="157606"/>
                </a:moveTo>
                <a:lnTo>
                  <a:pt x="160920" y="6700394"/>
                </a:lnTo>
                <a:lnTo>
                  <a:pt x="12031081" y="6700394"/>
                </a:lnTo>
                <a:lnTo>
                  <a:pt x="12031081" y="157606"/>
                </a:lnTo>
                <a:close/>
                <a:moveTo>
                  <a:pt x="0" y="0"/>
                </a:moveTo>
                <a:lnTo>
                  <a:pt x="12192000" y="0"/>
                </a:lnTo>
                <a:lnTo>
                  <a:pt x="12192000"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440317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7" r:id="rId6"/>
    <p:sldLayoutId id="2147483732" r:id="rId7"/>
    <p:sldLayoutId id="2147483733" r:id="rId8"/>
    <p:sldLayoutId id="2147483734" r:id="rId9"/>
    <p:sldLayoutId id="2147483736" r:id="rId10"/>
    <p:sldLayoutId id="2147483735" r:id="rId11"/>
    <p:sldLayoutId id="2147483739" r:id="rId12"/>
    <p:sldLayoutId id="2147483740" r:id="rId13"/>
    <p:sldLayoutId id="2147483741" r:id="rId14"/>
  </p:sldLayoutIdLst>
  <p:txStyles>
    <p:titleStyle>
      <a:lvl1pPr algn="l" defTabSz="914400" rtl="0" eaLnBrk="1" latinLnBrk="0" hangingPunct="1">
        <a:lnSpc>
          <a:spcPct val="110000"/>
        </a:lnSpc>
        <a:spcBef>
          <a:spcPct val="0"/>
        </a:spcBef>
        <a:buNone/>
        <a:defRPr sz="3200" kern="1200" cap="none" baseline="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buFontTx/>
        <a:buNone/>
        <a:defRPr sz="2000" kern="1200">
          <a:solidFill>
            <a:schemeClr val="tx2"/>
          </a:solidFill>
          <a:latin typeface="+mn-lt"/>
          <a:ea typeface="+mn-ea"/>
          <a:cs typeface="+mn-cs"/>
        </a:defRPr>
      </a:lvl1pPr>
      <a:lvl2pPr marL="274320" indent="-228600" algn="l" defTabSz="914400" rtl="0" eaLnBrk="1" latinLnBrk="0" hangingPunct="1">
        <a:lnSpc>
          <a:spcPct val="110000"/>
        </a:lnSpc>
        <a:spcBef>
          <a:spcPts val="500"/>
        </a:spcBef>
        <a:buSzPct val="85000"/>
        <a:buFont typeface="Arial" panose="020B0604020202020204" pitchFamily="34" charset="0"/>
        <a:buChar char="•"/>
        <a:defRPr sz="1800" kern="1200">
          <a:solidFill>
            <a:schemeClr val="tx2"/>
          </a:solidFill>
          <a:latin typeface="+mn-lt"/>
          <a:ea typeface="+mn-ea"/>
          <a:cs typeface="+mn-cs"/>
        </a:defRPr>
      </a:lvl2pPr>
      <a:lvl3pPr marL="274320" indent="0" algn="l" defTabSz="914400" rtl="0" eaLnBrk="1" latinLnBrk="0" hangingPunct="1">
        <a:lnSpc>
          <a:spcPct val="110000"/>
        </a:lnSpc>
        <a:spcBef>
          <a:spcPts val="500"/>
        </a:spcBef>
        <a:buFontTx/>
        <a:buNone/>
        <a:defRPr sz="1600" kern="1200">
          <a:solidFill>
            <a:schemeClr val="tx2"/>
          </a:solidFill>
          <a:latin typeface="+mn-lt"/>
          <a:ea typeface="+mn-ea"/>
          <a:cs typeface="+mn-cs"/>
        </a:defRPr>
      </a:lvl3pPr>
      <a:lvl4pPr marL="548640" indent="-228600" algn="l" defTabSz="914400"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4pPr>
      <a:lvl5pPr marL="548640" indent="0" algn="l" defTabSz="914400" rtl="0" eaLnBrk="1" latinLnBrk="0" hangingPunct="1">
        <a:lnSpc>
          <a:spcPct val="110000"/>
        </a:lnSpc>
        <a:spcBef>
          <a:spcPts val="500"/>
        </a:spcBef>
        <a:buFontTx/>
        <a:buNone/>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tiff"/></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jp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905C695-F54E-4EF8-8AEF-811D460E7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85CD2A3-2099-476E-9A85-55DC735FA2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159026"/>
            <a:ext cx="5938866"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CAAE1D-D7AE-2C89-EAEC-F7F9634D1EFE}"/>
              </a:ext>
            </a:extLst>
          </p:cNvPr>
          <p:cNvSpPr>
            <a:spLocks noGrp="1"/>
          </p:cNvSpPr>
          <p:nvPr>
            <p:ph type="ctrTitle"/>
          </p:nvPr>
        </p:nvSpPr>
        <p:spPr>
          <a:xfrm>
            <a:off x="6422571" y="791146"/>
            <a:ext cx="5301343" cy="2322165"/>
          </a:xfrm>
        </p:spPr>
        <p:txBody>
          <a:bodyPr>
            <a:normAutofit fontScale="90000"/>
          </a:bodyPr>
          <a:lstStyle/>
          <a:p>
            <a:r>
              <a:rPr lang="en-US" sz="2800" dirty="0"/>
              <a:t>CEOS AC-VC Meeting</a:t>
            </a:r>
            <a:br>
              <a:rPr lang="en-US" sz="6000" dirty="0"/>
            </a:br>
            <a:r>
              <a:rPr lang="en-US" sz="6000" dirty="0"/>
              <a:t>IR Sounder Status</a:t>
            </a:r>
            <a:endParaRPr lang="en-US" dirty="0"/>
          </a:p>
        </p:txBody>
      </p:sp>
      <p:sp>
        <p:nvSpPr>
          <p:cNvPr id="3" name="Subtitle 2">
            <a:extLst>
              <a:ext uri="{FF2B5EF4-FFF2-40B4-BE49-F238E27FC236}">
                <a16:creationId xmlns:a16="http://schemas.microsoft.com/office/drawing/2014/main" id="{16C577BA-C114-5285-8B77-8B13E4776DCF}"/>
              </a:ext>
            </a:extLst>
          </p:cNvPr>
          <p:cNvSpPr>
            <a:spLocks noGrp="1"/>
          </p:cNvSpPr>
          <p:nvPr>
            <p:ph type="subTitle" idx="1"/>
          </p:nvPr>
        </p:nvSpPr>
        <p:spPr>
          <a:xfrm>
            <a:off x="6944896" y="4746179"/>
            <a:ext cx="4241074" cy="1603434"/>
          </a:xfrm>
        </p:spPr>
        <p:txBody>
          <a:bodyPr anchor="t">
            <a:normAutofit fontScale="92500" lnSpcReduction="20000"/>
          </a:bodyPr>
          <a:lstStyle/>
          <a:p>
            <a:r>
              <a:rPr lang="en-US" sz="2400" dirty="0"/>
              <a:t>H. Worden (NSF NCAR)</a:t>
            </a:r>
          </a:p>
          <a:p>
            <a:r>
              <a:rPr lang="en-US" sz="2400" dirty="0"/>
              <a:t>C. </a:t>
            </a:r>
            <a:r>
              <a:rPr lang="en-US" sz="2400" dirty="0" err="1"/>
              <a:t>Clerbaux</a:t>
            </a:r>
            <a:r>
              <a:rPr lang="en-US" sz="2400" dirty="0"/>
              <a:t> (LATMOS &amp; ULB)</a:t>
            </a:r>
          </a:p>
          <a:p>
            <a:r>
              <a:rPr lang="en-US" sz="2400" dirty="0"/>
              <a:t>D. Millet (U. Minnesota)</a:t>
            </a:r>
          </a:p>
          <a:p>
            <a:r>
              <a:rPr lang="en-US" sz="2400" dirty="0"/>
              <a:t>K. Bowman, V. Payne, T. Wang (JPL)</a:t>
            </a:r>
          </a:p>
        </p:txBody>
      </p:sp>
      <p:pic>
        <p:nvPicPr>
          <p:cNvPr id="4" name="Picture 3" descr="Multicolored smoke gradient">
            <a:extLst>
              <a:ext uri="{FF2B5EF4-FFF2-40B4-BE49-F238E27FC236}">
                <a16:creationId xmlns:a16="http://schemas.microsoft.com/office/drawing/2014/main" id="{77B28DC7-EBC1-743F-7D75-C9A6EC756820}"/>
              </a:ext>
            </a:extLst>
          </p:cNvPr>
          <p:cNvPicPr>
            <a:picLocks noChangeAspect="1"/>
          </p:cNvPicPr>
          <p:nvPr/>
        </p:nvPicPr>
        <p:blipFill>
          <a:blip r:embed="rId3"/>
          <a:srcRect l="18919" r="23276" b="-1"/>
          <a:stretch/>
        </p:blipFill>
        <p:spPr>
          <a:xfrm>
            <a:off x="20" y="10"/>
            <a:ext cx="5938847" cy="6857990"/>
          </a:xfrm>
          <a:prstGeom prst="rect">
            <a:avLst/>
          </a:prstGeom>
        </p:spPr>
      </p:pic>
      <p:grpSp>
        <p:nvGrpSpPr>
          <p:cNvPr id="13" name="Group 12">
            <a:extLst>
              <a:ext uri="{FF2B5EF4-FFF2-40B4-BE49-F238E27FC236}">
                <a16:creationId xmlns:a16="http://schemas.microsoft.com/office/drawing/2014/main" id="{E92979E8-2E86-433E-A7E4-5F102E45A8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31691" y="4237480"/>
            <a:ext cx="867485" cy="115439"/>
            <a:chOff x="8910933" y="1861308"/>
            <a:chExt cx="867485" cy="115439"/>
          </a:xfrm>
        </p:grpSpPr>
        <p:sp>
          <p:nvSpPr>
            <p:cNvPr id="14" name="Rectangle 13">
              <a:extLst>
                <a:ext uri="{FF2B5EF4-FFF2-40B4-BE49-F238E27FC236}">
                  <a16:creationId xmlns:a16="http://schemas.microsoft.com/office/drawing/2014/main" id="{CDDEF0D5-EF9F-43D4-BF40-27A3121E02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5" name="Straight Connector 14">
              <a:extLst>
                <a:ext uri="{FF2B5EF4-FFF2-40B4-BE49-F238E27FC236}">
                  <a16:creationId xmlns:a16="http://schemas.microsoft.com/office/drawing/2014/main" id="{71438B34-2B34-4614-B3B4-D099271503B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C691BDB-93D3-4721-903C-45DD9590F11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03739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302DB-609D-4A7A-0081-6622B2AFB7F5}"/>
              </a:ext>
            </a:extLst>
          </p:cNvPr>
          <p:cNvSpPr>
            <a:spLocks noGrp="1"/>
          </p:cNvSpPr>
          <p:nvPr>
            <p:ph type="title"/>
          </p:nvPr>
        </p:nvSpPr>
        <p:spPr/>
        <p:txBody>
          <a:bodyPr>
            <a:normAutofit/>
          </a:bodyPr>
          <a:lstStyle/>
          <a:p>
            <a:r>
              <a:rPr lang="en-US" sz="3600" dirty="0"/>
              <a:t>SNPP/</a:t>
            </a:r>
            <a:r>
              <a:rPr lang="en-US" sz="3600" dirty="0" err="1"/>
              <a:t>CrIS</a:t>
            </a:r>
            <a:r>
              <a:rPr lang="en-US" sz="3600" dirty="0"/>
              <a:t> and JPSS/</a:t>
            </a:r>
            <a:r>
              <a:rPr lang="en-US" sz="3600" dirty="0" err="1"/>
              <a:t>CrIS</a:t>
            </a:r>
            <a:r>
              <a:rPr lang="en-US" sz="3600"/>
              <a:t> DATA STATUS</a:t>
            </a:r>
            <a:endParaRPr lang="en-US" sz="3600" dirty="0"/>
          </a:p>
        </p:txBody>
      </p:sp>
      <p:sp>
        <p:nvSpPr>
          <p:cNvPr id="3" name="Content Placeholder 2">
            <a:extLst>
              <a:ext uri="{FF2B5EF4-FFF2-40B4-BE49-F238E27FC236}">
                <a16:creationId xmlns:a16="http://schemas.microsoft.com/office/drawing/2014/main" id="{5CF97D48-C898-907B-9D59-E4E0D333750C}"/>
              </a:ext>
            </a:extLst>
          </p:cNvPr>
          <p:cNvSpPr>
            <a:spLocks noGrp="1"/>
          </p:cNvSpPr>
          <p:nvPr>
            <p:ph idx="1"/>
          </p:nvPr>
        </p:nvSpPr>
        <p:spPr/>
        <p:txBody>
          <a:bodyPr>
            <a:normAutofit/>
          </a:bodyPr>
          <a:lstStyle/>
          <a:p>
            <a:pPr marL="457200" indent="-457200">
              <a:buFont typeface="Arial" panose="020B0604020202020204" pitchFamily="34" charset="0"/>
              <a:buChar char="•"/>
            </a:pPr>
            <a:r>
              <a:rPr lang="en-US" sz="2800" dirty="0"/>
              <a:t>University of Minnesota products from Millet et al.</a:t>
            </a:r>
          </a:p>
          <a:p>
            <a:pPr marL="457200" indent="-457200">
              <a:buFont typeface="Arial" panose="020B0604020202020204" pitchFamily="34" charset="0"/>
              <a:buChar char="•"/>
            </a:pPr>
            <a:r>
              <a:rPr lang="en-US" sz="2800" dirty="0"/>
              <a:t>TROPESS (JPL) products from Bowman et al.</a:t>
            </a:r>
          </a:p>
        </p:txBody>
      </p:sp>
    </p:spTree>
    <p:extLst>
      <p:ext uri="{BB962C8B-B14F-4D97-AF65-F5344CB8AC3E}">
        <p14:creationId xmlns:p14="http://schemas.microsoft.com/office/powerpoint/2010/main" val="452456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descr="A screenshot of a computer generated image&#10;&#10;Description automatically generated">
            <a:extLst>
              <a:ext uri="{FF2B5EF4-FFF2-40B4-BE49-F238E27FC236}">
                <a16:creationId xmlns:a16="http://schemas.microsoft.com/office/drawing/2014/main" id="{C299C5EC-F5CD-9FCA-437A-F646ACBE6F70}"/>
              </a:ext>
            </a:extLst>
          </p:cNvPr>
          <p:cNvPicPr>
            <a:picLocks noChangeAspect="1"/>
          </p:cNvPicPr>
          <p:nvPr/>
        </p:nvPicPr>
        <p:blipFill>
          <a:blip r:embed="rId3"/>
          <a:stretch>
            <a:fillRect/>
          </a:stretch>
        </p:blipFill>
        <p:spPr>
          <a:xfrm>
            <a:off x="282827" y="1053136"/>
            <a:ext cx="6682860" cy="5429824"/>
          </a:xfrm>
          <a:prstGeom prst="rect">
            <a:avLst/>
          </a:prstGeom>
        </p:spPr>
      </p:pic>
      <p:sp>
        <p:nvSpPr>
          <p:cNvPr id="24" name="Rectangle 23">
            <a:extLst>
              <a:ext uri="{FF2B5EF4-FFF2-40B4-BE49-F238E27FC236}">
                <a16:creationId xmlns:a16="http://schemas.microsoft.com/office/drawing/2014/main" id="{258446E7-C96C-307A-2849-2BC7D308CDEF}"/>
              </a:ext>
            </a:extLst>
          </p:cNvPr>
          <p:cNvSpPr/>
          <p:nvPr/>
        </p:nvSpPr>
        <p:spPr>
          <a:xfrm>
            <a:off x="114300" y="120524"/>
            <a:ext cx="12001500" cy="800219"/>
          </a:xfrm>
          <a:prstGeom prst="rect">
            <a:avLst/>
          </a:prstGeom>
        </p:spPr>
        <p:txBody>
          <a:bodyPr wrap="square">
            <a:spAutoFit/>
          </a:bodyPr>
          <a:lstStyle/>
          <a:p>
            <a:pPr algn="ctr"/>
            <a:r>
              <a:rPr lang="en-US" sz="2300" b="1" dirty="0">
                <a:latin typeface="Avenir Book" panose="02000503020000020003" pitchFamily="2" charset="0"/>
                <a:cs typeface="Calibri" panose="020F0502020204030204" pitchFamily="34" charset="0"/>
              </a:rPr>
              <a:t>CrIS ethane measurements reveal strong ethane enhancements over fossil fuel production regions</a:t>
            </a:r>
          </a:p>
        </p:txBody>
      </p:sp>
      <p:sp>
        <p:nvSpPr>
          <p:cNvPr id="116" name="TextBox 115">
            <a:extLst>
              <a:ext uri="{FF2B5EF4-FFF2-40B4-BE49-F238E27FC236}">
                <a16:creationId xmlns:a16="http://schemas.microsoft.com/office/drawing/2014/main" id="{7C5B10F8-7469-ABE8-8467-C3B3F4156C89}"/>
              </a:ext>
            </a:extLst>
          </p:cNvPr>
          <p:cNvSpPr txBox="1"/>
          <p:nvPr/>
        </p:nvSpPr>
        <p:spPr>
          <a:xfrm>
            <a:off x="7857025" y="6331730"/>
            <a:ext cx="3768980" cy="307777"/>
          </a:xfrm>
          <a:prstGeom prst="rect">
            <a:avLst/>
          </a:prstGeom>
          <a:noFill/>
        </p:spPr>
        <p:txBody>
          <a:bodyPr wrap="none" rtlCol="0">
            <a:spAutoFit/>
          </a:bodyPr>
          <a:lstStyle/>
          <a:p>
            <a:r>
              <a:rPr lang="en-US" sz="1400" dirty="0">
                <a:solidFill>
                  <a:schemeClr val="bg1">
                    <a:lumMod val="50000"/>
                  </a:schemeClr>
                </a:solidFill>
                <a:latin typeface="Avenir Book" panose="02000503020000020003" pitchFamily="2" charset="0"/>
              </a:rPr>
              <a:t>Brewer et al., </a:t>
            </a:r>
            <a:r>
              <a:rPr lang="en-US" sz="1400" i="1" dirty="0">
                <a:solidFill>
                  <a:schemeClr val="bg1">
                    <a:lumMod val="50000"/>
                  </a:schemeClr>
                </a:solidFill>
                <a:latin typeface="Avenir Book" panose="02000503020000020003" pitchFamily="2" charset="0"/>
              </a:rPr>
              <a:t>Nature Communications,</a:t>
            </a:r>
            <a:r>
              <a:rPr lang="en-US" sz="1400" dirty="0">
                <a:solidFill>
                  <a:schemeClr val="bg1">
                    <a:lumMod val="50000"/>
                  </a:schemeClr>
                </a:solidFill>
                <a:latin typeface="Avenir Book" panose="02000503020000020003" pitchFamily="2" charset="0"/>
              </a:rPr>
              <a:t> 2024]</a:t>
            </a:r>
          </a:p>
        </p:txBody>
      </p:sp>
      <p:sp>
        <p:nvSpPr>
          <p:cNvPr id="35" name="TextBox 34">
            <a:extLst>
              <a:ext uri="{FF2B5EF4-FFF2-40B4-BE49-F238E27FC236}">
                <a16:creationId xmlns:a16="http://schemas.microsoft.com/office/drawing/2014/main" id="{82B3E8F3-0063-0C5C-6585-C63032706612}"/>
              </a:ext>
            </a:extLst>
          </p:cNvPr>
          <p:cNvSpPr txBox="1"/>
          <p:nvPr/>
        </p:nvSpPr>
        <p:spPr>
          <a:xfrm>
            <a:off x="7207740" y="983787"/>
            <a:ext cx="4871452" cy="1107996"/>
          </a:xfrm>
          <a:prstGeom prst="rect">
            <a:avLst/>
          </a:prstGeom>
          <a:solidFill>
            <a:schemeClr val="bg1"/>
          </a:solidFill>
          <a:ln w="38100">
            <a:noFill/>
          </a:ln>
        </p:spPr>
        <p:txBody>
          <a:bodyPr wrap="square">
            <a:spAutoFit/>
          </a:bodyPr>
          <a:lstStyle/>
          <a:p>
            <a:pPr algn="ctr"/>
            <a:r>
              <a:rPr lang="en-US" sz="1600" dirty="0">
                <a:solidFill>
                  <a:srgbClr val="FF0000"/>
                </a:solidFill>
                <a:effectLst/>
                <a:latin typeface="Avenir Book" panose="02000503020000020003" pitchFamily="2" charset="0"/>
                <a:ea typeface="Calibri" panose="020F0502020204030204" pitchFamily="34" charset="0"/>
              </a:rPr>
              <a:t>The CrIS data </a:t>
            </a:r>
            <a:r>
              <a:rPr lang="en-US" sz="1600" dirty="0">
                <a:solidFill>
                  <a:srgbClr val="FF0000"/>
                </a:solidFill>
                <a:latin typeface="Avenir Book" panose="02000503020000020003" pitchFamily="2" charset="0"/>
                <a:ea typeface="Calibri" panose="020F0502020204030204" pitchFamily="34" charset="0"/>
              </a:rPr>
              <a:t>show that the</a:t>
            </a:r>
            <a:r>
              <a:rPr lang="en-US" sz="1600" dirty="0">
                <a:solidFill>
                  <a:srgbClr val="FF0000"/>
                </a:solidFill>
                <a:effectLst/>
                <a:latin typeface="Avenir Book" panose="02000503020000020003" pitchFamily="2" charset="0"/>
                <a:ea typeface="Calibri" panose="020F0502020204030204" pitchFamily="34" charset="0"/>
              </a:rPr>
              <a:t> Permian fossil fuel production basin in Texas &amp; New Mexico stands out globally with the largest persistent ethane enhancements on the planet</a:t>
            </a:r>
            <a:r>
              <a:rPr lang="en-US" sz="1600" dirty="0">
                <a:solidFill>
                  <a:srgbClr val="FF0000"/>
                </a:solidFill>
                <a:effectLst/>
                <a:latin typeface="Avenir Book" panose="02000503020000020003" pitchFamily="2" charset="0"/>
              </a:rPr>
              <a:t> </a:t>
            </a:r>
            <a:endParaRPr lang="en-US" sz="1600" dirty="0">
              <a:solidFill>
                <a:srgbClr val="FF0000"/>
              </a:solidFill>
              <a:latin typeface="Avenir Book" panose="02000503020000020003" pitchFamily="2" charset="0"/>
            </a:endParaRPr>
          </a:p>
        </p:txBody>
      </p:sp>
      <p:sp>
        <p:nvSpPr>
          <p:cNvPr id="36" name="Rectangle 35">
            <a:extLst>
              <a:ext uri="{FF2B5EF4-FFF2-40B4-BE49-F238E27FC236}">
                <a16:creationId xmlns:a16="http://schemas.microsoft.com/office/drawing/2014/main" id="{5CE3B94F-E6BA-2440-5CBB-C6F68E453DDF}"/>
              </a:ext>
            </a:extLst>
          </p:cNvPr>
          <p:cNvSpPr/>
          <p:nvPr/>
        </p:nvSpPr>
        <p:spPr>
          <a:xfrm>
            <a:off x="215865" y="2075936"/>
            <a:ext cx="1736504" cy="225926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C71D451-7124-C7BE-9957-76C49979FE2F}"/>
              </a:ext>
            </a:extLst>
          </p:cNvPr>
          <p:cNvSpPr txBox="1"/>
          <p:nvPr/>
        </p:nvSpPr>
        <p:spPr>
          <a:xfrm>
            <a:off x="17102139" y="2536442"/>
            <a:ext cx="4603831"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venir Book" panose="02000503020000020003" pitchFamily="2" charset="0"/>
              </a:rPr>
              <a:t>Brings </a:t>
            </a:r>
            <a:r>
              <a:rPr lang="en-US" sz="1600" dirty="0" err="1">
                <a:latin typeface="Avenir Book" panose="02000503020000020003" pitchFamily="2" charset="0"/>
              </a:rPr>
              <a:t>ethane:methane</a:t>
            </a:r>
            <a:r>
              <a:rPr lang="en-US" sz="1600" dirty="0">
                <a:latin typeface="Avenir Book" panose="02000503020000020003" pitchFamily="2" charset="0"/>
              </a:rPr>
              <a:t> emission ratio (19%) into agreement with in-situ constraints</a:t>
            </a:r>
          </a:p>
        </p:txBody>
      </p:sp>
      <p:sp>
        <p:nvSpPr>
          <p:cNvPr id="3" name="TextBox 2">
            <a:extLst>
              <a:ext uri="{FF2B5EF4-FFF2-40B4-BE49-F238E27FC236}">
                <a16:creationId xmlns:a16="http://schemas.microsoft.com/office/drawing/2014/main" id="{92DB2F05-EDDD-9598-E7FF-15F3D36405A4}"/>
              </a:ext>
            </a:extLst>
          </p:cNvPr>
          <p:cNvSpPr txBox="1"/>
          <p:nvPr/>
        </p:nvSpPr>
        <p:spPr>
          <a:xfrm>
            <a:off x="17102139" y="3335571"/>
            <a:ext cx="4603831" cy="584775"/>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rgbClr val="FF0000"/>
                </a:solidFill>
                <a:latin typeface="Avenir Book" panose="02000503020000020003" pitchFamily="2" charset="0"/>
              </a:rPr>
              <a:t>Permian basin alone then accounts for 4-7% of total global fossil-fuel ethane source </a:t>
            </a:r>
          </a:p>
        </p:txBody>
      </p:sp>
      <p:sp>
        <p:nvSpPr>
          <p:cNvPr id="4" name="TextBox 3">
            <a:extLst>
              <a:ext uri="{FF2B5EF4-FFF2-40B4-BE49-F238E27FC236}">
                <a16:creationId xmlns:a16="http://schemas.microsoft.com/office/drawing/2014/main" id="{C4464EF6-135B-C5D7-C9C2-7FE0BC9B5E19}"/>
              </a:ext>
            </a:extLst>
          </p:cNvPr>
          <p:cNvSpPr txBox="1"/>
          <p:nvPr/>
        </p:nvSpPr>
        <p:spPr>
          <a:xfrm>
            <a:off x="17102139" y="1529291"/>
            <a:ext cx="4731441"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00B0F0"/>
                </a:solidFill>
                <a:latin typeface="Avenir Book" panose="02000503020000020003" pitchFamily="2" charset="0"/>
              </a:rPr>
              <a:t>Sensitivity simulations imply that the modeled basin-wide ethane flux needs to be scaled up 7× to match 2019 CrIS observations</a:t>
            </a:r>
          </a:p>
        </p:txBody>
      </p:sp>
      <p:pic>
        <p:nvPicPr>
          <p:cNvPr id="47" name="Picture 46">
            <a:extLst>
              <a:ext uri="{FF2B5EF4-FFF2-40B4-BE49-F238E27FC236}">
                <a16:creationId xmlns:a16="http://schemas.microsoft.com/office/drawing/2014/main" id="{77C0239A-BE5D-7AF3-B544-7562C3F42DEA}"/>
              </a:ext>
            </a:extLst>
          </p:cNvPr>
          <p:cNvPicPr>
            <a:picLocks noChangeAspect="1"/>
          </p:cNvPicPr>
          <p:nvPr/>
        </p:nvPicPr>
        <p:blipFill>
          <a:blip r:embed="rId4"/>
          <a:stretch>
            <a:fillRect/>
          </a:stretch>
        </p:blipFill>
        <p:spPr>
          <a:xfrm>
            <a:off x="7207740" y="3089442"/>
            <a:ext cx="4871452" cy="1178173"/>
          </a:xfrm>
          <a:prstGeom prst="rect">
            <a:avLst/>
          </a:prstGeom>
        </p:spPr>
      </p:pic>
      <p:sp>
        <p:nvSpPr>
          <p:cNvPr id="51" name="TextBox 50">
            <a:extLst>
              <a:ext uri="{FF2B5EF4-FFF2-40B4-BE49-F238E27FC236}">
                <a16:creationId xmlns:a16="http://schemas.microsoft.com/office/drawing/2014/main" id="{B39B1964-BCFD-EA7F-51AE-51A52207EE49}"/>
              </a:ext>
            </a:extLst>
          </p:cNvPr>
          <p:cNvSpPr txBox="1"/>
          <p:nvPr/>
        </p:nvSpPr>
        <p:spPr>
          <a:xfrm>
            <a:off x="7341551" y="4694548"/>
            <a:ext cx="4603831" cy="584775"/>
          </a:xfrm>
          <a:prstGeom prst="rect">
            <a:avLst/>
          </a:prstGeom>
          <a:noFill/>
        </p:spPr>
        <p:txBody>
          <a:bodyPr wrap="square" rtlCol="0">
            <a:spAutoFit/>
          </a:bodyPr>
          <a:lstStyle/>
          <a:p>
            <a:pPr algn="ctr"/>
            <a:r>
              <a:rPr lang="en-US" sz="1600" dirty="0">
                <a:latin typeface="Avenir Book" panose="02000503020000020003" pitchFamily="2" charset="0"/>
                <a:sym typeface="Wingdings" pitchFamily="2" charset="2"/>
              </a:rPr>
              <a:t> </a:t>
            </a:r>
            <a:r>
              <a:rPr lang="en-US" sz="1600" dirty="0">
                <a:latin typeface="Avenir Book" panose="02000503020000020003" pitchFamily="2" charset="0"/>
              </a:rPr>
              <a:t>Brings </a:t>
            </a:r>
            <a:r>
              <a:rPr lang="en-US" sz="1600" dirty="0" err="1">
                <a:latin typeface="Avenir Book" panose="02000503020000020003" pitchFamily="2" charset="0"/>
              </a:rPr>
              <a:t>ethane:methane</a:t>
            </a:r>
            <a:r>
              <a:rPr lang="en-US" sz="1600" dirty="0">
                <a:latin typeface="Avenir Book" panose="02000503020000020003" pitchFamily="2" charset="0"/>
              </a:rPr>
              <a:t> emission ratio (19%) into agreement with in-situ constraints</a:t>
            </a:r>
          </a:p>
        </p:txBody>
      </p:sp>
      <p:sp>
        <p:nvSpPr>
          <p:cNvPr id="52" name="TextBox 51">
            <a:extLst>
              <a:ext uri="{FF2B5EF4-FFF2-40B4-BE49-F238E27FC236}">
                <a16:creationId xmlns:a16="http://schemas.microsoft.com/office/drawing/2014/main" id="{4A2D20A6-BB6F-3B41-6015-D91DE19DF261}"/>
              </a:ext>
            </a:extLst>
          </p:cNvPr>
          <p:cNvSpPr txBox="1"/>
          <p:nvPr/>
        </p:nvSpPr>
        <p:spPr>
          <a:xfrm>
            <a:off x="7161042" y="5549027"/>
            <a:ext cx="4964850" cy="584775"/>
          </a:xfrm>
          <a:prstGeom prst="rect">
            <a:avLst/>
          </a:prstGeom>
          <a:noFill/>
        </p:spPr>
        <p:txBody>
          <a:bodyPr wrap="square" rtlCol="0">
            <a:spAutoFit/>
          </a:bodyPr>
          <a:lstStyle/>
          <a:p>
            <a:pPr algn="ctr"/>
            <a:r>
              <a:rPr lang="en-US" sz="1600" b="1" dirty="0">
                <a:latin typeface="Avenir Book" panose="02000503020000020003" pitchFamily="2" charset="0"/>
                <a:sym typeface="Wingdings" pitchFamily="2" charset="2"/>
              </a:rPr>
              <a:t> </a:t>
            </a:r>
            <a:r>
              <a:rPr lang="en-US" sz="1600" b="1" dirty="0">
                <a:latin typeface="Avenir Book" panose="02000503020000020003" pitchFamily="2" charset="0"/>
              </a:rPr>
              <a:t>Permian basin alone then accounts for at least 4-7% of total global fossil-fuel ethane source </a:t>
            </a:r>
          </a:p>
        </p:txBody>
      </p:sp>
      <p:sp>
        <p:nvSpPr>
          <p:cNvPr id="53" name="TextBox 52">
            <a:extLst>
              <a:ext uri="{FF2B5EF4-FFF2-40B4-BE49-F238E27FC236}">
                <a16:creationId xmlns:a16="http://schemas.microsoft.com/office/drawing/2014/main" id="{AF7FDA18-D109-D942-EA7A-BCDB730FEA14}"/>
              </a:ext>
            </a:extLst>
          </p:cNvPr>
          <p:cNvSpPr txBox="1"/>
          <p:nvPr/>
        </p:nvSpPr>
        <p:spPr>
          <a:xfrm>
            <a:off x="7277746" y="2283874"/>
            <a:ext cx="4731441" cy="830997"/>
          </a:xfrm>
          <a:prstGeom prst="rect">
            <a:avLst/>
          </a:prstGeom>
          <a:noFill/>
        </p:spPr>
        <p:txBody>
          <a:bodyPr wrap="square" rtlCol="0">
            <a:spAutoFit/>
          </a:bodyPr>
          <a:lstStyle/>
          <a:p>
            <a:pPr algn="ctr"/>
            <a:r>
              <a:rPr lang="en-US" sz="1600" i="1" dirty="0">
                <a:latin typeface="Avenir Book" panose="02000503020000020003" pitchFamily="2" charset="0"/>
              </a:rPr>
              <a:t>Sensitivity simulations imply that the modeled basin-wide ethane flux needs to be scaled up 7× to match 2019 CrIS observations:</a:t>
            </a:r>
          </a:p>
        </p:txBody>
      </p:sp>
      <p:sp>
        <p:nvSpPr>
          <p:cNvPr id="54" name="Rectangle 53">
            <a:extLst>
              <a:ext uri="{FF2B5EF4-FFF2-40B4-BE49-F238E27FC236}">
                <a16:creationId xmlns:a16="http://schemas.microsoft.com/office/drawing/2014/main" id="{40DB0DA4-9822-7563-A5FC-EAA5801BA1B4}"/>
              </a:ext>
            </a:extLst>
          </p:cNvPr>
          <p:cNvSpPr/>
          <p:nvPr/>
        </p:nvSpPr>
        <p:spPr>
          <a:xfrm>
            <a:off x="7161041" y="983787"/>
            <a:ext cx="4964850" cy="526077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034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2819DC-DDCD-4697-7AD4-55A77A5FAC56}"/>
              </a:ext>
            </a:extLst>
          </p:cNvPr>
          <p:cNvSpPr/>
          <p:nvPr/>
        </p:nvSpPr>
        <p:spPr>
          <a:xfrm>
            <a:off x="492377" y="160447"/>
            <a:ext cx="11196703" cy="830997"/>
          </a:xfrm>
          <a:prstGeom prst="rect">
            <a:avLst/>
          </a:prstGeom>
        </p:spPr>
        <p:txBody>
          <a:bodyPr wrap="square">
            <a:spAutoFit/>
          </a:bodyPr>
          <a:lstStyle/>
          <a:p>
            <a:pPr algn="ctr"/>
            <a:r>
              <a:rPr lang="en-US" sz="2300" b="1" dirty="0">
                <a:latin typeface="Avenir Book" panose="02000503020000020003" pitchFamily="2" charset="0"/>
                <a:cs typeface="Calibri" panose="020F0502020204030204" pitchFamily="34" charset="0"/>
              </a:rPr>
              <a:t>Other VOC measurements from CrIS: </a:t>
            </a:r>
            <a:r>
              <a:rPr lang="en-US" sz="2400" b="1" dirty="0">
                <a:latin typeface="Avenir Book" panose="02000503020000020003" pitchFamily="2" charset="0"/>
              </a:rPr>
              <a:t>Tracers for understanding biogenic, pyrogenic, anthropogenic emissions and changes over time </a:t>
            </a:r>
          </a:p>
        </p:txBody>
      </p:sp>
      <p:grpSp>
        <p:nvGrpSpPr>
          <p:cNvPr id="3" name="Group 2">
            <a:extLst>
              <a:ext uri="{FF2B5EF4-FFF2-40B4-BE49-F238E27FC236}">
                <a16:creationId xmlns:a16="http://schemas.microsoft.com/office/drawing/2014/main" id="{3278206C-E29E-E410-0CCF-20A200B492BD}"/>
              </a:ext>
            </a:extLst>
          </p:cNvPr>
          <p:cNvGrpSpPr/>
          <p:nvPr/>
        </p:nvGrpSpPr>
        <p:grpSpPr>
          <a:xfrm>
            <a:off x="1351659" y="1037002"/>
            <a:ext cx="9074404" cy="5386657"/>
            <a:chOff x="1351659" y="928143"/>
            <a:chExt cx="9074404" cy="5386657"/>
          </a:xfrm>
        </p:grpSpPr>
        <p:pic>
          <p:nvPicPr>
            <p:cNvPr id="4" name="Picture 3" descr="A screenshot of a map of the world&#10;&#10;Description automatically generated">
              <a:extLst>
                <a:ext uri="{FF2B5EF4-FFF2-40B4-BE49-F238E27FC236}">
                  <a16:creationId xmlns:a16="http://schemas.microsoft.com/office/drawing/2014/main" id="{F19F40E4-B370-B4BF-CA60-1A33BE8A54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739" r="24359" b="6794"/>
            <a:stretch/>
          </p:blipFill>
          <p:spPr>
            <a:xfrm>
              <a:off x="8259755" y="932832"/>
              <a:ext cx="2166308" cy="5185705"/>
            </a:xfrm>
            <a:prstGeom prst="rect">
              <a:avLst/>
            </a:prstGeom>
          </p:spPr>
        </p:pic>
        <p:pic>
          <p:nvPicPr>
            <p:cNvPr id="5" name="Picture 4" descr="A group of maps of the world&#10;&#10;Description automatically generated">
              <a:extLst>
                <a:ext uri="{FF2B5EF4-FFF2-40B4-BE49-F238E27FC236}">
                  <a16:creationId xmlns:a16="http://schemas.microsoft.com/office/drawing/2014/main" id="{0AEE290F-B8AD-523D-29E6-3EBEE17B72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738" r="24360" b="6935"/>
            <a:stretch/>
          </p:blipFill>
          <p:spPr>
            <a:xfrm>
              <a:off x="6041949" y="928143"/>
              <a:ext cx="2166306" cy="5177901"/>
            </a:xfrm>
            <a:prstGeom prst="rect">
              <a:avLst/>
            </a:prstGeom>
          </p:spPr>
        </p:pic>
        <p:pic>
          <p:nvPicPr>
            <p:cNvPr id="6" name="Picture 5" descr="A screenshot of a map of the world&#10;&#10;Description automatically generated">
              <a:extLst>
                <a:ext uri="{FF2B5EF4-FFF2-40B4-BE49-F238E27FC236}">
                  <a16:creationId xmlns:a16="http://schemas.microsoft.com/office/drawing/2014/main" id="{7E0A3684-9A9F-B2A5-FAB1-AF739DC5AA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83" r="69792" b="6935"/>
            <a:stretch/>
          </p:blipFill>
          <p:spPr>
            <a:xfrm>
              <a:off x="3822815" y="932833"/>
              <a:ext cx="2168535" cy="5177902"/>
            </a:xfrm>
            <a:prstGeom prst="rect">
              <a:avLst/>
            </a:prstGeom>
          </p:spPr>
        </p:pic>
        <p:pic>
          <p:nvPicPr>
            <p:cNvPr id="7" name="Picture 6" descr="A group of maps of the world&#10;&#10;Description automatically generated">
              <a:extLst>
                <a:ext uri="{FF2B5EF4-FFF2-40B4-BE49-F238E27FC236}">
                  <a16:creationId xmlns:a16="http://schemas.microsoft.com/office/drawing/2014/main" id="{61926494-A541-A993-8F29-FF9DB8B3740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679" r="69792" b="6794"/>
            <a:stretch/>
          </p:blipFill>
          <p:spPr>
            <a:xfrm>
              <a:off x="1351659" y="928143"/>
              <a:ext cx="2426062" cy="5185703"/>
            </a:xfrm>
            <a:prstGeom prst="rect">
              <a:avLst/>
            </a:prstGeom>
          </p:spPr>
        </p:pic>
        <p:pic>
          <p:nvPicPr>
            <p:cNvPr id="9" name="Picture 8" descr="A group of maps of the world&#10;&#10;Description automatically generated">
              <a:extLst>
                <a:ext uri="{FF2B5EF4-FFF2-40B4-BE49-F238E27FC236}">
                  <a16:creationId xmlns:a16="http://schemas.microsoft.com/office/drawing/2014/main" id="{CF6A2B4D-BA4B-3782-73ED-DFE18C11DCB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169" t="93430" r="45670" b="449"/>
            <a:stretch/>
          </p:blipFill>
          <p:spPr>
            <a:xfrm>
              <a:off x="3877861" y="6118209"/>
              <a:ext cx="2087737" cy="188327"/>
            </a:xfrm>
            <a:prstGeom prst="rect">
              <a:avLst/>
            </a:prstGeom>
          </p:spPr>
        </p:pic>
        <p:pic>
          <p:nvPicPr>
            <p:cNvPr id="10" name="Picture 9" descr="A group of maps of the world&#10;&#10;Description automatically generated">
              <a:extLst>
                <a:ext uri="{FF2B5EF4-FFF2-40B4-BE49-F238E27FC236}">
                  <a16:creationId xmlns:a16="http://schemas.microsoft.com/office/drawing/2014/main" id="{5820D218-CA1C-3ABE-CB8C-CBAA957CB5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169" t="93430" r="45670" b="449"/>
            <a:stretch/>
          </p:blipFill>
          <p:spPr>
            <a:xfrm>
              <a:off x="6065738" y="6118209"/>
              <a:ext cx="2087737" cy="188327"/>
            </a:xfrm>
            <a:prstGeom prst="rect">
              <a:avLst/>
            </a:prstGeom>
          </p:spPr>
        </p:pic>
        <p:pic>
          <p:nvPicPr>
            <p:cNvPr id="11" name="Picture 10" descr="A group of maps of the world&#10;&#10;Description automatically generated">
              <a:extLst>
                <a:ext uri="{FF2B5EF4-FFF2-40B4-BE49-F238E27FC236}">
                  <a16:creationId xmlns:a16="http://schemas.microsoft.com/office/drawing/2014/main" id="{DFB79F14-184F-9038-BE71-FA708CD9A6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173" t="93648" r="666" b="231"/>
            <a:stretch/>
          </p:blipFill>
          <p:spPr>
            <a:xfrm>
              <a:off x="1648270" y="6118209"/>
              <a:ext cx="2087737" cy="188327"/>
            </a:xfrm>
            <a:prstGeom prst="rect">
              <a:avLst/>
            </a:prstGeom>
          </p:spPr>
        </p:pic>
        <p:pic>
          <p:nvPicPr>
            <p:cNvPr id="12" name="Picture 11" descr="A screenshot of a map of the world&#10;&#10;Description automatically generated">
              <a:extLst>
                <a:ext uri="{FF2B5EF4-FFF2-40B4-BE49-F238E27FC236}">
                  <a16:creationId xmlns:a16="http://schemas.microsoft.com/office/drawing/2014/main" id="{81C0155C-D273-C80E-5E9B-F4DAE0E1E2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694" t="93063" r="151" b="299"/>
            <a:stretch/>
          </p:blipFill>
          <p:spPr>
            <a:xfrm>
              <a:off x="8321081" y="6109945"/>
              <a:ext cx="2093336" cy="204855"/>
            </a:xfrm>
            <a:prstGeom prst="rect">
              <a:avLst/>
            </a:prstGeom>
          </p:spPr>
        </p:pic>
      </p:grpSp>
      <p:sp>
        <p:nvSpPr>
          <p:cNvPr id="13" name="TextBox 12">
            <a:extLst>
              <a:ext uri="{FF2B5EF4-FFF2-40B4-BE49-F238E27FC236}">
                <a16:creationId xmlns:a16="http://schemas.microsoft.com/office/drawing/2014/main" id="{F5160230-32D3-1F62-218F-855587EEA8AC}"/>
              </a:ext>
            </a:extLst>
          </p:cNvPr>
          <p:cNvSpPr txBox="1"/>
          <p:nvPr/>
        </p:nvSpPr>
        <p:spPr>
          <a:xfrm>
            <a:off x="6006214" y="6401582"/>
            <a:ext cx="6219172" cy="369332"/>
          </a:xfrm>
          <a:prstGeom prst="rect">
            <a:avLst/>
          </a:prstGeom>
          <a:noFill/>
        </p:spPr>
        <p:txBody>
          <a:bodyPr wrap="square">
            <a:spAutoFit/>
          </a:bodyPr>
          <a:lstStyle/>
          <a:p>
            <a:pPr algn="r"/>
            <a:r>
              <a:rPr lang="en-US" sz="1800" dirty="0">
                <a:solidFill>
                  <a:schemeClr val="bg2">
                    <a:lumMod val="50000"/>
                  </a:schemeClr>
                </a:solidFill>
                <a:latin typeface="Avenir Book" panose="02000503020000020003" pitchFamily="2" charset="0"/>
              </a:rPr>
              <a:t>[Wells et al., </a:t>
            </a:r>
            <a:r>
              <a:rPr lang="en-US" sz="1800" i="1" dirty="0">
                <a:solidFill>
                  <a:schemeClr val="bg2">
                    <a:lumMod val="50000"/>
                  </a:schemeClr>
                </a:solidFill>
                <a:latin typeface="Avenir Book" panose="02000503020000020003" pitchFamily="2" charset="0"/>
              </a:rPr>
              <a:t>in revision</a:t>
            </a:r>
            <a:r>
              <a:rPr lang="en-US" dirty="0">
                <a:solidFill>
                  <a:schemeClr val="bg2">
                    <a:lumMod val="50000"/>
                  </a:schemeClr>
                </a:solidFill>
                <a:latin typeface="Avenir Book" panose="02000503020000020003" pitchFamily="2" charset="0"/>
              </a:rPr>
              <a:t>, 2024]</a:t>
            </a:r>
            <a:endParaRPr lang="en-US" sz="1800" dirty="0">
              <a:solidFill>
                <a:schemeClr val="bg2">
                  <a:lumMod val="50000"/>
                </a:schemeClr>
              </a:solidFill>
              <a:effectLst/>
              <a:latin typeface="Avenir Book" panose="02000503020000020003" pitchFamily="2" charset="0"/>
            </a:endParaRPr>
          </a:p>
        </p:txBody>
      </p:sp>
    </p:spTree>
    <p:extLst>
      <p:ext uri="{BB962C8B-B14F-4D97-AF65-F5344CB8AC3E}">
        <p14:creationId xmlns:p14="http://schemas.microsoft.com/office/powerpoint/2010/main" val="787328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B3727-FD82-07FC-90EA-F67F83E79430}"/>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7D1A0B17-7669-1F7D-8A92-2B9B4619FF6E}"/>
              </a:ext>
            </a:extLst>
          </p:cNvPr>
          <p:cNvSpPr/>
          <p:nvPr/>
        </p:nvSpPr>
        <p:spPr>
          <a:xfrm>
            <a:off x="76200" y="573462"/>
            <a:ext cx="3888121" cy="1077218"/>
          </a:xfrm>
          <a:prstGeom prst="rect">
            <a:avLst/>
          </a:prstGeom>
        </p:spPr>
        <p:txBody>
          <a:bodyPr wrap="square">
            <a:spAutoFit/>
          </a:bodyPr>
          <a:lstStyle/>
          <a:p>
            <a:pPr algn="ctr"/>
            <a:r>
              <a:rPr lang="en-US" sz="1600" b="1" dirty="0">
                <a:solidFill>
                  <a:schemeClr val="accent1">
                    <a:lumMod val="75000"/>
                  </a:schemeClr>
                </a:solidFill>
                <a:latin typeface="Avenir Book" panose="02000503020000020003" pitchFamily="2" charset="0"/>
                <a:cs typeface="Calibri" panose="020F0502020204030204" pitchFamily="34" charset="0"/>
              </a:rPr>
              <a:t>Together, space-borne isoprene and formaldehyde observations provide a proxy for tracking atmospheric OH over source regions </a:t>
            </a:r>
          </a:p>
        </p:txBody>
      </p:sp>
      <p:pic>
        <p:nvPicPr>
          <p:cNvPr id="11" name="Picture 10">
            <a:extLst>
              <a:ext uri="{FF2B5EF4-FFF2-40B4-BE49-F238E27FC236}">
                <a16:creationId xmlns:a16="http://schemas.microsoft.com/office/drawing/2014/main" id="{75F8EB7C-A444-A6C1-4BA5-543C427BD52A}"/>
              </a:ext>
            </a:extLst>
          </p:cNvPr>
          <p:cNvPicPr>
            <a:picLocks noChangeAspect="1"/>
          </p:cNvPicPr>
          <p:nvPr/>
        </p:nvPicPr>
        <p:blipFill>
          <a:blip r:embed="rId3"/>
          <a:stretch>
            <a:fillRect/>
          </a:stretch>
        </p:blipFill>
        <p:spPr>
          <a:xfrm>
            <a:off x="96961" y="4101164"/>
            <a:ext cx="3709127" cy="2261227"/>
          </a:xfrm>
          <a:prstGeom prst="rect">
            <a:avLst/>
          </a:prstGeom>
        </p:spPr>
      </p:pic>
      <p:sp>
        <p:nvSpPr>
          <p:cNvPr id="12" name="Rectangle 11">
            <a:extLst>
              <a:ext uri="{FF2B5EF4-FFF2-40B4-BE49-F238E27FC236}">
                <a16:creationId xmlns:a16="http://schemas.microsoft.com/office/drawing/2014/main" id="{7EE07B1C-CDC9-89C8-AEC5-AED704390AEE}"/>
              </a:ext>
            </a:extLst>
          </p:cNvPr>
          <p:cNvSpPr/>
          <p:nvPr/>
        </p:nvSpPr>
        <p:spPr>
          <a:xfrm>
            <a:off x="3804873" y="136459"/>
            <a:ext cx="5867676" cy="461665"/>
          </a:xfrm>
          <a:prstGeom prst="rect">
            <a:avLst/>
          </a:prstGeom>
        </p:spPr>
        <p:txBody>
          <a:bodyPr wrap="square">
            <a:spAutoFit/>
          </a:bodyPr>
          <a:lstStyle/>
          <a:p>
            <a:pPr algn="ctr"/>
            <a:r>
              <a:rPr lang="en-US" sz="2400" b="1" dirty="0">
                <a:latin typeface="Avenir Book" panose="02000503020000020003" pitchFamily="2" charset="0"/>
                <a:cs typeface="Calibri" panose="020F0502020204030204" pitchFamily="34" charset="0"/>
              </a:rPr>
              <a:t>Declining OH over the Southeast US</a:t>
            </a:r>
          </a:p>
        </p:txBody>
      </p:sp>
      <p:sp>
        <p:nvSpPr>
          <p:cNvPr id="13" name="Rectangle 12">
            <a:extLst>
              <a:ext uri="{FF2B5EF4-FFF2-40B4-BE49-F238E27FC236}">
                <a16:creationId xmlns:a16="http://schemas.microsoft.com/office/drawing/2014/main" id="{F3C34466-F0A9-976D-3C4E-83A928476F6C}"/>
              </a:ext>
            </a:extLst>
          </p:cNvPr>
          <p:cNvSpPr/>
          <p:nvPr/>
        </p:nvSpPr>
        <p:spPr>
          <a:xfrm>
            <a:off x="76200" y="556569"/>
            <a:ext cx="3888121" cy="6156166"/>
          </a:xfrm>
          <a:prstGeom prst="rect">
            <a:avLst/>
          </a:pr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TextBox 168">
            <a:extLst>
              <a:ext uri="{FF2B5EF4-FFF2-40B4-BE49-F238E27FC236}">
                <a16:creationId xmlns:a16="http://schemas.microsoft.com/office/drawing/2014/main" id="{2CDB34F0-FCE3-2FBA-CCB9-CA0B703B487A}"/>
              </a:ext>
            </a:extLst>
          </p:cNvPr>
          <p:cNvSpPr txBox="1"/>
          <p:nvPr/>
        </p:nvSpPr>
        <p:spPr>
          <a:xfrm>
            <a:off x="9054789" y="4128953"/>
            <a:ext cx="3137211" cy="1451679"/>
          </a:xfrm>
          <a:prstGeom prst="rect">
            <a:avLst/>
          </a:prstGeom>
          <a:noFill/>
        </p:spPr>
        <p:txBody>
          <a:bodyPr wrap="square" rtlCol="0">
            <a:spAutoFit/>
          </a:bodyPr>
          <a:lstStyle/>
          <a:p>
            <a:r>
              <a:rPr lang="en-US" sz="1600" i="1" dirty="0">
                <a:solidFill>
                  <a:srgbClr val="0432FF"/>
                </a:solidFill>
                <a:latin typeface="Avenir Book" panose="02000503020000020003" pitchFamily="2" charset="0"/>
                <a:sym typeface="Wingdings" pitchFamily="2" charset="2"/>
              </a:rPr>
              <a:t>OH trend driven by decreasing anthropogenic NO</a:t>
            </a:r>
            <a:r>
              <a:rPr lang="en-US" sz="1600" i="1" baseline="-25000" dirty="0">
                <a:solidFill>
                  <a:srgbClr val="0432FF"/>
                </a:solidFill>
                <a:latin typeface="Avenir Book" panose="02000503020000020003" pitchFamily="2" charset="0"/>
                <a:sym typeface="Wingdings" pitchFamily="2" charset="2"/>
              </a:rPr>
              <a:t>x</a:t>
            </a:r>
            <a:r>
              <a:rPr lang="en-US" sz="1600" i="1" dirty="0">
                <a:solidFill>
                  <a:srgbClr val="0432FF"/>
                </a:solidFill>
                <a:latin typeface="Avenir Book" panose="02000503020000020003" pitchFamily="2" charset="0"/>
                <a:sym typeface="Wingdings" pitchFamily="2" charset="2"/>
              </a:rPr>
              <a:t> source</a:t>
            </a:r>
          </a:p>
          <a:p>
            <a:pPr marL="285750" indent="-285750">
              <a:spcBef>
                <a:spcPts val="1000"/>
              </a:spcBef>
              <a:buFont typeface="Wingdings" pitchFamily="2" charset="2"/>
              <a:buChar char="à"/>
              <a:tabLst>
                <a:tab pos="1936750" algn="l"/>
              </a:tabLst>
            </a:pPr>
            <a:r>
              <a:rPr lang="en-US" sz="1600" i="1" dirty="0">
                <a:solidFill>
                  <a:srgbClr val="0432FF"/>
                </a:solidFill>
                <a:latin typeface="Avenir Book" panose="02000503020000020003" pitchFamily="2" charset="0"/>
                <a:sym typeface="Wingdings" pitchFamily="2" charset="2"/>
              </a:rPr>
              <a:t>Total OH decline: 	</a:t>
            </a:r>
            <a:r>
              <a:rPr lang="en-US" sz="1600" dirty="0">
                <a:solidFill>
                  <a:srgbClr val="0432FF"/>
                </a:solidFill>
                <a:latin typeface="Avenir Book" panose="02000503020000020003" pitchFamily="2" charset="0"/>
              </a:rPr>
              <a:t>8x10</a:t>
            </a:r>
            <a:r>
              <a:rPr lang="en-US" sz="1600" baseline="30000" dirty="0">
                <a:solidFill>
                  <a:srgbClr val="0432FF"/>
                </a:solidFill>
                <a:latin typeface="Avenir Book" panose="02000503020000020003" pitchFamily="2" charset="0"/>
              </a:rPr>
              <a:t>5</a:t>
            </a:r>
            <a:r>
              <a:rPr lang="en-US" sz="1600" dirty="0">
                <a:solidFill>
                  <a:srgbClr val="0432FF"/>
                </a:solidFill>
                <a:latin typeface="Avenir Book" panose="02000503020000020003" pitchFamily="2" charset="0"/>
              </a:rPr>
              <a:t> molecules cm</a:t>
            </a:r>
            <a:r>
              <a:rPr lang="en-US" sz="1600" baseline="30000" dirty="0">
                <a:solidFill>
                  <a:srgbClr val="0432FF"/>
                </a:solidFill>
                <a:latin typeface="Avenir Book" panose="02000503020000020003" pitchFamily="2" charset="0"/>
              </a:rPr>
              <a:t>-3</a:t>
            </a:r>
            <a:r>
              <a:rPr lang="en-US" sz="1600" dirty="0">
                <a:solidFill>
                  <a:srgbClr val="0432FF"/>
                </a:solidFill>
                <a:latin typeface="Avenir Book" panose="02000503020000020003" pitchFamily="2" charset="0"/>
              </a:rPr>
              <a:t> </a:t>
            </a:r>
          </a:p>
          <a:p>
            <a:pPr>
              <a:tabLst>
                <a:tab pos="1936750" algn="l"/>
              </a:tabLst>
            </a:pPr>
            <a:r>
              <a:rPr lang="en-US" sz="1600" dirty="0">
                <a:solidFill>
                  <a:srgbClr val="0432FF"/>
                </a:solidFill>
                <a:latin typeface="Avenir Book" panose="02000503020000020003" pitchFamily="2" charset="0"/>
              </a:rPr>
              <a:t>(21% of summer daytime peak)</a:t>
            </a:r>
            <a:endParaRPr lang="en-US" sz="1600" i="1" dirty="0">
              <a:solidFill>
                <a:srgbClr val="0432FF"/>
              </a:solidFill>
              <a:latin typeface="Avenir Book" panose="02000503020000020003" pitchFamily="2" charset="0"/>
            </a:endParaRPr>
          </a:p>
        </p:txBody>
      </p:sp>
      <p:sp>
        <p:nvSpPr>
          <p:cNvPr id="173" name="TextBox 172">
            <a:extLst>
              <a:ext uri="{FF2B5EF4-FFF2-40B4-BE49-F238E27FC236}">
                <a16:creationId xmlns:a16="http://schemas.microsoft.com/office/drawing/2014/main" id="{97737F28-3622-3C44-2FCD-177CCBD49F86}"/>
              </a:ext>
            </a:extLst>
          </p:cNvPr>
          <p:cNvSpPr txBox="1"/>
          <p:nvPr/>
        </p:nvSpPr>
        <p:spPr>
          <a:xfrm>
            <a:off x="9155935" y="3185408"/>
            <a:ext cx="3036066" cy="584775"/>
          </a:xfrm>
          <a:prstGeom prst="rect">
            <a:avLst/>
          </a:prstGeom>
          <a:noFill/>
        </p:spPr>
        <p:txBody>
          <a:bodyPr wrap="square" rtlCol="0">
            <a:spAutoFit/>
          </a:bodyPr>
          <a:lstStyle/>
          <a:p>
            <a:r>
              <a:rPr lang="en-US" sz="1600" i="1" dirty="0">
                <a:latin typeface="Avenir Book" panose="02000503020000020003" pitchFamily="2" charset="0"/>
                <a:sym typeface="Wingdings" pitchFamily="2" charset="2"/>
              </a:rPr>
              <a:t> Corroborating the model-predicted trend.</a:t>
            </a:r>
            <a:endParaRPr lang="en-US" sz="1600" i="1" dirty="0">
              <a:latin typeface="Avenir Book" panose="02000503020000020003" pitchFamily="2" charset="0"/>
            </a:endParaRPr>
          </a:p>
        </p:txBody>
      </p:sp>
      <p:pic>
        <p:nvPicPr>
          <p:cNvPr id="176" name="Picture 175">
            <a:extLst>
              <a:ext uri="{FF2B5EF4-FFF2-40B4-BE49-F238E27FC236}">
                <a16:creationId xmlns:a16="http://schemas.microsoft.com/office/drawing/2014/main" id="{5265F2B5-D267-2485-ABBD-DD5D4A008DE0}"/>
              </a:ext>
            </a:extLst>
          </p:cNvPr>
          <p:cNvPicPr>
            <a:picLocks noChangeAspect="1"/>
          </p:cNvPicPr>
          <p:nvPr/>
        </p:nvPicPr>
        <p:blipFill>
          <a:blip r:embed="rId4"/>
          <a:stretch>
            <a:fillRect/>
          </a:stretch>
        </p:blipFill>
        <p:spPr>
          <a:xfrm>
            <a:off x="235144" y="1748142"/>
            <a:ext cx="3570944" cy="2210328"/>
          </a:xfrm>
          <a:prstGeom prst="rect">
            <a:avLst/>
          </a:prstGeom>
        </p:spPr>
      </p:pic>
      <p:sp>
        <p:nvSpPr>
          <p:cNvPr id="177" name="TextBox 176">
            <a:extLst>
              <a:ext uri="{FF2B5EF4-FFF2-40B4-BE49-F238E27FC236}">
                <a16:creationId xmlns:a16="http://schemas.microsoft.com/office/drawing/2014/main" id="{5EB46414-F807-C63F-053E-DC49A3EC7ED4}"/>
              </a:ext>
            </a:extLst>
          </p:cNvPr>
          <p:cNvSpPr txBox="1"/>
          <p:nvPr/>
        </p:nvSpPr>
        <p:spPr>
          <a:xfrm>
            <a:off x="1500112" y="6399856"/>
            <a:ext cx="2475405" cy="307777"/>
          </a:xfrm>
          <a:prstGeom prst="rect">
            <a:avLst/>
          </a:prstGeom>
          <a:noFill/>
        </p:spPr>
        <p:txBody>
          <a:bodyPr wrap="square" rtlCol="0">
            <a:spAutoFit/>
          </a:bodyPr>
          <a:lstStyle/>
          <a:p>
            <a:pPr algn="r"/>
            <a:r>
              <a:rPr lang="en-US" sz="1400" dirty="0">
                <a:solidFill>
                  <a:schemeClr val="bg1">
                    <a:lumMod val="50000"/>
                  </a:schemeClr>
                </a:solidFill>
                <a:latin typeface="Avenir Book" panose="02000503020000020003" pitchFamily="2" charset="0"/>
              </a:rPr>
              <a:t>[Wells et al., </a:t>
            </a:r>
            <a:r>
              <a:rPr lang="en-US" sz="1400" i="1" dirty="0">
                <a:solidFill>
                  <a:schemeClr val="bg1">
                    <a:lumMod val="50000"/>
                  </a:schemeClr>
                </a:solidFill>
                <a:latin typeface="Avenir Book" panose="02000503020000020003" pitchFamily="2" charset="0"/>
              </a:rPr>
              <a:t>Nature</a:t>
            </a:r>
            <a:r>
              <a:rPr lang="en-US" sz="1400" dirty="0">
                <a:solidFill>
                  <a:schemeClr val="bg1">
                    <a:lumMod val="50000"/>
                  </a:schemeClr>
                </a:solidFill>
                <a:latin typeface="Avenir Book" panose="02000503020000020003" pitchFamily="2" charset="0"/>
              </a:rPr>
              <a:t>, 2020]</a:t>
            </a:r>
          </a:p>
        </p:txBody>
      </p:sp>
      <p:pic>
        <p:nvPicPr>
          <p:cNvPr id="181" name="Picture 180">
            <a:extLst>
              <a:ext uri="{FF2B5EF4-FFF2-40B4-BE49-F238E27FC236}">
                <a16:creationId xmlns:a16="http://schemas.microsoft.com/office/drawing/2014/main" id="{FDA213A4-69B5-AFE2-75B5-3B75A7BB5CBC}"/>
              </a:ext>
            </a:extLst>
          </p:cNvPr>
          <p:cNvPicPr>
            <a:picLocks noChangeAspect="1"/>
          </p:cNvPicPr>
          <p:nvPr/>
        </p:nvPicPr>
        <p:blipFill>
          <a:blip r:embed="rId5"/>
          <a:stretch>
            <a:fillRect/>
          </a:stretch>
        </p:blipFill>
        <p:spPr>
          <a:xfrm>
            <a:off x="4065466" y="2842589"/>
            <a:ext cx="4989323" cy="3329831"/>
          </a:xfrm>
          <a:prstGeom prst="rect">
            <a:avLst/>
          </a:prstGeom>
        </p:spPr>
      </p:pic>
      <p:grpSp>
        <p:nvGrpSpPr>
          <p:cNvPr id="184" name="Group 183">
            <a:extLst>
              <a:ext uri="{FF2B5EF4-FFF2-40B4-BE49-F238E27FC236}">
                <a16:creationId xmlns:a16="http://schemas.microsoft.com/office/drawing/2014/main" id="{6DCFC693-3E97-0785-3AC4-C3AFCF6F28F5}"/>
              </a:ext>
            </a:extLst>
          </p:cNvPr>
          <p:cNvGrpSpPr/>
          <p:nvPr/>
        </p:nvGrpSpPr>
        <p:grpSpPr>
          <a:xfrm>
            <a:off x="2000952" y="866262"/>
            <a:ext cx="10191049" cy="5878111"/>
            <a:chOff x="2000952" y="866262"/>
            <a:chExt cx="10191049" cy="5878111"/>
          </a:xfrm>
        </p:grpSpPr>
        <p:sp>
          <p:nvSpPr>
            <p:cNvPr id="42" name="TextBox 41">
              <a:extLst>
                <a:ext uri="{FF2B5EF4-FFF2-40B4-BE49-F238E27FC236}">
                  <a16:creationId xmlns:a16="http://schemas.microsoft.com/office/drawing/2014/main" id="{DC709C26-E67D-F603-FFBB-35DE8BEE97E1}"/>
                </a:ext>
              </a:extLst>
            </p:cNvPr>
            <p:cNvSpPr txBox="1"/>
            <p:nvPr/>
          </p:nvSpPr>
          <p:spPr>
            <a:xfrm>
              <a:off x="8860640" y="6436596"/>
              <a:ext cx="3331360" cy="307777"/>
            </a:xfrm>
            <a:prstGeom prst="rect">
              <a:avLst/>
            </a:prstGeom>
            <a:noFill/>
          </p:spPr>
          <p:txBody>
            <a:bodyPr wrap="none" rtlCol="0">
              <a:spAutoFit/>
            </a:bodyPr>
            <a:lstStyle/>
            <a:p>
              <a:pPr algn="r"/>
              <a:r>
                <a:rPr lang="en-US" sz="1400" dirty="0">
                  <a:solidFill>
                    <a:schemeClr val="bg2">
                      <a:lumMod val="50000"/>
                    </a:schemeClr>
                  </a:solidFill>
                  <a:latin typeface="Avenir Book" panose="02000503020000020003" pitchFamily="2" charset="0"/>
                </a:rPr>
                <a:t>[Shutter et al., </a:t>
              </a:r>
              <a:r>
                <a:rPr lang="en-US" sz="1400" i="1" dirty="0">
                  <a:solidFill>
                    <a:schemeClr val="bg2">
                      <a:lumMod val="50000"/>
                    </a:schemeClr>
                  </a:solidFill>
                  <a:latin typeface="Avenir Book" panose="02000503020000020003" pitchFamily="2" charset="0"/>
                </a:rPr>
                <a:t>Science Advances</a:t>
              </a:r>
              <a:r>
                <a:rPr lang="en-US" sz="1400" dirty="0">
                  <a:solidFill>
                    <a:schemeClr val="bg2">
                      <a:lumMod val="50000"/>
                    </a:schemeClr>
                  </a:solidFill>
                  <a:latin typeface="Avenir Book" panose="02000503020000020003" pitchFamily="2" charset="0"/>
                </a:rPr>
                <a:t>, 2024]</a:t>
              </a:r>
            </a:p>
          </p:txBody>
        </p:sp>
        <p:grpSp>
          <p:nvGrpSpPr>
            <p:cNvPr id="183" name="Group 182">
              <a:extLst>
                <a:ext uri="{FF2B5EF4-FFF2-40B4-BE49-F238E27FC236}">
                  <a16:creationId xmlns:a16="http://schemas.microsoft.com/office/drawing/2014/main" id="{8E80D8A9-E0E7-5011-132B-9C615FF0A86C}"/>
                </a:ext>
              </a:extLst>
            </p:cNvPr>
            <p:cNvGrpSpPr/>
            <p:nvPr/>
          </p:nvGrpSpPr>
          <p:grpSpPr>
            <a:xfrm>
              <a:off x="2000952" y="866262"/>
              <a:ext cx="10191049" cy="2076598"/>
              <a:chOff x="2000952" y="866262"/>
              <a:chExt cx="10191049" cy="2076598"/>
            </a:xfrm>
          </p:grpSpPr>
          <p:pic>
            <p:nvPicPr>
              <p:cNvPr id="178" name="Picture 177">
                <a:extLst>
                  <a:ext uri="{FF2B5EF4-FFF2-40B4-BE49-F238E27FC236}">
                    <a16:creationId xmlns:a16="http://schemas.microsoft.com/office/drawing/2014/main" id="{1BC258B5-3AD6-2D30-039A-13852AE9493E}"/>
                  </a:ext>
                </a:extLst>
              </p:cNvPr>
              <p:cNvPicPr>
                <a:picLocks noChangeAspect="1"/>
              </p:cNvPicPr>
              <p:nvPr/>
            </p:nvPicPr>
            <p:blipFill>
              <a:blip r:embed="rId6"/>
              <a:stretch>
                <a:fillRect/>
              </a:stretch>
            </p:blipFill>
            <p:spPr>
              <a:xfrm>
                <a:off x="4017541" y="866262"/>
                <a:ext cx="5571742" cy="1644714"/>
              </a:xfrm>
              <a:prstGeom prst="rect">
                <a:avLst/>
              </a:prstGeom>
            </p:spPr>
          </p:pic>
          <p:sp>
            <p:nvSpPr>
              <p:cNvPr id="179" name="TextBox 178">
                <a:extLst>
                  <a:ext uri="{FF2B5EF4-FFF2-40B4-BE49-F238E27FC236}">
                    <a16:creationId xmlns:a16="http://schemas.microsoft.com/office/drawing/2014/main" id="{A0DCAE56-02D8-4A70-6A70-312C8D7A5300}"/>
                  </a:ext>
                </a:extLst>
              </p:cNvPr>
              <p:cNvSpPr txBox="1"/>
              <p:nvPr/>
            </p:nvSpPr>
            <p:spPr>
              <a:xfrm>
                <a:off x="9911909" y="1054826"/>
                <a:ext cx="2280092" cy="1323439"/>
              </a:xfrm>
              <a:prstGeom prst="rect">
                <a:avLst/>
              </a:prstGeom>
              <a:noFill/>
            </p:spPr>
            <p:txBody>
              <a:bodyPr wrap="square" rtlCol="0">
                <a:spAutoFit/>
              </a:bodyPr>
              <a:lstStyle/>
              <a:p>
                <a:r>
                  <a:rPr lang="en-US" sz="1600" i="1" dirty="0">
                    <a:latin typeface="Avenir Book" panose="02000503020000020003" pitchFamily="2" charset="0"/>
                  </a:rPr>
                  <a:t>Satellite </a:t>
                </a:r>
                <a:r>
                  <a:rPr lang="en-US" sz="1600" i="1" dirty="0" err="1">
                    <a:latin typeface="Avenir Book" panose="02000503020000020003" pitchFamily="2" charset="0"/>
                  </a:rPr>
                  <a:t>obs</a:t>
                </a:r>
                <a:r>
                  <a:rPr lang="en-US" sz="1600" i="1" dirty="0">
                    <a:latin typeface="Avenir Book" panose="02000503020000020003" pitchFamily="2" charset="0"/>
                  </a:rPr>
                  <a:t> reveal multi-year </a:t>
                </a:r>
                <a:r>
                  <a:rPr lang="en-US" sz="1600" dirty="0" err="1">
                    <a:latin typeface="Avenir Book" panose="02000503020000020003" pitchFamily="2" charset="0"/>
                  </a:rPr>
                  <a:t>Ω</a:t>
                </a:r>
                <a:r>
                  <a:rPr lang="en-US" sz="1600" baseline="-25000" dirty="0" err="1">
                    <a:latin typeface="Avenir Book" panose="02000503020000020003" pitchFamily="2" charset="0"/>
                  </a:rPr>
                  <a:t>isop</a:t>
                </a:r>
                <a:r>
                  <a:rPr lang="en-US" sz="1600" dirty="0" err="1">
                    <a:latin typeface="Avenir Book" panose="02000503020000020003" pitchFamily="2" charset="0"/>
                  </a:rPr>
                  <a:t>:Ω</a:t>
                </a:r>
                <a:r>
                  <a:rPr lang="en-US" sz="1600" baseline="-25000" dirty="0" err="1">
                    <a:latin typeface="Avenir Book" panose="02000503020000020003" pitchFamily="2" charset="0"/>
                  </a:rPr>
                  <a:t>HCHO</a:t>
                </a:r>
                <a:r>
                  <a:rPr lang="en-US" sz="1600" dirty="0">
                    <a:latin typeface="Avenir Book" panose="02000503020000020003" pitchFamily="2" charset="0"/>
                  </a:rPr>
                  <a:t> </a:t>
                </a:r>
                <a:r>
                  <a:rPr lang="en-US" sz="1600" i="1" dirty="0">
                    <a:latin typeface="Avenir Book" panose="02000503020000020003" pitchFamily="2" charset="0"/>
                  </a:rPr>
                  <a:t>trend over US Southeast</a:t>
                </a:r>
              </a:p>
              <a:p>
                <a:r>
                  <a:rPr lang="en-US" sz="1600" i="1" dirty="0">
                    <a:latin typeface="Avenir Book" panose="02000503020000020003" pitchFamily="2" charset="0"/>
                    <a:sym typeface="Wingdings" pitchFamily="2" charset="2"/>
                  </a:rPr>
                  <a:t> </a:t>
                </a:r>
                <a:r>
                  <a:rPr lang="en-US" sz="1600" b="1" i="1" dirty="0">
                    <a:latin typeface="Avenir Book" panose="02000503020000020003" pitchFamily="2" charset="0"/>
                    <a:sym typeface="Wingdings" pitchFamily="2" charset="2"/>
                  </a:rPr>
                  <a:t>Decreasing OH</a:t>
                </a:r>
                <a:endParaRPr lang="en-US" sz="1600" i="1" dirty="0">
                  <a:latin typeface="Avenir Book" panose="02000503020000020003" pitchFamily="2" charset="0"/>
                </a:endParaRPr>
              </a:p>
            </p:txBody>
          </p:sp>
          <p:sp>
            <p:nvSpPr>
              <p:cNvPr id="180" name="Right Brace 179">
                <a:extLst>
                  <a:ext uri="{FF2B5EF4-FFF2-40B4-BE49-F238E27FC236}">
                    <a16:creationId xmlns:a16="http://schemas.microsoft.com/office/drawing/2014/main" id="{71C88514-304D-9DAE-3063-47EC62D0BF22}"/>
                  </a:ext>
                </a:extLst>
              </p:cNvPr>
              <p:cNvSpPr/>
              <p:nvPr/>
            </p:nvSpPr>
            <p:spPr>
              <a:xfrm rot="10800000">
                <a:off x="9757879" y="1112071"/>
                <a:ext cx="154029" cy="1077218"/>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2" name="Rectangle 181">
                <a:extLst>
                  <a:ext uri="{FF2B5EF4-FFF2-40B4-BE49-F238E27FC236}">
                    <a16:creationId xmlns:a16="http://schemas.microsoft.com/office/drawing/2014/main" id="{B5F6EDD6-BDCD-A2F7-CF94-A87833AB7D42}"/>
                  </a:ext>
                </a:extLst>
              </p:cNvPr>
              <p:cNvSpPr/>
              <p:nvPr/>
            </p:nvSpPr>
            <p:spPr>
              <a:xfrm>
                <a:off x="2000952" y="2341194"/>
                <a:ext cx="1286976" cy="601666"/>
              </a:xfrm>
              <a:prstGeom prst="rect">
                <a:avLst/>
              </a:prstGeom>
              <a:noFill/>
              <a:ln w="28575">
                <a:solidFill>
                  <a:srgbClr val="FF4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82149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p:bldP spid="17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A6D15-DDD0-8445-8133-06D23BEC19D2}"/>
              </a:ext>
            </a:extLst>
          </p:cNvPr>
          <p:cNvSpPr>
            <a:spLocks noGrp="1"/>
          </p:cNvSpPr>
          <p:nvPr>
            <p:ph type="title"/>
          </p:nvPr>
        </p:nvSpPr>
        <p:spPr>
          <a:xfrm>
            <a:off x="2623850" y="320947"/>
            <a:ext cx="7886700" cy="249364"/>
          </a:xfrm>
        </p:spPr>
        <p:txBody>
          <a:bodyPr>
            <a:normAutofit fontScale="90000"/>
          </a:bodyPr>
          <a:lstStyle/>
          <a:p>
            <a:r>
              <a:rPr lang="en-US" dirty="0"/>
              <a:t>Suomi NPP </a:t>
            </a:r>
            <a:r>
              <a:rPr lang="en-US" dirty="0" err="1"/>
              <a:t>CrIS</a:t>
            </a:r>
            <a:r>
              <a:rPr lang="en-US" dirty="0"/>
              <a:t> and S5P/TROPOMI</a:t>
            </a:r>
          </a:p>
        </p:txBody>
      </p:sp>
      <p:grpSp>
        <p:nvGrpSpPr>
          <p:cNvPr id="3" name="Group 2">
            <a:extLst>
              <a:ext uri="{FF2B5EF4-FFF2-40B4-BE49-F238E27FC236}">
                <a16:creationId xmlns:a16="http://schemas.microsoft.com/office/drawing/2014/main" id="{BB1B507A-BAB6-314C-AACB-292AB25A4DD4}"/>
              </a:ext>
            </a:extLst>
          </p:cNvPr>
          <p:cNvGrpSpPr/>
          <p:nvPr/>
        </p:nvGrpSpPr>
        <p:grpSpPr>
          <a:xfrm>
            <a:off x="513878" y="747911"/>
            <a:ext cx="11244852" cy="5155399"/>
            <a:chOff x="-244797" y="858363"/>
            <a:chExt cx="12777637" cy="5695407"/>
          </a:xfrm>
        </p:grpSpPr>
        <p:pic>
          <p:nvPicPr>
            <p:cNvPr id="4" name="Picture 2" descr="image">
              <a:extLst>
                <a:ext uri="{FF2B5EF4-FFF2-40B4-BE49-F238E27FC236}">
                  <a16:creationId xmlns:a16="http://schemas.microsoft.com/office/drawing/2014/main" id="{8DC0CF46-FEE4-114C-9C0B-BAF1034996A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4797" y="3010480"/>
              <a:ext cx="4085347" cy="174075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E007D47-6AD7-3D44-AD89-D71C47D0E5E9}"/>
                </a:ext>
              </a:extLst>
            </p:cNvPr>
            <p:cNvSpPr txBox="1"/>
            <p:nvPr/>
          </p:nvSpPr>
          <p:spPr>
            <a:xfrm>
              <a:off x="-192214" y="5989490"/>
              <a:ext cx="5369668" cy="564280"/>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1200" dirty="0" err="1"/>
                <a:t>CrIS</a:t>
              </a:r>
              <a:r>
                <a:rPr lang="en-US" sz="1200" dirty="0"/>
                <a:t> ground track illustration taken from Han et al., 2013. MUSES algorithm allows FOV thinning to reduce processing overheads.</a:t>
              </a:r>
            </a:p>
          </p:txBody>
        </p:sp>
        <p:sp>
          <p:nvSpPr>
            <p:cNvPr id="6" name="TextBox 5">
              <a:extLst>
                <a:ext uri="{FF2B5EF4-FFF2-40B4-BE49-F238E27FC236}">
                  <a16:creationId xmlns:a16="http://schemas.microsoft.com/office/drawing/2014/main" id="{627106C7-3A5C-C34F-B743-F3B2A206CC68}"/>
                </a:ext>
              </a:extLst>
            </p:cNvPr>
            <p:cNvSpPr txBox="1"/>
            <p:nvPr/>
          </p:nvSpPr>
          <p:spPr>
            <a:xfrm>
              <a:off x="-244797" y="873293"/>
              <a:ext cx="4636480" cy="789992"/>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1200" dirty="0" err="1"/>
                <a:t>CrIS</a:t>
              </a:r>
              <a:r>
                <a:rPr lang="en-US" sz="1200" dirty="0"/>
                <a:t> is a TIR FTS instrument making daily measurements in three separate bands (650-1095 cm</a:t>
              </a:r>
              <a:r>
                <a:rPr lang="en-US" sz="1200" baseline="30000" dirty="0"/>
                <a:t>-1</a:t>
              </a:r>
              <a:r>
                <a:rPr lang="en-US" sz="1200" dirty="0"/>
                <a:t>, 1210-1750 cm</a:t>
              </a:r>
              <a:r>
                <a:rPr lang="en-US" sz="1200" baseline="30000" dirty="0"/>
                <a:t>-1</a:t>
              </a:r>
              <a:r>
                <a:rPr lang="en-US" sz="1200" dirty="0"/>
                <a:t>, 2155-2550 cm</a:t>
              </a:r>
              <a:r>
                <a:rPr lang="en-US" sz="1200" baseline="30000" dirty="0"/>
                <a:t>-1</a:t>
              </a:r>
              <a:r>
                <a:rPr lang="en-US" sz="1200" dirty="0"/>
                <a:t>) </a:t>
              </a:r>
            </a:p>
          </p:txBody>
        </p:sp>
        <p:pic>
          <p:nvPicPr>
            <p:cNvPr id="7" name="Picture 6">
              <a:extLst>
                <a:ext uri="{FF2B5EF4-FFF2-40B4-BE49-F238E27FC236}">
                  <a16:creationId xmlns:a16="http://schemas.microsoft.com/office/drawing/2014/main" id="{1FC03DC5-9445-5745-BB49-735B8C27289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41880" y="1901772"/>
              <a:ext cx="4241906" cy="3352884"/>
            </a:xfrm>
            <a:prstGeom prst="rect">
              <a:avLst/>
            </a:prstGeom>
          </p:spPr>
        </p:pic>
        <p:sp>
          <p:nvSpPr>
            <p:cNvPr id="8" name="TextBox 7">
              <a:extLst>
                <a:ext uri="{FF2B5EF4-FFF2-40B4-BE49-F238E27FC236}">
                  <a16:creationId xmlns:a16="http://schemas.microsoft.com/office/drawing/2014/main" id="{C03E0A81-2F57-2E4C-8DD5-CE7E44C73DCF}"/>
                </a:ext>
              </a:extLst>
            </p:cNvPr>
            <p:cNvSpPr txBox="1"/>
            <p:nvPr/>
          </p:nvSpPr>
          <p:spPr>
            <a:xfrm>
              <a:off x="6633654" y="858363"/>
              <a:ext cx="5848322" cy="564280"/>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1200" dirty="0"/>
                <a:t>TROPOMI is a UV-SWIR imaging spectrometer making daily measurements in a number of spectral bands, from 270-2380 nm.</a:t>
              </a:r>
            </a:p>
          </p:txBody>
        </p:sp>
        <p:sp>
          <p:nvSpPr>
            <p:cNvPr id="9" name="TextBox 8">
              <a:extLst>
                <a:ext uri="{FF2B5EF4-FFF2-40B4-BE49-F238E27FC236}">
                  <a16:creationId xmlns:a16="http://schemas.microsoft.com/office/drawing/2014/main" id="{320B7FD0-17EF-A14E-B67C-FC68A7EA4E09}"/>
                </a:ext>
              </a:extLst>
            </p:cNvPr>
            <p:cNvSpPr txBox="1"/>
            <p:nvPr/>
          </p:nvSpPr>
          <p:spPr>
            <a:xfrm>
              <a:off x="7163173" y="5979278"/>
              <a:ext cx="5369667" cy="338568"/>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200" dirty="0"/>
                <a:t>TROPOMI ground track illustration taken from </a:t>
              </a:r>
              <a:r>
                <a:rPr lang="en-US" sz="1200" dirty="0" err="1"/>
                <a:t>Veefkind</a:t>
              </a:r>
              <a:r>
                <a:rPr lang="en-US" sz="1200" dirty="0"/>
                <a:t> et al., 2012.</a:t>
              </a:r>
            </a:p>
          </p:txBody>
        </p:sp>
      </p:grpSp>
      <p:pic>
        <p:nvPicPr>
          <p:cNvPr id="10" name="Picture 2" descr="Sentinel-5p and Suomi NPP tracks">
            <a:extLst>
              <a:ext uri="{FF2B5EF4-FFF2-40B4-BE49-F238E27FC236}">
                <a16:creationId xmlns:a16="http://schemas.microsoft.com/office/drawing/2014/main" id="{5367E8F6-2C15-5242-9D04-605C625E4B1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235282" y="1561561"/>
            <a:ext cx="3403153" cy="364764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4FC5C21-7F97-0044-B0DE-1B0125EAFED6}"/>
              </a:ext>
            </a:extLst>
          </p:cNvPr>
          <p:cNvSpPr txBox="1"/>
          <p:nvPr/>
        </p:nvSpPr>
        <p:spPr>
          <a:xfrm>
            <a:off x="6397" y="6465577"/>
            <a:ext cx="5414331" cy="254044"/>
          </a:xfrm>
          <a:prstGeom prst="rect">
            <a:avLst/>
          </a:prstGeom>
          <a:solidFill>
            <a:schemeClr val="accent3"/>
          </a:solidFill>
        </p:spPr>
        <p:txBody>
          <a:bodyPr wrap="square" rtlCol="0">
            <a:spAutoFit/>
          </a:bodyPr>
          <a:lstStyle/>
          <a:p>
            <a:r>
              <a:rPr lang="en-US" sz="1051" dirty="0"/>
              <a:t>© 2022 California Institute of Technology. Government sponsorship acknowledged.</a:t>
            </a:r>
          </a:p>
        </p:txBody>
      </p:sp>
      <p:pic>
        <p:nvPicPr>
          <p:cNvPr id="12" name="Picture 11">
            <a:extLst>
              <a:ext uri="{FF2B5EF4-FFF2-40B4-BE49-F238E27FC236}">
                <a16:creationId xmlns:a16="http://schemas.microsoft.com/office/drawing/2014/main" id="{D9FEE200-1A2D-622A-407D-DB5B251674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22589" y="5546206"/>
            <a:ext cx="1204151" cy="1204151"/>
          </a:xfrm>
          <a:prstGeom prst="rect">
            <a:avLst/>
          </a:prstGeom>
        </p:spPr>
      </p:pic>
    </p:spTree>
    <p:extLst>
      <p:ext uri="{BB962C8B-B14F-4D97-AF65-F5344CB8AC3E}">
        <p14:creationId xmlns:p14="http://schemas.microsoft.com/office/powerpoint/2010/main" val="1299493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graph&#10;&#10;Description automatically generated">
            <a:extLst>
              <a:ext uri="{FF2B5EF4-FFF2-40B4-BE49-F238E27FC236}">
                <a16:creationId xmlns:a16="http://schemas.microsoft.com/office/drawing/2014/main" id="{B512C130-5F58-389A-7F29-53A5933BFACB}"/>
              </a:ext>
            </a:extLst>
          </p:cNvPr>
          <p:cNvPicPr>
            <a:picLocks noChangeAspect="1"/>
          </p:cNvPicPr>
          <p:nvPr/>
        </p:nvPicPr>
        <p:blipFill>
          <a:blip r:embed="rId2"/>
          <a:stretch>
            <a:fillRect/>
          </a:stretch>
        </p:blipFill>
        <p:spPr>
          <a:xfrm>
            <a:off x="5348733" y="2788126"/>
            <a:ext cx="6704777" cy="2924903"/>
          </a:xfrm>
          <a:prstGeom prst="rect">
            <a:avLst/>
          </a:prstGeom>
        </p:spPr>
      </p:pic>
      <p:pic>
        <p:nvPicPr>
          <p:cNvPr id="5" name="Picture 4" descr="A close up of a document&#10;&#10;Description automatically generated">
            <a:extLst>
              <a:ext uri="{FF2B5EF4-FFF2-40B4-BE49-F238E27FC236}">
                <a16:creationId xmlns:a16="http://schemas.microsoft.com/office/drawing/2014/main" id="{2BC3D549-212A-E3D9-9470-541264373784}"/>
              </a:ext>
            </a:extLst>
          </p:cNvPr>
          <p:cNvPicPr>
            <a:picLocks noChangeAspect="1"/>
          </p:cNvPicPr>
          <p:nvPr/>
        </p:nvPicPr>
        <p:blipFill>
          <a:blip r:embed="rId3"/>
          <a:stretch>
            <a:fillRect/>
          </a:stretch>
        </p:blipFill>
        <p:spPr>
          <a:xfrm>
            <a:off x="7172568" y="842433"/>
            <a:ext cx="4518205" cy="1554007"/>
          </a:xfrm>
          <a:prstGeom prst="rect">
            <a:avLst/>
          </a:prstGeom>
        </p:spPr>
      </p:pic>
      <p:sp>
        <p:nvSpPr>
          <p:cNvPr id="6" name="Title 5">
            <a:extLst>
              <a:ext uri="{FF2B5EF4-FFF2-40B4-BE49-F238E27FC236}">
                <a16:creationId xmlns:a16="http://schemas.microsoft.com/office/drawing/2014/main" id="{476262F3-083B-2B2F-D954-0ECFCE4D3D47}"/>
              </a:ext>
            </a:extLst>
          </p:cNvPr>
          <p:cNvSpPr>
            <a:spLocks noGrp="1"/>
          </p:cNvSpPr>
          <p:nvPr>
            <p:ph type="title"/>
          </p:nvPr>
        </p:nvSpPr>
        <p:spPr>
          <a:xfrm>
            <a:off x="462642" y="92528"/>
            <a:ext cx="10134600" cy="1288489"/>
          </a:xfrm>
        </p:spPr>
        <p:txBody>
          <a:bodyPr/>
          <a:lstStyle/>
          <a:p>
            <a:r>
              <a:rPr lang="en-US" dirty="0"/>
              <a:t>Joint </a:t>
            </a:r>
            <a:r>
              <a:rPr lang="en-US" dirty="0" err="1"/>
              <a:t>CrIS</a:t>
            </a:r>
            <a:r>
              <a:rPr lang="en-US" dirty="0"/>
              <a:t>/TROPOMI ozone</a:t>
            </a:r>
          </a:p>
        </p:txBody>
      </p:sp>
      <p:sp>
        <p:nvSpPr>
          <p:cNvPr id="8" name="TextBox 7">
            <a:extLst>
              <a:ext uri="{FF2B5EF4-FFF2-40B4-BE49-F238E27FC236}">
                <a16:creationId xmlns:a16="http://schemas.microsoft.com/office/drawing/2014/main" id="{C8C8CC88-A317-C267-A938-343504BF18F1}"/>
              </a:ext>
            </a:extLst>
          </p:cNvPr>
          <p:cNvSpPr txBox="1"/>
          <p:nvPr/>
        </p:nvSpPr>
        <p:spPr>
          <a:xfrm>
            <a:off x="338667" y="2250808"/>
            <a:ext cx="4830339" cy="3416320"/>
          </a:xfrm>
          <a:prstGeom prst="rect">
            <a:avLst/>
          </a:prstGeom>
          <a:noFill/>
        </p:spPr>
        <p:txBody>
          <a:bodyPr wrap="square" rtlCol="0">
            <a:spAutoFit/>
          </a:bodyPr>
          <a:lstStyle/>
          <a:p>
            <a:pPr marL="380990" indent="-380990">
              <a:buFont typeface="Arial" panose="020B0604020202020204" pitchFamily="34" charset="0"/>
              <a:buChar char="•"/>
            </a:pPr>
            <a:r>
              <a:rPr lang="en-US" sz="2400" dirty="0"/>
              <a:t>TROPESS  joint </a:t>
            </a:r>
            <a:r>
              <a:rPr lang="en-US" sz="2400" dirty="0" err="1"/>
              <a:t>CrIS</a:t>
            </a:r>
            <a:r>
              <a:rPr lang="en-US" sz="2400" dirty="0"/>
              <a:t>/TROPOMI O3 retrievals have been demonstrated on. </a:t>
            </a:r>
          </a:p>
          <a:p>
            <a:pPr marL="990575" lvl="1" indent="-380990">
              <a:buFont typeface="Arial" panose="020B0604020202020204" pitchFamily="34" charset="0"/>
              <a:buChar char="•"/>
            </a:pPr>
            <a:r>
              <a:rPr lang="en-US" sz="2400" dirty="0"/>
              <a:t>Current limitations with UV calibration--limited to UV3</a:t>
            </a:r>
          </a:p>
          <a:p>
            <a:pPr marL="380990" indent="-380990">
              <a:buFont typeface="Arial" panose="020B0604020202020204" pitchFamily="34" charset="0"/>
              <a:buChar char="•"/>
            </a:pPr>
            <a:r>
              <a:rPr lang="en-US" sz="2400" dirty="0"/>
              <a:t>Collaborating with SRON on joint </a:t>
            </a:r>
            <a:r>
              <a:rPr lang="en-US" sz="2400" dirty="0" err="1"/>
              <a:t>CrIS</a:t>
            </a:r>
            <a:r>
              <a:rPr lang="en-US" sz="2400" dirty="0"/>
              <a:t>/TROPOMI CO</a:t>
            </a:r>
          </a:p>
          <a:p>
            <a:pPr marL="380990" indent="-380990">
              <a:buFont typeface="Arial" panose="020B0604020202020204" pitchFamily="34" charset="0"/>
              <a:buChar char="•"/>
            </a:pPr>
            <a:r>
              <a:rPr lang="en-US" sz="2400" dirty="0"/>
              <a:t>Expected delivery of limited O3 products in late FY25.</a:t>
            </a:r>
          </a:p>
        </p:txBody>
      </p:sp>
    </p:spTree>
    <p:extLst>
      <p:ext uri="{BB962C8B-B14F-4D97-AF65-F5344CB8AC3E}">
        <p14:creationId xmlns:p14="http://schemas.microsoft.com/office/powerpoint/2010/main" val="1630039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40BAF-E057-9540-A9A1-892BF58CB486}"/>
              </a:ext>
            </a:extLst>
          </p:cNvPr>
          <p:cNvSpPr>
            <a:spLocks noGrp="1"/>
          </p:cNvSpPr>
          <p:nvPr>
            <p:ph type="title"/>
          </p:nvPr>
        </p:nvSpPr>
        <p:spPr>
          <a:xfrm>
            <a:off x="411473" y="195744"/>
            <a:ext cx="10874784" cy="1115728"/>
          </a:xfrm>
        </p:spPr>
        <p:txBody>
          <a:bodyPr>
            <a:normAutofit fontScale="90000"/>
          </a:bodyPr>
          <a:lstStyle/>
          <a:p>
            <a:r>
              <a:rPr lang="en-US" dirty="0"/>
              <a:t>Cross Comparisons: </a:t>
            </a:r>
            <a:r>
              <a:rPr lang="en-US" dirty="0" err="1"/>
              <a:t>CrIS</a:t>
            </a:r>
            <a:r>
              <a:rPr lang="en-US" dirty="0"/>
              <a:t>/TROPOMI and  CAMS Global Reanalysis (August 2020)</a:t>
            </a:r>
          </a:p>
        </p:txBody>
      </p:sp>
      <p:sp>
        <p:nvSpPr>
          <p:cNvPr id="4" name="Slide Number Placeholder 3">
            <a:extLst>
              <a:ext uri="{FF2B5EF4-FFF2-40B4-BE49-F238E27FC236}">
                <a16:creationId xmlns:a16="http://schemas.microsoft.com/office/drawing/2014/main" id="{6F1391E7-DD80-2143-B1D9-D8FFE73B72F3}"/>
              </a:ext>
            </a:extLst>
          </p:cNvPr>
          <p:cNvSpPr>
            <a:spLocks noGrp="1"/>
          </p:cNvSpPr>
          <p:nvPr>
            <p:ph type="sldNum" sz="quarter" idx="12"/>
          </p:nvPr>
        </p:nvSpPr>
        <p:spPr/>
        <p:txBody>
          <a:bodyPr/>
          <a:lstStyle/>
          <a:p>
            <a:pPr>
              <a:defRPr/>
            </a:pPr>
            <a:r>
              <a:rPr lang="en-US"/>
              <a:t>Page </a:t>
            </a:r>
            <a:fld id="{737E0D40-B1AD-478C-9744-E88CA2E882D1}" type="slidenum">
              <a:rPr lang="en-US" smtClean="0"/>
              <a:pPr>
                <a:defRPr/>
              </a:pPr>
              <a:t>16</a:t>
            </a:fld>
            <a:endParaRPr lang="en-US"/>
          </a:p>
        </p:txBody>
      </p:sp>
      <p:pic>
        <p:nvPicPr>
          <p:cNvPr id="4099" name="Picture 3" descr="page3image46214400">
            <a:extLst>
              <a:ext uri="{FF2B5EF4-FFF2-40B4-BE49-F238E27FC236}">
                <a16:creationId xmlns:a16="http://schemas.microsoft.com/office/drawing/2014/main" id="{6395BF57-24A0-1F44-A5F1-3287B7D4267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2" y="856580"/>
            <a:ext cx="9527" cy="269627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0728044-D664-7B4B-8A32-8A20AC0E4819}"/>
              </a:ext>
            </a:extLst>
          </p:cNvPr>
          <p:cNvSpPr txBox="1"/>
          <p:nvPr/>
        </p:nvSpPr>
        <p:spPr>
          <a:xfrm>
            <a:off x="0" y="6519866"/>
            <a:ext cx="5414331" cy="254044"/>
          </a:xfrm>
          <a:prstGeom prst="rect">
            <a:avLst/>
          </a:prstGeom>
          <a:solidFill>
            <a:schemeClr val="accent3"/>
          </a:solidFill>
        </p:spPr>
        <p:txBody>
          <a:bodyPr wrap="square" rtlCol="0">
            <a:spAutoFit/>
          </a:bodyPr>
          <a:lstStyle/>
          <a:p>
            <a:r>
              <a:rPr lang="en-US" sz="1051" dirty="0"/>
              <a:t>© 2022 California Institute of Technology. Government sponsorship acknowledged.</a:t>
            </a:r>
          </a:p>
        </p:txBody>
      </p:sp>
      <p:pic>
        <p:nvPicPr>
          <p:cNvPr id="3" name="Picture 2">
            <a:extLst>
              <a:ext uri="{FF2B5EF4-FFF2-40B4-BE49-F238E27FC236}">
                <a16:creationId xmlns:a16="http://schemas.microsoft.com/office/drawing/2014/main" id="{8F95F545-145F-0646-886E-02F2B50C8417}"/>
              </a:ext>
            </a:extLst>
          </p:cNvPr>
          <p:cNvPicPr>
            <a:picLocks noChangeAspect="1"/>
          </p:cNvPicPr>
          <p:nvPr/>
        </p:nvPicPr>
        <p:blipFill rotWithShape="1">
          <a:blip r:embed="rId3"/>
          <a:srcRect t="69734"/>
          <a:stretch/>
        </p:blipFill>
        <p:spPr>
          <a:xfrm>
            <a:off x="881593" y="3772954"/>
            <a:ext cx="10498652" cy="2384101"/>
          </a:xfrm>
          <a:prstGeom prst="rect">
            <a:avLst/>
          </a:prstGeom>
        </p:spPr>
      </p:pic>
      <p:pic>
        <p:nvPicPr>
          <p:cNvPr id="5" name="Picture 4">
            <a:extLst>
              <a:ext uri="{FF2B5EF4-FFF2-40B4-BE49-F238E27FC236}">
                <a16:creationId xmlns:a16="http://schemas.microsoft.com/office/drawing/2014/main" id="{D7B82695-6559-311C-6A6B-6C334EB2C57C}"/>
              </a:ext>
            </a:extLst>
          </p:cNvPr>
          <p:cNvPicPr>
            <a:picLocks noChangeAspect="1"/>
          </p:cNvPicPr>
          <p:nvPr/>
        </p:nvPicPr>
        <p:blipFill rotWithShape="1">
          <a:blip r:embed="rId3"/>
          <a:srcRect r="7822" b="82086"/>
          <a:stretch/>
        </p:blipFill>
        <p:spPr>
          <a:xfrm>
            <a:off x="881593" y="1409654"/>
            <a:ext cx="10428815" cy="1520685"/>
          </a:xfrm>
          <a:prstGeom prst="rect">
            <a:avLst/>
          </a:prstGeom>
        </p:spPr>
      </p:pic>
      <p:sp>
        <p:nvSpPr>
          <p:cNvPr id="6" name="TextBox 5">
            <a:extLst>
              <a:ext uri="{FF2B5EF4-FFF2-40B4-BE49-F238E27FC236}">
                <a16:creationId xmlns:a16="http://schemas.microsoft.com/office/drawing/2014/main" id="{3006DDB7-CFEE-585F-205A-03C9F87EDA53}"/>
              </a:ext>
            </a:extLst>
          </p:cNvPr>
          <p:cNvSpPr txBox="1"/>
          <p:nvPr/>
        </p:nvSpPr>
        <p:spPr>
          <a:xfrm>
            <a:off x="1754071" y="3001268"/>
            <a:ext cx="9728231" cy="914400"/>
          </a:xfrm>
          <a:prstGeom prst="rect">
            <a:avLst/>
          </a:prstGeom>
        </p:spPr>
        <p:txBody>
          <a:bodyPr vert="horz" wrap="none" lIns="91440" tIns="45720" rIns="91440" bIns="45720" rtlCol="0">
            <a:noAutofit/>
          </a:bodyPr>
          <a:lstStyle/>
          <a:p>
            <a:r>
              <a:rPr lang="en-US" dirty="0">
                <a:solidFill>
                  <a:schemeClr val="tx2">
                    <a:lumMod val="20000"/>
                    <a:lumOff val="80000"/>
                  </a:schemeClr>
                </a:solidFill>
              </a:rPr>
              <a:t>While in generally good agreement, CAMS shows about 20% less variability than </a:t>
            </a:r>
          </a:p>
          <a:p>
            <a:r>
              <a:rPr lang="en-US" dirty="0" err="1">
                <a:solidFill>
                  <a:schemeClr val="tx2">
                    <a:lumMod val="20000"/>
                    <a:lumOff val="80000"/>
                  </a:schemeClr>
                </a:solidFill>
              </a:rPr>
              <a:t>CrIS</a:t>
            </a:r>
            <a:r>
              <a:rPr lang="en-US" dirty="0">
                <a:solidFill>
                  <a:schemeClr val="tx2">
                    <a:lumMod val="20000"/>
                    <a:lumOff val="80000"/>
                  </a:schemeClr>
                </a:solidFill>
              </a:rPr>
              <a:t>/TROPOMI ozone with structural differences in the tropics. </a:t>
            </a:r>
          </a:p>
        </p:txBody>
      </p:sp>
      <p:pic>
        <p:nvPicPr>
          <p:cNvPr id="7" name="Picture 6">
            <a:extLst>
              <a:ext uri="{FF2B5EF4-FFF2-40B4-BE49-F238E27FC236}">
                <a16:creationId xmlns:a16="http://schemas.microsoft.com/office/drawing/2014/main" id="{7A587FE9-D0F6-0E57-FA93-AB3822D98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6882" y="5677850"/>
            <a:ext cx="1204151" cy="1204151"/>
          </a:xfrm>
          <a:prstGeom prst="rect">
            <a:avLst/>
          </a:prstGeom>
        </p:spPr>
      </p:pic>
    </p:spTree>
    <p:extLst>
      <p:ext uri="{BB962C8B-B14F-4D97-AF65-F5344CB8AC3E}">
        <p14:creationId xmlns:p14="http://schemas.microsoft.com/office/powerpoint/2010/main" val="1444791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D5F12-52EA-6993-1B34-E1AC95D43A4D}"/>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23EA100C-8A39-6A47-A975-8B9FBBC41EBF}"/>
              </a:ext>
            </a:extLst>
          </p:cNvPr>
          <p:cNvSpPr>
            <a:spLocks noGrp="1"/>
          </p:cNvSpPr>
          <p:nvPr>
            <p:ph idx="1"/>
          </p:nvPr>
        </p:nvSpPr>
        <p:spPr/>
        <p:txBody>
          <a:bodyPr/>
          <a:lstStyle/>
          <a:p>
            <a:pPr marL="342900" indent="-342900">
              <a:buFont typeface="Arial" panose="020B0604020202020204" pitchFamily="34" charset="0"/>
              <a:buChar char="•"/>
            </a:pPr>
            <a:r>
              <a:rPr lang="en-US" dirty="0"/>
              <a:t>MOPITT &amp; AIRS still adding to long term global records of CO</a:t>
            </a:r>
          </a:p>
          <a:p>
            <a:pPr marL="342900" indent="-342900">
              <a:buFont typeface="Arial" panose="020B0604020202020204" pitchFamily="34" charset="0"/>
              <a:buChar char="•"/>
            </a:pPr>
            <a:r>
              <a:rPr lang="en-US" dirty="0"/>
              <a:t>IASI continues the satellite CO record and new products C2H4 and HONO (in fires/industry) are being developed using Neural Network based fast retrievals</a:t>
            </a:r>
          </a:p>
          <a:p>
            <a:pPr marL="342900" indent="-342900">
              <a:buFont typeface="Arial" panose="020B0604020202020204" pitchFamily="34" charset="0"/>
              <a:buChar char="•"/>
            </a:pPr>
            <a:r>
              <a:rPr lang="en-US" dirty="0" err="1"/>
              <a:t>CrIS</a:t>
            </a:r>
            <a:r>
              <a:rPr lang="en-US" dirty="0"/>
              <a:t> data being used with ML fast retrievals to understand multiple VOC concentrations  and emissions</a:t>
            </a:r>
          </a:p>
          <a:p>
            <a:pPr marL="342900" indent="-342900">
              <a:buFont typeface="Arial" panose="020B0604020202020204" pitchFamily="34" charset="0"/>
              <a:buChar char="•"/>
            </a:pPr>
            <a:r>
              <a:rPr lang="en-US" dirty="0"/>
              <a:t>Ratio of isoprene to formaldehyde (using </a:t>
            </a:r>
            <a:r>
              <a:rPr lang="en-US" dirty="0" err="1"/>
              <a:t>CrIS</a:t>
            </a:r>
            <a:r>
              <a:rPr lang="en-US" dirty="0"/>
              <a:t> and OMPS or OMI) is a proxy for isoprene lifetime or OH amount</a:t>
            </a:r>
          </a:p>
          <a:p>
            <a:pPr marL="342900" indent="-342900">
              <a:buFont typeface="Arial" panose="020B0604020202020204" pitchFamily="34" charset="0"/>
              <a:buChar char="•"/>
            </a:pPr>
            <a:r>
              <a:rPr lang="en-US" dirty="0"/>
              <a:t>Multispectral O3 with </a:t>
            </a:r>
            <a:r>
              <a:rPr lang="en-US" dirty="0" err="1"/>
              <a:t>CrIS</a:t>
            </a:r>
            <a:r>
              <a:rPr lang="en-US" dirty="0"/>
              <a:t> and TROPOMI looks promising</a:t>
            </a:r>
          </a:p>
          <a:p>
            <a:pPr marL="342900" indent="-342900">
              <a:buFont typeface="Arial" panose="020B0604020202020204" pitchFamily="34" charset="0"/>
              <a:buChar char="•"/>
            </a:pPr>
            <a:r>
              <a:rPr lang="en-US" dirty="0"/>
              <a:t>NH3 from AIRS and </a:t>
            </a:r>
            <a:r>
              <a:rPr lang="en-US" dirty="0" err="1"/>
              <a:t>CrIS</a:t>
            </a:r>
            <a:r>
              <a:rPr lang="en-US" dirty="0"/>
              <a:t> used for trends and emission estimates</a:t>
            </a:r>
          </a:p>
        </p:txBody>
      </p:sp>
    </p:spTree>
    <p:extLst>
      <p:ext uri="{BB962C8B-B14F-4D97-AF65-F5344CB8AC3E}">
        <p14:creationId xmlns:p14="http://schemas.microsoft.com/office/powerpoint/2010/main" val="1600988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7E21C-B728-A355-1D43-2ECFFEC95DE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36EE5789-1342-4C0D-7A04-62DF6EA7C34E}"/>
              </a:ext>
            </a:extLst>
          </p:cNvPr>
          <p:cNvSpPr>
            <a:spLocks noGrp="1"/>
          </p:cNvSpPr>
          <p:nvPr>
            <p:ph type="ctrTitle"/>
          </p:nvPr>
        </p:nvSpPr>
        <p:spPr/>
        <p:txBody>
          <a:bodyPr/>
          <a:lstStyle/>
          <a:p>
            <a:r>
              <a:rPr lang="en-US" dirty="0">
                <a:solidFill>
                  <a:schemeClr val="tx1">
                    <a:lumMod val="95000"/>
                  </a:schemeClr>
                </a:solidFill>
                <a:latin typeface="Palatino" pitchFamily="2" charset="77"/>
                <a:ea typeface="Palatino" pitchFamily="2" charset="77"/>
              </a:rPr>
              <a:t>Fusing Machine Learning and TROPESS OE retrievals</a:t>
            </a:r>
            <a:endParaRPr lang="en-US" dirty="0">
              <a:solidFill>
                <a:schemeClr val="tx1">
                  <a:lumMod val="95000"/>
                </a:schemeClr>
              </a:solidFill>
              <a:latin typeface="Calibri" panose="020F0502020204030204" pitchFamily="34" charset="0"/>
              <a:cs typeface="Calibri" panose="020F0502020204030204" pitchFamily="34" charset="0"/>
            </a:endParaRPr>
          </a:p>
        </p:txBody>
      </p:sp>
      <p:sp>
        <p:nvSpPr>
          <p:cNvPr id="5" name="Date Placeholder 4">
            <a:extLst>
              <a:ext uri="{FF2B5EF4-FFF2-40B4-BE49-F238E27FC236}">
                <a16:creationId xmlns:a16="http://schemas.microsoft.com/office/drawing/2014/main" id="{12125619-C9DC-8EF8-7C68-BB16CDB24921}"/>
              </a:ext>
            </a:extLst>
          </p:cNvPr>
          <p:cNvSpPr>
            <a:spLocks noGrp="1"/>
          </p:cNvSpPr>
          <p:nvPr>
            <p:ph type="dt" sz="half" idx="18"/>
          </p:nvPr>
        </p:nvSpPr>
        <p:spPr/>
        <p:txBody>
          <a:bodyPr/>
          <a:lstStyle/>
          <a:p>
            <a:r>
              <a:rPr lang="en-US" dirty="0"/>
              <a:t>14 August 2024</a:t>
            </a:r>
          </a:p>
        </p:txBody>
      </p:sp>
      <p:sp>
        <p:nvSpPr>
          <p:cNvPr id="6" name="Footer Placeholder 5">
            <a:extLst>
              <a:ext uri="{FF2B5EF4-FFF2-40B4-BE49-F238E27FC236}">
                <a16:creationId xmlns:a16="http://schemas.microsoft.com/office/drawing/2014/main" id="{5EA1CCAB-CD2A-ECE1-F9BF-0CD0E3788C3C}"/>
              </a:ext>
            </a:extLst>
          </p:cNvPr>
          <p:cNvSpPr>
            <a:spLocks noGrp="1"/>
          </p:cNvSpPr>
          <p:nvPr>
            <p:ph type="ftr" sz="quarter" idx="19"/>
          </p:nvPr>
        </p:nvSpPr>
        <p:spPr/>
        <p:txBody>
          <a:bodyPr/>
          <a:lstStyle/>
          <a:p>
            <a:r>
              <a:rPr lang="en-US" dirty="0"/>
              <a:t>email: </a:t>
            </a:r>
            <a:r>
              <a:rPr lang="en-US" dirty="0" err="1"/>
              <a:t>frank.werner@jpl.nasa.gov</a:t>
            </a:r>
            <a:endParaRPr lang="en-US" dirty="0"/>
          </a:p>
        </p:txBody>
      </p:sp>
      <p:sp>
        <p:nvSpPr>
          <p:cNvPr id="7" name="Slide Number Placeholder 6">
            <a:extLst>
              <a:ext uri="{FF2B5EF4-FFF2-40B4-BE49-F238E27FC236}">
                <a16:creationId xmlns:a16="http://schemas.microsoft.com/office/drawing/2014/main" id="{D22B67E5-6E43-F31D-93E8-848DDEE0C2A6}"/>
              </a:ext>
            </a:extLst>
          </p:cNvPr>
          <p:cNvSpPr>
            <a:spLocks noGrp="1"/>
          </p:cNvSpPr>
          <p:nvPr>
            <p:ph type="sldNum" sz="quarter" idx="20"/>
          </p:nvPr>
        </p:nvSpPr>
        <p:spPr/>
        <p:txBody>
          <a:bodyPr/>
          <a:lstStyle/>
          <a:p>
            <a:fld id="{95819BC3-7E48-734B-B255-F05E5B733943}" type="slidenum">
              <a:rPr lang="en-US" smtClean="0"/>
              <a:pPr/>
              <a:t>18</a:t>
            </a:fld>
            <a:endParaRPr lang="en-US"/>
          </a:p>
        </p:txBody>
      </p:sp>
      <p:sp>
        <p:nvSpPr>
          <p:cNvPr id="9" name="TextBox 8">
            <a:extLst>
              <a:ext uri="{FF2B5EF4-FFF2-40B4-BE49-F238E27FC236}">
                <a16:creationId xmlns:a16="http://schemas.microsoft.com/office/drawing/2014/main" id="{B1160D5E-8303-9966-4FE2-699D90E1F935}"/>
              </a:ext>
            </a:extLst>
          </p:cNvPr>
          <p:cNvSpPr txBox="1"/>
          <p:nvPr/>
        </p:nvSpPr>
        <p:spPr>
          <a:xfrm>
            <a:off x="427971" y="1122516"/>
            <a:ext cx="7598429" cy="2554545"/>
          </a:xfrm>
          <a:prstGeom prst="rect">
            <a:avLst/>
          </a:prstGeom>
          <a:noFill/>
        </p:spPr>
        <p:txBody>
          <a:bodyPr wrap="square" rtlCol="0">
            <a:spAutoFit/>
          </a:bodyPr>
          <a:lstStyle/>
          <a:p>
            <a:pPr marL="228594" indent="-228594">
              <a:buFont typeface="Arial" panose="020B0604020202020204" pitchFamily="34" charset="0"/>
              <a:buChar char="•"/>
            </a:pPr>
            <a:r>
              <a:rPr lang="en-US" sz="1600" dirty="0">
                <a:latin typeface="Palatino" pitchFamily="2" charset="77"/>
                <a:ea typeface="Palatino" pitchFamily="2" charset="77"/>
              </a:rPr>
              <a:t>TROPESS processing captures the global spatial correlations in concentrations, but does not fill in all the spatial details</a:t>
            </a:r>
          </a:p>
          <a:p>
            <a:endParaRPr lang="en-US" sz="1600" dirty="0">
              <a:latin typeface="Palatino" pitchFamily="2" charset="77"/>
              <a:ea typeface="Palatino" pitchFamily="2" charset="77"/>
            </a:endParaRPr>
          </a:p>
          <a:p>
            <a:pPr marL="228594" indent="-228594">
              <a:buFont typeface="Arial" panose="020B0604020202020204" pitchFamily="34" charset="0"/>
              <a:buChar char="•"/>
            </a:pPr>
            <a:r>
              <a:rPr lang="en-US" sz="1600" dirty="0">
                <a:latin typeface="Palatino" pitchFamily="2" charset="77"/>
                <a:ea typeface="Palatino" pitchFamily="2" charset="77"/>
              </a:rPr>
              <a:t>Given continuous training with radiances and OE products, ML can predict both the OE retrievals and retrieval diagnostics (precision, AKs, </a:t>
            </a:r>
            <a:r>
              <a:rPr lang="en-US" sz="1600" dirty="0" err="1">
                <a:latin typeface="Palatino" pitchFamily="2" charset="77"/>
                <a:ea typeface="Palatino" pitchFamily="2" charset="77"/>
              </a:rPr>
              <a:t>DoF</a:t>
            </a:r>
            <a:r>
              <a:rPr lang="en-US" sz="1600" dirty="0">
                <a:latin typeface="Palatino" pitchFamily="2" charset="77"/>
                <a:ea typeface="Palatino" pitchFamily="2" charset="77"/>
              </a:rPr>
              <a:t>)</a:t>
            </a:r>
          </a:p>
          <a:p>
            <a:pPr marL="228594" indent="-228594">
              <a:buFont typeface="Arial" panose="020B0604020202020204" pitchFamily="34" charset="0"/>
              <a:buChar char="•"/>
            </a:pPr>
            <a:endParaRPr lang="en-US" sz="1600" dirty="0">
              <a:latin typeface="Palatino" pitchFamily="2" charset="77"/>
              <a:ea typeface="Palatino" pitchFamily="2" charset="77"/>
            </a:endParaRPr>
          </a:p>
          <a:p>
            <a:pPr marL="228594" indent="-228594">
              <a:buFont typeface="Arial" panose="020B0604020202020204" pitchFamily="34" charset="0"/>
              <a:buChar char="•"/>
            </a:pPr>
            <a:endParaRPr lang="en-US" sz="1600" dirty="0">
              <a:latin typeface="Palatino" pitchFamily="2" charset="77"/>
              <a:ea typeface="Palatino" pitchFamily="2" charset="77"/>
            </a:endParaRPr>
          </a:p>
          <a:p>
            <a:pPr marL="228594" indent="-228594">
              <a:buFont typeface="Arial" panose="020B0604020202020204" pitchFamily="34" charset="0"/>
              <a:buChar char="•"/>
            </a:pPr>
            <a:endParaRPr lang="en-US" sz="1600" dirty="0">
              <a:latin typeface="Palatino" pitchFamily="2" charset="77"/>
              <a:ea typeface="Palatino" pitchFamily="2" charset="77"/>
            </a:endParaRPr>
          </a:p>
          <a:p>
            <a:pPr marL="228594" indent="-228594">
              <a:buFont typeface="Arial" panose="020B0604020202020204" pitchFamily="34" charset="0"/>
              <a:buChar char="•"/>
            </a:pPr>
            <a:endParaRPr lang="en-US" sz="1600" dirty="0">
              <a:latin typeface="Palatino" pitchFamily="2" charset="77"/>
              <a:ea typeface="Palatino" pitchFamily="2" charset="77"/>
            </a:endParaRPr>
          </a:p>
          <a:p>
            <a:pPr marL="228594" indent="-228594">
              <a:buFont typeface="Arial" panose="020B0604020202020204" pitchFamily="34" charset="0"/>
              <a:buChar char="•"/>
            </a:pPr>
            <a:r>
              <a:rPr lang="en-US" sz="1600" dirty="0">
                <a:latin typeface="Palatino" pitchFamily="2" charset="77"/>
                <a:ea typeface="Palatino" pitchFamily="2" charset="77"/>
              </a:rPr>
              <a:t>Example of </a:t>
            </a:r>
            <a:r>
              <a:rPr lang="en-US" sz="1600" dirty="0" err="1">
                <a:latin typeface="Palatino" pitchFamily="2" charset="77"/>
                <a:ea typeface="Palatino" pitchFamily="2" charset="77"/>
              </a:rPr>
              <a:t>CrIS</a:t>
            </a:r>
            <a:r>
              <a:rPr lang="en-US" sz="1600" dirty="0">
                <a:latin typeface="Palatino" pitchFamily="2" charset="77"/>
                <a:ea typeface="Palatino" pitchFamily="2" charset="77"/>
              </a:rPr>
              <a:t> total CO column predictions on 10 June 2024:</a:t>
            </a:r>
          </a:p>
        </p:txBody>
      </p:sp>
      <p:pic>
        <p:nvPicPr>
          <p:cNvPr id="10" name="Picture 9" descr="A screenshot of a map&#10;&#10;Description automatically generated">
            <a:extLst>
              <a:ext uri="{FF2B5EF4-FFF2-40B4-BE49-F238E27FC236}">
                <a16:creationId xmlns:a16="http://schemas.microsoft.com/office/drawing/2014/main" id="{C39D3437-7B34-406C-ED15-B280B8F46EBB}"/>
              </a:ext>
            </a:extLst>
          </p:cNvPr>
          <p:cNvPicPr>
            <a:picLocks noChangeAspect="1"/>
          </p:cNvPicPr>
          <p:nvPr/>
        </p:nvPicPr>
        <p:blipFill rotWithShape="1">
          <a:blip r:embed="rId2"/>
          <a:srcRect r="50000" b="67073"/>
          <a:stretch/>
        </p:blipFill>
        <p:spPr>
          <a:xfrm>
            <a:off x="455064" y="3638860"/>
            <a:ext cx="3710536" cy="2680661"/>
          </a:xfrm>
          <a:prstGeom prst="rect">
            <a:avLst/>
          </a:prstGeom>
        </p:spPr>
      </p:pic>
      <p:pic>
        <p:nvPicPr>
          <p:cNvPr id="11" name="Picture 10" descr="A screenshot of a map&#10;&#10;Description automatically generated">
            <a:extLst>
              <a:ext uri="{FF2B5EF4-FFF2-40B4-BE49-F238E27FC236}">
                <a16:creationId xmlns:a16="http://schemas.microsoft.com/office/drawing/2014/main" id="{47C816FF-ED73-5C3D-ED3F-F3482B1FF6A2}"/>
              </a:ext>
            </a:extLst>
          </p:cNvPr>
          <p:cNvPicPr>
            <a:picLocks noChangeAspect="1"/>
          </p:cNvPicPr>
          <p:nvPr/>
        </p:nvPicPr>
        <p:blipFill rotWithShape="1">
          <a:blip r:embed="rId2"/>
          <a:srcRect t="33599" r="50000" b="33898"/>
          <a:stretch/>
        </p:blipFill>
        <p:spPr>
          <a:xfrm>
            <a:off x="4160645" y="3649462"/>
            <a:ext cx="3759024" cy="2680661"/>
          </a:xfrm>
          <a:prstGeom prst="rect">
            <a:avLst/>
          </a:prstGeom>
        </p:spPr>
      </p:pic>
      <p:pic>
        <p:nvPicPr>
          <p:cNvPr id="12" name="Picture 11" descr="A screenshot of a map&#10;&#10;Description automatically generated">
            <a:extLst>
              <a:ext uri="{FF2B5EF4-FFF2-40B4-BE49-F238E27FC236}">
                <a16:creationId xmlns:a16="http://schemas.microsoft.com/office/drawing/2014/main" id="{6395ACAA-A4BA-1E5B-D752-C7D514EFA346}"/>
              </a:ext>
            </a:extLst>
          </p:cNvPr>
          <p:cNvPicPr>
            <a:picLocks noChangeAspect="1"/>
          </p:cNvPicPr>
          <p:nvPr/>
        </p:nvPicPr>
        <p:blipFill rotWithShape="1">
          <a:blip r:embed="rId2"/>
          <a:srcRect t="66912" r="50000"/>
          <a:stretch/>
        </p:blipFill>
        <p:spPr>
          <a:xfrm>
            <a:off x="7901583" y="3649461"/>
            <a:ext cx="3759024" cy="2728971"/>
          </a:xfrm>
          <a:prstGeom prst="rect">
            <a:avLst/>
          </a:prstGeom>
        </p:spPr>
      </p:pic>
      <p:pic>
        <p:nvPicPr>
          <p:cNvPr id="13" name="Picture 12">
            <a:extLst>
              <a:ext uri="{FF2B5EF4-FFF2-40B4-BE49-F238E27FC236}">
                <a16:creationId xmlns:a16="http://schemas.microsoft.com/office/drawing/2014/main" id="{99931599-25C6-1944-46B6-A9ABE773DA3C}"/>
              </a:ext>
            </a:extLst>
          </p:cNvPr>
          <p:cNvPicPr>
            <a:picLocks noChangeAspect="1"/>
          </p:cNvPicPr>
          <p:nvPr/>
        </p:nvPicPr>
        <p:blipFill>
          <a:blip r:embed="rId3"/>
          <a:stretch>
            <a:fillRect/>
          </a:stretch>
        </p:blipFill>
        <p:spPr>
          <a:xfrm>
            <a:off x="8536936" y="1119902"/>
            <a:ext cx="2897909" cy="2088637"/>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5FE42AC-A366-9076-10E5-C7FAC3F59468}"/>
                  </a:ext>
                </a:extLst>
              </p:cNvPr>
              <p:cNvSpPr txBox="1"/>
              <p:nvPr/>
            </p:nvSpPr>
            <p:spPr>
              <a:xfrm>
                <a:off x="687867" y="2462333"/>
                <a:ext cx="7223452" cy="584775"/>
              </a:xfrm>
              <a:prstGeom prst="rect">
                <a:avLst/>
              </a:prstGeom>
              <a:noFill/>
            </p:spPr>
            <p:txBody>
              <a:bodyPr wrap="none" rtlCol="0">
                <a:spAutoFit/>
              </a:bodyPr>
              <a:lstStyle/>
              <a:p>
                <a14:m>
                  <m:oMath xmlns:m="http://schemas.openxmlformats.org/officeDocument/2006/math">
                    <m:r>
                      <a:rPr lang="en-US" sz="1600" b="1" i="1">
                        <a:latin typeface="Cambria Math" panose="02040503050406030204" pitchFamily="18" charset="0"/>
                        <a:ea typeface="Cambria Math" panose="02040503050406030204" pitchFamily="18" charset="0"/>
                      </a:rPr>
                      <m:t>→</m:t>
                    </m:r>
                  </m:oMath>
                </a14:m>
                <a:r>
                  <a:rPr lang="en-US" sz="1600" b="1" dirty="0">
                    <a:latin typeface="Palatino" pitchFamily="2" charset="77"/>
                    <a:ea typeface="Palatino" pitchFamily="2" charset="77"/>
                  </a:rPr>
                  <a:t> Filling in the gaps (see panel a)</a:t>
                </a:r>
              </a:p>
              <a:p>
                <a14:m>
                  <m:oMath xmlns:m="http://schemas.openxmlformats.org/officeDocument/2006/math">
                    <m:r>
                      <a:rPr lang="en-US" sz="1600" b="1" i="1">
                        <a:latin typeface="Cambria Math" panose="02040503050406030204" pitchFamily="18" charset="0"/>
                        <a:ea typeface="Cambria Math" panose="02040503050406030204" pitchFamily="18" charset="0"/>
                      </a:rPr>
                      <m:t>→</m:t>
                    </m:r>
                  </m:oMath>
                </a14:m>
                <a:r>
                  <a:rPr lang="en-US" sz="1600" b="1" dirty="0">
                    <a:latin typeface="Palatino" pitchFamily="2" charset="77"/>
                    <a:ea typeface="Palatino" pitchFamily="2" charset="77"/>
                  </a:rPr>
                  <a:t> Process </a:t>
                </a:r>
                <a14:m>
                  <m:oMath xmlns:m="http://schemas.openxmlformats.org/officeDocument/2006/math">
                    <m:r>
                      <a:rPr lang="en-US" sz="1600" b="1" i="1" dirty="0">
                        <a:latin typeface="Cambria Math" panose="02040503050406030204" pitchFamily="18" charset="0"/>
                        <a:ea typeface="Cambria Math" panose="02040503050406030204" pitchFamily="18" charset="0"/>
                      </a:rPr>
                      <m:t>~</m:t>
                    </m:r>
                    <m:r>
                      <a:rPr lang="en-US" sz="1600" b="1" i="1" dirty="0">
                        <a:latin typeface="Cambria Math" panose="02040503050406030204" pitchFamily="18" charset="0"/>
                        <a:ea typeface="Cambria Math" panose="02040503050406030204" pitchFamily="18" charset="0"/>
                      </a:rPr>
                      <m:t>𝟐</m:t>
                    </m:r>
                  </m:oMath>
                </a14:m>
                <a:r>
                  <a:rPr lang="en-US" sz="1600" b="1" dirty="0">
                    <a:latin typeface="Palatino" pitchFamily="2" charset="77"/>
                    <a:ea typeface="Palatino" pitchFamily="2" charset="77"/>
                  </a:rPr>
                  <a:t> orders of magnitude more column concentrations per species </a:t>
                </a:r>
              </a:p>
            </p:txBody>
          </p:sp>
        </mc:Choice>
        <mc:Fallback xmlns="">
          <p:sp>
            <p:nvSpPr>
              <p:cNvPr id="14" name="TextBox 13">
                <a:extLst>
                  <a:ext uri="{FF2B5EF4-FFF2-40B4-BE49-F238E27FC236}">
                    <a16:creationId xmlns:a16="http://schemas.microsoft.com/office/drawing/2014/main" id="{75FE42AC-A366-9076-10E5-C7FAC3F59468}"/>
                  </a:ext>
                </a:extLst>
              </p:cNvPr>
              <p:cNvSpPr txBox="1">
                <a:spLocks noRot="1" noChangeAspect="1" noMove="1" noResize="1" noEditPoints="1" noAdjustHandles="1" noChangeArrowheads="1" noChangeShapeType="1" noTextEdit="1"/>
              </p:cNvSpPr>
              <p:nvPr/>
            </p:nvSpPr>
            <p:spPr>
              <a:xfrm>
                <a:off x="687867" y="2462333"/>
                <a:ext cx="7223452" cy="584775"/>
              </a:xfrm>
              <a:prstGeom prst="rect">
                <a:avLst/>
              </a:prstGeom>
              <a:blipFill>
                <a:blip r:embed="rId4"/>
                <a:stretch>
                  <a:fillRect b="-12500"/>
                </a:stretch>
              </a:blipFill>
            </p:spPr>
            <p:txBody>
              <a:bodyPr/>
              <a:lstStyle/>
              <a:p>
                <a:r>
                  <a:rPr lang="en-US">
                    <a:noFill/>
                  </a:rPr>
                  <a:t> </a:t>
                </a:r>
              </a:p>
            </p:txBody>
          </p:sp>
        </mc:Fallback>
      </mc:AlternateContent>
    </p:spTree>
    <p:extLst>
      <p:ext uri="{BB962C8B-B14F-4D97-AF65-F5344CB8AC3E}">
        <p14:creationId xmlns:p14="http://schemas.microsoft.com/office/powerpoint/2010/main" val="720788837"/>
      </p:ext>
    </p:extLst>
  </p:cSld>
  <p:clrMapOvr>
    <a:masterClrMapping/>
  </p:clrMapOvr>
  <mc:AlternateContent xmlns:mc="http://schemas.openxmlformats.org/markup-compatibility/2006" xmlns:p14="http://schemas.microsoft.com/office/powerpoint/2010/main">
    <mc:Choice Requires="p14">
      <p:transition spd="slow" p14:dur="2000" advTm="91413"/>
    </mc:Choice>
    <mc:Fallback xmlns="">
      <p:transition spd="slow" advTm="91413"/>
    </mc:Fallback>
  </mc:AlternateContent>
  <p:extLst>
    <p:ext uri="{3A86A75C-4F4B-4683-9AE1-C65F6400EC91}">
      <p14:laserTraceLst xmlns:p14="http://schemas.microsoft.com/office/powerpoint/2010/main">
        <p14:tracePtLst>
          <p14:tracePt t="9313" x="8121650" y="77788"/>
          <p14:tracePt t="9326" x="8085138" y="271463"/>
          <p14:tracePt t="9327" x="8074025" y="458788"/>
          <p14:tracePt t="9335" x="8054975" y="665163"/>
          <p14:tracePt t="9343" x="8054975" y="731838"/>
          <p14:tracePt t="9351" x="8043863" y="900113"/>
          <p14:tracePt t="9359" x="8043863" y="1016000"/>
          <p14:tracePt t="9367" x="8043863" y="1123950"/>
          <p14:tracePt t="9373" x="8043863" y="1227138"/>
          <p14:tracePt t="9383" x="8043863" y="1304925"/>
          <p14:tracePt t="9389" x="8043863" y="1395413"/>
          <p14:tracePt t="9397" x="8018463" y="1474788"/>
          <p14:tracePt t="9405" x="8007350" y="1541463"/>
          <p14:tracePt t="9413" x="7994650" y="1608138"/>
          <p14:tracePt t="9421" x="7977188" y="1685925"/>
          <p14:tracePt t="9429" x="7953375" y="1746250"/>
          <p14:tracePt t="9437" x="7927975" y="1812925"/>
          <p14:tracePt t="9453" x="7904163" y="1866900"/>
          <p14:tracePt t="9458" x="7897813" y="1892300"/>
          <p14:tracePt t="9462" x="7850188" y="1958975"/>
          <p14:tracePt t="9470" x="7837488" y="1970088"/>
          <p14:tracePt t="9478" x="7820025" y="2000250"/>
          <p14:tracePt t="9486" x="7794625" y="2024063"/>
          <p14:tracePt t="9494" x="7759700" y="2060575"/>
          <p14:tracePt t="9502" x="7740650" y="2073275"/>
          <p14:tracePt t="9511" x="7704138" y="2090738"/>
          <p14:tracePt t="9518" x="7667625" y="2103438"/>
          <p14:tracePt t="9527" x="7637463" y="2127250"/>
          <p14:tracePt t="9535" x="7546975" y="2163763"/>
          <p14:tracePt t="9543" x="7480300" y="2193925"/>
          <p14:tracePt t="9551" x="7445375" y="2217738"/>
          <p14:tracePt t="9559" x="7366000" y="2247900"/>
          <p14:tracePt t="9567" x="7286625" y="2273300"/>
          <p14:tracePt t="9576" x="7208838" y="2308225"/>
          <p14:tracePt t="9584" x="7129463" y="2327275"/>
          <p14:tracePt t="9592" x="6997700" y="2363788"/>
          <p14:tracePt t="9600" x="6894513" y="2363788"/>
          <p14:tracePt t="9608" x="6804025" y="2363788"/>
          <p14:tracePt t="9616" x="6761163" y="2363788"/>
          <p14:tracePt t="9625" x="6670675" y="2363788"/>
          <p14:tracePt t="9633" x="6580188" y="2327275"/>
          <p14:tracePt t="9641" x="6446838" y="2260600"/>
          <p14:tracePt t="9650" x="6410325" y="2230438"/>
          <p14:tracePt t="9658" x="6332538" y="2170113"/>
          <p14:tracePt t="9666" x="6276975" y="2127250"/>
          <p14:tracePt t="9675" x="6229350" y="2073275"/>
          <p14:tracePt t="9681" x="6186488" y="2024063"/>
          <p14:tracePt t="9689" x="6175375" y="2000250"/>
          <p14:tracePt t="9698" x="6162675" y="1958975"/>
          <p14:tracePt t="9706" x="6138863" y="1933575"/>
          <p14:tracePt t="9714" x="6132513" y="1879600"/>
          <p14:tracePt t="9722" x="6132513" y="1855788"/>
          <p14:tracePt t="9730" x="6119813" y="1825625"/>
          <p14:tracePt t="9738" x="6119813" y="1789113"/>
          <p14:tracePt t="9746" x="6119813" y="1752600"/>
          <p14:tracePt t="9754" x="6119813" y="1722438"/>
          <p14:tracePt t="9763" x="6138863" y="1674813"/>
          <p14:tracePt t="9771" x="6162675" y="1631950"/>
          <p14:tracePt t="9779" x="6199188" y="1589088"/>
          <p14:tracePt t="9787" x="6240463" y="1528763"/>
          <p14:tracePt t="9795" x="6296025" y="1487488"/>
          <p14:tracePt t="9803" x="6397625" y="1420813"/>
          <p14:tracePt t="9811" x="6500813" y="1371600"/>
          <p14:tracePt t="9820" x="6670675" y="1317625"/>
          <p14:tracePt t="9828" x="6761163" y="1317625"/>
          <p14:tracePt t="9836" x="6931025" y="1304925"/>
          <p14:tracePt t="9844" x="7221538" y="1304925"/>
          <p14:tracePt t="9852" x="7335838" y="1304925"/>
          <p14:tracePt t="9860" x="7523163" y="1304925"/>
          <p14:tracePt t="9868" x="7704138" y="1347788"/>
          <p14:tracePt t="9876" x="7897813" y="1408113"/>
          <p14:tracePt t="9884" x="8074025" y="1474788"/>
          <p14:tracePt t="9893" x="8255000" y="1565275"/>
          <p14:tracePt t="9901" x="8412163" y="1644650"/>
          <p14:tracePt t="9909" x="8545513" y="1709738"/>
          <p14:tracePt t="9917" x="8605838" y="1752600"/>
          <p14:tracePt t="9925" x="8696325" y="1825625"/>
          <p14:tracePt t="9933" x="8763000" y="1879600"/>
          <p14:tracePt t="9942" x="8780463" y="1903413"/>
          <p14:tracePt t="9950" x="8816975" y="1946275"/>
          <p14:tracePt t="9958" x="8853488" y="1982788"/>
          <p14:tracePt t="9966" x="8866188" y="1993900"/>
          <p14:tracePt t="9975" x="8872538" y="2012950"/>
          <p14:tracePt t="9983" x="8872538" y="2024063"/>
          <p14:tracePt t="9991" x="8872538" y="2036763"/>
          <p14:tracePt t="10000" x="8872538" y="2049463"/>
          <p14:tracePt t="10008" x="8866188" y="2049463"/>
          <p14:tracePt t="10016" x="8816975" y="2073275"/>
          <p14:tracePt t="10023" x="8696325" y="2103438"/>
          <p14:tracePt t="10031" x="8545513" y="2139950"/>
          <p14:tracePt t="10039" x="8461375" y="2163763"/>
          <p14:tracePt t="10047" x="8291513" y="2193925"/>
          <p14:tracePt t="10055" x="8121650" y="2230438"/>
          <p14:tracePt t="10063" x="7904163" y="2260600"/>
          <p14:tracePt t="10072" x="7716838" y="2297113"/>
          <p14:tracePt t="10080" x="7535863" y="2320925"/>
          <p14:tracePt t="10088" x="7353300" y="2338388"/>
          <p14:tracePt t="10096" x="7208838" y="2351088"/>
          <p14:tracePt t="10104" x="7142163" y="2363788"/>
          <p14:tracePt t="10112" x="7027863" y="2363788"/>
          <p14:tracePt t="10120" x="6997700" y="2363788"/>
          <p14:tracePt t="10129" x="6931025" y="2363788"/>
          <p14:tracePt t="10137" x="6881813" y="2363788"/>
          <p14:tracePt t="10145" x="6840538" y="2351088"/>
          <p14:tracePt t="10153" x="6815138" y="2338388"/>
          <p14:tracePt t="10161" x="6804025" y="2327275"/>
          <p14:tracePt t="10169" x="6791325" y="2308225"/>
          <p14:tracePt t="10177" x="6773863" y="2273300"/>
          <p14:tracePt t="10185" x="6773863" y="2243138"/>
          <p14:tracePt t="10193" x="6773863" y="2163763"/>
          <p14:tracePt t="10202" x="6773863" y="2090738"/>
          <p14:tracePt t="10210" x="6773863" y="2000250"/>
          <p14:tracePt t="10218" x="6804025" y="1903413"/>
          <p14:tracePt t="10226" x="6851650" y="1789113"/>
          <p14:tracePt t="10234" x="6931025" y="1655763"/>
          <p14:tracePt t="10242" x="7008813" y="1552575"/>
          <p14:tracePt t="10250" x="7099300" y="1438275"/>
          <p14:tracePt t="10259" x="7185025" y="1360488"/>
          <p14:tracePt t="10267" x="7312025" y="1281113"/>
          <p14:tracePt t="10275" x="7432675" y="1227138"/>
          <p14:tracePt t="10283" x="7577138" y="1184275"/>
          <p14:tracePt t="10291" x="7747000" y="1160463"/>
          <p14:tracePt t="10300" x="8043863" y="1136650"/>
          <p14:tracePt t="10308" x="8255000" y="1136650"/>
          <p14:tracePt t="10316" x="8369300" y="1136650"/>
          <p14:tracePt t="10325" x="8569325" y="1190625"/>
          <p14:tracePt t="10333" x="8932863" y="1330325"/>
          <p14:tracePt t="10341" x="9040813" y="1384300"/>
          <p14:tracePt t="14614" x="9107488" y="3184525"/>
          <p14:tracePt t="14626" x="8986838" y="3251200"/>
          <p14:tracePt t="14627" x="8853488" y="3317875"/>
          <p14:tracePt t="14635" x="8793163" y="3341688"/>
          <p14:tracePt t="14643" x="8683625" y="3397250"/>
          <p14:tracePt t="14651" x="8582025" y="3421063"/>
          <p14:tracePt t="14659" x="8491538" y="3457575"/>
          <p14:tracePt t="14667" x="8345488" y="3475038"/>
          <p14:tracePt t="14675" x="8231188" y="3487738"/>
          <p14:tracePt t="14683" x="8121650" y="3487738"/>
          <p14:tracePt t="14691" x="8007350" y="3487738"/>
          <p14:tracePt t="14700" x="7897813" y="3487738"/>
          <p14:tracePt t="14708" x="7759700" y="3487738"/>
          <p14:tracePt t="14716" x="7602538" y="3487738"/>
          <p14:tracePt t="14725" x="7456488" y="3487738"/>
          <p14:tracePt t="14733" x="7312025" y="3487738"/>
          <p14:tracePt t="14741" x="7178675" y="3487738"/>
          <p14:tracePt t="14749" x="7038975" y="3487738"/>
          <p14:tracePt t="14756" x="6905625" y="3487738"/>
          <p14:tracePt t="14764" x="6840538" y="3487738"/>
          <p14:tracePt t="14772" x="6724650" y="3487738"/>
          <p14:tracePt t="14781" x="6646863" y="3487738"/>
          <p14:tracePt t="14789" x="6543675" y="3487738"/>
          <p14:tracePt t="14797" x="6464300" y="3487738"/>
          <p14:tracePt t="14805" x="6397625" y="3487738"/>
          <p14:tracePt t="14813" x="6319838" y="3487738"/>
          <p14:tracePt t="14821" x="6265863" y="3487738"/>
          <p14:tracePt t="14830" x="6210300" y="3487738"/>
          <p14:tracePt t="14838" x="6162675" y="3468688"/>
          <p14:tracePt t="14846" x="6119813" y="3457575"/>
          <p14:tracePt t="14854" x="6083300" y="3433763"/>
          <p14:tracePt t="14862" x="6059488" y="3408363"/>
          <p14:tracePt t="14870" x="6042025" y="3367088"/>
          <p14:tracePt t="14878" x="6016625" y="3330575"/>
          <p14:tracePt t="14886" x="6016625" y="3276600"/>
          <p14:tracePt t="14894" x="6016625" y="3221038"/>
          <p14:tracePt t="14902" x="6016625" y="3149600"/>
          <p14:tracePt t="14911" x="6016625" y="3094038"/>
          <p14:tracePt t="14919" x="6016625" y="3082925"/>
          <p14:tracePt t="14927" x="6042025" y="3040063"/>
          <p14:tracePt t="14935" x="6072188" y="2979738"/>
          <p14:tracePt t="14943" x="6108700" y="2949575"/>
          <p14:tracePt t="14951" x="6149975" y="2936875"/>
          <p14:tracePt t="14960" x="6240463" y="2900363"/>
          <p14:tracePt t="14968" x="6319838" y="2895600"/>
          <p14:tracePt t="14976" x="6423025" y="2882900"/>
          <p14:tracePt t="14984" x="6524625" y="2882900"/>
          <p14:tracePt t="14992" x="6657975" y="2882900"/>
          <p14:tracePt t="15000" x="6791325" y="2882900"/>
          <p14:tracePt t="15008" x="6931025" y="2900363"/>
          <p14:tracePt t="15016" x="7075488" y="2949575"/>
          <p14:tracePt t="15025" x="7232650" y="2992438"/>
          <p14:tracePt t="15033" x="7402513" y="3052763"/>
          <p14:tracePt t="15041" x="7535863" y="3106738"/>
          <p14:tracePt t="15050" x="7693025" y="3173413"/>
          <p14:tracePt t="15058" x="7820025" y="3227388"/>
          <p14:tracePt t="15066" x="7964488" y="3306763"/>
          <p14:tracePt t="15074" x="8018463" y="3341688"/>
          <p14:tracePt t="15083" x="8121650" y="3408363"/>
          <p14:tracePt t="15089" x="8212138" y="3475038"/>
          <p14:tracePt t="15098" x="8267700" y="3535363"/>
          <p14:tracePt t="15106" x="8302625" y="3578225"/>
          <p14:tracePt t="15119" x="8321675" y="3614738"/>
          <p14:tracePt t="15122" x="8334375" y="3644900"/>
          <p14:tracePt t="15130" x="8369300" y="3716338"/>
          <p14:tracePt t="15138" x="8369300" y="3748088"/>
          <p14:tracePt t="15146" x="8369300" y="3783013"/>
          <p14:tracePt t="15155" x="8369300" y="3849688"/>
          <p14:tracePt t="15163" x="8334375" y="3905250"/>
          <p14:tracePt t="15171" x="8278813" y="3970338"/>
          <p14:tracePt t="15179" x="8201025" y="4049713"/>
          <p14:tracePt t="15187" x="8097838" y="4140200"/>
          <p14:tracePt t="15195" x="7977188" y="4230688"/>
          <p14:tracePt t="15203" x="7704138" y="4375150"/>
          <p14:tracePt t="15211" x="7602538" y="4411663"/>
          <p14:tracePt t="15220" x="7432675" y="4491038"/>
          <p14:tracePt t="15228" x="7256463" y="4545013"/>
          <p14:tracePt t="15236" x="7075488" y="4594225"/>
          <p14:tracePt t="15244" x="6905625" y="4611688"/>
          <p14:tracePt t="15252" x="6851650" y="4611688"/>
          <p14:tracePt t="15260" x="6713538" y="4611688"/>
          <p14:tracePt t="15268" x="6604000" y="4611688"/>
          <p14:tracePt t="15277" x="6513513" y="4605338"/>
          <p14:tracePt t="15285" x="6434138" y="4568825"/>
          <p14:tracePt t="15293" x="6373813" y="4545013"/>
          <p14:tracePt t="15301" x="6319838" y="4514850"/>
          <p14:tracePt t="15309" x="6276975" y="4467225"/>
          <p14:tracePt t="15317" x="6240463" y="4437063"/>
          <p14:tracePt t="15325" x="6229350" y="4411663"/>
          <p14:tracePt t="15333" x="6186488" y="4357688"/>
          <p14:tracePt t="15342" x="6175375" y="4321175"/>
          <p14:tracePt t="15350" x="6162675" y="4284663"/>
          <p14:tracePt t="15358" x="6162675" y="4279900"/>
          <p14:tracePt t="15366" x="6162675" y="4254500"/>
          <p14:tracePt t="15375" x="6162675" y="4217988"/>
          <p14:tracePt t="15383" x="6162675" y="4187825"/>
          <p14:tracePt t="15391" x="6162675" y="4164013"/>
          <p14:tracePt t="15400" x="6186488" y="4140200"/>
          <p14:tracePt t="15408" x="6229350" y="4110038"/>
          <p14:tracePt t="15416" x="6307138" y="4060825"/>
          <p14:tracePt t="15423" x="6410325" y="4019550"/>
          <p14:tracePt t="15431" x="6616700" y="3952875"/>
          <p14:tracePt t="15439" x="6804025" y="3905250"/>
          <p14:tracePt t="15447" x="7038975" y="3873500"/>
          <p14:tracePt t="15455" x="7342188" y="3849688"/>
          <p14:tracePt t="15464" x="7650163" y="3838575"/>
          <p14:tracePt t="15472" x="7964488" y="3838575"/>
          <p14:tracePt t="15480" x="8302625" y="3838575"/>
          <p14:tracePt t="15488" x="8448675" y="3849688"/>
          <p14:tracePt t="15496" x="8750300" y="3892550"/>
          <p14:tracePt t="56588" x="9010650" y="4908550"/>
          <p14:tracePt t="56597" x="8715375" y="4932363"/>
          <p14:tracePt t="56602" x="8435975" y="4938713"/>
          <p14:tracePt t="56609" x="8308975" y="4938713"/>
          <p14:tracePt t="56617" x="7861300" y="4938713"/>
          <p14:tracePt t="56625" x="7602538" y="4938713"/>
          <p14:tracePt t="56633" x="7493000" y="4932363"/>
          <p14:tracePt t="56642" x="7262813" y="4883150"/>
          <p14:tracePt t="56650" x="6881813" y="4805363"/>
          <p14:tracePt t="56658" x="6778625" y="4792663"/>
          <p14:tracePt t="56666" x="6591300" y="4751388"/>
          <p14:tracePt t="56674" x="6397625" y="4702175"/>
          <p14:tracePt t="56682" x="6216650" y="4684713"/>
          <p14:tracePt t="56691" x="6029325" y="4648200"/>
          <p14:tracePt t="56699" x="5848350" y="4624388"/>
          <p14:tracePt t="56706" x="5678488" y="4605338"/>
          <p14:tracePt t="56714" x="5497513" y="4581525"/>
          <p14:tracePt t="56722" x="5321300" y="4568825"/>
          <p14:tracePt t="56730" x="5140325" y="4532313"/>
          <p14:tracePt t="56739" x="4983163" y="4514850"/>
          <p14:tracePt t="56747" x="4802188" y="4478338"/>
          <p14:tracePt t="56755" x="4487863" y="4411663"/>
          <p14:tracePt t="56763" x="4371975" y="4375150"/>
          <p14:tracePt t="56771" x="4027488" y="4284663"/>
          <p14:tracePt t="56779" x="3779838" y="4217988"/>
          <p14:tracePt t="56787" x="3652838" y="4187825"/>
          <p14:tracePt t="56795" x="3429000" y="4097338"/>
          <p14:tracePt t="56804" x="3011488" y="3983038"/>
          <p14:tracePt t="56812" x="2890838" y="3940175"/>
          <p14:tracePt t="56820" x="2667000" y="3862388"/>
          <p14:tracePt t="56828" x="2460625" y="3783013"/>
          <p14:tracePt t="56836" x="2262188" y="3692525"/>
          <p14:tracePt t="56844" x="2079625" y="3614738"/>
          <p14:tracePt t="56852" x="1922463" y="3535363"/>
          <p14:tracePt t="56861" x="1778000" y="3444875"/>
          <p14:tracePt t="56869" x="1651000" y="3378200"/>
          <p14:tracePt t="56877" x="1541463" y="3300413"/>
          <p14:tracePt t="56885" x="1450975" y="3221038"/>
          <p14:tracePt t="56893" x="1360488" y="3130550"/>
          <p14:tracePt t="56901" x="1323975" y="3094038"/>
          <p14:tracePt t="56909" x="1270000" y="3003550"/>
          <p14:tracePt t="56917" x="1227138" y="2925763"/>
          <p14:tracePt t="56925" x="1190625" y="2859088"/>
          <p14:tracePt t="56934" x="1166813" y="2779713"/>
          <p14:tracePt t="56942" x="1160463" y="2713038"/>
          <p14:tracePt t="56950" x="1160463" y="2652713"/>
          <p14:tracePt t="56958" x="1160463" y="2611438"/>
          <p14:tracePt t="56966" x="1160463" y="2568575"/>
          <p14:tracePt t="56974" x="1160463" y="2532063"/>
          <p14:tracePt t="56983" x="1179513" y="2495550"/>
          <p14:tracePt t="56991" x="1203325" y="2465388"/>
          <p14:tracePt t="56999" x="1239838" y="2441575"/>
          <p14:tracePt t="57008" x="1270000" y="2417763"/>
          <p14:tracePt t="57016" x="1306513" y="2398713"/>
          <p14:tracePt t="57024" x="1349375" y="2374900"/>
          <p14:tracePt t="57032" x="1403350" y="2363788"/>
          <p14:tracePt t="57251" x="1414463" y="2363788"/>
          <p14:tracePt t="57263" x="1476375" y="2363788"/>
          <p14:tracePt t="57267" x="1541463" y="2363788"/>
          <p14:tracePt t="57275" x="1651000" y="2363788"/>
          <p14:tracePt t="57283" x="1765300" y="2363788"/>
          <p14:tracePt t="57291" x="1887538" y="2363788"/>
          <p14:tracePt t="57299" x="2025650" y="2398713"/>
          <p14:tracePt t="57308" x="2303463" y="2465388"/>
          <p14:tracePt t="57316" x="2600325" y="2555875"/>
          <p14:tracePt t="57324" x="2878138" y="2665413"/>
          <p14:tracePt t="57333" x="3181350" y="2805113"/>
          <p14:tracePt t="57341" x="3295650" y="2870200"/>
          <p14:tracePt t="57349" x="3532188" y="3003550"/>
          <p14:tracePt t="57357" x="3725863" y="3143250"/>
          <p14:tracePt t="57365" x="3913188" y="3263900"/>
          <p14:tracePt t="57373" x="4057650" y="3378200"/>
          <p14:tracePt t="57381" x="4106863" y="3421063"/>
          <p14:tracePt t="57389" x="4130675" y="3457575"/>
          <p14:tracePt t="57397" x="4208463" y="3511550"/>
          <p14:tracePt t="57405" x="4251325" y="3554413"/>
          <p14:tracePt t="57413" x="4287838" y="3602038"/>
          <p14:tracePt t="57421" x="4294188" y="3625850"/>
          <p14:tracePt t="57430" x="4305300" y="3668713"/>
          <p14:tracePt t="57438" x="4305300" y="3681413"/>
          <p14:tracePt t="57446" x="4294188" y="3716338"/>
          <p14:tracePt t="57454" x="4251325" y="3748088"/>
          <p14:tracePt t="57462" x="4173538" y="3795713"/>
          <p14:tracePt t="57470" x="4003675" y="3862388"/>
          <p14:tracePt t="57478" x="3810000" y="3929063"/>
          <p14:tracePt t="57486" x="3713163" y="3952875"/>
          <p14:tracePt t="57494" x="3532188" y="3983038"/>
          <p14:tracePt t="57503" x="3338513" y="4006850"/>
          <p14:tracePt t="57511" x="3151188" y="4019550"/>
          <p14:tracePt t="57519" x="2981325" y="4019550"/>
          <p14:tracePt t="57527" x="2914650" y="4019550"/>
          <p14:tracePt t="57535" x="2787650" y="3970338"/>
          <p14:tracePt t="57543" x="2697163" y="3940175"/>
          <p14:tracePt t="57551" x="2619375" y="3892550"/>
          <p14:tracePt t="57560" x="2552700" y="3838575"/>
          <p14:tracePt t="57568" x="2522538" y="3802063"/>
          <p14:tracePt t="57576" x="2497138" y="3759200"/>
          <p14:tracePt t="57584" x="2473325" y="3705225"/>
          <p14:tracePt t="57592" x="2460625" y="3644900"/>
          <p14:tracePt t="57600" x="2460625" y="3548063"/>
          <p14:tracePt t="57608" x="2460625" y="3487738"/>
          <p14:tracePt t="57616" x="2497138" y="3397250"/>
          <p14:tracePt t="57625" x="2552700" y="3330575"/>
          <p14:tracePt t="57633" x="2619375" y="3251200"/>
          <p14:tracePt t="57641" x="2709863" y="3184525"/>
          <p14:tracePt t="57649" x="2787650" y="3130550"/>
          <p14:tracePt t="57657" x="2847975" y="3106738"/>
          <p14:tracePt t="57666" x="2994025" y="3040063"/>
          <p14:tracePt t="57674" x="3101975" y="3003550"/>
          <p14:tracePt t="57682" x="3228975" y="2992438"/>
          <p14:tracePt t="57691" x="3338513" y="2992438"/>
          <p14:tracePt t="57699" x="3441700" y="2992438"/>
          <p14:tracePt t="57706" x="3495675" y="2992438"/>
          <p14:tracePt t="57714" x="3586163" y="3027363"/>
          <p14:tracePt t="57722" x="3689350" y="3070225"/>
          <p14:tracePt t="57730" x="3767138" y="3106738"/>
          <p14:tracePt t="57738" x="3846513" y="3149600"/>
          <p14:tracePt t="57746" x="3900488" y="3184525"/>
          <p14:tracePt t="57755" x="3949700" y="3227388"/>
          <p14:tracePt t="57763" x="3973513" y="3240088"/>
          <p14:tracePt t="57771" x="4003675" y="3276600"/>
          <p14:tracePt t="57779" x="4016375" y="3300413"/>
          <p14:tracePt t="57787" x="4027488" y="3317875"/>
          <p14:tracePt t="57795" x="4040188" y="3354388"/>
          <p14:tracePt t="57803" x="4040188" y="3367088"/>
          <p14:tracePt t="57812" x="4040188" y="3397250"/>
          <p14:tracePt t="57820" x="4040188" y="3408363"/>
          <p14:tracePt t="57828" x="4003675" y="3433763"/>
          <p14:tracePt t="57836" x="3937000" y="3468688"/>
          <p14:tracePt t="57844" x="3870325" y="3487738"/>
          <p14:tracePt t="57852" x="3792538" y="3498850"/>
          <p14:tracePt t="57860" x="3700463" y="3524250"/>
          <p14:tracePt t="57868" x="3586163" y="3524250"/>
          <p14:tracePt t="57877" x="3476625" y="3524250"/>
          <p14:tracePt t="57885" x="3386138" y="3524250"/>
          <p14:tracePt t="57893" x="3325813" y="3511550"/>
          <p14:tracePt t="57901" x="3248025" y="3475038"/>
          <p14:tracePt t="57909" x="3181350" y="3421063"/>
          <p14:tracePt t="57917" x="3127375" y="3367088"/>
          <p14:tracePt t="57926" x="3084513" y="3306763"/>
          <p14:tracePt t="57934" x="3060700" y="3240088"/>
          <p14:tracePt t="57942" x="3048000" y="3173413"/>
          <p14:tracePt t="57950" x="3048000" y="3070225"/>
          <p14:tracePt t="57958" x="3048000" y="3003550"/>
          <p14:tracePt t="57966" x="3101975" y="2936875"/>
          <p14:tracePt t="57974" x="3241675" y="2835275"/>
          <p14:tracePt t="57983" x="3325813" y="2822575"/>
          <p14:tracePt t="57991" x="3465513" y="2792413"/>
          <p14:tracePt t="57999" x="3622675" y="2768600"/>
          <p14:tracePt t="58008" x="3792538" y="2768600"/>
          <p14:tracePt t="58016" x="3960813" y="2768600"/>
          <p14:tracePt t="58024" x="4130675" y="2768600"/>
          <p14:tracePt t="58031" x="4275138" y="2805113"/>
          <p14:tracePt t="58039" x="4408488" y="2859088"/>
          <p14:tracePt t="58047" x="4541838" y="2900363"/>
          <p14:tracePt t="58055" x="4668838" y="2962275"/>
          <p14:tracePt t="58064" x="4711700" y="2979738"/>
          <p14:tracePt t="58072" x="4813300" y="3027363"/>
          <p14:tracePt t="58080" x="4879975" y="3070225"/>
          <p14:tracePt t="58088" x="4946650" y="3119438"/>
          <p14:tracePt t="58096" x="4970463" y="3130550"/>
          <p14:tracePt t="58104" x="5013325" y="3160713"/>
          <p14:tracePt t="58112" x="5049838" y="3184525"/>
          <p14:tracePt t="58121" x="5073650" y="3197225"/>
          <p14:tracePt t="58128" x="5086350" y="3209925"/>
          <p14:tracePt t="58137" x="5092700" y="3221038"/>
          <p14:tracePt t="58145" x="5103813" y="3227388"/>
          <p14:tracePt t="58169" x="5116513" y="3227388"/>
          <p14:tracePt t="90100" x="5116513" y="3221038"/>
          <p14:tracePt t="90109" x="5103813" y="3184525"/>
          <p14:tracePt t="90117" x="5092700" y="3149600"/>
          <p14:tracePt t="90125" x="5086350" y="3082925"/>
          <p14:tracePt t="90133" x="5073650" y="3016250"/>
          <p14:tracePt t="90141" x="5073650" y="2913063"/>
          <p14:tracePt t="90149" x="5073650" y="2701925"/>
          <p14:tracePt t="90157" x="5073650" y="2532063"/>
          <p14:tracePt t="90166" x="5073650" y="2320925"/>
          <p14:tracePt t="90174" x="5103813" y="2036763"/>
          <p14:tracePt t="90182" x="5170488" y="1752600"/>
          <p14:tracePt t="90191" x="5254625" y="1438275"/>
          <p14:tracePt t="90199" x="5340350" y="1093788"/>
          <p14:tracePt t="90207" x="5443538" y="755650"/>
          <p14:tracePt t="90215" x="5534025" y="404813"/>
          <p14:tracePt t="90222" x="5624513" y="103188"/>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7842174B-CDF9-C314-6EF9-7FE2D8BE069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845"/>
          <a:stretch/>
        </p:blipFill>
        <p:spPr>
          <a:xfrm>
            <a:off x="3452862" y="722515"/>
            <a:ext cx="2483597" cy="2891917"/>
          </a:xfrm>
          <a:prstGeom prst="rect">
            <a:avLst/>
          </a:prstGeom>
        </p:spPr>
      </p:pic>
      <p:pic>
        <p:nvPicPr>
          <p:cNvPr id="11" name="Picture 10">
            <a:extLst>
              <a:ext uri="{FF2B5EF4-FFF2-40B4-BE49-F238E27FC236}">
                <a16:creationId xmlns:a16="http://schemas.microsoft.com/office/drawing/2014/main" id="{4E81E378-2954-D4B0-16CA-F8B91A961812}"/>
              </a:ext>
            </a:extLst>
          </p:cNvPr>
          <p:cNvPicPr>
            <a:picLocks noChangeAspect="1"/>
          </p:cNvPicPr>
          <p:nvPr/>
        </p:nvPicPr>
        <p:blipFill rotWithShape="1">
          <a:blip r:embed="rId3"/>
          <a:srcRect t="7742"/>
          <a:stretch/>
        </p:blipFill>
        <p:spPr>
          <a:xfrm>
            <a:off x="109557" y="749518"/>
            <a:ext cx="3201203" cy="1968921"/>
          </a:xfrm>
          <a:prstGeom prst="rect">
            <a:avLst/>
          </a:prstGeom>
        </p:spPr>
      </p:pic>
      <p:sp>
        <p:nvSpPr>
          <p:cNvPr id="12" name="TextBox 11">
            <a:extLst>
              <a:ext uri="{FF2B5EF4-FFF2-40B4-BE49-F238E27FC236}">
                <a16:creationId xmlns:a16="http://schemas.microsoft.com/office/drawing/2014/main" id="{04CB31EF-85A3-AF6B-C7C0-32883D0A8F8A}"/>
              </a:ext>
            </a:extLst>
          </p:cNvPr>
          <p:cNvSpPr txBox="1"/>
          <p:nvPr/>
        </p:nvSpPr>
        <p:spPr>
          <a:xfrm>
            <a:off x="116696" y="45407"/>
            <a:ext cx="5656128" cy="646331"/>
          </a:xfrm>
          <a:prstGeom prst="rect">
            <a:avLst/>
          </a:prstGeom>
          <a:noFill/>
        </p:spPr>
        <p:txBody>
          <a:bodyPr wrap="square" rtlCol="0">
            <a:spAutoFit/>
          </a:bodyPr>
          <a:lstStyle/>
          <a:p>
            <a:r>
              <a:rPr lang="en-US" b="1" dirty="0" err="1"/>
              <a:t>CrIS</a:t>
            </a:r>
            <a:r>
              <a:rPr lang="en-US" b="1" dirty="0"/>
              <a:t> NH</a:t>
            </a:r>
            <a:r>
              <a:rPr lang="en-US" b="1" baseline="-25000" dirty="0"/>
              <a:t>3</a:t>
            </a:r>
            <a:r>
              <a:rPr lang="en-US" b="1" dirty="0"/>
              <a:t> captures temporal and spatial variability over the Idaho Magic Valley</a:t>
            </a:r>
          </a:p>
        </p:txBody>
      </p:sp>
      <p:pic>
        <p:nvPicPr>
          <p:cNvPr id="16" name="Picture 15" descr="Graphical user interface&#10;&#10;Description automatically generated">
            <a:extLst>
              <a:ext uri="{FF2B5EF4-FFF2-40B4-BE49-F238E27FC236}">
                <a16:creationId xmlns:a16="http://schemas.microsoft.com/office/drawing/2014/main" id="{39E86198-0F5D-312C-2BA8-FC2E025E3C8C}"/>
              </a:ext>
            </a:extLst>
          </p:cNvPr>
          <p:cNvPicPr>
            <a:picLocks noChangeAspect="1"/>
          </p:cNvPicPr>
          <p:nvPr/>
        </p:nvPicPr>
        <p:blipFill>
          <a:blip r:embed="rId4"/>
          <a:stretch>
            <a:fillRect/>
          </a:stretch>
        </p:blipFill>
        <p:spPr>
          <a:xfrm>
            <a:off x="2" y="3783583"/>
            <a:ext cx="6506711" cy="2968179"/>
          </a:xfrm>
          <a:prstGeom prst="rect">
            <a:avLst/>
          </a:prstGeom>
        </p:spPr>
      </p:pic>
      <p:sp>
        <p:nvSpPr>
          <p:cNvPr id="29" name="TextBox 28">
            <a:extLst>
              <a:ext uri="{FF2B5EF4-FFF2-40B4-BE49-F238E27FC236}">
                <a16:creationId xmlns:a16="http://schemas.microsoft.com/office/drawing/2014/main" id="{9EDC6993-18B4-BE27-BB88-2AE03DAAA85D}"/>
              </a:ext>
            </a:extLst>
          </p:cNvPr>
          <p:cNvSpPr txBox="1"/>
          <p:nvPr/>
        </p:nvSpPr>
        <p:spPr>
          <a:xfrm>
            <a:off x="6096002" y="22230"/>
            <a:ext cx="5956868" cy="369332"/>
          </a:xfrm>
          <a:prstGeom prst="rect">
            <a:avLst/>
          </a:prstGeom>
          <a:noFill/>
        </p:spPr>
        <p:txBody>
          <a:bodyPr wrap="square" rtlCol="0">
            <a:spAutoFit/>
          </a:bodyPr>
          <a:lstStyle/>
          <a:p>
            <a:r>
              <a:rPr lang="en-US" b="1" dirty="0"/>
              <a:t>AEROMMA: </a:t>
            </a:r>
            <a:r>
              <a:rPr lang="en-US" b="1" dirty="0" err="1"/>
              <a:t>CrIS</a:t>
            </a:r>
            <a:r>
              <a:rPr lang="en-US" b="1" dirty="0"/>
              <a:t> NH</a:t>
            </a:r>
            <a:r>
              <a:rPr lang="en-US" b="1" baseline="-25000" dirty="0"/>
              <a:t>3 </a:t>
            </a:r>
            <a:r>
              <a:rPr lang="en-US" b="1" dirty="0"/>
              <a:t>provided temporal and spatial context</a:t>
            </a:r>
          </a:p>
        </p:txBody>
      </p:sp>
      <p:grpSp>
        <p:nvGrpSpPr>
          <p:cNvPr id="2" name="Group 1">
            <a:extLst>
              <a:ext uri="{FF2B5EF4-FFF2-40B4-BE49-F238E27FC236}">
                <a16:creationId xmlns:a16="http://schemas.microsoft.com/office/drawing/2014/main" id="{F23B9BE0-D3E2-BA26-07F7-065D147F139A}"/>
              </a:ext>
            </a:extLst>
          </p:cNvPr>
          <p:cNvGrpSpPr/>
          <p:nvPr/>
        </p:nvGrpSpPr>
        <p:grpSpPr>
          <a:xfrm>
            <a:off x="5945629" y="391561"/>
            <a:ext cx="6257611" cy="2377440"/>
            <a:chOff x="5960639" y="583130"/>
            <a:chExt cx="6257610" cy="2377440"/>
          </a:xfrm>
        </p:grpSpPr>
        <p:pic>
          <p:nvPicPr>
            <p:cNvPr id="39" name="Picture 38" descr="Chart&#10;&#10;Description automatically generated with medium confidence">
              <a:extLst>
                <a:ext uri="{FF2B5EF4-FFF2-40B4-BE49-F238E27FC236}">
                  <a16:creationId xmlns:a16="http://schemas.microsoft.com/office/drawing/2014/main" id="{7C3AEBAE-8269-32B6-58DC-9F2535EDDEC5}"/>
                </a:ext>
              </a:extLst>
            </p:cNvPr>
            <p:cNvPicPr>
              <a:picLocks noChangeAspect="1"/>
            </p:cNvPicPr>
            <p:nvPr/>
          </p:nvPicPr>
          <p:blipFill rotWithShape="1">
            <a:blip r:embed="rId5"/>
            <a:srcRect t="10761"/>
            <a:stretch/>
          </p:blipFill>
          <p:spPr>
            <a:xfrm>
              <a:off x="5960639" y="583130"/>
              <a:ext cx="2266503" cy="2377440"/>
            </a:xfrm>
            <a:prstGeom prst="rect">
              <a:avLst/>
            </a:prstGeom>
          </p:spPr>
        </p:pic>
        <p:pic>
          <p:nvPicPr>
            <p:cNvPr id="40" name="Picture 39" descr="Chart, scatter chart&#10;&#10;Description automatically generated">
              <a:extLst>
                <a:ext uri="{FF2B5EF4-FFF2-40B4-BE49-F238E27FC236}">
                  <a16:creationId xmlns:a16="http://schemas.microsoft.com/office/drawing/2014/main" id="{ED4D9365-DBA2-4301-CD18-680E97EE0B29}"/>
                </a:ext>
              </a:extLst>
            </p:cNvPr>
            <p:cNvPicPr>
              <a:picLocks noChangeAspect="1"/>
            </p:cNvPicPr>
            <p:nvPr/>
          </p:nvPicPr>
          <p:blipFill rotWithShape="1">
            <a:blip r:embed="rId6"/>
            <a:srcRect t="11860"/>
            <a:stretch/>
          </p:blipFill>
          <p:spPr>
            <a:xfrm>
              <a:off x="8052884" y="661832"/>
              <a:ext cx="2206481" cy="2286000"/>
            </a:xfrm>
            <a:prstGeom prst="rect">
              <a:avLst/>
            </a:prstGeom>
          </p:spPr>
        </p:pic>
        <p:pic>
          <p:nvPicPr>
            <p:cNvPr id="43" name="Picture 42" descr="Chart, scatter chart&#10;&#10;Description automatically generated">
              <a:extLst>
                <a:ext uri="{FF2B5EF4-FFF2-40B4-BE49-F238E27FC236}">
                  <a16:creationId xmlns:a16="http://schemas.microsoft.com/office/drawing/2014/main" id="{54F8365A-8F93-2441-DA3D-737087D16372}"/>
                </a:ext>
              </a:extLst>
            </p:cNvPr>
            <p:cNvPicPr>
              <a:picLocks noChangeAspect="1"/>
            </p:cNvPicPr>
            <p:nvPr/>
          </p:nvPicPr>
          <p:blipFill rotWithShape="1">
            <a:blip r:embed="rId7"/>
            <a:srcRect t="12287"/>
            <a:stretch/>
          </p:blipFill>
          <p:spPr>
            <a:xfrm>
              <a:off x="10001025" y="671565"/>
              <a:ext cx="2217224" cy="2286000"/>
            </a:xfrm>
            <a:prstGeom prst="rect">
              <a:avLst/>
            </a:prstGeom>
          </p:spPr>
        </p:pic>
      </p:grpSp>
      <p:sp>
        <p:nvSpPr>
          <p:cNvPr id="44" name="TextBox 43">
            <a:extLst>
              <a:ext uri="{FF2B5EF4-FFF2-40B4-BE49-F238E27FC236}">
                <a16:creationId xmlns:a16="http://schemas.microsoft.com/office/drawing/2014/main" id="{B9B9BA38-209F-1B20-D370-C62C84BA7048}"/>
              </a:ext>
            </a:extLst>
          </p:cNvPr>
          <p:cNvSpPr txBox="1"/>
          <p:nvPr/>
        </p:nvSpPr>
        <p:spPr>
          <a:xfrm>
            <a:off x="6334854" y="2752659"/>
            <a:ext cx="5612524" cy="461665"/>
          </a:xfrm>
          <a:prstGeom prst="rect">
            <a:avLst/>
          </a:prstGeom>
          <a:noFill/>
        </p:spPr>
        <p:txBody>
          <a:bodyPr wrap="square" rtlCol="0">
            <a:spAutoFit/>
          </a:bodyPr>
          <a:lstStyle/>
          <a:p>
            <a:r>
              <a:rPr lang="en-US" sz="1200" b="1" dirty="0"/>
              <a:t>Two week anomalies show large variability, possibly driven by temperature and/or clouds, but these differences are correlated over multiple areas</a:t>
            </a:r>
          </a:p>
        </p:txBody>
      </p:sp>
      <p:pic>
        <p:nvPicPr>
          <p:cNvPr id="5" name="Picture 4" descr="Map&#10;&#10;Description automatically generated">
            <a:extLst>
              <a:ext uri="{FF2B5EF4-FFF2-40B4-BE49-F238E27FC236}">
                <a16:creationId xmlns:a16="http://schemas.microsoft.com/office/drawing/2014/main" id="{150399EC-0734-E331-585C-803BD96D4E93}"/>
              </a:ext>
            </a:extLst>
          </p:cNvPr>
          <p:cNvPicPr>
            <a:picLocks noChangeAspect="1"/>
          </p:cNvPicPr>
          <p:nvPr/>
        </p:nvPicPr>
        <p:blipFill rotWithShape="1">
          <a:blip r:embed="rId8"/>
          <a:srcRect l="2099" t="6990"/>
          <a:stretch/>
        </p:blipFill>
        <p:spPr>
          <a:xfrm>
            <a:off x="6953635" y="3674644"/>
            <a:ext cx="4534172" cy="3084461"/>
          </a:xfrm>
          <a:prstGeom prst="rect">
            <a:avLst/>
          </a:prstGeom>
        </p:spPr>
      </p:pic>
      <p:sp>
        <p:nvSpPr>
          <p:cNvPr id="7" name="TextBox 6">
            <a:extLst>
              <a:ext uri="{FF2B5EF4-FFF2-40B4-BE49-F238E27FC236}">
                <a16:creationId xmlns:a16="http://schemas.microsoft.com/office/drawing/2014/main" id="{CCB833F1-56D8-2C1F-8152-3CD95DD7E91A}"/>
              </a:ext>
            </a:extLst>
          </p:cNvPr>
          <p:cNvSpPr txBox="1"/>
          <p:nvPr/>
        </p:nvSpPr>
        <p:spPr>
          <a:xfrm>
            <a:off x="7296551" y="3214323"/>
            <a:ext cx="3634208" cy="369332"/>
          </a:xfrm>
          <a:prstGeom prst="rect">
            <a:avLst/>
          </a:prstGeom>
          <a:noFill/>
        </p:spPr>
        <p:txBody>
          <a:bodyPr wrap="square">
            <a:spAutoFit/>
          </a:bodyPr>
          <a:lstStyle/>
          <a:p>
            <a:r>
              <a:rPr lang="en-US" b="1" dirty="0"/>
              <a:t>May 2020 </a:t>
            </a:r>
            <a:r>
              <a:rPr lang="en-US" b="1" dirty="0" err="1"/>
              <a:t>CrIS</a:t>
            </a:r>
            <a:r>
              <a:rPr lang="en-US" b="1" dirty="0"/>
              <a:t> surface NH</a:t>
            </a:r>
            <a:r>
              <a:rPr lang="en-US" b="1" baseline="-25000" dirty="0"/>
              <a:t>3</a:t>
            </a:r>
            <a:r>
              <a:rPr lang="en-US" b="1" dirty="0"/>
              <a:t> mean </a:t>
            </a:r>
          </a:p>
        </p:txBody>
      </p:sp>
      <p:sp>
        <p:nvSpPr>
          <p:cNvPr id="8" name="TextBox 7">
            <a:extLst>
              <a:ext uri="{FF2B5EF4-FFF2-40B4-BE49-F238E27FC236}">
                <a16:creationId xmlns:a16="http://schemas.microsoft.com/office/drawing/2014/main" id="{E5B46518-6145-9F5D-1B48-5F2BD3A87CE5}"/>
              </a:ext>
            </a:extLst>
          </p:cNvPr>
          <p:cNvSpPr txBox="1"/>
          <p:nvPr/>
        </p:nvSpPr>
        <p:spPr>
          <a:xfrm>
            <a:off x="441252" y="2860380"/>
            <a:ext cx="2112579" cy="246221"/>
          </a:xfrm>
          <a:prstGeom prst="rect">
            <a:avLst/>
          </a:prstGeom>
          <a:noFill/>
        </p:spPr>
        <p:txBody>
          <a:bodyPr wrap="square" rtlCol="0">
            <a:spAutoFit/>
          </a:bodyPr>
          <a:lstStyle/>
          <a:p>
            <a:r>
              <a:rPr lang="en-US" sz="1000" dirty="0"/>
              <a:t>Cady-Pereira et al., 2024, AMT</a:t>
            </a:r>
          </a:p>
        </p:txBody>
      </p:sp>
    </p:spTree>
    <p:extLst>
      <p:ext uri="{BB962C8B-B14F-4D97-AF65-F5344CB8AC3E}">
        <p14:creationId xmlns:p14="http://schemas.microsoft.com/office/powerpoint/2010/main" val="2917657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AE04B-7019-C9B2-0015-DBC7132B5729}"/>
              </a:ext>
            </a:extLst>
          </p:cNvPr>
          <p:cNvSpPr>
            <a:spLocks noGrp="1"/>
          </p:cNvSpPr>
          <p:nvPr>
            <p:ph type="title"/>
          </p:nvPr>
        </p:nvSpPr>
        <p:spPr>
          <a:xfrm>
            <a:off x="1028700" y="723901"/>
            <a:ext cx="10134600" cy="560614"/>
          </a:xfrm>
        </p:spPr>
        <p:txBody>
          <a:bodyPr>
            <a:normAutofit fontScale="90000"/>
          </a:bodyPr>
          <a:lstStyle/>
          <a:p>
            <a:r>
              <a:rPr lang="en-US" dirty="0"/>
              <a:t>Terra/MOPITT and Aqua/AIRS Status </a:t>
            </a:r>
          </a:p>
        </p:txBody>
      </p:sp>
      <p:sp>
        <p:nvSpPr>
          <p:cNvPr id="3" name="Content Placeholder 2">
            <a:extLst>
              <a:ext uri="{FF2B5EF4-FFF2-40B4-BE49-F238E27FC236}">
                <a16:creationId xmlns:a16="http://schemas.microsoft.com/office/drawing/2014/main" id="{1D61F7F9-A028-5A7D-3792-476F09A7C02B}"/>
              </a:ext>
            </a:extLst>
          </p:cNvPr>
          <p:cNvSpPr>
            <a:spLocks noGrp="1"/>
          </p:cNvSpPr>
          <p:nvPr>
            <p:ph idx="1"/>
          </p:nvPr>
        </p:nvSpPr>
        <p:spPr>
          <a:xfrm>
            <a:off x="1028700" y="1513114"/>
            <a:ext cx="10134600" cy="4618131"/>
          </a:xfrm>
        </p:spPr>
        <p:txBody>
          <a:bodyPr>
            <a:normAutofit fontScale="92500" lnSpcReduction="10000"/>
          </a:bodyPr>
          <a:lstStyle/>
          <a:p>
            <a:r>
              <a:rPr lang="en-US" sz="2400" dirty="0">
                <a:latin typeface="Arial" panose="020B0604020202020204" pitchFamily="34" charset="0"/>
                <a:cs typeface="Arial" panose="020B0604020202020204" pitchFamily="34" charset="0"/>
              </a:rPr>
              <a:t>Terra/Aqua/Aura have completed final IAMs and are now have drifting equator crossing times.</a:t>
            </a:r>
          </a:p>
          <a:p>
            <a:r>
              <a:rPr lang="en-US" altLang="en-US" sz="2400" dirty="0">
                <a:solidFill>
                  <a:schemeClr val="tx1"/>
                </a:solidFill>
                <a:latin typeface="Arial" panose="020B0604020202020204" pitchFamily="34" charset="0"/>
                <a:ea typeface="Calibri" panose="020F0502020204030204" pitchFamily="34" charset="0"/>
                <a:cs typeface="Arial" panose="020B0604020202020204" pitchFamily="34" charset="0"/>
              </a:rPr>
              <a:t>Based on power generation, estimated times </a:t>
            </a:r>
            <a:r>
              <a:rPr kumimoji="0" lang="en-US" altLang="en-US" sz="2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for end of science are:</a:t>
            </a:r>
          </a:p>
          <a:p>
            <a:pPr lvl="1"/>
            <a:r>
              <a:rPr kumimoji="0" lang="en-US" altLang="en-US" sz="2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Aura End of Science – May 27, 2026  (requires Over-guide approval)</a:t>
            </a:r>
          </a:p>
          <a:p>
            <a:pPr lvl="1"/>
            <a:r>
              <a:rPr kumimoji="0" lang="en-US" altLang="en-US" sz="2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Aqua End of Science – August 26, 2026  (In-guide)</a:t>
            </a:r>
          </a:p>
          <a:p>
            <a:pPr lvl="1"/>
            <a:r>
              <a:rPr kumimoji="0" lang="en-US" altLang="en-US" sz="2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Terra End of Science – February 24, 2027  (In-guide)</a:t>
            </a:r>
            <a:r>
              <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p>
          <a:p>
            <a:pPr lvl="1"/>
            <a:endParaRPr lang="en-US" altLang="en-US" sz="2400" dirty="0">
              <a:solidFill>
                <a:schemeClr val="tx1"/>
              </a:solidFill>
              <a:latin typeface="Arial" panose="020B0604020202020204" pitchFamily="34" charset="0"/>
              <a:cs typeface="Arial" panose="020B0604020202020204" pitchFamily="34" charset="0"/>
            </a:endParaRPr>
          </a:p>
          <a:p>
            <a:pPr marL="45720" lvl="1" indent="0">
              <a:buNone/>
            </a:pPr>
            <a:r>
              <a:rPr lang="en-US" altLang="en-US" sz="2400" dirty="0">
                <a:solidFill>
                  <a:schemeClr val="tx1"/>
                </a:solidFill>
                <a:latin typeface="Arial" panose="020B0604020202020204" pitchFamily="34" charset="0"/>
                <a:cs typeface="Arial" panose="020B0604020202020204" pitchFamily="34" charset="0"/>
              </a:rPr>
              <a:t>On August 11, MOPITT experienced failure of the MWIR PMC-2 (channel 7) with sensitivity in the upper troposphere. Sensitivity in the lower troposphere remains good in the MWIR and the SWIR observation was not impacted. MOPITT will continue producing vertical profiles and columns; AK describes the reduced sensitivity.</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57186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54AB90-85EF-4334-5B60-3AAC9B45DCEE}"/>
              </a:ext>
            </a:extLst>
          </p:cNvPr>
          <p:cNvSpPr txBox="1"/>
          <p:nvPr/>
        </p:nvSpPr>
        <p:spPr>
          <a:xfrm>
            <a:off x="0" y="46473"/>
            <a:ext cx="11613931" cy="461665"/>
          </a:xfrm>
          <a:prstGeom prst="rect">
            <a:avLst/>
          </a:prstGeom>
          <a:noFill/>
        </p:spPr>
        <p:txBody>
          <a:bodyPr wrap="square" rtlCol="0">
            <a:spAutoFit/>
          </a:bodyPr>
          <a:lstStyle/>
          <a:p>
            <a:pPr algn="ctr"/>
            <a:r>
              <a:rPr lang="en-US" sz="2400" b="1" dirty="0"/>
              <a:t>Investigating the use the long AIRS record to examine trends in NH</a:t>
            </a:r>
            <a:r>
              <a:rPr lang="en-US" sz="2400" b="1" baseline="-25000" dirty="0"/>
              <a:t>3</a:t>
            </a:r>
            <a:r>
              <a:rPr lang="en-US" sz="2400" b="1" dirty="0"/>
              <a:t>- first case: NW  Europe</a:t>
            </a:r>
          </a:p>
        </p:txBody>
      </p:sp>
      <p:pic>
        <p:nvPicPr>
          <p:cNvPr id="7" name="Picture 6" descr="Chart&#10;&#10;Description automatically generated">
            <a:extLst>
              <a:ext uri="{FF2B5EF4-FFF2-40B4-BE49-F238E27FC236}">
                <a16:creationId xmlns:a16="http://schemas.microsoft.com/office/drawing/2014/main" id="{E7E6F5A2-98B5-65C1-9D88-9938856A890D}"/>
              </a:ext>
            </a:extLst>
          </p:cNvPr>
          <p:cNvPicPr>
            <a:picLocks noChangeAspect="1"/>
          </p:cNvPicPr>
          <p:nvPr/>
        </p:nvPicPr>
        <p:blipFill>
          <a:blip r:embed="rId2"/>
          <a:stretch>
            <a:fillRect/>
          </a:stretch>
        </p:blipFill>
        <p:spPr>
          <a:xfrm>
            <a:off x="116959" y="620473"/>
            <a:ext cx="3627139" cy="2567121"/>
          </a:xfrm>
          <a:prstGeom prst="rect">
            <a:avLst/>
          </a:prstGeom>
        </p:spPr>
      </p:pic>
      <p:pic>
        <p:nvPicPr>
          <p:cNvPr id="8" name="Picture 7" descr="Text&#10;&#10;Description automatically generated">
            <a:extLst>
              <a:ext uri="{FF2B5EF4-FFF2-40B4-BE49-F238E27FC236}">
                <a16:creationId xmlns:a16="http://schemas.microsoft.com/office/drawing/2014/main" id="{23164238-966C-DA91-18B2-DB58464C0C77}"/>
              </a:ext>
            </a:extLst>
          </p:cNvPr>
          <p:cNvPicPr>
            <a:picLocks noChangeAspect="1"/>
          </p:cNvPicPr>
          <p:nvPr/>
        </p:nvPicPr>
        <p:blipFill>
          <a:blip r:embed="rId3"/>
          <a:stretch>
            <a:fillRect/>
          </a:stretch>
        </p:blipFill>
        <p:spPr>
          <a:xfrm>
            <a:off x="7358915" y="509575"/>
            <a:ext cx="3886877" cy="2776340"/>
          </a:xfrm>
          <a:prstGeom prst="rect">
            <a:avLst/>
          </a:prstGeom>
          <a:solidFill>
            <a:schemeClr val="tx1"/>
          </a:solidFill>
        </p:spPr>
      </p:pic>
      <p:sp>
        <p:nvSpPr>
          <p:cNvPr id="10" name="TextBox 9">
            <a:extLst>
              <a:ext uri="{FF2B5EF4-FFF2-40B4-BE49-F238E27FC236}">
                <a16:creationId xmlns:a16="http://schemas.microsoft.com/office/drawing/2014/main" id="{EA570D65-DAA5-64C9-F966-1AEE78A38CDA}"/>
              </a:ext>
            </a:extLst>
          </p:cNvPr>
          <p:cNvSpPr txBox="1"/>
          <p:nvPr/>
        </p:nvSpPr>
        <p:spPr>
          <a:xfrm>
            <a:off x="3908058" y="1082138"/>
            <a:ext cx="3286897" cy="1600438"/>
          </a:xfrm>
          <a:prstGeom prst="rect">
            <a:avLst/>
          </a:prstGeom>
          <a:noFill/>
        </p:spPr>
        <p:txBody>
          <a:bodyPr wrap="square" rtlCol="0">
            <a:spAutoFit/>
          </a:bodyPr>
          <a:lstStyle/>
          <a:p>
            <a:pPr marL="285744" indent="-285744">
              <a:buFont typeface="Arial" panose="020B0604020202020204" pitchFamily="34" charset="0"/>
              <a:buChar char="•"/>
            </a:pPr>
            <a:r>
              <a:rPr lang="en-US" sz="1400" dirty="0" err="1"/>
              <a:t>CrIS</a:t>
            </a:r>
            <a:r>
              <a:rPr lang="en-US" sz="1400" dirty="0"/>
              <a:t> and AIRS are 53% correlated in the red box and 75% correlated in the yellow box</a:t>
            </a:r>
          </a:p>
          <a:p>
            <a:pPr marL="285744" indent="-285744">
              <a:buFont typeface="Arial" panose="020B0604020202020204" pitchFamily="34" charset="0"/>
              <a:buChar char="•"/>
            </a:pPr>
            <a:r>
              <a:rPr lang="en-US" sz="1400" dirty="0"/>
              <a:t>Peak concentrations are present at similar times in both boxes: weather and/or agricultural practices controlling emissions? </a:t>
            </a:r>
          </a:p>
        </p:txBody>
      </p:sp>
      <p:pic>
        <p:nvPicPr>
          <p:cNvPr id="16" name="Picture 15" descr="Chart&#10;&#10;Description automatically generated">
            <a:extLst>
              <a:ext uri="{FF2B5EF4-FFF2-40B4-BE49-F238E27FC236}">
                <a16:creationId xmlns:a16="http://schemas.microsoft.com/office/drawing/2014/main" id="{19131994-81F7-C313-8EBD-971617A752D9}"/>
              </a:ext>
            </a:extLst>
          </p:cNvPr>
          <p:cNvPicPr>
            <a:picLocks noChangeAspect="1"/>
          </p:cNvPicPr>
          <p:nvPr/>
        </p:nvPicPr>
        <p:blipFill rotWithShape="1">
          <a:blip r:embed="rId4"/>
          <a:srcRect l="13205"/>
          <a:stretch/>
        </p:blipFill>
        <p:spPr>
          <a:xfrm>
            <a:off x="7307132" y="3333685"/>
            <a:ext cx="4490211" cy="3195760"/>
          </a:xfrm>
          <a:prstGeom prst="rect">
            <a:avLst/>
          </a:prstGeom>
        </p:spPr>
      </p:pic>
      <p:grpSp>
        <p:nvGrpSpPr>
          <p:cNvPr id="24" name="Group 23">
            <a:extLst>
              <a:ext uri="{FF2B5EF4-FFF2-40B4-BE49-F238E27FC236}">
                <a16:creationId xmlns:a16="http://schemas.microsoft.com/office/drawing/2014/main" id="{CC125D09-D820-BA27-A0CC-D15D159313E2}"/>
              </a:ext>
            </a:extLst>
          </p:cNvPr>
          <p:cNvGrpSpPr/>
          <p:nvPr/>
        </p:nvGrpSpPr>
        <p:grpSpPr>
          <a:xfrm>
            <a:off x="3421232" y="3753812"/>
            <a:ext cx="4260547" cy="2507929"/>
            <a:chOff x="2091559" y="3660948"/>
            <a:chExt cx="4260546" cy="2507929"/>
          </a:xfrm>
        </p:grpSpPr>
        <p:pic>
          <p:nvPicPr>
            <p:cNvPr id="14" name="Picture 13" descr="Chart, line chart&#10;&#10;Description automatically generated">
              <a:extLst>
                <a:ext uri="{FF2B5EF4-FFF2-40B4-BE49-F238E27FC236}">
                  <a16:creationId xmlns:a16="http://schemas.microsoft.com/office/drawing/2014/main" id="{00A5E990-FBD1-EAD3-17D4-F6337DD60BC0}"/>
                </a:ext>
              </a:extLst>
            </p:cNvPr>
            <p:cNvPicPr>
              <a:picLocks noChangeAspect="1"/>
            </p:cNvPicPr>
            <p:nvPr/>
          </p:nvPicPr>
          <p:blipFill rotWithShape="1">
            <a:blip r:embed="rId5"/>
            <a:srcRect l="12839"/>
            <a:stretch/>
          </p:blipFill>
          <p:spPr>
            <a:xfrm>
              <a:off x="2091559" y="3923807"/>
              <a:ext cx="4260546" cy="2245070"/>
            </a:xfrm>
            <a:prstGeom prst="rect">
              <a:avLst/>
            </a:prstGeom>
          </p:spPr>
        </p:pic>
        <p:pic>
          <p:nvPicPr>
            <p:cNvPr id="20" name="Picture 19" descr="Chart&#10;&#10;Description automatically generated">
              <a:extLst>
                <a:ext uri="{FF2B5EF4-FFF2-40B4-BE49-F238E27FC236}">
                  <a16:creationId xmlns:a16="http://schemas.microsoft.com/office/drawing/2014/main" id="{43756AFB-F36C-A201-D3EC-2AE296AB170E}"/>
                </a:ext>
              </a:extLst>
            </p:cNvPr>
            <p:cNvPicPr>
              <a:picLocks noChangeAspect="1"/>
            </p:cNvPicPr>
            <p:nvPr/>
          </p:nvPicPr>
          <p:blipFill rotWithShape="1">
            <a:blip r:embed="rId4"/>
            <a:srcRect l="17787" t="224" r="61486" b="91963"/>
            <a:stretch/>
          </p:blipFill>
          <p:spPr>
            <a:xfrm>
              <a:off x="2343426" y="3669568"/>
              <a:ext cx="1128986" cy="262860"/>
            </a:xfrm>
            <a:prstGeom prst="rect">
              <a:avLst/>
            </a:prstGeom>
          </p:spPr>
        </p:pic>
        <p:pic>
          <p:nvPicPr>
            <p:cNvPr id="21" name="Picture 20" descr="Chart&#10;&#10;Description automatically generated">
              <a:extLst>
                <a:ext uri="{FF2B5EF4-FFF2-40B4-BE49-F238E27FC236}">
                  <a16:creationId xmlns:a16="http://schemas.microsoft.com/office/drawing/2014/main" id="{C930EE08-9E02-42B4-601B-D6B72B3FD2AD}"/>
                </a:ext>
              </a:extLst>
            </p:cNvPr>
            <p:cNvPicPr>
              <a:picLocks noChangeAspect="1"/>
            </p:cNvPicPr>
            <p:nvPr/>
          </p:nvPicPr>
          <p:blipFill rotWithShape="1">
            <a:blip r:embed="rId4"/>
            <a:srcRect l="62180" t="942" r="9060" b="91245"/>
            <a:stretch/>
          </p:blipFill>
          <p:spPr>
            <a:xfrm>
              <a:off x="4392072" y="3660948"/>
              <a:ext cx="1566483" cy="262859"/>
            </a:xfrm>
            <a:prstGeom prst="rect">
              <a:avLst/>
            </a:prstGeom>
          </p:spPr>
        </p:pic>
      </p:grpSp>
      <p:sp>
        <p:nvSpPr>
          <p:cNvPr id="23" name="TextBox 22">
            <a:extLst>
              <a:ext uri="{FF2B5EF4-FFF2-40B4-BE49-F238E27FC236}">
                <a16:creationId xmlns:a16="http://schemas.microsoft.com/office/drawing/2014/main" id="{A966EFA1-097D-6DEB-235D-7DDA55943B25}"/>
              </a:ext>
            </a:extLst>
          </p:cNvPr>
          <p:cNvSpPr txBox="1"/>
          <p:nvPr/>
        </p:nvSpPr>
        <p:spPr>
          <a:xfrm>
            <a:off x="134337" y="4207556"/>
            <a:ext cx="3286897" cy="1169551"/>
          </a:xfrm>
          <a:prstGeom prst="rect">
            <a:avLst/>
          </a:prstGeom>
          <a:noFill/>
        </p:spPr>
        <p:txBody>
          <a:bodyPr wrap="square" rtlCol="0">
            <a:spAutoFit/>
          </a:bodyPr>
          <a:lstStyle/>
          <a:p>
            <a:pPr marL="285744" indent="-285744">
              <a:buFont typeface="Arial" panose="020B0604020202020204" pitchFamily="34" charset="0"/>
              <a:buChar char="•"/>
            </a:pPr>
            <a:r>
              <a:rPr lang="en-US" sz="1400" dirty="0"/>
              <a:t>NH</a:t>
            </a:r>
            <a:r>
              <a:rPr lang="en-US" sz="1400" baseline="-25000" dirty="0"/>
              <a:t>3</a:t>
            </a:r>
            <a:r>
              <a:rPr lang="en-US" sz="1400" dirty="0"/>
              <a:t> and surface temperature are moderately to highly correlated in spring/early summer</a:t>
            </a:r>
          </a:p>
          <a:p>
            <a:pPr marL="285744" indent="-285744">
              <a:buFont typeface="Arial" panose="020B0604020202020204" pitchFamily="34" charset="0"/>
              <a:buChar char="•"/>
            </a:pPr>
            <a:r>
              <a:rPr lang="en-US" sz="1400" dirty="0"/>
              <a:t>Correlations are strongest in months with fertilizer application</a:t>
            </a:r>
          </a:p>
        </p:txBody>
      </p:sp>
    </p:spTree>
    <p:extLst>
      <p:ext uri="{BB962C8B-B14F-4D97-AF65-F5344CB8AC3E}">
        <p14:creationId xmlns:p14="http://schemas.microsoft.com/office/powerpoint/2010/main" val="5853016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379FFD31-3A2D-5D61-6231-56C9C4138352}"/>
              </a:ext>
            </a:extLst>
          </p:cNvPr>
          <p:cNvGrpSpPr/>
          <p:nvPr/>
        </p:nvGrpSpPr>
        <p:grpSpPr>
          <a:xfrm>
            <a:off x="7047573" y="10370"/>
            <a:ext cx="4995849" cy="3360637"/>
            <a:chOff x="6262299" y="3292842"/>
            <a:chExt cx="4995850" cy="3360637"/>
          </a:xfrm>
        </p:grpSpPr>
        <p:pic>
          <p:nvPicPr>
            <p:cNvPr id="4" name="Picture 3">
              <a:extLst>
                <a:ext uri="{FF2B5EF4-FFF2-40B4-BE49-F238E27FC236}">
                  <a16:creationId xmlns:a16="http://schemas.microsoft.com/office/drawing/2014/main" id="{CFD820BA-BA7F-E76C-D654-7299175C1B58}"/>
                </a:ext>
              </a:extLst>
            </p:cNvPr>
            <p:cNvPicPr>
              <a:picLocks noChangeAspect="1"/>
            </p:cNvPicPr>
            <p:nvPr/>
          </p:nvPicPr>
          <p:blipFill rotWithShape="1">
            <a:blip r:embed="rId2"/>
            <a:srcRect l="11700" r="6627" b="9241"/>
            <a:stretch/>
          </p:blipFill>
          <p:spPr>
            <a:xfrm>
              <a:off x="6262302" y="3613972"/>
              <a:ext cx="4995847" cy="3039507"/>
            </a:xfrm>
            <a:prstGeom prst="rect">
              <a:avLst/>
            </a:prstGeom>
          </p:spPr>
        </p:pic>
        <p:sp>
          <p:nvSpPr>
            <p:cNvPr id="5" name="TextBox 4">
              <a:extLst>
                <a:ext uri="{FF2B5EF4-FFF2-40B4-BE49-F238E27FC236}">
                  <a16:creationId xmlns:a16="http://schemas.microsoft.com/office/drawing/2014/main" id="{603F1501-C3A2-36C7-7DA7-28598C3495BC}"/>
                </a:ext>
              </a:extLst>
            </p:cNvPr>
            <p:cNvSpPr txBox="1"/>
            <p:nvPr/>
          </p:nvSpPr>
          <p:spPr>
            <a:xfrm>
              <a:off x="6262299" y="3292842"/>
              <a:ext cx="4767359" cy="338554"/>
            </a:xfrm>
            <a:prstGeom prst="rect">
              <a:avLst/>
            </a:prstGeom>
            <a:noFill/>
          </p:spPr>
          <p:txBody>
            <a:bodyPr wrap="square" rtlCol="0">
              <a:spAutoFit/>
            </a:bodyPr>
            <a:lstStyle/>
            <a:p>
              <a:r>
                <a:rPr lang="en-US" sz="1600" dirty="0"/>
                <a:t>Two weeks since fires start: 09/05 – 09/18, 2020</a:t>
              </a:r>
            </a:p>
          </p:txBody>
        </p:sp>
        <p:sp>
          <p:nvSpPr>
            <p:cNvPr id="6" name="TextBox 5">
              <a:extLst>
                <a:ext uri="{FF2B5EF4-FFF2-40B4-BE49-F238E27FC236}">
                  <a16:creationId xmlns:a16="http://schemas.microsoft.com/office/drawing/2014/main" id="{E50DA24D-914E-5915-14CB-A947180117BF}"/>
                </a:ext>
              </a:extLst>
            </p:cNvPr>
            <p:cNvSpPr txBox="1"/>
            <p:nvPr/>
          </p:nvSpPr>
          <p:spPr>
            <a:xfrm>
              <a:off x="8542462" y="5762995"/>
              <a:ext cx="272832" cy="307777"/>
            </a:xfrm>
            <a:prstGeom prst="rect">
              <a:avLst/>
            </a:prstGeom>
            <a:noFill/>
          </p:spPr>
          <p:txBody>
            <a:bodyPr wrap="none" rtlCol="0">
              <a:spAutoFit/>
            </a:bodyPr>
            <a:lstStyle/>
            <a:p>
              <a:r>
                <a:rPr lang="en-US" sz="1400" dirty="0"/>
                <a:t>1</a:t>
              </a:r>
            </a:p>
          </p:txBody>
        </p:sp>
        <p:sp>
          <p:nvSpPr>
            <p:cNvPr id="7" name="TextBox 6">
              <a:extLst>
                <a:ext uri="{FF2B5EF4-FFF2-40B4-BE49-F238E27FC236}">
                  <a16:creationId xmlns:a16="http://schemas.microsoft.com/office/drawing/2014/main" id="{5BC722BA-F2D6-0516-00FB-48749EAA3F61}"/>
                </a:ext>
              </a:extLst>
            </p:cNvPr>
            <p:cNvSpPr txBox="1"/>
            <p:nvPr/>
          </p:nvSpPr>
          <p:spPr>
            <a:xfrm>
              <a:off x="8264157" y="4291909"/>
              <a:ext cx="266420" cy="292388"/>
            </a:xfrm>
            <a:prstGeom prst="rect">
              <a:avLst/>
            </a:prstGeom>
            <a:noFill/>
          </p:spPr>
          <p:txBody>
            <a:bodyPr wrap="none" rtlCol="0">
              <a:spAutoFit/>
            </a:bodyPr>
            <a:lstStyle/>
            <a:p>
              <a:r>
                <a:rPr lang="en-US" sz="1300" dirty="0"/>
                <a:t>2</a:t>
              </a:r>
            </a:p>
          </p:txBody>
        </p:sp>
        <p:sp>
          <p:nvSpPr>
            <p:cNvPr id="8" name="TextBox 7">
              <a:extLst>
                <a:ext uri="{FF2B5EF4-FFF2-40B4-BE49-F238E27FC236}">
                  <a16:creationId xmlns:a16="http://schemas.microsoft.com/office/drawing/2014/main" id="{98A040C9-DF1A-9A96-444C-95A37CB3C174}"/>
                </a:ext>
              </a:extLst>
            </p:cNvPr>
            <p:cNvSpPr txBox="1"/>
            <p:nvPr/>
          </p:nvSpPr>
          <p:spPr>
            <a:xfrm>
              <a:off x="7210763" y="3994601"/>
              <a:ext cx="285656" cy="338554"/>
            </a:xfrm>
            <a:prstGeom prst="rect">
              <a:avLst/>
            </a:prstGeom>
            <a:noFill/>
          </p:spPr>
          <p:txBody>
            <a:bodyPr wrap="none" rtlCol="0">
              <a:spAutoFit/>
            </a:bodyPr>
            <a:lstStyle/>
            <a:p>
              <a:r>
                <a:rPr lang="en-US" sz="1600" dirty="0"/>
                <a:t>3</a:t>
              </a:r>
            </a:p>
          </p:txBody>
        </p:sp>
        <p:cxnSp>
          <p:nvCxnSpPr>
            <p:cNvPr id="9" name="Straight Arrow Connector 8">
              <a:extLst>
                <a:ext uri="{FF2B5EF4-FFF2-40B4-BE49-F238E27FC236}">
                  <a16:creationId xmlns:a16="http://schemas.microsoft.com/office/drawing/2014/main" id="{7CD7361B-8F1A-68B6-4F61-DE4FFBC4B6E9}"/>
                </a:ext>
              </a:extLst>
            </p:cNvPr>
            <p:cNvCxnSpPr>
              <a:cxnSpLocks/>
            </p:cNvCxnSpPr>
            <p:nvPr/>
          </p:nvCxnSpPr>
          <p:spPr>
            <a:xfrm flipV="1">
              <a:off x="6883685" y="4572610"/>
              <a:ext cx="296935" cy="851477"/>
            </a:xfrm>
            <a:prstGeom prst="straightConnector1">
              <a:avLst/>
            </a:prstGeom>
            <a:ln w="25400">
              <a:solidFill>
                <a:srgbClr val="FFFF00"/>
              </a:solidFill>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id="{A987D3DF-641A-2ACD-F738-FEEDF10411A7}"/>
                </a:ext>
              </a:extLst>
            </p:cNvPr>
            <p:cNvCxnSpPr>
              <a:cxnSpLocks/>
            </p:cNvCxnSpPr>
            <p:nvPr/>
          </p:nvCxnSpPr>
          <p:spPr>
            <a:xfrm flipV="1">
              <a:off x="7087573" y="4642988"/>
              <a:ext cx="1176584" cy="899299"/>
            </a:xfrm>
            <a:prstGeom prst="straightConnector1">
              <a:avLst/>
            </a:prstGeom>
            <a:ln w="25400">
              <a:solidFill>
                <a:srgbClr val="FFFF00"/>
              </a:solidFill>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a:extLst>
                <a:ext uri="{FF2B5EF4-FFF2-40B4-BE49-F238E27FC236}">
                  <a16:creationId xmlns:a16="http://schemas.microsoft.com/office/drawing/2014/main" id="{79E415F5-222D-EA55-109C-2A3F95CEB93B}"/>
                </a:ext>
              </a:extLst>
            </p:cNvPr>
            <p:cNvCxnSpPr>
              <a:cxnSpLocks/>
            </p:cNvCxnSpPr>
            <p:nvPr/>
          </p:nvCxnSpPr>
          <p:spPr>
            <a:xfrm>
              <a:off x="7087573" y="5746808"/>
              <a:ext cx="1311397" cy="120996"/>
            </a:xfrm>
            <a:prstGeom prst="straightConnector1">
              <a:avLst/>
            </a:prstGeom>
            <a:ln w="25400">
              <a:solidFill>
                <a:srgbClr val="FFFF00"/>
              </a:solidFill>
              <a:tailEnd type="triangle"/>
            </a:ln>
          </p:spPr>
          <p:style>
            <a:lnRef idx="1">
              <a:schemeClr val="accent2"/>
            </a:lnRef>
            <a:fillRef idx="0">
              <a:schemeClr val="accent2"/>
            </a:fillRef>
            <a:effectRef idx="0">
              <a:schemeClr val="accent2"/>
            </a:effectRef>
            <a:fontRef idx="minor">
              <a:schemeClr val="tx1"/>
            </a:fontRef>
          </p:style>
        </p:cxnSp>
      </p:grpSp>
      <p:grpSp>
        <p:nvGrpSpPr>
          <p:cNvPr id="12" name="Group 11">
            <a:extLst>
              <a:ext uri="{FF2B5EF4-FFF2-40B4-BE49-F238E27FC236}">
                <a16:creationId xmlns:a16="http://schemas.microsoft.com/office/drawing/2014/main" id="{2E3E136D-92ED-719C-25E2-ECCF7101E972}"/>
              </a:ext>
            </a:extLst>
          </p:cNvPr>
          <p:cNvGrpSpPr/>
          <p:nvPr/>
        </p:nvGrpSpPr>
        <p:grpSpPr>
          <a:xfrm>
            <a:off x="364540" y="1979465"/>
            <a:ext cx="6342851" cy="4878536"/>
            <a:chOff x="1793562" y="612274"/>
            <a:chExt cx="7918490" cy="6109438"/>
          </a:xfrm>
        </p:grpSpPr>
        <p:grpSp>
          <p:nvGrpSpPr>
            <p:cNvPr id="13" name="Group 12">
              <a:extLst>
                <a:ext uri="{FF2B5EF4-FFF2-40B4-BE49-F238E27FC236}">
                  <a16:creationId xmlns:a16="http://schemas.microsoft.com/office/drawing/2014/main" id="{CE1CB3E9-6216-9C01-9C44-A6B2779654B9}"/>
                </a:ext>
              </a:extLst>
            </p:cNvPr>
            <p:cNvGrpSpPr/>
            <p:nvPr/>
          </p:nvGrpSpPr>
          <p:grpSpPr>
            <a:xfrm>
              <a:off x="1793562" y="612274"/>
              <a:ext cx="7918490" cy="6109438"/>
              <a:chOff x="929962" y="748562"/>
              <a:chExt cx="7918490" cy="6109438"/>
            </a:xfrm>
          </p:grpSpPr>
          <p:grpSp>
            <p:nvGrpSpPr>
              <p:cNvPr id="15" name="Group 14">
                <a:extLst>
                  <a:ext uri="{FF2B5EF4-FFF2-40B4-BE49-F238E27FC236}">
                    <a16:creationId xmlns:a16="http://schemas.microsoft.com/office/drawing/2014/main" id="{53FD64E3-652E-E65A-0FC1-A9FA6279867F}"/>
                  </a:ext>
                </a:extLst>
              </p:cNvPr>
              <p:cNvGrpSpPr/>
              <p:nvPr/>
            </p:nvGrpSpPr>
            <p:grpSpPr>
              <a:xfrm>
                <a:off x="1015069" y="748562"/>
                <a:ext cx="7831550" cy="3328136"/>
                <a:chOff x="1027768" y="2324913"/>
                <a:chExt cx="9997906" cy="4240984"/>
              </a:xfrm>
            </p:grpSpPr>
            <p:grpSp>
              <p:nvGrpSpPr>
                <p:cNvPr id="20" name="Group 19">
                  <a:extLst>
                    <a:ext uri="{FF2B5EF4-FFF2-40B4-BE49-F238E27FC236}">
                      <a16:creationId xmlns:a16="http://schemas.microsoft.com/office/drawing/2014/main" id="{2E204192-7AB5-9E97-01C6-01A825DA3116}"/>
                    </a:ext>
                  </a:extLst>
                </p:cNvPr>
                <p:cNvGrpSpPr/>
                <p:nvPr/>
              </p:nvGrpSpPr>
              <p:grpSpPr>
                <a:xfrm>
                  <a:off x="1027768" y="2324913"/>
                  <a:ext cx="9997906" cy="4240984"/>
                  <a:chOff x="1492553" y="3344552"/>
                  <a:chExt cx="8430564" cy="3690682"/>
                </a:xfrm>
              </p:grpSpPr>
              <p:grpSp>
                <p:nvGrpSpPr>
                  <p:cNvPr id="22" name="Group 21">
                    <a:extLst>
                      <a:ext uri="{FF2B5EF4-FFF2-40B4-BE49-F238E27FC236}">
                        <a16:creationId xmlns:a16="http://schemas.microsoft.com/office/drawing/2014/main" id="{44378C1D-47DC-F58B-55CB-E0B8FC70BAFC}"/>
                      </a:ext>
                    </a:extLst>
                  </p:cNvPr>
                  <p:cNvGrpSpPr/>
                  <p:nvPr/>
                </p:nvGrpSpPr>
                <p:grpSpPr>
                  <a:xfrm>
                    <a:off x="3255623" y="3344552"/>
                    <a:ext cx="6667494" cy="3615596"/>
                    <a:chOff x="2775228" y="2063131"/>
                    <a:chExt cx="8088003" cy="4656344"/>
                  </a:xfrm>
                </p:grpSpPr>
                <p:pic>
                  <p:nvPicPr>
                    <p:cNvPr id="24" name="Picture 23">
                      <a:extLst>
                        <a:ext uri="{FF2B5EF4-FFF2-40B4-BE49-F238E27FC236}">
                          <a16:creationId xmlns:a16="http://schemas.microsoft.com/office/drawing/2014/main" id="{EC48288C-B3AD-B277-1EA5-998724119983}"/>
                        </a:ext>
                      </a:extLst>
                    </p:cNvPr>
                    <p:cNvPicPr>
                      <a:picLocks noChangeAspect="1"/>
                    </p:cNvPicPr>
                    <p:nvPr/>
                  </p:nvPicPr>
                  <p:blipFill>
                    <a:blip r:embed="rId3"/>
                    <a:stretch>
                      <a:fillRect/>
                    </a:stretch>
                  </p:blipFill>
                  <p:spPr>
                    <a:xfrm>
                      <a:off x="5835850" y="2709041"/>
                      <a:ext cx="5027381" cy="4010434"/>
                    </a:xfrm>
                    <a:prstGeom prst="rect">
                      <a:avLst/>
                    </a:prstGeom>
                  </p:spPr>
                </p:pic>
                <p:sp>
                  <p:nvSpPr>
                    <p:cNvPr id="25" name="TextBox 24">
                      <a:extLst>
                        <a:ext uri="{FF2B5EF4-FFF2-40B4-BE49-F238E27FC236}">
                          <a16:creationId xmlns:a16="http://schemas.microsoft.com/office/drawing/2014/main" id="{1BC29BDF-E683-B0ED-B88C-706E7E710E0B}"/>
                        </a:ext>
                      </a:extLst>
                    </p:cNvPr>
                    <p:cNvSpPr txBox="1"/>
                    <p:nvPr/>
                  </p:nvSpPr>
                  <p:spPr>
                    <a:xfrm>
                      <a:off x="2775228" y="2063131"/>
                      <a:ext cx="1607666" cy="660540"/>
                    </a:xfrm>
                    <a:prstGeom prst="rect">
                      <a:avLst/>
                    </a:prstGeom>
                    <a:noFill/>
                  </p:spPr>
                  <p:txBody>
                    <a:bodyPr wrap="none" rtlCol="0">
                      <a:spAutoFit/>
                    </a:bodyPr>
                    <a:lstStyle/>
                    <a:p>
                      <a:r>
                        <a:rPr lang="en-US" dirty="0">
                          <a:solidFill>
                            <a:srgbClr val="FFC000"/>
                          </a:solidFill>
                        </a:rPr>
                        <a:t>LA basin</a:t>
                      </a:r>
                    </a:p>
                  </p:txBody>
                </p:sp>
                <p:sp>
                  <p:nvSpPr>
                    <p:cNvPr id="26" name="TextBox 25">
                      <a:extLst>
                        <a:ext uri="{FF2B5EF4-FFF2-40B4-BE49-F238E27FC236}">
                          <a16:creationId xmlns:a16="http://schemas.microsoft.com/office/drawing/2014/main" id="{8F215A5B-13BD-069A-F4D8-8F3D6ECFA829}"/>
                        </a:ext>
                      </a:extLst>
                    </p:cNvPr>
                    <p:cNvSpPr txBox="1"/>
                    <p:nvPr/>
                  </p:nvSpPr>
                  <p:spPr>
                    <a:xfrm>
                      <a:off x="7657602" y="2084891"/>
                      <a:ext cx="2578330" cy="660540"/>
                    </a:xfrm>
                    <a:prstGeom prst="rect">
                      <a:avLst/>
                    </a:prstGeom>
                    <a:noFill/>
                  </p:spPr>
                  <p:txBody>
                    <a:bodyPr wrap="none" rtlCol="0">
                      <a:spAutoFit/>
                    </a:bodyPr>
                    <a:lstStyle/>
                    <a:p>
                      <a:r>
                        <a:rPr lang="en-US" dirty="0">
                          <a:solidFill>
                            <a:srgbClr val="00B0F0"/>
                          </a:solidFill>
                        </a:rPr>
                        <a:t>Imperial Valley </a:t>
                      </a:r>
                    </a:p>
                  </p:txBody>
                </p:sp>
              </p:grpSp>
              <p:pic>
                <p:nvPicPr>
                  <p:cNvPr id="23" name="Picture 22" descr="A graph with numbers and lines&#10;&#10;Description automatically generated">
                    <a:extLst>
                      <a:ext uri="{FF2B5EF4-FFF2-40B4-BE49-F238E27FC236}">
                        <a16:creationId xmlns:a16="http://schemas.microsoft.com/office/drawing/2014/main" id="{10700B90-A946-8FD1-BF00-D48D095F5E2D}"/>
                      </a:ext>
                    </a:extLst>
                  </p:cNvPr>
                  <p:cNvPicPr>
                    <a:picLocks noChangeAspect="1"/>
                  </p:cNvPicPr>
                  <p:nvPr/>
                </p:nvPicPr>
                <p:blipFill>
                  <a:blip r:embed="rId4"/>
                  <a:stretch>
                    <a:fillRect/>
                  </a:stretch>
                </p:blipFill>
                <p:spPr>
                  <a:xfrm>
                    <a:off x="1492553" y="3771011"/>
                    <a:ext cx="4150225" cy="3264223"/>
                  </a:xfrm>
                  <a:prstGeom prst="rect">
                    <a:avLst/>
                  </a:prstGeom>
                </p:spPr>
              </p:pic>
            </p:grpSp>
            <p:pic>
              <p:nvPicPr>
                <p:cNvPr id="21" name="Picture 20" descr="A black text on a white background&#10;&#10;Description automatically generated">
                  <a:extLst>
                    <a:ext uri="{FF2B5EF4-FFF2-40B4-BE49-F238E27FC236}">
                      <a16:creationId xmlns:a16="http://schemas.microsoft.com/office/drawing/2014/main" id="{CAA265EC-6AD5-381A-F68E-4AE55A17A79E}"/>
                    </a:ext>
                  </a:extLst>
                </p:cNvPr>
                <p:cNvPicPr>
                  <a:picLocks noChangeAspect="1"/>
                </p:cNvPicPr>
                <p:nvPr/>
              </p:nvPicPr>
              <p:blipFill>
                <a:blip r:embed="rId5"/>
                <a:stretch>
                  <a:fillRect/>
                </a:stretch>
              </p:blipFill>
              <p:spPr>
                <a:xfrm>
                  <a:off x="6063359" y="2933608"/>
                  <a:ext cx="403901" cy="2955816"/>
                </a:xfrm>
                <a:prstGeom prst="rect">
                  <a:avLst/>
                </a:prstGeom>
              </p:spPr>
            </p:pic>
          </p:grpSp>
          <p:grpSp>
            <p:nvGrpSpPr>
              <p:cNvPr id="16" name="Group 15">
                <a:extLst>
                  <a:ext uri="{FF2B5EF4-FFF2-40B4-BE49-F238E27FC236}">
                    <a16:creationId xmlns:a16="http://schemas.microsoft.com/office/drawing/2014/main" id="{946A7823-8202-1E95-87AF-D5E937611FFA}"/>
                  </a:ext>
                </a:extLst>
              </p:cNvPr>
              <p:cNvGrpSpPr/>
              <p:nvPr/>
            </p:nvGrpSpPr>
            <p:grpSpPr>
              <a:xfrm>
                <a:off x="929962" y="3740322"/>
                <a:ext cx="7918490" cy="3117678"/>
                <a:chOff x="803704" y="2137797"/>
                <a:chExt cx="10754064" cy="4045326"/>
              </a:xfrm>
            </p:grpSpPr>
            <p:pic>
              <p:nvPicPr>
                <p:cNvPr id="18" name="Picture 17" descr="A graph with colorful lines and numbers&#10;&#10;Description automatically generated">
                  <a:extLst>
                    <a:ext uri="{FF2B5EF4-FFF2-40B4-BE49-F238E27FC236}">
                      <a16:creationId xmlns:a16="http://schemas.microsoft.com/office/drawing/2014/main" id="{C5943B28-2AE7-B6AD-47A5-DBFD31BB9909}"/>
                    </a:ext>
                  </a:extLst>
                </p:cNvPr>
                <p:cNvPicPr>
                  <a:picLocks noChangeAspect="1"/>
                </p:cNvPicPr>
                <p:nvPr/>
              </p:nvPicPr>
              <p:blipFill>
                <a:blip r:embed="rId6"/>
                <a:stretch>
                  <a:fillRect/>
                </a:stretch>
              </p:blipFill>
              <p:spPr>
                <a:xfrm>
                  <a:off x="803704" y="2137797"/>
                  <a:ext cx="5318123" cy="4045326"/>
                </a:xfrm>
                <a:prstGeom prst="rect">
                  <a:avLst/>
                </a:prstGeom>
              </p:spPr>
            </p:pic>
            <p:pic>
              <p:nvPicPr>
                <p:cNvPr id="19" name="Picture 18" descr="A graph with numbers and lines&#10;&#10;Description automatically generated">
                  <a:extLst>
                    <a:ext uri="{FF2B5EF4-FFF2-40B4-BE49-F238E27FC236}">
                      <a16:creationId xmlns:a16="http://schemas.microsoft.com/office/drawing/2014/main" id="{4409AA9B-7082-4951-AA8D-376F12C2E267}"/>
                    </a:ext>
                  </a:extLst>
                </p:cNvPr>
                <p:cNvPicPr>
                  <a:picLocks noChangeAspect="1"/>
                </p:cNvPicPr>
                <p:nvPr/>
              </p:nvPicPr>
              <p:blipFill>
                <a:blip r:embed="rId7"/>
                <a:stretch>
                  <a:fillRect/>
                </a:stretch>
              </p:blipFill>
              <p:spPr>
                <a:xfrm>
                  <a:off x="6310756" y="2208997"/>
                  <a:ext cx="5247012" cy="3974125"/>
                </a:xfrm>
                <a:prstGeom prst="rect">
                  <a:avLst/>
                </a:prstGeom>
              </p:spPr>
            </p:pic>
          </p:grpSp>
          <p:pic>
            <p:nvPicPr>
              <p:cNvPr id="17" name="Picture 16" descr="A black text on a white background&#10;&#10;Description automatically generated">
                <a:extLst>
                  <a:ext uri="{FF2B5EF4-FFF2-40B4-BE49-F238E27FC236}">
                    <a16:creationId xmlns:a16="http://schemas.microsoft.com/office/drawing/2014/main" id="{5EF69245-CBDB-13BD-3C21-87163F34593E}"/>
                  </a:ext>
                </a:extLst>
              </p:cNvPr>
              <p:cNvPicPr>
                <a:picLocks noChangeAspect="1"/>
              </p:cNvPicPr>
              <p:nvPr/>
            </p:nvPicPr>
            <p:blipFill>
              <a:blip r:embed="rId5"/>
              <a:stretch>
                <a:fillRect/>
              </a:stretch>
            </p:blipFill>
            <p:spPr>
              <a:xfrm>
                <a:off x="930630" y="1109407"/>
                <a:ext cx="316383" cy="2319593"/>
              </a:xfrm>
              <a:prstGeom prst="rect">
                <a:avLst/>
              </a:prstGeom>
            </p:spPr>
          </p:pic>
        </p:grpSp>
        <p:sp>
          <p:nvSpPr>
            <p:cNvPr id="14" name="TextBox 13">
              <a:extLst>
                <a:ext uri="{FF2B5EF4-FFF2-40B4-BE49-F238E27FC236}">
                  <a16:creationId xmlns:a16="http://schemas.microsoft.com/office/drawing/2014/main" id="{349C9A3D-7962-834B-FC7E-96E4FE7C2641}"/>
                </a:ext>
              </a:extLst>
            </p:cNvPr>
            <p:cNvSpPr txBox="1"/>
            <p:nvPr/>
          </p:nvSpPr>
          <p:spPr>
            <a:xfrm>
              <a:off x="2654493" y="1701384"/>
              <a:ext cx="1961024" cy="4278290"/>
            </a:xfrm>
            <a:prstGeom prst="rect">
              <a:avLst/>
            </a:prstGeom>
            <a:noFill/>
          </p:spPr>
          <p:txBody>
            <a:bodyPr wrap="none" rtlCol="0">
              <a:spAutoFit/>
            </a:bodyPr>
            <a:lstStyle/>
            <a:p>
              <a:r>
                <a:rPr lang="en-US" dirty="0"/>
                <a:t>NH3</a:t>
              </a:r>
            </a:p>
            <a:p>
              <a:r>
                <a:rPr lang="en-US" dirty="0"/>
                <a:t>at surface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CO at 500 </a:t>
              </a:r>
              <a:r>
                <a:rPr lang="en-US" dirty="0" err="1"/>
                <a:t>hPa</a:t>
              </a:r>
              <a:endParaRPr lang="en-US" dirty="0"/>
            </a:p>
          </p:txBody>
        </p:sp>
      </p:grpSp>
      <p:grpSp>
        <p:nvGrpSpPr>
          <p:cNvPr id="28" name="Group 27">
            <a:extLst>
              <a:ext uri="{FF2B5EF4-FFF2-40B4-BE49-F238E27FC236}">
                <a16:creationId xmlns:a16="http://schemas.microsoft.com/office/drawing/2014/main" id="{766D0948-E5CD-6F6F-093E-16C2D170B63B}"/>
              </a:ext>
            </a:extLst>
          </p:cNvPr>
          <p:cNvGrpSpPr/>
          <p:nvPr/>
        </p:nvGrpSpPr>
        <p:grpSpPr>
          <a:xfrm>
            <a:off x="6834627" y="3417882"/>
            <a:ext cx="5431539" cy="3383543"/>
            <a:chOff x="6597869" y="1574675"/>
            <a:chExt cx="5431539" cy="3383542"/>
          </a:xfrm>
        </p:grpSpPr>
        <p:pic>
          <p:nvPicPr>
            <p:cNvPr id="29" name="Picture 28">
              <a:extLst>
                <a:ext uri="{FF2B5EF4-FFF2-40B4-BE49-F238E27FC236}">
                  <a16:creationId xmlns:a16="http://schemas.microsoft.com/office/drawing/2014/main" id="{7BD5A8E5-1BF1-C8B3-4CAF-F121F2F24B3E}"/>
                </a:ext>
              </a:extLst>
            </p:cNvPr>
            <p:cNvPicPr>
              <a:picLocks noChangeAspect="1"/>
            </p:cNvPicPr>
            <p:nvPr/>
          </p:nvPicPr>
          <p:blipFill rotWithShape="1">
            <a:blip r:embed="rId8"/>
            <a:srcRect b="77502"/>
            <a:stretch/>
          </p:blipFill>
          <p:spPr>
            <a:xfrm>
              <a:off x="6725889" y="1626491"/>
              <a:ext cx="5303519" cy="1474076"/>
            </a:xfrm>
            <a:prstGeom prst="rect">
              <a:avLst/>
            </a:prstGeom>
          </p:spPr>
        </p:pic>
        <p:sp>
          <p:nvSpPr>
            <p:cNvPr id="30" name="Oval 29">
              <a:extLst>
                <a:ext uri="{FF2B5EF4-FFF2-40B4-BE49-F238E27FC236}">
                  <a16:creationId xmlns:a16="http://schemas.microsoft.com/office/drawing/2014/main" id="{6075B45A-3583-BA1E-9B93-07D1AAEF1F71}"/>
                </a:ext>
              </a:extLst>
            </p:cNvPr>
            <p:cNvSpPr/>
            <p:nvPr/>
          </p:nvSpPr>
          <p:spPr>
            <a:xfrm>
              <a:off x="9228997" y="1574675"/>
              <a:ext cx="654269" cy="1474076"/>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86895E0E-41CE-5FF6-93DA-19583FD1503E}"/>
                </a:ext>
              </a:extLst>
            </p:cNvPr>
            <p:cNvPicPr>
              <a:picLocks noChangeAspect="1"/>
            </p:cNvPicPr>
            <p:nvPr/>
          </p:nvPicPr>
          <p:blipFill rotWithShape="1">
            <a:blip r:embed="rId8"/>
            <a:srcRect l="-2413" t="70507" r="21821" b="2718"/>
            <a:stretch/>
          </p:blipFill>
          <p:spPr>
            <a:xfrm>
              <a:off x="6597869" y="3203939"/>
              <a:ext cx="4274192" cy="1754278"/>
            </a:xfrm>
            <a:prstGeom prst="rect">
              <a:avLst/>
            </a:prstGeom>
          </p:spPr>
        </p:pic>
        <p:sp>
          <p:nvSpPr>
            <p:cNvPr id="32" name="Oval 31">
              <a:extLst>
                <a:ext uri="{FF2B5EF4-FFF2-40B4-BE49-F238E27FC236}">
                  <a16:creationId xmlns:a16="http://schemas.microsoft.com/office/drawing/2014/main" id="{0D20BB96-2940-1ACF-242D-410819A5DC4A}"/>
                </a:ext>
              </a:extLst>
            </p:cNvPr>
            <p:cNvSpPr/>
            <p:nvPr/>
          </p:nvSpPr>
          <p:spPr>
            <a:xfrm>
              <a:off x="9214944" y="3234630"/>
              <a:ext cx="654269" cy="1474076"/>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id="{ECDB048A-C747-A2DE-DEA1-85978B42F74B}"/>
              </a:ext>
            </a:extLst>
          </p:cNvPr>
          <p:cNvSpPr txBox="1"/>
          <p:nvPr/>
        </p:nvSpPr>
        <p:spPr>
          <a:xfrm>
            <a:off x="432713" y="230239"/>
            <a:ext cx="5869172" cy="1384995"/>
          </a:xfrm>
          <a:prstGeom prst="rect">
            <a:avLst/>
          </a:prstGeom>
          <a:noFill/>
        </p:spPr>
        <p:txBody>
          <a:bodyPr wrap="square" rtlCol="0">
            <a:spAutoFit/>
          </a:bodyPr>
          <a:lstStyle/>
          <a:p>
            <a:r>
              <a:rPr lang="en-US" sz="2800" b="1" dirty="0"/>
              <a:t>Ammonia Emissions from 2020 Wildfire over Southern California observed from TROPESS CrIS products</a:t>
            </a:r>
          </a:p>
        </p:txBody>
      </p:sp>
      <p:sp>
        <p:nvSpPr>
          <p:cNvPr id="34" name="Rectangle 33">
            <a:extLst>
              <a:ext uri="{FF2B5EF4-FFF2-40B4-BE49-F238E27FC236}">
                <a16:creationId xmlns:a16="http://schemas.microsoft.com/office/drawing/2014/main" id="{EB7C4AE8-9F77-4ABC-0CB6-2CBEFABA9AA9}"/>
              </a:ext>
            </a:extLst>
          </p:cNvPr>
          <p:cNvSpPr/>
          <p:nvPr/>
        </p:nvSpPr>
        <p:spPr>
          <a:xfrm>
            <a:off x="7047575" y="379614"/>
            <a:ext cx="2280160" cy="2408685"/>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5C6F3B0-65F7-5658-E1F3-B5A4EB738F00}"/>
              </a:ext>
            </a:extLst>
          </p:cNvPr>
          <p:cNvSpPr/>
          <p:nvPr/>
        </p:nvSpPr>
        <p:spPr>
          <a:xfrm>
            <a:off x="10155555" y="1679945"/>
            <a:ext cx="1230408" cy="1169201"/>
          </a:xfrm>
          <a:prstGeom prst="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55068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0451D-8FEC-89CB-DEB6-E916E13E689A}"/>
              </a:ext>
            </a:extLst>
          </p:cNvPr>
          <p:cNvSpPr>
            <a:spLocks noGrp="1"/>
          </p:cNvSpPr>
          <p:nvPr>
            <p:ph type="title"/>
          </p:nvPr>
        </p:nvSpPr>
        <p:spPr>
          <a:xfrm>
            <a:off x="1028700" y="379344"/>
            <a:ext cx="10134600" cy="277586"/>
          </a:xfrm>
        </p:spPr>
        <p:txBody>
          <a:bodyPr>
            <a:normAutofit fontScale="90000"/>
          </a:bodyPr>
          <a:lstStyle/>
          <a:p>
            <a:r>
              <a:rPr lang="en-US" dirty="0"/>
              <a:t>MOPITT and AIRS comparison (courtesy of W. Tang, JPL)</a:t>
            </a:r>
          </a:p>
        </p:txBody>
      </p:sp>
      <p:pic>
        <p:nvPicPr>
          <p:cNvPr id="5" name="Picture 4">
            <a:extLst>
              <a:ext uri="{FF2B5EF4-FFF2-40B4-BE49-F238E27FC236}">
                <a16:creationId xmlns:a16="http://schemas.microsoft.com/office/drawing/2014/main" id="{CE802D25-8246-9FF2-995C-C3CDD44969F8}"/>
              </a:ext>
            </a:extLst>
          </p:cNvPr>
          <p:cNvPicPr>
            <a:picLocks noChangeAspect="1"/>
          </p:cNvPicPr>
          <p:nvPr/>
        </p:nvPicPr>
        <p:blipFill>
          <a:blip r:embed="rId2"/>
          <a:stretch>
            <a:fillRect/>
          </a:stretch>
        </p:blipFill>
        <p:spPr>
          <a:xfrm>
            <a:off x="1028700" y="800498"/>
            <a:ext cx="8486361" cy="5699696"/>
          </a:xfrm>
          <a:prstGeom prst="rect">
            <a:avLst/>
          </a:prstGeom>
        </p:spPr>
      </p:pic>
    </p:spTree>
    <p:extLst>
      <p:ext uri="{BB962C8B-B14F-4D97-AF65-F5344CB8AC3E}">
        <p14:creationId xmlns:p14="http://schemas.microsoft.com/office/powerpoint/2010/main" val="2413953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561088-2B78-A0DC-BA3C-E078D293B825}"/>
              </a:ext>
            </a:extLst>
          </p:cNvPr>
          <p:cNvPicPr>
            <a:picLocks noChangeAspect="1"/>
          </p:cNvPicPr>
          <p:nvPr/>
        </p:nvPicPr>
        <p:blipFill>
          <a:blip r:embed="rId2"/>
          <a:srcRect t="51187" r="4919" b="36723"/>
          <a:stretch/>
        </p:blipFill>
        <p:spPr>
          <a:xfrm>
            <a:off x="308504" y="1532681"/>
            <a:ext cx="11775256" cy="2319131"/>
          </a:xfrm>
          <a:prstGeom prst="rect">
            <a:avLst/>
          </a:prstGeom>
        </p:spPr>
      </p:pic>
      <p:sp>
        <p:nvSpPr>
          <p:cNvPr id="5" name="Title 1">
            <a:extLst>
              <a:ext uri="{FF2B5EF4-FFF2-40B4-BE49-F238E27FC236}">
                <a16:creationId xmlns:a16="http://schemas.microsoft.com/office/drawing/2014/main" id="{47045030-37F2-38EE-D35A-6AB9E0844B09}"/>
              </a:ext>
            </a:extLst>
          </p:cNvPr>
          <p:cNvSpPr>
            <a:spLocks noGrp="1"/>
          </p:cNvSpPr>
          <p:nvPr>
            <p:ph type="title"/>
          </p:nvPr>
        </p:nvSpPr>
        <p:spPr>
          <a:xfrm>
            <a:off x="1028700" y="1015447"/>
            <a:ext cx="10134600" cy="277586"/>
          </a:xfrm>
        </p:spPr>
        <p:txBody>
          <a:bodyPr>
            <a:normAutofit fontScale="90000"/>
          </a:bodyPr>
          <a:lstStyle/>
          <a:p>
            <a:r>
              <a:rPr lang="en-US" dirty="0"/>
              <a:t>MOPITT and AIRS comparison of anomalies</a:t>
            </a:r>
            <a:br>
              <a:rPr lang="en-US" dirty="0"/>
            </a:br>
            <a:r>
              <a:rPr lang="en-US" dirty="0"/>
              <a:t>(courtesy of  W. Tang,  JPL)</a:t>
            </a:r>
          </a:p>
        </p:txBody>
      </p:sp>
      <p:pic>
        <p:nvPicPr>
          <p:cNvPr id="6" name="Picture 5">
            <a:extLst>
              <a:ext uri="{FF2B5EF4-FFF2-40B4-BE49-F238E27FC236}">
                <a16:creationId xmlns:a16="http://schemas.microsoft.com/office/drawing/2014/main" id="{A903EF51-CF4C-6104-20D9-AA97D587A927}"/>
              </a:ext>
            </a:extLst>
          </p:cNvPr>
          <p:cNvPicPr>
            <a:picLocks noChangeAspect="1"/>
          </p:cNvPicPr>
          <p:nvPr/>
        </p:nvPicPr>
        <p:blipFill>
          <a:blip r:embed="rId2"/>
          <a:srcRect t="87344" r="5700" b="1"/>
          <a:stretch/>
        </p:blipFill>
        <p:spPr>
          <a:xfrm>
            <a:off x="308504" y="4091460"/>
            <a:ext cx="11671461" cy="2319131"/>
          </a:xfrm>
          <a:prstGeom prst="rect">
            <a:avLst/>
          </a:prstGeom>
        </p:spPr>
      </p:pic>
    </p:spTree>
    <p:extLst>
      <p:ext uri="{BB962C8B-B14F-4D97-AF65-F5344CB8AC3E}">
        <p14:creationId xmlns:p14="http://schemas.microsoft.com/office/powerpoint/2010/main" val="2272552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r>
              <a:rPr lang="fr-FR" dirty="0"/>
              <a:t>  IASI - 5 slides best of</a:t>
            </a:r>
          </a:p>
        </p:txBody>
      </p:sp>
      <p:sp>
        <p:nvSpPr>
          <p:cNvPr id="3" name="Sous-titre 2"/>
          <p:cNvSpPr>
            <a:spLocks noGrp="1"/>
          </p:cNvSpPr>
          <p:nvPr>
            <p:ph type="subTitle" idx="1"/>
          </p:nvPr>
        </p:nvSpPr>
        <p:spPr>
          <a:xfrm>
            <a:off x="2729369" y="4302132"/>
            <a:ext cx="8313488" cy="1292572"/>
          </a:xfrm>
        </p:spPr>
        <p:txBody>
          <a:bodyPr/>
          <a:lstStyle/>
          <a:p>
            <a:r>
              <a:rPr lang="fr-FR" dirty="0"/>
              <a:t>Cathy Clerbaux for the LATMOS &amp; ULB Teams</a:t>
            </a:r>
          </a:p>
        </p:txBody>
      </p:sp>
    </p:spTree>
    <p:extLst>
      <p:ext uri="{BB962C8B-B14F-4D97-AF65-F5344CB8AC3E}">
        <p14:creationId xmlns:p14="http://schemas.microsoft.com/office/powerpoint/2010/main" val="514454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DDE7406-DA7D-475B-9593-EFA3D243A1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7123"/>
            <a:ext cx="12192000" cy="4723753"/>
          </a:xfrm>
          <a:prstGeom prst="rect">
            <a:avLst/>
          </a:prstGeom>
        </p:spPr>
      </p:pic>
    </p:spTree>
    <p:extLst>
      <p:ext uri="{BB962C8B-B14F-4D97-AF65-F5344CB8AC3E}">
        <p14:creationId xmlns:p14="http://schemas.microsoft.com/office/powerpoint/2010/main" val="1815565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Image 87"/>
          <p:cNvPicPr/>
          <p:nvPr/>
        </p:nvPicPr>
        <p:blipFill>
          <a:blip r:embed="rId3"/>
          <a:stretch/>
        </p:blipFill>
        <p:spPr>
          <a:xfrm>
            <a:off x="185520" y="1486800"/>
            <a:ext cx="5910480" cy="3553920"/>
          </a:xfrm>
          <a:prstGeom prst="rect">
            <a:avLst/>
          </a:prstGeom>
          <a:ln>
            <a:noFill/>
          </a:ln>
        </p:spPr>
      </p:pic>
      <p:sp>
        <p:nvSpPr>
          <p:cNvPr id="89" name="CustomShape 1"/>
          <p:cNvSpPr/>
          <p:nvPr/>
        </p:nvSpPr>
        <p:spPr>
          <a:xfrm>
            <a:off x="6969185" y="5317644"/>
            <a:ext cx="4976381" cy="646331"/>
          </a:xfrm>
          <a:prstGeom prst="rect">
            <a:avLst/>
          </a:prstGeom>
          <a:noFill/>
          <a:ln>
            <a:noFill/>
          </a:ln>
        </p:spPr>
        <p:style>
          <a:lnRef idx="0">
            <a:scrgbClr r="0" g="0" b="0"/>
          </a:lnRef>
          <a:fillRef idx="0">
            <a:scrgbClr r="0" g="0" b="0"/>
          </a:fillRef>
          <a:effectRef idx="0">
            <a:scrgbClr r="0" g="0" b="0"/>
          </a:effectRef>
          <a:fontRef idx="minor"/>
        </p:style>
        <p:txBody>
          <a:bodyPr wrap="square">
            <a:spAutoFit/>
          </a:bodyPr>
          <a:lstStyle/>
          <a:p>
            <a:pPr>
              <a:lnSpc>
                <a:spcPct val="100000"/>
              </a:lnSpc>
            </a:pPr>
            <a:r>
              <a:rPr lang="fr-FR" sz="1800" b="0" i="1" strike="noStrike" spc="-1" dirty="0" err="1">
                <a:solidFill>
                  <a:srgbClr val="000000"/>
                </a:solidFill>
                <a:latin typeface="Arial"/>
                <a:ea typeface="Arial"/>
              </a:rPr>
              <a:t>Musica</a:t>
            </a:r>
            <a:r>
              <a:rPr lang="fr-FR" sz="1800" b="0" i="1" strike="noStrike" spc="-1" dirty="0">
                <a:solidFill>
                  <a:srgbClr val="000000"/>
                </a:solidFill>
                <a:latin typeface="Arial"/>
                <a:ea typeface="Arial"/>
              </a:rPr>
              <a:t> model (NCAR)</a:t>
            </a:r>
          </a:p>
          <a:p>
            <a:pPr>
              <a:lnSpc>
                <a:spcPct val="100000"/>
              </a:lnSpc>
            </a:pPr>
            <a:r>
              <a:rPr lang="fr-FR" sz="1800" b="0" i="1" strike="noStrike" spc="-1" dirty="0">
                <a:solidFill>
                  <a:srgbClr val="000000"/>
                </a:solidFill>
                <a:latin typeface="Arial"/>
                <a:ea typeface="Arial"/>
              </a:rPr>
              <a:t>CAMS-GLOB-ANTv5.3 + FINNv5.2, 2008-2022</a:t>
            </a:r>
            <a:endParaRPr lang="fr-FR" sz="1800" b="0" i="1" strike="noStrike" spc="-1" dirty="0">
              <a:latin typeface="Arial"/>
            </a:endParaRPr>
          </a:p>
        </p:txBody>
      </p:sp>
      <p:pic>
        <p:nvPicPr>
          <p:cNvPr id="90" name="Image 89"/>
          <p:cNvPicPr/>
          <p:nvPr/>
        </p:nvPicPr>
        <p:blipFill>
          <a:blip r:embed="rId4"/>
          <a:stretch/>
        </p:blipFill>
        <p:spPr>
          <a:xfrm>
            <a:off x="6243480" y="1509480"/>
            <a:ext cx="5872680" cy="3531240"/>
          </a:xfrm>
          <a:prstGeom prst="rect">
            <a:avLst/>
          </a:prstGeom>
          <a:ln>
            <a:noFill/>
          </a:ln>
        </p:spPr>
      </p:pic>
      <p:sp>
        <p:nvSpPr>
          <p:cNvPr id="5" name="TextBox 3">
            <a:extLst>
              <a:ext uri="{FF2B5EF4-FFF2-40B4-BE49-F238E27FC236}">
                <a16:creationId xmlns:a16="http://schemas.microsoft.com/office/drawing/2014/main" id="{2F6A3E42-9DFD-4971-BD19-82FC2B1AE2D8}"/>
              </a:ext>
            </a:extLst>
          </p:cNvPr>
          <p:cNvSpPr txBox="1"/>
          <p:nvPr/>
        </p:nvSpPr>
        <p:spPr>
          <a:xfrm>
            <a:off x="4232324" y="686656"/>
            <a:ext cx="2851806" cy="523220"/>
          </a:xfrm>
          <a:prstGeom prst="rect">
            <a:avLst/>
          </a:prstGeom>
          <a:noFill/>
        </p:spPr>
        <p:txBody>
          <a:bodyPr wrap="none" rtlCol="0">
            <a:spAutoFit/>
          </a:bodyPr>
          <a:lstStyle/>
          <a:p>
            <a:r>
              <a:rPr lang="en-US" b="1" dirty="0"/>
              <a:t>                   </a:t>
            </a:r>
            <a:r>
              <a:rPr lang="en-US" sz="2800" b="1" dirty="0"/>
              <a:t>CO-trends  </a:t>
            </a:r>
            <a:endParaRPr lang="en-BE" sz="2800" b="1" dirty="0"/>
          </a:p>
        </p:txBody>
      </p:sp>
      <p:sp>
        <p:nvSpPr>
          <p:cNvPr id="6" name="CustomShape 1">
            <a:extLst>
              <a:ext uri="{FF2B5EF4-FFF2-40B4-BE49-F238E27FC236}">
                <a16:creationId xmlns:a16="http://schemas.microsoft.com/office/drawing/2014/main" id="{53B68F23-C2AC-4FEF-B155-A015DC36C45E}"/>
              </a:ext>
            </a:extLst>
          </p:cNvPr>
          <p:cNvSpPr/>
          <p:nvPr/>
        </p:nvSpPr>
        <p:spPr>
          <a:xfrm>
            <a:off x="1119619" y="5544689"/>
            <a:ext cx="4976381" cy="369332"/>
          </a:xfrm>
          <a:prstGeom prst="rect">
            <a:avLst/>
          </a:prstGeom>
          <a:noFill/>
          <a:ln>
            <a:noFill/>
          </a:ln>
        </p:spPr>
        <p:style>
          <a:lnRef idx="0">
            <a:scrgbClr r="0" g="0" b="0"/>
          </a:lnRef>
          <a:fillRef idx="0">
            <a:scrgbClr r="0" g="0" b="0"/>
          </a:fillRef>
          <a:effectRef idx="0">
            <a:scrgbClr r="0" g="0" b="0"/>
          </a:effectRef>
          <a:fontRef idx="minor"/>
        </p:style>
        <p:txBody>
          <a:bodyPr wrap="square">
            <a:spAutoFit/>
          </a:bodyPr>
          <a:lstStyle/>
          <a:p>
            <a:pPr>
              <a:lnSpc>
                <a:spcPct val="100000"/>
              </a:lnSpc>
            </a:pPr>
            <a:r>
              <a:rPr lang="fr-FR" sz="1800" b="0" i="1" strike="noStrike" spc="-1" dirty="0">
                <a:solidFill>
                  <a:srgbClr val="000000"/>
                </a:solidFill>
                <a:latin typeface="Arial"/>
                <a:ea typeface="Arial"/>
              </a:rPr>
              <a:t>IASI total columns 2008-2022</a:t>
            </a:r>
            <a:endParaRPr lang="fr-FR" sz="1800" b="0" i="1" strike="noStrike" spc="-1" dirty="0">
              <a:latin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7A7857-629F-5147-E6E2-525306384031}"/>
              </a:ext>
            </a:extLst>
          </p:cNvPr>
          <p:cNvSpPr txBox="1"/>
          <p:nvPr/>
        </p:nvSpPr>
        <p:spPr>
          <a:xfrm>
            <a:off x="742675" y="358610"/>
            <a:ext cx="3064237" cy="523220"/>
          </a:xfrm>
          <a:prstGeom prst="rect">
            <a:avLst/>
          </a:prstGeom>
          <a:noFill/>
        </p:spPr>
        <p:txBody>
          <a:bodyPr wrap="none" rtlCol="0">
            <a:spAutoFit/>
          </a:bodyPr>
          <a:lstStyle/>
          <a:p>
            <a:r>
              <a:rPr lang="en-US" b="1" dirty="0"/>
              <a:t>                   </a:t>
            </a:r>
            <a:r>
              <a:rPr lang="en-US" sz="2800" b="1" dirty="0"/>
              <a:t>CO-altitude  </a:t>
            </a:r>
            <a:endParaRPr lang="en-BE" sz="2800" b="1" dirty="0"/>
          </a:p>
        </p:txBody>
      </p:sp>
      <p:sp>
        <p:nvSpPr>
          <p:cNvPr id="6" name="TextBox 5">
            <a:extLst>
              <a:ext uri="{FF2B5EF4-FFF2-40B4-BE49-F238E27FC236}">
                <a16:creationId xmlns:a16="http://schemas.microsoft.com/office/drawing/2014/main" id="{0B284278-19F7-3568-2DC6-2F6ACC5222F3}"/>
              </a:ext>
            </a:extLst>
          </p:cNvPr>
          <p:cNvSpPr txBox="1"/>
          <p:nvPr/>
        </p:nvSpPr>
        <p:spPr>
          <a:xfrm>
            <a:off x="204517" y="864150"/>
            <a:ext cx="5581434" cy="2277547"/>
          </a:xfrm>
          <a:prstGeom prst="rect">
            <a:avLst/>
          </a:prstGeom>
          <a:noFill/>
        </p:spPr>
        <p:txBody>
          <a:bodyPr wrap="square" rtlCol="0">
            <a:spAutoFit/>
          </a:bodyPr>
          <a:lstStyle/>
          <a:p>
            <a:pPr marL="285750" indent="-285750">
              <a:buFont typeface="Arial" panose="020B0604020202020204" pitchFamily="34" charset="0"/>
              <a:buChar char="•"/>
            </a:pPr>
            <a:r>
              <a:rPr lang="en-US" dirty="0"/>
              <a:t>For large columns, represents the </a:t>
            </a:r>
            <a:r>
              <a:rPr lang="en-US" u="sng" dirty="0"/>
              <a:t>peak altitude </a:t>
            </a:r>
            <a:r>
              <a:rPr lang="en-US" dirty="0"/>
              <a:t>of CO</a:t>
            </a:r>
          </a:p>
          <a:p>
            <a:pPr marL="285750" indent="-285750">
              <a:buFont typeface="Arial" panose="020B0604020202020204" pitchFamily="34" charset="0"/>
              <a:buChar char="•"/>
            </a:pPr>
            <a:r>
              <a:rPr lang="en-US" dirty="0"/>
              <a:t>Very few satellite products are available capable of tracking plume altitude (both anthropogenic and biomass burning plumes)</a:t>
            </a:r>
          </a:p>
          <a:p>
            <a:pPr marL="285750" indent="-285750">
              <a:buFont typeface="Arial" panose="020B0604020202020204" pitchFamily="34" charset="0"/>
              <a:buChar char="•"/>
            </a:pPr>
            <a:r>
              <a:rPr lang="en-US" dirty="0"/>
              <a:t>Prototype product for IASI has been developed (Lecomte et al., 2024)</a:t>
            </a:r>
          </a:p>
          <a:p>
            <a:endParaRPr lang="en-US" sz="1700" dirty="0"/>
          </a:p>
          <a:p>
            <a:pPr marL="285750" indent="-285750">
              <a:buFont typeface="Arial" panose="020B0604020202020204" pitchFamily="34" charset="0"/>
              <a:buChar char="•"/>
            </a:pPr>
            <a:endParaRPr lang="en-BE" sz="1700" dirty="0"/>
          </a:p>
        </p:txBody>
      </p:sp>
      <p:pic>
        <p:nvPicPr>
          <p:cNvPr id="8" name="Picture 7">
            <a:extLst>
              <a:ext uri="{FF2B5EF4-FFF2-40B4-BE49-F238E27FC236}">
                <a16:creationId xmlns:a16="http://schemas.microsoft.com/office/drawing/2014/main" id="{37F711FA-8E76-D876-F0B6-E246B0AC153B}"/>
              </a:ext>
            </a:extLst>
          </p:cNvPr>
          <p:cNvPicPr>
            <a:picLocks noChangeAspect="1"/>
          </p:cNvPicPr>
          <p:nvPr/>
        </p:nvPicPr>
        <p:blipFill>
          <a:blip r:embed="rId2"/>
          <a:stretch>
            <a:fillRect/>
          </a:stretch>
        </p:blipFill>
        <p:spPr>
          <a:xfrm>
            <a:off x="6096000" y="318222"/>
            <a:ext cx="5353325" cy="2533706"/>
          </a:xfrm>
          <a:prstGeom prst="rect">
            <a:avLst/>
          </a:prstGeom>
        </p:spPr>
      </p:pic>
      <p:cxnSp>
        <p:nvCxnSpPr>
          <p:cNvPr id="10" name="Straight Arrow Connector 9">
            <a:extLst>
              <a:ext uri="{FF2B5EF4-FFF2-40B4-BE49-F238E27FC236}">
                <a16:creationId xmlns:a16="http://schemas.microsoft.com/office/drawing/2014/main" id="{C25DC848-E41F-6EF2-CC84-3462AF17FB32}"/>
              </a:ext>
            </a:extLst>
          </p:cNvPr>
          <p:cNvCxnSpPr>
            <a:cxnSpLocks/>
            <a:stCxn id="14" idx="0"/>
          </p:cNvCxnSpPr>
          <p:nvPr/>
        </p:nvCxnSpPr>
        <p:spPr>
          <a:xfrm flipH="1" flipV="1">
            <a:off x="7521498" y="596590"/>
            <a:ext cx="230385" cy="511052"/>
          </a:xfrm>
          <a:prstGeom prst="straightConnector1">
            <a:avLst/>
          </a:prstGeom>
          <a:ln w="38100">
            <a:solidFill>
              <a:srgbClr val="77F96D"/>
            </a:solidFill>
            <a:tailEnd type="triangle"/>
          </a:ln>
        </p:spPr>
        <p:style>
          <a:lnRef idx="2">
            <a:schemeClr val="accent6"/>
          </a:lnRef>
          <a:fillRef idx="0">
            <a:schemeClr val="accent6"/>
          </a:fillRef>
          <a:effectRef idx="1">
            <a:schemeClr val="accent6"/>
          </a:effectRef>
          <a:fontRef idx="minor">
            <a:schemeClr val="tx1"/>
          </a:fontRef>
        </p:style>
      </p:cxnSp>
      <p:cxnSp>
        <p:nvCxnSpPr>
          <p:cNvPr id="11" name="Straight Arrow Connector 10">
            <a:extLst>
              <a:ext uri="{FF2B5EF4-FFF2-40B4-BE49-F238E27FC236}">
                <a16:creationId xmlns:a16="http://schemas.microsoft.com/office/drawing/2014/main" id="{C00E6535-9E86-20B7-CE9C-CFAC0DC32008}"/>
              </a:ext>
            </a:extLst>
          </p:cNvPr>
          <p:cNvCxnSpPr>
            <a:cxnSpLocks/>
          </p:cNvCxnSpPr>
          <p:nvPr/>
        </p:nvCxnSpPr>
        <p:spPr>
          <a:xfrm>
            <a:off x="8179420" y="1393902"/>
            <a:ext cx="446048" cy="312235"/>
          </a:xfrm>
          <a:prstGeom prst="straightConnector1">
            <a:avLst/>
          </a:prstGeom>
          <a:ln w="38100">
            <a:solidFill>
              <a:srgbClr val="77F96D"/>
            </a:solidFill>
            <a:tailEnd type="triangle"/>
          </a:ln>
        </p:spPr>
        <p:style>
          <a:lnRef idx="2">
            <a:schemeClr val="accent6"/>
          </a:lnRef>
          <a:fillRef idx="0">
            <a:schemeClr val="accent6"/>
          </a:fillRef>
          <a:effectRef idx="1">
            <a:schemeClr val="accent6"/>
          </a:effectRef>
          <a:fontRef idx="minor">
            <a:schemeClr val="tx1"/>
          </a:fontRef>
        </p:style>
      </p:cxnSp>
      <p:sp>
        <p:nvSpPr>
          <p:cNvPr id="14" name="TextBox 13">
            <a:extLst>
              <a:ext uri="{FF2B5EF4-FFF2-40B4-BE49-F238E27FC236}">
                <a16:creationId xmlns:a16="http://schemas.microsoft.com/office/drawing/2014/main" id="{E0BB2BBB-5FCC-1582-F8C9-4A3A079CDB9C}"/>
              </a:ext>
            </a:extLst>
          </p:cNvPr>
          <p:cNvSpPr txBox="1"/>
          <p:nvPr/>
        </p:nvSpPr>
        <p:spPr>
          <a:xfrm>
            <a:off x="7452345" y="1107642"/>
            <a:ext cx="599075" cy="369332"/>
          </a:xfrm>
          <a:prstGeom prst="rect">
            <a:avLst/>
          </a:prstGeom>
          <a:noFill/>
        </p:spPr>
        <p:txBody>
          <a:bodyPr wrap="none" rtlCol="0">
            <a:spAutoFit/>
          </a:bodyPr>
          <a:lstStyle/>
          <a:p>
            <a:r>
              <a:rPr lang="en-US" b="1" dirty="0">
                <a:solidFill>
                  <a:srgbClr val="77F96D"/>
                </a:solidFill>
              </a:rPr>
              <a:t>IASI</a:t>
            </a:r>
            <a:endParaRPr lang="en-BE" b="1" dirty="0">
              <a:solidFill>
                <a:srgbClr val="77F96D"/>
              </a:solidFill>
            </a:endParaRPr>
          </a:p>
        </p:txBody>
      </p:sp>
      <p:grpSp>
        <p:nvGrpSpPr>
          <p:cNvPr id="26" name="Group 25">
            <a:extLst>
              <a:ext uri="{FF2B5EF4-FFF2-40B4-BE49-F238E27FC236}">
                <a16:creationId xmlns:a16="http://schemas.microsoft.com/office/drawing/2014/main" id="{7FA5DCF8-68EB-EF86-C125-5121E03EEBE7}"/>
              </a:ext>
            </a:extLst>
          </p:cNvPr>
          <p:cNvGrpSpPr/>
          <p:nvPr/>
        </p:nvGrpSpPr>
        <p:grpSpPr>
          <a:xfrm>
            <a:off x="5721330" y="3141697"/>
            <a:ext cx="6102664" cy="3125403"/>
            <a:chOff x="5574136" y="3178098"/>
            <a:chExt cx="6102664" cy="2664946"/>
          </a:xfrm>
        </p:grpSpPr>
        <p:pic>
          <p:nvPicPr>
            <p:cNvPr id="22" name="Picture 21">
              <a:extLst>
                <a:ext uri="{FF2B5EF4-FFF2-40B4-BE49-F238E27FC236}">
                  <a16:creationId xmlns:a16="http://schemas.microsoft.com/office/drawing/2014/main" id="{6E3FAE9B-90BE-BE2B-72B9-80882A199B4B}"/>
                </a:ext>
              </a:extLst>
            </p:cNvPr>
            <p:cNvPicPr>
              <a:picLocks noChangeAspect="1"/>
            </p:cNvPicPr>
            <p:nvPr/>
          </p:nvPicPr>
          <p:blipFill>
            <a:blip r:embed="rId3"/>
            <a:srcRect t="1459" b="65659"/>
            <a:stretch/>
          </p:blipFill>
          <p:spPr>
            <a:xfrm>
              <a:off x="5574136" y="3178098"/>
              <a:ext cx="6102664" cy="1077466"/>
            </a:xfrm>
            <a:prstGeom prst="rect">
              <a:avLst/>
            </a:prstGeom>
          </p:spPr>
        </p:pic>
        <p:pic>
          <p:nvPicPr>
            <p:cNvPr id="23" name="Picture 22">
              <a:extLst>
                <a:ext uri="{FF2B5EF4-FFF2-40B4-BE49-F238E27FC236}">
                  <a16:creationId xmlns:a16="http://schemas.microsoft.com/office/drawing/2014/main" id="{2D4456C8-9C16-BD6B-FCEB-4DE9C03E2A0F}"/>
                </a:ext>
              </a:extLst>
            </p:cNvPr>
            <p:cNvPicPr>
              <a:picLocks noChangeAspect="1"/>
            </p:cNvPicPr>
            <p:nvPr/>
          </p:nvPicPr>
          <p:blipFill>
            <a:blip r:embed="rId3"/>
            <a:srcRect t="65659"/>
            <a:stretch/>
          </p:blipFill>
          <p:spPr>
            <a:xfrm>
              <a:off x="5574136" y="4255564"/>
              <a:ext cx="6102664" cy="1125268"/>
            </a:xfrm>
            <a:prstGeom prst="rect">
              <a:avLst/>
            </a:prstGeom>
          </p:spPr>
        </p:pic>
        <p:pic>
          <p:nvPicPr>
            <p:cNvPr id="25" name="Picture 24">
              <a:extLst>
                <a:ext uri="{FF2B5EF4-FFF2-40B4-BE49-F238E27FC236}">
                  <a16:creationId xmlns:a16="http://schemas.microsoft.com/office/drawing/2014/main" id="{93E2663D-B423-C615-8A07-17520FBE3684}"/>
                </a:ext>
              </a:extLst>
            </p:cNvPr>
            <p:cNvPicPr>
              <a:picLocks noChangeAspect="1"/>
            </p:cNvPicPr>
            <p:nvPr/>
          </p:nvPicPr>
          <p:blipFill>
            <a:blip r:embed="rId4"/>
            <a:srcRect t="24771"/>
            <a:stretch/>
          </p:blipFill>
          <p:spPr>
            <a:xfrm>
              <a:off x="5847661" y="5341433"/>
              <a:ext cx="5670841" cy="501611"/>
            </a:xfrm>
            <a:prstGeom prst="rect">
              <a:avLst/>
            </a:prstGeom>
          </p:spPr>
        </p:pic>
      </p:grpSp>
      <p:sp>
        <p:nvSpPr>
          <p:cNvPr id="27" name="TextBox 26">
            <a:extLst>
              <a:ext uri="{FF2B5EF4-FFF2-40B4-BE49-F238E27FC236}">
                <a16:creationId xmlns:a16="http://schemas.microsoft.com/office/drawing/2014/main" id="{7F09A31C-988B-49CD-5A5D-DB77F85ED559}"/>
              </a:ext>
            </a:extLst>
          </p:cNvPr>
          <p:cNvSpPr txBox="1"/>
          <p:nvPr/>
        </p:nvSpPr>
        <p:spPr>
          <a:xfrm>
            <a:off x="7136781" y="6261410"/>
            <a:ext cx="4518801" cy="369332"/>
          </a:xfrm>
          <a:prstGeom prst="rect">
            <a:avLst/>
          </a:prstGeom>
          <a:noFill/>
        </p:spPr>
        <p:txBody>
          <a:bodyPr wrap="none" rtlCol="0">
            <a:spAutoFit/>
          </a:bodyPr>
          <a:lstStyle/>
          <a:p>
            <a:r>
              <a:rPr lang="en-US" i="1" dirty="0"/>
              <a:t>Example retrievals from the January 2020 fires</a:t>
            </a:r>
            <a:endParaRPr lang="en-BE" i="1" dirty="0"/>
          </a:p>
        </p:txBody>
      </p:sp>
      <p:pic>
        <p:nvPicPr>
          <p:cNvPr id="31" name="Picture 30">
            <a:extLst>
              <a:ext uri="{FF2B5EF4-FFF2-40B4-BE49-F238E27FC236}">
                <a16:creationId xmlns:a16="http://schemas.microsoft.com/office/drawing/2014/main" id="{A683B366-C8A4-F392-B427-1EB2241B2980}"/>
              </a:ext>
            </a:extLst>
          </p:cNvPr>
          <p:cNvPicPr>
            <a:picLocks noChangeAspect="1"/>
          </p:cNvPicPr>
          <p:nvPr/>
        </p:nvPicPr>
        <p:blipFill>
          <a:blip r:embed="rId5"/>
          <a:srcRect t="93415"/>
          <a:stretch/>
        </p:blipFill>
        <p:spPr>
          <a:xfrm>
            <a:off x="189233" y="5524546"/>
            <a:ext cx="5457282" cy="451624"/>
          </a:xfrm>
          <a:prstGeom prst="rect">
            <a:avLst/>
          </a:prstGeom>
        </p:spPr>
      </p:pic>
      <p:pic>
        <p:nvPicPr>
          <p:cNvPr id="33" name="Picture 32">
            <a:extLst>
              <a:ext uri="{FF2B5EF4-FFF2-40B4-BE49-F238E27FC236}">
                <a16:creationId xmlns:a16="http://schemas.microsoft.com/office/drawing/2014/main" id="{62BD5604-A028-9914-4F61-B9628FFBF7BD}"/>
              </a:ext>
            </a:extLst>
          </p:cNvPr>
          <p:cNvPicPr>
            <a:picLocks noChangeAspect="1"/>
          </p:cNvPicPr>
          <p:nvPr/>
        </p:nvPicPr>
        <p:blipFill>
          <a:blip r:embed="rId6"/>
          <a:srcRect l="66829" b="76312"/>
          <a:stretch/>
        </p:blipFill>
        <p:spPr>
          <a:xfrm>
            <a:off x="742675" y="2676548"/>
            <a:ext cx="4130408" cy="2764722"/>
          </a:xfrm>
          <a:prstGeom prst="rect">
            <a:avLst/>
          </a:prstGeom>
        </p:spPr>
      </p:pic>
      <p:sp>
        <p:nvSpPr>
          <p:cNvPr id="37" name="TextBox 36">
            <a:extLst>
              <a:ext uri="{FF2B5EF4-FFF2-40B4-BE49-F238E27FC236}">
                <a16:creationId xmlns:a16="http://schemas.microsoft.com/office/drawing/2014/main" id="{DAEADEE0-5DBF-3492-9101-04781F4CF6DA}"/>
              </a:ext>
            </a:extLst>
          </p:cNvPr>
          <p:cNvSpPr txBox="1"/>
          <p:nvPr/>
        </p:nvSpPr>
        <p:spPr>
          <a:xfrm>
            <a:off x="328669" y="6043500"/>
            <a:ext cx="5457282" cy="646331"/>
          </a:xfrm>
          <a:prstGeom prst="rect">
            <a:avLst/>
          </a:prstGeom>
          <a:noFill/>
        </p:spPr>
        <p:txBody>
          <a:bodyPr wrap="square" rtlCol="0">
            <a:spAutoFit/>
          </a:bodyPr>
          <a:lstStyle/>
          <a:p>
            <a:r>
              <a:rPr lang="en-US" i="1" dirty="0"/>
              <a:t>Example climatology of retrieved altitudes showing both fire plumes and anthropogenic pollution</a:t>
            </a:r>
            <a:endParaRPr lang="en-BE" i="1" dirty="0"/>
          </a:p>
        </p:txBody>
      </p:sp>
    </p:spTree>
    <p:extLst>
      <p:ext uri="{BB962C8B-B14F-4D97-AF65-F5344CB8AC3E}">
        <p14:creationId xmlns:p14="http://schemas.microsoft.com/office/powerpoint/2010/main" val="3074535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lage of maps of a city&#10;&#10;Description automatically generated">
            <a:extLst>
              <a:ext uri="{FF2B5EF4-FFF2-40B4-BE49-F238E27FC236}">
                <a16:creationId xmlns:a16="http://schemas.microsoft.com/office/drawing/2014/main" id="{3110BEB8-FD46-0906-EBF0-8F38A2C2AE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83" y="3072160"/>
            <a:ext cx="4729392" cy="3723931"/>
          </a:xfrm>
          <a:prstGeom prst="rect">
            <a:avLst/>
          </a:prstGeom>
        </p:spPr>
      </p:pic>
      <p:sp>
        <p:nvSpPr>
          <p:cNvPr id="11" name="TextBox 10">
            <a:extLst>
              <a:ext uri="{FF2B5EF4-FFF2-40B4-BE49-F238E27FC236}">
                <a16:creationId xmlns:a16="http://schemas.microsoft.com/office/drawing/2014/main" id="{A178E9D7-B0F7-7E6E-EAF1-60200E66D23C}"/>
              </a:ext>
            </a:extLst>
          </p:cNvPr>
          <p:cNvSpPr txBox="1"/>
          <p:nvPr/>
        </p:nvSpPr>
        <p:spPr>
          <a:xfrm>
            <a:off x="169880" y="543125"/>
            <a:ext cx="7315200" cy="2800767"/>
          </a:xfrm>
          <a:prstGeom prst="rect">
            <a:avLst/>
          </a:prstGeom>
          <a:noFill/>
        </p:spPr>
        <p:txBody>
          <a:bodyPr wrap="square" rtlCol="0">
            <a:spAutoFit/>
          </a:bodyPr>
          <a:lstStyle/>
          <a:p>
            <a:pPr algn="just"/>
            <a:r>
              <a:rPr lang="en-GB" sz="2800" b="1" dirty="0"/>
              <a:t>        New retrievals : Ethylene C</a:t>
            </a:r>
            <a:r>
              <a:rPr lang="en-GB" sz="2800" b="1" baseline="-25000" dirty="0"/>
              <a:t>2</a:t>
            </a:r>
            <a:r>
              <a:rPr lang="en-GB" sz="2800" b="1" dirty="0"/>
              <a:t>H</a:t>
            </a:r>
            <a:r>
              <a:rPr lang="en-GB" sz="2800" b="1" baseline="-25000" dirty="0"/>
              <a:t>4</a:t>
            </a:r>
            <a:endParaRPr lang="en-GB" sz="2800" b="1" dirty="0"/>
          </a:p>
          <a:p>
            <a:pPr algn="just"/>
            <a:endParaRPr lang="en-GB" b="1" baseline="-25000" dirty="0"/>
          </a:p>
          <a:p>
            <a:pPr marL="285750" indent="-285750" algn="just" rtl="0">
              <a:buFont typeface="Arial" panose="020B0604020202020204" pitchFamily="34" charset="0"/>
              <a:buChar char="•"/>
            </a:pPr>
            <a:r>
              <a:rPr lang="en-GB" sz="2000" dirty="0"/>
              <a:t>Fire tracer allowing to track transport and study chemistry of biomass burning plumes  </a:t>
            </a:r>
          </a:p>
          <a:p>
            <a:pPr marL="285750" indent="-285750" algn="just">
              <a:buFont typeface="Arial" panose="020B0604020202020204" pitchFamily="34" charset="0"/>
              <a:buChar char="•"/>
            </a:pPr>
            <a:r>
              <a:rPr lang="en-GB" sz="2000" dirty="0"/>
              <a:t>Emitted also by a variety of different industries (see figure below)</a:t>
            </a:r>
          </a:p>
          <a:p>
            <a:pPr marL="285750" indent="-285750" algn="just" rtl="0">
              <a:buFont typeface="Arial" panose="020B0604020202020204" pitchFamily="34" charset="0"/>
              <a:buChar char="•"/>
            </a:pPr>
            <a:r>
              <a:rPr lang="en-GB" sz="2000" dirty="0">
                <a:effectLst/>
              </a:rPr>
              <a:t>Product is based on a fast retrieval scheme and proven heritage from IASI </a:t>
            </a:r>
            <a:r>
              <a:rPr lang="en-GB" sz="2000" b="1" dirty="0">
                <a:effectLst/>
              </a:rPr>
              <a:t>(Franco et al., 2022)</a:t>
            </a:r>
          </a:p>
          <a:p>
            <a:pPr marL="285750" indent="-285750" algn="just" rtl="0">
              <a:buFont typeface="Arial" panose="020B0604020202020204" pitchFamily="34" charset="0"/>
              <a:buChar char="•"/>
            </a:pPr>
            <a:endParaRPr lang="en-GB" sz="2000" dirty="0"/>
          </a:p>
          <a:p>
            <a:pPr marL="285750" indent="-285750" algn="just" rtl="0">
              <a:buFont typeface="Arial" panose="020B0604020202020204" pitchFamily="34" charset="0"/>
              <a:buChar char="•"/>
            </a:pPr>
            <a:endParaRPr lang="en-GB" sz="1600" dirty="0">
              <a:effectLst/>
            </a:endParaRPr>
          </a:p>
        </p:txBody>
      </p:sp>
      <p:pic>
        <p:nvPicPr>
          <p:cNvPr id="18" name="Image 2">
            <a:extLst>
              <a:ext uri="{FF2B5EF4-FFF2-40B4-BE49-F238E27FC236}">
                <a16:creationId xmlns:a16="http://schemas.microsoft.com/office/drawing/2014/main" id="{E4D53BF7-A164-B3B9-FB04-A6D5147029B5}"/>
              </a:ext>
            </a:extLst>
          </p:cNvPr>
          <p:cNvPicPr>
            <a:picLocks noChangeAspect="1"/>
          </p:cNvPicPr>
          <p:nvPr/>
        </p:nvPicPr>
        <p:blipFill>
          <a:blip r:embed="rId3">
            <a:extLst>
              <a:ext uri="{28A0092B-C50C-407E-A947-70E740481C1C}">
                <a14:useLocalDpi xmlns:a14="http://schemas.microsoft.com/office/drawing/2010/main"/>
              </a:ext>
            </a:extLst>
          </a:blip>
          <a:srcRect l="18842" r="40288"/>
          <a:stretch/>
        </p:blipFill>
        <p:spPr>
          <a:xfrm>
            <a:off x="5172128" y="3466630"/>
            <a:ext cx="2218997" cy="3238500"/>
          </a:xfrm>
          <a:prstGeom prst="rect">
            <a:avLst/>
          </a:prstGeom>
          <a:ln w="19050">
            <a:solidFill>
              <a:schemeClr val="tx1"/>
            </a:solidFill>
          </a:ln>
          <a:effectLst>
            <a:outerShdw blurRad="50800" dist="38100" dir="8100000" algn="tr" rotWithShape="0">
              <a:prstClr val="black">
                <a:alpha val="40000"/>
              </a:prstClr>
            </a:outerShdw>
          </a:effectLst>
        </p:spPr>
      </p:pic>
      <p:sp>
        <p:nvSpPr>
          <p:cNvPr id="19" name="TextBox 18">
            <a:extLst>
              <a:ext uri="{FF2B5EF4-FFF2-40B4-BE49-F238E27FC236}">
                <a16:creationId xmlns:a16="http://schemas.microsoft.com/office/drawing/2014/main" id="{CF4EAB21-3C4C-D95E-D4EC-7ECC10B453C4}"/>
              </a:ext>
            </a:extLst>
          </p:cNvPr>
          <p:cNvSpPr txBox="1"/>
          <p:nvPr/>
        </p:nvSpPr>
        <p:spPr>
          <a:xfrm>
            <a:off x="5172128" y="2881855"/>
            <a:ext cx="2713811" cy="584775"/>
          </a:xfrm>
          <a:prstGeom prst="rect">
            <a:avLst/>
          </a:prstGeom>
          <a:noFill/>
        </p:spPr>
        <p:txBody>
          <a:bodyPr wrap="square" rtlCol="0">
            <a:spAutoFit/>
          </a:bodyPr>
          <a:lstStyle/>
          <a:p>
            <a:r>
              <a:rPr lang="en-GB" sz="1600" i="1" dirty="0"/>
              <a:t>C</a:t>
            </a:r>
            <a:r>
              <a:rPr lang="en-GB" sz="1600" i="1" baseline="-25000" dirty="0"/>
              <a:t>2</a:t>
            </a:r>
            <a:r>
              <a:rPr lang="en-GB" sz="1600" i="1" dirty="0"/>
              <a:t>H</a:t>
            </a:r>
            <a:r>
              <a:rPr lang="en-GB" sz="1600" i="1" baseline="-25000" dirty="0"/>
              <a:t>4</a:t>
            </a:r>
            <a:r>
              <a:rPr lang="en-GB" sz="1600" i="1" dirty="0"/>
              <a:t> emissions from petrochemical hubs</a:t>
            </a:r>
          </a:p>
        </p:txBody>
      </p:sp>
      <p:sp>
        <p:nvSpPr>
          <p:cNvPr id="20" name="TextBox 19">
            <a:extLst>
              <a:ext uri="{FF2B5EF4-FFF2-40B4-BE49-F238E27FC236}">
                <a16:creationId xmlns:a16="http://schemas.microsoft.com/office/drawing/2014/main" id="{D7D94FAA-3E61-0E14-5689-369C7E4934D2}"/>
              </a:ext>
            </a:extLst>
          </p:cNvPr>
          <p:cNvSpPr txBox="1"/>
          <p:nvPr/>
        </p:nvSpPr>
        <p:spPr>
          <a:xfrm>
            <a:off x="8356246" y="543125"/>
            <a:ext cx="3665874" cy="923330"/>
          </a:xfrm>
          <a:prstGeom prst="rect">
            <a:avLst/>
          </a:prstGeom>
          <a:noFill/>
        </p:spPr>
        <p:txBody>
          <a:bodyPr wrap="square" rtlCol="0">
            <a:spAutoFit/>
          </a:bodyPr>
          <a:lstStyle/>
          <a:p>
            <a:r>
              <a:rPr lang="en-GB" i="1" dirty="0"/>
              <a:t>Tracking pipeline leaks C</a:t>
            </a:r>
            <a:r>
              <a:rPr lang="en-GB" i="1" baseline="-25000" dirty="0"/>
              <a:t>2</a:t>
            </a:r>
            <a:r>
              <a:rPr lang="en-GB" i="1" dirty="0"/>
              <a:t>H</a:t>
            </a:r>
            <a:r>
              <a:rPr lang="en-GB" i="1" baseline="-25000" dirty="0"/>
              <a:t>4 </a:t>
            </a:r>
            <a:r>
              <a:rPr lang="en-GB" i="1" dirty="0"/>
              <a:t>in Iran,</a:t>
            </a:r>
          </a:p>
          <a:p>
            <a:r>
              <a:rPr lang="en-GB" i="1" dirty="0"/>
              <a:t>7 major leaks tracked by IASI since 2012 when the pipeline was build</a:t>
            </a:r>
          </a:p>
        </p:txBody>
      </p:sp>
      <p:pic>
        <p:nvPicPr>
          <p:cNvPr id="17" name="Image 16">
            <a:extLst>
              <a:ext uri="{FF2B5EF4-FFF2-40B4-BE49-F238E27FC236}">
                <a16:creationId xmlns:a16="http://schemas.microsoft.com/office/drawing/2014/main" id="{5154BE07-BA86-4881-B87A-610AC88963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1731" y="1765319"/>
            <a:ext cx="4410269" cy="4848204"/>
          </a:xfrm>
          <a:prstGeom prst="rect">
            <a:avLst/>
          </a:prstGeom>
        </p:spPr>
      </p:pic>
    </p:spTree>
    <p:extLst>
      <p:ext uri="{BB962C8B-B14F-4D97-AF65-F5344CB8AC3E}">
        <p14:creationId xmlns:p14="http://schemas.microsoft.com/office/powerpoint/2010/main" val="2265703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BE61E4D-8B65-B3DC-1C00-6A56378BABA3}"/>
              </a:ext>
            </a:extLst>
          </p:cNvPr>
          <p:cNvGrpSpPr/>
          <p:nvPr/>
        </p:nvGrpSpPr>
        <p:grpSpPr>
          <a:xfrm>
            <a:off x="79060" y="3283116"/>
            <a:ext cx="4833688" cy="3497203"/>
            <a:chOff x="39305" y="3243361"/>
            <a:chExt cx="4833688" cy="3497203"/>
          </a:xfrm>
        </p:grpSpPr>
        <p:pic>
          <p:nvPicPr>
            <p:cNvPr id="11" name="Picture 10" descr="A close-up of a map&#10;&#10;Description automatically generated">
              <a:extLst>
                <a:ext uri="{FF2B5EF4-FFF2-40B4-BE49-F238E27FC236}">
                  <a16:creationId xmlns:a16="http://schemas.microsoft.com/office/drawing/2014/main" id="{A04417AC-A3E8-F45E-FA0A-467DD6CE9305}"/>
                </a:ext>
              </a:extLst>
            </p:cNvPr>
            <p:cNvPicPr>
              <a:picLocks noChangeAspect="1"/>
            </p:cNvPicPr>
            <p:nvPr/>
          </p:nvPicPr>
          <p:blipFill>
            <a:blip r:embed="rId2">
              <a:extLst>
                <a:ext uri="{28A0092B-C50C-407E-A947-70E740481C1C}">
                  <a14:useLocalDpi xmlns:a14="http://schemas.microsoft.com/office/drawing/2010/main" val="0"/>
                </a:ext>
              </a:extLst>
            </a:blip>
            <a:srcRect t="555" r="50799" b="73610"/>
            <a:stretch/>
          </p:blipFill>
          <p:spPr>
            <a:xfrm>
              <a:off x="151492" y="3243361"/>
              <a:ext cx="4721500" cy="3029206"/>
            </a:xfrm>
            <a:prstGeom prst="rect">
              <a:avLst/>
            </a:prstGeom>
          </p:spPr>
        </p:pic>
        <p:pic>
          <p:nvPicPr>
            <p:cNvPr id="12" name="Picture 11" descr="A close-up of a map&#10;&#10;Description automatically generated">
              <a:extLst>
                <a:ext uri="{FF2B5EF4-FFF2-40B4-BE49-F238E27FC236}">
                  <a16:creationId xmlns:a16="http://schemas.microsoft.com/office/drawing/2014/main" id="{2C02DD5C-78F3-E4A3-83D1-8CD1469C985B}"/>
                </a:ext>
              </a:extLst>
            </p:cNvPr>
            <p:cNvPicPr>
              <a:picLocks noChangeAspect="1"/>
            </p:cNvPicPr>
            <p:nvPr/>
          </p:nvPicPr>
          <p:blipFill>
            <a:blip r:embed="rId2">
              <a:extLst>
                <a:ext uri="{28A0092B-C50C-407E-A947-70E740481C1C}">
                  <a14:useLocalDpi xmlns:a14="http://schemas.microsoft.com/office/drawing/2010/main" val="0"/>
                </a:ext>
              </a:extLst>
            </a:blip>
            <a:srcRect l="1188" t="69584" r="2760" b="23888"/>
            <a:stretch/>
          </p:blipFill>
          <p:spPr>
            <a:xfrm>
              <a:off x="39305" y="6339181"/>
              <a:ext cx="4833688" cy="401383"/>
            </a:xfrm>
            <a:prstGeom prst="rect">
              <a:avLst/>
            </a:prstGeom>
          </p:spPr>
        </p:pic>
      </p:grpSp>
      <p:grpSp>
        <p:nvGrpSpPr>
          <p:cNvPr id="6" name="Group 5">
            <a:extLst>
              <a:ext uri="{FF2B5EF4-FFF2-40B4-BE49-F238E27FC236}">
                <a16:creationId xmlns:a16="http://schemas.microsoft.com/office/drawing/2014/main" id="{3C7EDC02-F5A3-5E99-DFF6-7C146527D046}"/>
              </a:ext>
            </a:extLst>
          </p:cNvPr>
          <p:cNvGrpSpPr/>
          <p:nvPr/>
        </p:nvGrpSpPr>
        <p:grpSpPr>
          <a:xfrm>
            <a:off x="7847149" y="2353749"/>
            <a:ext cx="3922724" cy="4436040"/>
            <a:chOff x="7847149" y="2353749"/>
            <a:chExt cx="3922724" cy="4436040"/>
          </a:xfrm>
        </p:grpSpPr>
        <p:pic>
          <p:nvPicPr>
            <p:cNvPr id="14" name="Picture 13" descr="A close-up of a satellite image&#10;&#10;Description automatically generated">
              <a:extLst>
                <a:ext uri="{FF2B5EF4-FFF2-40B4-BE49-F238E27FC236}">
                  <a16:creationId xmlns:a16="http://schemas.microsoft.com/office/drawing/2014/main" id="{93617B62-8885-7D2F-8D13-31C062E50C4B}"/>
                </a:ext>
              </a:extLst>
            </p:cNvPr>
            <p:cNvPicPr>
              <a:picLocks noChangeAspect="1"/>
            </p:cNvPicPr>
            <p:nvPr/>
          </p:nvPicPr>
          <p:blipFill>
            <a:blip r:embed="rId3">
              <a:extLst>
                <a:ext uri="{28A0092B-C50C-407E-A947-70E740481C1C}">
                  <a14:useLocalDpi xmlns:a14="http://schemas.microsoft.com/office/drawing/2010/main" val="0"/>
                </a:ext>
              </a:extLst>
            </a:blip>
            <a:srcRect l="27926" t="89243" r="24386"/>
            <a:stretch/>
          </p:blipFill>
          <p:spPr>
            <a:xfrm>
              <a:off x="8038768" y="6300126"/>
              <a:ext cx="3731105" cy="489663"/>
            </a:xfrm>
            <a:prstGeom prst="rect">
              <a:avLst/>
            </a:prstGeom>
          </p:spPr>
        </p:pic>
        <p:pic>
          <p:nvPicPr>
            <p:cNvPr id="15" name="Picture 14" descr="A close-up of a satellite image&#10;&#10;Description automatically generated">
              <a:extLst>
                <a:ext uri="{FF2B5EF4-FFF2-40B4-BE49-F238E27FC236}">
                  <a16:creationId xmlns:a16="http://schemas.microsoft.com/office/drawing/2014/main" id="{1AE97077-9856-AA0D-592D-20BFA616044E}"/>
                </a:ext>
              </a:extLst>
            </p:cNvPr>
            <p:cNvPicPr>
              <a:picLocks noChangeAspect="1"/>
            </p:cNvPicPr>
            <p:nvPr/>
          </p:nvPicPr>
          <p:blipFill>
            <a:blip r:embed="rId4">
              <a:extLst>
                <a:ext uri="{28A0092B-C50C-407E-A947-70E740481C1C}">
                  <a14:useLocalDpi xmlns:a14="http://schemas.microsoft.com/office/drawing/2010/main" val="0"/>
                </a:ext>
              </a:extLst>
            </a:blip>
            <a:srcRect t="2358" r="50037" b="11770"/>
            <a:stretch/>
          </p:blipFill>
          <p:spPr>
            <a:xfrm>
              <a:off x="7847149" y="2353749"/>
              <a:ext cx="3914773" cy="3914773"/>
            </a:xfrm>
            <a:prstGeom prst="rect">
              <a:avLst/>
            </a:prstGeom>
          </p:spPr>
        </p:pic>
      </p:grpSp>
      <p:pic>
        <p:nvPicPr>
          <p:cNvPr id="1026" name="Picture 2" descr="Woolsey Fire - Wikipedia">
            <a:extLst>
              <a:ext uri="{FF2B5EF4-FFF2-40B4-BE49-F238E27FC236}">
                <a16:creationId xmlns:a16="http://schemas.microsoft.com/office/drawing/2014/main" id="{085161EE-A045-76A2-1456-71B8DA2847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10725" y="392157"/>
            <a:ext cx="2503622" cy="2100126"/>
          </a:xfrm>
          <a:prstGeom prst="rect">
            <a:avLst/>
          </a:prstGeom>
          <a:noFill/>
          <a:ln w="28575">
            <a:solidFill>
              <a:schemeClr val="tx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8DF82FF-CF5F-AD67-018D-0B3B37A7CE74}"/>
              </a:ext>
            </a:extLst>
          </p:cNvPr>
          <p:cNvSpPr txBox="1"/>
          <p:nvPr/>
        </p:nvSpPr>
        <p:spPr>
          <a:xfrm>
            <a:off x="7420749" y="80496"/>
            <a:ext cx="2040294" cy="738664"/>
          </a:xfrm>
          <a:prstGeom prst="rect">
            <a:avLst/>
          </a:prstGeom>
          <a:noFill/>
        </p:spPr>
        <p:txBody>
          <a:bodyPr wrap="square" rtlCol="0">
            <a:spAutoFit/>
          </a:bodyPr>
          <a:lstStyle/>
          <a:p>
            <a:pPr algn="r"/>
            <a:r>
              <a:rPr lang="en-GB" sz="1400" b="1" dirty="0"/>
              <a:t>Woolsey Fire</a:t>
            </a:r>
          </a:p>
          <a:p>
            <a:pPr algn="r"/>
            <a:r>
              <a:rPr lang="en-GB" sz="1400" dirty="0"/>
              <a:t>California</a:t>
            </a:r>
          </a:p>
          <a:p>
            <a:pPr algn="r"/>
            <a:r>
              <a:rPr lang="en-GB" sz="1400" dirty="0"/>
              <a:t>8 November 2018</a:t>
            </a:r>
          </a:p>
        </p:txBody>
      </p:sp>
      <p:sp>
        <p:nvSpPr>
          <p:cNvPr id="18" name="TextBox 17">
            <a:extLst>
              <a:ext uri="{FF2B5EF4-FFF2-40B4-BE49-F238E27FC236}">
                <a16:creationId xmlns:a16="http://schemas.microsoft.com/office/drawing/2014/main" id="{A4FB9053-1C9C-C3A7-DD83-1CAA0996BAB7}"/>
              </a:ext>
            </a:extLst>
          </p:cNvPr>
          <p:cNvSpPr txBox="1"/>
          <p:nvPr/>
        </p:nvSpPr>
        <p:spPr>
          <a:xfrm>
            <a:off x="4912747" y="3219958"/>
            <a:ext cx="2155963" cy="923330"/>
          </a:xfrm>
          <a:prstGeom prst="rect">
            <a:avLst/>
          </a:prstGeom>
          <a:noFill/>
        </p:spPr>
        <p:txBody>
          <a:bodyPr wrap="square" rtlCol="0">
            <a:spAutoFit/>
          </a:bodyPr>
          <a:lstStyle/>
          <a:p>
            <a:r>
              <a:rPr lang="en-GB" i="1" dirty="0"/>
              <a:t>HONO detection in fresh fire plumes (2007-2024)</a:t>
            </a:r>
          </a:p>
        </p:txBody>
      </p:sp>
      <p:pic>
        <p:nvPicPr>
          <p:cNvPr id="13" name="Picture 12" descr="A map of the north and south america&#10;&#10;Description automatically generated">
            <a:extLst>
              <a:ext uri="{FF2B5EF4-FFF2-40B4-BE49-F238E27FC236}">
                <a16:creationId xmlns:a16="http://schemas.microsoft.com/office/drawing/2014/main" id="{0CB17174-A2AE-EB5F-534D-D4A6976F9F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3699" y="4197786"/>
            <a:ext cx="2598557" cy="2368974"/>
          </a:xfrm>
          <a:prstGeom prst="rect">
            <a:avLst/>
          </a:prstGeom>
          <a:ln>
            <a:solidFill>
              <a:schemeClr val="tx1"/>
            </a:solidFill>
          </a:ln>
          <a:effectLst>
            <a:outerShdw blurRad="50800" dist="38100" dir="13500000" algn="br" rotWithShape="0">
              <a:prstClr val="black">
                <a:alpha val="40000"/>
              </a:prstClr>
            </a:outerShdw>
          </a:effectLst>
        </p:spPr>
      </p:pic>
      <p:sp>
        <p:nvSpPr>
          <p:cNvPr id="19" name="Rectangle 18">
            <a:extLst>
              <a:ext uri="{FF2B5EF4-FFF2-40B4-BE49-F238E27FC236}">
                <a16:creationId xmlns:a16="http://schemas.microsoft.com/office/drawing/2014/main" id="{99B6F23C-75E1-415A-16DC-963CFE01EB32}"/>
              </a:ext>
            </a:extLst>
          </p:cNvPr>
          <p:cNvSpPr/>
          <p:nvPr/>
        </p:nvSpPr>
        <p:spPr>
          <a:xfrm>
            <a:off x="2409246" y="3943348"/>
            <a:ext cx="596348" cy="37421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Arrow Connector 20">
            <a:extLst>
              <a:ext uri="{FF2B5EF4-FFF2-40B4-BE49-F238E27FC236}">
                <a16:creationId xmlns:a16="http://schemas.microsoft.com/office/drawing/2014/main" id="{858603AB-4B71-334E-325D-6E4DE32B6312}"/>
              </a:ext>
            </a:extLst>
          </p:cNvPr>
          <p:cNvCxnSpPr>
            <a:cxnSpLocks/>
            <a:stCxn id="19" idx="3"/>
          </p:cNvCxnSpPr>
          <p:nvPr/>
        </p:nvCxnSpPr>
        <p:spPr>
          <a:xfrm>
            <a:off x="3005594" y="4130453"/>
            <a:ext cx="3090406" cy="735745"/>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B37EE523-3995-5588-D4F5-E53FD8561B9B}"/>
              </a:ext>
            </a:extLst>
          </p:cNvPr>
          <p:cNvSpPr txBox="1"/>
          <p:nvPr/>
        </p:nvSpPr>
        <p:spPr>
          <a:xfrm>
            <a:off x="284893" y="282181"/>
            <a:ext cx="7209831" cy="2985433"/>
          </a:xfrm>
          <a:prstGeom prst="rect">
            <a:avLst/>
          </a:prstGeom>
          <a:noFill/>
        </p:spPr>
        <p:txBody>
          <a:bodyPr wrap="square" rtlCol="0">
            <a:spAutoFit/>
          </a:bodyPr>
          <a:lstStyle/>
          <a:p>
            <a:pPr algn="just"/>
            <a:r>
              <a:rPr lang="en-GB" sz="2800" b="1" dirty="0"/>
              <a:t>   New retrievals : Nitrous acid retrieval (HONO)</a:t>
            </a:r>
            <a:endParaRPr lang="en-GB" b="1" dirty="0"/>
          </a:p>
          <a:p>
            <a:pPr marL="285750" indent="-285750" algn="just" rtl="0">
              <a:buFont typeface="Arial" panose="020B0604020202020204" pitchFamily="34" charset="0"/>
              <a:buChar char="•"/>
            </a:pPr>
            <a:r>
              <a:rPr lang="en-GB" dirty="0"/>
              <a:t>Key precursor of atmospheric oxidant and key role in tropospheric O</a:t>
            </a:r>
            <a:r>
              <a:rPr lang="en-GB" baseline="-25000" dirty="0"/>
              <a:t>3</a:t>
            </a:r>
            <a:r>
              <a:rPr lang="en-GB" dirty="0"/>
              <a:t> production</a:t>
            </a:r>
          </a:p>
          <a:p>
            <a:pPr marL="285750" indent="-285750" algn="just" rtl="0">
              <a:buFont typeface="Arial" panose="020B0604020202020204" pitchFamily="34" charset="0"/>
              <a:buChar char="•"/>
            </a:pPr>
            <a:r>
              <a:rPr lang="en-GB" dirty="0"/>
              <a:t>Short-lived fire tracer allowing to study chemistry of biomass burning plumes</a:t>
            </a:r>
          </a:p>
          <a:p>
            <a:pPr marL="285750" indent="-285750" algn="just">
              <a:buFont typeface="Arial" panose="020B0604020202020204" pitchFamily="34" charset="0"/>
              <a:buChar char="•"/>
            </a:pPr>
            <a:r>
              <a:rPr lang="en-GB" dirty="0">
                <a:effectLst/>
              </a:rPr>
              <a:t>Retrieval product is based on a fast retrieval scheme and proven heritage from IASI </a:t>
            </a:r>
            <a:r>
              <a:rPr lang="en-GB" b="1" dirty="0">
                <a:effectLst/>
              </a:rPr>
              <a:t>(Franco et al., 2024)</a:t>
            </a:r>
          </a:p>
          <a:p>
            <a:pPr marL="285750" indent="-285750" algn="just" rtl="0">
              <a:buFont typeface="Arial" panose="020B0604020202020204" pitchFamily="34" charset="0"/>
              <a:buChar char="•"/>
            </a:pPr>
            <a:r>
              <a:rPr lang="en-GB" dirty="0"/>
              <a:t>High-resolution infrared data allows measuring HONO both during day and night, complementing measurements from TROPOMI (midday only)</a:t>
            </a:r>
          </a:p>
          <a:p>
            <a:pPr marL="285750" indent="-285750" algn="just" rtl="0">
              <a:buFont typeface="Arial" panose="020B0604020202020204" pitchFamily="34" charset="0"/>
              <a:buChar char="•"/>
            </a:pPr>
            <a:endParaRPr lang="en-GB" sz="1600" dirty="0"/>
          </a:p>
        </p:txBody>
      </p:sp>
    </p:spTree>
    <p:extLst>
      <p:ext uri="{BB962C8B-B14F-4D97-AF65-F5344CB8AC3E}">
        <p14:creationId xmlns:p14="http://schemas.microsoft.com/office/powerpoint/2010/main" val="175291991"/>
      </p:ext>
    </p:extLst>
  </p:cSld>
  <p:clrMapOvr>
    <a:masterClrMapping/>
  </p:clrMapOvr>
</p:sld>
</file>

<file path=ppt/theme/theme1.xml><?xml version="1.0" encoding="utf-8"?>
<a:theme xmlns:a="http://schemas.openxmlformats.org/drawingml/2006/main" name="AdornVTI">
  <a:themeElements>
    <a:clrScheme name="AnalogousFromDarkSeedLeftStep">
      <a:dk1>
        <a:srgbClr val="000000"/>
      </a:dk1>
      <a:lt1>
        <a:srgbClr val="FFFFFF"/>
      </a:lt1>
      <a:dk2>
        <a:srgbClr val="1A212E"/>
      </a:dk2>
      <a:lt2>
        <a:srgbClr val="F0F3F1"/>
      </a:lt2>
      <a:accent1>
        <a:srgbClr val="E729A7"/>
      </a:accent1>
      <a:accent2>
        <a:srgbClr val="C517D5"/>
      </a:accent2>
      <a:accent3>
        <a:srgbClr val="8829E7"/>
      </a:accent3>
      <a:accent4>
        <a:srgbClr val="3E30D9"/>
      </a:accent4>
      <a:accent5>
        <a:srgbClr val="2968E7"/>
      </a:accent5>
      <a:accent6>
        <a:srgbClr val="17A5D5"/>
      </a:accent6>
      <a:hlink>
        <a:srgbClr val="3F54BF"/>
      </a:hlink>
      <a:folHlink>
        <a:srgbClr val="7F7F7F"/>
      </a:folHlink>
    </a:clrScheme>
    <a:fontScheme name="Bembo">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ornVTI" id="{497E3FA9-5A27-4D12-9D04-917BEF3D1303}" vid="{34192A01-61CA-4566-9818-841C607496F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21485</TotalTime>
  <Words>1551</Words>
  <Application>Microsoft Macintosh PowerPoint</Application>
  <PresentationFormat>Widescreen</PresentationFormat>
  <Paragraphs>149</Paragraphs>
  <Slides>22</Slides>
  <Notes>7</Notes>
  <HiddenSlides>2</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Aptos</vt:lpstr>
      <vt:lpstr>Arial</vt:lpstr>
      <vt:lpstr>Avenir Book</vt:lpstr>
      <vt:lpstr>Bembo</vt:lpstr>
      <vt:lpstr>Calibri</vt:lpstr>
      <vt:lpstr>Cambria Math</vt:lpstr>
      <vt:lpstr>Helvetica</vt:lpstr>
      <vt:lpstr>Palatino</vt:lpstr>
      <vt:lpstr>Times New Roman</vt:lpstr>
      <vt:lpstr>Wingdings</vt:lpstr>
      <vt:lpstr>AdornVTI</vt:lpstr>
      <vt:lpstr>CEOS AC-VC Meeting IR Sounder Status</vt:lpstr>
      <vt:lpstr>Terra/MOPITT and Aqua/AIRS Status </vt:lpstr>
      <vt:lpstr>MOPITT and AIRS comparison of anomalies (courtesy of  W. Tang,  JPL)</vt:lpstr>
      <vt:lpstr>  IASI - 5 slides best of</vt:lpstr>
      <vt:lpstr>PowerPoint Presentation</vt:lpstr>
      <vt:lpstr>PowerPoint Presentation</vt:lpstr>
      <vt:lpstr>PowerPoint Presentation</vt:lpstr>
      <vt:lpstr>PowerPoint Presentation</vt:lpstr>
      <vt:lpstr>PowerPoint Presentation</vt:lpstr>
      <vt:lpstr>SNPP/CrIS and JPSS/CrIS DATA STATUS</vt:lpstr>
      <vt:lpstr>PowerPoint Presentation</vt:lpstr>
      <vt:lpstr>PowerPoint Presentation</vt:lpstr>
      <vt:lpstr>PowerPoint Presentation</vt:lpstr>
      <vt:lpstr>Suomi NPP CrIS and S5P/TROPOMI</vt:lpstr>
      <vt:lpstr>Joint CrIS/TROPOMI ozone</vt:lpstr>
      <vt:lpstr>Cross Comparisons: CrIS/TROPOMI and  CAMS Global Reanalysis (August 2020)</vt:lpstr>
      <vt:lpstr>CONCLUSIONS</vt:lpstr>
      <vt:lpstr>Fusing Machine Learning and TROPESS OE retrievals</vt:lpstr>
      <vt:lpstr>PowerPoint Presentation</vt:lpstr>
      <vt:lpstr>PowerPoint Presentation</vt:lpstr>
      <vt:lpstr>PowerPoint Presentation</vt:lpstr>
      <vt:lpstr>MOPITT and AIRS comparison (courtesy of W. Tang, JPL)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Helen Worden</dc:creator>
  <cp:lastModifiedBy>Helen Worden</cp:lastModifiedBy>
  <cp:revision>26</cp:revision>
  <dcterms:created xsi:type="dcterms:W3CDTF">2024-09-09T01:45:04Z</dcterms:created>
  <dcterms:modified xsi:type="dcterms:W3CDTF">2024-10-15T01:18:14Z</dcterms:modified>
</cp:coreProperties>
</file>