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Lst>
  <p:notesMasterIdLst>
    <p:notesMasterId r:id="rId14"/>
  </p:notesMasterIdLst>
  <p:sldIdLst>
    <p:sldId id="256" r:id="rId3"/>
    <p:sldId id="2997" r:id="rId4"/>
    <p:sldId id="257" r:id="rId5"/>
    <p:sldId id="2994" r:id="rId6"/>
    <p:sldId id="2995" r:id="rId7"/>
    <p:sldId id="2986" r:id="rId8"/>
    <p:sldId id="1042652943" r:id="rId9"/>
    <p:sldId id="1042652942" r:id="rId10"/>
    <p:sldId id="2990" r:id="rId11"/>
    <p:sldId id="1042652944" r:id="rId12"/>
    <p:sldId id="29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34"/>
    <p:restoredTop sz="96244"/>
  </p:normalViewPr>
  <p:slideViewPr>
    <p:cSldViewPr snapToGrid="0" snapToObjects="1">
      <p:cViewPr varScale="1">
        <p:scale>
          <a:sx n="130" d="100"/>
          <a:sy n="130" d="100"/>
        </p:scale>
        <p:origin x="480"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89161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Update with real Worldview data</a:t>
            </a:r>
            <a:endParaRPr dirty="0">
              <a:latin typeface="Calibri"/>
              <a:ea typeface="Calibri"/>
              <a:cs typeface="Calibri"/>
              <a:sym typeface="Calibri"/>
            </a:endParaRPr>
          </a:p>
        </p:txBody>
      </p:sp>
    </p:spTree>
    <p:extLst>
      <p:ext uri="{BB962C8B-B14F-4D97-AF65-F5344CB8AC3E}">
        <p14:creationId xmlns:p14="http://schemas.microsoft.com/office/powerpoint/2010/main" val="1659885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780743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image" Target="../media/image5.png"/><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image" Target="../media/image6.png"/><Relationship Id="rId8" Type="http://schemas.openxmlformats.org/officeDocument/2006/relationships/slideLayout" Target="../slideLayouts/slideLayout14.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image" Target="../media/image4.png"/><Relationship Id="rId20" Type="http://schemas.openxmlformats.org/officeDocument/2006/relationships/slideLayout" Target="../slideLayouts/slideLayout26.xml"/><Relationship Id="rId4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 id="2147483825"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48">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6" r:id="rId10"/>
    <p:sldLayoutId id="2147483787" r:id="rId11"/>
    <p:sldLayoutId id="2147483788" r:id="rId12"/>
    <p:sldLayoutId id="2147483789" r:id="rId13"/>
    <p:sldLayoutId id="2147483790" r:id="rId14"/>
    <p:sldLayoutId id="2147483791"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4" r:id="rId44"/>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meySKqVuVT0?si=uiLTRXsgtKIGS_OT"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9735" y="6053431"/>
            <a:ext cx="644253" cy="644253"/>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 name="TextBox 1">
            <a:extLst>
              <a:ext uri="{FF2B5EF4-FFF2-40B4-BE49-F238E27FC236}">
                <a16:creationId xmlns:a16="http://schemas.microsoft.com/office/drawing/2014/main" id="{F9548813-38AC-6B3C-2722-EB182001F136}"/>
              </a:ext>
            </a:extLst>
          </p:cNvPr>
          <p:cNvSpPr txBox="1">
            <a:spLocks noChangeArrowheads="1"/>
          </p:cNvSpPr>
          <p:nvPr/>
        </p:nvSpPr>
        <p:spPr bwMode="auto">
          <a:xfrm>
            <a:off x="4246633" y="910160"/>
            <a:ext cx="7316476" cy="5186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endParaRPr lang="en-US" sz="3600" b="1" dirty="0">
              <a:solidFill>
                <a:srgbClr val="000090"/>
              </a:solidFill>
              <a:latin typeface="Arial"/>
              <a:ea typeface="ヒラギノ角ゴ Pro W3"/>
              <a:cs typeface="Arial"/>
            </a:endParaRPr>
          </a:p>
          <a:p>
            <a:pPr algn="r" eaLnBrk="1" hangingPunct="1"/>
            <a:r>
              <a:rPr lang="en-US" sz="3600" b="1" dirty="0">
                <a:solidFill>
                  <a:srgbClr val="000090"/>
                </a:solidFill>
                <a:latin typeface="Arial"/>
                <a:ea typeface="ヒラギノ角ゴ Pro W3"/>
                <a:cs typeface="Arial"/>
              </a:rPr>
              <a:t>TEMPO: Overview and Status</a:t>
            </a:r>
          </a:p>
          <a:p>
            <a:pPr algn="r" eaLnBrk="1" hangingPunct="1"/>
            <a:endParaRPr lang="en-US" sz="3600" b="1" dirty="0">
              <a:solidFill>
                <a:srgbClr val="000090"/>
              </a:solidFill>
              <a:latin typeface="Arial"/>
              <a:cs typeface="Arial"/>
            </a:endParaRPr>
          </a:p>
          <a:p>
            <a:pPr algn="r" eaLnBrk="1" hangingPunct="1"/>
            <a:r>
              <a:rPr lang="en-US" b="1" dirty="0">
                <a:solidFill>
                  <a:srgbClr val="000090"/>
                </a:solidFill>
                <a:cs typeface="Arial" charset="0"/>
              </a:rPr>
              <a:t>Caroline Nowlan</a:t>
            </a:r>
          </a:p>
          <a:p>
            <a:pPr algn="r"/>
            <a:r>
              <a:rPr lang="en-US" sz="1800" i="1" dirty="0"/>
              <a:t>Center for Astrophysics | Harvard &amp; Smithsonian</a:t>
            </a:r>
            <a:endParaRPr lang="en-US" sz="2800" i="1" dirty="0"/>
          </a:p>
          <a:p>
            <a:pPr algn="r"/>
            <a:r>
              <a:rPr lang="en-US" sz="900" b="1" i="1" dirty="0">
                <a:solidFill>
                  <a:srgbClr val="000090"/>
                </a:solidFill>
                <a:cs typeface="Arial" charset="0"/>
              </a:rPr>
              <a:t>  </a:t>
            </a:r>
            <a:r>
              <a:rPr lang="en-US" sz="800" b="1" dirty="0">
                <a:solidFill>
                  <a:srgbClr val="000090"/>
                </a:solidFill>
                <a:cs typeface="Arial" charset="0"/>
              </a:rPr>
              <a:t>  </a:t>
            </a:r>
          </a:p>
          <a:p>
            <a:pPr marL="1600200" algn="just" fontAlgn="base">
              <a:lnSpc>
                <a:spcPct val="80000"/>
              </a:lnSpc>
              <a:spcBef>
                <a:spcPct val="0"/>
              </a:spcBef>
              <a:spcAft>
                <a:spcPct val="0"/>
              </a:spcAft>
            </a:pPr>
            <a:endParaRPr lang="en-US" sz="1600" dirty="0"/>
          </a:p>
          <a:p>
            <a:pPr marL="1600200" algn="just" fontAlgn="base">
              <a:lnSpc>
                <a:spcPct val="80000"/>
              </a:lnSpc>
              <a:spcBef>
                <a:spcPct val="0"/>
              </a:spcBef>
              <a:spcAft>
                <a:spcPct val="0"/>
              </a:spcAft>
            </a:pPr>
            <a:r>
              <a:rPr lang="en-US" sz="1600" dirty="0"/>
              <a:t>Xiong Liu, Kelly Chance, Gonzalo González Abad, Chris Chan Miller, </a:t>
            </a:r>
            <a:r>
              <a:rPr lang="en-US" sz="1600" dirty="0" err="1"/>
              <a:t>Heesung</a:t>
            </a:r>
            <a:r>
              <a:rPr lang="en-US" sz="1600" dirty="0"/>
              <a:t> Chong, John Davis, Jean Fitzmaurice, </a:t>
            </a:r>
            <a:r>
              <a:rPr lang="en-US" sz="1600" dirty="0" err="1"/>
              <a:t>Weizhen</a:t>
            </a:r>
            <a:r>
              <a:rPr lang="en-US" sz="1600" dirty="0"/>
              <a:t> Hou, John Houck, Raid Suleiman, </a:t>
            </a:r>
            <a:r>
              <a:rPr lang="en-US" sz="1600" dirty="0" err="1"/>
              <a:t>Junsung</a:t>
            </a:r>
            <a:r>
              <a:rPr lang="en-US" sz="1600" dirty="0"/>
              <a:t> Park, </a:t>
            </a:r>
            <a:r>
              <a:rPr lang="en-US" sz="1600" dirty="0" err="1"/>
              <a:t>Huiqun</a:t>
            </a:r>
            <a:r>
              <a:rPr lang="en-US" sz="1600" dirty="0"/>
              <a:t> Wang, Aaron </a:t>
            </a:r>
            <a:r>
              <a:rPr lang="en-US" sz="1600" dirty="0" err="1"/>
              <a:t>Naeger</a:t>
            </a:r>
            <a:r>
              <a:rPr lang="en-US" sz="1600" dirty="0"/>
              <a:t>, James Carr, Barron Henderson, Luke Valin, James </a:t>
            </a:r>
            <a:r>
              <a:rPr lang="en-US" sz="1600" dirty="0" err="1"/>
              <a:t>Szykman</a:t>
            </a:r>
            <a:r>
              <a:rPr lang="en-US" sz="1600" dirty="0"/>
              <a:t>, Jerry </a:t>
            </a:r>
            <a:r>
              <a:rPr lang="en-US" sz="1600" dirty="0" err="1"/>
              <a:t>Ziemke</a:t>
            </a:r>
            <a:r>
              <a:rPr lang="en-US" sz="1600" dirty="0"/>
              <a:t> and the TEMPO Team</a:t>
            </a:r>
          </a:p>
          <a:p>
            <a:pPr marL="1600200" algn="just" fontAlgn="base">
              <a:lnSpc>
                <a:spcPct val="80000"/>
              </a:lnSpc>
              <a:spcBef>
                <a:spcPct val="0"/>
              </a:spcBef>
              <a:spcAft>
                <a:spcPct val="0"/>
              </a:spcAft>
            </a:pPr>
            <a:endParaRPr lang="en-US" sz="1400" b="1" dirty="0">
              <a:solidFill>
                <a:srgbClr val="239009"/>
              </a:solidFill>
            </a:endParaRPr>
          </a:p>
          <a:p>
            <a:pPr marL="1600200" algn="r" fontAlgn="base">
              <a:lnSpc>
                <a:spcPct val="80000"/>
              </a:lnSpc>
              <a:spcBef>
                <a:spcPct val="0"/>
              </a:spcBef>
              <a:spcAft>
                <a:spcPct val="0"/>
              </a:spcAft>
            </a:pPr>
            <a:r>
              <a:rPr lang="en-US" sz="1400" b="1" dirty="0">
                <a:solidFill>
                  <a:srgbClr val="239009"/>
                </a:solidFill>
              </a:rPr>
              <a:t>	</a:t>
            </a:r>
          </a:p>
          <a:p>
            <a:pPr marL="1600200" algn="r" fontAlgn="base">
              <a:lnSpc>
                <a:spcPct val="80000"/>
              </a:lnSpc>
              <a:spcBef>
                <a:spcPct val="0"/>
              </a:spcBef>
              <a:spcAft>
                <a:spcPct val="0"/>
              </a:spcAft>
            </a:pPr>
            <a:r>
              <a:rPr lang="en-US" sz="2000" b="1" dirty="0">
                <a:solidFill>
                  <a:srgbClr val="239009"/>
                </a:solidFill>
              </a:rPr>
              <a:t>CEOS AC-VC Meeting</a:t>
            </a:r>
          </a:p>
          <a:p>
            <a:pPr marL="1949450" algn="r" defTabSz="914400" fontAlgn="base">
              <a:lnSpc>
                <a:spcPct val="80000"/>
              </a:lnSpc>
              <a:spcBef>
                <a:spcPct val="0"/>
              </a:spcBef>
              <a:spcAft>
                <a:spcPct val="0"/>
              </a:spcAft>
            </a:pPr>
            <a:r>
              <a:rPr lang="en-US" sz="2000" b="1" dirty="0">
                <a:solidFill>
                  <a:srgbClr val="239009"/>
                </a:solidFill>
              </a:rPr>
              <a:t>October 15, 2024</a:t>
            </a:r>
          </a:p>
          <a:p>
            <a:pPr algn="r" eaLnBrk="1" hangingPunct="1">
              <a:spcBef>
                <a:spcPts val="1200"/>
              </a:spcBef>
            </a:pPr>
            <a:r>
              <a:rPr lang="en-US" sz="1800" b="1" dirty="0">
                <a:solidFill>
                  <a:srgbClr val="000090"/>
                </a:solidFill>
                <a:cs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4619D8-FBB2-F913-B7BE-F868EBA75479}"/>
              </a:ext>
            </a:extLst>
          </p:cNvPr>
          <p:cNvSpPr>
            <a:spLocks noGrp="1"/>
          </p:cNvSpPr>
          <p:nvPr>
            <p:ph type="title"/>
          </p:nvPr>
        </p:nvSpPr>
        <p:spPr/>
        <p:txBody>
          <a:bodyPr/>
          <a:lstStyle/>
          <a:p>
            <a:r>
              <a:rPr lang="en-US" dirty="0"/>
              <a:t>Summary and Outlook</a:t>
            </a:r>
          </a:p>
        </p:txBody>
      </p:sp>
      <p:sp>
        <p:nvSpPr>
          <p:cNvPr id="4" name="Slide Number Placeholder 1">
            <a:extLst>
              <a:ext uri="{FF2B5EF4-FFF2-40B4-BE49-F238E27FC236}">
                <a16:creationId xmlns:a16="http://schemas.microsoft.com/office/drawing/2014/main" id="{810B7A5D-6224-ED6D-1CB0-80599FD9D464}"/>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5" name="Content Placeholder 1">
            <a:extLst>
              <a:ext uri="{FF2B5EF4-FFF2-40B4-BE49-F238E27FC236}">
                <a16:creationId xmlns:a16="http://schemas.microsoft.com/office/drawing/2014/main" id="{414ABA90-CD72-4185-C32C-9EE921EEC6FF}"/>
              </a:ext>
            </a:extLst>
          </p:cNvPr>
          <p:cNvSpPr txBox="1">
            <a:spLocks/>
          </p:cNvSpPr>
          <p:nvPr/>
        </p:nvSpPr>
        <p:spPr>
          <a:xfrm>
            <a:off x="272535" y="1327849"/>
            <a:ext cx="11646930" cy="5410200"/>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TEMPO operations are nominal</a:t>
            </a:r>
          </a:p>
          <a:p>
            <a:r>
              <a:rPr lang="en-US" sz="2000" dirty="0">
                <a:latin typeface="Arial" panose="020B0604020202020204" pitchFamily="34" charset="0"/>
                <a:cs typeface="Arial" panose="020B0604020202020204" pitchFamily="34" charset="0"/>
              </a:rPr>
              <a:t>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HCHO, total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publicly available</a:t>
            </a:r>
          </a:p>
          <a:p>
            <a:r>
              <a:rPr lang="en-US" sz="2000" dirty="0">
                <a:latin typeface="Arial" panose="020B0604020202020204" pitchFamily="34" charset="0"/>
                <a:cs typeface="Arial" panose="020B0604020202020204" pitchFamily="34" charset="0"/>
              </a:rPr>
              <a:t>Expect validation report soon and trace gas upgrade from “beta” to “provisional” status</a:t>
            </a:r>
          </a:p>
          <a:p>
            <a:r>
              <a:rPr lang="en-US" sz="2000" dirty="0">
                <a:latin typeface="Arial" panose="020B0604020202020204" pitchFamily="34" charset="0"/>
                <a:cs typeface="Arial" panose="020B0604020202020204" pitchFamily="34" charset="0"/>
              </a:rPr>
              <a:t>Priorities for V04:</a:t>
            </a:r>
          </a:p>
          <a:p>
            <a:pPr lvl="1"/>
            <a:r>
              <a:rPr lang="en-US" sz="1800" dirty="0">
                <a:latin typeface="Arial" panose="020B0604020202020204" pitchFamily="34" charset="0"/>
                <a:cs typeface="Arial" panose="020B0604020202020204" pitchFamily="34" charset="0"/>
              </a:rPr>
              <a:t>Radiances </a:t>
            </a:r>
            <a:r>
              <a:rPr lang="en-US" sz="1800" dirty="0">
                <a:latin typeface="Arial" panose="020B0604020202020204" pitchFamily="34" charset="0"/>
                <a:cs typeface="Arial" panose="020B0604020202020204" pitchFamily="34" charset="0"/>
                <a:sym typeface="Wingdings" pitchFamily="2" charset="2"/>
              </a:rPr>
              <a:t> improve </a:t>
            </a:r>
            <a:r>
              <a:rPr lang="en-US" sz="1800" dirty="0">
                <a:latin typeface="Arial" panose="020B0604020202020204" pitchFamily="34" charset="0"/>
                <a:cs typeface="Arial" panose="020B0604020202020204" pitchFamily="34" charset="0"/>
              </a:rPr>
              <a:t>absolute calibration, include polarization correction</a:t>
            </a:r>
          </a:p>
          <a:p>
            <a:pPr lvl="1"/>
            <a:r>
              <a:rPr lang="en-US" sz="1800" dirty="0">
                <a:latin typeface="Arial" panose="020B0604020202020204" pitchFamily="34" charset="0"/>
                <a:cs typeface="Arial" panose="020B0604020202020204" pitchFamily="34" charset="0"/>
              </a:rPr>
              <a:t>NO</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HCHO, cloud </a:t>
            </a:r>
            <a:r>
              <a:rPr lang="en-US" sz="1800" dirty="0">
                <a:latin typeface="Arial" panose="020B0604020202020204" pitchFamily="34" charset="0"/>
                <a:cs typeface="Arial" panose="020B0604020202020204" pitchFamily="34" charset="0"/>
                <a:sym typeface="Wingdings" pitchFamily="2" charset="2"/>
              </a:rPr>
              <a:t> improve surface albedo, cloud fraction bias, HCHO background correction, NO</a:t>
            </a:r>
            <a:r>
              <a:rPr lang="en-US" sz="1800" baseline="-25000" dirty="0">
                <a:latin typeface="Arial" panose="020B0604020202020204" pitchFamily="34" charset="0"/>
                <a:cs typeface="Arial" panose="020B0604020202020204" pitchFamily="34" charset="0"/>
                <a:sym typeface="Wingdings" pitchFamily="2" charset="2"/>
              </a:rPr>
              <a:t>2</a:t>
            </a:r>
            <a:r>
              <a:rPr lang="en-US" sz="1800" dirty="0">
                <a:latin typeface="Arial" panose="020B0604020202020204" pitchFamily="34" charset="0"/>
                <a:cs typeface="Arial" panose="020B0604020202020204" pitchFamily="34" charset="0"/>
                <a:sym typeface="Wingdings" pitchFamily="2" charset="2"/>
              </a:rPr>
              <a:t> de-striping</a:t>
            </a:r>
            <a:endParaRPr lang="en-US" sz="1800" baseline="-25000" dirty="0">
              <a:latin typeface="Arial" panose="020B0604020202020204" pitchFamily="34" charset="0"/>
              <a:cs typeface="Arial" panose="020B0604020202020204" pitchFamily="34" charset="0"/>
              <a:sym typeface="Wingdings" pitchFamily="2" charset="2"/>
            </a:endParaRPr>
          </a:p>
          <a:p>
            <a:pPr lvl="1"/>
            <a:r>
              <a:rPr lang="en-US" sz="1800" dirty="0">
                <a:latin typeface="Arial" panose="020B0604020202020204" pitchFamily="34" charset="0"/>
                <a:cs typeface="Arial" panose="020B0604020202020204" pitchFamily="34" charset="0"/>
                <a:sym typeface="Wingdings" pitchFamily="2" charset="2"/>
              </a:rPr>
              <a:t>Total O</a:t>
            </a:r>
            <a:r>
              <a:rPr lang="en-US" sz="1800" baseline="-25000" dirty="0">
                <a:latin typeface="Arial" panose="020B0604020202020204" pitchFamily="34" charset="0"/>
                <a:cs typeface="Arial" panose="020B0604020202020204" pitchFamily="34" charset="0"/>
                <a:sym typeface="Wingdings" pitchFamily="2" charset="2"/>
              </a:rPr>
              <a:t>3</a:t>
            </a:r>
            <a:r>
              <a:rPr lang="en-US" sz="1800" dirty="0">
                <a:latin typeface="Arial" panose="020B0604020202020204" pitchFamily="34" charset="0"/>
                <a:cs typeface="Arial" panose="020B0604020202020204" pitchFamily="34" charset="0"/>
                <a:sym typeface="Wingdings" pitchFamily="2" charset="2"/>
              </a:rPr>
              <a:t>  latitude-dependent bias</a:t>
            </a:r>
          </a:p>
          <a:p>
            <a:pPr lvl="1"/>
            <a:r>
              <a:rPr lang="en-US" sz="1800" dirty="0">
                <a:latin typeface="Arial" panose="020B0604020202020204" pitchFamily="34" charset="0"/>
                <a:cs typeface="Arial" panose="020B0604020202020204" pitchFamily="34" charset="0"/>
                <a:sym typeface="Wingdings" pitchFamily="2" charset="2"/>
              </a:rPr>
              <a:t>Continued development and release of O</a:t>
            </a:r>
            <a:r>
              <a:rPr lang="en-US" sz="1800" baseline="-25000" dirty="0">
                <a:latin typeface="Arial" panose="020B0604020202020204" pitchFamily="34" charset="0"/>
                <a:cs typeface="Arial" panose="020B0604020202020204" pitchFamily="34" charset="0"/>
                <a:sym typeface="Wingdings" pitchFamily="2" charset="2"/>
              </a:rPr>
              <a:t>3</a:t>
            </a:r>
            <a:r>
              <a:rPr lang="en-US" sz="1800" dirty="0">
                <a:latin typeface="Arial" panose="020B0604020202020204" pitchFamily="34" charset="0"/>
                <a:cs typeface="Arial" panose="020B0604020202020204" pitchFamily="34" charset="0"/>
                <a:sym typeface="Wingdings" pitchFamily="2" charset="2"/>
              </a:rPr>
              <a:t> profile product </a:t>
            </a:r>
          </a:p>
          <a:p>
            <a:r>
              <a:rPr lang="en-US" sz="2000" dirty="0">
                <a:latin typeface="Arial" panose="020B0604020202020204" pitchFamily="34" charset="0"/>
                <a:cs typeface="Arial" panose="020B0604020202020204" pitchFamily="34" charset="0"/>
              </a:rPr>
              <a:t>Near real-time products expected middle of 2025</a:t>
            </a:r>
          </a:p>
          <a:p>
            <a:r>
              <a:rPr lang="en-US" sz="2000" dirty="0">
                <a:latin typeface="Arial" panose="020B0604020202020204" pitchFamily="34" charset="0"/>
                <a:cs typeface="Arial" panose="020B0604020202020204" pitchFamily="34" charset="0"/>
              </a:rPr>
              <a:t>Many more TEMPO products to come!</a:t>
            </a:r>
          </a:p>
        </p:txBody>
      </p:sp>
      <p:sp>
        <p:nvSpPr>
          <p:cNvPr id="6" name="TextBox 5">
            <a:extLst>
              <a:ext uri="{FF2B5EF4-FFF2-40B4-BE49-F238E27FC236}">
                <a16:creationId xmlns:a16="http://schemas.microsoft.com/office/drawing/2014/main" id="{7EE8134B-E99D-723B-507E-BC31470E6E4E}"/>
              </a:ext>
            </a:extLst>
          </p:cNvPr>
          <p:cNvSpPr txBox="1"/>
          <p:nvPr/>
        </p:nvSpPr>
        <p:spPr>
          <a:xfrm>
            <a:off x="707570" y="6413230"/>
            <a:ext cx="10265229" cy="369332"/>
          </a:xfrm>
          <a:prstGeom prst="rect">
            <a:avLst/>
          </a:prstGeom>
          <a:noFill/>
        </p:spPr>
        <p:txBody>
          <a:bodyPr wrap="square">
            <a:spAutoFit/>
          </a:bodyPr>
          <a:lstStyle/>
          <a:p>
            <a:r>
              <a:rPr lang="en-US" sz="1800" b="1" i="1" u="none" strike="noStrike" dirty="0">
                <a:solidFill>
                  <a:srgbClr val="002060"/>
                </a:solidFill>
                <a:effectLst/>
                <a:latin typeface="Calibri" panose="020F0502020204030204" pitchFamily="34" charset="0"/>
              </a:rPr>
              <a:t>Acknowledgements: </a:t>
            </a:r>
            <a:r>
              <a:rPr lang="en-US" sz="1800" b="1" i="0" u="none" strike="noStrike" dirty="0">
                <a:solidFill>
                  <a:srgbClr val="000000"/>
                </a:solidFill>
                <a:effectLst/>
                <a:latin typeface="Calibri" panose="020F0502020204030204" pitchFamily="34" charset="0"/>
              </a:rPr>
              <a:t>Funding from NASA (TEMPO, NNL13AA09C; SNWG TEMPO NRT, 80MSFC24CA004)</a:t>
            </a:r>
            <a:endParaRPr lang="en-US" dirty="0"/>
          </a:p>
        </p:txBody>
      </p:sp>
    </p:spTree>
    <p:extLst>
      <p:ext uri="{BB962C8B-B14F-4D97-AF65-F5344CB8AC3E}">
        <p14:creationId xmlns:p14="http://schemas.microsoft.com/office/powerpoint/2010/main" val="3803755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p:txBody>
          <a:bodyPr/>
          <a:lstStyle/>
          <a:p>
            <a:pPr lvl="0"/>
            <a:r>
              <a:rPr lang="en-US" b="1" dirty="0"/>
              <a:t>T</a:t>
            </a:r>
            <a:r>
              <a:rPr lang="en-US" dirty="0"/>
              <a:t>ropospheric </a:t>
            </a:r>
            <a:r>
              <a:rPr lang="en-US" b="1" dirty="0"/>
              <a:t>E</a:t>
            </a:r>
            <a:r>
              <a:rPr lang="en-US" dirty="0"/>
              <a:t>missions: </a:t>
            </a:r>
            <a:br>
              <a:rPr lang="en-US" dirty="0"/>
            </a:br>
            <a:r>
              <a:rPr lang="en-US" b="1" dirty="0"/>
              <a:t>M</a:t>
            </a:r>
            <a:r>
              <a:rPr lang="en-US" dirty="0"/>
              <a:t>onitoring of </a:t>
            </a:r>
            <a:r>
              <a:rPr lang="en-US" b="1" dirty="0"/>
              <a:t>Po</a:t>
            </a:r>
            <a:r>
              <a:rPr lang="en-US" dirty="0"/>
              <a:t>llution</a:t>
            </a:r>
          </a:p>
        </p:txBody>
      </p:sp>
      <p:sp>
        <p:nvSpPr>
          <p:cNvPr id="6" name="Google Shape;361;p51">
            <a:extLst>
              <a:ext uri="{FF2B5EF4-FFF2-40B4-BE49-F238E27FC236}">
                <a16:creationId xmlns:a16="http://schemas.microsoft.com/office/drawing/2014/main" id="{B047B960-0AA6-55DD-81C2-DF300AA9FFAE}"/>
              </a:ext>
            </a:extLst>
          </p:cNvPr>
          <p:cNvSpPr txBox="1">
            <a:spLocks/>
          </p:cNvSpPr>
          <p:nvPr/>
        </p:nvSpPr>
        <p:spPr>
          <a:xfrm>
            <a:off x="274492" y="1453987"/>
            <a:ext cx="5432716" cy="5404013"/>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15900" indent="-215900">
              <a:spcBef>
                <a:spcPts val="0"/>
              </a:spcBef>
              <a:buClr>
                <a:schemeClr val="dk1"/>
              </a:buClr>
              <a:buSzPts val="1400"/>
            </a:pPr>
            <a:r>
              <a:rPr lang="en-US" sz="2000" dirty="0">
                <a:latin typeface="Arial" panose="020B0604020202020204" pitchFamily="34" charset="0"/>
                <a:cs typeface="Arial" panose="020B0604020202020204" pitchFamily="34" charset="0"/>
              </a:rPr>
              <a:t>Hourly daytime air pollution measurements over North America</a:t>
            </a:r>
          </a:p>
          <a:p>
            <a:pPr marL="0" indent="0">
              <a:spcBef>
                <a:spcPts val="0"/>
              </a:spcBef>
              <a:buFont typeface="Arial"/>
              <a:buNone/>
            </a:pPr>
            <a:endParaRPr lang="en-US" sz="2000" dirty="0">
              <a:latin typeface="Arial" panose="020B0604020202020204" pitchFamily="34" charset="0"/>
              <a:cs typeface="Arial" panose="020B0604020202020204" pitchFamily="34" charset="0"/>
            </a:endParaRPr>
          </a:p>
          <a:p>
            <a:pPr marL="215900" indent="-215900">
              <a:spcBef>
                <a:spcPts val="0"/>
              </a:spcBef>
              <a:buSzPts val="1400"/>
            </a:pPr>
            <a:r>
              <a:rPr lang="en-US" sz="2000" dirty="0">
                <a:latin typeface="Arial" panose="020B0604020202020204" pitchFamily="34" charset="0"/>
                <a:cs typeface="Arial" panose="020B0604020202020204" pitchFamily="34" charset="0"/>
              </a:rPr>
              <a:t>NASA’s first Earth Venture Instrument (EVI), selected in 2012</a:t>
            </a:r>
          </a:p>
          <a:p>
            <a:pPr marL="215900" indent="-215900">
              <a:spcBef>
                <a:spcPts val="0"/>
              </a:spcBef>
              <a:buSzPts val="1400"/>
            </a:pPr>
            <a:endParaRPr lang="en-US" sz="2000" dirty="0">
              <a:latin typeface="Arial" panose="020B0604020202020204" pitchFamily="34" charset="0"/>
              <a:cs typeface="Arial" panose="020B0604020202020204" pitchFamily="34" charset="0"/>
            </a:endParaRPr>
          </a:p>
          <a:p>
            <a:pPr marL="215900" indent="-215900">
              <a:spcBef>
                <a:spcPts val="0"/>
              </a:spcBef>
              <a:buSzPts val="1400"/>
            </a:pPr>
            <a:r>
              <a:rPr lang="en-US" sz="2000" dirty="0">
                <a:latin typeface="Arial" panose="020B0604020202020204" pitchFamily="34" charset="0"/>
                <a:cs typeface="Arial" panose="020B0604020202020204" pitchFamily="34" charset="0"/>
              </a:rPr>
              <a:t>Led by Smithsonian Astrophysical Observatory (SAO) in partnership with NASA </a:t>
            </a:r>
            <a:r>
              <a:rPr lang="en-US" sz="2000" dirty="0" err="1">
                <a:latin typeface="Arial" panose="020B0604020202020204" pitchFamily="34" charset="0"/>
                <a:cs typeface="Arial" panose="020B0604020202020204" pitchFamily="34" charset="0"/>
              </a:rPr>
              <a:t>LaRC</a:t>
            </a:r>
            <a:endParaRPr lang="en-US" sz="2000" dirty="0">
              <a:latin typeface="Arial" panose="020B0604020202020204" pitchFamily="34" charset="0"/>
              <a:cs typeface="Arial" panose="020B0604020202020204" pitchFamily="34" charset="0"/>
            </a:endParaRPr>
          </a:p>
          <a:p>
            <a:pPr marL="0" indent="0">
              <a:spcBef>
                <a:spcPts val="0"/>
              </a:spcBef>
              <a:buFont typeface="Arial"/>
              <a:buNone/>
            </a:pPr>
            <a:endParaRPr lang="en-US" sz="2000" dirty="0">
              <a:latin typeface="Arial" panose="020B0604020202020204" pitchFamily="34" charset="0"/>
              <a:cs typeface="Arial" panose="020B0604020202020204" pitchFamily="34" charset="0"/>
            </a:endParaRPr>
          </a:p>
          <a:p>
            <a:pPr marL="215900" indent="-215900">
              <a:spcBef>
                <a:spcPts val="0"/>
              </a:spcBef>
              <a:buSzPts val="1400"/>
            </a:pPr>
            <a:r>
              <a:rPr lang="en-US" sz="2000" b="1" dirty="0">
                <a:solidFill>
                  <a:srgbClr val="0000FF"/>
                </a:solidFill>
                <a:latin typeface="Arial" panose="020B0604020202020204" pitchFamily="34" charset="0"/>
                <a:cs typeface="Arial" panose="020B0604020202020204" pitchFamily="34" charset="0"/>
              </a:rPr>
              <a:t>Geostationary orbit</a:t>
            </a:r>
            <a:r>
              <a:rPr lang="en-US" sz="2000" dirty="0">
                <a:latin typeface="Arial" panose="020B0604020202020204" pitchFamily="34" charset="0"/>
                <a:cs typeface="Arial" panose="020B0604020202020204" pitchFamily="34" charset="0"/>
              </a:rPr>
              <a:t> </a:t>
            </a:r>
          </a:p>
          <a:p>
            <a:pPr marL="0" indent="0">
              <a:spcBef>
                <a:spcPts val="0"/>
              </a:spcBef>
              <a:buSzPts val="1400"/>
              <a:buNone/>
            </a:pPr>
            <a:r>
              <a:rPr lang="en-US" sz="2000" dirty="0">
                <a:latin typeface="Arial" panose="020B0604020202020204" pitchFamily="34" charset="0"/>
                <a:cs typeface="Arial" panose="020B0604020202020204" pitchFamily="34" charset="0"/>
              </a:rPr>
              <a:t>	→ High temporal resolution</a:t>
            </a:r>
          </a:p>
          <a:p>
            <a:pPr marL="342900" indent="0">
              <a:spcBef>
                <a:spcPts val="0"/>
              </a:spcBef>
              <a:buFont typeface="Arial"/>
              <a:buNone/>
            </a:pPr>
            <a:r>
              <a:rPr lang="en-US" sz="2000" dirty="0">
                <a:latin typeface="Arial" panose="020B0604020202020204" pitchFamily="34" charset="0"/>
                <a:cs typeface="Arial" panose="020B0604020202020204" pitchFamily="34" charset="0"/>
              </a:rPr>
              <a:t>	→ High spatial resolution</a:t>
            </a:r>
          </a:p>
          <a:p>
            <a:pPr marL="0" indent="0">
              <a:spcBef>
                <a:spcPts val="0"/>
              </a:spcBef>
              <a:buFont typeface="Arial"/>
              <a:buNone/>
            </a:pPr>
            <a:endParaRPr lang="en-US" sz="2000" dirty="0">
              <a:latin typeface="Arial" panose="020B0604020202020204" pitchFamily="34" charset="0"/>
              <a:cs typeface="Arial" panose="020B0604020202020204" pitchFamily="34" charset="0"/>
            </a:endParaRPr>
          </a:p>
          <a:p>
            <a:pPr marL="215900" indent="-215900">
              <a:spcBef>
                <a:spcPts val="0"/>
              </a:spcBef>
              <a:buSzPts val="1400"/>
            </a:pPr>
            <a:r>
              <a:rPr lang="en-US" sz="2000" dirty="0">
                <a:latin typeface="Arial" panose="020B0604020202020204" pitchFamily="34" charset="0"/>
                <a:cs typeface="Arial" panose="020B0604020202020204" pitchFamily="34" charset="0"/>
              </a:rPr>
              <a:t>Baseline data products:</a:t>
            </a:r>
          </a:p>
          <a:p>
            <a:pPr marL="342900" lvl="1" indent="-88900">
              <a:spcBef>
                <a:spcPts val="0"/>
              </a:spcBef>
              <a:buSzPts val="1400"/>
              <a:buFont typeface="Arial"/>
              <a:buChar char="•"/>
            </a:pPr>
            <a:r>
              <a:rPr lang="en-US" sz="2000" dirty="0">
                <a:latin typeface="Arial" panose="020B0604020202020204" pitchFamily="34" charset="0"/>
                <a:cs typeface="Arial" panose="020B0604020202020204" pitchFamily="34" charset="0"/>
              </a:rPr>
              <a:t>  NO</a:t>
            </a:r>
            <a:r>
              <a:rPr lang="en-US" sz="2000" baseline="-25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 HCHO, O</a:t>
            </a:r>
            <a:r>
              <a:rPr lang="en-US" sz="2000" baseline="-25000" dirty="0">
                <a:latin typeface="Arial" panose="020B0604020202020204" pitchFamily="34" charset="0"/>
                <a:cs typeface="Arial" panose="020B0604020202020204" pitchFamily="34" charset="0"/>
              </a:rPr>
              <a:t>3</a:t>
            </a:r>
            <a:r>
              <a:rPr lang="en-US" sz="2000" dirty="0">
                <a:latin typeface="Arial" panose="020B0604020202020204" pitchFamily="34" charset="0"/>
                <a:cs typeface="Arial" panose="020B0604020202020204" pitchFamily="34" charset="0"/>
              </a:rPr>
              <a:t> (total and profile)</a:t>
            </a:r>
          </a:p>
          <a:p>
            <a:pPr marL="0" indent="0">
              <a:spcBef>
                <a:spcPts val="800"/>
              </a:spcBef>
              <a:buClr>
                <a:schemeClr val="dk1"/>
              </a:buClr>
              <a:buSzPts val="1400"/>
              <a:buFont typeface="Arial"/>
              <a:buNone/>
            </a:pPr>
            <a:endParaRPr lang="en-US" sz="2000" dirty="0">
              <a:latin typeface="Arial" panose="020B0604020202020204" pitchFamily="34" charset="0"/>
              <a:cs typeface="Arial" panose="020B0604020202020204" pitchFamily="34" charset="0"/>
            </a:endParaRPr>
          </a:p>
        </p:txBody>
      </p:sp>
      <p:pic>
        <p:nvPicPr>
          <p:cNvPr id="7" name="Google Shape;365;p51">
            <a:extLst>
              <a:ext uri="{FF2B5EF4-FFF2-40B4-BE49-F238E27FC236}">
                <a16:creationId xmlns:a16="http://schemas.microsoft.com/office/drawing/2014/main" id="{4DCC7D83-2F66-DC02-216E-AE4D99270C89}"/>
              </a:ext>
            </a:extLst>
          </p:cNvPr>
          <p:cNvPicPr preferRelativeResize="0">
            <a:picLocks noChangeAspect="1"/>
          </p:cNvPicPr>
          <p:nvPr/>
        </p:nvPicPr>
        <p:blipFill>
          <a:blip r:embed="rId3">
            <a:alphaModFix/>
          </a:blip>
          <a:stretch>
            <a:fillRect/>
          </a:stretch>
        </p:blipFill>
        <p:spPr>
          <a:xfrm>
            <a:off x="6096000" y="1972490"/>
            <a:ext cx="5821508" cy="3279463"/>
          </a:xfrm>
          <a:prstGeom prst="rect">
            <a:avLst/>
          </a:prstGeom>
          <a:noFill/>
          <a:ln>
            <a:noFill/>
          </a:ln>
        </p:spPr>
      </p:pic>
      <p:sp>
        <p:nvSpPr>
          <p:cNvPr id="8" name="Google Shape;364;p51">
            <a:extLst>
              <a:ext uri="{FF2B5EF4-FFF2-40B4-BE49-F238E27FC236}">
                <a16:creationId xmlns:a16="http://schemas.microsoft.com/office/drawing/2014/main" id="{885C301D-DF20-3FA3-41A3-09AEA3401FF9}"/>
              </a:ext>
            </a:extLst>
          </p:cNvPr>
          <p:cNvSpPr txBox="1"/>
          <p:nvPr/>
        </p:nvSpPr>
        <p:spPr>
          <a:xfrm>
            <a:off x="9234950" y="5251953"/>
            <a:ext cx="2576400"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1"/>
                </a:solidFill>
              </a:rPr>
              <a:t>Credit: NASA’s Scientific Visualization Studio</a:t>
            </a:r>
            <a:endParaRPr sz="1000" dirty="0">
              <a:solidFill>
                <a:schemeClr val="dk1"/>
              </a:solidFill>
            </a:endParaRPr>
          </a:p>
        </p:txBody>
      </p:sp>
      <p:sp>
        <p:nvSpPr>
          <p:cNvPr id="9" name="Slide Number Placeholder 1">
            <a:extLst>
              <a:ext uri="{FF2B5EF4-FFF2-40B4-BE49-F238E27FC236}">
                <a16:creationId xmlns:a16="http://schemas.microsoft.com/office/drawing/2014/main" id="{D77A3B3F-D54D-5BCE-C5E0-2D063FD5DD3A}"/>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640494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Title 9">
            <a:extLst>
              <a:ext uri="{FF2B5EF4-FFF2-40B4-BE49-F238E27FC236}">
                <a16:creationId xmlns:a16="http://schemas.microsoft.com/office/drawing/2014/main" id="{5FA2ED0E-97F8-1B63-0B56-2C26CC883A9D}"/>
              </a:ext>
            </a:extLst>
          </p:cNvPr>
          <p:cNvSpPr>
            <a:spLocks noGrp="1"/>
          </p:cNvSpPr>
          <p:nvPr>
            <p:ph type="title"/>
          </p:nvPr>
        </p:nvSpPr>
        <p:spPr/>
        <p:txBody>
          <a:bodyPr/>
          <a:lstStyle/>
          <a:p>
            <a:r>
              <a:rPr lang="en-US" dirty="0"/>
              <a:t>TEMPO Timeline</a:t>
            </a:r>
          </a:p>
        </p:txBody>
      </p:sp>
      <p:grpSp>
        <p:nvGrpSpPr>
          <p:cNvPr id="21" name="Group 20">
            <a:extLst>
              <a:ext uri="{FF2B5EF4-FFF2-40B4-BE49-F238E27FC236}">
                <a16:creationId xmlns:a16="http://schemas.microsoft.com/office/drawing/2014/main" id="{EC68D6EF-AE93-4C11-613F-9D7DF0EC4437}"/>
              </a:ext>
            </a:extLst>
          </p:cNvPr>
          <p:cNvGrpSpPr/>
          <p:nvPr/>
        </p:nvGrpSpPr>
        <p:grpSpPr>
          <a:xfrm>
            <a:off x="7512270" y="1161638"/>
            <a:ext cx="4679730" cy="5569658"/>
            <a:chOff x="7108935" y="1122464"/>
            <a:chExt cx="4679730" cy="5569658"/>
          </a:xfrm>
        </p:grpSpPr>
        <p:pic>
          <p:nvPicPr>
            <p:cNvPr id="22" name="Picture 5" descr="A map of the united states&#10;&#10;Description automatically generated">
              <a:extLst>
                <a:ext uri="{FF2B5EF4-FFF2-40B4-BE49-F238E27FC236}">
                  <a16:creationId xmlns:a16="http://schemas.microsoft.com/office/drawing/2014/main" id="{F392D9D2-D422-A640-353C-2C60F7E95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155"/>
            <a:stretch/>
          </p:blipFill>
          <p:spPr bwMode="auto">
            <a:xfrm>
              <a:off x="7108935" y="1122464"/>
              <a:ext cx="4679730" cy="24349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A map of the united states&#10;&#10;Description automatically generated">
              <a:extLst>
                <a:ext uri="{FF2B5EF4-FFF2-40B4-BE49-F238E27FC236}">
                  <a16:creationId xmlns:a16="http://schemas.microsoft.com/office/drawing/2014/main" id="{04312E2C-1437-BB05-1B2A-67BDA2A3C0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81" b="27155"/>
            <a:stretch/>
          </p:blipFill>
          <p:spPr bwMode="auto">
            <a:xfrm>
              <a:off x="7108935" y="4025503"/>
              <a:ext cx="4679730" cy="22015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A map of the united states&#10;&#10;Description automatically generated">
              <a:extLst>
                <a:ext uri="{FF2B5EF4-FFF2-40B4-BE49-F238E27FC236}">
                  <a16:creationId xmlns:a16="http://schemas.microsoft.com/office/drawing/2014/main" id="{236D34DC-038B-6E42-3B5C-845CDAE724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491" b="3101"/>
            <a:stretch/>
          </p:blipFill>
          <p:spPr bwMode="auto">
            <a:xfrm>
              <a:off x="7108935" y="3469580"/>
              <a:ext cx="4679730" cy="5150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map of the united states&#10;&#10;Description automatically generated">
              <a:extLst>
                <a:ext uri="{FF2B5EF4-FFF2-40B4-BE49-F238E27FC236}">
                  <a16:creationId xmlns:a16="http://schemas.microsoft.com/office/drawing/2014/main" id="{F7C857CA-A6D6-CF4D-708F-7935DBAAF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1275" b="2690"/>
            <a:stretch/>
          </p:blipFill>
          <p:spPr bwMode="auto">
            <a:xfrm>
              <a:off x="7108935" y="6156094"/>
              <a:ext cx="4679730" cy="53602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Slide Number Placeholder 1">
            <a:extLst>
              <a:ext uri="{FF2B5EF4-FFF2-40B4-BE49-F238E27FC236}">
                <a16:creationId xmlns:a16="http://schemas.microsoft.com/office/drawing/2014/main" id="{5F75B0FD-191A-C73C-C253-DF20E3B3B2DF}"/>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27" name="TextBox 26">
            <a:extLst>
              <a:ext uri="{FF2B5EF4-FFF2-40B4-BE49-F238E27FC236}">
                <a16:creationId xmlns:a16="http://schemas.microsoft.com/office/drawing/2014/main" id="{EB5B6BF7-268D-88CF-8309-0E2B15721EB8}"/>
              </a:ext>
            </a:extLst>
          </p:cNvPr>
          <p:cNvSpPr txBox="1"/>
          <p:nvPr/>
        </p:nvSpPr>
        <p:spPr>
          <a:xfrm>
            <a:off x="3056021" y="3299679"/>
            <a:ext cx="6112042" cy="369332"/>
          </a:xfrm>
          <a:prstGeom prst="rect">
            <a:avLst/>
          </a:prstGeom>
          <a:noFill/>
        </p:spPr>
        <p:txBody>
          <a:bodyPr wrap="square">
            <a:spAutoFit/>
          </a:bodyPr>
          <a:lstStyle/>
          <a:p>
            <a:endParaRPr lang="en-US" dirty="0"/>
          </a:p>
        </p:txBody>
      </p:sp>
      <p:graphicFrame>
        <p:nvGraphicFramePr>
          <p:cNvPr id="28" name="Table 27">
            <a:extLst>
              <a:ext uri="{FF2B5EF4-FFF2-40B4-BE49-F238E27FC236}">
                <a16:creationId xmlns:a16="http://schemas.microsoft.com/office/drawing/2014/main" id="{AC0B93B9-D57D-1103-144E-4A47EBF40564}"/>
              </a:ext>
            </a:extLst>
          </p:cNvPr>
          <p:cNvGraphicFramePr>
            <a:graphicFrameLocks noGrp="1"/>
          </p:cNvGraphicFramePr>
          <p:nvPr>
            <p:extLst>
              <p:ext uri="{D42A27DB-BD31-4B8C-83A1-F6EECF244321}">
                <p14:modId xmlns:p14="http://schemas.microsoft.com/office/powerpoint/2010/main" val="2429353531"/>
              </p:ext>
            </p:extLst>
          </p:nvPr>
        </p:nvGraphicFramePr>
        <p:xfrm>
          <a:off x="300297" y="1225625"/>
          <a:ext cx="6582523" cy="2595880"/>
        </p:xfrm>
        <a:graphic>
          <a:graphicData uri="http://schemas.openxmlformats.org/drawingml/2006/table">
            <a:tbl>
              <a:tblPr firstRow="1" bandRow="1">
                <a:tableStyleId>{5940675A-B579-460E-94D1-54222C63F5DA}</a:tableStyleId>
              </a:tblPr>
              <a:tblGrid>
                <a:gridCol w="1838870">
                  <a:extLst>
                    <a:ext uri="{9D8B030D-6E8A-4147-A177-3AD203B41FA5}">
                      <a16:colId xmlns:a16="http://schemas.microsoft.com/office/drawing/2014/main" val="3087290469"/>
                    </a:ext>
                  </a:extLst>
                </a:gridCol>
                <a:gridCol w="4743653">
                  <a:extLst>
                    <a:ext uri="{9D8B030D-6E8A-4147-A177-3AD203B41FA5}">
                      <a16:colId xmlns:a16="http://schemas.microsoft.com/office/drawing/2014/main" val="1565475734"/>
                    </a:ext>
                  </a:extLst>
                </a:gridCol>
              </a:tblGrid>
              <a:tr h="370840">
                <a:tc>
                  <a:txBody>
                    <a:bodyPr/>
                    <a:lstStyle/>
                    <a:p>
                      <a:r>
                        <a:rPr lang="en-US" sz="1800" dirty="0">
                          <a:solidFill>
                            <a:schemeClr val="bg1"/>
                          </a:solidFill>
                        </a:rPr>
                        <a:t>Date</a:t>
                      </a:r>
                    </a:p>
                  </a:txBody>
                  <a:tcPr>
                    <a:solidFill>
                      <a:schemeClr val="accent2"/>
                    </a:solidFill>
                  </a:tcPr>
                </a:tc>
                <a:tc>
                  <a:txBody>
                    <a:bodyPr/>
                    <a:lstStyle/>
                    <a:p>
                      <a:r>
                        <a:rPr lang="en-US" sz="1800" dirty="0">
                          <a:solidFill>
                            <a:schemeClr val="bg1"/>
                          </a:solidFill>
                        </a:rPr>
                        <a:t>Details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sz="1800" dirty="0">
                          <a:solidFill>
                            <a:schemeClr val="tx1"/>
                          </a:solidFill>
                        </a:rPr>
                        <a:t>7 April 2023</a:t>
                      </a:r>
                    </a:p>
                  </a:txBody>
                  <a:tcPr/>
                </a:tc>
                <a:tc>
                  <a:txBody>
                    <a:bodyPr/>
                    <a:lstStyle/>
                    <a:p>
                      <a:r>
                        <a:rPr lang="en-US" sz="1800" baseline="0" dirty="0">
                          <a:solidFill>
                            <a:schemeClr val="tx1"/>
                          </a:solidFill>
                        </a:rPr>
                        <a:t>Launch</a:t>
                      </a:r>
                    </a:p>
                  </a:txBody>
                  <a:tcPr/>
                </a:tc>
                <a:extLst>
                  <a:ext uri="{0D108BD9-81ED-4DB2-BD59-A6C34878D82A}">
                    <a16:rowId xmlns:a16="http://schemas.microsoft.com/office/drawing/2014/main" val="955298805"/>
                  </a:ext>
                </a:extLst>
              </a:tr>
              <a:tr h="370840">
                <a:tc>
                  <a:txBody>
                    <a:bodyPr/>
                    <a:lstStyle/>
                    <a:p>
                      <a:r>
                        <a:rPr lang="en-US" sz="1800" dirty="0">
                          <a:solidFill>
                            <a:schemeClr val="tx1"/>
                          </a:solidFill>
                        </a:rPr>
                        <a:t>June-July 2023</a:t>
                      </a:r>
                    </a:p>
                  </a:txBody>
                  <a:tcPr/>
                </a:tc>
                <a:tc>
                  <a:txBody>
                    <a:bodyPr/>
                    <a:lstStyle/>
                    <a:p>
                      <a:r>
                        <a:rPr lang="en-US" sz="1800" dirty="0">
                          <a:solidFill>
                            <a:schemeClr val="tx1"/>
                          </a:solidFill>
                        </a:rPr>
                        <a:t>TEMPO power on + dry-out, cool down, etc.</a:t>
                      </a:r>
                    </a:p>
                  </a:txBody>
                  <a:tcPr/>
                </a:tc>
                <a:extLst>
                  <a:ext uri="{0D108BD9-81ED-4DB2-BD59-A6C34878D82A}">
                    <a16:rowId xmlns:a16="http://schemas.microsoft.com/office/drawing/2014/main" val="420817203"/>
                  </a:ext>
                </a:extLst>
              </a:tr>
              <a:tr h="370840">
                <a:tc>
                  <a:txBody>
                    <a:bodyPr/>
                    <a:lstStyle/>
                    <a:p>
                      <a:r>
                        <a:rPr lang="en-US" sz="1800" b="1" dirty="0">
                          <a:solidFill>
                            <a:schemeClr val="tx1"/>
                          </a:solidFill>
                        </a:rPr>
                        <a:t>2 August 2023</a:t>
                      </a:r>
                    </a:p>
                  </a:txBody>
                  <a:tcPr/>
                </a:tc>
                <a:tc>
                  <a:txBody>
                    <a:bodyPr/>
                    <a:lstStyle/>
                    <a:p>
                      <a:r>
                        <a:rPr lang="en-US" sz="1800" b="1" dirty="0">
                          <a:solidFill>
                            <a:schemeClr val="tx1"/>
                          </a:solidFill>
                        </a:rPr>
                        <a:t>First light</a:t>
                      </a:r>
                    </a:p>
                  </a:txBody>
                  <a:tcPr/>
                </a:tc>
                <a:extLst>
                  <a:ext uri="{0D108BD9-81ED-4DB2-BD59-A6C34878D82A}">
                    <a16:rowId xmlns:a16="http://schemas.microsoft.com/office/drawing/2014/main" val="2616522544"/>
                  </a:ext>
                </a:extLst>
              </a:tr>
              <a:tr h="370840">
                <a:tc>
                  <a:txBody>
                    <a:bodyPr/>
                    <a:lstStyle/>
                    <a:p>
                      <a:r>
                        <a:rPr lang="en-US" sz="1800" dirty="0">
                          <a:solidFill>
                            <a:schemeClr val="tx1"/>
                          </a:solidFill>
                        </a:rPr>
                        <a:t>19 October 2023</a:t>
                      </a:r>
                    </a:p>
                  </a:txBody>
                  <a:tcPr/>
                </a:tc>
                <a:tc>
                  <a:txBody>
                    <a:bodyPr/>
                    <a:lstStyle/>
                    <a:p>
                      <a:r>
                        <a:rPr lang="en-US" sz="1800" dirty="0">
                          <a:solidFill>
                            <a:schemeClr val="tx1"/>
                          </a:solidFill>
                        </a:rPr>
                        <a:t>Nominal operations</a:t>
                      </a:r>
                    </a:p>
                  </a:txBody>
                  <a:tcPr/>
                </a:tc>
                <a:extLst>
                  <a:ext uri="{0D108BD9-81ED-4DB2-BD59-A6C34878D82A}">
                    <a16:rowId xmlns:a16="http://schemas.microsoft.com/office/drawing/2014/main" val="3127983339"/>
                  </a:ext>
                </a:extLst>
              </a:tr>
              <a:tr h="370840">
                <a:tc>
                  <a:txBody>
                    <a:bodyPr/>
                    <a:lstStyle/>
                    <a:p>
                      <a:r>
                        <a:rPr lang="en-US" sz="1800" dirty="0">
                          <a:solidFill>
                            <a:schemeClr val="tx1"/>
                          </a:solidFill>
                        </a:rPr>
                        <a:t>June 2025</a:t>
                      </a:r>
                    </a:p>
                  </a:txBody>
                  <a:tcPr/>
                </a:tc>
                <a:tc>
                  <a:txBody>
                    <a:bodyPr/>
                    <a:lstStyle/>
                    <a:p>
                      <a:r>
                        <a:rPr lang="en-US" sz="1800" dirty="0">
                          <a:solidFill>
                            <a:schemeClr val="tx1"/>
                          </a:solidFill>
                        </a:rPr>
                        <a:t>Baseline mission ends</a:t>
                      </a:r>
                    </a:p>
                  </a:txBody>
                  <a:tcPr/>
                </a:tc>
                <a:extLst>
                  <a:ext uri="{0D108BD9-81ED-4DB2-BD59-A6C34878D82A}">
                    <a16:rowId xmlns:a16="http://schemas.microsoft.com/office/drawing/2014/main" val="2343019534"/>
                  </a:ext>
                </a:extLst>
              </a:tr>
              <a:tr h="370840">
                <a:tc>
                  <a:txBody>
                    <a:bodyPr/>
                    <a:lstStyle/>
                    <a:p>
                      <a:r>
                        <a:rPr lang="en-US" sz="1800" dirty="0">
                          <a:solidFill>
                            <a:schemeClr val="tx1"/>
                          </a:solidFill>
                        </a:rPr>
                        <a:t>September 2026</a:t>
                      </a:r>
                    </a:p>
                  </a:txBody>
                  <a:tcPr/>
                </a:tc>
                <a:tc>
                  <a:txBody>
                    <a:bodyPr/>
                    <a:lstStyle/>
                    <a:p>
                      <a:r>
                        <a:rPr lang="en-US" sz="1800" dirty="0">
                          <a:solidFill>
                            <a:schemeClr val="tx1"/>
                          </a:solidFill>
                        </a:rPr>
                        <a:t>First extended mission ends</a:t>
                      </a:r>
                    </a:p>
                  </a:txBody>
                  <a:tcPr/>
                </a:tc>
                <a:extLst>
                  <a:ext uri="{0D108BD9-81ED-4DB2-BD59-A6C34878D82A}">
                    <a16:rowId xmlns:a16="http://schemas.microsoft.com/office/drawing/2014/main" val="2179592534"/>
                  </a:ext>
                </a:extLst>
              </a:tr>
            </a:tbl>
          </a:graphicData>
        </a:graphic>
      </p:graphicFrame>
      <p:graphicFrame>
        <p:nvGraphicFramePr>
          <p:cNvPr id="29" name="Table 28">
            <a:extLst>
              <a:ext uri="{FF2B5EF4-FFF2-40B4-BE49-F238E27FC236}">
                <a16:creationId xmlns:a16="http://schemas.microsoft.com/office/drawing/2014/main" id="{C58F1645-BD8E-6FC3-8FC8-C1CCAC1976C9}"/>
              </a:ext>
            </a:extLst>
          </p:cNvPr>
          <p:cNvGraphicFramePr>
            <a:graphicFrameLocks noGrp="1"/>
          </p:cNvGraphicFramePr>
          <p:nvPr>
            <p:extLst>
              <p:ext uri="{D42A27DB-BD31-4B8C-83A1-F6EECF244321}">
                <p14:modId xmlns:p14="http://schemas.microsoft.com/office/powerpoint/2010/main" val="1782031773"/>
              </p:ext>
            </p:extLst>
          </p:nvPr>
        </p:nvGraphicFramePr>
        <p:xfrm>
          <a:off x="300296" y="4300031"/>
          <a:ext cx="7430539" cy="2154794"/>
        </p:xfrm>
        <a:graphic>
          <a:graphicData uri="http://schemas.openxmlformats.org/drawingml/2006/table">
            <a:tbl>
              <a:tblPr firstRow="1" bandRow="1">
                <a:tableStyleId>{5940675A-B579-460E-94D1-54222C63F5DA}</a:tableStyleId>
              </a:tblPr>
              <a:tblGrid>
                <a:gridCol w="1689291">
                  <a:extLst>
                    <a:ext uri="{9D8B030D-6E8A-4147-A177-3AD203B41FA5}">
                      <a16:colId xmlns:a16="http://schemas.microsoft.com/office/drawing/2014/main" val="3087290469"/>
                    </a:ext>
                  </a:extLst>
                </a:gridCol>
                <a:gridCol w="1559853">
                  <a:extLst>
                    <a:ext uri="{9D8B030D-6E8A-4147-A177-3AD203B41FA5}">
                      <a16:colId xmlns:a16="http://schemas.microsoft.com/office/drawing/2014/main" val="1565475734"/>
                    </a:ext>
                  </a:extLst>
                </a:gridCol>
                <a:gridCol w="4181395">
                  <a:extLst>
                    <a:ext uri="{9D8B030D-6E8A-4147-A177-3AD203B41FA5}">
                      <a16:colId xmlns:a16="http://schemas.microsoft.com/office/drawing/2014/main" val="21874101"/>
                    </a:ext>
                  </a:extLst>
                </a:gridCol>
              </a:tblGrid>
              <a:tr h="376141">
                <a:tc>
                  <a:txBody>
                    <a:bodyPr/>
                    <a:lstStyle/>
                    <a:p>
                      <a:r>
                        <a:rPr lang="en-US" sz="1800" dirty="0">
                          <a:solidFill>
                            <a:schemeClr val="bg1"/>
                          </a:solidFill>
                        </a:rPr>
                        <a:t>Public Release</a:t>
                      </a:r>
                    </a:p>
                  </a:txBody>
                  <a:tcPr>
                    <a:solidFill>
                      <a:schemeClr val="accent2"/>
                    </a:solidFill>
                  </a:tcPr>
                </a:tc>
                <a:tc>
                  <a:txBody>
                    <a:bodyPr/>
                    <a:lstStyle/>
                    <a:p>
                      <a:r>
                        <a:rPr lang="en-US" sz="1800" dirty="0">
                          <a:solidFill>
                            <a:schemeClr val="bg1"/>
                          </a:solidFill>
                        </a:rPr>
                        <a:t>Date</a:t>
                      </a:r>
                    </a:p>
                  </a:txBody>
                  <a:tcPr>
                    <a:solidFill>
                      <a:schemeClr val="accent2"/>
                    </a:solidFill>
                  </a:tcPr>
                </a:tc>
                <a:tc>
                  <a:txBody>
                    <a:bodyPr/>
                    <a:lstStyle/>
                    <a:p>
                      <a:r>
                        <a:rPr lang="en-US" sz="1800" dirty="0">
                          <a:solidFill>
                            <a:schemeClr val="bg1"/>
                          </a:solidFill>
                        </a:rPr>
                        <a:t>Details</a:t>
                      </a:r>
                    </a:p>
                  </a:txBody>
                  <a:tcPr>
                    <a:solidFill>
                      <a:schemeClr val="accent2"/>
                    </a:solidFill>
                  </a:tcPr>
                </a:tc>
                <a:extLst>
                  <a:ext uri="{0D108BD9-81ED-4DB2-BD59-A6C34878D82A}">
                    <a16:rowId xmlns:a16="http://schemas.microsoft.com/office/drawing/2014/main" val="4060861373"/>
                  </a:ext>
                </a:extLst>
              </a:tr>
              <a:tr h="377850">
                <a:tc>
                  <a:txBody>
                    <a:bodyPr/>
                    <a:lstStyle/>
                    <a:p>
                      <a:r>
                        <a:rPr lang="en-US" sz="1800" dirty="0">
                          <a:solidFill>
                            <a:schemeClr val="tx1"/>
                          </a:solidFill>
                        </a:rPr>
                        <a:t>V01</a:t>
                      </a:r>
                    </a:p>
                  </a:txBody>
                  <a:tcPr/>
                </a:tc>
                <a:tc>
                  <a:txBody>
                    <a:bodyPr/>
                    <a:lstStyle/>
                    <a:p>
                      <a:r>
                        <a:rPr lang="en-US" sz="1800" baseline="0" dirty="0">
                          <a:solidFill>
                            <a:schemeClr val="tx1"/>
                          </a:solidFill>
                        </a:rPr>
                        <a:t>February 2024</a:t>
                      </a:r>
                    </a:p>
                  </a:txBody>
                  <a:tcPr/>
                </a:tc>
                <a:tc>
                  <a:txBody>
                    <a:bodyPr/>
                    <a:lstStyle/>
                    <a:p>
                      <a:r>
                        <a:rPr lang="en-US" sz="1800" baseline="0" dirty="0">
                          <a:solidFill>
                            <a:schemeClr val="tx1"/>
                          </a:solidFill>
                        </a:rPr>
                        <a:t>Limited 3 weeks released</a:t>
                      </a:r>
                    </a:p>
                  </a:txBody>
                  <a:tcPr/>
                </a:tc>
                <a:extLst>
                  <a:ext uri="{0D108BD9-81ED-4DB2-BD59-A6C34878D82A}">
                    <a16:rowId xmlns:a16="http://schemas.microsoft.com/office/drawing/2014/main" val="955298805"/>
                  </a:ext>
                </a:extLst>
              </a:tr>
              <a:tr h="377850">
                <a:tc>
                  <a:txBody>
                    <a:bodyPr/>
                    <a:lstStyle/>
                    <a:p>
                      <a:r>
                        <a:rPr lang="en-US" sz="1800" dirty="0">
                          <a:solidFill>
                            <a:schemeClr val="tx1"/>
                          </a:solidFill>
                        </a:rPr>
                        <a:t>V02</a:t>
                      </a:r>
                    </a:p>
                  </a:txBody>
                  <a:tcPr/>
                </a:tc>
                <a:tc>
                  <a:txBody>
                    <a:bodyPr/>
                    <a:lstStyle/>
                    <a:p>
                      <a:r>
                        <a:rPr lang="en-US" sz="1800" dirty="0">
                          <a:solidFill>
                            <a:schemeClr val="tx1"/>
                          </a:solidFill>
                        </a:rPr>
                        <a:t>February 2024</a:t>
                      </a:r>
                    </a:p>
                  </a:txBody>
                  <a:tcPr/>
                </a:tc>
                <a:tc>
                  <a:txBody>
                    <a:bodyPr/>
                    <a:lstStyle/>
                    <a:p>
                      <a:r>
                        <a:rPr lang="en-US" sz="1800" dirty="0">
                          <a:solidFill>
                            <a:schemeClr val="tx1"/>
                          </a:solidFill>
                        </a:rPr>
                        <a:t>Level 1 (spectra) released</a:t>
                      </a:r>
                    </a:p>
                  </a:txBody>
                  <a:tcPr/>
                </a:tc>
                <a:extLst>
                  <a:ext uri="{0D108BD9-81ED-4DB2-BD59-A6C34878D82A}">
                    <a16:rowId xmlns:a16="http://schemas.microsoft.com/office/drawing/2014/main" val="420817203"/>
                  </a:ext>
                </a:extLst>
              </a:tr>
              <a:tr h="370773">
                <a:tc>
                  <a:txBody>
                    <a:bodyPr/>
                    <a:lstStyle/>
                    <a:p>
                      <a:r>
                        <a:rPr lang="en-US" sz="1800" b="0" dirty="0">
                          <a:solidFill>
                            <a:schemeClr val="tx1"/>
                          </a:solidFill>
                        </a:rPr>
                        <a:t>V03</a:t>
                      </a:r>
                    </a:p>
                  </a:txBody>
                  <a:tcPr/>
                </a:tc>
                <a:tc>
                  <a:txBody>
                    <a:bodyPr/>
                    <a:lstStyle/>
                    <a:p>
                      <a:r>
                        <a:rPr lang="en-US" sz="1800" b="0" dirty="0">
                          <a:solidFill>
                            <a:schemeClr val="tx1"/>
                          </a:solidFill>
                        </a:rPr>
                        <a:t>May 2024</a:t>
                      </a:r>
                    </a:p>
                  </a:txBody>
                  <a:tcPr/>
                </a:tc>
                <a:tc>
                  <a:txBody>
                    <a:bodyPr/>
                    <a:lstStyle/>
                    <a:p>
                      <a:r>
                        <a:rPr lang="en-US" sz="1800" b="0" dirty="0">
                          <a:solidFill>
                            <a:schemeClr val="tx1"/>
                          </a:solidFill>
                        </a:rPr>
                        <a:t>L1 updated, Level 2/3 NO</a:t>
                      </a:r>
                      <a:r>
                        <a:rPr lang="en-US" sz="1800" b="0" baseline="-25000" dirty="0">
                          <a:solidFill>
                            <a:schemeClr val="tx1"/>
                          </a:solidFill>
                        </a:rPr>
                        <a:t>2</a:t>
                      </a:r>
                      <a:r>
                        <a:rPr lang="en-US" sz="1800" b="0" dirty="0">
                          <a:solidFill>
                            <a:schemeClr val="tx1"/>
                          </a:solidFill>
                        </a:rPr>
                        <a:t>, HCHO, total O</a:t>
                      </a:r>
                      <a:r>
                        <a:rPr lang="en-US" sz="1800" b="0" baseline="-25000" dirty="0">
                          <a:solidFill>
                            <a:schemeClr val="tx1"/>
                          </a:solidFill>
                        </a:rPr>
                        <a:t>3</a:t>
                      </a:r>
                      <a:endParaRPr lang="en-US" sz="1800" b="0" dirty="0">
                        <a:solidFill>
                          <a:schemeClr val="tx1"/>
                        </a:solidFill>
                      </a:endParaRPr>
                    </a:p>
                  </a:txBody>
                  <a:tcPr/>
                </a:tc>
                <a:extLst>
                  <a:ext uri="{0D108BD9-81ED-4DB2-BD59-A6C34878D82A}">
                    <a16:rowId xmlns:a16="http://schemas.microsoft.com/office/drawing/2014/main" val="2616522544"/>
                  </a:ext>
                </a:extLst>
              </a:tr>
              <a:tr h="652180">
                <a:tc>
                  <a:txBody>
                    <a:bodyPr/>
                    <a:lstStyle/>
                    <a:p>
                      <a:r>
                        <a:rPr lang="en-US" sz="1800" b="0">
                          <a:solidFill>
                            <a:schemeClr val="tx1"/>
                          </a:solidFill>
                        </a:rPr>
                        <a:t>V04</a:t>
                      </a:r>
                      <a:endParaRPr lang="en-US" sz="1800" b="0" dirty="0">
                        <a:solidFill>
                          <a:schemeClr val="tx1"/>
                        </a:solidFill>
                      </a:endParaRPr>
                    </a:p>
                  </a:txBody>
                  <a:tcPr/>
                </a:tc>
                <a:tc>
                  <a:txBody>
                    <a:bodyPr/>
                    <a:lstStyle/>
                    <a:p>
                      <a:r>
                        <a:rPr lang="en-US" sz="1800" b="0" dirty="0">
                          <a:solidFill>
                            <a:schemeClr val="tx1"/>
                          </a:solidFill>
                        </a:rPr>
                        <a:t>June 2025</a:t>
                      </a:r>
                    </a:p>
                  </a:txBody>
                  <a:tcPr/>
                </a:tc>
                <a:tc>
                  <a:txBody>
                    <a:bodyPr/>
                    <a:lstStyle/>
                    <a:p>
                      <a:r>
                        <a:rPr lang="en-US" sz="1800" b="0" dirty="0">
                          <a:solidFill>
                            <a:schemeClr val="tx1"/>
                          </a:solidFill>
                        </a:rPr>
                        <a:t>Release ozone profile, update L1 + trace gases</a:t>
                      </a:r>
                    </a:p>
                  </a:txBody>
                  <a:tcPr/>
                </a:tc>
                <a:extLst>
                  <a:ext uri="{0D108BD9-81ED-4DB2-BD59-A6C34878D82A}">
                    <a16:rowId xmlns:a16="http://schemas.microsoft.com/office/drawing/2014/main" val="379409528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TEMPO Products</a:t>
            </a:r>
          </a:p>
        </p:txBody>
      </p:sp>
      <p:sp>
        <p:nvSpPr>
          <p:cNvPr id="4" name="Slide Number Placeholder 1">
            <a:extLst>
              <a:ext uri="{FF2B5EF4-FFF2-40B4-BE49-F238E27FC236}">
                <a16:creationId xmlns:a16="http://schemas.microsoft.com/office/drawing/2014/main" id="{8627CEC8-E962-B33A-DA6C-65605387DB48}"/>
              </a:ext>
            </a:extLst>
          </p:cNvPr>
          <p:cNvSpPr txBox="1">
            <a:spLocks/>
          </p:cNvSpPr>
          <p:nvPr/>
        </p:nvSpPr>
        <p:spPr>
          <a:xfrm>
            <a:off x="9347200" y="6629011"/>
            <a:ext cx="2844800" cy="228989"/>
          </a:xfrm>
          <a:prstGeom prst="rect">
            <a:avLst/>
          </a:prstGeom>
        </p:spPr>
        <p:txBody>
          <a:bodyPr vert="horz" lIns="91440" tIns="0" rIns="91440" bIns="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mtClean="0"/>
              <a:pPr algn="r"/>
              <a:t>4</a:t>
            </a:fld>
            <a:endParaRPr lang="en-US" dirty="0"/>
          </a:p>
        </p:txBody>
      </p:sp>
      <p:graphicFrame>
        <p:nvGraphicFramePr>
          <p:cNvPr id="5" name="Table 4">
            <a:extLst>
              <a:ext uri="{FF2B5EF4-FFF2-40B4-BE49-F238E27FC236}">
                <a16:creationId xmlns:a16="http://schemas.microsoft.com/office/drawing/2014/main" id="{5FFF0010-D61D-5FED-00D1-6D5355C6C1CB}"/>
              </a:ext>
            </a:extLst>
          </p:cNvPr>
          <p:cNvGraphicFramePr>
            <a:graphicFrameLocks noGrp="1"/>
          </p:cNvGraphicFramePr>
          <p:nvPr>
            <p:extLst>
              <p:ext uri="{D42A27DB-BD31-4B8C-83A1-F6EECF244321}">
                <p14:modId xmlns:p14="http://schemas.microsoft.com/office/powerpoint/2010/main" val="2384037261"/>
              </p:ext>
            </p:extLst>
          </p:nvPr>
        </p:nvGraphicFramePr>
        <p:xfrm>
          <a:off x="329439" y="1096007"/>
          <a:ext cx="7355875" cy="5699760"/>
        </p:xfrm>
        <a:graphic>
          <a:graphicData uri="http://schemas.openxmlformats.org/drawingml/2006/table">
            <a:tbl>
              <a:tblPr firstRow="1" bandRow="1">
                <a:tableStyleId>{5940675A-B579-460E-94D1-54222C63F5DA}</a:tableStyleId>
              </a:tblPr>
              <a:tblGrid>
                <a:gridCol w="991000">
                  <a:extLst>
                    <a:ext uri="{9D8B030D-6E8A-4147-A177-3AD203B41FA5}">
                      <a16:colId xmlns:a16="http://schemas.microsoft.com/office/drawing/2014/main" val="3087290469"/>
                    </a:ext>
                  </a:extLst>
                </a:gridCol>
                <a:gridCol w="4286171">
                  <a:extLst>
                    <a:ext uri="{9D8B030D-6E8A-4147-A177-3AD203B41FA5}">
                      <a16:colId xmlns:a16="http://schemas.microsoft.com/office/drawing/2014/main" val="1565475734"/>
                    </a:ext>
                  </a:extLst>
                </a:gridCol>
                <a:gridCol w="2078704">
                  <a:extLst>
                    <a:ext uri="{9D8B030D-6E8A-4147-A177-3AD203B41FA5}">
                      <a16:colId xmlns:a16="http://schemas.microsoft.com/office/drawing/2014/main" val="3300717969"/>
                    </a:ext>
                  </a:extLst>
                </a:gridCol>
              </a:tblGrid>
              <a:tr h="331691">
                <a:tc>
                  <a:txBody>
                    <a:bodyPr/>
                    <a:lstStyle/>
                    <a:p>
                      <a:r>
                        <a:rPr lang="en-US" sz="1600" dirty="0">
                          <a:solidFill>
                            <a:schemeClr val="bg1"/>
                          </a:solidFill>
                        </a:rPr>
                        <a:t>Level</a:t>
                      </a:r>
                    </a:p>
                  </a:txBody>
                  <a:tcPr>
                    <a:solidFill>
                      <a:schemeClr val="accent2"/>
                    </a:solidFill>
                  </a:tcPr>
                </a:tc>
                <a:tc>
                  <a:txBody>
                    <a:bodyPr/>
                    <a:lstStyle/>
                    <a:p>
                      <a:r>
                        <a:rPr lang="en-US" sz="1600" dirty="0">
                          <a:solidFill>
                            <a:schemeClr val="bg1"/>
                          </a:solidFill>
                        </a:rPr>
                        <a:t>Product</a:t>
                      </a:r>
                    </a:p>
                  </a:txBody>
                  <a:tcPr>
                    <a:solidFill>
                      <a:schemeClr val="accent2"/>
                    </a:solidFill>
                  </a:tcPr>
                </a:tc>
                <a:tc>
                  <a:txBody>
                    <a:bodyPr/>
                    <a:lstStyle/>
                    <a:p>
                      <a:r>
                        <a:rPr lang="en-US" sz="1600" dirty="0">
                          <a:solidFill>
                            <a:schemeClr val="bg1"/>
                          </a:solidFill>
                        </a:rPr>
                        <a:t>Developer</a:t>
                      </a:r>
                    </a:p>
                  </a:txBody>
                  <a:tcPr>
                    <a:solidFill>
                      <a:schemeClr val="accent2"/>
                    </a:solidFill>
                  </a:tcPr>
                </a:tc>
                <a:extLst>
                  <a:ext uri="{0D108BD9-81ED-4DB2-BD59-A6C34878D82A}">
                    <a16:rowId xmlns:a16="http://schemas.microsoft.com/office/drawing/2014/main" val="4060861373"/>
                  </a:ext>
                </a:extLst>
              </a:tr>
              <a:tr h="331691">
                <a:tc>
                  <a:txBody>
                    <a:bodyPr/>
                    <a:lstStyle/>
                    <a:p>
                      <a:r>
                        <a:rPr lang="en-US" sz="1600" dirty="0"/>
                        <a:t>L1</a:t>
                      </a:r>
                    </a:p>
                  </a:txBody>
                  <a:tcPr/>
                </a:tc>
                <a:tc>
                  <a:txBody>
                    <a:bodyPr/>
                    <a:lstStyle/>
                    <a:p>
                      <a:r>
                        <a:rPr lang="en-US" sz="1600" dirty="0"/>
                        <a:t>Irradiance </a:t>
                      </a:r>
                      <a:r>
                        <a:rPr lang="en-US" sz="1600" baseline="30000" dirty="0">
                          <a:solidFill>
                            <a:srgbClr val="00B050"/>
                          </a:solidFill>
                        </a:rPr>
                        <a:t>NRT</a:t>
                      </a:r>
                    </a:p>
                  </a:txBody>
                  <a:tcPr/>
                </a:tc>
                <a:tc>
                  <a:txBody>
                    <a:bodyPr/>
                    <a:lstStyle/>
                    <a:p>
                      <a:r>
                        <a:rPr lang="en-US" sz="1600" dirty="0"/>
                        <a:t>SAO</a:t>
                      </a:r>
                    </a:p>
                  </a:txBody>
                  <a:tcPr/>
                </a:tc>
                <a:extLst>
                  <a:ext uri="{0D108BD9-81ED-4DB2-BD59-A6C34878D82A}">
                    <a16:rowId xmlns:a16="http://schemas.microsoft.com/office/drawing/2014/main" val="955298805"/>
                  </a:ext>
                </a:extLst>
              </a:tr>
              <a:tr h="331691">
                <a:tc>
                  <a:txBody>
                    <a:bodyPr/>
                    <a:lstStyle/>
                    <a:p>
                      <a:endParaRPr lang="en-US" sz="1600" dirty="0"/>
                    </a:p>
                  </a:txBody>
                  <a:tcPr/>
                </a:tc>
                <a:tc>
                  <a:txBody>
                    <a:bodyPr/>
                    <a:lstStyle/>
                    <a:p>
                      <a:r>
                        <a:rPr lang="en-US" sz="1600" dirty="0"/>
                        <a:t>Radiance </a:t>
                      </a:r>
                      <a:r>
                        <a:rPr lang="en-US" sz="1600" baseline="30000" dirty="0">
                          <a:solidFill>
                            <a:srgbClr val="00B050"/>
                          </a:solidFill>
                        </a:rPr>
                        <a:t>NRT</a:t>
                      </a: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SAO</a:t>
                      </a:r>
                    </a:p>
                  </a:txBody>
                  <a:tcPr/>
                </a:tc>
                <a:extLst>
                  <a:ext uri="{0D108BD9-81ED-4DB2-BD59-A6C34878D82A}">
                    <a16:rowId xmlns:a16="http://schemas.microsoft.com/office/drawing/2014/main" val="420817203"/>
                  </a:ext>
                </a:extLst>
              </a:tr>
              <a:tr h="331691">
                <a:tc>
                  <a:txBody>
                    <a:bodyPr/>
                    <a:lstStyle/>
                    <a:p>
                      <a:endParaRPr lang="en-US" sz="1600"/>
                    </a:p>
                  </a:txBody>
                  <a:tcPr/>
                </a:tc>
                <a:tc>
                  <a:txBody>
                    <a:bodyPr/>
                    <a:lstStyle/>
                    <a:p>
                      <a:r>
                        <a:rPr lang="en-US" sz="1600" dirty="0"/>
                        <a:t>Radiance (twilight – city lights)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SAO</a:t>
                      </a:r>
                    </a:p>
                  </a:txBody>
                  <a:tcPr/>
                </a:tc>
                <a:extLst>
                  <a:ext uri="{0D108BD9-81ED-4DB2-BD59-A6C34878D82A}">
                    <a16:rowId xmlns:a16="http://schemas.microsoft.com/office/drawing/2014/main" val="2616522544"/>
                  </a:ext>
                </a:extLst>
              </a:tr>
              <a:tr h="331691">
                <a:tc>
                  <a:txBody>
                    <a:bodyPr/>
                    <a:lstStyle/>
                    <a:p>
                      <a:r>
                        <a:rPr lang="en-US" sz="1600" dirty="0"/>
                        <a:t>L2</a:t>
                      </a:r>
                    </a:p>
                  </a:txBody>
                  <a:tcPr/>
                </a:tc>
                <a:tc>
                  <a:txBody>
                    <a:bodyPr/>
                    <a:lstStyle/>
                    <a:p>
                      <a:r>
                        <a:rPr lang="en-US" sz="1600" dirty="0"/>
                        <a:t>Clouds </a:t>
                      </a:r>
                      <a:r>
                        <a:rPr lang="en-US" sz="1600" baseline="30000" dirty="0">
                          <a:solidFill>
                            <a:srgbClr val="00B050"/>
                          </a:solidFill>
                        </a:rPr>
                        <a:t>NRT</a:t>
                      </a:r>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SAO</a:t>
                      </a:r>
                    </a:p>
                  </a:txBody>
                  <a:tcPr/>
                </a:tc>
                <a:extLst>
                  <a:ext uri="{0D108BD9-81ED-4DB2-BD59-A6C34878D82A}">
                    <a16:rowId xmlns:a16="http://schemas.microsoft.com/office/drawing/2014/main" val="3127983339"/>
                  </a:ext>
                </a:extLst>
              </a:tr>
              <a:tr h="331691">
                <a:tc>
                  <a:txBody>
                    <a:bodyPr/>
                    <a:lstStyle/>
                    <a:p>
                      <a:endParaRPr lang="en-US" sz="1600"/>
                    </a:p>
                  </a:txBody>
                  <a:tcPr/>
                </a:tc>
                <a:tc>
                  <a:txBody>
                    <a:bodyPr/>
                    <a:lstStyle/>
                    <a:p>
                      <a:r>
                        <a:rPr lang="en-US" sz="1600" dirty="0"/>
                        <a:t>NO</a:t>
                      </a:r>
                      <a:r>
                        <a:rPr lang="en-US" sz="1600" baseline="-25000" dirty="0"/>
                        <a:t>2</a:t>
                      </a:r>
                      <a:r>
                        <a:rPr lang="en-US" sz="1600" baseline="0" dirty="0"/>
                        <a:t> </a:t>
                      </a:r>
                      <a:r>
                        <a:rPr lang="en-US" sz="1600" baseline="30000" dirty="0">
                          <a:solidFill>
                            <a:srgbClr val="00B050"/>
                          </a:solidFill>
                        </a:rPr>
                        <a:t>NRT</a:t>
                      </a:r>
                      <a:endParaRPr lang="en-US" sz="1600" baseline="-25000" dirty="0"/>
                    </a:p>
                  </a:txBody>
                  <a:tcPr/>
                </a:tc>
                <a:tc>
                  <a:txBody>
                    <a:bodyPr/>
                    <a:lstStyle/>
                    <a:p>
                      <a:r>
                        <a:rPr lang="en-US" sz="1600" dirty="0"/>
                        <a:t>SAO</a:t>
                      </a:r>
                    </a:p>
                  </a:txBody>
                  <a:tcPr/>
                </a:tc>
                <a:extLst>
                  <a:ext uri="{0D108BD9-81ED-4DB2-BD59-A6C34878D82A}">
                    <a16:rowId xmlns:a16="http://schemas.microsoft.com/office/drawing/2014/main" val="740295480"/>
                  </a:ext>
                </a:extLst>
              </a:tr>
              <a:tr h="331691">
                <a:tc>
                  <a:txBody>
                    <a:bodyPr/>
                    <a:lstStyle/>
                    <a:p>
                      <a:endParaRPr lang="en-US" sz="1600"/>
                    </a:p>
                  </a:txBody>
                  <a:tcPr/>
                </a:tc>
                <a:tc>
                  <a:txBody>
                    <a:bodyPr/>
                    <a:lstStyle/>
                    <a:p>
                      <a:r>
                        <a:rPr lang="en-US" sz="1600" dirty="0"/>
                        <a:t>HCHO </a:t>
                      </a:r>
                      <a:r>
                        <a:rPr lang="en-US" sz="1600" baseline="30000" dirty="0">
                          <a:solidFill>
                            <a:srgbClr val="00B050"/>
                          </a:solidFill>
                        </a:rPr>
                        <a:t>NRT</a:t>
                      </a:r>
                      <a:endParaRPr lang="en-US" sz="1600" dirty="0"/>
                    </a:p>
                  </a:txBody>
                  <a:tcPr/>
                </a:tc>
                <a:tc>
                  <a:txBody>
                    <a:bodyPr/>
                    <a:lstStyle/>
                    <a:p>
                      <a:r>
                        <a:rPr lang="en-US" sz="1600" dirty="0"/>
                        <a:t>SAO</a:t>
                      </a:r>
                    </a:p>
                  </a:txBody>
                  <a:tcPr/>
                </a:tc>
                <a:extLst>
                  <a:ext uri="{0D108BD9-81ED-4DB2-BD59-A6C34878D82A}">
                    <a16:rowId xmlns:a16="http://schemas.microsoft.com/office/drawing/2014/main" val="1579752086"/>
                  </a:ext>
                </a:extLst>
              </a:tr>
              <a:tr h="331691">
                <a:tc>
                  <a:txBody>
                    <a:bodyPr/>
                    <a:lstStyle/>
                    <a:p>
                      <a:endParaRPr lang="en-US" sz="1600"/>
                    </a:p>
                  </a:txBody>
                  <a:tcPr/>
                </a:tc>
                <a:tc>
                  <a:txBody>
                    <a:bodyPr/>
                    <a:lstStyle/>
                    <a:p>
                      <a:r>
                        <a:rPr lang="en-US" sz="1600" dirty="0"/>
                        <a:t>O</a:t>
                      </a:r>
                      <a:r>
                        <a:rPr lang="en-US" sz="1600" baseline="-25000" dirty="0"/>
                        <a:t>3</a:t>
                      </a:r>
                      <a:r>
                        <a:rPr lang="en-US" sz="1600" dirty="0"/>
                        <a:t> (total)</a:t>
                      </a:r>
                    </a:p>
                  </a:txBody>
                  <a:tcPr/>
                </a:tc>
                <a:tc>
                  <a:txBody>
                    <a:bodyPr/>
                    <a:lstStyle/>
                    <a:p>
                      <a:r>
                        <a:rPr lang="en-US" sz="1600" dirty="0"/>
                        <a:t>SAO</a:t>
                      </a:r>
                    </a:p>
                  </a:txBody>
                  <a:tcPr/>
                </a:tc>
                <a:extLst>
                  <a:ext uri="{0D108BD9-81ED-4DB2-BD59-A6C34878D82A}">
                    <a16:rowId xmlns:a16="http://schemas.microsoft.com/office/drawing/2014/main" val="3431818579"/>
                  </a:ext>
                </a:extLst>
              </a:tr>
              <a:tr h="331691">
                <a:tc>
                  <a:txBody>
                    <a:bodyPr/>
                    <a:lstStyle/>
                    <a:p>
                      <a:endParaRPr lang="en-US" sz="1600" dirty="0"/>
                    </a:p>
                  </a:txBody>
                  <a:tcPr/>
                </a:tc>
                <a:tc>
                  <a:txBody>
                    <a:bodyPr/>
                    <a:lstStyle/>
                    <a:p>
                      <a:r>
                        <a:rPr lang="en-US" sz="1600" dirty="0"/>
                        <a:t>O</a:t>
                      </a:r>
                      <a:r>
                        <a:rPr lang="en-US" sz="1600" baseline="-25000" dirty="0"/>
                        <a:t>3</a:t>
                      </a:r>
                      <a:r>
                        <a:rPr lang="en-US" sz="1600" dirty="0"/>
                        <a:t> (profile)</a:t>
                      </a:r>
                    </a:p>
                  </a:txBody>
                  <a:tcPr/>
                </a:tc>
                <a:tc>
                  <a:txBody>
                    <a:bodyPr/>
                    <a:lstStyle/>
                    <a:p>
                      <a:r>
                        <a:rPr lang="en-US" sz="1600" dirty="0"/>
                        <a:t>SAO</a:t>
                      </a:r>
                    </a:p>
                  </a:txBody>
                  <a:tcPr/>
                </a:tc>
                <a:extLst>
                  <a:ext uri="{0D108BD9-81ED-4DB2-BD59-A6C34878D82A}">
                    <a16:rowId xmlns:a16="http://schemas.microsoft.com/office/drawing/2014/main" val="1404388326"/>
                  </a:ext>
                </a:extLst>
              </a:tr>
              <a:tr h="331691">
                <a:tc>
                  <a:txBody>
                    <a:bodyPr/>
                    <a:lstStyle/>
                    <a:p>
                      <a:endParaRPr lang="en-US" sz="1600" dirty="0"/>
                    </a:p>
                  </a:txBody>
                  <a:tcPr/>
                </a:tc>
                <a:tc>
                  <a:txBody>
                    <a:bodyPr/>
                    <a:lstStyle/>
                    <a:p>
                      <a:r>
                        <a:rPr lang="en-US" sz="1600" dirty="0">
                          <a:solidFill>
                            <a:srgbClr val="00B050"/>
                          </a:solidFill>
                        </a:rPr>
                        <a:t>TEMPO/GOES-R synergy aerosol product </a:t>
                      </a:r>
                      <a:r>
                        <a:rPr lang="en-US" sz="1600" baseline="30000" dirty="0">
                          <a:solidFill>
                            <a:srgbClr val="00B050"/>
                          </a:solidFill>
                        </a:rPr>
                        <a:t>NRT</a:t>
                      </a:r>
                    </a:p>
                  </a:txBody>
                  <a:tcPr/>
                </a:tc>
                <a:tc>
                  <a:txBody>
                    <a:bodyPr/>
                    <a:lstStyle/>
                    <a:p>
                      <a:r>
                        <a:rPr lang="en-US" sz="1600" dirty="0">
                          <a:solidFill>
                            <a:srgbClr val="00B050"/>
                          </a:solidFill>
                        </a:rPr>
                        <a:t>NOAA</a:t>
                      </a:r>
                    </a:p>
                  </a:txBody>
                  <a:tcPr/>
                </a:tc>
                <a:extLst>
                  <a:ext uri="{0D108BD9-81ED-4DB2-BD59-A6C34878D82A}">
                    <a16:rowId xmlns:a16="http://schemas.microsoft.com/office/drawing/2014/main" val="3209109648"/>
                  </a:ext>
                </a:extLst>
              </a:tr>
              <a:tr h="331691">
                <a:tc>
                  <a:txBody>
                    <a:bodyPr/>
                    <a:lstStyle/>
                    <a:p>
                      <a:endParaRPr lang="en-US"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chemeClr val="accent1"/>
                          </a:solidFill>
                        </a:rPr>
                        <a:t>C</a:t>
                      </a:r>
                      <a:r>
                        <a:rPr lang="en-US" sz="1600" baseline="-25000" dirty="0">
                          <a:solidFill>
                            <a:schemeClr val="accent1"/>
                          </a:solidFill>
                        </a:rPr>
                        <a:t>2</a:t>
                      </a:r>
                      <a:r>
                        <a:rPr lang="en-US" sz="1600" baseline="0" dirty="0">
                          <a:solidFill>
                            <a:schemeClr val="accent1"/>
                          </a:solidFill>
                        </a:rPr>
                        <a:t>H</a:t>
                      </a:r>
                      <a:r>
                        <a:rPr lang="en-US" sz="1600" baseline="-25000" dirty="0">
                          <a:solidFill>
                            <a:schemeClr val="accent1"/>
                          </a:solidFill>
                        </a:rPr>
                        <a:t>2</a:t>
                      </a:r>
                      <a:r>
                        <a:rPr lang="en-US" sz="1600" baseline="0" dirty="0">
                          <a:solidFill>
                            <a:schemeClr val="accent1"/>
                          </a:solidFill>
                        </a:rPr>
                        <a:t>O</a:t>
                      </a:r>
                      <a:r>
                        <a:rPr lang="en-US" sz="1600" baseline="-25000" dirty="0">
                          <a:solidFill>
                            <a:schemeClr val="accent1"/>
                          </a:solidFill>
                        </a:rPr>
                        <a:t>2</a:t>
                      </a:r>
                    </a:p>
                  </a:txBody>
                  <a:tcPr/>
                </a:tc>
                <a:tc>
                  <a:txBody>
                    <a:bodyPr/>
                    <a:lstStyle/>
                    <a:p>
                      <a:r>
                        <a:rPr lang="en-US" sz="1600" dirty="0">
                          <a:solidFill>
                            <a:schemeClr val="accent1"/>
                          </a:solidFill>
                        </a:rPr>
                        <a:t>SAO</a:t>
                      </a:r>
                    </a:p>
                  </a:txBody>
                  <a:tcPr/>
                </a:tc>
                <a:extLst>
                  <a:ext uri="{0D108BD9-81ED-4DB2-BD59-A6C34878D82A}">
                    <a16:rowId xmlns:a16="http://schemas.microsoft.com/office/drawing/2014/main" val="2325681348"/>
                  </a:ext>
                </a:extLst>
              </a:tr>
              <a:tr h="331691">
                <a:tc>
                  <a:txBody>
                    <a:bodyPr/>
                    <a:lstStyle/>
                    <a:p>
                      <a:endParaRPr lang="en-US" sz="1600"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chemeClr val="accent1"/>
                          </a:solidFill>
                        </a:rPr>
                        <a:t>H</a:t>
                      </a:r>
                      <a:r>
                        <a:rPr lang="en-US" sz="1600" baseline="-25000" dirty="0">
                          <a:solidFill>
                            <a:schemeClr val="accent1"/>
                          </a:solidFill>
                        </a:rPr>
                        <a:t>2</a:t>
                      </a:r>
                      <a:r>
                        <a:rPr lang="en-US" sz="1600" baseline="0" dirty="0">
                          <a:solidFill>
                            <a:schemeClr val="accent1"/>
                          </a:solidFill>
                        </a:rPr>
                        <a:t>O</a:t>
                      </a:r>
                    </a:p>
                  </a:txBody>
                  <a:tcPr/>
                </a:tc>
                <a:tc>
                  <a:txBody>
                    <a:bodyPr/>
                    <a:lstStyle/>
                    <a:p>
                      <a:r>
                        <a:rPr lang="en-US" sz="1600" baseline="0" dirty="0">
                          <a:solidFill>
                            <a:schemeClr val="accent1"/>
                          </a:solidFill>
                        </a:rPr>
                        <a:t>SAO</a:t>
                      </a:r>
                    </a:p>
                  </a:txBody>
                  <a:tcPr/>
                </a:tc>
                <a:extLst>
                  <a:ext uri="{0D108BD9-81ED-4DB2-BD59-A6C34878D82A}">
                    <a16:rowId xmlns:a16="http://schemas.microsoft.com/office/drawing/2014/main" val="1133210845"/>
                  </a:ext>
                </a:extLst>
              </a:tr>
              <a:tr h="331691">
                <a:tc>
                  <a:txBody>
                    <a:bodyPr/>
                    <a:lstStyle/>
                    <a:p>
                      <a:endParaRPr lang="en-US" sz="1600"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err="1">
                          <a:solidFill>
                            <a:schemeClr val="accent1"/>
                          </a:solidFill>
                        </a:rPr>
                        <a:t>BrO</a:t>
                      </a:r>
                      <a:endParaRPr lang="en-US" sz="1600" baseline="0" dirty="0">
                        <a:solidFill>
                          <a:schemeClr val="accent1"/>
                        </a:solidFill>
                      </a:endParaRPr>
                    </a:p>
                  </a:txBody>
                  <a:tcPr/>
                </a:tc>
                <a:tc>
                  <a:txBody>
                    <a:bodyPr/>
                    <a:lstStyle/>
                    <a:p>
                      <a:r>
                        <a:rPr lang="en-US" sz="1600" baseline="0" dirty="0">
                          <a:solidFill>
                            <a:schemeClr val="accent1"/>
                          </a:solidFill>
                        </a:rPr>
                        <a:t>SAO</a:t>
                      </a:r>
                    </a:p>
                  </a:txBody>
                  <a:tcPr/>
                </a:tc>
                <a:extLst>
                  <a:ext uri="{0D108BD9-81ED-4DB2-BD59-A6C34878D82A}">
                    <a16:rowId xmlns:a16="http://schemas.microsoft.com/office/drawing/2014/main" val="638434995"/>
                  </a:ext>
                </a:extLst>
              </a:tr>
              <a:tr h="331691">
                <a:tc>
                  <a:txBody>
                    <a:bodyPr/>
                    <a:lstStyle/>
                    <a:p>
                      <a:endParaRPr lang="en-US" sz="1600"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solidFill>
                        </a:rPr>
                        <a:t>SO</a:t>
                      </a:r>
                      <a:r>
                        <a:rPr lang="en-US" sz="1600" baseline="-25000" dirty="0">
                          <a:solidFill>
                            <a:schemeClr val="accent1"/>
                          </a:solidFill>
                        </a:rPr>
                        <a:t>2</a:t>
                      </a:r>
                      <a:r>
                        <a:rPr lang="en-US" sz="1600" baseline="0" dirty="0">
                          <a:solidFill>
                            <a:schemeClr val="accent1"/>
                          </a:solidFill>
                        </a:rPr>
                        <a:t> </a:t>
                      </a:r>
                      <a:r>
                        <a:rPr lang="en-US" sz="1600" baseline="30000" dirty="0">
                          <a:solidFill>
                            <a:schemeClr val="accent1"/>
                          </a:solidFill>
                        </a:rPr>
                        <a:t>NRT</a:t>
                      </a:r>
                      <a:endParaRPr lang="en-US" sz="1600" baseline="-25000" dirty="0">
                        <a:solidFill>
                          <a:schemeClr val="accent1"/>
                        </a:solidFill>
                      </a:endParaRPr>
                    </a:p>
                  </a:txBody>
                  <a:tcPr/>
                </a:tc>
                <a:tc>
                  <a:txBody>
                    <a:bodyPr/>
                    <a:lstStyle/>
                    <a:p>
                      <a:r>
                        <a:rPr lang="en-US" sz="1600" dirty="0">
                          <a:solidFill>
                            <a:schemeClr val="accent1"/>
                          </a:solidFill>
                        </a:rPr>
                        <a:t>NASA GSFC</a:t>
                      </a:r>
                    </a:p>
                  </a:txBody>
                  <a:tcPr/>
                </a:tc>
                <a:extLst>
                  <a:ext uri="{0D108BD9-81ED-4DB2-BD59-A6C34878D82A}">
                    <a16:rowId xmlns:a16="http://schemas.microsoft.com/office/drawing/2014/main" val="4263235543"/>
                  </a:ext>
                </a:extLst>
              </a:tr>
              <a:tr h="331691">
                <a:tc>
                  <a:txBody>
                    <a:bodyPr/>
                    <a:lstStyle/>
                    <a:p>
                      <a:endParaRPr lang="en-US" sz="1600"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chemeClr val="accent1"/>
                          </a:solidFill>
                        </a:rPr>
                        <a:t>UVAOD</a:t>
                      </a:r>
                    </a:p>
                  </a:txBody>
                  <a:tcPr/>
                </a:tc>
                <a:tc>
                  <a:txBody>
                    <a:bodyPr/>
                    <a:lstStyle/>
                    <a:p>
                      <a:r>
                        <a:rPr lang="en-US" sz="1600" baseline="0" dirty="0">
                          <a:solidFill>
                            <a:schemeClr val="accent1"/>
                          </a:solidFill>
                        </a:rPr>
                        <a:t>NASA GSFC</a:t>
                      </a:r>
                    </a:p>
                  </a:txBody>
                  <a:tcPr/>
                </a:tc>
                <a:extLst>
                  <a:ext uri="{0D108BD9-81ED-4DB2-BD59-A6C34878D82A}">
                    <a16:rowId xmlns:a16="http://schemas.microsoft.com/office/drawing/2014/main" val="1613223794"/>
                  </a:ext>
                </a:extLst>
              </a:tr>
              <a:tr h="331691">
                <a:tc>
                  <a:txBody>
                    <a:bodyPr/>
                    <a:lstStyle/>
                    <a:p>
                      <a:endParaRPr lang="en-US" sz="1600"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chemeClr val="accent1"/>
                          </a:solidFill>
                        </a:rPr>
                        <a:t>Aerosol layer height</a:t>
                      </a:r>
                    </a:p>
                  </a:txBody>
                  <a:tcPr/>
                </a:tc>
                <a:tc>
                  <a:txBody>
                    <a:bodyPr/>
                    <a:lstStyle/>
                    <a:p>
                      <a:r>
                        <a:rPr lang="en-US" sz="1600" baseline="0" dirty="0">
                          <a:solidFill>
                            <a:schemeClr val="accent1"/>
                          </a:solidFill>
                        </a:rPr>
                        <a:t>U. Iowa</a:t>
                      </a:r>
                    </a:p>
                  </a:txBody>
                  <a:tcPr/>
                </a:tc>
                <a:extLst>
                  <a:ext uri="{0D108BD9-81ED-4DB2-BD59-A6C34878D82A}">
                    <a16:rowId xmlns:a16="http://schemas.microsoft.com/office/drawing/2014/main" val="2065041581"/>
                  </a:ext>
                </a:extLst>
              </a:tr>
              <a:tr h="331691">
                <a:tc>
                  <a:txBody>
                    <a:bodyPr/>
                    <a:lstStyle/>
                    <a:p>
                      <a:endParaRPr lang="en-US" sz="1600" baseline="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aseline="0" dirty="0">
                          <a:solidFill>
                            <a:schemeClr val="accent1"/>
                          </a:solidFill>
                        </a:rPr>
                        <a:t>UVB</a:t>
                      </a:r>
                    </a:p>
                  </a:txBody>
                  <a:tcPr/>
                </a:tc>
                <a:tc>
                  <a:txBody>
                    <a:bodyPr/>
                    <a:lstStyle/>
                    <a:p>
                      <a:r>
                        <a:rPr lang="en-US" sz="1600" baseline="0" dirty="0">
                          <a:solidFill>
                            <a:schemeClr val="accent1"/>
                          </a:solidFill>
                        </a:rPr>
                        <a:t>SAO/NASA GSFC</a:t>
                      </a:r>
                    </a:p>
                  </a:txBody>
                  <a:tcPr/>
                </a:tc>
                <a:extLst>
                  <a:ext uri="{0D108BD9-81ED-4DB2-BD59-A6C34878D82A}">
                    <a16:rowId xmlns:a16="http://schemas.microsoft.com/office/drawing/2014/main" val="4235580417"/>
                  </a:ext>
                </a:extLst>
              </a:tr>
            </a:tbl>
          </a:graphicData>
        </a:graphic>
      </p:graphicFrame>
      <p:sp>
        <p:nvSpPr>
          <p:cNvPr id="8" name="TextBox 7">
            <a:extLst>
              <a:ext uri="{FF2B5EF4-FFF2-40B4-BE49-F238E27FC236}">
                <a16:creationId xmlns:a16="http://schemas.microsoft.com/office/drawing/2014/main" id="{EC276836-0625-6472-B699-64752271E1F3}"/>
              </a:ext>
            </a:extLst>
          </p:cNvPr>
          <p:cNvSpPr txBox="1"/>
          <p:nvPr/>
        </p:nvSpPr>
        <p:spPr>
          <a:xfrm>
            <a:off x="7837714" y="1894859"/>
            <a:ext cx="4192632" cy="707886"/>
          </a:xfrm>
          <a:prstGeom prst="rect">
            <a:avLst/>
          </a:prstGeom>
          <a:solidFill>
            <a:srgbClr val="00B050"/>
          </a:solidFill>
          <a:ln w="38100">
            <a:noFill/>
          </a:ln>
        </p:spPr>
        <p:txBody>
          <a:bodyPr wrap="square" rtlCol="0">
            <a:spAutoFit/>
          </a:bodyPr>
          <a:lstStyle/>
          <a:p>
            <a:r>
              <a:rPr lang="en-US" sz="2000" b="1" dirty="0">
                <a:solidFill>
                  <a:schemeClr val="bg1"/>
                </a:solidFill>
              </a:rPr>
              <a:t>NRT Products</a:t>
            </a:r>
          </a:p>
          <a:p>
            <a:r>
              <a:rPr lang="en-US" sz="2000" dirty="0">
                <a:solidFill>
                  <a:schemeClr val="bg1"/>
                </a:solidFill>
              </a:rPr>
              <a:t>Satellite Needs Working Group Cycle 3</a:t>
            </a:r>
          </a:p>
        </p:txBody>
      </p:sp>
      <p:sp>
        <p:nvSpPr>
          <p:cNvPr id="10" name="TextBox 9">
            <a:extLst>
              <a:ext uri="{FF2B5EF4-FFF2-40B4-BE49-F238E27FC236}">
                <a16:creationId xmlns:a16="http://schemas.microsoft.com/office/drawing/2014/main" id="{F9C9A750-FB23-4143-E2A0-B9968A868C2A}"/>
              </a:ext>
            </a:extLst>
          </p:cNvPr>
          <p:cNvSpPr txBox="1"/>
          <p:nvPr/>
        </p:nvSpPr>
        <p:spPr>
          <a:xfrm>
            <a:off x="7837714" y="2758331"/>
            <a:ext cx="4192632" cy="707886"/>
          </a:xfrm>
          <a:prstGeom prst="rect">
            <a:avLst/>
          </a:prstGeom>
          <a:solidFill>
            <a:schemeClr val="accent1"/>
          </a:solidFill>
          <a:ln w="38100">
            <a:noFill/>
          </a:ln>
        </p:spPr>
        <p:txBody>
          <a:bodyPr wrap="square" rtlCol="0">
            <a:spAutoFit/>
          </a:bodyPr>
          <a:lstStyle/>
          <a:p>
            <a:r>
              <a:rPr lang="en-US" sz="2000" b="1" dirty="0">
                <a:solidFill>
                  <a:schemeClr val="bg1"/>
                </a:solidFill>
              </a:rPr>
              <a:t>Enhanced Products</a:t>
            </a:r>
            <a:endParaRPr lang="en-US" sz="2000" dirty="0">
              <a:solidFill>
                <a:schemeClr val="bg1"/>
              </a:solidFill>
            </a:endParaRPr>
          </a:p>
          <a:p>
            <a:r>
              <a:rPr lang="en-US" sz="2000" dirty="0">
                <a:solidFill>
                  <a:schemeClr val="bg1"/>
                </a:solidFill>
              </a:rPr>
              <a:t>Satellite Needs Working Group Cycle 4</a:t>
            </a:r>
          </a:p>
        </p:txBody>
      </p:sp>
      <p:sp>
        <p:nvSpPr>
          <p:cNvPr id="12" name="TextBox 11">
            <a:extLst>
              <a:ext uri="{FF2B5EF4-FFF2-40B4-BE49-F238E27FC236}">
                <a16:creationId xmlns:a16="http://schemas.microsoft.com/office/drawing/2014/main" id="{82E6B01C-3737-FC73-65D7-8FF1C208C50E}"/>
              </a:ext>
            </a:extLst>
          </p:cNvPr>
          <p:cNvSpPr txBox="1"/>
          <p:nvPr/>
        </p:nvSpPr>
        <p:spPr>
          <a:xfrm>
            <a:off x="7837714" y="3621804"/>
            <a:ext cx="4192632" cy="2893100"/>
          </a:xfrm>
          <a:prstGeom prst="rect">
            <a:avLst/>
          </a:prstGeom>
          <a:solidFill>
            <a:srgbClr val="7030A0"/>
          </a:solidFill>
          <a:ln w="38100">
            <a:noFill/>
          </a:ln>
        </p:spPr>
        <p:txBody>
          <a:bodyPr wrap="square" rtlCol="0">
            <a:spAutoFit/>
          </a:bodyPr>
          <a:lstStyle/>
          <a:p>
            <a:r>
              <a:rPr lang="en-US" sz="2000" b="1" dirty="0">
                <a:solidFill>
                  <a:schemeClr val="bg1"/>
                </a:solidFill>
              </a:rPr>
              <a:t>Research Products</a:t>
            </a:r>
          </a:p>
          <a:p>
            <a:pPr lvl="1"/>
            <a:r>
              <a:rPr lang="en-US" sz="1600" dirty="0">
                <a:solidFill>
                  <a:schemeClr val="bg1"/>
                </a:solidFill>
              </a:rPr>
              <a:t>Ocean color</a:t>
            </a:r>
          </a:p>
          <a:p>
            <a:pPr lvl="1"/>
            <a:r>
              <a:rPr lang="en-US" sz="1600" dirty="0">
                <a:solidFill>
                  <a:schemeClr val="bg1"/>
                </a:solidFill>
              </a:rPr>
              <a:t>Vegetation</a:t>
            </a:r>
          </a:p>
          <a:p>
            <a:pPr lvl="1"/>
            <a:r>
              <a:rPr lang="en-US" sz="1600" dirty="0">
                <a:solidFill>
                  <a:schemeClr val="bg1"/>
                </a:solidFill>
              </a:rPr>
              <a:t>SIF</a:t>
            </a:r>
          </a:p>
          <a:p>
            <a:pPr lvl="1"/>
            <a:r>
              <a:rPr lang="en-US" sz="1600" dirty="0">
                <a:solidFill>
                  <a:schemeClr val="bg1"/>
                </a:solidFill>
              </a:rPr>
              <a:t>City lights/lighting types</a:t>
            </a:r>
          </a:p>
          <a:p>
            <a:pPr lvl="1"/>
            <a:r>
              <a:rPr lang="en-US" sz="1600" dirty="0">
                <a:solidFill>
                  <a:schemeClr val="bg1"/>
                </a:solidFill>
              </a:rPr>
              <a:t>HNO</a:t>
            </a:r>
            <a:r>
              <a:rPr lang="en-US" sz="1600" baseline="-25000" dirty="0">
                <a:solidFill>
                  <a:schemeClr val="bg1"/>
                </a:solidFill>
              </a:rPr>
              <a:t>2</a:t>
            </a:r>
          </a:p>
          <a:p>
            <a:pPr lvl="1"/>
            <a:r>
              <a:rPr lang="en-US" sz="1600" dirty="0">
                <a:solidFill>
                  <a:schemeClr val="bg1"/>
                </a:solidFill>
              </a:rPr>
              <a:t>IO</a:t>
            </a:r>
          </a:p>
          <a:p>
            <a:pPr lvl="1"/>
            <a:r>
              <a:rPr lang="en-US" sz="1600" dirty="0">
                <a:solidFill>
                  <a:schemeClr val="bg1"/>
                </a:solidFill>
              </a:rPr>
              <a:t>NO</a:t>
            </a:r>
            <a:r>
              <a:rPr lang="en-US" sz="1600" baseline="-25000" dirty="0">
                <a:solidFill>
                  <a:schemeClr val="bg1"/>
                </a:solidFill>
              </a:rPr>
              <a:t>3</a:t>
            </a:r>
            <a:endParaRPr lang="en-US" sz="1600" dirty="0">
              <a:solidFill>
                <a:schemeClr val="bg1"/>
              </a:solidFill>
            </a:endParaRPr>
          </a:p>
          <a:p>
            <a:pPr lvl="1"/>
            <a:r>
              <a:rPr lang="en-US" sz="1600" dirty="0">
                <a:solidFill>
                  <a:schemeClr val="bg1"/>
                </a:solidFill>
              </a:rPr>
              <a:t>Surface albedo</a:t>
            </a:r>
          </a:p>
          <a:p>
            <a:pPr lvl="1"/>
            <a:r>
              <a:rPr lang="en-US" sz="1600" dirty="0">
                <a:solidFill>
                  <a:schemeClr val="bg1"/>
                </a:solidFill>
              </a:rPr>
              <a:t>Surface concentrations</a:t>
            </a:r>
          </a:p>
          <a:p>
            <a:pPr lvl="1"/>
            <a:r>
              <a:rPr lang="en-US" sz="1600" dirty="0">
                <a:solidFill>
                  <a:schemeClr val="bg1"/>
                </a:solidFill>
              </a:rPr>
              <a:t>Emissions</a:t>
            </a:r>
          </a:p>
        </p:txBody>
      </p:sp>
      <p:sp>
        <p:nvSpPr>
          <p:cNvPr id="13" name="TextBox 12">
            <a:extLst>
              <a:ext uri="{FF2B5EF4-FFF2-40B4-BE49-F238E27FC236}">
                <a16:creationId xmlns:a16="http://schemas.microsoft.com/office/drawing/2014/main" id="{FE364886-FE38-465C-6136-A59C9A66A309}"/>
              </a:ext>
            </a:extLst>
          </p:cNvPr>
          <p:cNvSpPr txBox="1"/>
          <p:nvPr/>
        </p:nvSpPr>
        <p:spPr>
          <a:xfrm>
            <a:off x="7837714" y="1339163"/>
            <a:ext cx="4192632" cy="400110"/>
          </a:xfrm>
          <a:prstGeom prst="rect">
            <a:avLst/>
          </a:prstGeom>
          <a:solidFill>
            <a:schemeClr val="tx1"/>
          </a:solidFill>
          <a:ln w="38100">
            <a:noFill/>
          </a:ln>
        </p:spPr>
        <p:txBody>
          <a:bodyPr wrap="square" rtlCol="0">
            <a:spAutoFit/>
          </a:bodyPr>
          <a:lstStyle/>
          <a:p>
            <a:r>
              <a:rPr lang="en-US" sz="2000" b="1" dirty="0">
                <a:solidFill>
                  <a:schemeClr val="bg1"/>
                </a:solidFill>
              </a:rPr>
              <a:t>Baseline Products</a:t>
            </a:r>
          </a:p>
        </p:txBody>
      </p:sp>
    </p:spTree>
    <p:extLst>
      <p:ext uri="{BB962C8B-B14F-4D97-AF65-F5344CB8AC3E}">
        <p14:creationId xmlns:p14="http://schemas.microsoft.com/office/powerpoint/2010/main" val="412098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Using TEMPO Data</a:t>
            </a:r>
          </a:p>
        </p:txBody>
      </p:sp>
      <p:sp>
        <p:nvSpPr>
          <p:cNvPr id="7" name="Google Shape;361;p51">
            <a:extLst>
              <a:ext uri="{FF2B5EF4-FFF2-40B4-BE49-F238E27FC236}">
                <a16:creationId xmlns:a16="http://schemas.microsoft.com/office/drawing/2014/main" id="{D64485C0-9F01-1FDA-853D-EFC542BAD768}"/>
              </a:ext>
            </a:extLst>
          </p:cNvPr>
          <p:cNvSpPr txBox="1">
            <a:spLocks/>
          </p:cNvSpPr>
          <p:nvPr/>
        </p:nvSpPr>
        <p:spPr>
          <a:xfrm>
            <a:off x="332509" y="1966626"/>
            <a:ext cx="5424056" cy="4316536"/>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Clr>
                <a:schemeClr val="dk1"/>
              </a:buClr>
              <a:buSzPts val="1400"/>
              <a:buNone/>
            </a:pPr>
            <a:r>
              <a:rPr lang="en-US" sz="2000" dirty="0">
                <a:latin typeface="Arial" panose="020B0604020202020204" pitchFamily="34" charset="0"/>
                <a:cs typeface="Arial" panose="020B0604020202020204" pitchFamily="34" charset="0"/>
              </a:rPr>
              <a:t>TEMPO data is publicly available through NASA’s Atmospheric Science Data Center</a:t>
            </a: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533386" lvl="1"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0" indent="0">
              <a:spcBef>
                <a:spcPts val="0"/>
              </a:spcBef>
              <a:buClr>
                <a:schemeClr val="dk1"/>
              </a:buClr>
              <a:buSzPts val="1400"/>
              <a:buNone/>
            </a:pPr>
            <a:r>
              <a:rPr lang="en-US" sz="2000" dirty="0">
                <a:latin typeface="Arial" panose="020B0604020202020204" pitchFamily="34" charset="0"/>
                <a:cs typeface="Arial" panose="020B0604020202020204" pitchFamily="34" charset="0"/>
              </a:rPr>
              <a:t>V3 download metrics (May-Sept 2024)</a:t>
            </a:r>
          </a:p>
          <a:p>
            <a:pPr marL="819136" lvl="1" indent="-285750">
              <a:spcBef>
                <a:spcPts val="0"/>
              </a:spcBef>
              <a:buClr>
                <a:schemeClr val="dk1"/>
              </a:buClr>
              <a:buSzPts val="1400"/>
              <a:buFont typeface="Arial" panose="020B0604020202020204" pitchFamily="34" charset="0"/>
              <a:buChar char="•"/>
            </a:pPr>
            <a:r>
              <a:rPr lang="en-US" sz="1800" dirty="0">
                <a:latin typeface="Arial" panose="020B0604020202020204" pitchFamily="34" charset="0"/>
                <a:cs typeface="Arial" panose="020B0604020202020204" pitchFamily="34" charset="0"/>
              </a:rPr>
              <a:t>782 TB</a:t>
            </a:r>
          </a:p>
          <a:p>
            <a:pPr marL="819136" lvl="1" indent="-285750">
              <a:spcBef>
                <a:spcPts val="0"/>
              </a:spcBef>
              <a:buClr>
                <a:schemeClr val="dk1"/>
              </a:buClr>
              <a:buSzPts val="1400"/>
              <a:buFont typeface="Arial" panose="020B0604020202020204" pitchFamily="34" charset="0"/>
              <a:buChar char="•"/>
            </a:pPr>
            <a:r>
              <a:rPr lang="en-US" sz="1800" dirty="0">
                <a:latin typeface="Arial" panose="020B0604020202020204" pitchFamily="34" charset="0"/>
                <a:cs typeface="Arial" panose="020B0604020202020204" pitchFamily="34" charset="0"/>
              </a:rPr>
              <a:t>48M files</a:t>
            </a:r>
          </a:p>
          <a:p>
            <a:pPr marL="819136" lvl="1" indent="-285750">
              <a:spcBef>
                <a:spcPts val="0"/>
              </a:spcBef>
              <a:buClr>
                <a:schemeClr val="dk1"/>
              </a:buClr>
              <a:buSzPts val="1400"/>
              <a:buFont typeface="Arial" panose="020B0604020202020204" pitchFamily="34" charset="0"/>
              <a:buChar char="•"/>
            </a:pPr>
            <a:r>
              <a:rPr lang="en-US" sz="18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M+ image requests (Worldview etc.)</a:t>
            </a: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a:p>
            <a:pPr marL="0" indent="0">
              <a:spcBef>
                <a:spcPts val="0"/>
              </a:spcBef>
              <a:buClr>
                <a:schemeClr val="dk1"/>
              </a:buClr>
              <a:buSzPts val="1400"/>
              <a:buNone/>
            </a:pPr>
            <a:endParaRPr lang="en-US"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68E1A33-7D59-811E-0831-59DE72273F65}"/>
              </a:ext>
            </a:extLst>
          </p:cNvPr>
          <p:cNvSpPr txBox="1"/>
          <p:nvPr/>
        </p:nvSpPr>
        <p:spPr>
          <a:xfrm>
            <a:off x="332509" y="6091718"/>
            <a:ext cx="10311477" cy="646331"/>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NASA Webinar recording for new users: </a:t>
            </a:r>
            <a:r>
              <a:rPr lang="en-US" sz="1800" dirty="0">
                <a:latin typeface="Arial" panose="020B0604020202020204" pitchFamily="34" charset="0"/>
                <a:cs typeface="Arial" panose="020B0604020202020204" pitchFamily="34" charset="0"/>
                <a:hlinkClick r:id="rId2"/>
              </a:rPr>
              <a:t>https://youtu.be/meySKqVuVT0?si=</a:t>
            </a:r>
            <a:r>
              <a:rPr lang="en-US" sz="1800" dirty="0" err="1">
                <a:latin typeface="Arial" panose="020B0604020202020204" pitchFamily="34" charset="0"/>
                <a:cs typeface="Arial" panose="020B0604020202020204" pitchFamily="34" charset="0"/>
                <a:hlinkClick r:id="rId2"/>
              </a:rPr>
              <a:t>uiLTRXsgtKIGS_OT</a:t>
            </a:r>
            <a:endParaRPr lang="en-US" sz="1800" dirty="0">
              <a:latin typeface="Arial" panose="020B0604020202020204" pitchFamily="34" charset="0"/>
              <a:cs typeface="Arial" panose="020B0604020202020204" pitchFamily="34" charset="0"/>
            </a:endParaRPr>
          </a:p>
          <a:p>
            <a:endParaRPr lang="en-US" dirty="0"/>
          </a:p>
        </p:txBody>
      </p:sp>
      <p:sp>
        <p:nvSpPr>
          <p:cNvPr id="9" name="Slide Number Placeholder 1">
            <a:extLst>
              <a:ext uri="{FF2B5EF4-FFF2-40B4-BE49-F238E27FC236}">
                <a16:creationId xmlns:a16="http://schemas.microsoft.com/office/drawing/2014/main" id="{46AADB3E-59DF-1F44-CA46-7E6DD14E4BE9}"/>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10" name="Picture 9" descr="A screenshot of a map&#10;&#10;Description automatically generated">
            <a:extLst>
              <a:ext uri="{FF2B5EF4-FFF2-40B4-BE49-F238E27FC236}">
                <a16:creationId xmlns:a16="http://schemas.microsoft.com/office/drawing/2014/main" id="{FF8F6203-8AFE-9E08-3334-D90931DA7AB4}"/>
              </a:ext>
            </a:extLst>
          </p:cNvPr>
          <p:cNvPicPr>
            <a:picLocks noChangeAspect="1"/>
          </p:cNvPicPr>
          <p:nvPr/>
        </p:nvPicPr>
        <p:blipFill>
          <a:blip r:embed="rId3"/>
          <a:stretch>
            <a:fillRect/>
          </a:stretch>
        </p:blipFill>
        <p:spPr>
          <a:xfrm>
            <a:off x="5868898" y="1814023"/>
            <a:ext cx="5889955" cy="3762538"/>
          </a:xfrm>
          <a:prstGeom prst="rect">
            <a:avLst/>
          </a:prstGeom>
        </p:spPr>
      </p:pic>
    </p:spTree>
    <p:extLst>
      <p:ext uri="{BB962C8B-B14F-4D97-AF65-F5344CB8AC3E}">
        <p14:creationId xmlns:p14="http://schemas.microsoft.com/office/powerpoint/2010/main" val="90629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Trace Gas Validation</a:t>
            </a:r>
          </a:p>
        </p:txBody>
      </p:sp>
      <p:sp>
        <p:nvSpPr>
          <p:cNvPr id="4" name="Rectangle 3">
            <a:extLst>
              <a:ext uri="{FF2B5EF4-FFF2-40B4-BE49-F238E27FC236}">
                <a16:creationId xmlns:a16="http://schemas.microsoft.com/office/drawing/2014/main" id="{D85C0B2A-0446-B72E-3D43-FD61430AE047}"/>
              </a:ext>
            </a:extLst>
          </p:cNvPr>
          <p:cNvSpPr/>
          <p:nvPr/>
        </p:nvSpPr>
        <p:spPr>
          <a:xfrm>
            <a:off x="5932714" y="1091051"/>
            <a:ext cx="5912445" cy="5405817"/>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CE7CB07-9AF4-952B-8216-084D40C71FCD}"/>
              </a:ext>
            </a:extLst>
          </p:cNvPr>
          <p:cNvSpPr txBox="1"/>
          <p:nvPr/>
        </p:nvSpPr>
        <p:spPr>
          <a:xfrm>
            <a:off x="6150429" y="1182931"/>
            <a:ext cx="1324402" cy="646331"/>
          </a:xfrm>
          <a:prstGeom prst="rect">
            <a:avLst/>
          </a:prstGeom>
          <a:noFill/>
          <a:ln>
            <a:noFill/>
          </a:ln>
        </p:spPr>
        <p:txBody>
          <a:bodyPr wrap="none" rtlCol="0">
            <a:spAutoFit/>
          </a:bodyPr>
          <a:lstStyle/>
          <a:p>
            <a:r>
              <a:rPr lang="en-US" sz="3600" b="1" dirty="0"/>
              <a:t>HCHO</a:t>
            </a:r>
            <a:endParaRPr lang="en-US" sz="3600" b="1" baseline="-25000" dirty="0"/>
          </a:p>
        </p:txBody>
      </p:sp>
      <p:sp>
        <p:nvSpPr>
          <p:cNvPr id="9" name="Rectangle 8">
            <a:extLst>
              <a:ext uri="{FF2B5EF4-FFF2-40B4-BE49-F238E27FC236}">
                <a16:creationId xmlns:a16="http://schemas.microsoft.com/office/drawing/2014/main" id="{6C02E7D7-314C-9F47-44EC-C412EF598B7C}"/>
              </a:ext>
            </a:extLst>
          </p:cNvPr>
          <p:cNvSpPr/>
          <p:nvPr/>
        </p:nvSpPr>
        <p:spPr>
          <a:xfrm>
            <a:off x="289785" y="1091051"/>
            <a:ext cx="5367188" cy="5405817"/>
          </a:xfrm>
          <a:prstGeom prst="rect">
            <a:avLst/>
          </a:prstGeom>
          <a:solidFill>
            <a:schemeClr val="accent6">
              <a:lumMod val="40000"/>
              <a:lumOff val="6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1">
            <a:extLst>
              <a:ext uri="{FF2B5EF4-FFF2-40B4-BE49-F238E27FC236}">
                <a16:creationId xmlns:a16="http://schemas.microsoft.com/office/drawing/2014/main" id="{39C8C22B-66F5-E7EE-A38A-6759EB14C5FC}"/>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12" name="TextBox 11">
            <a:extLst>
              <a:ext uri="{FF2B5EF4-FFF2-40B4-BE49-F238E27FC236}">
                <a16:creationId xmlns:a16="http://schemas.microsoft.com/office/drawing/2014/main" id="{7E3973DA-076F-72E0-440C-41672A4631B5}"/>
              </a:ext>
            </a:extLst>
          </p:cNvPr>
          <p:cNvSpPr txBox="1"/>
          <p:nvPr/>
        </p:nvSpPr>
        <p:spPr>
          <a:xfrm>
            <a:off x="531851" y="1179294"/>
            <a:ext cx="957313" cy="646331"/>
          </a:xfrm>
          <a:prstGeom prst="rect">
            <a:avLst/>
          </a:prstGeom>
          <a:noFill/>
          <a:ln>
            <a:noFill/>
          </a:ln>
        </p:spPr>
        <p:txBody>
          <a:bodyPr wrap="none" rtlCol="0">
            <a:spAutoFit/>
          </a:bodyPr>
          <a:lstStyle/>
          <a:p>
            <a:r>
              <a:rPr lang="en-US" sz="3600" b="1" dirty="0"/>
              <a:t>NO</a:t>
            </a:r>
            <a:r>
              <a:rPr lang="en-US" sz="3600" b="1" baseline="-25000" dirty="0"/>
              <a:t>2</a:t>
            </a:r>
          </a:p>
        </p:txBody>
      </p:sp>
      <p:sp>
        <p:nvSpPr>
          <p:cNvPr id="14" name="TextBox 13">
            <a:extLst>
              <a:ext uri="{FF2B5EF4-FFF2-40B4-BE49-F238E27FC236}">
                <a16:creationId xmlns:a16="http://schemas.microsoft.com/office/drawing/2014/main" id="{96CAF715-7A97-76BD-7734-A583BC17CAA9}"/>
              </a:ext>
            </a:extLst>
          </p:cNvPr>
          <p:cNvSpPr txBox="1"/>
          <p:nvPr/>
        </p:nvSpPr>
        <p:spPr>
          <a:xfrm>
            <a:off x="26298" y="6515403"/>
            <a:ext cx="5072864" cy="369332"/>
          </a:xfrm>
          <a:prstGeom prst="rect">
            <a:avLst/>
          </a:prstGeom>
          <a:noFill/>
        </p:spPr>
        <p:txBody>
          <a:bodyPr wrap="none" rtlCol="0">
            <a:spAutoFit/>
          </a:bodyPr>
          <a:lstStyle/>
          <a:p>
            <a:r>
              <a:rPr lang="en-US" dirty="0"/>
              <a:t>[Credit: Barron Henderson, Luke Valin, Jim </a:t>
            </a:r>
            <a:r>
              <a:rPr lang="en-US" dirty="0" err="1"/>
              <a:t>Szykman</a:t>
            </a:r>
            <a:r>
              <a:rPr lang="en-US" dirty="0"/>
              <a:t>]</a:t>
            </a:r>
          </a:p>
        </p:txBody>
      </p:sp>
      <p:sp>
        <p:nvSpPr>
          <p:cNvPr id="15" name="TextBox 14">
            <a:extLst>
              <a:ext uri="{FF2B5EF4-FFF2-40B4-BE49-F238E27FC236}">
                <a16:creationId xmlns:a16="http://schemas.microsoft.com/office/drawing/2014/main" id="{5C20FDE0-88B8-2943-95C2-FAA9507F5C15}"/>
              </a:ext>
            </a:extLst>
          </p:cNvPr>
          <p:cNvSpPr txBox="1"/>
          <p:nvPr/>
        </p:nvSpPr>
        <p:spPr>
          <a:xfrm>
            <a:off x="5088998" y="6543303"/>
            <a:ext cx="6938823" cy="338554"/>
          </a:xfrm>
          <a:prstGeom prst="rect">
            <a:avLst/>
          </a:prstGeom>
          <a:noFill/>
        </p:spPr>
        <p:txBody>
          <a:bodyPr wrap="none" rtlCol="0">
            <a:spAutoFit/>
          </a:bodyPr>
          <a:lstStyle/>
          <a:p>
            <a:r>
              <a:rPr lang="en-US" sz="1600" i="1" dirty="0"/>
              <a:t>* TROPOMI comparisons are for Pandora locations + ozone non-attainment areas</a:t>
            </a:r>
          </a:p>
        </p:txBody>
      </p:sp>
      <p:sp>
        <p:nvSpPr>
          <p:cNvPr id="16" name="TextBox 15">
            <a:extLst>
              <a:ext uri="{FF2B5EF4-FFF2-40B4-BE49-F238E27FC236}">
                <a16:creationId xmlns:a16="http://schemas.microsoft.com/office/drawing/2014/main" id="{77FF25AE-EFBC-D344-1009-9D2A44C20444}"/>
              </a:ext>
            </a:extLst>
          </p:cNvPr>
          <p:cNvSpPr txBox="1"/>
          <p:nvPr/>
        </p:nvSpPr>
        <p:spPr>
          <a:xfrm>
            <a:off x="6945065" y="2405870"/>
            <a:ext cx="1391086" cy="523220"/>
          </a:xfrm>
          <a:prstGeom prst="rect">
            <a:avLst/>
          </a:prstGeom>
          <a:noFill/>
        </p:spPr>
        <p:txBody>
          <a:bodyPr wrap="none" rtlCol="0">
            <a:spAutoFit/>
          </a:bodyPr>
          <a:lstStyle/>
          <a:p>
            <a:r>
              <a:rPr lang="en-US" sz="2800" dirty="0"/>
              <a:t>Pandora</a:t>
            </a:r>
          </a:p>
        </p:txBody>
      </p:sp>
      <p:sp>
        <p:nvSpPr>
          <p:cNvPr id="17" name="TextBox 16">
            <a:extLst>
              <a:ext uri="{FF2B5EF4-FFF2-40B4-BE49-F238E27FC236}">
                <a16:creationId xmlns:a16="http://schemas.microsoft.com/office/drawing/2014/main" id="{80DC5BDE-22D4-5E5D-EBDF-67ACF832EA7B}"/>
              </a:ext>
            </a:extLst>
          </p:cNvPr>
          <p:cNvSpPr txBox="1"/>
          <p:nvPr/>
        </p:nvSpPr>
        <p:spPr>
          <a:xfrm>
            <a:off x="811401" y="2405870"/>
            <a:ext cx="1391086" cy="523220"/>
          </a:xfrm>
          <a:prstGeom prst="rect">
            <a:avLst/>
          </a:prstGeom>
          <a:noFill/>
        </p:spPr>
        <p:txBody>
          <a:bodyPr wrap="none" rtlCol="0">
            <a:spAutoFit/>
          </a:bodyPr>
          <a:lstStyle/>
          <a:p>
            <a:r>
              <a:rPr lang="en-US" sz="2800" dirty="0"/>
              <a:t>Pandora</a:t>
            </a:r>
          </a:p>
        </p:txBody>
      </p:sp>
      <p:sp>
        <p:nvSpPr>
          <p:cNvPr id="18" name="TextBox 17">
            <a:extLst>
              <a:ext uri="{FF2B5EF4-FFF2-40B4-BE49-F238E27FC236}">
                <a16:creationId xmlns:a16="http://schemas.microsoft.com/office/drawing/2014/main" id="{C216DF3F-45F8-D392-0338-6BAEBAC36E83}"/>
              </a:ext>
            </a:extLst>
          </p:cNvPr>
          <p:cNvSpPr txBox="1"/>
          <p:nvPr/>
        </p:nvSpPr>
        <p:spPr>
          <a:xfrm>
            <a:off x="6835901" y="4767129"/>
            <a:ext cx="1609415" cy="523220"/>
          </a:xfrm>
          <a:prstGeom prst="rect">
            <a:avLst/>
          </a:prstGeom>
          <a:noFill/>
        </p:spPr>
        <p:txBody>
          <a:bodyPr wrap="none" rtlCol="0">
            <a:spAutoFit/>
          </a:bodyPr>
          <a:lstStyle/>
          <a:p>
            <a:r>
              <a:rPr lang="en-US" sz="2800" dirty="0"/>
              <a:t>TROPOMI</a:t>
            </a:r>
          </a:p>
        </p:txBody>
      </p:sp>
      <p:sp>
        <p:nvSpPr>
          <p:cNvPr id="19" name="TextBox 18">
            <a:extLst>
              <a:ext uri="{FF2B5EF4-FFF2-40B4-BE49-F238E27FC236}">
                <a16:creationId xmlns:a16="http://schemas.microsoft.com/office/drawing/2014/main" id="{35CC2596-C617-4049-ED01-2D52216D4950}"/>
              </a:ext>
            </a:extLst>
          </p:cNvPr>
          <p:cNvSpPr txBox="1"/>
          <p:nvPr/>
        </p:nvSpPr>
        <p:spPr>
          <a:xfrm>
            <a:off x="593072" y="4767129"/>
            <a:ext cx="1609415" cy="523220"/>
          </a:xfrm>
          <a:prstGeom prst="rect">
            <a:avLst/>
          </a:prstGeom>
          <a:noFill/>
        </p:spPr>
        <p:txBody>
          <a:bodyPr wrap="none" rtlCol="0">
            <a:spAutoFit/>
          </a:bodyPr>
          <a:lstStyle/>
          <a:p>
            <a:r>
              <a:rPr lang="en-US" sz="2800" dirty="0"/>
              <a:t>TROPOMI</a:t>
            </a:r>
          </a:p>
        </p:txBody>
      </p:sp>
      <p:pic>
        <p:nvPicPr>
          <p:cNvPr id="20" name="Picture 19">
            <a:extLst>
              <a:ext uri="{FF2B5EF4-FFF2-40B4-BE49-F238E27FC236}">
                <a16:creationId xmlns:a16="http://schemas.microsoft.com/office/drawing/2014/main" id="{EDAC26B6-36E0-6438-2E1D-45A8EB2A736D}"/>
              </a:ext>
            </a:extLst>
          </p:cNvPr>
          <p:cNvPicPr>
            <a:picLocks noChangeAspect="1"/>
          </p:cNvPicPr>
          <p:nvPr/>
        </p:nvPicPr>
        <p:blipFill>
          <a:blip r:embed="rId2">
            <a:extLst>
              <a:ext uri="{28A0092B-C50C-407E-A947-70E740481C1C}">
                <a14:useLocalDpi xmlns:a14="http://schemas.microsoft.com/office/drawing/2010/main" val="0"/>
              </a:ext>
            </a:extLst>
          </a:blip>
          <a:srcRect t="7545"/>
          <a:stretch/>
        </p:blipFill>
        <p:spPr>
          <a:xfrm>
            <a:off x="2298331" y="1176735"/>
            <a:ext cx="3153634" cy="2591724"/>
          </a:xfrm>
          <a:prstGeom prst="rect">
            <a:avLst/>
          </a:prstGeom>
          <a:ln>
            <a:solidFill>
              <a:schemeClr val="tx1"/>
            </a:solidFill>
          </a:ln>
        </p:spPr>
      </p:pic>
      <p:pic>
        <p:nvPicPr>
          <p:cNvPr id="21" name="Picture 20">
            <a:extLst>
              <a:ext uri="{FF2B5EF4-FFF2-40B4-BE49-F238E27FC236}">
                <a16:creationId xmlns:a16="http://schemas.microsoft.com/office/drawing/2014/main" id="{F55FC879-3CDF-08E7-7C66-6BABBCEE012E}"/>
              </a:ext>
            </a:extLst>
          </p:cNvPr>
          <p:cNvPicPr>
            <a:picLocks noChangeAspect="1"/>
          </p:cNvPicPr>
          <p:nvPr/>
        </p:nvPicPr>
        <p:blipFill>
          <a:blip r:embed="rId3">
            <a:extLst>
              <a:ext uri="{28A0092B-C50C-407E-A947-70E740481C1C}">
                <a14:useLocalDpi xmlns:a14="http://schemas.microsoft.com/office/drawing/2010/main" val="0"/>
              </a:ext>
            </a:extLst>
          </a:blip>
          <a:srcRect t="7545"/>
          <a:stretch/>
        </p:blipFill>
        <p:spPr>
          <a:xfrm>
            <a:off x="2293871" y="3836666"/>
            <a:ext cx="3153634" cy="2591725"/>
          </a:xfrm>
          <a:prstGeom prst="rect">
            <a:avLst/>
          </a:prstGeom>
          <a:ln>
            <a:solidFill>
              <a:schemeClr val="tx1"/>
            </a:solidFill>
          </a:ln>
        </p:spPr>
      </p:pic>
      <p:pic>
        <p:nvPicPr>
          <p:cNvPr id="22" name="Picture 21">
            <a:extLst>
              <a:ext uri="{FF2B5EF4-FFF2-40B4-BE49-F238E27FC236}">
                <a16:creationId xmlns:a16="http://schemas.microsoft.com/office/drawing/2014/main" id="{B1562F3F-1F9B-63BC-3428-2B539BF5B1E4}"/>
              </a:ext>
            </a:extLst>
          </p:cNvPr>
          <p:cNvPicPr>
            <a:picLocks noChangeAspect="1"/>
          </p:cNvPicPr>
          <p:nvPr/>
        </p:nvPicPr>
        <p:blipFill>
          <a:blip r:embed="rId4">
            <a:extLst>
              <a:ext uri="{28A0092B-C50C-407E-A947-70E740481C1C}">
                <a14:useLocalDpi xmlns:a14="http://schemas.microsoft.com/office/drawing/2010/main" val="0"/>
              </a:ext>
            </a:extLst>
          </a:blip>
          <a:srcRect t="7587"/>
          <a:stretch/>
        </p:blipFill>
        <p:spPr>
          <a:xfrm>
            <a:off x="8478140" y="1171750"/>
            <a:ext cx="3150211" cy="2587752"/>
          </a:xfrm>
          <a:prstGeom prst="rect">
            <a:avLst/>
          </a:prstGeom>
          <a:ln>
            <a:solidFill>
              <a:schemeClr val="tx1"/>
            </a:solidFill>
          </a:ln>
        </p:spPr>
      </p:pic>
      <p:pic>
        <p:nvPicPr>
          <p:cNvPr id="23" name="Picture 22">
            <a:extLst>
              <a:ext uri="{FF2B5EF4-FFF2-40B4-BE49-F238E27FC236}">
                <a16:creationId xmlns:a16="http://schemas.microsoft.com/office/drawing/2014/main" id="{D7B99F62-E973-8649-98BE-EE0DE8A9E2A1}"/>
              </a:ext>
            </a:extLst>
          </p:cNvPr>
          <p:cNvPicPr>
            <a:picLocks noChangeAspect="1"/>
          </p:cNvPicPr>
          <p:nvPr/>
        </p:nvPicPr>
        <p:blipFill>
          <a:blip r:embed="rId5">
            <a:extLst>
              <a:ext uri="{28A0092B-C50C-407E-A947-70E740481C1C}">
                <a14:useLocalDpi xmlns:a14="http://schemas.microsoft.com/office/drawing/2010/main" val="0"/>
              </a:ext>
            </a:extLst>
          </a:blip>
          <a:srcRect t="7587"/>
          <a:stretch/>
        </p:blipFill>
        <p:spPr>
          <a:xfrm>
            <a:off x="8478140" y="3834309"/>
            <a:ext cx="3150211" cy="2587752"/>
          </a:xfrm>
          <a:prstGeom prst="rect">
            <a:avLst/>
          </a:prstGeom>
          <a:ln>
            <a:solidFill>
              <a:schemeClr val="tx1"/>
            </a:solidFill>
          </a:ln>
        </p:spPr>
      </p:pic>
    </p:spTree>
    <p:extLst>
      <p:ext uri="{BB962C8B-B14F-4D97-AF65-F5344CB8AC3E}">
        <p14:creationId xmlns:p14="http://schemas.microsoft.com/office/powerpoint/2010/main" val="355315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NO</a:t>
            </a:r>
            <a:r>
              <a:rPr lang="en-US" baseline="-25000" dirty="0"/>
              <a:t>2</a:t>
            </a:r>
            <a:r>
              <a:rPr lang="en-US" dirty="0"/>
              <a:t> and Hurricane Helene</a:t>
            </a:r>
          </a:p>
        </p:txBody>
      </p:sp>
      <p:sp>
        <p:nvSpPr>
          <p:cNvPr id="5" name="Slide Number Placeholder 1">
            <a:extLst>
              <a:ext uri="{FF2B5EF4-FFF2-40B4-BE49-F238E27FC236}">
                <a16:creationId xmlns:a16="http://schemas.microsoft.com/office/drawing/2014/main" id="{1A10A000-1E19-67E7-BB8D-FDB725AAF110}"/>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6" name="Picture 5" descr="A map of the united states&#10;&#10;Description automatically generated">
            <a:extLst>
              <a:ext uri="{FF2B5EF4-FFF2-40B4-BE49-F238E27FC236}">
                <a16:creationId xmlns:a16="http://schemas.microsoft.com/office/drawing/2014/main" id="{F6015924-F49F-05AD-3F2E-43B750D6964D}"/>
              </a:ext>
            </a:extLst>
          </p:cNvPr>
          <p:cNvPicPr>
            <a:picLocks noChangeAspect="1"/>
          </p:cNvPicPr>
          <p:nvPr/>
        </p:nvPicPr>
        <p:blipFill>
          <a:blip r:embed="rId2"/>
          <a:stretch>
            <a:fillRect/>
          </a:stretch>
        </p:blipFill>
        <p:spPr>
          <a:xfrm>
            <a:off x="5865550" y="1621971"/>
            <a:ext cx="4996875" cy="4438971"/>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3936D2EA-8A77-D4AF-6112-644B30486E23}"/>
              </a:ext>
            </a:extLst>
          </p:cNvPr>
          <p:cNvPicPr>
            <a:picLocks noChangeAspect="1"/>
          </p:cNvPicPr>
          <p:nvPr/>
        </p:nvPicPr>
        <p:blipFill>
          <a:blip r:embed="rId3"/>
          <a:stretch>
            <a:fillRect/>
          </a:stretch>
        </p:blipFill>
        <p:spPr>
          <a:xfrm>
            <a:off x="966427" y="1621971"/>
            <a:ext cx="4996875" cy="4438971"/>
          </a:xfrm>
          <a:prstGeom prst="rect">
            <a:avLst/>
          </a:prstGeom>
        </p:spPr>
      </p:pic>
      <p:sp>
        <p:nvSpPr>
          <p:cNvPr id="9" name="TextBox 8">
            <a:extLst>
              <a:ext uri="{FF2B5EF4-FFF2-40B4-BE49-F238E27FC236}">
                <a16:creationId xmlns:a16="http://schemas.microsoft.com/office/drawing/2014/main" id="{307B428F-E05E-DF3E-7B54-C5DF2F86F9C9}"/>
              </a:ext>
            </a:extLst>
          </p:cNvPr>
          <p:cNvSpPr txBox="1"/>
          <p:nvPr/>
        </p:nvSpPr>
        <p:spPr>
          <a:xfrm>
            <a:off x="2344792" y="1074663"/>
            <a:ext cx="2240143" cy="523220"/>
          </a:xfrm>
          <a:prstGeom prst="rect">
            <a:avLst/>
          </a:prstGeom>
          <a:noFill/>
        </p:spPr>
        <p:txBody>
          <a:bodyPr wrap="square" rtlCol="0">
            <a:spAutoFit/>
          </a:bodyPr>
          <a:lstStyle/>
          <a:p>
            <a:r>
              <a:rPr lang="en-US" sz="2800" dirty="0"/>
              <a:t>Before Helene</a:t>
            </a:r>
          </a:p>
        </p:txBody>
      </p:sp>
      <p:sp>
        <p:nvSpPr>
          <p:cNvPr id="11" name="TextBox 10">
            <a:extLst>
              <a:ext uri="{FF2B5EF4-FFF2-40B4-BE49-F238E27FC236}">
                <a16:creationId xmlns:a16="http://schemas.microsoft.com/office/drawing/2014/main" id="{6AE4EFCF-D69B-152D-A669-50C0167882C4}"/>
              </a:ext>
            </a:extLst>
          </p:cNvPr>
          <p:cNvSpPr txBox="1"/>
          <p:nvPr/>
        </p:nvSpPr>
        <p:spPr>
          <a:xfrm>
            <a:off x="7204616" y="1074663"/>
            <a:ext cx="2048587" cy="523220"/>
          </a:xfrm>
          <a:prstGeom prst="rect">
            <a:avLst/>
          </a:prstGeom>
          <a:noFill/>
        </p:spPr>
        <p:txBody>
          <a:bodyPr wrap="square" rtlCol="0">
            <a:spAutoFit/>
          </a:bodyPr>
          <a:lstStyle/>
          <a:p>
            <a:r>
              <a:rPr lang="en-US" sz="2800" dirty="0"/>
              <a:t>After Helene</a:t>
            </a:r>
          </a:p>
        </p:txBody>
      </p:sp>
      <p:sp>
        <p:nvSpPr>
          <p:cNvPr id="19" name="TextBox 18">
            <a:extLst>
              <a:ext uri="{FF2B5EF4-FFF2-40B4-BE49-F238E27FC236}">
                <a16:creationId xmlns:a16="http://schemas.microsoft.com/office/drawing/2014/main" id="{3253A0B5-7EDF-063E-D660-69B92DB3A62A}"/>
              </a:ext>
            </a:extLst>
          </p:cNvPr>
          <p:cNvSpPr txBox="1"/>
          <p:nvPr/>
        </p:nvSpPr>
        <p:spPr>
          <a:xfrm>
            <a:off x="9632635" y="6373126"/>
            <a:ext cx="2303195" cy="369332"/>
          </a:xfrm>
          <a:prstGeom prst="rect">
            <a:avLst/>
          </a:prstGeom>
          <a:noFill/>
        </p:spPr>
        <p:txBody>
          <a:bodyPr wrap="none" rtlCol="0">
            <a:spAutoFit/>
          </a:bodyPr>
          <a:lstStyle/>
          <a:p>
            <a:r>
              <a:rPr lang="en-US" dirty="0"/>
              <a:t>[Credit: Aaron </a:t>
            </a:r>
            <a:r>
              <a:rPr lang="en-US" dirty="0" err="1"/>
              <a:t>Naeger</a:t>
            </a:r>
            <a:r>
              <a:rPr lang="en-US" dirty="0"/>
              <a:t>]</a:t>
            </a:r>
          </a:p>
        </p:txBody>
      </p:sp>
      <p:sp>
        <p:nvSpPr>
          <p:cNvPr id="25" name="TextBox 24">
            <a:extLst>
              <a:ext uri="{FF2B5EF4-FFF2-40B4-BE49-F238E27FC236}">
                <a16:creationId xmlns:a16="http://schemas.microsoft.com/office/drawing/2014/main" id="{E635E663-33F8-5598-F7C5-0CFDC95AE7DD}"/>
              </a:ext>
            </a:extLst>
          </p:cNvPr>
          <p:cNvSpPr txBox="1"/>
          <p:nvPr/>
        </p:nvSpPr>
        <p:spPr>
          <a:xfrm>
            <a:off x="293915" y="6293642"/>
            <a:ext cx="8468600" cy="400110"/>
          </a:xfrm>
          <a:prstGeom prst="rect">
            <a:avLst/>
          </a:prstGeom>
          <a:noFill/>
        </p:spPr>
        <p:txBody>
          <a:bodyPr wrap="none" rtlCol="0">
            <a:spAutoFit/>
          </a:bodyPr>
          <a:lstStyle/>
          <a:p>
            <a:r>
              <a:rPr lang="en-US" sz="2000" dirty="0"/>
              <a:t>Decreases seen in NO</a:t>
            </a:r>
            <a:r>
              <a:rPr lang="en-US" sz="2000" baseline="-25000" dirty="0"/>
              <a:t>2</a:t>
            </a:r>
            <a:r>
              <a:rPr lang="en-US" sz="2000" dirty="0"/>
              <a:t> in Savannah (GA), Jacksonville (FL), Raleigh-Durham (NC)</a:t>
            </a:r>
          </a:p>
        </p:txBody>
      </p:sp>
    </p:spTree>
    <p:extLst>
      <p:ext uri="{BB962C8B-B14F-4D97-AF65-F5344CB8AC3E}">
        <p14:creationId xmlns:p14="http://schemas.microsoft.com/office/powerpoint/2010/main" val="3418754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p:txBody>
          <a:bodyPr/>
          <a:lstStyle/>
          <a:p>
            <a:pPr lvl="0"/>
            <a:r>
              <a:rPr lang="en-US" dirty="0"/>
              <a:t>July 2024 Formaldehyde</a:t>
            </a:r>
          </a:p>
        </p:txBody>
      </p:sp>
      <p:sp>
        <p:nvSpPr>
          <p:cNvPr id="6" name="Slide Number Placeholder 1">
            <a:extLst>
              <a:ext uri="{FF2B5EF4-FFF2-40B4-BE49-F238E27FC236}">
                <a16:creationId xmlns:a16="http://schemas.microsoft.com/office/drawing/2014/main" id="{98DE0AE9-0FF8-7790-731E-2FEAD51272DB}"/>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7" name="Picture 6" descr="A map of the united states&#10;&#10;Description automatically generated">
            <a:extLst>
              <a:ext uri="{FF2B5EF4-FFF2-40B4-BE49-F238E27FC236}">
                <a16:creationId xmlns:a16="http://schemas.microsoft.com/office/drawing/2014/main" id="{A462F690-622B-91BC-A7DB-648CA717E9A3}"/>
              </a:ext>
            </a:extLst>
          </p:cNvPr>
          <p:cNvPicPr>
            <a:picLocks noChangeAspect="1"/>
          </p:cNvPicPr>
          <p:nvPr/>
        </p:nvPicPr>
        <p:blipFill rotWithShape="1">
          <a:blip r:embed="rId3"/>
          <a:srcRect l="18282" t="29359" b="28992"/>
          <a:stretch/>
        </p:blipFill>
        <p:spPr>
          <a:xfrm>
            <a:off x="6535959" y="3733203"/>
            <a:ext cx="5604237" cy="2856322"/>
          </a:xfrm>
          <a:prstGeom prst="rect">
            <a:avLst/>
          </a:prstGeom>
        </p:spPr>
      </p:pic>
      <p:pic>
        <p:nvPicPr>
          <p:cNvPr id="8" name="Picture 7" descr="A map of the united states&#10;&#10;Description automatically generated">
            <a:extLst>
              <a:ext uri="{FF2B5EF4-FFF2-40B4-BE49-F238E27FC236}">
                <a16:creationId xmlns:a16="http://schemas.microsoft.com/office/drawing/2014/main" id="{1A630277-770D-A564-F4C5-C59B84A2633F}"/>
              </a:ext>
            </a:extLst>
          </p:cNvPr>
          <p:cNvPicPr>
            <a:picLocks noChangeAspect="1"/>
          </p:cNvPicPr>
          <p:nvPr/>
        </p:nvPicPr>
        <p:blipFill rotWithShape="1">
          <a:blip r:embed="rId4"/>
          <a:srcRect l="18282" t="29359" b="28992"/>
          <a:stretch/>
        </p:blipFill>
        <p:spPr>
          <a:xfrm>
            <a:off x="103611" y="3733202"/>
            <a:ext cx="5604236" cy="2856323"/>
          </a:xfrm>
          <a:prstGeom prst="rect">
            <a:avLst/>
          </a:prstGeom>
        </p:spPr>
      </p:pic>
      <p:pic>
        <p:nvPicPr>
          <p:cNvPr id="10" name="Picture 9" descr="A map of the united states&#10;&#10;Description automatically generated">
            <a:extLst>
              <a:ext uri="{FF2B5EF4-FFF2-40B4-BE49-F238E27FC236}">
                <a16:creationId xmlns:a16="http://schemas.microsoft.com/office/drawing/2014/main" id="{DBD77124-0928-4509-BFA9-BB4CA058F9CC}"/>
              </a:ext>
            </a:extLst>
          </p:cNvPr>
          <p:cNvPicPr>
            <a:picLocks noChangeAspect="1"/>
          </p:cNvPicPr>
          <p:nvPr/>
        </p:nvPicPr>
        <p:blipFill rotWithShape="1">
          <a:blip r:embed="rId5"/>
          <a:srcRect l="18282" t="29359" b="28992"/>
          <a:stretch/>
        </p:blipFill>
        <p:spPr>
          <a:xfrm>
            <a:off x="103612" y="1109144"/>
            <a:ext cx="5604235" cy="2856322"/>
          </a:xfrm>
          <a:prstGeom prst="rect">
            <a:avLst/>
          </a:prstGeom>
        </p:spPr>
      </p:pic>
      <p:pic>
        <p:nvPicPr>
          <p:cNvPr id="11" name="Picture 10" descr="A map of the united states&#10;&#10;Description automatically generated">
            <a:extLst>
              <a:ext uri="{FF2B5EF4-FFF2-40B4-BE49-F238E27FC236}">
                <a16:creationId xmlns:a16="http://schemas.microsoft.com/office/drawing/2014/main" id="{C178C354-79A7-E3FA-3E58-ECAF8C5DE9F6}"/>
              </a:ext>
            </a:extLst>
          </p:cNvPr>
          <p:cNvPicPr>
            <a:picLocks noChangeAspect="1"/>
          </p:cNvPicPr>
          <p:nvPr/>
        </p:nvPicPr>
        <p:blipFill rotWithShape="1">
          <a:blip r:embed="rId6"/>
          <a:srcRect l="18282" t="29359" b="28992"/>
          <a:stretch/>
        </p:blipFill>
        <p:spPr>
          <a:xfrm>
            <a:off x="6535960" y="1109144"/>
            <a:ext cx="5604236" cy="2856322"/>
          </a:xfrm>
          <a:prstGeom prst="rect">
            <a:avLst/>
          </a:prstGeom>
        </p:spPr>
      </p:pic>
      <p:sp>
        <p:nvSpPr>
          <p:cNvPr id="12" name="Google Shape;277;p2">
            <a:extLst>
              <a:ext uri="{FF2B5EF4-FFF2-40B4-BE49-F238E27FC236}">
                <a16:creationId xmlns:a16="http://schemas.microsoft.com/office/drawing/2014/main" id="{2690DC97-989A-26AB-A7C5-C75CFA545853}"/>
              </a:ext>
            </a:extLst>
          </p:cNvPr>
          <p:cNvSpPr txBox="1"/>
          <p:nvPr/>
        </p:nvSpPr>
        <p:spPr>
          <a:xfrm>
            <a:off x="2247844" y="1109143"/>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08 -12 UTC</a:t>
            </a:r>
            <a:endParaRPr b="1" dirty="0"/>
          </a:p>
        </p:txBody>
      </p:sp>
      <p:sp>
        <p:nvSpPr>
          <p:cNvPr id="13" name="Google Shape;277;p2">
            <a:extLst>
              <a:ext uri="{FF2B5EF4-FFF2-40B4-BE49-F238E27FC236}">
                <a16:creationId xmlns:a16="http://schemas.microsoft.com/office/drawing/2014/main" id="{42C50404-381B-FF9A-182E-09083F67EE59}"/>
              </a:ext>
            </a:extLst>
          </p:cNvPr>
          <p:cNvSpPr txBox="1"/>
          <p:nvPr/>
        </p:nvSpPr>
        <p:spPr>
          <a:xfrm>
            <a:off x="2247844" y="3869079"/>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12 -16 UTC</a:t>
            </a:r>
            <a:endParaRPr b="1" dirty="0"/>
          </a:p>
        </p:txBody>
      </p:sp>
      <p:sp>
        <p:nvSpPr>
          <p:cNvPr id="14" name="Google Shape;277;p2">
            <a:extLst>
              <a:ext uri="{FF2B5EF4-FFF2-40B4-BE49-F238E27FC236}">
                <a16:creationId xmlns:a16="http://schemas.microsoft.com/office/drawing/2014/main" id="{E9893845-FCAE-3825-58F1-2299CB809A6C}"/>
              </a:ext>
            </a:extLst>
          </p:cNvPr>
          <p:cNvSpPr txBox="1"/>
          <p:nvPr/>
        </p:nvSpPr>
        <p:spPr>
          <a:xfrm>
            <a:off x="8680192" y="1109143"/>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18 -20 UTC</a:t>
            </a:r>
            <a:endParaRPr b="1" dirty="0"/>
          </a:p>
        </p:txBody>
      </p:sp>
      <p:sp>
        <p:nvSpPr>
          <p:cNvPr id="15" name="Google Shape;277;p2">
            <a:extLst>
              <a:ext uri="{FF2B5EF4-FFF2-40B4-BE49-F238E27FC236}">
                <a16:creationId xmlns:a16="http://schemas.microsoft.com/office/drawing/2014/main" id="{D4A4F70E-36B4-6024-BCA9-8EABC7589031}"/>
              </a:ext>
            </a:extLst>
          </p:cNvPr>
          <p:cNvSpPr txBox="1"/>
          <p:nvPr/>
        </p:nvSpPr>
        <p:spPr>
          <a:xfrm>
            <a:off x="8680192" y="3888040"/>
            <a:ext cx="131577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Calibri"/>
                <a:ea typeface="Calibri"/>
                <a:cs typeface="Calibri"/>
                <a:sym typeface="Calibri"/>
              </a:rPr>
              <a:t>20 -24 UTC</a:t>
            </a:r>
            <a:endParaRPr b="1" dirty="0"/>
          </a:p>
        </p:txBody>
      </p:sp>
      <p:pic>
        <p:nvPicPr>
          <p:cNvPr id="16" name="Picture 15" descr="A map of the united states&#10;&#10;Description automatically generated">
            <a:extLst>
              <a:ext uri="{FF2B5EF4-FFF2-40B4-BE49-F238E27FC236}">
                <a16:creationId xmlns:a16="http://schemas.microsoft.com/office/drawing/2014/main" id="{334A5F34-080A-B1AA-F464-0F8D7A5504C4}"/>
              </a:ext>
            </a:extLst>
          </p:cNvPr>
          <p:cNvPicPr>
            <a:picLocks noChangeAspect="1"/>
          </p:cNvPicPr>
          <p:nvPr/>
        </p:nvPicPr>
        <p:blipFill rotWithShape="1">
          <a:blip r:embed="rId6"/>
          <a:srcRect l="20492" t="83827" r="20813" b="7354"/>
          <a:stretch/>
        </p:blipFill>
        <p:spPr>
          <a:xfrm>
            <a:off x="3958685" y="6220234"/>
            <a:ext cx="4025247" cy="604810"/>
          </a:xfrm>
          <a:prstGeom prst="rect">
            <a:avLst/>
          </a:prstGeom>
        </p:spPr>
      </p:pic>
      <p:sp>
        <p:nvSpPr>
          <p:cNvPr id="17" name="TextBox 16">
            <a:extLst>
              <a:ext uri="{FF2B5EF4-FFF2-40B4-BE49-F238E27FC236}">
                <a16:creationId xmlns:a16="http://schemas.microsoft.com/office/drawing/2014/main" id="{E8EE2554-0777-D6A8-A79F-56BA9168B7B7}"/>
              </a:ext>
            </a:extLst>
          </p:cNvPr>
          <p:cNvSpPr txBox="1"/>
          <p:nvPr/>
        </p:nvSpPr>
        <p:spPr>
          <a:xfrm>
            <a:off x="8411323" y="6522619"/>
            <a:ext cx="3209405" cy="369332"/>
          </a:xfrm>
          <a:prstGeom prst="rect">
            <a:avLst/>
          </a:prstGeom>
          <a:noFill/>
        </p:spPr>
        <p:txBody>
          <a:bodyPr wrap="none" rtlCol="0">
            <a:spAutoFit/>
          </a:bodyPr>
          <a:lstStyle/>
          <a:p>
            <a:r>
              <a:rPr lang="en-US" dirty="0"/>
              <a:t>[Credit: Gonzalo González Abad]</a:t>
            </a:r>
          </a:p>
        </p:txBody>
      </p:sp>
    </p:spTree>
    <p:extLst>
      <p:ext uri="{BB962C8B-B14F-4D97-AF65-F5344CB8AC3E}">
        <p14:creationId xmlns:p14="http://schemas.microsoft.com/office/powerpoint/2010/main" val="400431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F9EB1-3047-F772-7D1E-3B108E478C27}"/>
              </a:ext>
            </a:extLst>
          </p:cNvPr>
          <p:cNvSpPr>
            <a:spLocks noGrp="1"/>
          </p:cNvSpPr>
          <p:nvPr>
            <p:ph type="title"/>
          </p:nvPr>
        </p:nvSpPr>
        <p:spPr>
          <a:xfrm>
            <a:off x="0" y="0"/>
            <a:ext cx="12192000" cy="975701"/>
          </a:xfrm>
        </p:spPr>
        <p:txBody>
          <a:bodyPr/>
          <a:lstStyle/>
          <a:p>
            <a:r>
              <a:rPr lang="en-US" dirty="0"/>
              <a:t>Total Ozone Validation</a:t>
            </a:r>
          </a:p>
        </p:txBody>
      </p:sp>
      <p:sp>
        <p:nvSpPr>
          <p:cNvPr id="4" name="Slide Number Placeholder 1">
            <a:extLst>
              <a:ext uri="{FF2B5EF4-FFF2-40B4-BE49-F238E27FC236}">
                <a16:creationId xmlns:a16="http://schemas.microsoft.com/office/drawing/2014/main" id="{B2528CE3-B88D-E9A3-BEE3-8A2F5D3698CA}"/>
              </a:ext>
            </a:extLst>
          </p:cNvPr>
          <p:cNvSpPr>
            <a:spLocks noGrp="1"/>
          </p:cNvSpPr>
          <p:nvPr>
            <p:ph type="sldNum" sz="quarter" idx="12"/>
          </p:nvPr>
        </p:nvSpPr>
        <p:spPr>
          <a:xfrm>
            <a:off x="9347200" y="6623555"/>
            <a:ext cx="2844800" cy="228989"/>
          </a:xfrm>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5" name="Picture 4" descr="Map&#10;&#10;Description automatically generated">
            <a:extLst>
              <a:ext uri="{FF2B5EF4-FFF2-40B4-BE49-F238E27FC236}">
                <a16:creationId xmlns:a16="http://schemas.microsoft.com/office/drawing/2014/main" id="{37F40768-28E6-88FD-7292-587A485C45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2781" y="3849630"/>
            <a:ext cx="3005365" cy="2772063"/>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576B601-FC93-6168-B92F-21855F450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096" y="3926564"/>
            <a:ext cx="2780647" cy="2775876"/>
          </a:xfrm>
          <a:prstGeom prst="rect">
            <a:avLst/>
          </a:prstGeom>
        </p:spPr>
      </p:pic>
      <p:pic>
        <p:nvPicPr>
          <p:cNvPr id="8" name="Picture 7" descr="Diagram, map&#10;&#10;Description automatically generated">
            <a:extLst>
              <a:ext uri="{FF2B5EF4-FFF2-40B4-BE49-F238E27FC236}">
                <a16:creationId xmlns:a16="http://schemas.microsoft.com/office/drawing/2014/main" id="{0B28F901-074F-95D6-2DE7-A59094BB1151}"/>
              </a:ext>
            </a:extLst>
          </p:cNvPr>
          <p:cNvPicPr>
            <a:picLocks noChangeAspect="1"/>
          </p:cNvPicPr>
          <p:nvPr/>
        </p:nvPicPr>
        <p:blipFill>
          <a:blip r:embed="rId4">
            <a:extLst>
              <a:ext uri="{28A0092B-C50C-407E-A947-70E740481C1C}">
                <a14:useLocalDpi xmlns:a14="http://schemas.microsoft.com/office/drawing/2010/main" val="0"/>
              </a:ext>
            </a:extLst>
          </a:blip>
          <a:srcRect t="50308"/>
          <a:stretch/>
        </p:blipFill>
        <p:spPr>
          <a:xfrm>
            <a:off x="1976210" y="1220733"/>
            <a:ext cx="7196365" cy="2460799"/>
          </a:xfrm>
          <a:prstGeom prst="rect">
            <a:avLst/>
          </a:prstGeom>
        </p:spPr>
      </p:pic>
      <p:sp>
        <p:nvSpPr>
          <p:cNvPr id="9" name="TextBox 8">
            <a:extLst>
              <a:ext uri="{FF2B5EF4-FFF2-40B4-BE49-F238E27FC236}">
                <a16:creationId xmlns:a16="http://schemas.microsoft.com/office/drawing/2014/main" id="{B893C0ED-DD7E-96CF-BF23-EFAF23EA38A3}"/>
              </a:ext>
            </a:extLst>
          </p:cNvPr>
          <p:cNvSpPr txBox="1"/>
          <p:nvPr/>
        </p:nvSpPr>
        <p:spPr>
          <a:xfrm>
            <a:off x="9383486" y="6252361"/>
            <a:ext cx="2188741" cy="369332"/>
          </a:xfrm>
          <a:prstGeom prst="rect">
            <a:avLst/>
          </a:prstGeom>
          <a:noFill/>
        </p:spPr>
        <p:txBody>
          <a:bodyPr wrap="none" rtlCol="0">
            <a:spAutoFit/>
          </a:bodyPr>
          <a:lstStyle/>
          <a:p>
            <a:r>
              <a:rPr lang="en-US" dirty="0"/>
              <a:t>[Credit: Jerry </a:t>
            </a:r>
            <a:r>
              <a:rPr lang="en-US" dirty="0" err="1"/>
              <a:t>Ziemke</a:t>
            </a:r>
            <a:r>
              <a:rPr lang="en-US" dirty="0"/>
              <a:t>]</a:t>
            </a:r>
          </a:p>
        </p:txBody>
      </p:sp>
    </p:spTree>
    <p:extLst>
      <p:ext uri="{BB962C8B-B14F-4D97-AF65-F5344CB8AC3E}">
        <p14:creationId xmlns:p14="http://schemas.microsoft.com/office/powerpoint/2010/main" val="3576012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57677</TotalTime>
  <Words>635</Words>
  <Application>Microsoft Macintosh PowerPoint</Application>
  <PresentationFormat>Widescreen</PresentationFormat>
  <Paragraphs>173</Paragraphs>
  <Slides>11</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ＭＳ Ｐゴシック</vt:lpstr>
      <vt:lpstr>Arial</vt:lpstr>
      <vt:lpstr>Arial Narrow</vt:lpstr>
      <vt:lpstr>Arial Rounded</vt:lpstr>
      <vt:lpstr>Arial Rounded MT Bold</vt:lpstr>
      <vt:lpstr>Calibri</vt:lpstr>
      <vt:lpstr>Helvetica</vt:lpstr>
      <vt:lpstr>Times New Roman</vt:lpstr>
      <vt:lpstr>Wingdings</vt:lpstr>
      <vt:lpstr>Office Theme</vt:lpstr>
      <vt:lpstr>1_TEMPO Wide ORR MRR</vt:lpstr>
      <vt:lpstr>PowerPoint Presentation</vt:lpstr>
      <vt:lpstr>Tropospheric Emissions:  Monitoring of Pollution</vt:lpstr>
      <vt:lpstr>TEMPO Timeline</vt:lpstr>
      <vt:lpstr>TEMPO Products</vt:lpstr>
      <vt:lpstr>Using TEMPO Data</vt:lpstr>
      <vt:lpstr>Trace Gas Validation</vt:lpstr>
      <vt:lpstr>NO2 and Hurricane Helene</vt:lpstr>
      <vt:lpstr>July 2024 Formaldehyde</vt:lpstr>
      <vt:lpstr>Total Ozone Validation</vt:lpstr>
      <vt:lpstr>Summary and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Caroline Nowlan</cp:lastModifiedBy>
  <cp:revision>656</cp:revision>
  <dcterms:created xsi:type="dcterms:W3CDTF">2021-11-05T03:06:55Z</dcterms:created>
  <dcterms:modified xsi:type="dcterms:W3CDTF">2024-10-14T21:26:19Z</dcterms:modified>
</cp:coreProperties>
</file>