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90" r:id="rId1"/>
    <p:sldMasterId id="2147493582" r:id="rId2"/>
    <p:sldMasterId id="2147493596" r:id="rId3"/>
    <p:sldMasterId id="2147493610" r:id="rId4"/>
    <p:sldMasterId id="2147493623" r:id="rId5"/>
    <p:sldMasterId id="2147493632" r:id="rId6"/>
  </p:sldMasterIdLst>
  <p:notesMasterIdLst>
    <p:notesMasterId r:id="rId22"/>
  </p:notesMasterIdLst>
  <p:handoutMasterIdLst>
    <p:handoutMasterId r:id="rId23"/>
  </p:handoutMasterIdLst>
  <p:sldIdLst>
    <p:sldId id="1179" r:id="rId7"/>
    <p:sldId id="2069" r:id="rId8"/>
    <p:sldId id="297" r:id="rId9"/>
    <p:sldId id="2083" r:id="rId10"/>
    <p:sldId id="2089" r:id="rId11"/>
    <p:sldId id="1288" r:id="rId12"/>
    <p:sldId id="1287" r:id="rId13"/>
    <p:sldId id="1074" r:id="rId14"/>
    <p:sldId id="1054" r:id="rId15"/>
    <p:sldId id="1121" r:id="rId16"/>
    <p:sldId id="1310" r:id="rId17"/>
    <p:sldId id="1313" r:id="rId18"/>
    <p:sldId id="291" r:id="rId19"/>
    <p:sldId id="538" r:id="rId20"/>
    <p:sldId id="1274" r:id="rId21"/>
  </p:sldIdLst>
  <p:sldSz cx="12192000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5C96409A-D875-DA42-A5CB-30C70154EEB8}">
          <p14:sldIdLst>
            <p14:sldId id="1179"/>
            <p14:sldId id="2069"/>
            <p14:sldId id="297"/>
            <p14:sldId id="2083"/>
            <p14:sldId id="2089"/>
            <p14:sldId id="1288"/>
            <p14:sldId id="1287"/>
            <p14:sldId id="1074"/>
            <p14:sldId id="1054"/>
            <p14:sldId id="1121"/>
            <p14:sldId id="1310"/>
            <p14:sldId id="1313"/>
            <p14:sldId id="291"/>
            <p14:sldId id="538"/>
          </p14:sldIdLst>
        </p14:section>
        <p14:section name="Backup" id="{E607236D-CD0F-FB44-B6A7-5315A46AE44C}">
          <p14:sldIdLst>
            <p14:sldId id="1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3" pos="143" userDrawn="1">
          <p15:clr>
            <a:srgbClr val="A4A3A4"/>
          </p15:clr>
        </p15:guide>
        <p15:guide id="4" pos="7537" userDrawn="1">
          <p15:clr>
            <a:srgbClr val="A4A3A4"/>
          </p15:clr>
        </p15:guide>
        <p15:guide id="5" orient="horz" pos="39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2D8652"/>
    <a:srgbClr val="7030A0"/>
    <a:srgbClr val="C0B66D"/>
    <a:srgbClr val="000000"/>
    <a:srgbClr val="BF5340"/>
    <a:srgbClr val="0B0F16"/>
    <a:srgbClr val="192C1B"/>
    <a:srgbClr val="315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9" autoAdjust="0"/>
    <p:restoredTop sz="95893" autoAdjust="0"/>
  </p:normalViewPr>
  <p:slideViewPr>
    <p:cSldViewPr snapToGrid="0" snapToObjects="1">
      <p:cViewPr varScale="1">
        <p:scale>
          <a:sx n="107" d="100"/>
          <a:sy n="107" d="100"/>
        </p:scale>
        <p:origin x="192" y="248"/>
      </p:cViewPr>
      <p:guideLst>
        <p:guide orient="horz" pos="686"/>
        <p:guide pos="143"/>
        <p:guide pos="7537"/>
        <p:guide orient="horz" pos="3984"/>
      </p:guideLst>
    </p:cSldViewPr>
  </p:slideViewPr>
  <p:outlineViewPr>
    <p:cViewPr>
      <p:scale>
        <a:sx n="33" d="100"/>
        <a:sy n="33" d="100"/>
      </p:scale>
      <p:origin x="0" y="-52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3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3C119-78A7-1246-8D8F-33AEF65602F7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58E12-B52C-6D4C-AFCC-CA0869598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05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682F0-DFDD-9D47-904F-863866E342F8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A54F2-9768-BB4D-944F-81B872D1A0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00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CHOCHO)</a:t>
            </a:r>
            <a:r>
              <a:rPr kumimoji="1" lang="en-US" altLang="ko-KR" baseline="0" dirty="0"/>
              <a:t> TROPOMI</a:t>
            </a:r>
            <a:r>
              <a:rPr kumimoji="1" lang="ko-KR" altLang="en-US" baseline="0" dirty="0"/>
              <a:t>와 </a:t>
            </a:r>
            <a:r>
              <a:rPr kumimoji="1" lang="en-US" altLang="ko-KR" baseline="0" dirty="0"/>
              <a:t>2023</a:t>
            </a:r>
            <a:r>
              <a:rPr kumimoji="1" lang="ko-KR" altLang="en-US" baseline="0" dirty="0"/>
              <a:t>년 </a:t>
            </a:r>
            <a:r>
              <a:rPr kumimoji="1" lang="en-US" altLang="ko-KR" baseline="0" dirty="0"/>
              <a:t>1</a:t>
            </a:r>
            <a:r>
              <a:rPr kumimoji="1" lang="ko-KR" altLang="en-US" baseline="0" dirty="0"/>
              <a:t>년 전체 검증</a:t>
            </a:r>
            <a:r>
              <a:rPr kumimoji="1" lang="en-US" altLang="ko-KR" baseline="0" dirty="0"/>
              <a:t>, R</a:t>
            </a:r>
            <a:r>
              <a:rPr kumimoji="1" lang="ko-KR" altLang="en-US" baseline="0" dirty="0"/>
              <a:t>은 </a:t>
            </a:r>
            <a:r>
              <a:rPr kumimoji="1" lang="en-US" altLang="ko-KR" baseline="0" dirty="0"/>
              <a:t>v2.0</a:t>
            </a:r>
            <a:r>
              <a:rPr kumimoji="1" lang="ko-KR" altLang="en-US" baseline="0" dirty="0"/>
              <a:t>에 비해 감소</a:t>
            </a:r>
            <a:r>
              <a:rPr kumimoji="1" lang="en-US" altLang="ko-KR" baseline="0" dirty="0"/>
              <a:t>(0.72-&gt;0.64), NMB</a:t>
            </a:r>
            <a:r>
              <a:rPr kumimoji="1" lang="ko-KR" altLang="en-US" baseline="0" dirty="0"/>
              <a:t>는 증가</a:t>
            </a:r>
            <a:r>
              <a:rPr kumimoji="1" lang="en-US" altLang="ko-KR" baseline="0" dirty="0"/>
              <a:t>(-9.48%-&gt;-1.82%)</a:t>
            </a:r>
          </a:p>
          <a:p>
            <a:r>
              <a:rPr kumimoji="1" lang="en-US" altLang="ko-KR" baseline="0" dirty="0"/>
              <a:t>O3) TROPOMI</a:t>
            </a:r>
            <a:r>
              <a:rPr kumimoji="1" lang="ko-KR" altLang="en-US" baseline="0" dirty="0"/>
              <a:t>와 </a:t>
            </a:r>
            <a:r>
              <a:rPr kumimoji="1" lang="en-US" altLang="ko-KR" baseline="0" dirty="0"/>
              <a:t>2023</a:t>
            </a:r>
            <a:r>
              <a:rPr kumimoji="1" lang="ko-KR" altLang="en-US" baseline="0" dirty="0"/>
              <a:t>년 </a:t>
            </a:r>
            <a:r>
              <a:rPr kumimoji="1" lang="en-US" altLang="ko-KR" baseline="0" dirty="0"/>
              <a:t>0445 UTC </a:t>
            </a:r>
            <a:r>
              <a:rPr kumimoji="1" lang="ko-KR" altLang="en-US" baseline="0" dirty="0"/>
              <a:t>데이터만 검증</a:t>
            </a:r>
            <a:endParaRPr kumimoji="1" lang="en-US" altLang="ko-KR" baseline="0" dirty="0"/>
          </a:p>
          <a:p>
            <a:r>
              <a:rPr kumimoji="1" lang="en-US" altLang="ko-KR" baseline="0" dirty="0"/>
              <a:t>NO2) TROPOMI</a:t>
            </a:r>
            <a:r>
              <a:rPr kumimoji="1" lang="ko-KR" altLang="en-US" baseline="0" dirty="0"/>
              <a:t>와 </a:t>
            </a:r>
            <a:r>
              <a:rPr kumimoji="1" lang="en-US" altLang="ko-KR" baseline="0" dirty="0"/>
              <a:t>2023</a:t>
            </a:r>
            <a:r>
              <a:rPr kumimoji="1" lang="ko-KR" altLang="en-US" baseline="0" dirty="0"/>
              <a:t>년 </a:t>
            </a:r>
            <a:r>
              <a:rPr kumimoji="1" lang="en-US" altLang="ko-KR" baseline="0" dirty="0"/>
              <a:t>12</a:t>
            </a:r>
            <a:r>
              <a:rPr kumimoji="1" lang="ko-KR" altLang="en-US" baseline="0" dirty="0"/>
              <a:t>월과 </a:t>
            </a:r>
            <a:r>
              <a:rPr kumimoji="1" lang="en-US" altLang="ko-KR" baseline="0" dirty="0"/>
              <a:t>6</a:t>
            </a:r>
            <a:r>
              <a:rPr kumimoji="1" lang="ko-KR" altLang="en-US" baseline="0" dirty="0"/>
              <a:t>월 데이터 검증</a:t>
            </a:r>
            <a:endParaRPr kumimoji="1" lang="en-US" altLang="ko-KR" baseline="0" dirty="0"/>
          </a:p>
          <a:p>
            <a:r>
              <a:rPr kumimoji="1" lang="en-US" altLang="ko-KR" baseline="0" dirty="0"/>
              <a:t>HCHO) GEMS(varying background concentration). 2023</a:t>
            </a:r>
            <a:r>
              <a:rPr kumimoji="1" lang="ko-KR" altLang="en-US" baseline="0" dirty="0"/>
              <a:t>년</a:t>
            </a:r>
            <a:r>
              <a:rPr kumimoji="1" lang="en-US" altLang="ko-KR" baseline="0" dirty="0"/>
              <a:t> 3</a:t>
            </a:r>
            <a:r>
              <a:rPr kumimoji="1" lang="ko-KR" altLang="en-US" baseline="0" dirty="0"/>
              <a:t>월 </a:t>
            </a:r>
            <a:r>
              <a:rPr kumimoji="1" lang="en-US" altLang="ko-KR" baseline="0" dirty="0"/>
              <a:t>11:45 ~ 15:45</a:t>
            </a:r>
            <a:r>
              <a:rPr kumimoji="1" lang="ko-KR" altLang="en-US" baseline="0" dirty="0"/>
              <a:t> </a:t>
            </a:r>
            <a:r>
              <a:rPr kumimoji="1" lang="en-US" altLang="ko-KR" baseline="0" dirty="0"/>
              <a:t>KST</a:t>
            </a:r>
          </a:p>
          <a:p>
            <a:r>
              <a:rPr kumimoji="1" lang="en-US" altLang="ko-KR" baseline="0" dirty="0"/>
              <a:t>SO2) 2022</a:t>
            </a:r>
            <a:r>
              <a:rPr kumimoji="1" lang="ko-KR" altLang="en-US" baseline="0" dirty="0"/>
              <a:t>년 </a:t>
            </a:r>
            <a:r>
              <a:rPr kumimoji="1" lang="en-US" altLang="ko-KR" baseline="0" dirty="0"/>
              <a:t>1</a:t>
            </a:r>
            <a:r>
              <a:rPr kumimoji="1" lang="ko-KR" altLang="en-US" baseline="0" dirty="0"/>
              <a:t>월</a:t>
            </a:r>
            <a:r>
              <a:rPr kumimoji="1" lang="en-US" altLang="ko-KR" baseline="0" dirty="0"/>
              <a:t>~ 12</a:t>
            </a:r>
            <a:r>
              <a:rPr kumimoji="1" lang="ko-KR" altLang="en-US" baseline="0" dirty="0"/>
              <a:t>월</a:t>
            </a:r>
            <a:r>
              <a:rPr kumimoji="1" lang="en-US" altLang="ko-KR" baseline="0" dirty="0"/>
              <a:t> </a:t>
            </a:r>
            <a:r>
              <a:rPr kumimoji="1" lang="ko-KR" altLang="en-US" baseline="0" dirty="0"/>
              <a:t>데이터 검증</a:t>
            </a:r>
            <a:endParaRPr kumimoji="1" lang="en-US" altLang="ko-KR" baseline="0" dirty="0"/>
          </a:p>
        </p:txBody>
      </p:sp>
    </p:spTree>
    <p:extLst>
      <p:ext uri="{BB962C8B-B14F-4D97-AF65-F5344CB8AC3E}">
        <p14:creationId xmlns:p14="http://schemas.microsoft.com/office/powerpoint/2010/main" val="86285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AOD)</a:t>
            </a:r>
            <a:r>
              <a:rPr kumimoji="1" lang="en-US" altLang="ko-KR" baseline="0" dirty="0"/>
              <a:t> 2023</a:t>
            </a:r>
            <a:r>
              <a:rPr kumimoji="1" lang="ko-KR" altLang="en-US" baseline="0" dirty="0"/>
              <a:t>년 </a:t>
            </a:r>
            <a:r>
              <a:rPr kumimoji="1" lang="en-US" altLang="ko-KR" baseline="0" dirty="0"/>
              <a:t>1</a:t>
            </a:r>
            <a:r>
              <a:rPr kumimoji="1" lang="ko-KR" altLang="en-US" baseline="0" dirty="0"/>
              <a:t>월 </a:t>
            </a:r>
            <a:r>
              <a:rPr kumimoji="1" lang="en-US" altLang="ko-KR" baseline="0" dirty="0"/>
              <a:t>1</a:t>
            </a:r>
            <a:r>
              <a:rPr kumimoji="1" lang="ko-KR" altLang="en-US" baseline="0" dirty="0"/>
              <a:t>일</a:t>
            </a:r>
            <a:r>
              <a:rPr kumimoji="1" lang="en-US" altLang="ko-KR" baseline="0" dirty="0"/>
              <a:t>~ 2024</a:t>
            </a:r>
            <a:r>
              <a:rPr kumimoji="1" lang="ko-KR" altLang="en-US" baseline="0" dirty="0"/>
              <a:t>년 </a:t>
            </a:r>
            <a:r>
              <a:rPr kumimoji="1" lang="en-US" altLang="ko-KR" baseline="0" dirty="0"/>
              <a:t>5</a:t>
            </a:r>
            <a:r>
              <a:rPr kumimoji="1" lang="ko-KR" altLang="en-US" baseline="0" dirty="0"/>
              <a:t>월 </a:t>
            </a:r>
            <a:r>
              <a:rPr kumimoji="1" lang="en-US" altLang="ko-KR" baseline="0" dirty="0"/>
              <a:t>31</a:t>
            </a:r>
            <a:r>
              <a:rPr kumimoji="1" lang="ko-KR" altLang="en-US" baseline="0" dirty="0"/>
              <a:t>일</a:t>
            </a:r>
            <a:endParaRPr kumimoji="1" lang="en-US" altLang="ko-KR" baseline="0" dirty="0"/>
          </a:p>
          <a:p>
            <a:r>
              <a:rPr kumimoji="1" lang="en-US" altLang="ko-KR" baseline="0" dirty="0"/>
              <a:t>SSA) 2023</a:t>
            </a:r>
            <a:r>
              <a:rPr kumimoji="1" lang="ko-KR" altLang="en-US" baseline="0" dirty="0"/>
              <a:t>년 </a:t>
            </a:r>
            <a:r>
              <a:rPr kumimoji="1" lang="en-US" altLang="ko-KR" baseline="0" dirty="0"/>
              <a:t>1</a:t>
            </a:r>
            <a:r>
              <a:rPr kumimoji="1" lang="ko-KR" altLang="en-US" baseline="0" dirty="0"/>
              <a:t>월 </a:t>
            </a:r>
            <a:r>
              <a:rPr kumimoji="1" lang="en-US" altLang="ko-KR" baseline="0" dirty="0"/>
              <a:t>1</a:t>
            </a:r>
            <a:r>
              <a:rPr kumimoji="1" lang="ko-KR" altLang="en-US" baseline="0" dirty="0"/>
              <a:t>일 </a:t>
            </a:r>
            <a:r>
              <a:rPr kumimoji="1" lang="en-US" altLang="ko-KR" baseline="0" dirty="0"/>
              <a:t>~ 2024</a:t>
            </a:r>
            <a:r>
              <a:rPr kumimoji="1" lang="ko-KR" altLang="en-US" baseline="0" dirty="0"/>
              <a:t>년 </a:t>
            </a:r>
            <a:r>
              <a:rPr kumimoji="1" lang="en-US" altLang="ko-KR" baseline="0" dirty="0"/>
              <a:t>5</a:t>
            </a:r>
            <a:r>
              <a:rPr kumimoji="1" lang="ko-KR" altLang="en-US" baseline="0" dirty="0"/>
              <a:t>월 </a:t>
            </a:r>
            <a:r>
              <a:rPr kumimoji="1" lang="en-US" altLang="ko-KR" baseline="0" dirty="0"/>
              <a:t>31</a:t>
            </a:r>
            <a:r>
              <a:rPr kumimoji="1" lang="ko-KR" altLang="en-US" baseline="0" dirty="0"/>
              <a:t>일</a:t>
            </a:r>
            <a:endParaRPr kumimoji="1" lang="en-US" altLang="ko-KR" baseline="0" dirty="0"/>
          </a:p>
          <a:p>
            <a:r>
              <a:rPr kumimoji="1" lang="en-US" altLang="ko-KR" baseline="0" dirty="0"/>
              <a:t>AEH) 2023</a:t>
            </a:r>
            <a:r>
              <a:rPr kumimoji="1" lang="ko-KR" altLang="en-US" baseline="0" dirty="0"/>
              <a:t>년 </a:t>
            </a:r>
            <a:r>
              <a:rPr kumimoji="1" lang="en-US" altLang="ko-KR" baseline="0" dirty="0"/>
              <a:t>1</a:t>
            </a:r>
            <a:r>
              <a:rPr kumimoji="1" lang="ko-KR" altLang="en-US" baseline="0" dirty="0"/>
              <a:t>년 데이터를 통해 </a:t>
            </a:r>
            <a:r>
              <a:rPr kumimoji="1" lang="en-US" altLang="ko-KR" baseline="0" dirty="0"/>
              <a:t>TROPOMI ALH</a:t>
            </a:r>
            <a:r>
              <a:rPr kumimoji="1" lang="ko-KR" altLang="en-US" baseline="0" dirty="0"/>
              <a:t>와 비교 </a:t>
            </a:r>
            <a:r>
              <a:rPr kumimoji="1" lang="ko-KR" altLang="en-US" baseline="0" dirty="0" err="1"/>
              <a:t>검증시</a:t>
            </a:r>
            <a:r>
              <a:rPr kumimoji="1" lang="en-US" altLang="ko-KR" baseline="0" dirty="0"/>
              <a:t>, v2.1</a:t>
            </a:r>
            <a:r>
              <a:rPr kumimoji="1" lang="ko-KR" altLang="en-US" baseline="0" dirty="0"/>
              <a:t>에서 더욱 정규분포에 가까운 모습을 보임</a:t>
            </a:r>
            <a:endParaRPr kumimoji="1" lang="en-US" altLang="ko-KR" baseline="0" dirty="0"/>
          </a:p>
          <a:p>
            <a:r>
              <a:rPr kumimoji="1" lang="en-US" altLang="ko-KR" baseline="0" dirty="0"/>
              <a:t>BSR) 23</a:t>
            </a:r>
            <a:r>
              <a:rPr kumimoji="1" lang="ko-KR" altLang="en-US" baseline="0" dirty="0"/>
              <a:t>년 </a:t>
            </a:r>
            <a:r>
              <a:rPr kumimoji="1" lang="en-US" altLang="ko-KR" baseline="0" dirty="0"/>
              <a:t>3, 6, 9, 12</a:t>
            </a:r>
            <a:r>
              <a:rPr kumimoji="1" lang="ko-KR" altLang="en-US" baseline="0" dirty="0"/>
              <a:t>월 자료 </a:t>
            </a:r>
            <a:r>
              <a:rPr kumimoji="1" lang="ko-KR" altLang="en-US" baseline="0" dirty="0" err="1"/>
              <a:t>유효운량의</a:t>
            </a:r>
            <a:r>
              <a:rPr kumimoji="1" lang="ko-KR" altLang="en-US" baseline="0" dirty="0"/>
              <a:t> </a:t>
            </a:r>
            <a:r>
              <a:rPr kumimoji="1" lang="ko-KR" altLang="en-US" baseline="0" dirty="0" err="1"/>
              <a:t>과소산출</a:t>
            </a:r>
            <a:r>
              <a:rPr kumimoji="1" lang="ko-KR" altLang="en-US" baseline="0" dirty="0"/>
              <a:t> </a:t>
            </a:r>
            <a:r>
              <a:rPr kumimoji="1" lang="en-US" altLang="ko-KR" baseline="0" dirty="0"/>
              <a:t>440nm</a:t>
            </a:r>
            <a:r>
              <a:rPr kumimoji="1" lang="ko-KR" altLang="en-US" baseline="0" dirty="0"/>
              <a:t>과 </a:t>
            </a:r>
            <a:r>
              <a:rPr kumimoji="1" lang="en-US" altLang="ko-KR" baseline="0" dirty="0"/>
              <a:t>380 nm</a:t>
            </a:r>
            <a:r>
              <a:rPr kumimoji="1" lang="ko-KR" altLang="en-US" baseline="0" dirty="0"/>
              <a:t>에서 검증</a:t>
            </a:r>
            <a:endParaRPr kumimoji="1" lang="en-US" altLang="ko-KR" baseline="0" dirty="0"/>
          </a:p>
          <a:p>
            <a:r>
              <a:rPr kumimoji="1" lang="en-US" altLang="ko-KR" baseline="0" dirty="0"/>
              <a:t>ECF) GEMS v2</a:t>
            </a:r>
            <a:r>
              <a:rPr kumimoji="1" lang="ko-KR" altLang="en-US" baseline="0" dirty="0"/>
              <a:t>와 </a:t>
            </a:r>
            <a:r>
              <a:rPr kumimoji="1" lang="en-US" altLang="ko-KR" baseline="0" dirty="0"/>
              <a:t>TROPOMI </a:t>
            </a:r>
            <a:r>
              <a:rPr kumimoji="1" lang="ko-KR" altLang="en-US" baseline="0" dirty="0"/>
              <a:t>검증 결과에서 크게 개선되지 않음</a:t>
            </a:r>
            <a:r>
              <a:rPr kumimoji="1" lang="en-US" altLang="ko-KR" baseline="0" dirty="0"/>
              <a:t>, </a:t>
            </a:r>
            <a:r>
              <a:rPr kumimoji="1" lang="ko-KR" altLang="en-US" baseline="0" dirty="0"/>
              <a:t>다만 </a:t>
            </a:r>
            <a:r>
              <a:rPr kumimoji="1" lang="en-US" altLang="ko-KR" baseline="0" dirty="0"/>
              <a:t>23</a:t>
            </a:r>
            <a:r>
              <a:rPr kumimoji="1" lang="ko-KR" altLang="en-US" baseline="0" dirty="0"/>
              <a:t>년 </a:t>
            </a:r>
            <a:r>
              <a:rPr kumimoji="1" lang="en-US" altLang="ko-KR" baseline="0" dirty="0"/>
              <a:t>3, 6, 9, 12</a:t>
            </a:r>
            <a:r>
              <a:rPr kumimoji="1" lang="ko-KR" altLang="en-US" baseline="0" dirty="0"/>
              <a:t>월 자료를 사용하면서 </a:t>
            </a:r>
            <a:r>
              <a:rPr kumimoji="1" lang="en-US" altLang="ko-KR" baseline="0" dirty="0"/>
              <a:t>v3</a:t>
            </a:r>
            <a:r>
              <a:rPr kumimoji="1" lang="ko-KR" altLang="en-US" baseline="0" dirty="0"/>
              <a:t>에서는 </a:t>
            </a:r>
            <a:r>
              <a:rPr kumimoji="1" lang="ko-KR" altLang="en-US" baseline="0" dirty="0" err="1"/>
              <a:t>유효운량의</a:t>
            </a:r>
            <a:r>
              <a:rPr kumimoji="1" lang="ko-KR" altLang="en-US" baseline="0" dirty="0"/>
              <a:t>  </a:t>
            </a:r>
            <a:r>
              <a:rPr kumimoji="1" lang="ko-KR" altLang="en-US" baseline="0" dirty="0" err="1"/>
              <a:t>과소산출을</a:t>
            </a:r>
            <a:r>
              <a:rPr kumimoji="1" lang="ko-KR" altLang="en-US" baseline="0" dirty="0"/>
              <a:t> 확인할 수 있고 </a:t>
            </a:r>
            <a:r>
              <a:rPr kumimoji="1" lang="en-US" altLang="ko-KR" baseline="0" dirty="0"/>
              <a:t>ECF&lt;0.2</a:t>
            </a:r>
            <a:r>
              <a:rPr kumimoji="1" lang="ko-KR" altLang="en-US" baseline="0" dirty="0"/>
              <a:t>인 경우 그 정도가 더 큼</a:t>
            </a:r>
            <a:endParaRPr kumimoji="1" lang="en-US" altLang="ko-KR" baseline="0" dirty="0"/>
          </a:p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0731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B41C3-33EC-CD4C-A036-78807EF75CE7}" type="slidenum">
              <a:rPr kumimoji="1" lang="ko-Kore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ko-Kore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970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ko-Kore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B41C3-33EC-CD4C-A036-78807EF75CE7}" type="slidenum">
              <a:rPr kumimoji="1" lang="ko-Kore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ko-Kore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868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GEMS </a:t>
            </a:r>
            <a:r>
              <a:rPr lang="en-US" altLang="ko-KR" dirty="0" err="1"/>
              <a:t>irr</a:t>
            </a:r>
            <a:r>
              <a:rPr lang="en-US" altLang="ko-KR" dirty="0"/>
              <a:t> </a:t>
            </a:r>
            <a:r>
              <a:rPr lang="ko-KR" altLang="en-US" dirty="0"/>
              <a:t>사용보다 </a:t>
            </a:r>
            <a:r>
              <a:rPr lang="en-US" altLang="ko-KR" dirty="0"/>
              <a:t>BTDF-corrected IRR</a:t>
            </a:r>
            <a:r>
              <a:rPr lang="ko-KR" altLang="en-US" dirty="0"/>
              <a:t>을 사용했을 때</a:t>
            </a:r>
            <a:r>
              <a:rPr lang="en-US" altLang="ko-KR" baseline="0" dirty="0"/>
              <a:t> </a:t>
            </a:r>
            <a:r>
              <a:rPr lang="ko-KR" altLang="en-US" dirty="0"/>
              <a:t>더 좋은 결과를 보이는 산출물에</a:t>
            </a:r>
            <a:endParaRPr lang="en-US" altLang="ko-KR" dirty="0"/>
          </a:p>
          <a:p>
            <a:r>
              <a:rPr lang="ko-KR" altLang="en-US" dirty="0"/>
              <a:t>연두색 표시를 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8029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991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868408" y="5781972"/>
            <a:ext cx="10176203" cy="439738"/>
          </a:xfrm>
        </p:spPr>
        <p:txBody>
          <a:bodyPr anchor="ctr">
            <a:noAutofit/>
          </a:bodyPr>
          <a:lstStyle>
            <a:lvl1pPr marL="146322" indent="0">
              <a:buFontTx/>
              <a:buNone/>
              <a:defRPr sz="1600">
                <a:latin typeface="+mn-lt"/>
              </a:defRPr>
            </a:lvl1pPr>
            <a:lvl2pPr marL="365806" indent="0">
              <a:buFontTx/>
              <a:buNone/>
              <a:defRPr sz="1600">
                <a:latin typeface="+mn-lt"/>
              </a:defRPr>
            </a:lvl2pPr>
            <a:lvl3pPr marL="731611" indent="0">
              <a:buFontTx/>
              <a:buNone/>
              <a:defRPr sz="1600">
                <a:latin typeface="+mn-lt"/>
              </a:defRPr>
            </a:lvl3pPr>
            <a:lvl4pPr marL="975482" indent="0">
              <a:buFontTx/>
              <a:buNone/>
              <a:defRPr sz="1600">
                <a:latin typeface="+mn-lt"/>
              </a:defRPr>
            </a:lvl4pPr>
            <a:lvl5pPr marL="134128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868408" y="6265862"/>
            <a:ext cx="10176203" cy="439738"/>
          </a:xfrm>
        </p:spPr>
        <p:txBody>
          <a:bodyPr anchor="ctr">
            <a:noAutofit/>
          </a:bodyPr>
          <a:lstStyle>
            <a:lvl1pPr marL="146322" indent="0">
              <a:buFontTx/>
              <a:buNone/>
              <a:defRPr sz="1600">
                <a:latin typeface="+mn-lt"/>
              </a:defRPr>
            </a:lvl1pPr>
            <a:lvl2pPr marL="365806" indent="0">
              <a:buFontTx/>
              <a:buNone/>
              <a:defRPr sz="1600">
                <a:latin typeface="+mn-lt"/>
              </a:defRPr>
            </a:lvl2pPr>
            <a:lvl3pPr marL="731611" indent="0">
              <a:buFontTx/>
              <a:buNone/>
              <a:defRPr sz="1600">
                <a:latin typeface="+mn-lt"/>
              </a:defRPr>
            </a:lvl3pPr>
            <a:lvl4pPr marL="975482" indent="0">
              <a:buFontTx/>
              <a:buNone/>
              <a:defRPr sz="1600">
                <a:latin typeface="+mn-lt"/>
              </a:defRPr>
            </a:lvl4pPr>
            <a:lvl5pPr marL="134128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69728" y="4682602"/>
            <a:ext cx="10174883" cy="1055218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spcAft>
                <a:spcPts val="0"/>
              </a:spcAft>
              <a:defRPr sz="3201" baseline="0"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그룹 9">
            <a:extLst>
              <a:ext uri="{FF2B5EF4-FFF2-40B4-BE49-F238E27FC236}">
                <a16:creationId xmlns:a16="http://schemas.microsoft.com/office/drawing/2014/main" id="{51735EC1-9B8C-78DB-6CB1-5C56AB3B5AF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24B7E16A-F702-C328-3108-3D7D1ED98C80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13C6EE85-B480-D896-A1FE-85C640AB848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350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+Subtitle+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2315" y="854076"/>
            <a:ext cx="11707369" cy="436563"/>
          </a:xfrm>
        </p:spPr>
        <p:txBody>
          <a:bodyPr/>
          <a:lstStyle>
            <a:lvl1pPr marL="146322" indent="0">
              <a:buFontTx/>
              <a:buNone/>
              <a:defRPr b="1" baseline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grpSp>
        <p:nvGrpSpPr>
          <p:cNvPr id="2" name="그룹 9">
            <a:extLst>
              <a:ext uri="{FF2B5EF4-FFF2-40B4-BE49-F238E27FC236}">
                <a16:creationId xmlns:a16="http://schemas.microsoft.com/office/drawing/2014/main" id="{8E78565A-3231-7870-CAEE-5692E986D06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6B82F636-EB2E-9594-1983-314976C94CB0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76AFE8-3095-29E4-BD32-DC99D6005AE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024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grpSp>
        <p:nvGrpSpPr>
          <p:cNvPr id="2" name="그룹 9">
            <a:extLst>
              <a:ext uri="{FF2B5EF4-FFF2-40B4-BE49-F238E27FC236}">
                <a16:creationId xmlns:a16="http://schemas.microsoft.com/office/drawing/2014/main" id="{98F39308-D0E2-E3BE-7328-5AE2D26B371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4AA29C7A-7A26-5A96-E24A-EA1A695C042D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8FDC9C82-46D4-FB5E-7FE6-A717A30AD1A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8586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22036" y="4914998"/>
            <a:ext cx="9547926" cy="1643370"/>
          </a:xfrm>
        </p:spPr>
        <p:txBody>
          <a:bodyPr anchor="ctr"/>
          <a:lstStyle>
            <a:lvl1pPr algn="ctr">
              <a:defRPr sz="32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 no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93" y="562793"/>
            <a:ext cx="11227615" cy="576299"/>
          </a:xfrm>
        </p:spPr>
        <p:txBody>
          <a:bodyPr anchor="ctr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93" y="1474335"/>
            <a:ext cx="5579293" cy="425196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168" y="502751"/>
            <a:ext cx="0" cy="69638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30514" y="1474335"/>
            <a:ext cx="5579293" cy="425196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019873" y="6455629"/>
            <a:ext cx="689935" cy="29236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r"/>
            <a:fld id="{DCFB13CF-645F-484C-BFC8-11F8027CA644}" type="slidenum">
              <a:rPr lang="en-US" sz="1100" smtClean="0">
                <a:latin typeface="Arial"/>
                <a:cs typeface="Arial"/>
              </a:rPr>
              <a:pPr algn="r"/>
              <a:t>‹#›</a:t>
            </a:fld>
            <a:endParaRPr lang="en-US" sz="1100" dirty="0">
              <a:latin typeface="Arial"/>
              <a:cs typeface="Arial"/>
            </a:endParaRP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3260" y="5880295"/>
            <a:ext cx="5578227" cy="437851"/>
          </a:xfrm>
        </p:spPr>
        <p:txBody>
          <a:bodyPr anchor="b">
            <a:noAutofit/>
          </a:bodyPr>
          <a:lstStyle>
            <a:lvl1pPr marL="146278" indent="0">
              <a:buNone/>
              <a:defRPr sz="1000" baseline="0"/>
            </a:lvl1pPr>
            <a:lvl2pPr marL="365696" indent="0">
              <a:buNone/>
              <a:defRPr sz="1000"/>
            </a:lvl2pPr>
            <a:lvl3pPr marL="731392" indent="0">
              <a:buNone/>
              <a:defRPr sz="1000"/>
            </a:lvl3pPr>
            <a:lvl4pPr marL="975189" indent="0">
              <a:buNone/>
              <a:defRPr sz="1000"/>
            </a:lvl4pPr>
            <a:lvl5pPr marL="1340885" indent="0">
              <a:buNone/>
              <a:defRPr sz="1000"/>
            </a:lvl5pPr>
          </a:lstStyle>
          <a:p>
            <a:pPr lvl="0"/>
            <a:r>
              <a:rPr lang="en-US" dirty="0"/>
              <a:t>* Citations and References – Arial 10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6130514" y="5880295"/>
            <a:ext cx="5578227" cy="437851"/>
          </a:xfrm>
        </p:spPr>
        <p:txBody>
          <a:bodyPr anchor="b">
            <a:noAutofit/>
          </a:bodyPr>
          <a:lstStyle>
            <a:lvl1pPr marL="146278" indent="0">
              <a:buNone/>
              <a:defRPr sz="1000" baseline="0"/>
            </a:lvl1pPr>
            <a:lvl2pPr marL="365696" indent="0">
              <a:buNone/>
              <a:defRPr sz="1000"/>
            </a:lvl2pPr>
            <a:lvl3pPr marL="731392" indent="0">
              <a:buNone/>
              <a:defRPr sz="1000"/>
            </a:lvl3pPr>
            <a:lvl4pPr marL="975189" indent="0">
              <a:buNone/>
              <a:defRPr sz="1000"/>
            </a:lvl4pPr>
            <a:lvl5pPr marL="1340885" indent="0">
              <a:buNone/>
              <a:defRPr sz="1000"/>
            </a:lvl5pPr>
          </a:lstStyle>
          <a:p>
            <a:pPr lvl="0"/>
            <a:r>
              <a:rPr lang="en-US" dirty="0"/>
              <a:t>* Citations and References – Arial 10</a:t>
            </a:r>
          </a:p>
        </p:txBody>
      </p:sp>
    </p:spTree>
    <p:extLst>
      <p:ext uri="{BB962C8B-B14F-4D97-AF65-F5344CB8AC3E}">
        <p14:creationId xmlns:p14="http://schemas.microsoft.com/office/powerpoint/2010/main" val="1756350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93" y="274642"/>
            <a:ext cx="11227615" cy="576299"/>
          </a:xfrm>
        </p:spPr>
        <p:txBody>
          <a:bodyPr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93" y="1474334"/>
            <a:ext cx="11227615" cy="425196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2193" y="850939"/>
            <a:ext cx="11227615" cy="469900"/>
          </a:xfrm>
        </p:spPr>
        <p:txBody>
          <a:bodyPr lIns="121899" anchor="ctr"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168" y="502751"/>
            <a:ext cx="0" cy="69638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019873" y="6455629"/>
            <a:ext cx="689935" cy="29236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r"/>
            <a:fld id="{DCFB13CF-645F-484C-BFC8-11F8027CA644}" type="slidenum">
              <a:rPr lang="en-US" sz="1100" smtClean="0">
                <a:latin typeface="Arial"/>
                <a:cs typeface="Arial"/>
              </a:rPr>
              <a:pPr algn="r"/>
              <a:t>‹#›</a:t>
            </a:fld>
            <a:endParaRPr lang="en-US" sz="1100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83259" y="5880295"/>
            <a:ext cx="11226549" cy="437851"/>
          </a:xfrm>
        </p:spPr>
        <p:txBody>
          <a:bodyPr anchor="b">
            <a:noAutofit/>
          </a:bodyPr>
          <a:lstStyle>
            <a:lvl1pPr marL="146278" indent="0">
              <a:buNone/>
              <a:defRPr sz="1000" baseline="0"/>
            </a:lvl1pPr>
            <a:lvl2pPr marL="365696" indent="0">
              <a:buNone/>
              <a:defRPr sz="1000"/>
            </a:lvl2pPr>
            <a:lvl3pPr marL="731392" indent="0">
              <a:buNone/>
              <a:defRPr sz="1000"/>
            </a:lvl3pPr>
            <a:lvl4pPr marL="975189" indent="0">
              <a:buNone/>
              <a:defRPr sz="1000"/>
            </a:lvl4pPr>
            <a:lvl5pPr marL="1340885" indent="0">
              <a:buNone/>
              <a:defRPr sz="1000"/>
            </a:lvl5pPr>
          </a:lstStyle>
          <a:p>
            <a:pPr lvl="0"/>
            <a:r>
              <a:rPr lang="en-US" dirty="0"/>
              <a:t>* Citations and References – Arial 10</a:t>
            </a:r>
          </a:p>
        </p:txBody>
      </p:sp>
    </p:spTree>
    <p:extLst>
      <p:ext uri="{BB962C8B-B14F-4D97-AF65-F5344CB8AC3E}">
        <p14:creationId xmlns:p14="http://schemas.microsoft.com/office/powerpoint/2010/main" val="4200633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93" y="562791"/>
            <a:ext cx="11227615" cy="576299"/>
          </a:xfrm>
        </p:spPr>
        <p:txBody>
          <a:bodyPr anchor="ctr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168" y="502751"/>
            <a:ext cx="0" cy="69638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019873" y="6455629"/>
            <a:ext cx="689935" cy="29236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r"/>
            <a:fld id="{DCFB13CF-645F-484C-BFC8-11F8027CA644}" type="slidenum">
              <a:rPr lang="en-US" sz="1100" smtClean="0">
                <a:latin typeface="Arial"/>
                <a:cs typeface="Arial"/>
              </a:rPr>
              <a:pPr algn="r"/>
              <a:t>‹#›</a:t>
            </a:fld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5971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93" y="274642"/>
            <a:ext cx="11227615" cy="576299"/>
          </a:xfrm>
        </p:spPr>
        <p:txBody>
          <a:bodyPr anchor="ctr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93" y="1474335"/>
            <a:ext cx="5579293" cy="425196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levelz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2193" y="850939"/>
            <a:ext cx="11227615" cy="469900"/>
          </a:xfrm>
        </p:spPr>
        <p:txBody>
          <a:bodyPr lIns="121899" anchor="ctr"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168" y="502751"/>
            <a:ext cx="0" cy="69638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30514" y="1474335"/>
            <a:ext cx="5579293" cy="425196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19873" y="6455629"/>
            <a:ext cx="689935" cy="29236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r"/>
            <a:fld id="{DCFB13CF-645F-484C-BFC8-11F8027CA644}" type="slidenum">
              <a:rPr lang="en-US" sz="1100" smtClean="0">
                <a:latin typeface="Arial"/>
                <a:cs typeface="Arial"/>
              </a:rPr>
              <a:pPr algn="r"/>
              <a:t>‹#›</a:t>
            </a:fld>
            <a:endParaRPr lang="en-US" sz="1100" dirty="0">
              <a:latin typeface="Arial"/>
              <a:cs typeface="Arial"/>
            </a:endParaRP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3260" y="5880295"/>
            <a:ext cx="5578227" cy="437851"/>
          </a:xfrm>
        </p:spPr>
        <p:txBody>
          <a:bodyPr anchor="b">
            <a:noAutofit/>
          </a:bodyPr>
          <a:lstStyle>
            <a:lvl1pPr marL="146278" indent="0">
              <a:buNone/>
              <a:defRPr sz="1000" baseline="0"/>
            </a:lvl1pPr>
            <a:lvl2pPr marL="365696" indent="0">
              <a:buNone/>
              <a:defRPr sz="1000"/>
            </a:lvl2pPr>
            <a:lvl3pPr marL="731392" indent="0">
              <a:buNone/>
              <a:defRPr sz="1000"/>
            </a:lvl3pPr>
            <a:lvl4pPr marL="975189" indent="0">
              <a:buNone/>
              <a:defRPr sz="1000"/>
            </a:lvl4pPr>
            <a:lvl5pPr marL="1340885" indent="0">
              <a:buNone/>
              <a:defRPr sz="1000"/>
            </a:lvl5pPr>
          </a:lstStyle>
          <a:p>
            <a:pPr lvl="0"/>
            <a:r>
              <a:rPr lang="en-US" dirty="0"/>
              <a:t>* Citations and References – Arial 10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6130514" y="5880295"/>
            <a:ext cx="5578227" cy="437851"/>
          </a:xfrm>
        </p:spPr>
        <p:txBody>
          <a:bodyPr anchor="b">
            <a:noAutofit/>
          </a:bodyPr>
          <a:lstStyle>
            <a:lvl1pPr marL="146278" indent="0">
              <a:buNone/>
              <a:defRPr sz="1000" baseline="0"/>
            </a:lvl1pPr>
            <a:lvl2pPr marL="365696" indent="0">
              <a:buNone/>
              <a:defRPr sz="1000"/>
            </a:lvl2pPr>
            <a:lvl3pPr marL="731392" indent="0">
              <a:buNone/>
              <a:defRPr sz="1000"/>
            </a:lvl3pPr>
            <a:lvl4pPr marL="975189" indent="0">
              <a:buNone/>
              <a:defRPr sz="1000"/>
            </a:lvl4pPr>
            <a:lvl5pPr marL="1340885" indent="0">
              <a:buNone/>
              <a:defRPr sz="1000"/>
            </a:lvl5pPr>
          </a:lstStyle>
          <a:p>
            <a:pPr lvl="0"/>
            <a:r>
              <a:rPr lang="en-US" dirty="0"/>
              <a:t>* Citations and References – Arial 10</a:t>
            </a:r>
          </a:p>
        </p:txBody>
      </p:sp>
    </p:spTree>
    <p:extLst>
      <p:ext uri="{BB962C8B-B14F-4D97-AF65-F5344CB8AC3E}">
        <p14:creationId xmlns:p14="http://schemas.microsoft.com/office/powerpoint/2010/main" val="2215898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사용자 지정 레이아웃">
    <p:bg>
      <p:bgPr>
        <a:gradFill>
          <a:gsLst>
            <a:gs pos="100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2AF3A71-5B02-5865-9067-BD12DB10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4975" y="6413501"/>
            <a:ext cx="2743200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32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89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130284"/>
            <a:ext cx="11707369" cy="483369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</p:spTree>
    <p:extLst>
      <p:ext uri="{BB962C8B-B14F-4D97-AF65-F5344CB8AC3E}">
        <p14:creationId xmlns:p14="http://schemas.microsoft.com/office/powerpoint/2010/main" val="412939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130284"/>
            <a:ext cx="11707369" cy="483369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  <p:grpSp>
        <p:nvGrpSpPr>
          <p:cNvPr id="5" name="그룹 9">
            <a:extLst>
              <a:ext uri="{FF2B5EF4-FFF2-40B4-BE49-F238E27FC236}">
                <a16:creationId xmlns:a16="http://schemas.microsoft.com/office/drawing/2014/main" id="{42D7C4B7-1443-2503-793A-796920565BF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533365A-9E20-2408-8C90-B7A11C11E51E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18CC008D-3D60-B59A-67FA-EB148CFFCC2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8130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2272250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  <a:prstGeom prst="rect">
            <a:avLst/>
          </a:prstGeo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30636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8C81E5-9CAA-4D40-9AC8-3DBBC235EE76}"/>
              </a:ext>
            </a:extLst>
          </p:cNvPr>
          <p:cNvSpPr txBox="1"/>
          <p:nvPr userDrawn="1"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Joint Science Meeting for TEMPO,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GeoXO</a:t>
            </a: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ACX, &amp;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TOLNet</a:t>
            </a:r>
            <a:endParaRPr lang="en-US" sz="205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17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  <a:prstGeom prst="rect">
            <a:avLst/>
          </a:prstGeo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02204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사용자 지정 레이아웃">
    <p:bg>
      <p:bgPr>
        <a:gradFill>
          <a:gsLst>
            <a:gs pos="100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2AF3A71-5B02-5865-9067-BD12DB10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05263"/>
            <a:ext cx="2743200" cy="365125"/>
          </a:xfrm>
          <a:prstGeom prst="rect">
            <a:avLst/>
          </a:prstGeo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gradFill>
          <a:gsLst>
            <a:gs pos="100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87470" y="6279973"/>
            <a:ext cx="436113" cy="365125"/>
          </a:xfrm>
          <a:prstGeom prst="rect">
            <a:avLst/>
          </a:prstGeo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06586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gradFill>
          <a:gsLst>
            <a:gs pos="100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2AF3A71-5B02-5865-9067-BD12DB10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4975" y="6413501"/>
            <a:ext cx="2743200" cy="365125"/>
          </a:xfrm>
          <a:prstGeom prst="rect">
            <a:avLst/>
          </a:prstGeo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39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130284"/>
            <a:ext cx="11707369" cy="483369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502065" y="6457880"/>
            <a:ext cx="689935" cy="400120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800" b="1" smtClean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pPr algn="r"/>
              <a:t>‹#›</a:t>
            </a:fld>
            <a:endParaRPr lang="en-US" sz="1800" b="1" dirty="0">
              <a:solidFill>
                <a:schemeClr val="bg1">
                  <a:lumMod val="50000"/>
                </a:schemeClr>
              </a:solidFill>
              <a:latin typeface="+mn-lt"/>
              <a:cs typeface="Arial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</p:spTree>
    <p:extLst>
      <p:ext uri="{BB962C8B-B14F-4D97-AF65-F5344CB8AC3E}">
        <p14:creationId xmlns:p14="http://schemas.microsoft.com/office/powerpoint/2010/main" val="3536894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A032-2D81-44E8-8E8F-F6491F799ABC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4C0C-2251-49E8-812C-30829C41AE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9879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3E63-1DFE-4FEB-97C4-1A0D9EAD33C2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4C0C-2251-49E8-812C-30829C41AE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823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130284"/>
            <a:ext cx="5807952" cy="483369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6141732" y="1130283"/>
            <a:ext cx="5807952" cy="483369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  <p:grpSp>
        <p:nvGrpSpPr>
          <p:cNvPr id="4" name="그룹 9">
            <a:extLst>
              <a:ext uri="{FF2B5EF4-FFF2-40B4-BE49-F238E27FC236}">
                <a16:creationId xmlns:a16="http://schemas.microsoft.com/office/drawing/2014/main" id="{64726225-02FD-2BA6-FB8F-4E011F8FBEB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6EEBC75B-3D02-C9B3-542E-266917DE72FA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ACA500C5-68C6-3FC7-AE73-E65C5D891F0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9995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58AD-2789-46A4-89F3-D566A6CB1F72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4C0C-2251-49E8-812C-30829C41AE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3384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F662-DA9B-41B1-B6E1-8EC1C53E4D76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4C0C-2251-49E8-812C-30829C41AE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4535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F4BEF-5568-4953-9DB0-7E34345AC520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4C0C-2251-49E8-812C-30829C41AE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0342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55101-5186-4CFB-8BE6-DE297ECCBDB6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4C0C-2251-49E8-812C-30829C41AE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5192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7854-7FC0-4B6E-88E1-FC568F7F8441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4C0C-2251-49E8-812C-30829C41AE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1279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C063-4520-4462-AB09-38C53B4DA61E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4C0C-2251-49E8-812C-30829C41AE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3255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2504-C859-4BF6-ADE2-666228019343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4C0C-2251-49E8-812C-30829C41AE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97379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5726-3C83-48F1-9EB8-4592DD4FFE88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4C0C-2251-49E8-812C-30829C41AE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8335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B511A-7190-4751-BC75-F018110EEEFA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4C0C-2251-49E8-812C-30829C41AE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224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87470" y="6279973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3599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130283"/>
            <a:ext cx="3840480" cy="483369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8109204" y="1130283"/>
            <a:ext cx="3840480" cy="483369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75759" y="1130283"/>
            <a:ext cx="3840480" cy="483369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  <p:grpSp>
        <p:nvGrpSpPr>
          <p:cNvPr id="4" name="그룹 9">
            <a:extLst>
              <a:ext uri="{FF2B5EF4-FFF2-40B4-BE49-F238E27FC236}">
                <a16:creationId xmlns:a16="http://schemas.microsoft.com/office/drawing/2014/main" id="{D274A6A0-072E-53BE-027D-000CE2F484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DCAA7F81-EB23-9F43-7FB0-3B1F7DF82536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1C5E46D3-6DB6-2007-F44A-9872E209AF3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116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55A14E-E572-2657-156B-43099765C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144DB24-3543-A1D2-60B2-EAA944B1D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EF1CA4-C6D0-541A-F2BB-56DB4324D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42F3-4905-4D91-826A-6D127856C298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2778B2-A12F-253A-73E5-C92EFC9B3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9772C0-C71C-C79B-F482-0E2E8E2F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23005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DE5A56-CC8C-6E14-C134-0AC3BEB8A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6C577BF-6A26-08B2-12EE-112D1216C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99FE1A-81E8-ECB9-9CA1-3D7D9F0F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1CE4-EE9C-426E-8742-57796A22FD92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2E14B4-4D22-F225-970E-1AABC83C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11E8F8D-59D9-929C-973C-B69310CE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6395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572AAD-21A3-13DC-B76E-5B33BE45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B85A9E6-90E9-0C92-21B4-DDA5AFEF7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9FDD40-DE54-1181-3DB0-FEAF351A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8DC7-54BA-4A86-A4DB-954C5F86EC2C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79CF171-9CAE-53AC-2218-9B3A3B4CD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9CE95C-3D8D-D642-E717-FFE6A6F9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10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5C6AE5-5C55-9A2F-6ED0-6726F57DB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1F51E06-3421-617E-8802-1113634464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900B8F-E49E-9B34-259C-03EEAFF72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9F80C88-0035-F143-D90A-5B043A9A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CACB-14FE-46CF-88F7-D8297A7AF47B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043A599-BC33-FAD6-DBB7-C71DB653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4A80025-FE90-FE66-ECB2-77A8AE59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7194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B04442-6E1D-6AE4-1B82-41B4827C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888C47E-2FCC-05AC-628E-2F5E69B04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A1D0542-026C-0E3F-F7BE-6A688B8EF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C1732F0-EAE6-DB88-2EDD-5CEC9C480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BA3A9DF-6FDB-91AE-65CC-D877752AC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BE3476E-E2CD-573D-A017-B82BB3657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5572-048C-4533-B0F9-41B974033174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60C3756-C402-EF19-4824-2E6EB886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6CF34A7-4793-B084-A8C7-FCBD9458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2992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82D95F-CCB2-B729-18D1-ED77140C7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F95944B-7F68-215A-851F-C4FAE0A70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11ECD-C4EF-4259-80C7-46F4B0BB6F55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71839D8-57B3-D710-6B8C-E87F0C73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C35E4B4-C128-EB16-F3E6-F34D3431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65584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926266C-F4FD-E4C6-6C53-1484E1E3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670B-8C62-4ADA-ABF1-BA6BE68103F2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8F6064B-5C63-CE77-0344-F419E526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2E6805E-8C19-0764-F60F-6737DD4B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0782D95F-CCB2-B729-18D1-ED77140C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893"/>
            <a:ext cx="12192000" cy="639891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0717361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E239AB-EEA9-50D3-6BDE-D0B95A2EE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B76371-F921-C18D-F23B-62D307521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3AD0D2D-B5F3-723A-72C8-9B26E18FD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0291A07-A9E8-049A-8A43-19C6A32F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305-96D2-4E77-9C81-56B5CDF8DED4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6B4298B-A62E-84DB-80FD-F54668CB6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DC16889-1743-1DAB-3F73-01CE284F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6225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5E9B8E-5856-1539-CA21-6EF07445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E081FB9-1FA7-A330-4589-B63C57242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0AF0770-4754-DEC2-7D21-1325905C6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9536C49-E3CF-6F30-9338-D66204EA2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B23A-6C4E-48B5-84FA-169A0596F40E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6BC9E8C-F6E1-E93F-79B5-37F72314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D7982A2-AFE5-87D9-1AAD-9B7DBA42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4162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3A2B02-6801-E279-3F4B-AEC9F8C7E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B9CE0-B313-1FD4-7017-6AE360D76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6BA3FED-57D7-B4C0-5EE6-7C78E0AA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E18F-675A-4D94-9078-7D174791B107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B108D71-DAD7-39D9-057A-7FC9AE15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C1AA34A-1936-2D74-4FC2-ABB00312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303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368089"/>
            <a:ext cx="11707369" cy="4595886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2315" y="854076"/>
            <a:ext cx="11707369" cy="436563"/>
          </a:xfrm>
        </p:spPr>
        <p:txBody>
          <a:bodyPr/>
          <a:lstStyle>
            <a:lvl1pPr marL="146322" indent="0">
              <a:buFontTx/>
              <a:buNone/>
              <a:defRPr b="1" baseline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  <p:grpSp>
        <p:nvGrpSpPr>
          <p:cNvPr id="4" name="그룹 9">
            <a:extLst>
              <a:ext uri="{FF2B5EF4-FFF2-40B4-BE49-F238E27FC236}">
                <a16:creationId xmlns:a16="http://schemas.microsoft.com/office/drawing/2014/main" id="{F3B002D6-6798-095B-7837-A2E2234C0BA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3E6E2D3-5ADD-6916-15DB-29BBFC81A286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A325B0D-C388-D531-C332-EBEB28C44ED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54023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C6251F8-5509-E4BA-C6AC-E7F871807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13AB822-97D5-B0A2-6804-DA3619404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1DDA302-5176-F4A4-A672-81822FC6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97B3-6066-4B83-AE64-4E036B0623A2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46417F4-147C-7F56-43DA-49677671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5DD42B2-76BC-8890-903D-F15106DC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5015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4B1B-DE5F-4D85-B046-D5E40BFC1E79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F2C8-9A41-4E56-B7D9-7D238732DD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20884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0AA7-FEEC-42E6-ACC9-6BEFA27372BE}" type="datetime1">
              <a:rPr lang="ko-KR" altLang="en-US" smtClean="0"/>
              <a:t>2024. 10. 15.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523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0EC58-D358-45F4-AA19-E45452AAAF66}" type="datetime1">
              <a:rPr lang="ko-KR" altLang="en-US" smtClean="0"/>
              <a:t>2024. 10. 15.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985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8921-5EBB-408D-9F99-40BB3149AD67}" type="datetime1">
              <a:rPr lang="ko-KR" altLang="en-US" smtClean="0"/>
              <a:t>2024. 10. 15.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838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C5BE-E06C-489B-B242-79EDC138CCE2}" type="datetime1">
              <a:rPr lang="ko-KR" altLang="en-US" smtClean="0"/>
              <a:t>2024. 10. 15.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08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DA9-680C-4DDA-8666-E74C29CCBDAB}" type="datetime1">
              <a:rPr lang="ko-KR" altLang="en-US" smtClean="0"/>
              <a:t>2024. 10. 15.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50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gradFill>
          <a:gsLst>
            <a:gs pos="100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87470" y="6279973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697359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5CFAC-0618-4672-8EA6-4757B6919E48}" type="datetime1">
              <a:rPr lang="ko-KR" altLang="en-US" smtClean="0"/>
              <a:t>2024. 10. 15.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80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gradFill>
          <a:gsLst>
            <a:gs pos="5000">
              <a:schemeClr val="accent1">
                <a:lumMod val="40000"/>
                <a:lumOff val="60000"/>
              </a:schemeClr>
            </a:gs>
            <a:gs pos="0">
              <a:schemeClr val="accent1">
                <a:lumMod val="40000"/>
                <a:lumOff val="6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8C81E5-9CAA-4D40-9AC8-3DBBC235EE76}"/>
              </a:ext>
            </a:extLst>
          </p:cNvPr>
          <p:cNvSpPr txBox="1"/>
          <p:nvPr userDrawn="1"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Joint Science Meeting for TEMPO,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GeoXO</a:t>
            </a: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ACX, &amp;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TOLNet</a:t>
            </a:r>
            <a:endParaRPr lang="en-US" sz="205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E51F64B-8C91-374C-384B-C75DCD01E7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38" y="5992924"/>
            <a:ext cx="1630262" cy="115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2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title+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368089"/>
            <a:ext cx="5807952" cy="4595885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6141732" y="1368089"/>
            <a:ext cx="5807952" cy="4595886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42315" y="854076"/>
            <a:ext cx="11707369" cy="436563"/>
          </a:xfrm>
        </p:spPr>
        <p:txBody>
          <a:bodyPr/>
          <a:lstStyle>
            <a:lvl1pPr marL="146322" indent="0">
              <a:buFontTx/>
              <a:buNone/>
              <a:defRPr b="1" baseline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  <p:grpSp>
        <p:nvGrpSpPr>
          <p:cNvPr id="4" name="그룹 9">
            <a:extLst>
              <a:ext uri="{FF2B5EF4-FFF2-40B4-BE49-F238E27FC236}">
                <a16:creationId xmlns:a16="http://schemas.microsoft.com/office/drawing/2014/main" id="{3C98E903-049C-42D9-C8CC-3B79E95D03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6BDEB7EA-90F7-D56F-CF63-44EA2286A936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5DD34380-04D1-8A20-DFD7-7BF784047CD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75637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사용자 지정 레이아웃">
    <p:bg>
      <p:bgPr>
        <a:gradFill>
          <a:gsLst>
            <a:gs pos="100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2AF3A71-5B02-5865-9067-BD12DB10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4975" y="6413501"/>
            <a:ext cx="2743200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75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071547"/>
            <a:ext cx="10972800" cy="4983179"/>
          </a:xfrm>
        </p:spPr>
        <p:txBody>
          <a:bodyPr/>
          <a:lstStyle>
            <a:lvl1pPr latinLnBrk="0">
              <a:defRPr baseline="0"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latinLnBrk="0">
              <a:defRPr baseline="0"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latinLnBrk="0">
              <a:defRPr sz="1600" baseline="0"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latinLnBrk="0">
              <a:defRPr sz="1600" baseline="0"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latinLnBrk="0">
              <a:defRPr sz="1600" baseline="0">
                <a:latin typeface="Calibri" panose="020F0502020204030204" pitchFamily="34" charset="0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ko-KR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42853"/>
            <a:ext cx="10972800" cy="6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baseline="0">
                <a:latin typeface="Calibri" panose="020F0502020204030204" pitchFamily="34" charset="0"/>
                <a:ea typeface="맑은 고딕" pitchFamily="50" charset="-127"/>
              </a:defRPr>
            </a:lvl1pPr>
          </a:lstStyle>
          <a:p>
            <a:pPr lvl="0"/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537200" y="6409134"/>
            <a:ext cx="1117600" cy="47625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ED62F29-31C9-4B47-AF77-4036CC9BF4F2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51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+Content">
  <p:cSld name="Title+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/>
        </p:nvSpPr>
        <p:spPr>
          <a:xfrm>
            <a:off x="10782300" y="6494463"/>
            <a:ext cx="690563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60950" rIns="121925" bIns="6095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0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42315" y="276993"/>
            <a:ext cx="11706798" cy="5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1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242315" y="1130284"/>
            <a:ext cx="11707369" cy="505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875" bIns="60925" anchor="t" anchorCtr="0">
            <a:normAutofit/>
          </a:bodyPr>
          <a:lstStyle>
            <a:lvl1pPr marL="457200" lvl="0" indent="-3683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2pPr>
            <a:lvl3pPr marL="1371600" lvl="2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3pPr>
            <a:lvl4pPr marL="1828800" lvl="3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09274DD-0A71-4DD3-AE54-027DA590F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89560" y="6186488"/>
            <a:ext cx="697675" cy="66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578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926266C-F4FD-E4C6-6C53-1484E1E3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B2B0B-DE64-4334-9831-E35506F8659C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8F6064B-5C63-CE77-0344-F419E526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2E6805E-8C19-0764-F60F-6737DD4B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0782D95F-CCB2-B729-18D1-ED77140C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893"/>
            <a:ext cx="12192000" cy="639891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2085158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72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144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118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95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517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03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title+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368089"/>
            <a:ext cx="3840480" cy="4595885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8109204" y="1368089"/>
            <a:ext cx="3840480" cy="4595885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75759" y="1368089"/>
            <a:ext cx="3840480" cy="4595885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42315" y="854076"/>
            <a:ext cx="11707369" cy="436563"/>
          </a:xfrm>
        </p:spPr>
        <p:txBody>
          <a:bodyPr/>
          <a:lstStyle>
            <a:lvl1pPr marL="146322" indent="0">
              <a:buFontTx/>
              <a:buNone/>
              <a:defRPr b="1" baseline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  <p:grpSp>
        <p:nvGrpSpPr>
          <p:cNvPr id="2" name="그룹 9">
            <a:extLst>
              <a:ext uri="{FF2B5EF4-FFF2-40B4-BE49-F238E27FC236}">
                <a16:creationId xmlns:a16="http://schemas.microsoft.com/office/drawing/2014/main" id="{E9B6F801-B25E-A367-8FE5-18E680D0C82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8262323B-3A0C-4F72-8E0A-64F91048890F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193687C0-3C5E-4976-9DAA-46BFE2A85B8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42020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85">
                <a:latin typeface="+mj-lt"/>
                <a:ea typeface="맑은 고딕" pitchFamily="50" charset="-127"/>
              </a:defRPr>
            </a:lvl1pPr>
          </a:lstStyle>
          <a:p>
            <a:r>
              <a:rPr lang="en-US" altLang="ko-KR" dirty="0"/>
              <a:t>Arial </a:t>
            </a:r>
            <a:r>
              <a:rPr lang="ko-KR" altLang="en-US" dirty="0"/>
              <a:t>마스터 제목 스타일 편집</a:t>
            </a:r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310663" y="981077"/>
            <a:ext cx="11555047" cy="52482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133945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58340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DC5B57-8B8E-2F4E-83EF-B77C1589F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3741"/>
            <a:ext cx="9144000" cy="1659392"/>
          </a:xfrm>
        </p:spPr>
        <p:txBody>
          <a:bodyPr anchor="ctr" anchorCtr="0">
            <a:noAutofit/>
          </a:bodyPr>
          <a:lstStyle>
            <a:lvl1pPr algn="ctr">
              <a:defRPr sz="5400"/>
            </a:lvl1pPr>
          </a:lstStyle>
          <a:p>
            <a:r>
              <a:rPr kumimoji="1" lang="ko-KR" altLang="en-US" dirty="0"/>
              <a:t>마스터 제목 스타일 편집</a:t>
            </a:r>
            <a:endParaRPr kumimoji="1" lang="ko-Kore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68FE14F-13A7-5E41-8A1E-34D71B402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2514"/>
            <a:ext cx="9144000" cy="92528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dirty="0"/>
              <a:t>클릭하여 마스터 부제목 스타일 편집</a:t>
            </a:r>
            <a:endParaRPr kumimoji="1" lang="ko-Kore-KR" altLang="en-US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80E8655-7CCA-5045-95F4-169BA012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2024. 10. 15.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A0235C-2AB2-FC47-8EB5-9E965C32A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B15B735-B874-554E-92E6-2A165A75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9476705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516A0D-8267-304A-977B-EE7C76B4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63995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ko-KR" altLang="en-US" dirty="0"/>
              <a:t>마스터 제목 스타일 편집</a:t>
            </a:r>
            <a:endParaRPr kumimoji="1" lang="ko-Kore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C86BE9D-AC98-8B49-AD18-D2EC612A6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466"/>
            <a:ext cx="10515600" cy="4922497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ko-KR" altLang="en-US" dirty="0"/>
              <a:t>마스터 텍스트 스타일을 편집하려면 클릭</a:t>
            </a:r>
          </a:p>
          <a:p>
            <a:pPr lvl="1"/>
            <a:r>
              <a:rPr kumimoji="1" lang="ko-KR" altLang="en-US" dirty="0"/>
              <a:t>두 번째 수준</a:t>
            </a:r>
          </a:p>
          <a:p>
            <a:pPr lvl="2"/>
            <a:r>
              <a:rPr kumimoji="1" lang="ko-KR" altLang="en-US" dirty="0"/>
              <a:t>세 번째 수준</a:t>
            </a:r>
          </a:p>
          <a:p>
            <a:pPr lvl="3"/>
            <a:r>
              <a:rPr kumimoji="1" lang="ko-KR" altLang="en-US" dirty="0"/>
              <a:t>네 번째 수준</a:t>
            </a:r>
          </a:p>
          <a:p>
            <a:pPr lvl="4"/>
            <a:r>
              <a:rPr kumimoji="1" lang="ko-KR" altLang="en-US" dirty="0"/>
              <a:t>다섯 번째 수준</a:t>
            </a:r>
            <a:endParaRPr kumimoji="1" lang="ko-Kore-KR" altLang="en-US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B117FEA-29AE-0845-9D05-F79E3B144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2024. 10. 15.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B42F9A-A8A5-7A44-B23E-F9A6BA47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97903A-DDD2-4B46-964B-E0F24B18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5312737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626379-1D6C-F947-AD8B-337FA3DD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6D18CC4-DF14-7743-8157-6B232256D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6C21C2-0EAD-CD4E-B4E8-A4DEEF79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2024. 10. 15.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8C9FF5D-3BFA-D74E-950E-EF39DCEA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14D168-CBD1-9B4C-A359-53F6E123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426587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6F3C8E-E0DD-E841-8B62-822D51BF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EE829C7-7558-1B4E-A79E-A9C96AAAD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7FA715D-90B0-4F47-977D-8975DDD5C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9A443F4-3E39-764E-8349-82B6B87A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2024. 10. 15.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0C98D3F-10CD-3141-8E83-44DA17A9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80B8BD7-3EFD-344E-8551-DEAFA02B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8598727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04E731-1496-D94E-A788-0D259AB3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E8EF58-C7C4-8C4C-AF57-F2E6F4B21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9C9A014-3F49-3844-BE7E-F75B1066F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E2D6592-F7D0-A443-A554-2EF815B0FC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4F1234A-F2DA-D547-9D8B-847B55972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501171A-2864-294F-8029-A886249B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2024. 10. 15.</a:t>
            </a:fld>
            <a:endParaRPr kumimoji="1" lang="ko-Kore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81399DF-1FF7-9D46-99C6-27425B98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0484F9A-B8AB-B147-9B94-4A5AABE2D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428744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D853885-5A9A-BB4C-B008-31CA50A3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2024. 10. 15.</a:t>
            </a:fld>
            <a:endParaRPr kumimoji="1" lang="ko-Kore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BC4D1A9-FC13-5C46-A119-4D9877A95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859D4ED-1426-D540-A028-5B9742F4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  <p:sp>
        <p:nvSpPr>
          <p:cNvPr id="6" name="제목 개체 틀 1">
            <a:extLst>
              <a:ext uri="{FF2B5EF4-FFF2-40B4-BE49-F238E27FC236}">
                <a16:creationId xmlns:a16="http://schemas.microsoft.com/office/drawing/2014/main" id="{901FA0C4-01DC-2A42-96F8-FF8760F9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472"/>
            <a:ext cx="10515600" cy="64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ko-KR" altLang="en-US" dirty="0"/>
              <a:t>마스터 제목 스타일 편집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7796527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545BF9E-EF79-DB45-9D1C-DAEE1F4EE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2024. 10. 15.</a:t>
            </a:fld>
            <a:endParaRPr kumimoji="1" lang="ko-Kore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5BABBF6-29B4-FD4D-8E8E-1B20368C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123DC8E-E760-E443-9CE2-09D97EE5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0355973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AB5A5B-491B-5F4E-A8B8-D3AE4714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F1C23C6-73E2-3942-AED4-D451F4B3C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714ED5C-D3A0-1045-BD52-9D5496F80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F2D0129-0EAA-DB47-8FE0-A6F1D3BF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2024. 10. 15.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110900E-B9E5-714C-A64A-504361068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29D6F25-BEF3-EA4D-9BE7-F503EA1D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5463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22036" y="4914998"/>
            <a:ext cx="9547926" cy="1643370"/>
          </a:xfrm>
        </p:spPr>
        <p:txBody>
          <a:bodyPr anchor="ctr"/>
          <a:lstStyle>
            <a:lvl1pPr algn="ctr">
              <a:defRPr sz="32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-64" y="4606401"/>
            <a:ext cx="1219212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그룹 9">
            <a:extLst>
              <a:ext uri="{FF2B5EF4-FFF2-40B4-BE49-F238E27FC236}">
                <a16:creationId xmlns:a16="http://schemas.microsoft.com/office/drawing/2014/main" id="{084EC78F-01A0-D707-5158-B469ED9484A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A97F4A61-DA2B-3EFD-045A-CE155EEB503E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F66955-F1B0-733E-17AF-2B61B7F5E13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06602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99C618-4C49-2B46-ABE8-6B20FD1E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493945F-0BC9-DB49-8C20-F6C93D65ED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952EB37-B3D7-7947-A76A-A1BFF7674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AA9DDF4-DA3C-3F4E-8326-A29167633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2024. 10. 15.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783856F-ABB7-C745-97AE-470AA1DB5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8B27D0-63A5-E04B-BA9F-6F01242C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6290458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045463-E2DC-894E-9D8B-253B86B1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579260A-917D-4345-8010-6892B3290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755A267-50C5-704B-A70E-19A5E099B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2024. 10. 15.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6A67B9A-ABC0-E047-99CA-EC006BE1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6E4E4A-9D51-D046-B410-9857F2AB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3931994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4F2591E-534E-814A-B1EB-C7782111E1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103C1C5-7570-5B49-8F61-DAE6CCB7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DB7AAD8-48AE-DF4E-863B-300B70D3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8097-3920-B84F-B747-2AF5030E8108}" type="datetimeFigureOut">
              <a:rPr kumimoji="1" lang="ko-Kore-KR" altLang="en-US" smtClean="0"/>
              <a:t>2024. 10. 15.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FEB414-E765-8549-A3FF-CA1189D5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6E234B8-1E02-F04A-AA54-5C9E2AB8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776232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+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grpSp>
        <p:nvGrpSpPr>
          <p:cNvPr id="2" name="그룹 9">
            <a:extLst>
              <a:ext uri="{FF2B5EF4-FFF2-40B4-BE49-F238E27FC236}">
                <a16:creationId xmlns:a16="http://schemas.microsoft.com/office/drawing/2014/main" id="{24185B6E-55B7-4216-82C7-5E658D6287C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02D18727-BAF7-841C-88CA-5E9FDFB5DB68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71293C46-5AB0-1B2F-439B-12596A0BF58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492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2315" y="274642"/>
            <a:ext cx="11707369" cy="576299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2315" y="1176844"/>
            <a:ext cx="11707369" cy="5439109"/>
          </a:xfrm>
          <a:prstGeom prst="rect">
            <a:avLst/>
          </a:prstGeom>
        </p:spPr>
        <p:txBody>
          <a:bodyPr vert="horz" lIns="0" tIns="60949" rIns="121899" bIns="6094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2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1" r:id="rId1"/>
    <p:sldLayoutId id="2147493492" r:id="rId2"/>
    <p:sldLayoutId id="2147493493" r:id="rId3"/>
    <p:sldLayoutId id="2147493500" r:id="rId4"/>
    <p:sldLayoutId id="2147493494" r:id="rId5"/>
    <p:sldLayoutId id="2147493495" r:id="rId6"/>
    <p:sldLayoutId id="2147493501" r:id="rId7"/>
    <p:sldLayoutId id="2147493496" r:id="rId8"/>
    <p:sldLayoutId id="2147493497" r:id="rId9"/>
    <p:sldLayoutId id="2147493498" r:id="rId10"/>
    <p:sldLayoutId id="2147493499" r:id="rId11"/>
    <p:sldLayoutId id="2147493502" r:id="rId12"/>
    <p:sldLayoutId id="2147493505" r:id="rId13"/>
    <p:sldLayoutId id="2147493508" r:id="rId14"/>
    <p:sldLayoutId id="2147493509" r:id="rId15"/>
    <p:sldLayoutId id="2147493510" r:id="rId16"/>
    <p:sldLayoutId id="2147493547" r:id="rId17"/>
    <p:sldLayoutId id="2147493577" r:id="rId18"/>
    <p:sldLayoutId id="2147493575" r:id="rId19"/>
    <p:sldLayoutId id="2147493522" r:id="rId20"/>
    <p:sldLayoutId id="2147493523" r:id="rId21"/>
    <p:sldLayoutId id="2147493533" r:id="rId22"/>
    <p:sldLayoutId id="2147493534" r:id="rId23"/>
    <p:sldLayoutId id="2147493552" r:id="rId24"/>
    <p:sldLayoutId id="2147493541" r:id="rId25"/>
    <p:sldLayoutId id="2147493544" r:id="rId26"/>
    <p:sldLayoutId id="2147493545" r:id="rId27"/>
  </p:sldLayoutIdLst>
  <p:txStyles>
    <p:titleStyle>
      <a:lvl1pPr algn="l" defTabSz="609676" rtl="0" eaLnBrk="1" latinLnBrk="0" hangingPunct="1">
        <a:spcBef>
          <a:spcPct val="0"/>
        </a:spcBef>
        <a:buNone/>
        <a:defRPr sz="280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65806" indent="-219484" algn="l" defTabSz="609676" rtl="0" eaLnBrk="1" latinLnBrk="0" hangingPunct="1">
        <a:spcBef>
          <a:spcPts val="8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Arial"/>
        </a:defRPr>
      </a:lvl1pPr>
      <a:lvl2pPr marL="621870" indent="-256064" algn="l" defTabSz="609676" rtl="0" eaLnBrk="1" latinLnBrk="0" hangingPunct="1">
        <a:spcBef>
          <a:spcPts val="4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Arial"/>
        </a:defRPr>
      </a:lvl2pPr>
      <a:lvl3pPr marL="914514" indent="-182903" algn="l" defTabSz="609676" rtl="0" eaLnBrk="1" latinLnBrk="0" hangingPunct="1">
        <a:spcBef>
          <a:spcPts val="4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Arial"/>
        </a:defRPr>
      </a:lvl3pPr>
      <a:lvl4pPr marL="1158384" indent="-182903" algn="l" defTabSz="609676" rtl="0" eaLnBrk="1" latinLnBrk="0" hangingPunct="1">
        <a:spcBef>
          <a:spcPts val="4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Arial"/>
        </a:defRPr>
      </a:lvl4pPr>
      <a:lvl5pPr marL="1524190" indent="-182903" algn="l" defTabSz="609676" rtl="0" eaLnBrk="1" latinLnBrk="0" hangingPunct="1">
        <a:spcBef>
          <a:spcPts val="4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Arial"/>
        </a:defRPr>
      </a:lvl5pPr>
      <a:lvl6pPr marL="3353219" indent="-304838" algn="l" defTabSz="609676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2896" indent="-304838" algn="l" defTabSz="609676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2571" indent="-304838" algn="l" defTabSz="609676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2247" indent="-304838" algn="l" defTabSz="609676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3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4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1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6E447-F5DC-4E4E-A201-BC3AF08F1103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34C0C-2251-49E8-812C-30829C41AE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31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83" r:id="rId1"/>
    <p:sldLayoutId id="2147493584" r:id="rId2"/>
    <p:sldLayoutId id="2147493585" r:id="rId3"/>
    <p:sldLayoutId id="2147493586" r:id="rId4"/>
    <p:sldLayoutId id="2147493587" r:id="rId5"/>
    <p:sldLayoutId id="2147493588" r:id="rId6"/>
    <p:sldLayoutId id="2147493589" r:id="rId7"/>
    <p:sldLayoutId id="2147493590" r:id="rId8"/>
    <p:sldLayoutId id="2147493591" r:id="rId9"/>
    <p:sldLayoutId id="2147493592" r:id="rId10"/>
    <p:sldLayoutId id="2147493593" r:id="rId11"/>
    <p:sldLayoutId id="2147493595" r:id="rId1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1B87FA7-F921-F76B-B8CB-6DBAA1BE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893"/>
            <a:ext cx="12192000" cy="639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8D9435-8FDD-F0D4-ED71-13E000FAD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062A4A-3EC7-B501-9ED7-37BF639DF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B277E2-0263-4348-82E2-248528596BC3}" type="datetime1">
              <a:rPr lang="ko-KR" altLang="en-US" smtClean="0"/>
              <a:t>2024. 10. 15.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D2A3DF-4816-380A-D739-6F878E4BB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D474A12-7343-49C1-122C-B4A048489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1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97" r:id="rId1"/>
    <p:sldLayoutId id="2147493598" r:id="rId2"/>
    <p:sldLayoutId id="2147493599" r:id="rId3"/>
    <p:sldLayoutId id="2147493600" r:id="rId4"/>
    <p:sldLayoutId id="2147493601" r:id="rId5"/>
    <p:sldLayoutId id="2147493602" r:id="rId6"/>
    <p:sldLayoutId id="2147493603" r:id="rId7"/>
    <p:sldLayoutId id="2147493604" r:id="rId8"/>
    <p:sldLayoutId id="2147493605" r:id="rId9"/>
    <p:sldLayoutId id="2147493606" r:id="rId10"/>
    <p:sldLayoutId id="2147493607" r:id="rId11"/>
    <p:sldLayoutId id="2147493608" r:id="rId12"/>
  </p:sldLayoutIdLst>
  <p:hf hdr="0" ftr="0" dt="0"/>
  <p:txStyles>
    <p:titleStyle>
      <a:lvl1pPr algn="ctr" defTabSz="914400" rtl="0" eaLnBrk="1" latinLnBrk="1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BEC3-847C-4299-A1AA-303B43240D23}" type="datetime1">
              <a:rPr lang="ko-KR" altLang="en-US" smtClean="0"/>
              <a:t>2024. 10. 15.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11" r:id="rId1"/>
    <p:sldLayoutId id="2147493612" r:id="rId2"/>
    <p:sldLayoutId id="2147493613" r:id="rId3"/>
    <p:sldLayoutId id="2147493614" r:id="rId4"/>
    <p:sldLayoutId id="2147493615" r:id="rId5"/>
    <p:sldLayoutId id="2147493616" r:id="rId6"/>
    <p:sldLayoutId id="2147493617" r:id="rId7"/>
    <p:sldLayoutId id="2147493618" r:id="rId8"/>
    <p:sldLayoutId id="2147493619" r:id="rId9"/>
    <p:sldLayoutId id="2147493620" r:id="rId10"/>
    <p:sldLayoutId id="2147493621" r:id="rId11"/>
    <p:sldLayoutId id="214749362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7972BC9-8B35-2251-80E0-CA2D1984B83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907486" y="0"/>
            <a:ext cx="1284514" cy="5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1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  <p:sldLayoutId id="2147493625" r:id="rId2"/>
    <p:sldLayoutId id="2147493626" r:id="rId3"/>
    <p:sldLayoutId id="2147493627" r:id="rId4"/>
    <p:sldLayoutId id="2147493628" r:id="rId5"/>
    <p:sldLayoutId id="2147493629" r:id="rId6"/>
    <p:sldLayoutId id="2147493630" r:id="rId7"/>
    <p:sldLayoutId id="214749363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EB181C5-7AFE-7F48-B945-02601F463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 dirty="0"/>
              <a:t>마스터 제목 스타일 편집</a:t>
            </a:r>
            <a:endParaRPr kumimoji="1" lang="ko-Kore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C2AC730-D1BC-7E4F-9B1D-245850C8F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52282"/>
            <a:ext cx="10515600" cy="4724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 dirty="0"/>
              <a:t>마스터 텍스트 스타일을 편집하려면 클릭</a:t>
            </a:r>
          </a:p>
          <a:p>
            <a:pPr lvl="1"/>
            <a:r>
              <a:rPr kumimoji="1" lang="ko-KR" altLang="en-US" dirty="0"/>
              <a:t>두 번째 수준</a:t>
            </a:r>
          </a:p>
          <a:p>
            <a:pPr lvl="2"/>
            <a:r>
              <a:rPr kumimoji="1" lang="ko-KR" altLang="en-US" dirty="0"/>
              <a:t>세 번째 수준</a:t>
            </a:r>
          </a:p>
          <a:p>
            <a:pPr lvl="3"/>
            <a:r>
              <a:rPr kumimoji="1" lang="ko-KR" altLang="en-US" dirty="0"/>
              <a:t>네 번째 수준</a:t>
            </a:r>
          </a:p>
          <a:p>
            <a:pPr lvl="4"/>
            <a:r>
              <a:rPr kumimoji="1" lang="ko-KR" altLang="en-US" dirty="0"/>
              <a:t>다섯 번째 수준</a:t>
            </a:r>
            <a:endParaRPr kumimoji="1" lang="ko-Kore-KR" altLang="en-US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9F94C0C-6FFD-BC45-9373-669F0B81F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D8097-3920-B84F-B747-2AF5030E8108}" type="datetimeFigureOut">
              <a:rPr kumimoji="1" lang="ko-Kore-KR" altLang="en-US" smtClean="0"/>
              <a:t>2024. 10. 15.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929A1D-5001-704A-B960-13C75FCA16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88EA779-254E-C142-B859-F1F186638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36D2B-0A29-D74E-BBED-B29029557AAC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40084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3" r:id="rId1"/>
    <p:sldLayoutId id="2147493634" r:id="rId2"/>
    <p:sldLayoutId id="2147493635" r:id="rId3"/>
    <p:sldLayoutId id="2147493636" r:id="rId4"/>
    <p:sldLayoutId id="2147493637" r:id="rId5"/>
    <p:sldLayoutId id="2147493638" r:id="rId6"/>
    <p:sldLayoutId id="2147493639" r:id="rId7"/>
    <p:sldLayoutId id="2147493640" r:id="rId8"/>
    <p:sldLayoutId id="2147493641" r:id="rId9"/>
    <p:sldLayoutId id="2147493642" r:id="rId10"/>
    <p:sldLayoutId id="21474936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jpeg"/><Relationship Id="rId3" Type="http://schemas.openxmlformats.org/officeDocument/2006/relationships/image" Target="../media/image83.jpe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5.png"/><Relationship Id="rId20" Type="http://schemas.openxmlformats.org/officeDocument/2006/relationships/image" Target="../media/image9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6.gif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4.jpe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tiff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1AFC26-AA7F-E050-4493-5D2F158DB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4355" y="931253"/>
            <a:ext cx="6763472" cy="909905"/>
          </a:xfrm>
        </p:spPr>
        <p:txBody>
          <a:bodyPr>
            <a:noAutofit/>
          </a:bodyPr>
          <a:lstStyle/>
          <a:p>
            <a:r>
              <a:rPr lang="en-US" altLang="ko-KR" sz="4400" b="1" dirty="0">
                <a:latin typeface="Arial" panose="020B0604020202020204" pitchFamily="34" charset="0"/>
                <a:cs typeface="Arial" panose="020B0604020202020204" pitchFamily="34" charset="0"/>
              </a:rPr>
              <a:t>GEMS Status</a:t>
            </a:r>
            <a:endParaRPr kumimoji="1" lang="ko-KR" altLang="en-US" sz="4400" b="1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3BF0C5CC-5056-3AD5-29A0-34A821B67307}"/>
              </a:ext>
            </a:extLst>
          </p:cNvPr>
          <p:cNvGrpSpPr/>
          <p:nvPr/>
        </p:nvGrpSpPr>
        <p:grpSpPr>
          <a:xfrm>
            <a:off x="1" y="6121"/>
            <a:ext cx="5428526" cy="6840312"/>
            <a:chOff x="1" y="6121"/>
            <a:chExt cx="5428526" cy="6840312"/>
          </a:xfrm>
        </p:grpSpPr>
        <p:pic>
          <p:nvPicPr>
            <p:cNvPr id="6" name="Picture 2" descr="Ariane 5 VA252 (JCSat-17 &amp; GEO-KOMPSAT-2B) - 18.02.2020">
              <a:extLst>
                <a:ext uri="{FF2B5EF4-FFF2-40B4-BE49-F238E27FC236}">
                  <a16:creationId xmlns:a16="http://schemas.microsoft.com/office/drawing/2014/main" id="{08CAA93E-3556-68E7-7205-A7584D5282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31" r="25430"/>
            <a:stretch/>
          </p:blipFill>
          <p:spPr bwMode="auto">
            <a:xfrm>
              <a:off x="1" y="6121"/>
              <a:ext cx="5428526" cy="6840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직선 연결선[R] 6">
              <a:extLst>
                <a:ext uri="{FF2B5EF4-FFF2-40B4-BE49-F238E27FC236}">
                  <a16:creationId xmlns:a16="http://schemas.microsoft.com/office/drawing/2014/main" id="{63295391-E304-287D-58B9-CE7D14BB5722}"/>
                </a:ext>
              </a:extLst>
            </p:cNvPr>
            <p:cNvCxnSpPr>
              <a:cxnSpLocks/>
            </p:cNvCxnSpPr>
            <p:nvPr/>
          </p:nvCxnSpPr>
          <p:spPr>
            <a:xfrm>
              <a:off x="1562583" y="1273213"/>
              <a:ext cx="1782501" cy="403956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[R] 8">
              <a:extLst>
                <a:ext uri="{FF2B5EF4-FFF2-40B4-BE49-F238E27FC236}">
                  <a16:creationId xmlns:a16="http://schemas.microsoft.com/office/drawing/2014/main" id="{5F6F0F11-0C16-CCCF-9386-37ECD42EF1E7}"/>
                </a:ext>
              </a:extLst>
            </p:cNvPr>
            <p:cNvCxnSpPr>
              <a:cxnSpLocks/>
            </p:cNvCxnSpPr>
            <p:nvPr/>
          </p:nvCxnSpPr>
          <p:spPr>
            <a:xfrm>
              <a:off x="1134315" y="445963"/>
              <a:ext cx="3391386" cy="478619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[R] 9">
              <a:extLst>
                <a:ext uri="{FF2B5EF4-FFF2-40B4-BE49-F238E27FC236}">
                  <a16:creationId xmlns:a16="http://schemas.microsoft.com/office/drawing/2014/main" id="{36B48B72-8EF2-91F7-6568-290B56CB4FB3}"/>
                </a:ext>
              </a:extLst>
            </p:cNvPr>
            <p:cNvCxnSpPr>
              <a:cxnSpLocks/>
            </p:cNvCxnSpPr>
            <p:nvPr/>
          </p:nvCxnSpPr>
          <p:spPr>
            <a:xfrm>
              <a:off x="1134316" y="445963"/>
              <a:ext cx="1412072" cy="529302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8EC9B6E6-34C4-2C80-1D9C-8EFE9E17A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6" t="12224" r="9162" b="23795"/>
            <a:stretch/>
          </p:blipFill>
          <p:spPr>
            <a:xfrm>
              <a:off x="2419109" y="4631552"/>
              <a:ext cx="2905246" cy="2116489"/>
            </a:xfrm>
            <a:prstGeom prst="rect">
              <a:avLst/>
            </a:prstGeom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E8DDCFE1-B901-84E9-9E97-F3551D9B9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07707">
            <a:off x="13958" y="-58395"/>
            <a:ext cx="1766271" cy="161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12264C-EB4D-D456-6250-49D5A64FA373}"/>
              </a:ext>
            </a:extLst>
          </p:cNvPr>
          <p:cNvSpPr txBox="1"/>
          <p:nvPr/>
        </p:nvSpPr>
        <p:spPr>
          <a:xfrm>
            <a:off x="5444359" y="-15702"/>
            <a:ext cx="5465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1600" b="1" dirty="0"/>
              <a:t>CEOS AC-VC, College Park, MD, Oct 15-18, 2024</a:t>
            </a:r>
          </a:p>
        </p:txBody>
      </p:sp>
      <p:sp>
        <p:nvSpPr>
          <p:cNvPr id="13" name="부제목 2">
            <a:extLst>
              <a:ext uri="{FF2B5EF4-FFF2-40B4-BE49-F238E27FC236}">
                <a16:creationId xmlns:a16="http://schemas.microsoft.com/office/drawing/2014/main" id="{D93ED6F5-E421-D3A1-FAC2-9424ED1C066C}"/>
              </a:ext>
            </a:extLst>
          </p:cNvPr>
          <p:cNvSpPr txBox="1">
            <a:spLocks/>
          </p:cNvSpPr>
          <p:nvPr/>
        </p:nvSpPr>
        <p:spPr>
          <a:xfrm>
            <a:off x="5659783" y="2819349"/>
            <a:ext cx="6532216" cy="4038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Jhoon Kim,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Yonsei Lee </a:t>
            </a:r>
            <a:r>
              <a:rPr kumimoji="0" lang="en-US" altLang="ko-KR" sz="16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Youn</a:t>
            </a:r>
            <a:r>
              <a:rPr kumimoji="0" lang="en-US" altLang="ko-KR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Jae Fellow Professor of Atmospheric Science,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Yonsei University, Korea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M-H Ahn, R. Park, H. Lee, J. H Kim, Y.-S. Choi, S. S. Park, C. H. Song, K.-M. Lee, K. Han, C.-K. Song, U. Jeong, S.-W. Kim, Y. Jung,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M.S. Yoo, D. Lee, W.-J. Lee, J. Yoon, H. Hong, W. Choi, L. Chang, Y. Kim, K.-J. Moon;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D. H. Ko, S.-H. Lee; Y. Cho, H. Chong, S. Go, H. Cha,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Y. Chai, S. Lee, M. Kang, M. </a:t>
            </a:r>
            <a:r>
              <a:rPr kumimoji="0" lang="en-US" altLang="ko-KR" sz="17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Eo</a:t>
            </a: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J. </a:t>
            </a:r>
            <a:r>
              <a:rPr kumimoji="0" lang="en-US" altLang="ko-KR" sz="17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Bak</a:t>
            </a: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K. Baek, D.S. Choi; H.-A. Kwon, J. Yang, J. Park, K. M. Han, H. Choi, E. Lee, G. Kim, Y. Cha;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X. Liu, K. Chance, D. Jacob, B. </a:t>
            </a:r>
            <a:r>
              <a:rPr kumimoji="0" lang="en-US" altLang="ko-KR" sz="17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Lefer</a:t>
            </a: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J. Al-</a:t>
            </a:r>
            <a:r>
              <a:rPr kumimoji="0" lang="en-US" altLang="ko-KR" sz="17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Saadi</a:t>
            </a: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S. </a:t>
            </a:r>
            <a:r>
              <a:rPr kumimoji="0" lang="en-US" altLang="ko-KR" sz="17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Kondragunta</a:t>
            </a: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P.K. Bhartia, M. </a:t>
            </a:r>
            <a:r>
              <a:rPr kumimoji="0" lang="en-US" altLang="ko-KR" sz="17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Newchurch</a:t>
            </a: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J.P. </a:t>
            </a:r>
            <a:r>
              <a:rPr kumimoji="0" lang="en-US" altLang="ko-KR" sz="17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Veefkind</a:t>
            </a: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B. </a:t>
            </a:r>
            <a:r>
              <a:rPr kumimoji="0" lang="en-US" altLang="ko-KR" sz="17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Veihelmann</a:t>
            </a: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A. Richter,  N. They, C. </a:t>
            </a:r>
            <a:r>
              <a:rPr kumimoji="0" lang="en-US" altLang="ko-KR" sz="17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Zehner</a:t>
            </a:r>
            <a:r>
              <a:rPr kumimoji="0" lang="en-US" altLang="ko-KR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R. Lutz, GEMS Science Team, and Cal/Val Team</a:t>
            </a:r>
          </a:p>
        </p:txBody>
      </p:sp>
    </p:spTree>
    <p:extLst>
      <p:ext uri="{BB962C8B-B14F-4D97-AF65-F5344CB8AC3E}">
        <p14:creationId xmlns:p14="http://schemas.microsoft.com/office/powerpoint/2010/main" val="1246377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C4440A-54DF-C713-9291-66B634138393}"/>
              </a:ext>
            </a:extLst>
          </p:cNvPr>
          <p:cNvSpPr txBox="1">
            <a:spLocks/>
          </p:cNvSpPr>
          <p:nvPr/>
        </p:nvSpPr>
        <p:spPr>
          <a:xfrm>
            <a:off x="1109572" y="254287"/>
            <a:ext cx="9776142" cy="770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Aerosol –  post-processing</a:t>
            </a:r>
            <a:endParaRPr kumimoji="0" lang="ko-KR" altLang="en-US" sz="36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7" name="슬라이드 번호 개체 틀 7">
            <a:extLst>
              <a:ext uri="{FF2B5EF4-FFF2-40B4-BE49-F238E27FC236}">
                <a16:creationId xmlns:a16="http://schemas.microsoft.com/office/drawing/2014/main" id="{8657D3DD-345D-6150-AACB-C0D384E3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3150" y="6488268"/>
            <a:ext cx="2743200" cy="23320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47434-7036-48DB-A148-6B3D8EE75C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602F8D-0CCE-23D1-60AC-52F2B7720342}"/>
              </a:ext>
            </a:extLst>
          </p:cNvPr>
          <p:cNvSpPr txBox="1"/>
          <p:nvPr/>
        </p:nvSpPr>
        <p:spPr>
          <a:xfrm>
            <a:off x="856345" y="1076066"/>
            <a:ext cx="1107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V2.1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225A90-6970-A747-7315-6AFDDA20A23C}"/>
              </a:ext>
            </a:extLst>
          </p:cNvPr>
          <p:cNvSpPr txBox="1"/>
          <p:nvPr/>
        </p:nvSpPr>
        <p:spPr>
          <a:xfrm>
            <a:off x="9933672" y="3188766"/>
            <a:ext cx="23028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[Cho et al., AMT, 2024]</a:t>
            </a:r>
            <a:endParaRPr kumimoji="0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420023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EFE57C5-825F-2912-C953-00E4F5D80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60"/>
          <a:stretch/>
        </p:blipFill>
        <p:spPr>
          <a:xfrm>
            <a:off x="2627278" y="1399098"/>
            <a:ext cx="2657433" cy="245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3C62158-B98C-EB26-8087-749C97E0C8D0}"/>
              </a:ext>
            </a:extLst>
          </p:cNvPr>
          <p:cNvSpPr txBox="1"/>
          <p:nvPr/>
        </p:nvSpPr>
        <p:spPr>
          <a:xfrm>
            <a:off x="2770605" y="1077496"/>
            <a:ext cx="23355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Post-processing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7AAE4D5-4689-509A-6263-987CF439C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95"/>
          <a:stretch/>
        </p:blipFill>
        <p:spPr>
          <a:xfrm>
            <a:off x="2636208" y="4220498"/>
            <a:ext cx="2531186" cy="245297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E9AEE60-6C2E-15F7-0C69-63A80E89A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10" y="1460692"/>
            <a:ext cx="2501772" cy="239811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08F679F-5EA0-5F10-A425-159AC3CCF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982" y="4622138"/>
            <a:ext cx="3617288" cy="210891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2EE7909-3A77-81BB-A37D-A41C130F8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43" y="4429293"/>
            <a:ext cx="2471369" cy="2398115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746C8E33-DE2C-5237-4DBD-6B42DEAF6862}"/>
              </a:ext>
            </a:extLst>
          </p:cNvPr>
          <p:cNvGrpSpPr/>
          <p:nvPr/>
        </p:nvGrpSpPr>
        <p:grpSpPr>
          <a:xfrm>
            <a:off x="5289192" y="1614942"/>
            <a:ext cx="3805078" cy="2232289"/>
            <a:chOff x="5289192" y="1614942"/>
            <a:chExt cx="3805078" cy="2232289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1EEDF793-88E5-09EB-2093-B0BBF33B1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89192" y="1655178"/>
              <a:ext cx="3805078" cy="2192053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7C9509A2-C0D9-AFE2-1B8C-F91DEEE4CEFD}"/>
                </a:ext>
              </a:extLst>
            </p:cNvPr>
            <p:cNvSpPr/>
            <p:nvPr/>
          </p:nvSpPr>
          <p:spPr>
            <a:xfrm>
              <a:off x="5309888" y="1614942"/>
              <a:ext cx="289368" cy="368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DBB3572-C459-AF6B-83C8-E51FEEDD9433}"/>
              </a:ext>
            </a:extLst>
          </p:cNvPr>
          <p:cNvSpPr txBox="1"/>
          <p:nvPr/>
        </p:nvSpPr>
        <p:spPr>
          <a:xfrm rot="19267296">
            <a:off x="-58206" y="932769"/>
            <a:ext cx="768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AOD</a:t>
            </a:r>
            <a:endParaRPr kumimoji="1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EF32F9-A7C7-FB9D-B349-4C87F7A7A2F5}"/>
              </a:ext>
            </a:extLst>
          </p:cNvPr>
          <p:cNvSpPr txBox="1"/>
          <p:nvPr/>
        </p:nvSpPr>
        <p:spPr>
          <a:xfrm rot="19267296">
            <a:off x="-35920" y="3967268"/>
            <a:ext cx="658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SSA</a:t>
            </a:r>
            <a:endParaRPr kumimoji="1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1B969E-A4EB-7E4D-DEBF-6F85AA8021F0}"/>
              </a:ext>
            </a:extLst>
          </p:cNvPr>
          <p:cNvSpPr txBox="1"/>
          <p:nvPr/>
        </p:nvSpPr>
        <p:spPr>
          <a:xfrm rot="19267296">
            <a:off x="9254821" y="3315226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ALH</a:t>
            </a:r>
            <a:endParaRPr kumimoji="1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E389BE20-2579-3D94-937D-1B427585C0DE}"/>
              </a:ext>
            </a:extLst>
          </p:cNvPr>
          <p:cNvGrpSpPr/>
          <p:nvPr/>
        </p:nvGrpSpPr>
        <p:grpSpPr>
          <a:xfrm>
            <a:off x="9214069" y="3761278"/>
            <a:ext cx="2852198" cy="2739186"/>
            <a:chOff x="9214069" y="2577940"/>
            <a:chExt cx="2852198" cy="2739186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3892F8D-24D3-44F7-DC9E-D7090C9FD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14069" y="2577940"/>
              <a:ext cx="2852198" cy="2739186"/>
            </a:xfrm>
            <a:prstGeom prst="rect">
              <a:avLst/>
            </a:prstGeom>
          </p:spPr>
        </p:pic>
        <p:cxnSp>
          <p:nvCxnSpPr>
            <p:cNvPr id="23" name="직선 연결선[R] 22">
              <a:extLst>
                <a:ext uri="{FF2B5EF4-FFF2-40B4-BE49-F238E27FC236}">
                  <a16:creationId xmlns:a16="http://schemas.microsoft.com/office/drawing/2014/main" id="{5FFA8E7F-85DF-F9E4-3478-719E20A40180}"/>
                </a:ext>
              </a:extLst>
            </p:cNvPr>
            <p:cNvCxnSpPr/>
            <p:nvPr/>
          </p:nvCxnSpPr>
          <p:spPr>
            <a:xfrm flipV="1">
              <a:off x="10897289" y="2628952"/>
              <a:ext cx="0" cy="2151392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6C25AED-69A4-77D6-E8F1-13621408A23D}"/>
              </a:ext>
            </a:extLst>
          </p:cNvPr>
          <p:cNvSpPr txBox="1"/>
          <p:nvPr/>
        </p:nvSpPr>
        <p:spPr>
          <a:xfrm>
            <a:off x="869849" y="4075838"/>
            <a:ext cx="1107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V2.1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DF8B2F-1D0B-1AD7-1DE7-259C1C8FD48A}"/>
              </a:ext>
            </a:extLst>
          </p:cNvPr>
          <p:cNvSpPr txBox="1"/>
          <p:nvPr/>
        </p:nvSpPr>
        <p:spPr>
          <a:xfrm>
            <a:off x="2784109" y="4077268"/>
            <a:ext cx="23355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Post-processing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FECC752C-B9D2-4BC2-AD09-60B7379EFB63}"/>
              </a:ext>
            </a:extLst>
          </p:cNvPr>
          <p:cNvSpPr/>
          <p:nvPr/>
        </p:nvSpPr>
        <p:spPr>
          <a:xfrm>
            <a:off x="9189996" y="1393469"/>
            <a:ext cx="875641" cy="55675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GEMS-AERONET</a:t>
            </a:r>
            <a:endParaRPr kumimoji="1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다이아몬드 31">
            <a:extLst>
              <a:ext uri="{FF2B5EF4-FFF2-40B4-BE49-F238E27FC236}">
                <a16:creationId xmlns:a16="http://schemas.microsoft.com/office/drawing/2014/main" id="{E651BAF0-9479-F643-A21D-AD6FAE8387DD}"/>
              </a:ext>
            </a:extLst>
          </p:cNvPr>
          <p:cNvSpPr/>
          <p:nvPr/>
        </p:nvSpPr>
        <p:spPr>
          <a:xfrm>
            <a:off x="10333079" y="1310577"/>
            <a:ext cx="888221" cy="733989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ML</a:t>
            </a:r>
            <a:endParaRPr kumimoji="1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8B5F8762-C7AF-CA02-E73B-AD28D380C396}"/>
              </a:ext>
            </a:extLst>
          </p:cNvPr>
          <p:cNvSpPr/>
          <p:nvPr/>
        </p:nvSpPr>
        <p:spPr>
          <a:xfrm>
            <a:off x="10429901" y="136523"/>
            <a:ext cx="695560" cy="6173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GEMS AOD, SSA</a:t>
            </a:r>
            <a:endParaRPr kumimoji="1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9C55D10C-6C62-0BA0-A44A-116BA61AB357}"/>
              </a:ext>
            </a:extLst>
          </p:cNvPr>
          <p:cNvSpPr/>
          <p:nvPr/>
        </p:nvSpPr>
        <p:spPr>
          <a:xfrm>
            <a:off x="11508753" y="946667"/>
            <a:ext cx="600979" cy="14630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VZA,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Z,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UVAI,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RAA,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SZA…</a:t>
            </a:r>
            <a:endParaRPr kumimoji="1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한쪽 모서리가 잘린 사각형 34">
            <a:extLst>
              <a:ext uri="{FF2B5EF4-FFF2-40B4-BE49-F238E27FC236}">
                <a16:creationId xmlns:a16="http://schemas.microsoft.com/office/drawing/2014/main" id="{539EA351-39D4-5599-7C26-757C62605431}"/>
              </a:ext>
            </a:extLst>
          </p:cNvPr>
          <p:cNvSpPr/>
          <p:nvPr/>
        </p:nvSpPr>
        <p:spPr>
          <a:xfrm>
            <a:off x="10284010" y="2601317"/>
            <a:ext cx="1011518" cy="486763"/>
          </a:xfrm>
          <a:prstGeom prst="snip1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Corrected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GEMS</a:t>
            </a:r>
            <a:endParaRPr kumimoji="1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D12B25C4-C0D6-197B-94BF-951E1A7D93E9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>
          <a:xfrm>
            <a:off x="10065637" y="1671845"/>
            <a:ext cx="267442" cy="5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71A37F30-25EB-52BB-F95E-6CE9D117F0FF}"/>
              </a:ext>
            </a:extLst>
          </p:cNvPr>
          <p:cNvCxnSpPr>
            <a:cxnSpLocks/>
            <a:stCxn id="33" idx="2"/>
            <a:endCxn id="32" idx="0"/>
          </p:cNvCxnSpPr>
          <p:nvPr/>
        </p:nvCxnSpPr>
        <p:spPr>
          <a:xfrm flipH="1">
            <a:off x="10777190" y="753826"/>
            <a:ext cx="491" cy="5567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8FE3AB02-A0BE-D63A-5087-8F0767701FDF}"/>
              </a:ext>
            </a:extLst>
          </p:cNvPr>
          <p:cNvCxnSpPr>
            <a:cxnSpLocks/>
            <a:stCxn id="32" idx="2"/>
            <a:endCxn id="35" idx="3"/>
          </p:cNvCxnSpPr>
          <p:nvPr/>
        </p:nvCxnSpPr>
        <p:spPr>
          <a:xfrm>
            <a:off x="10777190" y="2044566"/>
            <a:ext cx="12579" cy="5567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5E211B72-578C-335F-8859-D8D691CECB3E}"/>
              </a:ext>
            </a:extLst>
          </p:cNvPr>
          <p:cNvCxnSpPr>
            <a:cxnSpLocks/>
            <a:stCxn id="34" idx="1"/>
            <a:endCxn id="32" idx="3"/>
          </p:cNvCxnSpPr>
          <p:nvPr/>
        </p:nvCxnSpPr>
        <p:spPr>
          <a:xfrm flipH="1" flipV="1">
            <a:off x="11221300" y="1677572"/>
            <a:ext cx="287453" cy="6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343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C7FB860-7A9E-4B7A-FD86-A418D73F448D}"/>
              </a:ext>
            </a:extLst>
          </p:cNvPr>
          <p:cNvSpPr txBox="1"/>
          <p:nvPr/>
        </p:nvSpPr>
        <p:spPr>
          <a:xfrm rot="16200000">
            <a:off x="-358914" y="2327159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GEMS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D6135D-A7CB-B9F9-57F8-C0C244403393}"/>
              </a:ext>
            </a:extLst>
          </p:cNvPr>
          <p:cNvSpPr txBox="1"/>
          <p:nvPr/>
        </p:nvSpPr>
        <p:spPr>
          <a:xfrm rot="16200000">
            <a:off x="-667875" y="4782325"/>
            <a:ext cx="1858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TROPOMI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B5187D5-50A4-FE96-D15E-C3506BBBC8D1}"/>
              </a:ext>
            </a:extLst>
          </p:cNvPr>
          <p:cNvGrpSpPr>
            <a:grpSpLocks noChangeAspect="1"/>
          </p:cNvGrpSpPr>
          <p:nvPr/>
        </p:nvGrpSpPr>
        <p:grpSpPr>
          <a:xfrm>
            <a:off x="619965" y="1088482"/>
            <a:ext cx="4049999" cy="2969110"/>
            <a:chOff x="289711" y="1568655"/>
            <a:chExt cx="5400000" cy="3958813"/>
          </a:xfrm>
        </p:grpSpPr>
        <p:pic>
          <p:nvPicPr>
            <p:cNvPr id="3" name="그림 2" descr="텍스트, 지도, 스크린샷, 폰트이(가) 표시된 사진&#10;&#10;자동 생성된 설명">
              <a:extLst>
                <a:ext uri="{FF2B5EF4-FFF2-40B4-BE49-F238E27FC236}">
                  <a16:creationId xmlns:a16="http://schemas.microsoft.com/office/drawing/2014/main" id="{A0A3E009-8665-AF6C-B1E5-2108C3CB3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48"/>
            <a:stretch/>
          </p:blipFill>
          <p:spPr>
            <a:xfrm>
              <a:off x="289711" y="1568655"/>
              <a:ext cx="5400000" cy="355870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DD962E-65F7-0C64-3267-246D657DAC3E}"/>
                </a:ext>
              </a:extLst>
            </p:cNvPr>
            <p:cNvSpPr txBox="1"/>
            <p:nvPr/>
          </p:nvSpPr>
          <p:spPr>
            <a:xfrm>
              <a:off x="2083758" y="5127358"/>
              <a:ext cx="19868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TCWV [kg m</a:t>
              </a:r>
              <a:r>
                <a:rPr kumimoji="0" lang="en-US" altLang="ko-KR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-2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]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9B9ADB89-6197-DD66-048B-6C83FE254DE0}"/>
              </a:ext>
            </a:extLst>
          </p:cNvPr>
          <p:cNvGrpSpPr>
            <a:grpSpLocks noChangeAspect="1"/>
          </p:cNvGrpSpPr>
          <p:nvPr/>
        </p:nvGrpSpPr>
        <p:grpSpPr>
          <a:xfrm>
            <a:off x="577176" y="3850795"/>
            <a:ext cx="4049999" cy="2970134"/>
            <a:chOff x="5807463" y="1548689"/>
            <a:chExt cx="5400000" cy="3960179"/>
          </a:xfrm>
        </p:grpSpPr>
        <p:pic>
          <p:nvPicPr>
            <p:cNvPr id="10" name="그림 9" descr="텍스트, 지도, 스크린샷이(가) 표시된 사진&#10;&#10;자동 생성된 설명">
              <a:extLst>
                <a:ext uri="{FF2B5EF4-FFF2-40B4-BE49-F238E27FC236}">
                  <a16:creationId xmlns:a16="http://schemas.microsoft.com/office/drawing/2014/main" id="{65372A2D-E882-4A42-8ECC-22898DC30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34"/>
            <a:stretch/>
          </p:blipFill>
          <p:spPr>
            <a:xfrm>
              <a:off x="5807463" y="1548689"/>
              <a:ext cx="5400000" cy="35631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8E9AC7-5C73-59D7-8C0D-F65FD2B9E4C9}"/>
                </a:ext>
              </a:extLst>
            </p:cNvPr>
            <p:cNvSpPr txBox="1"/>
            <p:nvPr/>
          </p:nvSpPr>
          <p:spPr>
            <a:xfrm>
              <a:off x="7648667" y="5108758"/>
              <a:ext cx="19868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TCWV [kg m</a:t>
              </a:r>
              <a:r>
                <a:rPr kumimoji="0" lang="en-US" altLang="ko-KR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-2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]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9E9E313-84DB-DCA3-B617-C2C45042978F}"/>
              </a:ext>
            </a:extLst>
          </p:cNvPr>
          <p:cNvSpPr txBox="1"/>
          <p:nvPr/>
        </p:nvSpPr>
        <p:spPr>
          <a:xfrm>
            <a:off x="191344" y="188640"/>
            <a:ext cx="12213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New products of GEMS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900" y="708095"/>
            <a:ext cx="3274540" cy="3231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H2O</a:t>
            </a:r>
          </a:p>
        </p:txBody>
      </p:sp>
      <p:pic>
        <p:nvPicPr>
          <p:cNvPr id="2" name="그림 1" descr="텍스트, 지도, 스크린샷, 도표이(가) 표시된 사진&#10;&#10;자동 생성된 설명">
            <a:extLst>
              <a:ext uri="{FF2B5EF4-FFF2-40B4-BE49-F238E27FC236}">
                <a16:creationId xmlns:a16="http://schemas.microsoft.com/office/drawing/2014/main" id="{3C2E4F10-0FE7-8023-2EA4-D2BB4ED64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1"/>
          <a:stretch/>
        </p:blipFill>
        <p:spPr>
          <a:xfrm>
            <a:off x="4773246" y="1109476"/>
            <a:ext cx="3716668" cy="2684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F7031-4EB9-2757-3015-ACF4FABC394D}"/>
              </a:ext>
            </a:extLst>
          </p:cNvPr>
          <p:cNvSpPr txBox="1"/>
          <p:nvPr/>
        </p:nvSpPr>
        <p:spPr>
          <a:xfrm>
            <a:off x="7130673" y="1670106"/>
            <a:ext cx="117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t>Nishinoshima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74A0E-133A-0C78-3013-FDDF9B03650F}"/>
              </a:ext>
            </a:extLst>
          </p:cNvPr>
          <p:cNvSpPr txBox="1"/>
          <p:nvPr/>
        </p:nvSpPr>
        <p:spPr>
          <a:xfrm>
            <a:off x="6682182" y="2801586"/>
            <a:ext cx="1557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t>Fukutoku-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t>Okanoba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80FC5-51AC-479D-BEBB-100AE3E90A4A}"/>
              </a:ext>
            </a:extLst>
          </p:cNvPr>
          <p:cNvSpPr txBox="1"/>
          <p:nvPr/>
        </p:nvSpPr>
        <p:spPr>
          <a:xfrm>
            <a:off x="5791887" y="2605214"/>
            <a:ext cx="473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t>Taal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BB5F6F91-E2F4-03B1-6635-489DD864B32A}"/>
              </a:ext>
            </a:extLst>
          </p:cNvPr>
          <p:cNvCxnSpPr>
            <a:cxnSpLocks/>
          </p:cNvCxnSpPr>
          <p:nvPr/>
        </p:nvCxnSpPr>
        <p:spPr>
          <a:xfrm flipV="1">
            <a:off x="7617742" y="1977883"/>
            <a:ext cx="133166" cy="20893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B2D23B3D-37FC-0E3A-C6E7-0AB569B65FF3}"/>
              </a:ext>
            </a:extLst>
          </p:cNvPr>
          <p:cNvCxnSpPr>
            <a:cxnSpLocks/>
          </p:cNvCxnSpPr>
          <p:nvPr/>
        </p:nvCxnSpPr>
        <p:spPr>
          <a:xfrm flipH="1" flipV="1">
            <a:off x="6172945" y="2824560"/>
            <a:ext cx="185067" cy="19459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90151309-EB91-225E-A867-5D1E3A9E0CCE}"/>
              </a:ext>
            </a:extLst>
          </p:cNvPr>
          <p:cNvCxnSpPr>
            <a:cxnSpLocks/>
          </p:cNvCxnSpPr>
          <p:nvPr/>
        </p:nvCxnSpPr>
        <p:spPr>
          <a:xfrm flipH="1">
            <a:off x="7321209" y="2413135"/>
            <a:ext cx="296533" cy="41142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 descr="텍스트, 지도, 스크린샷, 아틀라스이(가) 표시된 사진&#10;&#10;자동 생성된 설명">
            <a:extLst>
              <a:ext uri="{FF2B5EF4-FFF2-40B4-BE49-F238E27FC236}">
                <a16:creationId xmlns:a16="http://schemas.microsoft.com/office/drawing/2014/main" id="{762FCD30-D65B-A72E-DC12-6DBA86D413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46" y="3876326"/>
            <a:ext cx="3691834" cy="30721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4C7BDAB-9660-8C0F-ABF3-CF26F57320E0}"/>
              </a:ext>
            </a:extLst>
          </p:cNvPr>
          <p:cNvSpPr txBox="1"/>
          <p:nvPr/>
        </p:nvSpPr>
        <p:spPr>
          <a:xfrm>
            <a:off x="4872681" y="699858"/>
            <a:ext cx="3274540" cy="3231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Br</a:t>
            </a:r>
            <a:r>
              <a:rPr kumimoji="0" lang="en-US" altLang="ko-K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25" name="그림 24" descr="텍스트, 지도, 도표, 아틀라스이(가) 표시된 사진&#10;&#10;자동 생성된 설명">
            <a:extLst>
              <a:ext uri="{FF2B5EF4-FFF2-40B4-BE49-F238E27FC236}">
                <a16:creationId xmlns:a16="http://schemas.microsoft.com/office/drawing/2014/main" id="{D8FB8BAF-0956-269C-558C-AAD79C945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/>
          <a:stretch/>
        </p:blipFill>
        <p:spPr>
          <a:xfrm>
            <a:off x="8335373" y="1087395"/>
            <a:ext cx="4046098" cy="29248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6B349C0-89B5-6C3E-F12D-4234D5B526A0}"/>
              </a:ext>
            </a:extLst>
          </p:cNvPr>
          <p:cNvSpPr txBox="1"/>
          <p:nvPr/>
        </p:nvSpPr>
        <p:spPr>
          <a:xfrm>
            <a:off x="8522034" y="679264"/>
            <a:ext cx="3274540" cy="3231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500" b="1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HONO</a:t>
            </a:r>
            <a:endParaRPr kumimoji="0" lang="en-US" altLang="ko-KR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027" name="Picture 3" descr="Diagram&#10;&#10;Description automatically generated">
            <a:extLst>
              <a:ext uri="{FF2B5EF4-FFF2-40B4-BE49-F238E27FC236}">
                <a16:creationId xmlns:a16="http://schemas.microsoft.com/office/drawing/2014/main" id="{9A860348-A8A5-D638-1E0B-14B1D3F1D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168" y="4445875"/>
            <a:ext cx="2261108" cy="169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텍스트, 도표, 폰트, 지도이(가) 표시된 사진&#10;&#10;자동 생성된 설명">
            <a:extLst>
              <a:ext uri="{FF2B5EF4-FFF2-40B4-BE49-F238E27FC236}">
                <a16:creationId xmlns:a16="http://schemas.microsoft.com/office/drawing/2014/main" id="{CDDA8B4B-B0C3-DCD5-5479-07E762CE7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3309"/>
          <a:stretch/>
        </p:blipFill>
        <p:spPr bwMode="auto">
          <a:xfrm>
            <a:off x="10300138" y="4403834"/>
            <a:ext cx="1828793" cy="203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1DD9DDE-3BB4-220F-619F-AC62ABC32236}"/>
              </a:ext>
            </a:extLst>
          </p:cNvPr>
          <p:cNvSpPr txBox="1"/>
          <p:nvPr/>
        </p:nvSpPr>
        <p:spPr>
          <a:xfrm>
            <a:off x="8776137" y="6396335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400" b="1" dirty="0">
                <a:latin typeface="Arial" panose="020B0604020202020204" pitchFamily="34" charset="0"/>
                <a:cs typeface="Arial" panose="020B0604020202020204" pitchFamily="34" charset="0"/>
              </a:rPr>
              <a:t>TROPOMI</a:t>
            </a:r>
            <a:endParaRPr kumimoji="1" lang="ko-Kore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3110F6-FF1F-06FF-6FBE-6B61D863C4E1}"/>
              </a:ext>
            </a:extLst>
          </p:cNvPr>
          <p:cNvSpPr txBox="1"/>
          <p:nvPr/>
        </p:nvSpPr>
        <p:spPr>
          <a:xfrm>
            <a:off x="10767848" y="6412101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400" b="1" dirty="0">
                <a:latin typeface="Arial" panose="020B0604020202020204" pitchFamily="34" charset="0"/>
                <a:cs typeface="Arial" panose="020B0604020202020204" pitchFamily="34" charset="0"/>
              </a:rPr>
              <a:t>GEMS</a:t>
            </a:r>
            <a:endParaRPr kumimoji="1" lang="ko-Kore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154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C8-9A41-4E56-B7D9-7D238732DD8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377961"/>
              </p:ext>
            </p:extLst>
          </p:nvPr>
        </p:nvGraphicFramePr>
        <p:xfrm>
          <a:off x="191344" y="755122"/>
          <a:ext cx="11854882" cy="5806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06269">
                  <a:extLst>
                    <a:ext uri="{9D8B030D-6E8A-4147-A177-3AD203B41FA5}">
                      <a16:colId xmlns:a16="http://schemas.microsoft.com/office/drawing/2014/main" val="744991154"/>
                    </a:ext>
                  </a:extLst>
                </a:gridCol>
                <a:gridCol w="1323012">
                  <a:extLst>
                    <a:ext uri="{9D8B030D-6E8A-4147-A177-3AD203B41FA5}">
                      <a16:colId xmlns:a16="http://schemas.microsoft.com/office/drawing/2014/main" val="962901949"/>
                    </a:ext>
                  </a:extLst>
                </a:gridCol>
                <a:gridCol w="2803705">
                  <a:extLst>
                    <a:ext uri="{9D8B030D-6E8A-4147-A177-3AD203B41FA5}">
                      <a16:colId xmlns:a16="http://schemas.microsoft.com/office/drawing/2014/main" val="3526795143"/>
                    </a:ext>
                  </a:extLst>
                </a:gridCol>
                <a:gridCol w="6221896">
                  <a:extLst>
                    <a:ext uri="{9D8B030D-6E8A-4147-A177-3AD203B41FA5}">
                      <a16:colId xmlns:a16="http://schemas.microsoft.com/office/drawing/2014/main" val="29401491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Stripe issue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Overestimation/Underestimation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Note</a:t>
                      </a:r>
                      <a:endParaRPr lang="ko-KR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209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/>
                        <a:t>O</a:t>
                      </a:r>
                      <a:r>
                        <a:rPr lang="en-US" altLang="ko-KR" sz="1300" b="1" baseline="-25000" dirty="0"/>
                        <a:t>3</a:t>
                      </a:r>
                      <a:r>
                        <a:rPr lang="en-US" altLang="ko-KR" sz="1300" b="1" dirty="0"/>
                        <a:t> Total</a:t>
                      </a:r>
                      <a:endParaRPr lang="ko-KR" altLang="en-US" sz="13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X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-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dirty="0"/>
                        <a:t>The </a:t>
                      </a:r>
                      <a:r>
                        <a:rPr lang="en-US" altLang="ko-KR" sz="1300" b="1" dirty="0">
                          <a:solidFill>
                            <a:srgbClr val="0000FF"/>
                          </a:solidFill>
                        </a:rPr>
                        <a:t>negative</a:t>
                      </a:r>
                      <a:r>
                        <a:rPr lang="en-US" altLang="ko-KR" sz="1300" dirty="0"/>
                        <a:t> </a:t>
                      </a:r>
                      <a:r>
                        <a:rPr lang="en-US" altLang="ko-KR" sz="1300" b="1" dirty="0"/>
                        <a:t>bias</a:t>
                      </a:r>
                      <a:r>
                        <a:rPr lang="en-US" altLang="ko-KR" sz="1300" dirty="0"/>
                        <a:t> has shifted to a </a:t>
                      </a:r>
                      <a:r>
                        <a:rPr lang="en-US" altLang="ko-KR" sz="1300" b="1" dirty="0">
                          <a:solidFill>
                            <a:srgbClr val="FF0000"/>
                          </a:solidFill>
                        </a:rPr>
                        <a:t>positive</a:t>
                      </a:r>
                      <a:r>
                        <a:rPr lang="en-US" altLang="ko-KR" sz="1300" dirty="0"/>
                        <a:t> </a:t>
                      </a:r>
                      <a:r>
                        <a:rPr lang="en-US" altLang="ko-KR" sz="1300" b="1" dirty="0"/>
                        <a:t>bias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dirty="0"/>
                        <a:t>Absolute value of the </a:t>
                      </a:r>
                      <a:r>
                        <a:rPr lang="en-US" altLang="ko-KR" sz="1300" b="1" dirty="0"/>
                        <a:t>bias</a:t>
                      </a:r>
                      <a:r>
                        <a:rPr lang="en-US" altLang="ko-KR" sz="1300" dirty="0"/>
                        <a:t> has </a:t>
                      </a:r>
                      <a:r>
                        <a:rPr lang="en-US" altLang="ko-KR" sz="1300" b="1" dirty="0">
                          <a:solidFill>
                            <a:srgbClr val="0000FF"/>
                          </a:solidFill>
                        </a:rPr>
                        <a:t>decreased</a:t>
                      </a:r>
                      <a:endParaRPr lang="ko-KR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319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/>
                        <a:t>O</a:t>
                      </a:r>
                      <a:r>
                        <a:rPr lang="en-US" altLang="ko-KR" sz="1300" b="1" baseline="-25000" dirty="0"/>
                        <a:t>3</a:t>
                      </a:r>
                      <a:r>
                        <a:rPr lang="en-US" altLang="ko-KR" sz="1300" b="1" baseline="0" dirty="0"/>
                        <a:t> Profile</a:t>
                      </a:r>
                      <a:endParaRPr lang="ko-KR" alt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O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overestimation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="1" dirty="0"/>
                        <a:t>Stripe</a:t>
                      </a:r>
                      <a:r>
                        <a:rPr lang="en-US" altLang="ko-KR" sz="1300" dirty="0"/>
                        <a:t> </a:t>
                      </a:r>
                      <a:r>
                        <a:rPr lang="en-US" altLang="ko-KR" sz="1300" b="1" dirty="0"/>
                        <a:t>issue</a:t>
                      </a:r>
                      <a:r>
                        <a:rPr lang="en-US" altLang="ko-KR" sz="1300" dirty="0"/>
                        <a:t> in the 10-30° N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dirty="0"/>
                        <a:t>If</a:t>
                      </a:r>
                      <a:r>
                        <a:rPr lang="en-US" altLang="ko-KR" sz="1300" baseline="0" dirty="0"/>
                        <a:t> the irradiance offset is not applied, it results in an </a:t>
                      </a:r>
                      <a:r>
                        <a:rPr lang="en-US" altLang="ko-KR" sz="1300" b="1" baseline="0" dirty="0">
                          <a:solidFill>
                            <a:srgbClr val="FF0000"/>
                          </a:solidFill>
                        </a:rPr>
                        <a:t>overestimation</a:t>
                      </a:r>
                      <a:r>
                        <a:rPr lang="en-US" altLang="ko-KR" sz="1300" baseline="0" dirty="0"/>
                        <a:t> of tropospheric O</a:t>
                      </a:r>
                      <a:r>
                        <a:rPr lang="en-US" altLang="ko-KR" sz="1300" baseline="-25000" dirty="0"/>
                        <a:t>3</a:t>
                      </a:r>
                      <a:endParaRPr lang="ko-KR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566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/>
                        <a:t>SO</a:t>
                      </a:r>
                      <a:r>
                        <a:rPr lang="en-US" altLang="ko-KR" sz="1300" b="1" baseline="-25000" dirty="0"/>
                        <a:t>2</a:t>
                      </a:r>
                      <a:endParaRPr lang="ko-KR" alt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O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-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dirty="0"/>
                        <a:t>The </a:t>
                      </a:r>
                      <a:r>
                        <a:rPr lang="en-US" altLang="ko-KR" sz="1300" b="1" dirty="0"/>
                        <a:t>stripe</a:t>
                      </a:r>
                      <a:r>
                        <a:rPr lang="en-US" altLang="ko-KR" sz="1300" dirty="0"/>
                        <a:t> </a:t>
                      </a:r>
                      <a:r>
                        <a:rPr lang="en-US" altLang="ko-KR" sz="1300" b="1" dirty="0"/>
                        <a:t>issue</a:t>
                      </a:r>
                      <a:r>
                        <a:rPr lang="en-US" altLang="ko-KR" sz="1300" dirty="0"/>
                        <a:t> has </a:t>
                      </a:r>
                      <a:r>
                        <a:rPr lang="en-US" altLang="ko-KR" sz="1300" b="1" dirty="0">
                          <a:solidFill>
                            <a:srgbClr val="FF0000"/>
                          </a:solidFill>
                        </a:rPr>
                        <a:t>increased</a:t>
                      </a:r>
                      <a:r>
                        <a:rPr lang="en-US" altLang="ko-KR" sz="1300" dirty="0"/>
                        <a:t> in the ranges of 15-30° N</a:t>
                      </a:r>
                      <a:r>
                        <a:rPr lang="en-US" altLang="ko-KR" sz="1300" baseline="0" dirty="0"/>
                        <a:t> </a:t>
                      </a:r>
                      <a:r>
                        <a:rPr lang="en-US" altLang="ko-KR" sz="1300" dirty="0"/>
                        <a:t>and around 0° N</a:t>
                      </a:r>
                      <a:endParaRPr lang="ko-KR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352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/>
                        <a:t>NO</a:t>
                      </a:r>
                      <a:r>
                        <a:rPr lang="en-US" altLang="ko-KR" sz="1300" b="1" baseline="-25000" dirty="0"/>
                        <a:t>2</a:t>
                      </a:r>
                      <a:endParaRPr lang="ko-KR" altLang="en-US" sz="13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O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-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="0" baseline="0" dirty="0"/>
                        <a:t>The </a:t>
                      </a:r>
                      <a:r>
                        <a:rPr lang="en-US" altLang="ko-KR" sz="1300" b="1" baseline="0" dirty="0"/>
                        <a:t>stripe</a:t>
                      </a:r>
                      <a:r>
                        <a:rPr lang="en-US" altLang="ko-KR" sz="1300" b="0" baseline="0" dirty="0"/>
                        <a:t> </a:t>
                      </a:r>
                      <a:r>
                        <a:rPr lang="en-US" altLang="ko-KR" sz="1300" b="1" baseline="0" dirty="0"/>
                        <a:t>issue</a:t>
                      </a:r>
                      <a:r>
                        <a:rPr lang="en-US" altLang="ko-KR" sz="1300" b="0" baseline="0" dirty="0"/>
                        <a:t> still exists</a:t>
                      </a:r>
                      <a:endParaRPr lang="en-US" altLang="ko-KR" sz="1300" b="1" baseline="0" dirty="0">
                        <a:solidFill>
                          <a:srgbClr val="0000FF"/>
                        </a:solidFill>
                      </a:endParaRP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="1" baseline="0" dirty="0"/>
                        <a:t>NO</a:t>
                      </a:r>
                      <a:r>
                        <a:rPr lang="en-US" altLang="ko-KR" sz="1300" b="1" baseline="-25000" dirty="0"/>
                        <a:t>2</a:t>
                      </a:r>
                      <a:r>
                        <a:rPr lang="en-US" altLang="ko-KR" sz="1300" baseline="0" dirty="0"/>
                        <a:t> VCDs have </a:t>
                      </a:r>
                      <a:r>
                        <a:rPr lang="en-US" altLang="ko-KR" sz="1300" b="1" baseline="0" dirty="0">
                          <a:solidFill>
                            <a:srgbClr val="0000FF"/>
                          </a:solidFill>
                        </a:rPr>
                        <a:t>decreased</a:t>
                      </a:r>
                      <a:r>
                        <a:rPr lang="en-US" altLang="ko-KR" sz="1300" baseline="0" dirty="0"/>
                        <a:t> over </a:t>
                      </a:r>
                      <a:r>
                        <a:rPr lang="en-US" altLang="ko-KR" sz="1300" b="1" baseline="0" dirty="0">
                          <a:solidFill>
                            <a:srgbClr val="FF0000"/>
                          </a:solidFill>
                        </a:rPr>
                        <a:t>high</a:t>
                      </a:r>
                      <a:r>
                        <a:rPr lang="en-US" altLang="ko-KR" sz="1300" baseline="0" dirty="0"/>
                        <a:t> </a:t>
                      </a:r>
                      <a:r>
                        <a:rPr lang="en-US" altLang="ko-KR" sz="1300" b="1" baseline="0" dirty="0"/>
                        <a:t>NO</a:t>
                      </a:r>
                      <a:r>
                        <a:rPr lang="en-US" altLang="ko-KR" sz="1300" b="1" baseline="-25000" dirty="0"/>
                        <a:t>2</a:t>
                      </a:r>
                      <a:r>
                        <a:rPr lang="en-US" altLang="ko-KR" sz="1300" baseline="0" dirty="0"/>
                        <a:t> </a:t>
                      </a:r>
                      <a:r>
                        <a:rPr lang="en-US" altLang="ko-KR" sz="1300" b="1" baseline="0" dirty="0"/>
                        <a:t>areas</a:t>
                      </a:r>
                      <a:endParaRPr lang="ko-KR" altLang="en-US" sz="13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524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/>
                        <a:t>HCHO</a:t>
                      </a:r>
                      <a:endParaRPr lang="ko-KR" altLang="en-US" sz="13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X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-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="1" dirty="0">
                          <a:solidFill>
                            <a:srgbClr val="FF0000"/>
                          </a:solidFill>
                        </a:rPr>
                        <a:t>Increase</a:t>
                      </a:r>
                      <a:r>
                        <a:rPr lang="en-US" altLang="ko-KR" sz="1300" dirty="0"/>
                        <a:t> in HCHO VCDs of over 8% in </a:t>
                      </a:r>
                      <a:r>
                        <a:rPr lang="en-US" altLang="ko-KR" sz="1300" b="1" dirty="0"/>
                        <a:t>Jan</a:t>
                      </a:r>
                      <a:r>
                        <a:rPr lang="en-US" altLang="ko-KR" sz="1300" dirty="0"/>
                        <a:t> and </a:t>
                      </a:r>
                      <a:r>
                        <a:rPr lang="en-US" altLang="ko-KR" sz="1300" b="1" dirty="0"/>
                        <a:t>Fab</a:t>
                      </a:r>
                      <a:r>
                        <a:rPr lang="en-US" altLang="ko-KR" sz="1300" baseline="0" dirty="0"/>
                        <a:t> is expected to </a:t>
                      </a:r>
                      <a:r>
                        <a:rPr lang="en-US" altLang="ko-KR" sz="1300" b="1" baseline="0" dirty="0"/>
                        <a:t>improve</a:t>
                      </a:r>
                      <a:r>
                        <a:rPr lang="en-US" altLang="ko-KR" sz="1300" baseline="0" dirty="0"/>
                        <a:t> the underestimated winter values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="1" baseline="0" dirty="0">
                          <a:solidFill>
                            <a:srgbClr val="0000FF"/>
                          </a:solidFill>
                        </a:rPr>
                        <a:t>Decrease</a:t>
                      </a:r>
                      <a:r>
                        <a:rPr lang="en-US" altLang="ko-KR" sz="1300" baseline="0" dirty="0"/>
                        <a:t> in HCHO VCDs in the </a:t>
                      </a:r>
                      <a:r>
                        <a:rPr lang="en-US" altLang="ko-KR" sz="1300" b="1" baseline="0" dirty="0"/>
                        <a:t>south</a:t>
                      </a:r>
                      <a:r>
                        <a:rPr lang="en-US" altLang="ko-KR" sz="1300" baseline="0" dirty="0"/>
                        <a:t> and </a:t>
                      </a:r>
                      <a:r>
                        <a:rPr lang="en-US" altLang="ko-KR" sz="1300" b="1" baseline="0" dirty="0">
                          <a:solidFill>
                            <a:srgbClr val="FF0000"/>
                          </a:solidFill>
                        </a:rPr>
                        <a:t>increase</a:t>
                      </a:r>
                      <a:r>
                        <a:rPr lang="en-US" altLang="ko-KR" sz="1300" baseline="0" dirty="0"/>
                        <a:t> in the </a:t>
                      </a:r>
                      <a:r>
                        <a:rPr lang="en-US" altLang="ko-KR" sz="1300" b="1" baseline="0" dirty="0"/>
                        <a:t>north</a:t>
                      </a:r>
                      <a:r>
                        <a:rPr lang="en-US" altLang="ko-KR" sz="1300" baseline="0" dirty="0"/>
                        <a:t> </a:t>
                      </a:r>
                      <a:endParaRPr lang="ko-KR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712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/>
                        <a:t>CHOCHO</a:t>
                      </a:r>
                      <a:endParaRPr lang="ko-KR" alt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O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overestimation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="1" dirty="0"/>
                        <a:t>Stripe</a:t>
                      </a:r>
                      <a:r>
                        <a:rPr lang="en-US" altLang="ko-KR" sz="1300" dirty="0"/>
                        <a:t> </a:t>
                      </a:r>
                      <a:r>
                        <a:rPr lang="en-US" altLang="ko-KR" sz="1300" b="1" dirty="0"/>
                        <a:t>issue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="1" dirty="0">
                          <a:solidFill>
                            <a:srgbClr val="FF0000"/>
                          </a:solidFill>
                        </a:rPr>
                        <a:t>Increase</a:t>
                      </a:r>
                      <a:r>
                        <a:rPr lang="en-US" altLang="ko-KR" sz="1300" baseline="0" dirty="0"/>
                        <a:t> in </a:t>
                      </a:r>
                      <a:r>
                        <a:rPr lang="en-US" altLang="ko-KR" sz="1300" b="1" baseline="0" dirty="0"/>
                        <a:t>winter</a:t>
                      </a:r>
                      <a:r>
                        <a:rPr lang="en-US" altLang="ko-KR" sz="1300" baseline="0" dirty="0"/>
                        <a:t>, where there was an issue of CHOCHO </a:t>
                      </a:r>
                      <a:r>
                        <a:rPr lang="en-US" altLang="ko-KR" sz="1300" b="1" baseline="0" dirty="0">
                          <a:solidFill>
                            <a:srgbClr val="FF0000"/>
                          </a:solidFill>
                        </a:rPr>
                        <a:t>overestimation</a:t>
                      </a:r>
                      <a:endParaRPr lang="ko-KR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860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/>
                        <a:t>AOD</a:t>
                      </a:r>
                      <a:endParaRPr lang="ko-KR" alt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X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bias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="1" dirty="0">
                          <a:solidFill>
                            <a:srgbClr val="FF0000"/>
                          </a:solidFill>
                        </a:rPr>
                        <a:t>Overestimation</a:t>
                      </a:r>
                      <a:r>
                        <a:rPr lang="en-US" altLang="ko-KR" sz="1300" dirty="0"/>
                        <a:t> of AOD due to a degradation issue</a:t>
                      </a:r>
                      <a:endParaRPr lang="ko-KR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367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/>
                        <a:t>AEH</a:t>
                      </a:r>
                      <a:endParaRPr lang="ko-KR" altLang="en-US" sz="13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X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-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="1" dirty="0">
                          <a:solidFill>
                            <a:srgbClr val="FF0000"/>
                          </a:solidFill>
                        </a:rPr>
                        <a:t>Overestimation</a:t>
                      </a:r>
                      <a:r>
                        <a:rPr lang="en-US" altLang="ko-KR" sz="1300" dirty="0"/>
                        <a:t> of AEH has </a:t>
                      </a:r>
                      <a:r>
                        <a:rPr lang="en-US" altLang="ko-KR" sz="1300" b="1" dirty="0">
                          <a:solidFill>
                            <a:srgbClr val="0000FF"/>
                          </a:solidFill>
                        </a:rPr>
                        <a:t>decreased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dirty="0"/>
                        <a:t>AEH output range is more </a:t>
                      </a:r>
                      <a:r>
                        <a:rPr lang="en-US" altLang="ko-KR" sz="1300" b="1" dirty="0"/>
                        <a:t>stable</a:t>
                      </a:r>
                      <a:endParaRPr lang="ko-KR" altLang="en-US" sz="13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506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/>
                        <a:t>SFC</a:t>
                      </a:r>
                      <a:endParaRPr lang="ko-KR" altLang="en-US" sz="13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X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-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dirty="0"/>
                        <a:t>The </a:t>
                      </a:r>
                      <a:r>
                        <a:rPr lang="en-US" altLang="ko-KR" sz="1300" b="1" dirty="0"/>
                        <a:t>stripe</a:t>
                      </a:r>
                      <a:r>
                        <a:rPr lang="en-US" altLang="ko-KR" sz="1300" dirty="0"/>
                        <a:t> </a:t>
                      </a:r>
                      <a:r>
                        <a:rPr lang="en-US" altLang="ko-KR" sz="1300" b="1" dirty="0"/>
                        <a:t>issue</a:t>
                      </a:r>
                      <a:r>
                        <a:rPr lang="en-US" altLang="ko-KR" sz="1300" dirty="0"/>
                        <a:t> that occurred when using KNMI has been reduced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dirty="0"/>
                        <a:t>The </a:t>
                      </a:r>
                      <a:r>
                        <a:rPr lang="en-US" altLang="ko-KR" sz="1300" b="1" dirty="0"/>
                        <a:t>low</a:t>
                      </a:r>
                      <a:r>
                        <a:rPr lang="en-US" altLang="ko-KR" sz="1300" dirty="0"/>
                        <a:t> </a:t>
                      </a:r>
                      <a:r>
                        <a:rPr lang="en-US" altLang="ko-KR" sz="1300" b="1" dirty="0"/>
                        <a:t>BSR</a:t>
                      </a:r>
                      <a:r>
                        <a:rPr lang="en-US" altLang="ko-KR" sz="1300" dirty="0"/>
                        <a:t> calculated with KNMI has </a:t>
                      </a:r>
                      <a:r>
                        <a:rPr lang="en-US" altLang="ko-KR" sz="1300" b="1" dirty="0"/>
                        <a:t>stabilized</a:t>
                      </a:r>
                      <a:r>
                        <a:rPr lang="en-US" altLang="ko-KR" sz="1300" dirty="0"/>
                        <a:t> to reliable values when using BTDF IRR</a:t>
                      </a:r>
                      <a:endParaRPr lang="ko-KR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63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/>
                        <a:t>CLD</a:t>
                      </a:r>
                      <a:endParaRPr lang="ko-KR" alt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O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-</a:t>
                      </a:r>
                      <a:endParaRPr lang="ko-KR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="1" dirty="0"/>
                        <a:t>Stripe</a:t>
                      </a:r>
                      <a:r>
                        <a:rPr lang="en-US" altLang="ko-KR" sz="1300" dirty="0"/>
                        <a:t> </a:t>
                      </a:r>
                      <a:r>
                        <a:rPr lang="en-US" altLang="ko-KR" sz="1300" b="1" dirty="0"/>
                        <a:t>issue</a:t>
                      </a:r>
                      <a:r>
                        <a:rPr lang="en-US" altLang="ko-KR" sz="1300" baseline="0" dirty="0"/>
                        <a:t> does not occur with ECF, but occurs with </a:t>
                      </a:r>
                      <a:r>
                        <a:rPr lang="en-US" altLang="ko-KR" sz="1300" b="1" baseline="0" dirty="0"/>
                        <a:t>CCP</a:t>
                      </a: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300" baseline="0" dirty="0"/>
                        <a:t>Stripe issue in CCP mainly occurs in the lower layers and appears regardless of latitude</a:t>
                      </a:r>
                      <a:endParaRPr lang="ko-KR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9928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9E9E313-84DB-DCA3-B617-C2C45042978F}"/>
              </a:ext>
            </a:extLst>
          </p:cNvPr>
          <p:cNvSpPr txBox="1"/>
          <p:nvPr/>
        </p:nvSpPr>
        <p:spPr>
          <a:xfrm>
            <a:off x="191344" y="188640"/>
            <a:ext cx="12213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After applying BTDF-corrected Irradiance</a:t>
            </a:r>
          </a:p>
        </p:txBody>
      </p:sp>
    </p:spTree>
    <p:extLst>
      <p:ext uri="{BB962C8B-B14F-4D97-AF65-F5344CB8AC3E}">
        <p14:creationId xmlns:p14="http://schemas.microsoft.com/office/powerpoint/2010/main" val="1553551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7" name="그룹 2066">
            <a:extLst>
              <a:ext uri="{FF2B5EF4-FFF2-40B4-BE49-F238E27FC236}">
                <a16:creationId xmlns:a16="http://schemas.microsoft.com/office/drawing/2014/main" id="{8E330B83-6C63-7263-8C60-E7C7A15F3FDE}"/>
              </a:ext>
            </a:extLst>
          </p:cNvPr>
          <p:cNvGrpSpPr/>
          <p:nvPr/>
        </p:nvGrpSpPr>
        <p:grpSpPr>
          <a:xfrm>
            <a:off x="8451665" y="-263676"/>
            <a:ext cx="3732488" cy="3087736"/>
            <a:chOff x="8476657" y="-229963"/>
            <a:chExt cx="3732488" cy="3087736"/>
          </a:xfrm>
        </p:grpSpPr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FFEB0CE8-D4C7-E7E6-6EC6-09FFEFFE90DE}"/>
                </a:ext>
              </a:extLst>
            </p:cNvPr>
            <p:cNvSpPr/>
            <p:nvPr/>
          </p:nvSpPr>
          <p:spPr>
            <a:xfrm>
              <a:off x="11253215" y="-91095"/>
              <a:ext cx="922305" cy="29046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1E51288-562A-19F7-1B37-4069C21EC5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98"/>
            <a:stretch/>
          </p:blipFill>
          <p:spPr bwMode="auto">
            <a:xfrm>
              <a:off x="8476657" y="-225583"/>
              <a:ext cx="3008207" cy="3083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616743-8EC5-F5FE-DB45-F3CB686F697F}"/>
                </a:ext>
              </a:extLst>
            </p:cNvPr>
            <p:cNvSpPr txBox="1"/>
            <p:nvPr/>
          </p:nvSpPr>
          <p:spPr>
            <a:xfrm>
              <a:off x="9149743" y="1526208"/>
              <a:ext cx="577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NO</a:t>
              </a:r>
              <a:r>
                <a:rPr kumimoji="1" lang="en-US" altLang="ko-KR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2</a:t>
              </a:r>
              <a:endParaRPr kumimoji="1" lang="ko-KR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CF5B02D-BD76-4345-EF0B-21AA41877FC2}"/>
                </a:ext>
              </a:extLst>
            </p:cNvPr>
            <p:cNvSpPr txBox="1"/>
            <p:nvPr/>
          </p:nvSpPr>
          <p:spPr>
            <a:xfrm>
              <a:off x="8668159" y="1593264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SO</a:t>
              </a:r>
              <a:r>
                <a:rPr kumimoji="1" lang="en-US" altLang="ko-KR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2</a:t>
              </a:r>
              <a:endParaRPr kumimoji="1" lang="ko-KR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E34838-29C6-4095-BFA9-8A2B8DCCB692}"/>
                </a:ext>
              </a:extLst>
            </p:cNvPr>
            <p:cNvSpPr txBox="1"/>
            <p:nvPr/>
          </p:nvSpPr>
          <p:spPr>
            <a:xfrm>
              <a:off x="9996393" y="1454818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HCHO</a:t>
              </a:r>
              <a:endParaRPr kumimoji="1" lang="ko-KR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E64B884-18A5-4700-15C5-E7414AEC7C5D}"/>
                </a:ext>
              </a:extLst>
            </p:cNvPr>
            <p:cNvSpPr txBox="1"/>
            <p:nvPr/>
          </p:nvSpPr>
          <p:spPr>
            <a:xfrm>
              <a:off x="10774737" y="1608309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CHOCHO</a:t>
              </a:r>
              <a:endParaRPr kumimoji="1" lang="ko-KR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2C9D156-20D0-CEEF-D3D0-8243610D94FE}"/>
                </a:ext>
              </a:extLst>
            </p:cNvPr>
            <p:cNvSpPr txBox="1"/>
            <p:nvPr/>
          </p:nvSpPr>
          <p:spPr>
            <a:xfrm>
              <a:off x="9444019" y="903257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O</a:t>
              </a:r>
              <a:r>
                <a:rPr kumimoji="1" lang="en-US" altLang="ko-KR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3</a:t>
              </a:r>
              <a:endParaRPr kumimoji="1" lang="ko-KR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A1F8AA4-72D2-14F1-8FFA-F69F9BA87AB8}"/>
                </a:ext>
              </a:extLst>
            </p:cNvPr>
            <p:cNvSpPr txBox="1"/>
            <p:nvPr/>
          </p:nvSpPr>
          <p:spPr>
            <a:xfrm>
              <a:off x="10708389" y="1087923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HONO</a:t>
              </a:r>
              <a:endParaRPr kumimoji="1" lang="ko-KR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2345ECB-83F9-6401-BF22-FB498596A928}"/>
                </a:ext>
              </a:extLst>
            </p:cNvPr>
            <p:cNvSpPr txBox="1"/>
            <p:nvPr/>
          </p:nvSpPr>
          <p:spPr>
            <a:xfrm>
              <a:off x="9894163" y="593095"/>
              <a:ext cx="816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aerosols</a:t>
              </a:r>
              <a:endParaRPr kumimoji="1" lang="ko-KR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06F70C1-BDB6-3197-1084-CE7831876404}"/>
                </a:ext>
              </a:extLst>
            </p:cNvPr>
            <p:cNvSpPr txBox="1"/>
            <p:nvPr/>
          </p:nvSpPr>
          <p:spPr>
            <a:xfrm>
              <a:off x="9142983" y="669779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hv</a:t>
              </a:r>
              <a:endParaRPr kumimoji="1" lang="ko-KR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9A8D15-C0E4-BBEE-7D7F-F41AF2CB7ADE}"/>
                </a:ext>
              </a:extLst>
            </p:cNvPr>
            <p:cNvSpPr txBox="1"/>
            <p:nvPr/>
          </p:nvSpPr>
          <p:spPr>
            <a:xfrm>
              <a:off x="10226805" y="289347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H</a:t>
              </a:r>
              <a:r>
                <a:rPr kumimoji="1" lang="en-US" altLang="ko-KR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2</a:t>
              </a:r>
              <a:r>
                <a:rPr kumimoji="1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O</a:t>
              </a:r>
              <a:endParaRPr kumimoji="1" lang="ko-KR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B1E1DC1-3333-DF24-95A6-13AD5892FF13}"/>
                </a:ext>
              </a:extLst>
            </p:cNvPr>
            <p:cNvSpPr txBox="1"/>
            <p:nvPr/>
          </p:nvSpPr>
          <p:spPr>
            <a:xfrm>
              <a:off x="10675778" y="697882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BrO</a:t>
              </a:r>
              <a:endParaRPr kumimoji="1" lang="ko-KR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2064" name="직사각형 2063">
              <a:extLst>
                <a:ext uri="{FF2B5EF4-FFF2-40B4-BE49-F238E27FC236}">
                  <a16:creationId xmlns:a16="http://schemas.microsoft.com/office/drawing/2014/main" id="{1134D6A7-CF41-157F-68F2-3D1BD5AA409F}"/>
                </a:ext>
              </a:extLst>
            </p:cNvPr>
            <p:cNvSpPr/>
            <p:nvPr/>
          </p:nvSpPr>
          <p:spPr>
            <a:xfrm>
              <a:off x="11355052" y="-229963"/>
              <a:ext cx="715700" cy="9242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pic>
          <p:nvPicPr>
            <p:cNvPr id="2066" name="Picture 8" descr="Cartoon Fire Vector Art, Icons, and ...">
              <a:extLst>
                <a:ext uri="{FF2B5EF4-FFF2-40B4-BE49-F238E27FC236}">
                  <a16:creationId xmlns:a16="http://schemas.microsoft.com/office/drawing/2014/main" id="{688CF5EE-6E88-342E-D463-AB6C43DA2E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1" r="12614" b="12719"/>
            <a:stretch/>
          </p:blipFill>
          <p:spPr bwMode="auto">
            <a:xfrm>
              <a:off x="11500335" y="1891763"/>
              <a:ext cx="708810" cy="639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1BFEE7EA-556B-EA27-C569-8C6FF36ABB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3" t="24452" r="9162" b="25967"/>
          <a:stretch/>
        </p:blipFill>
        <p:spPr>
          <a:xfrm>
            <a:off x="4769835" y="683929"/>
            <a:ext cx="3374935" cy="212961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07FA2C-5131-5CCB-B43B-ACC5C2D8B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52008">
            <a:off x="255505" y="124189"/>
            <a:ext cx="829521" cy="75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C2043E3-48CE-C707-4E3D-57510098C7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2" y="5055290"/>
            <a:ext cx="2645316" cy="1804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CEA528-6A47-1B26-500B-B17D3D8A1E90}"/>
              </a:ext>
            </a:extLst>
          </p:cNvPr>
          <p:cNvSpPr txBox="1"/>
          <p:nvPr/>
        </p:nvSpPr>
        <p:spPr>
          <a:xfrm>
            <a:off x="425332" y="4738428"/>
            <a:ext cx="3360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Diurnal variations - Temporal</a:t>
            </a:r>
            <a:endParaRPr kumimoji="1" lang="ko-KR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105A1-A959-0B73-9EA9-96CC93B90BF2}"/>
              </a:ext>
            </a:extLst>
          </p:cNvPr>
          <p:cNvSpPr txBox="1"/>
          <p:nvPr/>
        </p:nvSpPr>
        <p:spPr>
          <a:xfrm>
            <a:off x="9312841" y="4730935"/>
            <a:ext cx="140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Validations</a:t>
            </a:r>
            <a:endParaRPr kumimoji="1" lang="ko-KR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ECD0054-8217-5966-4B37-8407DB64FD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71" y="5048527"/>
            <a:ext cx="3374335" cy="1657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0B01DC-88B8-BDA5-7528-6C32C2665D42}"/>
              </a:ext>
            </a:extLst>
          </p:cNvPr>
          <p:cNvSpPr txBox="1"/>
          <p:nvPr/>
        </p:nvSpPr>
        <p:spPr>
          <a:xfrm>
            <a:off x="4382571" y="4720002"/>
            <a:ext cx="433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Long-term trends for AM, noon, &amp; PM</a:t>
            </a:r>
            <a:endParaRPr kumimoji="1" lang="ko-KR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3" name="그림 12" descr="다채로움, 텍스트, 스크린샷이(가) 표시된 사진&#10;&#10;자동 생성된 설명">
            <a:extLst>
              <a:ext uri="{FF2B5EF4-FFF2-40B4-BE49-F238E27FC236}">
                <a16:creationId xmlns:a16="http://schemas.microsoft.com/office/drawing/2014/main" id="{27D1A213-97D3-AAD3-CDDF-706443F251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6367"/>
          <a:stretch/>
        </p:blipFill>
        <p:spPr>
          <a:xfrm>
            <a:off x="789960" y="3265959"/>
            <a:ext cx="1800000" cy="1204062"/>
          </a:xfrm>
          <a:prstGeom prst="rect">
            <a:avLst/>
          </a:prstGeom>
        </p:spPr>
      </p:pic>
      <p:pic>
        <p:nvPicPr>
          <p:cNvPr id="14" name="그림 13" descr="다채로움, 텍스트, 스크린샷이(가) 표시된 사진&#10;&#10;자동 생성된 설명">
            <a:extLst>
              <a:ext uri="{FF2B5EF4-FFF2-40B4-BE49-F238E27FC236}">
                <a16:creationId xmlns:a16="http://schemas.microsoft.com/office/drawing/2014/main" id="{AC9EF8A0-B805-EF04-FAEF-F0E0E48463F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821" t="81" r="-1178" b="15873"/>
          <a:stretch/>
        </p:blipFill>
        <p:spPr>
          <a:xfrm>
            <a:off x="2296996" y="3267120"/>
            <a:ext cx="1428411" cy="1210002"/>
          </a:xfrm>
          <a:prstGeom prst="rect">
            <a:avLst/>
          </a:prstGeom>
        </p:spPr>
      </p:pic>
      <p:pic>
        <p:nvPicPr>
          <p:cNvPr id="15" name="그림 14" descr="텍스트, 다채로움, 스크린샷이(가) 표시된 사진&#10;&#10;자동 생성된 설명">
            <a:extLst>
              <a:ext uri="{FF2B5EF4-FFF2-40B4-BE49-F238E27FC236}">
                <a16:creationId xmlns:a16="http://schemas.microsoft.com/office/drawing/2014/main" id="{27C7A321-640A-DA55-0A41-544F8E4DF4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067" t="81" r="-423" b="15873"/>
          <a:stretch/>
        </p:blipFill>
        <p:spPr>
          <a:xfrm>
            <a:off x="3405422" y="3267120"/>
            <a:ext cx="1428410" cy="1210002"/>
          </a:xfrm>
          <a:prstGeom prst="rect">
            <a:avLst/>
          </a:prstGeom>
        </p:spPr>
      </p:pic>
      <p:pic>
        <p:nvPicPr>
          <p:cNvPr id="16" name="그림 15" descr="텍스트, 다채로움, 스크린샷이(가) 표시된 사진&#10;&#10;자동 생성된 설명">
            <a:extLst>
              <a:ext uri="{FF2B5EF4-FFF2-40B4-BE49-F238E27FC236}">
                <a16:creationId xmlns:a16="http://schemas.microsoft.com/office/drawing/2014/main" id="{679E57FE-FEB7-2730-3B64-BB834195A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820" r="-176" b="15873"/>
          <a:stretch/>
        </p:blipFill>
        <p:spPr>
          <a:xfrm>
            <a:off x="4526542" y="3265959"/>
            <a:ext cx="1428412" cy="1211163"/>
          </a:xfrm>
          <a:prstGeom prst="rect">
            <a:avLst/>
          </a:prstGeom>
        </p:spPr>
      </p:pic>
      <p:pic>
        <p:nvPicPr>
          <p:cNvPr id="17" name="그림 16" descr="텍스트, 다채로움, 스크린샷이(가) 표시된 사진&#10;&#10;자동 생성된 설명">
            <a:extLst>
              <a:ext uri="{FF2B5EF4-FFF2-40B4-BE49-F238E27FC236}">
                <a16:creationId xmlns:a16="http://schemas.microsoft.com/office/drawing/2014/main" id="{A7443353-1604-555D-85CE-72B44DA6838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147" t="81" r="-503" b="16367"/>
          <a:stretch/>
        </p:blipFill>
        <p:spPr>
          <a:xfrm>
            <a:off x="5654288" y="3267120"/>
            <a:ext cx="1428412" cy="1202901"/>
          </a:xfrm>
          <a:prstGeom prst="rect">
            <a:avLst/>
          </a:prstGeom>
        </p:spPr>
      </p:pic>
      <p:pic>
        <p:nvPicPr>
          <p:cNvPr id="18" name="그림 17" descr="텍스트, 스크린샷, 다채로움이(가) 표시된 사진&#10;&#10;자동 생성된 설명">
            <a:extLst>
              <a:ext uri="{FF2B5EF4-FFF2-40B4-BE49-F238E27FC236}">
                <a16:creationId xmlns:a16="http://schemas.microsoft.com/office/drawing/2014/main" id="{979BE676-75C8-6225-168B-527B8E6AC05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1219" t="81" r="-575" b="15873"/>
          <a:stretch/>
        </p:blipFill>
        <p:spPr>
          <a:xfrm>
            <a:off x="6781288" y="3267120"/>
            <a:ext cx="1428412" cy="1210002"/>
          </a:xfrm>
          <a:prstGeom prst="rect">
            <a:avLst/>
          </a:prstGeom>
        </p:spPr>
      </p:pic>
      <p:pic>
        <p:nvPicPr>
          <p:cNvPr id="19" name="그림 18" descr="텍스트, 스크린샷, 다채로움이(가) 표시된 사진&#10;&#10;자동 생성된 설명">
            <a:extLst>
              <a:ext uri="{FF2B5EF4-FFF2-40B4-BE49-F238E27FC236}">
                <a16:creationId xmlns:a16="http://schemas.microsoft.com/office/drawing/2014/main" id="{E469C3A4-3C9E-5855-6808-9FB410BC85E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1400" r="-756" b="16448"/>
          <a:stretch/>
        </p:blipFill>
        <p:spPr>
          <a:xfrm>
            <a:off x="7906768" y="3265959"/>
            <a:ext cx="1428412" cy="1202901"/>
          </a:xfrm>
          <a:prstGeom prst="rect">
            <a:avLst/>
          </a:prstGeom>
        </p:spPr>
      </p:pic>
      <p:pic>
        <p:nvPicPr>
          <p:cNvPr id="20" name="그림 19" descr="텍스트, 스크린샷, 다채로움이(가) 표시된 사진&#10;&#10;자동 생성된 설명">
            <a:extLst>
              <a:ext uri="{FF2B5EF4-FFF2-40B4-BE49-F238E27FC236}">
                <a16:creationId xmlns:a16="http://schemas.microsoft.com/office/drawing/2014/main" id="{C1EED208-90FB-F47B-EE64-5DCF7420912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1324" t="81" r="-680" b="15873"/>
          <a:stretch/>
        </p:blipFill>
        <p:spPr>
          <a:xfrm>
            <a:off x="9026759" y="3267120"/>
            <a:ext cx="1428412" cy="1210002"/>
          </a:xfrm>
          <a:prstGeom prst="rect">
            <a:avLst/>
          </a:prstGeom>
        </p:spPr>
      </p:pic>
      <p:pic>
        <p:nvPicPr>
          <p:cNvPr id="21" name="그림 20" descr="텍스트, 스크린샷, 다채로움이(가) 표시된 사진&#10;&#10;자동 생성된 설명">
            <a:extLst>
              <a:ext uri="{FF2B5EF4-FFF2-40B4-BE49-F238E27FC236}">
                <a16:creationId xmlns:a16="http://schemas.microsoft.com/office/drawing/2014/main" id="{B74FA87E-54F3-38FD-8D68-6C6B8B55025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1006" r="-362" b="15955"/>
          <a:stretch/>
        </p:blipFill>
        <p:spPr>
          <a:xfrm>
            <a:off x="10145580" y="3262740"/>
            <a:ext cx="1428413" cy="1210002"/>
          </a:xfrm>
          <a:prstGeom prst="rect">
            <a:avLst/>
          </a:prstGeom>
        </p:spPr>
      </p:pic>
      <p:pic>
        <p:nvPicPr>
          <p:cNvPr id="22" name="그림 21" descr="텍스트, 스크린샷, 다채로움이(가) 표시된 사진&#10;&#10;자동 생성된 설명">
            <a:extLst>
              <a:ext uri="{FF2B5EF4-FFF2-40B4-BE49-F238E27FC236}">
                <a16:creationId xmlns:a16="http://schemas.microsoft.com/office/drawing/2014/main" id="{FA167988-B3BA-59A1-3D71-70147EEC491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8982" t="83009" r="13786" b="1434"/>
          <a:stretch/>
        </p:blipFill>
        <p:spPr>
          <a:xfrm rot="16200000">
            <a:off x="10816504" y="3705625"/>
            <a:ext cx="1223391" cy="2264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4101A1-5CA0-AC1D-5785-F83E90B64EB7}"/>
              </a:ext>
            </a:extLst>
          </p:cNvPr>
          <p:cNvSpPr txBox="1"/>
          <p:nvPr/>
        </p:nvSpPr>
        <p:spPr>
          <a:xfrm>
            <a:off x="11491245" y="3176406"/>
            <a:ext cx="253248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2.0</a:t>
            </a:r>
            <a:endParaRPr kumimoji="0" lang="ko-Kore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FA49AD-9DE6-A072-DDB8-30CD62C16EC3}"/>
              </a:ext>
            </a:extLst>
          </p:cNvPr>
          <p:cNvSpPr txBox="1"/>
          <p:nvPr/>
        </p:nvSpPr>
        <p:spPr>
          <a:xfrm>
            <a:off x="11496910" y="4262000"/>
            <a:ext cx="253248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</a:t>
            </a:r>
            <a:endParaRPr kumimoji="0" lang="ko-Kore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711108-28B1-8DA7-F001-DCC045B29425}"/>
              </a:ext>
            </a:extLst>
          </p:cNvPr>
          <p:cNvSpPr txBox="1"/>
          <p:nvPr/>
        </p:nvSpPr>
        <p:spPr>
          <a:xfrm rot="16200000">
            <a:off x="11184852" y="3730232"/>
            <a:ext cx="1028803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[10</a:t>
            </a:r>
            <a:r>
              <a:rPr kumimoji="1" lang="en-US" altLang="ko-Kore-KR" sz="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r>
              <a:rPr kumimoji="1" lang="en-US" altLang="ko-Kore-K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molecules/cm</a:t>
            </a:r>
            <a:r>
              <a:rPr kumimoji="1" lang="en-US" altLang="ko-Kore-KR" sz="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1" lang="en-US" altLang="ko-Kore-K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</a:t>
            </a:r>
            <a:endParaRPr kumimoji="0" lang="ko-Kore-KR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1DDEEF-9256-51A2-3076-6C3F46807296}"/>
              </a:ext>
            </a:extLst>
          </p:cNvPr>
          <p:cNvSpPr txBox="1"/>
          <p:nvPr/>
        </p:nvSpPr>
        <p:spPr>
          <a:xfrm>
            <a:off x="6241858" y="4877427"/>
            <a:ext cx="253248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3.0</a:t>
            </a:r>
            <a:endParaRPr kumimoji="0" lang="ko-Kore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709336C5-B423-7476-48A2-CC1A8A5E2BFA}"/>
              </a:ext>
            </a:extLst>
          </p:cNvPr>
          <p:cNvGrpSpPr/>
          <p:nvPr/>
        </p:nvGrpSpPr>
        <p:grpSpPr>
          <a:xfrm>
            <a:off x="1175885" y="3024271"/>
            <a:ext cx="10096345" cy="265850"/>
            <a:chOff x="1238949" y="1423374"/>
            <a:chExt cx="10096345" cy="26585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BCBA5F-1F6A-90D7-53F4-9A8A2B83340E}"/>
                </a:ext>
              </a:extLst>
            </p:cNvPr>
            <p:cNvSpPr txBox="1"/>
            <p:nvPr/>
          </p:nvSpPr>
          <p:spPr>
            <a:xfrm>
              <a:off x="2340648" y="1430999"/>
              <a:ext cx="1152000" cy="257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36000" rIns="72000" bIns="3600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08:45 (LT)</a:t>
              </a:r>
              <a:endParaRPr kumimoji="0" lang="ko-Kore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A0A7D7E-37D4-CE21-54C1-FF3F91338B19}"/>
                </a:ext>
              </a:extLst>
            </p:cNvPr>
            <p:cNvSpPr txBox="1"/>
            <p:nvPr/>
          </p:nvSpPr>
          <p:spPr>
            <a:xfrm>
              <a:off x="3463456" y="1431540"/>
              <a:ext cx="1152000" cy="257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36000" rIns="72000" bIns="3600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09:45 (LT)</a:t>
              </a:r>
              <a:endParaRPr kumimoji="0" lang="ko-Kore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4A6765-E463-3225-7058-11713C180A91}"/>
                </a:ext>
              </a:extLst>
            </p:cNvPr>
            <p:cNvSpPr txBox="1"/>
            <p:nvPr/>
          </p:nvSpPr>
          <p:spPr>
            <a:xfrm>
              <a:off x="4583528" y="1431855"/>
              <a:ext cx="1152000" cy="257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36000" rIns="72000" bIns="3600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10:45 (LT)</a:t>
              </a:r>
              <a:endParaRPr kumimoji="0" lang="ko-Kore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86A7A9-11FF-9321-8FD4-60CF5F5B76A9}"/>
                </a:ext>
              </a:extLst>
            </p:cNvPr>
            <p:cNvSpPr txBox="1"/>
            <p:nvPr/>
          </p:nvSpPr>
          <p:spPr>
            <a:xfrm>
              <a:off x="5721915" y="1431125"/>
              <a:ext cx="1116000" cy="257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36000" rIns="72000" bIns="3600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11:45 (LT)</a:t>
              </a:r>
              <a:endParaRPr kumimoji="0" lang="ko-Kore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12E43D1-2CDA-971D-44EB-B152AB9E8F0D}"/>
                </a:ext>
              </a:extLst>
            </p:cNvPr>
            <p:cNvSpPr txBox="1"/>
            <p:nvPr/>
          </p:nvSpPr>
          <p:spPr>
            <a:xfrm>
              <a:off x="6831925" y="1429278"/>
              <a:ext cx="1152000" cy="257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36000" rIns="72000" bIns="3600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12:45 (LT)</a:t>
              </a:r>
              <a:endParaRPr kumimoji="0" lang="ko-Kore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D82A216-1A7F-B803-8B78-52BEEFB3EC42}"/>
                </a:ext>
              </a:extLst>
            </p:cNvPr>
            <p:cNvSpPr txBox="1"/>
            <p:nvPr/>
          </p:nvSpPr>
          <p:spPr>
            <a:xfrm>
              <a:off x="7968270" y="1431125"/>
              <a:ext cx="1152000" cy="257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36000" rIns="72000" bIns="3600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13:45 (LT)</a:t>
              </a:r>
              <a:endParaRPr kumimoji="0" lang="ko-Kore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E70DC6-577F-00C3-335D-2B84D145C9AC}"/>
                </a:ext>
              </a:extLst>
            </p:cNvPr>
            <p:cNvSpPr txBox="1"/>
            <p:nvPr/>
          </p:nvSpPr>
          <p:spPr>
            <a:xfrm>
              <a:off x="9088738" y="1424775"/>
              <a:ext cx="1152000" cy="257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36000" rIns="72000" bIns="3600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14:45 (LT)</a:t>
              </a:r>
              <a:endParaRPr kumimoji="0" lang="ko-Kore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2A1B4E2-3F39-35ED-CF60-5D99AA7FF2E8}"/>
                </a:ext>
              </a:extLst>
            </p:cNvPr>
            <p:cNvSpPr txBox="1"/>
            <p:nvPr/>
          </p:nvSpPr>
          <p:spPr>
            <a:xfrm>
              <a:off x="1238949" y="1428080"/>
              <a:ext cx="1152000" cy="257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36000" rIns="72000" bIns="3600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07:45 (LT)</a:t>
              </a:r>
              <a:endParaRPr kumimoji="0" lang="ko-Kore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534F10-72E3-5D37-8993-264EF2F0A6FF}"/>
                </a:ext>
              </a:extLst>
            </p:cNvPr>
            <p:cNvSpPr txBox="1"/>
            <p:nvPr/>
          </p:nvSpPr>
          <p:spPr>
            <a:xfrm>
              <a:off x="10215303" y="1423374"/>
              <a:ext cx="1119991" cy="257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36000" rIns="72000" bIns="3600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15:45 (LT)</a:t>
              </a:r>
              <a:endParaRPr kumimoji="0" lang="ko-Kore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7" name="타원 36">
            <a:extLst>
              <a:ext uri="{FF2B5EF4-FFF2-40B4-BE49-F238E27FC236}">
                <a16:creationId xmlns:a16="http://schemas.microsoft.com/office/drawing/2014/main" id="{E55495C4-1780-CAEC-856A-AD88FB0E3ADD}"/>
              </a:ext>
            </a:extLst>
          </p:cNvPr>
          <p:cNvSpPr/>
          <p:nvPr/>
        </p:nvSpPr>
        <p:spPr>
          <a:xfrm>
            <a:off x="1708152" y="4026800"/>
            <a:ext cx="54000" cy="54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242ACA18-7D60-FDEB-CB4E-CF8E84F65FB1}"/>
              </a:ext>
            </a:extLst>
          </p:cNvPr>
          <p:cNvSpPr/>
          <p:nvPr/>
        </p:nvSpPr>
        <p:spPr>
          <a:xfrm>
            <a:off x="1219557" y="3619916"/>
            <a:ext cx="767056" cy="167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Seoul</a:t>
            </a:r>
            <a:endParaRPr kumimoji="0" lang="ko-KR" altLang="en-US" sz="1050" b="1" i="0" u="none" strike="noStrike" kern="1200" cap="none" spc="0" normalizeH="0" baseline="0" noProof="0" dirty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3BD3C358-44BC-BF70-AC33-02FC132077F5}"/>
              </a:ext>
            </a:extLst>
          </p:cNvPr>
          <p:cNvSpPr/>
          <p:nvPr/>
        </p:nvSpPr>
        <p:spPr>
          <a:xfrm>
            <a:off x="4521200" y="3331910"/>
            <a:ext cx="1114822" cy="10943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E0DC4D36-1CD1-C17B-DD0F-571527A22427}"/>
              </a:ext>
            </a:extLst>
          </p:cNvPr>
          <p:cNvSpPr/>
          <p:nvPr/>
        </p:nvSpPr>
        <p:spPr>
          <a:xfrm>
            <a:off x="2311246" y="3331910"/>
            <a:ext cx="1063256" cy="110053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2B5D4F-97ED-0F93-0030-2C3F1342A3A3}"/>
              </a:ext>
            </a:extLst>
          </p:cNvPr>
          <p:cNvSpPr txBox="1"/>
          <p:nvPr/>
        </p:nvSpPr>
        <p:spPr>
          <a:xfrm>
            <a:off x="386924" y="2685489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Diurnal variations – Conc &amp; Spatial</a:t>
            </a:r>
            <a:endParaRPr kumimoji="1" lang="ko-KR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052" name="Picture 4" descr="asia aq from espo.nasa.gov">
            <a:extLst>
              <a:ext uri="{FF2B5EF4-FFF2-40B4-BE49-F238E27FC236}">
                <a16:creationId xmlns:a16="http://schemas.microsoft.com/office/drawing/2014/main" id="{1ECB2DE6-397B-C1C1-26CD-B2D081565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764" y="6101964"/>
            <a:ext cx="788236" cy="7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E1C976CC-B13D-F170-E742-B23A8590161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26081" y="5279475"/>
            <a:ext cx="758072" cy="80582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3057B7A-8E78-A9D5-1407-E93767BAD98F}"/>
              </a:ext>
            </a:extLst>
          </p:cNvPr>
          <p:cNvSpPr txBox="1"/>
          <p:nvPr/>
        </p:nvSpPr>
        <p:spPr>
          <a:xfrm>
            <a:off x="9608194" y="2615251"/>
            <a:ext cx="7777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t>Urban</a:t>
            </a:r>
            <a:endParaRPr kumimoji="1" lang="ko-KR" alt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08C309-83A8-02DA-A27D-F920B5AF7F3C}"/>
              </a:ext>
            </a:extLst>
          </p:cNvPr>
          <p:cNvSpPr txBox="1"/>
          <p:nvPr/>
        </p:nvSpPr>
        <p:spPr>
          <a:xfrm>
            <a:off x="8558768" y="2610598"/>
            <a:ext cx="9766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t>Industry</a:t>
            </a:r>
            <a:endParaRPr kumimoji="1" lang="ko-KR" alt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5B923D4-BFF3-4876-4C1A-51B19EE164C6}"/>
              </a:ext>
            </a:extLst>
          </p:cNvPr>
          <p:cNvSpPr txBox="1"/>
          <p:nvPr/>
        </p:nvSpPr>
        <p:spPr>
          <a:xfrm>
            <a:off x="10687186" y="2609155"/>
            <a:ext cx="6845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t>Rural</a:t>
            </a:r>
            <a:endParaRPr kumimoji="1" lang="ko-KR" alt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2049" name="직선 연결선[R] 2048">
            <a:extLst>
              <a:ext uri="{FF2B5EF4-FFF2-40B4-BE49-F238E27FC236}">
                <a16:creationId xmlns:a16="http://schemas.microsoft.com/office/drawing/2014/main" id="{1B9FE92E-0AA1-AFC7-2845-3EC293A60C5C}"/>
              </a:ext>
            </a:extLst>
          </p:cNvPr>
          <p:cNvCxnSpPr>
            <a:cxnSpLocks/>
            <a:stCxn id="6" idx="0"/>
            <a:endCxn id="4" idx="1"/>
          </p:cNvCxnSpPr>
          <p:nvPr/>
        </p:nvCxnSpPr>
        <p:spPr>
          <a:xfrm>
            <a:off x="1015196" y="657372"/>
            <a:ext cx="3754639" cy="1091365"/>
          </a:xfrm>
          <a:prstGeom prst="line">
            <a:avLst/>
          </a:prstGeom>
          <a:ln w="95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직선 연결선[R] 2050">
            <a:extLst>
              <a:ext uri="{FF2B5EF4-FFF2-40B4-BE49-F238E27FC236}">
                <a16:creationId xmlns:a16="http://schemas.microsoft.com/office/drawing/2014/main" id="{2F172164-2965-5759-0658-260AAA4733D9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1015196" y="657372"/>
            <a:ext cx="4068344" cy="34038"/>
          </a:xfrm>
          <a:prstGeom prst="line">
            <a:avLst/>
          </a:prstGeom>
          <a:ln w="95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직선 연결선[R] 2055">
            <a:extLst>
              <a:ext uri="{FF2B5EF4-FFF2-40B4-BE49-F238E27FC236}">
                <a16:creationId xmlns:a16="http://schemas.microsoft.com/office/drawing/2014/main" id="{6BD43422-B464-1006-6048-4F5209BEFEA2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1015196" y="657372"/>
            <a:ext cx="4068344" cy="2135254"/>
          </a:xfrm>
          <a:prstGeom prst="line">
            <a:avLst/>
          </a:prstGeom>
          <a:ln w="95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D7345AD-BBC7-E381-AD0E-B7692C721568}"/>
              </a:ext>
            </a:extLst>
          </p:cNvPr>
          <p:cNvSpPr txBox="1"/>
          <p:nvPr/>
        </p:nvSpPr>
        <p:spPr>
          <a:xfrm>
            <a:off x="1605657" y="1659917"/>
            <a:ext cx="3118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in successful operation </a:t>
            </a:r>
          </a:p>
          <a:p>
            <a:pPr marL="0" marR="0" lvl="0" indent="0" algn="r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since 2020</a:t>
            </a:r>
            <a:endParaRPr kumimoji="1" lang="ko-KR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1E4241C5-1DB1-1A97-9439-9DE54A5B958C}"/>
              </a:ext>
            </a:extLst>
          </p:cNvPr>
          <p:cNvSpPr txBox="1"/>
          <p:nvPr/>
        </p:nvSpPr>
        <p:spPr>
          <a:xfrm>
            <a:off x="11534530" y="2615251"/>
            <a:ext cx="541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t>Fire</a:t>
            </a:r>
            <a:endParaRPr kumimoji="1" lang="ko-KR" alt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074" name="Picture 10" descr="GEMS -">
            <a:extLst>
              <a:ext uri="{FF2B5EF4-FFF2-40B4-BE49-F238E27FC236}">
                <a16:creationId xmlns:a16="http://schemas.microsoft.com/office/drawing/2014/main" id="{95982D01-073B-3B79-E35B-08295A2E1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44" y="1275939"/>
            <a:ext cx="1640264" cy="61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그림 2077">
            <a:extLst>
              <a:ext uri="{FF2B5EF4-FFF2-40B4-BE49-F238E27FC236}">
                <a16:creationId xmlns:a16="http://schemas.microsoft.com/office/drawing/2014/main" id="{B15AEF3F-A155-D274-C6F7-1BC94B0EB0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20835" y="4509210"/>
            <a:ext cx="889778" cy="746508"/>
          </a:xfrm>
          <a:prstGeom prst="rect">
            <a:avLst/>
          </a:prstGeom>
        </p:spPr>
      </p:pic>
      <p:pic>
        <p:nvPicPr>
          <p:cNvPr id="2079" name="Picture 12" descr="ASIA-AQ">
            <a:extLst>
              <a:ext uri="{FF2B5EF4-FFF2-40B4-BE49-F238E27FC236}">
                <a16:creationId xmlns:a16="http://schemas.microsoft.com/office/drawing/2014/main" id="{B0EDAB9F-A9E2-0131-4018-D5EBDC3FF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764" y="-57517"/>
            <a:ext cx="1926253" cy="77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TextBox 2079">
            <a:extLst>
              <a:ext uri="{FF2B5EF4-FFF2-40B4-BE49-F238E27FC236}">
                <a16:creationId xmlns:a16="http://schemas.microsoft.com/office/drawing/2014/main" id="{3744D7F2-833D-5965-6FC3-D63F09914EF2}"/>
              </a:ext>
            </a:extLst>
          </p:cNvPr>
          <p:cNvSpPr txBox="1"/>
          <p:nvPr/>
        </p:nvSpPr>
        <p:spPr>
          <a:xfrm>
            <a:off x="9830768" y="-6662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Air Quality</a:t>
            </a:r>
            <a:endParaRPr kumimoji="1" lang="ko-KR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02A33-F100-EEBF-AC25-AAF0F07EA5C8}"/>
              </a:ext>
            </a:extLst>
          </p:cNvPr>
          <p:cNvSpPr txBox="1"/>
          <p:nvPr/>
        </p:nvSpPr>
        <p:spPr>
          <a:xfrm>
            <a:off x="1480750" y="21079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Summary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58" name="슬라이드 번호 개체 틀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B4364-1DFA-4295-98B9-CD76588D1CF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2" name="그림 51" descr="텍스트, 라인, 스크린샷, 도표이(가) 표시된 사진&#10;&#10;자동 생성된 설명">
            <a:extLst>
              <a:ext uri="{FF2B5EF4-FFF2-40B4-BE49-F238E27FC236}">
                <a16:creationId xmlns:a16="http://schemas.microsoft.com/office/drawing/2014/main" id="{B747F26E-EF53-223F-1920-87FE4A6EAC7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81" y="5009052"/>
            <a:ext cx="1848948" cy="18489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EA0199-B94F-6F06-04EF-7835BCC3E5CE}"/>
              </a:ext>
            </a:extLst>
          </p:cNvPr>
          <p:cNvSpPr txBox="1"/>
          <p:nvPr/>
        </p:nvSpPr>
        <p:spPr>
          <a:xfrm>
            <a:off x="9674094" y="4435813"/>
            <a:ext cx="16720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34" charset="-127"/>
              </a:rPr>
              <a:t>Park et al.(submitted)</a:t>
            </a:r>
            <a:endParaRPr kumimoji="1" lang="ko-KR" altLang="en-US" sz="120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29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BDA701-931A-E7B8-3583-62DA716C6EDA}"/>
              </a:ext>
            </a:extLst>
          </p:cNvPr>
          <p:cNvSpPr txBox="1">
            <a:spLocks/>
          </p:cNvSpPr>
          <p:nvPr/>
        </p:nvSpPr>
        <p:spPr>
          <a:xfrm>
            <a:off x="1109572" y="254287"/>
            <a:ext cx="9776142" cy="770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E5440-07DF-E25C-A3C6-1FF1D65F4261}"/>
              </a:ext>
            </a:extLst>
          </p:cNvPr>
          <p:cNvSpPr txBox="1"/>
          <p:nvPr/>
        </p:nvSpPr>
        <p:spPr>
          <a:xfrm>
            <a:off x="8170208" y="2671235"/>
            <a:ext cx="3748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1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i="1" dirty="0">
                <a:solidFill>
                  <a:srgbClr val="4200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all your contribution,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i="1" dirty="0">
                <a:solidFill>
                  <a:srgbClr val="4200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kumimoji="0" lang="en-US" altLang="ko-KR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edication</a:t>
            </a:r>
            <a:r>
              <a:rPr kumimoji="0" lang="en-US" altLang="ko-KR" sz="3600" b="1" i="1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i="1" dirty="0">
                <a:solidFill>
                  <a:srgbClr val="4200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i="1" dirty="0">
                <a:solidFill>
                  <a:srgbClr val="4200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kumimoji="0" lang="en-US" altLang="ko-KR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upport</a:t>
            </a:r>
            <a:r>
              <a:rPr kumimoji="0" lang="en-US" altLang="ko-KR" sz="3600" b="1" i="1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!</a:t>
            </a:r>
            <a:endParaRPr kumimoji="0" lang="ko-KR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420023"/>
              </a:solidFill>
              <a:effectLst/>
              <a:uLnTx/>
              <a:uFillTx/>
              <a:latin typeface="Verdana" panose="020B0604030504040204" pitchFamily="34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슬라이드 번호 개체 틀 2">
            <a:extLst>
              <a:ext uri="{FF2B5EF4-FFF2-40B4-BE49-F238E27FC236}">
                <a16:creationId xmlns:a16="http://schemas.microsoft.com/office/drawing/2014/main" id="{E5E14702-E091-0EBA-E871-9D153560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3150" y="6488268"/>
            <a:ext cx="2743200" cy="23320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47434-7036-48DB-A148-6B3D8EE75C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4D5E077-13C6-A35B-1894-5B12043C7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506"/>
          <a:stretch/>
        </p:blipFill>
        <p:spPr>
          <a:xfrm>
            <a:off x="219432" y="962926"/>
            <a:ext cx="7951994" cy="552534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1BA136B-84C0-DD99-7E42-89493910A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01" y="2220101"/>
            <a:ext cx="740390" cy="6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empo logo">
            <a:extLst>
              <a:ext uri="{FF2B5EF4-FFF2-40B4-BE49-F238E27FC236}">
                <a16:creationId xmlns:a16="http://schemas.microsoft.com/office/drawing/2014/main" id="{4E7E6545-9A6B-309D-8A5C-E04AEE47C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3" y="1089211"/>
            <a:ext cx="1048871" cy="10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A - Sentinel-4 patch">
            <a:extLst>
              <a:ext uri="{FF2B5EF4-FFF2-40B4-BE49-F238E27FC236}">
                <a16:creationId xmlns:a16="http://schemas.microsoft.com/office/drawing/2014/main" id="{03546C62-C96C-58FB-89E6-D9350BF9C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64" y="1044388"/>
            <a:ext cx="1062318" cy="10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673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44EE29E-1FF7-3B41-0206-35AAF172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03" y="23750"/>
            <a:ext cx="11600597" cy="94506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ko-Kore-KR" sz="3200" b="1" dirty="0">
                <a:latin typeface="Arial" panose="020B0604020202020204" pitchFamily="34" charset="0"/>
                <a:cs typeface="Arial" panose="020B0604020202020204" pitchFamily="34" charset="0"/>
              </a:rPr>
              <a:t>Plan of GK series for Atmospheric Composition</a:t>
            </a:r>
            <a:endParaRPr kumimoji="1" lang="ko-Kore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E984A971-B115-4C76-1364-4B94F26C4F25}"/>
              </a:ext>
            </a:extLst>
          </p:cNvPr>
          <p:cNvGraphicFramePr>
            <a:graphicFrameLocks noGrp="1"/>
          </p:cNvGraphicFramePr>
          <p:nvPr/>
        </p:nvGraphicFramePr>
        <p:xfrm>
          <a:off x="231726" y="1506139"/>
          <a:ext cx="11704254" cy="192024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966009">
                  <a:extLst>
                    <a:ext uri="{9D8B030D-6E8A-4147-A177-3AD203B41FA5}">
                      <a16:colId xmlns:a16="http://schemas.microsoft.com/office/drawing/2014/main" val="3619819049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410083106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946871782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084747527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4151582865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49626932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606859344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1808341387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160263309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08157053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179648268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167079838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454447406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903767100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907729259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142381608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1435567428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66676269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1512462012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918226094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611234960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48576983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881245598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182971377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127849036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526959153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935757468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94217038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1601039902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54117795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450216912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599337647"/>
                    </a:ext>
                  </a:extLst>
                </a:gridCol>
              </a:tblGrid>
              <a:tr h="123613">
                <a:tc gridSpan="6">
                  <a:txBody>
                    <a:bodyPr/>
                    <a:lstStyle/>
                    <a:p>
                      <a:r>
                        <a:rPr lang="en-US" altLang="ko-Kore-KR" b="1" dirty="0"/>
                        <a:t>Environmental</a:t>
                      </a:r>
                      <a:endParaRPr lang="ko-Kore-KR" altLang="en-US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429989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 algn="r"/>
                      <a:r>
                        <a:rPr lang="en-US" altLang="ko-Kore-KR" dirty="0"/>
                        <a:t>AQ</a:t>
                      </a:r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en-US" altLang="ko-Kore-KR" b="1" dirty="0"/>
                        <a:t>GEMS</a:t>
                      </a:r>
                    </a:p>
                    <a:p>
                      <a:pPr algn="ctr"/>
                      <a:r>
                        <a:rPr lang="en-US" altLang="ko-Kore-KR" b="1" dirty="0"/>
                        <a:t>(UV-VIS 1000 </a:t>
                      </a:r>
                      <a:r>
                        <a:rPr lang="en-US" altLang="ko-Kore-KR" b="1" dirty="0" err="1"/>
                        <a:t>ch</a:t>
                      </a:r>
                      <a:r>
                        <a:rPr lang="en-US" altLang="ko-Kore-KR" b="1" dirty="0"/>
                        <a:t>, </a:t>
                      </a:r>
                    </a:p>
                    <a:p>
                      <a:pPr algn="ctr"/>
                      <a:r>
                        <a:rPr lang="en-US" altLang="ko-Kore-KR" b="1" dirty="0"/>
                        <a:t>3.5x 7.7 km, 1 </a:t>
                      </a:r>
                      <a:r>
                        <a:rPr lang="en-US" altLang="ko-Kore-KR" b="1" dirty="0" err="1"/>
                        <a:t>hr</a:t>
                      </a:r>
                      <a:r>
                        <a:rPr lang="en-US" altLang="ko-Kore-KR" b="1" dirty="0"/>
                        <a:t>)</a:t>
                      </a:r>
                      <a:endParaRPr lang="ko-Kore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GEMS 2</a:t>
                      </a:r>
                    </a:p>
                    <a:p>
                      <a:pPr algn="ctr"/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(UV-NIR 2000 </a:t>
                      </a:r>
                      <a:r>
                        <a:rPr lang="en-US" altLang="ko-Kore-KR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</a:t>
                      </a:r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</a:p>
                    <a:p>
                      <a:pPr algn="ctr"/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4.5 x 4.97 km, 1 </a:t>
                      </a:r>
                      <a:r>
                        <a:rPr lang="en-US" altLang="ko-Kore-KR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hr</a:t>
                      </a:r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  <a:endParaRPr lang="ko-Kore-KR" altLang="en-US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764856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algn="r"/>
                      <a:r>
                        <a:rPr lang="en-US" altLang="ko-Kore-KR" dirty="0"/>
                        <a:t>GHG</a:t>
                      </a:r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GHG(L, x5)</a:t>
                      </a:r>
                    </a:p>
                    <a:p>
                      <a:pPr algn="ctr"/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1.6 um FPI</a:t>
                      </a:r>
                      <a:endParaRPr lang="ko-Kore-KR" altLang="en-US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905077"/>
                  </a:ext>
                </a:extLst>
              </a:tr>
            </a:tbl>
          </a:graphicData>
        </a:graphic>
      </p:graphicFrame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E2F4365F-A8CC-9E5A-D4B5-CB6DA732E734}"/>
              </a:ext>
            </a:extLst>
          </p:cNvPr>
          <p:cNvGraphicFramePr>
            <a:graphicFrameLocks noGrp="1"/>
          </p:cNvGraphicFramePr>
          <p:nvPr/>
        </p:nvGraphicFramePr>
        <p:xfrm>
          <a:off x="231726" y="3642233"/>
          <a:ext cx="11704254" cy="13716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966009">
                  <a:extLst>
                    <a:ext uri="{9D8B030D-6E8A-4147-A177-3AD203B41FA5}">
                      <a16:colId xmlns:a16="http://schemas.microsoft.com/office/drawing/2014/main" val="2420689139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62527815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692373336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196572692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121667590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592718722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173912915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301755135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1306225796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776037009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13554102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403825371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809911290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960020340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113192584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07074740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516141950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383268664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012613304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81800494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64688625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875021274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278879894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81418995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179375158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841168686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89072950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62092816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3134534507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4200670011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1195477693"/>
                    </a:ext>
                  </a:extLst>
                </a:gridCol>
                <a:gridCol w="346395">
                  <a:extLst>
                    <a:ext uri="{9D8B030D-6E8A-4147-A177-3AD203B41FA5}">
                      <a16:colId xmlns:a16="http://schemas.microsoft.com/office/drawing/2014/main" val="1896899899"/>
                    </a:ext>
                  </a:extLst>
                </a:gridCol>
              </a:tblGrid>
              <a:tr h="123613">
                <a:tc gridSpan="6">
                  <a:txBody>
                    <a:bodyPr/>
                    <a:lstStyle/>
                    <a:p>
                      <a:r>
                        <a:rPr lang="en-US" altLang="ko-Kore-KR" b="1" dirty="0"/>
                        <a:t>Meteorological</a:t>
                      </a:r>
                      <a:endParaRPr lang="ko-Kore-KR" altLang="en-US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66521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 algn="r"/>
                      <a:r>
                        <a:rPr lang="en-US" altLang="ko-Kore-KR" dirty="0" err="1"/>
                        <a:t>Imag</a:t>
                      </a:r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altLang="ko-Kore-KR" dirty="0"/>
                        <a:t>MI</a:t>
                      </a:r>
                    </a:p>
                    <a:p>
                      <a:pPr algn="ctr"/>
                      <a:r>
                        <a:rPr lang="en-US" altLang="ko-Kore-KR" dirty="0"/>
                        <a:t>(5 </a:t>
                      </a:r>
                      <a:r>
                        <a:rPr lang="en-US" altLang="ko-Kore-KR" dirty="0" err="1"/>
                        <a:t>ch</a:t>
                      </a:r>
                      <a:r>
                        <a:rPr lang="en-US" altLang="ko-Kore-KR" dirty="0"/>
                        <a:t>, 1/4 km, 1hr)</a:t>
                      </a:r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altLang="ko-Kore-KR" b="1" dirty="0"/>
                        <a:t>AMI</a:t>
                      </a:r>
                    </a:p>
                    <a:p>
                      <a:pPr algn="ctr"/>
                      <a:r>
                        <a:rPr lang="en-US" altLang="ko-Kore-KR" b="1" dirty="0"/>
                        <a:t>(16 </a:t>
                      </a:r>
                      <a:r>
                        <a:rPr lang="en-US" altLang="ko-Kore-KR" b="1" dirty="0" err="1"/>
                        <a:t>ch</a:t>
                      </a:r>
                      <a:r>
                        <a:rPr lang="en-US" altLang="ko-Kore-KR" b="1" dirty="0"/>
                        <a:t>, 0.5/2 km, 10 min)</a:t>
                      </a:r>
                      <a:endParaRPr lang="ko-Kore-KR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AMI 2</a:t>
                      </a:r>
                    </a:p>
                    <a:p>
                      <a:pPr algn="ctr"/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(18 </a:t>
                      </a:r>
                      <a:r>
                        <a:rPr lang="en-US" altLang="ko-Kore-KR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</a:t>
                      </a:r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0.25/1 km, 2 min)</a:t>
                      </a:r>
                      <a:endParaRPr lang="ko-Kore-KR" altLang="en-US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942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altLang="ko-Kore-KR" dirty="0"/>
                        <a:t>IRS</a:t>
                      </a:r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altLang="ko-Kore-KR" dirty="0"/>
                        <a:t>IR Sounder</a:t>
                      </a:r>
                      <a:endParaRPr lang="ko-Kore-KR" alt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976565"/>
                  </a:ext>
                </a:extLst>
              </a:tr>
            </a:tbl>
          </a:graphicData>
        </a:graphic>
      </p:graphicFrame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4D621745-C7B4-F7B4-ED1D-BC948587BEC6}"/>
              </a:ext>
            </a:extLst>
          </p:cNvPr>
          <p:cNvGraphicFramePr>
            <a:graphicFrameLocks noGrp="1"/>
          </p:cNvGraphicFramePr>
          <p:nvPr/>
        </p:nvGraphicFramePr>
        <p:xfrm>
          <a:off x="231648" y="5215001"/>
          <a:ext cx="11700065" cy="128016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965664">
                  <a:extLst>
                    <a:ext uri="{9D8B030D-6E8A-4147-A177-3AD203B41FA5}">
                      <a16:colId xmlns:a16="http://schemas.microsoft.com/office/drawing/2014/main" val="4032795611"/>
                    </a:ext>
                  </a:extLst>
                </a:gridCol>
                <a:gridCol w="1731355">
                  <a:extLst>
                    <a:ext uri="{9D8B030D-6E8A-4147-A177-3AD203B41FA5}">
                      <a16:colId xmlns:a16="http://schemas.microsoft.com/office/drawing/2014/main" val="4143422662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3913272816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4269017690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325515820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3577399423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2999028689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2999802808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3848872821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378681870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2663660040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317241339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3046423251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1988587200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2238405176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2618877841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3600831800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1314366265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1499866685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300023035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3509082959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480635964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2591016882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2879685152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682412053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1860730120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1316208302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2083741492"/>
                    </a:ext>
                  </a:extLst>
                </a:gridCol>
              </a:tblGrid>
              <a:tr h="123613">
                <a:tc gridSpan="2">
                  <a:txBody>
                    <a:bodyPr/>
                    <a:lstStyle/>
                    <a:p>
                      <a:r>
                        <a:rPr lang="en-US" altLang="ko-Kore-KR" b="1" dirty="0"/>
                        <a:t>Oceanic</a:t>
                      </a:r>
                      <a:endParaRPr lang="ko-Kore-KR" altLang="en-US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14408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 algn="r"/>
                      <a:r>
                        <a:rPr lang="en-US" altLang="ko-Kore-KR" dirty="0"/>
                        <a:t>OC</a:t>
                      </a:r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ko-Kore-KR" dirty="0"/>
                        <a:t>GOCI</a:t>
                      </a:r>
                    </a:p>
                    <a:p>
                      <a:pPr algn="ctr"/>
                      <a:r>
                        <a:rPr lang="en-US" altLang="ko-Kore-KR" dirty="0"/>
                        <a:t>(412 – 865 nm, 8 </a:t>
                      </a:r>
                      <a:r>
                        <a:rPr lang="en-US" altLang="ko-Kore-KR" dirty="0" err="1"/>
                        <a:t>ch</a:t>
                      </a:r>
                      <a:r>
                        <a:rPr lang="en-US" altLang="ko-Kore-KR" dirty="0"/>
                        <a:t>, </a:t>
                      </a:r>
                    </a:p>
                    <a:p>
                      <a:pPr algn="ctr"/>
                      <a:r>
                        <a:rPr lang="en-US" altLang="ko-Kore-KR" dirty="0"/>
                        <a:t>500 m, 1 </a:t>
                      </a:r>
                      <a:r>
                        <a:rPr lang="en-US" altLang="ko-Kore-KR" dirty="0" err="1"/>
                        <a:t>hr</a:t>
                      </a:r>
                      <a:r>
                        <a:rPr lang="en-US" altLang="ko-Kore-KR" dirty="0"/>
                        <a:t>)</a:t>
                      </a:r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en-US" altLang="ko-Kore-KR" b="1" dirty="0"/>
                        <a:t>GOCI 2</a:t>
                      </a:r>
                    </a:p>
                    <a:p>
                      <a:pPr algn="ctr"/>
                      <a:r>
                        <a:rPr lang="en-US" altLang="ko-Kore-KR" b="1" dirty="0"/>
                        <a:t>(380 – 865 nm, 13 </a:t>
                      </a:r>
                      <a:r>
                        <a:rPr lang="en-US" altLang="ko-Kore-KR" b="1" dirty="0" err="1"/>
                        <a:t>ch</a:t>
                      </a:r>
                      <a:r>
                        <a:rPr lang="en-US" altLang="ko-Kore-KR" b="1" dirty="0"/>
                        <a:t>, </a:t>
                      </a:r>
                    </a:p>
                    <a:p>
                      <a:pPr algn="ctr"/>
                      <a:r>
                        <a:rPr lang="en-US" altLang="ko-Kore-KR" b="1" dirty="0"/>
                        <a:t>250 m, 1 </a:t>
                      </a:r>
                      <a:r>
                        <a:rPr lang="en-US" altLang="ko-Kore-KR" b="1" dirty="0" err="1"/>
                        <a:t>hr</a:t>
                      </a:r>
                      <a:r>
                        <a:rPr lang="en-US" altLang="ko-Kore-KR" b="1" dirty="0"/>
                        <a:t>)</a:t>
                      </a:r>
                      <a:endParaRPr lang="ko-Kore-KR" altLang="en-US" b="1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GOCI 3</a:t>
                      </a:r>
                    </a:p>
                    <a:p>
                      <a:pPr algn="ctr"/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(380 – 1030 nm, 16 </a:t>
                      </a:r>
                      <a:r>
                        <a:rPr lang="en-US" altLang="ko-Kore-KR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</a:t>
                      </a:r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</a:p>
                    <a:p>
                      <a:pPr algn="ctr"/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&lt;250 m, &lt; 1 </a:t>
                      </a:r>
                      <a:r>
                        <a:rPr lang="en-US" altLang="ko-Kore-KR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hr</a:t>
                      </a:r>
                      <a:r>
                        <a:rPr lang="en-US" altLang="ko-Kore-KR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  <a:endParaRPr lang="ko-Kore-KR" altLang="en-US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276260"/>
                  </a:ext>
                </a:extLst>
              </a:tr>
            </a:tbl>
          </a:graphicData>
        </a:graphic>
      </p:graphicFrame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FA5AF609-76F7-67C4-9CAD-230BE90E3A57}"/>
              </a:ext>
            </a:extLst>
          </p:cNvPr>
          <p:cNvGraphicFramePr>
            <a:graphicFrameLocks noGrp="1"/>
          </p:cNvGraphicFramePr>
          <p:nvPr/>
        </p:nvGraphicFramePr>
        <p:xfrm>
          <a:off x="231648" y="1033145"/>
          <a:ext cx="11700065" cy="37084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965664">
                  <a:extLst>
                    <a:ext uri="{9D8B030D-6E8A-4147-A177-3AD203B41FA5}">
                      <a16:colId xmlns:a16="http://schemas.microsoft.com/office/drawing/2014/main" val="376935971"/>
                    </a:ext>
                  </a:extLst>
                </a:gridCol>
                <a:gridCol w="692542">
                  <a:extLst>
                    <a:ext uri="{9D8B030D-6E8A-4147-A177-3AD203B41FA5}">
                      <a16:colId xmlns:a16="http://schemas.microsoft.com/office/drawing/2014/main" val="1643352444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2832480694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4055682222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4090642745"/>
                    </a:ext>
                  </a:extLst>
                </a:gridCol>
                <a:gridCol w="692542">
                  <a:extLst>
                    <a:ext uri="{9D8B030D-6E8A-4147-A177-3AD203B41FA5}">
                      <a16:colId xmlns:a16="http://schemas.microsoft.com/office/drawing/2014/main" val="3377373629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2825349146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1369282777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1044521795"/>
                    </a:ext>
                  </a:extLst>
                </a:gridCol>
                <a:gridCol w="692542">
                  <a:extLst>
                    <a:ext uri="{9D8B030D-6E8A-4147-A177-3AD203B41FA5}">
                      <a16:colId xmlns:a16="http://schemas.microsoft.com/office/drawing/2014/main" val="3609495702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2789245169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1089672354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274647013"/>
                    </a:ext>
                  </a:extLst>
                </a:gridCol>
                <a:gridCol w="692542">
                  <a:extLst>
                    <a:ext uri="{9D8B030D-6E8A-4147-A177-3AD203B41FA5}">
                      <a16:colId xmlns:a16="http://schemas.microsoft.com/office/drawing/2014/main" val="571676224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1561990902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3090080394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1951610439"/>
                    </a:ext>
                  </a:extLst>
                </a:gridCol>
                <a:gridCol w="692542">
                  <a:extLst>
                    <a:ext uri="{9D8B030D-6E8A-4147-A177-3AD203B41FA5}">
                      <a16:colId xmlns:a16="http://schemas.microsoft.com/office/drawing/2014/main" val="2023602912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4236597089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3296454702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645815929"/>
                    </a:ext>
                  </a:extLst>
                </a:gridCol>
                <a:gridCol w="692542">
                  <a:extLst>
                    <a:ext uri="{9D8B030D-6E8A-4147-A177-3AD203B41FA5}">
                      <a16:colId xmlns:a16="http://schemas.microsoft.com/office/drawing/2014/main" val="1137730344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3914969008"/>
                    </a:ext>
                  </a:extLst>
                </a:gridCol>
                <a:gridCol w="346271">
                  <a:extLst>
                    <a:ext uri="{9D8B030D-6E8A-4147-A177-3AD203B41FA5}">
                      <a16:colId xmlns:a16="http://schemas.microsoft.com/office/drawing/2014/main" val="1007025337"/>
                    </a:ext>
                  </a:extLst>
                </a:gridCol>
                <a:gridCol w="692542">
                  <a:extLst>
                    <a:ext uri="{9D8B030D-6E8A-4147-A177-3AD203B41FA5}">
                      <a16:colId xmlns:a16="http://schemas.microsoft.com/office/drawing/2014/main" val="1732009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‘</a:t>
                      </a:r>
                      <a:r>
                        <a:rPr lang="en-US" altLang="ko-Kore-KR" sz="1400" b="1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‘</a:t>
                      </a:r>
                      <a:r>
                        <a:rPr lang="en-US" altLang="ko-Kore-KR" sz="1400" b="1" dirty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‘</a:t>
                      </a:r>
                      <a:r>
                        <a:rPr lang="en-US" altLang="ko-Kore-KR" sz="1400" b="1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‘</a:t>
                      </a:r>
                      <a:r>
                        <a:rPr lang="en-US" altLang="ko-Kore-KR" sz="1400" b="1" dirty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‘</a:t>
                      </a:r>
                      <a:r>
                        <a:rPr lang="en-US" altLang="ko-Kore-KR" sz="1400" b="1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‘</a:t>
                      </a:r>
                      <a:r>
                        <a:rPr lang="en-US" altLang="ko-Kore-KR" sz="1400" b="1" dirty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‘</a:t>
                      </a:r>
                      <a:r>
                        <a:rPr lang="en-US" altLang="ko-Kore-KR" sz="1400" b="1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ko-Kore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985233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01959BDD-C628-2CF5-CCEC-06631B3F6914}"/>
              </a:ext>
            </a:extLst>
          </p:cNvPr>
          <p:cNvSpPr/>
          <p:nvPr/>
        </p:nvSpPr>
        <p:spPr>
          <a:xfrm>
            <a:off x="4657344" y="1865376"/>
            <a:ext cx="3816096" cy="92659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5926B4E-975F-DE8C-216D-9707C297FA7E}"/>
              </a:ext>
            </a:extLst>
          </p:cNvPr>
          <p:cNvSpPr/>
          <p:nvPr/>
        </p:nvSpPr>
        <p:spPr>
          <a:xfrm>
            <a:off x="4346448" y="3986784"/>
            <a:ext cx="4114800" cy="688848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D4D6973-1E9F-FCE3-2C9A-B800A37F9A34}"/>
              </a:ext>
            </a:extLst>
          </p:cNvPr>
          <p:cNvSpPr/>
          <p:nvPr/>
        </p:nvSpPr>
        <p:spPr>
          <a:xfrm>
            <a:off x="4675632" y="5577840"/>
            <a:ext cx="3816096" cy="92659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34C0C-2251-49E8-812C-30829C41AEE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658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>
            <a:extLst>
              <a:ext uri="{FF2B5EF4-FFF2-40B4-BE49-F238E27FC236}">
                <a16:creationId xmlns:a16="http://schemas.microsoft.com/office/drawing/2014/main" id="{3020AC3C-EDF1-7A6B-8A95-DB9DB1206089}"/>
              </a:ext>
            </a:extLst>
          </p:cNvPr>
          <p:cNvGrpSpPr/>
          <p:nvPr/>
        </p:nvGrpSpPr>
        <p:grpSpPr>
          <a:xfrm>
            <a:off x="1377199" y="1056639"/>
            <a:ext cx="6159344" cy="5774385"/>
            <a:chOff x="1377199" y="1056639"/>
            <a:chExt cx="6159344" cy="577438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73D55F19-AB71-469B-47B0-89CB125A2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7199" y="1056639"/>
              <a:ext cx="6159344" cy="5774385"/>
            </a:xfrm>
            <a:prstGeom prst="rect">
              <a:avLst/>
            </a:prstGeom>
          </p:spPr>
        </p:pic>
        <p:cxnSp>
          <p:nvCxnSpPr>
            <p:cNvPr id="15" name="직선 연결선[R] 14">
              <a:extLst>
                <a:ext uri="{FF2B5EF4-FFF2-40B4-BE49-F238E27FC236}">
                  <a16:creationId xmlns:a16="http://schemas.microsoft.com/office/drawing/2014/main" id="{10552605-9D18-D093-8501-92316AF2EBB8}"/>
                </a:ext>
              </a:extLst>
            </p:cNvPr>
            <p:cNvCxnSpPr/>
            <p:nvPr/>
          </p:nvCxnSpPr>
          <p:spPr>
            <a:xfrm flipH="1">
              <a:off x="3636579" y="4508938"/>
              <a:ext cx="672662" cy="9564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[R] 15">
              <a:extLst>
                <a:ext uri="{FF2B5EF4-FFF2-40B4-BE49-F238E27FC236}">
                  <a16:creationId xmlns:a16="http://schemas.microsoft.com/office/drawing/2014/main" id="{9A8E9DBF-AE04-CCE6-38C4-101230E0EA90}"/>
                </a:ext>
              </a:extLst>
            </p:cNvPr>
            <p:cNvCxnSpPr>
              <a:cxnSpLocks/>
            </p:cNvCxnSpPr>
            <p:nvPr/>
          </p:nvCxnSpPr>
          <p:spPr>
            <a:xfrm>
              <a:off x="5144812" y="4535214"/>
              <a:ext cx="656898" cy="951186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호 19">
              <a:extLst>
                <a:ext uri="{FF2B5EF4-FFF2-40B4-BE49-F238E27FC236}">
                  <a16:creationId xmlns:a16="http://schemas.microsoft.com/office/drawing/2014/main" id="{0873D97C-78C9-64F0-397C-B38A3F0AAC51}"/>
                </a:ext>
              </a:extLst>
            </p:cNvPr>
            <p:cNvSpPr/>
            <p:nvPr/>
          </p:nvSpPr>
          <p:spPr>
            <a:xfrm rot="5400000">
              <a:off x="4192586" y="4131612"/>
              <a:ext cx="1068329" cy="2285446"/>
            </a:xfrm>
            <a:prstGeom prst="arc">
              <a:avLst>
                <a:gd name="adj1" fmla="val 16878327"/>
                <a:gd name="adj2" fmla="val 4765235"/>
              </a:avLst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1" name="호 20">
              <a:extLst>
                <a:ext uri="{FF2B5EF4-FFF2-40B4-BE49-F238E27FC236}">
                  <a16:creationId xmlns:a16="http://schemas.microsoft.com/office/drawing/2014/main" id="{29D9F06C-D6B6-1884-386D-C0FB622277A9}"/>
                </a:ext>
              </a:extLst>
            </p:cNvPr>
            <p:cNvSpPr/>
            <p:nvPr/>
          </p:nvSpPr>
          <p:spPr>
            <a:xfrm rot="5400000">
              <a:off x="4476637" y="3973679"/>
              <a:ext cx="485013" cy="903890"/>
            </a:xfrm>
            <a:prstGeom prst="arc">
              <a:avLst>
                <a:gd name="adj1" fmla="val 16878327"/>
                <a:gd name="adj2" fmla="val 4765235"/>
              </a:avLst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463D6B72-FAA8-5E9B-E31B-65017BEE2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4" y="276993"/>
            <a:ext cx="11008390" cy="576299"/>
          </a:xfrm>
        </p:spPr>
        <p:txBody>
          <a:bodyPr/>
          <a:lstStyle/>
          <a:p>
            <a:r>
              <a:rPr kumimoji="1" lang="en-US" altLang="ko-Kore-KR" dirty="0"/>
              <a:t>GEO Constellation of Air Quality Observation</a:t>
            </a:r>
            <a:endParaRPr kumimoji="1" lang="ko-Kore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88048-6CD0-4685-13D7-4704A20D3014}"/>
              </a:ext>
            </a:extLst>
          </p:cNvPr>
          <p:cNvSpPr txBox="1"/>
          <p:nvPr/>
        </p:nvSpPr>
        <p:spPr>
          <a:xfrm>
            <a:off x="6335722" y="6387050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400" dirty="0"/>
              <a:t>(2020-</a:t>
            </a:r>
            <a:r>
              <a:rPr kumimoji="1" lang="ko-KR" altLang="en-US" sz="1400" dirty="0"/>
              <a:t> </a:t>
            </a:r>
            <a:r>
              <a:rPr kumimoji="1" lang="en-US" altLang="ko-Kore-KR" sz="1400" dirty="0"/>
              <a:t>)</a:t>
            </a:r>
            <a:endParaRPr kumimoji="1" lang="ko-Kore-KR" alt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C2601-1F87-1776-B729-1B9F91AF8199}"/>
              </a:ext>
            </a:extLst>
          </p:cNvPr>
          <p:cNvSpPr txBox="1"/>
          <p:nvPr/>
        </p:nvSpPr>
        <p:spPr>
          <a:xfrm>
            <a:off x="6562625" y="939770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400" dirty="0"/>
              <a:t>(2023-)</a:t>
            </a:r>
            <a:endParaRPr kumimoji="1" lang="ko-Kore-KR" alt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3D518-E8DD-4B68-C3A5-56F69F239289}"/>
              </a:ext>
            </a:extLst>
          </p:cNvPr>
          <p:cNvSpPr txBox="1"/>
          <p:nvPr/>
        </p:nvSpPr>
        <p:spPr>
          <a:xfrm>
            <a:off x="578219" y="2822231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400" dirty="0"/>
              <a:t>(2025-)</a:t>
            </a:r>
            <a:endParaRPr kumimoji="1" lang="ko-Kore-KR" alt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6273E7-132C-ECB8-AB68-E7362BE4DA8D}"/>
              </a:ext>
            </a:extLst>
          </p:cNvPr>
          <p:cNvSpPr txBox="1"/>
          <p:nvPr/>
        </p:nvSpPr>
        <p:spPr>
          <a:xfrm>
            <a:off x="226402" y="6398760"/>
            <a:ext cx="4114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Kim et al.(BAMS 2020)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6F4C6-DD5E-3443-250C-989F3A9485A9}"/>
              </a:ext>
            </a:extLst>
          </p:cNvPr>
          <p:cNvSpPr txBox="1"/>
          <p:nvPr/>
        </p:nvSpPr>
        <p:spPr>
          <a:xfrm>
            <a:off x="7337760" y="1152939"/>
            <a:ext cx="74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ko-K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ore-KR" sz="1800" dirty="0">
                <a:latin typeface="Arial" panose="020B0604020202020204" pitchFamily="34" charset="0"/>
                <a:cs typeface="Arial" panose="020B0604020202020204" pitchFamily="34" charset="0"/>
              </a:rPr>
              <a:t>ABI</a:t>
            </a:r>
            <a:endParaRPr kumimoji="1" lang="ko-Kore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85C032-96D2-7C57-C37F-478604366651}"/>
              </a:ext>
            </a:extLst>
          </p:cNvPr>
          <p:cNvSpPr txBox="1"/>
          <p:nvPr/>
        </p:nvSpPr>
        <p:spPr>
          <a:xfrm>
            <a:off x="7130736" y="6488668"/>
            <a:ext cx="183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ko-K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ore-KR" sz="1800" dirty="0">
                <a:latin typeface="Arial" panose="020B0604020202020204" pitchFamily="34" charset="0"/>
                <a:cs typeface="Arial" panose="020B0604020202020204" pitchFamily="34" charset="0"/>
              </a:rPr>
              <a:t>AMI + GOCI-2</a:t>
            </a:r>
            <a:endParaRPr kumimoji="1" lang="ko-Kore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67190-256D-92FF-BDAA-0E6008B5DFA5}"/>
              </a:ext>
            </a:extLst>
          </p:cNvPr>
          <p:cNvSpPr txBox="1"/>
          <p:nvPr/>
        </p:nvSpPr>
        <p:spPr>
          <a:xfrm>
            <a:off x="850820" y="3346174"/>
            <a:ext cx="81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800" dirty="0">
                <a:latin typeface="Arial" panose="020B0604020202020204" pitchFamily="34" charset="0"/>
                <a:cs typeface="Arial" panose="020B0604020202020204" pitchFamily="34" charset="0"/>
              </a:rPr>
              <a:t>UVN</a:t>
            </a:r>
          </a:p>
          <a:p>
            <a:r>
              <a:rPr kumimoji="1" lang="en-US" altLang="ko-Kore-KR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ko-K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r>
              <a:rPr kumimoji="1" lang="en-US" altLang="ko-Kore-KR" sz="18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BEBD9-BFEB-E5EC-6B9E-D2E7AB1F275F}"/>
              </a:ext>
            </a:extLst>
          </p:cNvPr>
          <p:cNvSpPr txBox="1"/>
          <p:nvPr/>
        </p:nvSpPr>
        <p:spPr>
          <a:xfrm>
            <a:off x="8907073" y="5299258"/>
            <a:ext cx="3167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sz="1600" dirty="0"/>
              <a:t>Background image: </a:t>
            </a:r>
          </a:p>
          <a:p>
            <a:r>
              <a:rPr kumimoji="1" lang="en-US" altLang="ko-Kore-KR" sz="1600" dirty="0"/>
              <a:t>  10-year average NO</a:t>
            </a:r>
            <a:r>
              <a:rPr kumimoji="1" lang="en-US" altLang="ko-Kore-KR" sz="1600" baseline="-25000" dirty="0"/>
              <a:t>2</a:t>
            </a:r>
            <a:r>
              <a:rPr kumimoji="1" lang="en-US" altLang="ko-Kore-KR" sz="1600" dirty="0"/>
              <a:t> </a:t>
            </a:r>
          </a:p>
          <a:p>
            <a:r>
              <a:rPr kumimoji="1" lang="en-US" altLang="ko-Kore-KR" sz="1600" dirty="0"/>
              <a:t>  column density</a:t>
            </a:r>
          </a:p>
          <a:p>
            <a:r>
              <a:rPr kumimoji="1" lang="en-US" altLang="ko-Kore-KR" sz="1600" dirty="0"/>
              <a:t>  from OMI (2005-2014)</a:t>
            </a:r>
            <a:endParaRPr kumimoji="1" lang="ko-Kore-KR" altLang="en-US" sz="1600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C6271A6-9EE0-CC5E-2AD5-00360FE4B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547" y="877329"/>
            <a:ext cx="2648209" cy="34228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81077B-5EF3-BDDB-5309-128B35F5FE32}"/>
              </a:ext>
            </a:extLst>
          </p:cNvPr>
          <p:cNvSpPr txBox="1"/>
          <p:nvPr/>
        </p:nvSpPr>
        <p:spPr>
          <a:xfrm>
            <a:off x="9173727" y="4330354"/>
            <a:ext cx="233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800" dirty="0">
                <a:latin typeface="Arial" panose="020B0604020202020204" pitchFamily="34" charset="0"/>
                <a:cs typeface="Arial" panose="020B0604020202020204" pitchFamily="34" charset="0"/>
              </a:rPr>
              <a:t>CEOS AC-VC (2019)</a:t>
            </a:r>
            <a:endParaRPr kumimoji="1" lang="ko-Kore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19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D3DA7B57-5F29-DE60-F864-F436ABFCCA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1" r="21752" b="40546"/>
          <a:stretch/>
        </p:blipFill>
        <p:spPr>
          <a:xfrm rot="8677320">
            <a:off x="719536" y="1069686"/>
            <a:ext cx="1823184" cy="1850376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26B4DF52-295F-6936-B404-71867EA19AB0}"/>
              </a:ext>
            </a:extLst>
          </p:cNvPr>
          <p:cNvSpPr txBox="1">
            <a:spLocks/>
          </p:cNvSpPr>
          <p:nvPr/>
        </p:nvSpPr>
        <p:spPr>
          <a:xfrm>
            <a:off x="242315" y="57672"/>
            <a:ext cx="11707369" cy="576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GEMS – Air Quality Observation over Asia</a:t>
            </a:r>
            <a:br>
              <a:rPr kumimoji="1"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in High </a:t>
            </a:r>
            <a:r>
              <a:rPr kumimoji="1" lang="en-US" altLang="ko-K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kumimoji="1"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-temporal Resolution</a:t>
            </a:r>
            <a:endParaRPr kumimoji="1"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42F47B2-04E6-0411-8DD7-10EE629E1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4"/>
          <a:stretch/>
        </p:blipFill>
        <p:spPr>
          <a:xfrm>
            <a:off x="2868467" y="1600058"/>
            <a:ext cx="8500164" cy="5306710"/>
          </a:xfrm>
          <a:prstGeom prst="rect">
            <a:avLst/>
          </a:prstGeom>
        </p:spPr>
      </p:pic>
      <p:cxnSp>
        <p:nvCxnSpPr>
          <p:cNvPr id="7" name="직선 연결선[R] 18">
            <a:extLst>
              <a:ext uri="{FF2B5EF4-FFF2-40B4-BE49-F238E27FC236}">
                <a16:creationId xmlns:a16="http://schemas.microsoft.com/office/drawing/2014/main" id="{28FA1270-BFAE-9F6F-E744-A63FC2A2F109}"/>
              </a:ext>
            </a:extLst>
          </p:cNvPr>
          <p:cNvCxnSpPr>
            <a:cxnSpLocks/>
          </p:cNvCxnSpPr>
          <p:nvPr/>
        </p:nvCxnSpPr>
        <p:spPr>
          <a:xfrm>
            <a:off x="1836600" y="2426208"/>
            <a:ext cx="1031867" cy="32545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[R] 19">
            <a:extLst>
              <a:ext uri="{FF2B5EF4-FFF2-40B4-BE49-F238E27FC236}">
                <a16:creationId xmlns:a16="http://schemas.microsoft.com/office/drawing/2014/main" id="{D7A46DC9-2CB6-6D98-2151-2510AC589E7C}"/>
              </a:ext>
            </a:extLst>
          </p:cNvPr>
          <p:cNvCxnSpPr>
            <a:cxnSpLocks/>
          </p:cNvCxnSpPr>
          <p:nvPr/>
        </p:nvCxnSpPr>
        <p:spPr>
          <a:xfrm flipV="1">
            <a:off x="1836600" y="1961322"/>
            <a:ext cx="1264409" cy="464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3CF5D4-6E66-862F-55FE-852A25EFC88E}"/>
              </a:ext>
            </a:extLst>
          </p:cNvPr>
          <p:cNvSpPr txBox="1"/>
          <p:nvPr/>
        </p:nvSpPr>
        <p:spPr>
          <a:xfrm>
            <a:off x="2948469" y="5038283"/>
            <a:ext cx="409086" cy="276999"/>
          </a:xfrm>
          <a:prstGeom prst="rect">
            <a:avLst/>
          </a:prstGeom>
          <a:solidFill>
            <a:srgbClr val="B9D8E5"/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1200" dirty="0"/>
              <a:t>SO</a:t>
            </a:r>
            <a:r>
              <a:rPr kumimoji="1" lang="en-US" altLang="ko-KR" sz="1200" baseline="-25000" dirty="0"/>
              <a:t>2</a:t>
            </a:r>
            <a:endParaRPr kumimoji="1" lang="ko-KR" altLang="en-US" sz="12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ED74A9-A437-29FC-C9FB-CBD8A5EF4A6E}"/>
              </a:ext>
            </a:extLst>
          </p:cNvPr>
          <p:cNvSpPr txBox="1"/>
          <p:nvPr/>
        </p:nvSpPr>
        <p:spPr>
          <a:xfrm>
            <a:off x="3910979" y="5037399"/>
            <a:ext cx="437940" cy="276999"/>
          </a:xfrm>
          <a:prstGeom prst="rect">
            <a:avLst/>
          </a:prstGeom>
          <a:solidFill>
            <a:srgbClr val="B9D8E5"/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1200" dirty="0"/>
              <a:t>NO</a:t>
            </a:r>
            <a:r>
              <a:rPr kumimoji="1" lang="en-US" altLang="ko-KR" sz="1200" baseline="-25000" dirty="0"/>
              <a:t>2</a:t>
            </a:r>
            <a:endParaRPr kumimoji="1" lang="ko-KR" altLang="en-US" sz="12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A92FED-6989-83DA-B765-0F6DA0E29025}"/>
              </a:ext>
            </a:extLst>
          </p:cNvPr>
          <p:cNvSpPr txBox="1"/>
          <p:nvPr/>
        </p:nvSpPr>
        <p:spPr>
          <a:xfrm>
            <a:off x="8322956" y="2076133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dirty="0">
                <a:solidFill>
                  <a:srgbClr val="0000FF"/>
                </a:solidFill>
              </a:rPr>
              <a:t>CHOCHO</a:t>
            </a:r>
            <a:endParaRPr kumimoji="1" lang="ko-KR" altLang="en-US" sz="1600" baseline="-25000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B083EB-3244-BB61-AF36-13F1CEF4276D}"/>
              </a:ext>
            </a:extLst>
          </p:cNvPr>
          <p:cNvSpPr txBox="1"/>
          <p:nvPr/>
        </p:nvSpPr>
        <p:spPr>
          <a:xfrm>
            <a:off x="6482306" y="3495117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dirty="0">
                <a:solidFill>
                  <a:srgbClr val="0000FF"/>
                </a:solidFill>
              </a:rPr>
              <a:t>HONO</a:t>
            </a:r>
            <a:endParaRPr kumimoji="1" lang="ko-KR" altLang="en-US" sz="1600" baseline="-25000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215231-2AEB-4D5A-B727-4B467D5E6FA2}"/>
              </a:ext>
            </a:extLst>
          </p:cNvPr>
          <p:cNvSpPr txBox="1"/>
          <p:nvPr/>
        </p:nvSpPr>
        <p:spPr>
          <a:xfrm>
            <a:off x="6440580" y="4396606"/>
            <a:ext cx="1279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Clouds </a:t>
            </a:r>
          </a:p>
          <a:p>
            <a:pPr algn="ctr"/>
            <a:r>
              <a:rPr kumimoji="1"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(ECF, CCP)</a:t>
            </a:r>
            <a:endParaRPr kumimoji="1" lang="ko-KR" alt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How to Draw Clouds - Really Easy Drawing Tutorial">
            <a:extLst>
              <a:ext uri="{FF2B5EF4-FFF2-40B4-BE49-F238E27FC236}">
                <a16:creationId xmlns:a16="http://schemas.microsoft.com/office/drawing/2014/main" id="{FBF2C94C-A6E6-C181-A773-A7A7EC867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1" r="3368" b="35589"/>
          <a:stretch/>
        </p:blipFill>
        <p:spPr bwMode="auto">
          <a:xfrm>
            <a:off x="4656206" y="1484205"/>
            <a:ext cx="2107705" cy="9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20D92D-A942-05E7-DCF7-6A85C9618632}"/>
              </a:ext>
            </a:extLst>
          </p:cNvPr>
          <p:cNvSpPr txBox="1"/>
          <p:nvPr/>
        </p:nvSpPr>
        <p:spPr>
          <a:xfrm>
            <a:off x="675494" y="2993196"/>
            <a:ext cx="1762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NIER/KARI </a:t>
            </a:r>
          </a:p>
          <a:p>
            <a:pPr algn="ctr"/>
            <a:r>
              <a:rPr kumimoji="1" lang="en-US" altLang="ko-K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GEMS</a:t>
            </a:r>
          </a:p>
          <a:p>
            <a:pPr algn="ctr"/>
            <a:r>
              <a:rPr kumimoji="1" lang="en-US" altLang="ko-K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kumimoji="1" lang="en-US" altLang="ko-K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-present)</a:t>
            </a:r>
            <a:endParaRPr kumimoji="1" lang="ko-KR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26DEB-0070-2002-C9E2-11EAC123AA79}"/>
              </a:ext>
            </a:extLst>
          </p:cNvPr>
          <p:cNvSpPr txBox="1"/>
          <p:nvPr/>
        </p:nvSpPr>
        <p:spPr>
          <a:xfrm>
            <a:off x="625636" y="4468394"/>
            <a:ext cx="198053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kumimoji="1" lang="en-US" altLang="ko-KR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Daily operation since Nov 2020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Ver.2 data release in Nov., 2022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Updated ver. data release in 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B0B420-B7D3-7905-34FE-0A61632FCE86}"/>
              </a:ext>
            </a:extLst>
          </p:cNvPr>
          <p:cNvSpPr txBox="1"/>
          <p:nvPr/>
        </p:nvSpPr>
        <p:spPr>
          <a:xfrm>
            <a:off x="4825029" y="2402975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dirty="0">
                <a:solidFill>
                  <a:srgbClr val="0000FF"/>
                </a:solidFill>
              </a:rPr>
              <a:t>H</a:t>
            </a:r>
            <a:r>
              <a:rPr kumimoji="1" lang="en-US" altLang="ko-KR" sz="1600" baseline="-25000" dirty="0">
                <a:solidFill>
                  <a:srgbClr val="0000FF"/>
                </a:solidFill>
              </a:rPr>
              <a:t>2</a:t>
            </a:r>
            <a:r>
              <a:rPr kumimoji="1" lang="en-US" altLang="ko-KR" sz="1600" dirty="0">
                <a:solidFill>
                  <a:srgbClr val="0000FF"/>
                </a:solidFill>
              </a:rPr>
              <a:t>O</a:t>
            </a:r>
            <a:endParaRPr kumimoji="1" lang="ko-KR" altLang="en-US" sz="1600" baseline="-25000" dirty="0">
              <a:solidFill>
                <a:srgbClr val="0000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B0DE93-D2F8-774F-B634-9D007B719CA4}"/>
              </a:ext>
            </a:extLst>
          </p:cNvPr>
          <p:cNvSpPr txBox="1"/>
          <p:nvPr/>
        </p:nvSpPr>
        <p:spPr>
          <a:xfrm>
            <a:off x="7103838" y="3202646"/>
            <a:ext cx="505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dirty="0" err="1">
                <a:solidFill>
                  <a:srgbClr val="0000FF"/>
                </a:solidFill>
              </a:rPr>
              <a:t>BrO</a:t>
            </a:r>
            <a:endParaRPr kumimoji="1" lang="ko-KR" altLang="en-US" sz="1600" baseline="-25000" dirty="0">
              <a:solidFill>
                <a:srgbClr val="0000FF"/>
              </a:solidFill>
            </a:endParaRPr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3</a:t>
            </a:fld>
            <a:endParaRPr lang="en-US"/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C99781E9-83F9-2801-68B1-593AC3D294CF}"/>
              </a:ext>
            </a:extLst>
          </p:cNvPr>
          <p:cNvCxnSpPr/>
          <p:nvPr/>
        </p:nvCxnSpPr>
        <p:spPr>
          <a:xfrm flipH="1">
            <a:off x="6811617" y="2941984"/>
            <a:ext cx="14974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표 20">
            <a:extLst>
              <a:ext uri="{FF2B5EF4-FFF2-40B4-BE49-F238E27FC236}">
                <a16:creationId xmlns:a16="http://schemas.microsoft.com/office/drawing/2014/main" id="{45A9748C-F948-0537-F1AB-B0ADFF338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049376"/>
              </p:ext>
            </p:extLst>
          </p:nvPr>
        </p:nvGraphicFramePr>
        <p:xfrm>
          <a:off x="9532307" y="180654"/>
          <a:ext cx="2659692" cy="3184030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062150">
                  <a:extLst>
                    <a:ext uri="{9D8B030D-6E8A-4147-A177-3AD203B41FA5}">
                      <a16:colId xmlns:a16="http://schemas.microsoft.com/office/drawing/2014/main" val="84690391"/>
                    </a:ext>
                  </a:extLst>
                </a:gridCol>
                <a:gridCol w="1597542">
                  <a:extLst>
                    <a:ext uri="{9D8B030D-6E8A-4147-A177-3AD203B41FA5}">
                      <a16:colId xmlns:a16="http://schemas.microsoft.com/office/drawing/2014/main" val="763320714"/>
                    </a:ext>
                  </a:extLst>
                </a:gridCol>
              </a:tblGrid>
              <a:tr h="293979"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System </a:t>
                      </a:r>
                    </a:p>
                    <a:p>
                      <a:pPr indent="127000" algn="ctr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Attributes</a:t>
                      </a:r>
                      <a:endParaRPr lang="ko-KR" sz="1050" kern="100" dirty="0">
                        <a:effectLst/>
                        <a:latin typeface="Verdana" panose="020B0604030504040204" pitchFamily="34" charset="0"/>
                        <a:ea typeface="맑은 고딕" panose="020B0503020000020004" pitchFamily="50" charset="-127"/>
                        <a:cs typeface="Verdana" panose="020B0604030504040204" pitchFamily="34" charset="0"/>
                      </a:endParaRPr>
                    </a:p>
                  </a:txBody>
                  <a:tcPr marL="37611" marR="37611" marT="0" marB="0" anchor="ctr"/>
                </a:tc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Requirements</a:t>
                      </a:r>
                      <a:endParaRPr lang="ko-KR" sz="1050" kern="100" dirty="0">
                        <a:effectLst/>
                        <a:latin typeface="Verdana" panose="020B0604030504040204" pitchFamily="34" charset="0"/>
                        <a:ea typeface="맑은 고딕" panose="020B0503020000020004" pitchFamily="50" charset="-127"/>
                        <a:cs typeface="Verdana" panose="020B0604030504040204" pitchFamily="34" charset="0"/>
                      </a:endParaRPr>
                    </a:p>
                  </a:txBody>
                  <a:tcPr marL="37611" marR="37611" marT="0" marB="0" anchor="ctr"/>
                </a:tc>
                <a:extLst>
                  <a:ext uri="{0D108BD9-81ED-4DB2-BD59-A6C34878D82A}">
                    <a16:rowId xmlns:a16="http://schemas.microsoft.com/office/drawing/2014/main" val="3790928238"/>
                  </a:ext>
                </a:extLst>
              </a:tr>
              <a:tr h="303670"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Lifetime</a:t>
                      </a:r>
                      <a:endParaRPr lang="ko-KR" sz="1050" kern="100" dirty="0">
                        <a:effectLst/>
                        <a:latin typeface="Verdana" panose="020B0604030504040204" pitchFamily="34" charset="0"/>
                        <a:ea typeface="맑은 고딕" panose="020B0503020000020004" pitchFamily="50" charset="-127"/>
                        <a:cs typeface="Verdana" panose="020B0604030504040204" pitchFamily="34" charset="0"/>
                      </a:endParaRPr>
                    </a:p>
                  </a:txBody>
                  <a:tcPr marL="37611" marR="37611" marT="0" marB="0" anchor="ctr"/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&gt;10 years</a:t>
                      </a:r>
                      <a:endParaRPr lang="ko-KR" sz="1050" kern="100" dirty="0">
                        <a:effectLst/>
                        <a:latin typeface="Verdana" panose="020B0604030504040204" pitchFamily="34" charset="0"/>
                        <a:ea typeface="맑은 고딕" panose="020B0503020000020004" pitchFamily="50" charset="-127"/>
                        <a:cs typeface="Verdana" panose="020B0604030504040204" pitchFamily="34" charset="0"/>
                      </a:endParaRPr>
                    </a:p>
                  </a:txBody>
                  <a:tcPr marL="37611" marR="37611" marT="0" marB="0" anchor="ctr"/>
                </a:tc>
                <a:extLst>
                  <a:ext uri="{0D108BD9-81ED-4DB2-BD59-A6C34878D82A}">
                    <a16:rowId xmlns:a16="http://schemas.microsoft.com/office/drawing/2014/main" val="1602047829"/>
                  </a:ext>
                </a:extLst>
              </a:tr>
              <a:tr h="578734"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Field of </a:t>
                      </a:r>
                    </a:p>
                    <a:p>
                      <a:pPr indent="127000" algn="ctr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Regard</a:t>
                      </a:r>
                      <a:endParaRPr lang="ko-KR" sz="1050" kern="100" dirty="0">
                        <a:effectLst/>
                        <a:latin typeface="Verdana" panose="020B0604030504040204" pitchFamily="34" charset="0"/>
                        <a:ea typeface="맑은 고딕" panose="020B0503020000020004" pitchFamily="50" charset="-127"/>
                        <a:cs typeface="Verdana" panose="020B0604030504040204" pitchFamily="34" charset="0"/>
                      </a:endParaRPr>
                    </a:p>
                  </a:txBody>
                  <a:tcPr marL="37611" marR="37611" marT="0" marB="0"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N/S </a:t>
                      </a:r>
                      <a:r>
                        <a:rPr lang="en-US" sz="1050" kern="1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rng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: 45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N-5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</a:t>
                      </a:r>
                      <a:endParaRPr lang="ko-KR" sz="1050" kern="100" dirty="0">
                        <a:effectLst/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E/W </a:t>
                      </a:r>
                      <a:r>
                        <a:rPr lang="en-US" sz="1050" kern="1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rng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: 75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E-145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EOrbital pos.: </a:t>
                      </a:r>
                    </a:p>
                    <a:p>
                      <a:pPr indent="127000" algn="l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116.2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 - 128.2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</a:t>
                      </a:r>
                      <a:endParaRPr lang="ko-KR" sz="1050" kern="100" dirty="0">
                        <a:effectLst/>
                        <a:latin typeface="Verdana" panose="020B0604030504040204" pitchFamily="34" charset="0"/>
                        <a:ea typeface="맑은 고딕" panose="020B0503020000020004" pitchFamily="50" charset="-127"/>
                        <a:cs typeface="Verdana" panose="020B0604030504040204" pitchFamily="34" charset="0"/>
                      </a:endParaRPr>
                    </a:p>
                  </a:txBody>
                  <a:tcPr marL="37611" marR="37611" marT="0" marB="0" anchor="ctr"/>
                </a:tc>
                <a:extLst>
                  <a:ext uri="{0D108BD9-81ED-4DB2-BD59-A6C34878D82A}">
                    <a16:rowId xmlns:a16="http://schemas.microsoft.com/office/drawing/2014/main" val="694777687"/>
                  </a:ext>
                </a:extLst>
              </a:tr>
              <a:tr h="290199"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Ground </a:t>
                      </a:r>
                    </a:p>
                    <a:p>
                      <a:pPr indent="127000" algn="ctr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Sampling </a:t>
                      </a:r>
                    </a:p>
                    <a:p>
                      <a:pPr indent="127000" algn="ctr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Distance</a:t>
                      </a:r>
                      <a:endParaRPr lang="ko-KR" sz="1050" kern="100" dirty="0">
                        <a:effectLst/>
                        <a:latin typeface="Verdana" panose="020B0604030504040204" pitchFamily="34" charset="0"/>
                        <a:ea typeface="맑은 고딕" panose="020B0503020000020004" pitchFamily="50" charset="-127"/>
                        <a:cs typeface="Verdana" panose="020B0604030504040204" pitchFamily="34" charset="0"/>
                      </a:endParaRPr>
                    </a:p>
                  </a:txBody>
                  <a:tcPr marL="37611" marR="3761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>
                          <a:solidFill>
                            <a:srgbClr val="FF0000"/>
                          </a:solidFill>
                        </a:rPr>
                        <a:t>3.5 km </a:t>
                      </a:r>
                      <a:r>
                        <a:rPr lang="en-US" altLang="ko-KR" sz="1050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altLang="ko-KR" sz="1050" dirty="0">
                          <a:solidFill>
                            <a:srgbClr val="FF0000"/>
                          </a:solidFill>
                        </a:rPr>
                        <a:t> 7.7 km (N/S </a:t>
                      </a:r>
                      <a:r>
                        <a:rPr lang="en-US" altLang="ko-KR" sz="1050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altLang="ko-KR" sz="1050" dirty="0">
                          <a:solidFill>
                            <a:srgbClr val="FF0000"/>
                          </a:solidFill>
                        </a:rPr>
                        <a:t> E/W) </a:t>
                      </a:r>
                      <a:r>
                        <a:rPr lang="en-US" altLang="ko-KR" sz="1050" kern="1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 Seoul,</a:t>
                      </a:r>
                      <a:r>
                        <a:rPr lang="en-US" altLang="ko-KR" sz="1050" kern="100" baseline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Korea</a:t>
                      </a:r>
                      <a:endParaRPr lang="ko-KR" altLang="en-US" sz="1050" dirty="0">
                        <a:solidFill>
                          <a:srgbClr val="FF0000"/>
                        </a:solidFill>
                      </a:endParaRPr>
                    </a:p>
                  </a:txBody>
                  <a:tcPr marL="37611" marR="37611" marT="0" marB="0" anchor="ctr"/>
                </a:tc>
                <a:extLst>
                  <a:ext uri="{0D108BD9-81ED-4DB2-BD59-A6C34878D82A}">
                    <a16:rowId xmlns:a16="http://schemas.microsoft.com/office/drawing/2014/main" val="719832258"/>
                  </a:ext>
                </a:extLst>
              </a:tr>
              <a:tr h="293979"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Spectral </a:t>
                      </a:r>
                    </a:p>
                    <a:p>
                      <a:pPr indent="127000" algn="ctr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range</a:t>
                      </a:r>
                      <a:endParaRPr lang="ko-KR" sz="1050" kern="100" dirty="0">
                        <a:effectLst/>
                        <a:latin typeface="Verdana" panose="020B0604030504040204" pitchFamily="34" charset="0"/>
                        <a:ea typeface="맑은 고딕" panose="020B0503020000020004" pitchFamily="50" charset="-127"/>
                        <a:cs typeface="Verdana" panose="020B0604030504040204" pitchFamily="34" charset="0"/>
                      </a:endParaRPr>
                    </a:p>
                  </a:txBody>
                  <a:tcPr marL="37611" marR="37611" marT="0" marB="0" anchor="ctr"/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300 to 500 nm</a:t>
                      </a:r>
                      <a:endParaRPr lang="ko-KR" sz="1050" kern="100" dirty="0">
                        <a:effectLst/>
                        <a:latin typeface="Verdana" panose="020B0604030504040204" pitchFamily="34" charset="0"/>
                        <a:ea typeface="맑은 고딕" panose="020B0503020000020004" pitchFamily="50" charset="-127"/>
                        <a:cs typeface="Verdana" panose="020B0604030504040204" pitchFamily="34" charset="0"/>
                      </a:endParaRPr>
                    </a:p>
                  </a:txBody>
                  <a:tcPr marL="37611" marR="37611" marT="0" marB="0" anchor="ctr"/>
                </a:tc>
                <a:extLst>
                  <a:ext uri="{0D108BD9-81ED-4DB2-BD59-A6C34878D82A}">
                    <a16:rowId xmlns:a16="http://schemas.microsoft.com/office/drawing/2014/main" val="2177869845"/>
                  </a:ext>
                </a:extLst>
              </a:tr>
              <a:tr h="293979">
                <a:tc>
                  <a:txBody>
                    <a:bodyPr/>
                    <a:lstStyle/>
                    <a:p>
                      <a:pPr indent="127000" algn="ctr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Spectral </a:t>
                      </a:r>
                    </a:p>
                    <a:p>
                      <a:pPr indent="127000" algn="ctr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Resolution</a:t>
                      </a:r>
                      <a:endParaRPr lang="ko-KR" sz="1050" kern="100" dirty="0">
                        <a:effectLst/>
                        <a:latin typeface="Verdana" panose="020B0604030504040204" pitchFamily="34" charset="0"/>
                        <a:ea typeface="맑은 고딕" panose="020B0503020000020004" pitchFamily="50" charset="-127"/>
                        <a:cs typeface="Verdana" panose="020B0604030504040204" pitchFamily="34" charset="0"/>
                      </a:endParaRPr>
                    </a:p>
                  </a:txBody>
                  <a:tcPr marL="37611" marR="37611" marT="0" marB="0" anchor="ctr"/>
                </a:tc>
                <a:tc>
                  <a:txBody>
                    <a:bodyPr/>
                    <a:lstStyle/>
                    <a:p>
                      <a:pPr indent="127000" algn="l" latinLnBrk="1">
                        <a:lnSpc>
                          <a:spcPct val="100000"/>
                        </a:lnSpc>
                      </a:pPr>
                      <a:r>
                        <a:rPr lang="en-US" sz="1050" kern="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&lt; 0.6 nm</a:t>
                      </a:r>
                      <a:endParaRPr lang="ko-KR" sz="1050" kern="100" dirty="0">
                        <a:effectLst/>
                        <a:latin typeface="Verdana" panose="020B0604030504040204" pitchFamily="34" charset="0"/>
                        <a:ea typeface="맑은 고딕" panose="020B0503020000020004" pitchFamily="50" charset="-127"/>
                        <a:cs typeface="Verdana" panose="020B0604030504040204" pitchFamily="34" charset="0"/>
                      </a:endParaRPr>
                    </a:p>
                  </a:txBody>
                  <a:tcPr marL="37611" marR="37611" marT="0" marB="0" anchor="ctr"/>
                </a:tc>
                <a:extLst>
                  <a:ext uri="{0D108BD9-81ED-4DB2-BD59-A6C34878D82A}">
                    <a16:rowId xmlns:a16="http://schemas.microsoft.com/office/drawing/2014/main" val="3051640518"/>
                  </a:ext>
                </a:extLst>
              </a:tr>
              <a:tr h="62571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050" kern="100" dirty="0">
                          <a:effectLst/>
                          <a:latin typeface="Verdana" panose="020B0604030504040204" pitchFamily="34" charset="0"/>
                          <a:ea typeface="맑은 고딕" panose="020B0503020000020004" pitchFamily="50" charset="-127"/>
                          <a:cs typeface="Verdana" panose="020B0604030504040204" pitchFamily="34" charset="0"/>
                        </a:rPr>
                        <a:t>Products</a:t>
                      </a:r>
                      <a:endParaRPr lang="ko-KR" sz="1050" kern="100" dirty="0">
                        <a:effectLst/>
                        <a:latin typeface="Verdana" panose="020B0604030504040204" pitchFamily="34" charset="0"/>
                        <a:ea typeface="맑은 고딕" panose="020B0503020000020004" pitchFamily="50" charset="-127"/>
                        <a:cs typeface="Verdana" panose="020B0604030504040204" pitchFamily="34" charset="0"/>
                      </a:endParaRPr>
                    </a:p>
                  </a:txBody>
                  <a:tcPr marL="37611" marR="37611" marT="0" marB="0" anchor="ctr"/>
                </a:tc>
                <a:tc>
                  <a:txBody>
                    <a:bodyPr/>
                    <a:lstStyle/>
                    <a:p>
                      <a:pPr marL="0" indent="11113" algn="l" latinLnBrk="1">
                        <a:lnSpc>
                          <a:spcPct val="100000"/>
                        </a:lnSpc>
                        <a:tabLst/>
                      </a:pPr>
                      <a:r>
                        <a:rPr lang="en-US" altLang="ko-KR" sz="1050" kern="1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맑은 고딕" panose="020B0503020000020004" pitchFamily="50" charset="-127"/>
                          <a:cs typeface="Verdana" panose="020B0604030504040204" pitchFamily="34" charset="0"/>
                        </a:rPr>
                        <a:t>AOD, AEH, AI-UV &amp; Vis,  </a:t>
                      </a:r>
                      <a:r>
                        <a:rPr lang="en-US" altLang="ko-KR" sz="1050" kern="100" dirty="0">
                          <a:effectLst/>
                          <a:latin typeface="Verdana" panose="020B0604030504040204" pitchFamily="34" charset="0"/>
                          <a:ea typeface="맑은 고딕" panose="020B0503020000020004" pitchFamily="50" charset="-127"/>
                          <a:cs typeface="Verdana" panose="020B0604030504040204" pitchFamily="34" charset="0"/>
                        </a:rPr>
                        <a:t>O3, NO2, SO2, HCHO, CHOCHO, </a:t>
                      </a:r>
                      <a:r>
                        <a:rPr lang="en-US" altLang="ko-KR" sz="1050" kern="100" dirty="0" err="1">
                          <a:effectLst/>
                          <a:latin typeface="Verdana" panose="020B0604030504040204" pitchFamily="34" charset="0"/>
                          <a:ea typeface="맑은 고딕" panose="020B0503020000020004" pitchFamily="50" charset="-127"/>
                          <a:cs typeface="Verdana" panose="020B0604030504040204" pitchFamily="34" charset="0"/>
                        </a:rPr>
                        <a:t>Cld</a:t>
                      </a:r>
                      <a:r>
                        <a:rPr lang="en-US" altLang="ko-KR" sz="1050" kern="100" dirty="0">
                          <a:effectLst/>
                          <a:latin typeface="Verdana" panose="020B0604030504040204" pitchFamily="34" charset="0"/>
                          <a:ea typeface="맑은 고딕" panose="020B0503020000020004" pitchFamily="50" charset="-127"/>
                          <a:cs typeface="Verdana" panose="020B0604030504040204" pitchFamily="34" charset="0"/>
                        </a:rPr>
                        <a:t> (CRF, ECP), Surface, UVI, </a:t>
                      </a:r>
                      <a:r>
                        <a:rPr lang="en-US" altLang="ko-KR" sz="1050" kern="100" dirty="0" err="1"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  <a:ea typeface="맑은 고딕" panose="020B0503020000020004" pitchFamily="50" charset="-127"/>
                          <a:cs typeface="Verdana" panose="020B0604030504040204" pitchFamily="34" charset="0"/>
                        </a:rPr>
                        <a:t>BrO</a:t>
                      </a:r>
                      <a:r>
                        <a:rPr lang="en-US" altLang="ko-KR" sz="1050" kern="100" dirty="0"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  <a:ea typeface="맑은 고딕" panose="020B0503020000020004" pitchFamily="50" charset="-127"/>
                          <a:cs typeface="Verdana" panose="020B0604030504040204" pitchFamily="34" charset="0"/>
                        </a:rPr>
                        <a:t>, H2O, HONO</a:t>
                      </a:r>
                    </a:p>
                  </a:txBody>
                  <a:tcPr marL="37611" marR="37611" marT="0" marB="0" anchor="ctr"/>
                </a:tc>
                <a:extLst>
                  <a:ext uri="{0D108BD9-81ED-4DB2-BD59-A6C34878D82A}">
                    <a16:rowId xmlns:a16="http://schemas.microsoft.com/office/drawing/2014/main" val="2906691574"/>
                  </a:ext>
                </a:extLst>
              </a:tr>
            </a:tbl>
          </a:graphicData>
        </a:graphic>
      </p:graphicFrame>
      <p:sp>
        <p:nvSpPr>
          <p:cNvPr id="13" name="타원 12">
            <a:extLst>
              <a:ext uri="{FF2B5EF4-FFF2-40B4-BE49-F238E27FC236}">
                <a16:creationId xmlns:a16="http://schemas.microsoft.com/office/drawing/2014/main" id="{C71E14B5-EF2C-B7BC-4644-D86F531D2202}"/>
              </a:ext>
            </a:extLst>
          </p:cNvPr>
          <p:cNvSpPr/>
          <p:nvPr/>
        </p:nvSpPr>
        <p:spPr>
          <a:xfrm>
            <a:off x="4666591" y="3331780"/>
            <a:ext cx="840828" cy="80929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9E70008A-F1E3-7E4E-CEF5-C90DCFFD3498}"/>
              </a:ext>
            </a:extLst>
          </p:cNvPr>
          <p:cNvSpPr/>
          <p:nvPr/>
        </p:nvSpPr>
        <p:spPr>
          <a:xfrm>
            <a:off x="5849004" y="2559267"/>
            <a:ext cx="856596" cy="87761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FCBA31CE-DFC6-80DC-76FF-3DC1BAD36E64}"/>
              </a:ext>
            </a:extLst>
          </p:cNvPr>
          <p:cNvSpPr/>
          <p:nvPr/>
        </p:nvSpPr>
        <p:spPr>
          <a:xfrm>
            <a:off x="2795752" y="4792717"/>
            <a:ext cx="735724" cy="76725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FF69E293-92B3-537F-80ED-65888756B111}"/>
              </a:ext>
            </a:extLst>
          </p:cNvPr>
          <p:cNvSpPr/>
          <p:nvPr/>
        </p:nvSpPr>
        <p:spPr>
          <a:xfrm>
            <a:off x="3778467" y="4818993"/>
            <a:ext cx="735724" cy="76725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1B445864-9B3F-2F67-E7E8-1A2028236D88}"/>
              </a:ext>
            </a:extLst>
          </p:cNvPr>
          <p:cNvSpPr/>
          <p:nvPr/>
        </p:nvSpPr>
        <p:spPr>
          <a:xfrm>
            <a:off x="5333997" y="4472154"/>
            <a:ext cx="1213948" cy="76725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6DE3F5E7-D627-D16B-CC41-62A64BA930AE}"/>
              </a:ext>
            </a:extLst>
          </p:cNvPr>
          <p:cNvSpPr/>
          <p:nvPr/>
        </p:nvSpPr>
        <p:spPr>
          <a:xfrm>
            <a:off x="4734910" y="2385848"/>
            <a:ext cx="735724" cy="39413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03527C40-54E6-3178-A1A1-D6B3889C11CA}"/>
              </a:ext>
            </a:extLst>
          </p:cNvPr>
          <p:cNvSpPr/>
          <p:nvPr/>
        </p:nvSpPr>
        <p:spPr>
          <a:xfrm>
            <a:off x="6532181" y="4403835"/>
            <a:ext cx="1087820" cy="63062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3B4DA9D3-C4CF-B13F-673D-FBF28A7D409E}"/>
              </a:ext>
            </a:extLst>
          </p:cNvPr>
          <p:cNvSpPr/>
          <p:nvPr/>
        </p:nvSpPr>
        <p:spPr>
          <a:xfrm>
            <a:off x="8382001" y="1713183"/>
            <a:ext cx="1035268" cy="99322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4BD4538C-D0C1-6247-79C5-9125AE9BBB76}"/>
              </a:ext>
            </a:extLst>
          </p:cNvPr>
          <p:cNvSpPr/>
          <p:nvPr/>
        </p:nvSpPr>
        <p:spPr>
          <a:xfrm>
            <a:off x="8439807" y="2448907"/>
            <a:ext cx="1019503" cy="98797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92363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9C4095A5-1AFE-E3A6-E606-7FA32A3A2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3"/>
          <a:stretch/>
        </p:blipFill>
        <p:spPr>
          <a:xfrm>
            <a:off x="6156528" y="1426666"/>
            <a:ext cx="2489759" cy="2204438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2ACB7DD-4ECA-1122-8B3C-AD5DB35C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02" y="276993"/>
            <a:ext cx="10584494" cy="576299"/>
          </a:xfrm>
        </p:spPr>
        <p:txBody>
          <a:bodyPr/>
          <a:lstStyle/>
          <a:p>
            <a:pPr algn="ctr"/>
            <a:r>
              <a:rPr kumimoji="1" lang="en-US" altLang="ko-Kore-KR" dirty="0"/>
              <a:t>GEMS Data Products</a:t>
            </a:r>
            <a:endParaRPr kumimoji="1" lang="ko-Kore-KR" altLang="en-US" dirty="0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C905223-524E-2D36-BE74-37A1F7E56F17}"/>
              </a:ext>
            </a:extLst>
          </p:cNvPr>
          <p:cNvGrpSpPr/>
          <p:nvPr/>
        </p:nvGrpSpPr>
        <p:grpSpPr>
          <a:xfrm>
            <a:off x="6129981" y="1001692"/>
            <a:ext cx="2655201" cy="2731064"/>
            <a:chOff x="112733" y="1152004"/>
            <a:chExt cx="2655201" cy="2731064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912E60C0-C997-6B0D-2949-46BE2F716922}"/>
                </a:ext>
              </a:extLst>
            </p:cNvPr>
            <p:cNvSpPr/>
            <p:nvPr/>
          </p:nvSpPr>
          <p:spPr>
            <a:xfrm>
              <a:off x="112733" y="1352811"/>
              <a:ext cx="2655201" cy="2530257"/>
            </a:xfrm>
            <a:prstGeom prst="roundRect">
              <a:avLst>
                <a:gd name="adj" fmla="val 9053"/>
              </a:avLst>
            </a:prstGeom>
            <a:no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77EF83-EE1A-961B-0F92-0D6887213DFD}"/>
                </a:ext>
              </a:extLst>
            </p:cNvPr>
            <p:cNvSpPr txBox="1"/>
            <p:nvPr/>
          </p:nvSpPr>
          <p:spPr>
            <a:xfrm>
              <a:off x="603562" y="1152004"/>
              <a:ext cx="159556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0023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Trop Ozone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A9F321AC-37A2-2915-B7B1-F0C9FD951B9D}"/>
              </a:ext>
            </a:extLst>
          </p:cNvPr>
          <p:cNvGrpSpPr/>
          <p:nvPr/>
        </p:nvGrpSpPr>
        <p:grpSpPr>
          <a:xfrm>
            <a:off x="164920" y="1026744"/>
            <a:ext cx="2803748" cy="2683048"/>
            <a:chOff x="2657600" y="1152004"/>
            <a:chExt cx="2803748" cy="2683048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BFE21536-2419-5D63-46BD-A22963E78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31"/>
            <a:stretch/>
          </p:blipFill>
          <p:spPr>
            <a:xfrm>
              <a:off x="2715935" y="1424312"/>
              <a:ext cx="2645205" cy="2287951"/>
            </a:xfrm>
            <a:prstGeom prst="rect">
              <a:avLst/>
            </a:prstGeom>
          </p:spPr>
        </p:pic>
        <p:sp>
          <p:nvSpPr>
            <p:cNvPr id="19" name="모서리가 둥근 직사각형 18">
              <a:extLst>
                <a:ext uri="{FF2B5EF4-FFF2-40B4-BE49-F238E27FC236}">
                  <a16:creationId xmlns:a16="http://schemas.microsoft.com/office/drawing/2014/main" id="{34E7F062-64E8-771D-7048-04E1BF57B998}"/>
                </a:ext>
              </a:extLst>
            </p:cNvPr>
            <p:cNvSpPr/>
            <p:nvPr/>
          </p:nvSpPr>
          <p:spPr>
            <a:xfrm>
              <a:off x="2657600" y="1367425"/>
              <a:ext cx="2803748" cy="2467627"/>
            </a:xfrm>
            <a:prstGeom prst="roundRect">
              <a:avLst>
                <a:gd name="adj" fmla="val 8545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332159-B242-7E03-F60C-685A45305934}"/>
                </a:ext>
              </a:extLst>
            </p:cNvPr>
            <p:cNvSpPr txBox="1"/>
            <p:nvPr/>
          </p:nvSpPr>
          <p:spPr>
            <a:xfrm>
              <a:off x="2922838" y="1152004"/>
              <a:ext cx="213712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0023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Urban Emission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A60AB1F2-F370-1C2C-03CF-CBDB79268261}"/>
              </a:ext>
            </a:extLst>
          </p:cNvPr>
          <p:cNvGrpSpPr/>
          <p:nvPr/>
        </p:nvGrpSpPr>
        <p:grpSpPr>
          <a:xfrm>
            <a:off x="4233976" y="3774554"/>
            <a:ext cx="4007601" cy="2899679"/>
            <a:chOff x="5436296" y="1152004"/>
            <a:chExt cx="3745282" cy="2693486"/>
          </a:xfrm>
        </p:grpSpPr>
        <p:pic>
          <p:nvPicPr>
            <p:cNvPr id="7" name="그림 6" descr="지도이(가) 표시된 사진&#10;&#10;자동 생성된 설명">
              <a:extLst>
                <a:ext uri="{FF2B5EF4-FFF2-40B4-BE49-F238E27FC236}">
                  <a16:creationId xmlns:a16="http://schemas.microsoft.com/office/drawing/2014/main" id="{0839F76C-86A4-CBF0-C7BE-F25D8D6EF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09"/>
            <a:stretch/>
          </p:blipFill>
          <p:spPr>
            <a:xfrm>
              <a:off x="5436296" y="1360113"/>
              <a:ext cx="3657600" cy="2485377"/>
            </a:xfrm>
            <a:prstGeom prst="rect">
              <a:avLst/>
            </a:prstGeom>
          </p:spPr>
        </p:pic>
        <p:sp>
          <p:nvSpPr>
            <p:cNvPr id="20" name="모서리가 둥근 직사각형 19">
              <a:extLst>
                <a:ext uri="{FF2B5EF4-FFF2-40B4-BE49-F238E27FC236}">
                  <a16:creationId xmlns:a16="http://schemas.microsoft.com/office/drawing/2014/main" id="{C487E550-9FF8-1C01-2074-AE9F8AB679F8}"/>
                </a:ext>
              </a:extLst>
            </p:cNvPr>
            <p:cNvSpPr/>
            <p:nvPr/>
          </p:nvSpPr>
          <p:spPr>
            <a:xfrm>
              <a:off x="5440460" y="1369513"/>
              <a:ext cx="3741118" cy="2467627"/>
            </a:xfrm>
            <a:prstGeom prst="roundRect">
              <a:avLst>
                <a:gd name="adj" fmla="val 6514"/>
              </a:avLst>
            </a:prstGeom>
            <a:noFill/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9D8316-96A6-57AE-3DF8-0169F3DC08AC}"/>
                </a:ext>
              </a:extLst>
            </p:cNvPr>
            <p:cNvSpPr txBox="1"/>
            <p:nvPr/>
          </p:nvSpPr>
          <p:spPr>
            <a:xfrm>
              <a:off x="5977317" y="1152004"/>
              <a:ext cx="26920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0023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Ship Track Emission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EEB65885-5148-FE17-570F-79A05DD91EB8}"/>
              </a:ext>
            </a:extLst>
          </p:cNvPr>
          <p:cNvGrpSpPr/>
          <p:nvPr/>
        </p:nvGrpSpPr>
        <p:grpSpPr>
          <a:xfrm>
            <a:off x="9068844" y="1001692"/>
            <a:ext cx="3144871" cy="2812483"/>
            <a:chOff x="9269260" y="1152004"/>
            <a:chExt cx="3144871" cy="2812483"/>
          </a:xfrm>
        </p:grpSpPr>
        <p:pic>
          <p:nvPicPr>
            <p:cNvPr id="11" name="그림 10" descr="텍스트, 스크린샷, 도표, 지도이(가) 표시된 사진&#10;&#10;자동 생성된 설명">
              <a:extLst>
                <a:ext uri="{FF2B5EF4-FFF2-40B4-BE49-F238E27FC236}">
                  <a16:creationId xmlns:a16="http://schemas.microsoft.com/office/drawing/2014/main" id="{DDC8EB0F-6AD7-5EBA-739A-BA87F874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605"/>
            <a:stretch/>
          </p:blipFill>
          <p:spPr>
            <a:xfrm>
              <a:off x="9344416" y="1161962"/>
              <a:ext cx="3069715" cy="2802525"/>
            </a:xfrm>
            <a:prstGeom prst="rect">
              <a:avLst/>
            </a:prstGeom>
          </p:spPr>
        </p:pic>
        <p:sp>
          <p:nvSpPr>
            <p:cNvPr id="21" name="모서리가 둥근 직사각형 20">
              <a:extLst>
                <a:ext uri="{FF2B5EF4-FFF2-40B4-BE49-F238E27FC236}">
                  <a16:creationId xmlns:a16="http://schemas.microsoft.com/office/drawing/2014/main" id="{02A0D1B1-9340-6197-01D4-CC78BA889785}"/>
                </a:ext>
              </a:extLst>
            </p:cNvPr>
            <p:cNvSpPr/>
            <p:nvPr/>
          </p:nvSpPr>
          <p:spPr>
            <a:xfrm>
              <a:off x="9269260" y="1371601"/>
              <a:ext cx="2920646" cy="2467627"/>
            </a:xfrm>
            <a:prstGeom prst="roundRect">
              <a:avLst>
                <a:gd name="adj" fmla="val 6514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B7A5C9-372E-5844-1CD5-9BB282FF97D6}"/>
                </a:ext>
              </a:extLst>
            </p:cNvPr>
            <p:cNvSpPr txBox="1"/>
            <p:nvPr/>
          </p:nvSpPr>
          <p:spPr>
            <a:xfrm>
              <a:off x="9457151" y="1152004"/>
              <a:ext cx="259706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0023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Coal PP &amp; Smelters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A6A9154D-5AA3-A178-1FC0-B949D14D6208}"/>
              </a:ext>
            </a:extLst>
          </p:cNvPr>
          <p:cNvGrpSpPr/>
          <p:nvPr/>
        </p:nvGrpSpPr>
        <p:grpSpPr>
          <a:xfrm>
            <a:off x="141588" y="3786736"/>
            <a:ext cx="3643334" cy="2863448"/>
            <a:chOff x="152399" y="4035073"/>
            <a:chExt cx="3444882" cy="2363981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375CC3D-9BB6-43DD-D7B0-64BBDE2F4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33"/>
            <a:stretch/>
          </p:blipFill>
          <p:spPr>
            <a:xfrm>
              <a:off x="214553" y="4196217"/>
              <a:ext cx="3334521" cy="1880363"/>
            </a:xfrm>
            <a:prstGeom prst="rect">
              <a:avLst/>
            </a:prstGeom>
          </p:spPr>
        </p:pic>
        <p:sp>
          <p:nvSpPr>
            <p:cNvPr id="23" name="모서리가 둥근 직사각형 22">
              <a:extLst>
                <a:ext uri="{FF2B5EF4-FFF2-40B4-BE49-F238E27FC236}">
                  <a16:creationId xmlns:a16="http://schemas.microsoft.com/office/drawing/2014/main" id="{F77B9477-870C-CF5E-84C3-51B46E604B87}"/>
                </a:ext>
              </a:extLst>
            </p:cNvPr>
            <p:cNvSpPr/>
            <p:nvPr/>
          </p:nvSpPr>
          <p:spPr>
            <a:xfrm>
              <a:off x="152399" y="4233797"/>
              <a:ext cx="3444882" cy="2165257"/>
            </a:xfrm>
            <a:prstGeom prst="roundRect">
              <a:avLst>
                <a:gd name="adj" fmla="val 6514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91092C-325A-F3D0-F297-D50A0CAB629E}"/>
                </a:ext>
              </a:extLst>
            </p:cNvPr>
            <p:cNvSpPr txBox="1"/>
            <p:nvPr/>
          </p:nvSpPr>
          <p:spPr>
            <a:xfrm>
              <a:off x="722757" y="4035073"/>
              <a:ext cx="265425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0023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  Dust &amp; Wildfires    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13DBD7E7-5A03-0F1B-20B0-C563A0A4417F}"/>
              </a:ext>
            </a:extLst>
          </p:cNvPr>
          <p:cNvGrpSpPr/>
          <p:nvPr/>
        </p:nvGrpSpPr>
        <p:grpSpPr>
          <a:xfrm>
            <a:off x="3253451" y="989490"/>
            <a:ext cx="2530257" cy="2718214"/>
            <a:chOff x="2981195" y="989490"/>
            <a:chExt cx="2530257" cy="2718214"/>
          </a:xfrm>
        </p:grpSpPr>
        <p:pic>
          <p:nvPicPr>
            <p:cNvPr id="34" name="그림 33" descr="지도이(가) 표시된 사진&#10;&#10;자동 생성된 설명">
              <a:extLst>
                <a:ext uri="{FF2B5EF4-FFF2-40B4-BE49-F238E27FC236}">
                  <a16:creationId xmlns:a16="http://schemas.microsoft.com/office/drawing/2014/main" id="{5038AD8B-197E-BB0C-5365-F6DECA3E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565" y="989490"/>
              <a:ext cx="2285022" cy="2285022"/>
            </a:xfrm>
            <a:prstGeom prst="rect">
              <a:avLst/>
            </a:prstGeom>
          </p:spPr>
        </p:pic>
        <p:sp>
          <p:nvSpPr>
            <p:cNvPr id="24" name="모서리가 둥근 직사각형 23">
              <a:extLst>
                <a:ext uri="{FF2B5EF4-FFF2-40B4-BE49-F238E27FC236}">
                  <a16:creationId xmlns:a16="http://schemas.microsoft.com/office/drawing/2014/main" id="{C289FC88-3F26-7A4F-1E68-9F28042E6B53}"/>
                </a:ext>
              </a:extLst>
            </p:cNvPr>
            <p:cNvSpPr/>
            <p:nvPr/>
          </p:nvSpPr>
          <p:spPr>
            <a:xfrm>
              <a:off x="2981195" y="1212937"/>
              <a:ext cx="2530257" cy="2494767"/>
            </a:xfrm>
            <a:prstGeom prst="roundRect">
              <a:avLst>
                <a:gd name="adj" fmla="val 6514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54A9A6-889D-17E3-BCF4-DD35FC3D2B2D}"/>
                </a:ext>
              </a:extLst>
            </p:cNvPr>
            <p:cNvSpPr txBox="1"/>
            <p:nvPr/>
          </p:nvSpPr>
          <p:spPr>
            <a:xfrm>
              <a:off x="3575019" y="1028826"/>
              <a:ext cx="126284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0023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Wildfires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ECDAD0EF-02F3-162F-43AE-12EF5B570306}"/>
              </a:ext>
            </a:extLst>
          </p:cNvPr>
          <p:cNvGrpSpPr/>
          <p:nvPr/>
        </p:nvGrpSpPr>
        <p:grpSpPr>
          <a:xfrm>
            <a:off x="8738887" y="3900668"/>
            <a:ext cx="3244432" cy="2811329"/>
            <a:chOff x="8968636" y="4072651"/>
            <a:chExt cx="3083490" cy="2641299"/>
          </a:xfrm>
        </p:grpSpPr>
        <p:pic>
          <p:nvPicPr>
            <p:cNvPr id="10" name="그림 9" descr="텍스트, 지도, 스크린샷, 도표이(가) 표시된 사진&#10;&#10;자동 생성된 설명">
              <a:extLst>
                <a:ext uri="{FF2B5EF4-FFF2-40B4-BE49-F238E27FC236}">
                  <a16:creationId xmlns:a16="http://schemas.microsoft.com/office/drawing/2014/main" id="{CF96A78A-4396-E87F-473E-78D737652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0"/>
            <a:stretch/>
          </p:blipFill>
          <p:spPr>
            <a:xfrm>
              <a:off x="9150262" y="4246317"/>
              <a:ext cx="2812094" cy="2353778"/>
            </a:xfrm>
            <a:prstGeom prst="rect">
              <a:avLst/>
            </a:prstGeom>
          </p:spPr>
        </p:pic>
        <p:sp>
          <p:nvSpPr>
            <p:cNvPr id="25" name="모서리가 둥근 직사각형 24">
              <a:extLst>
                <a:ext uri="{FF2B5EF4-FFF2-40B4-BE49-F238E27FC236}">
                  <a16:creationId xmlns:a16="http://schemas.microsoft.com/office/drawing/2014/main" id="{123078A8-FF45-73CF-2E82-29E42B376FE5}"/>
                </a:ext>
              </a:extLst>
            </p:cNvPr>
            <p:cNvSpPr/>
            <p:nvPr/>
          </p:nvSpPr>
          <p:spPr>
            <a:xfrm>
              <a:off x="8968636" y="4269289"/>
              <a:ext cx="3083490" cy="2444661"/>
            </a:xfrm>
            <a:prstGeom prst="roundRect">
              <a:avLst>
                <a:gd name="adj" fmla="val 6514"/>
              </a:avLst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67C54E-0C10-DFE2-78E2-A7A0BEEC9F6A}"/>
                </a:ext>
              </a:extLst>
            </p:cNvPr>
            <p:cNvSpPr txBox="1"/>
            <p:nvPr/>
          </p:nvSpPr>
          <p:spPr>
            <a:xfrm>
              <a:off x="9497013" y="4072651"/>
              <a:ext cx="234570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0023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Volcanic Eruption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8877F32-C2E2-E216-3B50-2C02539A617D}"/>
              </a:ext>
            </a:extLst>
          </p:cNvPr>
          <p:cNvSpPr txBox="1"/>
          <p:nvPr/>
        </p:nvSpPr>
        <p:spPr>
          <a:xfrm>
            <a:off x="4196508" y="3307193"/>
            <a:ext cx="129875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b="1" dirty="0">
                <a:solidFill>
                  <a:srgbClr val="42002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UV Aerosol Index</a:t>
            </a: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420023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9AFCC7-1CCD-BDA7-5A9F-63DCE876D174}"/>
              </a:ext>
            </a:extLst>
          </p:cNvPr>
          <p:cNvSpPr txBox="1"/>
          <p:nvPr/>
        </p:nvSpPr>
        <p:spPr>
          <a:xfrm>
            <a:off x="1053322" y="6133986"/>
            <a:ext cx="159691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b="1" dirty="0">
                <a:solidFill>
                  <a:srgbClr val="42002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Aerosol Optical Depth</a:t>
            </a: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420023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638F5CE0-5F45-755F-59DF-BF3A2C9080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7631"/>
          <a:stretch/>
        </p:blipFill>
        <p:spPr>
          <a:xfrm rot="5400000">
            <a:off x="2103015" y="5276730"/>
            <a:ext cx="277229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67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E9E313-84DB-DCA3-B617-C2C45042978F}"/>
              </a:ext>
            </a:extLst>
          </p:cNvPr>
          <p:cNvSpPr txBox="1"/>
          <p:nvPr/>
        </p:nvSpPr>
        <p:spPr>
          <a:xfrm>
            <a:off x="191344" y="188640"/>
            <a:ext cx="1192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Update to version 3 (some prod in v 2.1)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473093"/>
              </p:ext>
            </p:extLst>
          </p:nvPr>
        </p:nvGraphicFramePr>
        <p:xfrm>
          <a:off x="437892" y="710634"/>
          <a:ext cx="11408704" cy="5818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0140">
                  <a:extLst>
                    <a:ext uri="{9D8B030D-6E8A-4147-A177-3AD203B41FA5}">
                      <a16:colId xmlns:a16="http://schemas.microsoft.com/office/drawing/2014/main" val="3315022807"/>
                    </a:ext>
                  </a:extLst>
                </a:gridCol>
                <a:gridCol w="2360141">
                  <a:extLst>
                    <a:ext uri="{9D8B030D-6E8A-4147-A177-3AD203B41FA5}">
                      <a16:colId xmlns:a16="http://schemas.microsoft.com/office/drawing/2014/main" val="1679282322"/>
                    </a:ext>
                  </a:extLst>
                </a:gridCol>
                <a:gridCol w="3534032">
                  <a:extLst>
                    <a:ext uri="{9D8B030D-6E8A-4147-A177-3AD203B41FA5}">
                      <a16:colId xmlns:a16="http://schemas.microsoft.com/office/drawing/2014/main" val="1427620135"/>
                    </a:ext>
                  </a:extLst>
                </a:gridCol>
                <a:gridCol w="3260579">
                  <a:extLst>
                    <a:ext uri="{9D8B030D-6E8A-4147-A177-3AD203B41FA5}">
                      <a16:colId xmlns:a16="http://schemas.microsoft.com/office/drawing/2014/main" val="4216053851"/>
                    </a:ext>
                  </a:extLst>
                </a:gridCol>
                <a:gridCol w="1443812">
                  <a:extLst>
                    <a:ext uri="{9D8B030D-6E8A-4147-A177-3AD203B41FA5}">
                      <a16:colId xmlns:a16="http://schemas.microsoft.com/office/drawing/2014/main" val="723590083"/>
                    </a:ext>
                  </a:extLst>
                </a:gridCol>
              </a:tblGrid>
              <a:tr h="3628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 Issue</a:t>
                      </a:r>
                      <a:endParaRPr lang="ko-KR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Update</a:t>
                      </a:r>
                      <a:r>
                        <a:rPr lang="en-US" altLang="ko-KR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details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en-US" altLang="ko-KR" sz="14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TROPOMI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V2      V3           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521705"/>
                  </a:ext>
                </a:extLst>
              </a:tr>
              <a:tr h="207264">
                <a:tc>
                  <a:txBody>
                    <a:bodyPr/>
                    <a:lstStyle/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 O</a:t>
                      </a:r>
                      <a:r>
                        <a:rPr lang="en-US" altLang="ko-KR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Overestimation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Fitting window,   Optimize L1 </a:t>
                      </a:r>
                      <a:r>
                        <a:rPr lang="en-US" altLang="ko-KR" sz="16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(Spectroscopy, Met, Solar Ref)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latinLnBrk="1">
                        <a:buFont typeface="Arial" panose="020B0604020202020204" pitchFamily="34" charset="0"/>
                        <a:buNone/>
                      </a:pPr>
                      <a:endParaRPr lang="en-US" altLang="ko-KR" sz="160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ko-Kore-KR" altLang="en-US" sz="16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378480"/>
                  </a:ext>
                </a:extLst>
              </a:tr>
              <a:tr h="333951">
                <a:tc>
                  <a:txBody>
                    <a:bodyPr/>
                    <a:lstStyle/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Underestimation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3" lvl="1" indent="0" latinLnBrk="1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LUT</a:t>
                      </a:r>
                    </a:p>
                    <a:p>
                      <a:pPr marL="11113" lvl="1" indent="0" latinLnBrk="1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(CLD)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indent="0" latinLnBrk="1">
                        <a:buFont typeface="Arial" panose="020B0604020202020204" pitchFamily="34" charset="0"/>
                        <a:buNone/>
                      </a:pP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ko-Kore-K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v2.1</a:t>
                      </a:r>
                      <a:endParaRPr kumimoji="1" lang="ko-Kore-KR" altLang="en-US" sz="16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331879"/>
                  </a:ext>
                </a:extLst>
              </a:tr>
              <a:tr h="629393">
                <a:tc>
                  <a:txBody>
                    <a:bodyPr/>
                    <a:lstStyle/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Overestimation</a:t>
                      </a:r>
                    </a:p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Profile shape</a:t>
                      </a:r>
                    </a:p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Tropopause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3" lvl="1" indent="0" latinLnBrk="1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AMF</a:t>
                      </a:r>
                    </a:p>
                    <a:p>
                      <a:pPr marL="11113" lvl="1" indent="0" latinLnBrk="1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S-T separation smoothing</a:t>
                      </a:r>
                    </a:p>
                    <a:p>
                      <a:pPr marL="11113" lvl="1" indent="0" latinLnBrk="1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(AOD, O3T, CLD, BSR)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1" indent="0" latinLnBrk="1">
                        <a:buFont typeface="Arial" panose="020B0604020202020204" pitchFamily="34" charset="0"/>
                        <a:buNone/>
                      </a:pP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3" lvl="1" indent="0" algn="ctr" latinLnBrk="1">
                        <a:buFont typeface="Arial" panose="020B0604020202020204" pitchFamily="34" charset="0"/>
                        <a:buNone/>
                        <a:tabLst/>
                      </a:pPr>
                      <a:endParaRPr lang="ko-KR" altLang="en-US" sz="16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627456"/>
                  </a:ext>
                </a:extLst>
              </a:tr>
              <a:tr h="534389">
                <a:tc>
                  <a:txBody>
                    <a:bodyPr/>
                    <a:lstStyle/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Stripe 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(High conc) </a:t>
                      </a:r>
                    </a:p>
                    <a:p>
                      <a:pPr marL="0" indent="0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Noise 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(Low conc)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Slit Function (2x2 pixel binning)</a:t>
                      </a:r>
                    </a:p>
                    <a:p>
                      <a:pPr marL="0" indent="0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altLang="ko-KR" sz="16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profile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indent="0" latinLnBrk="1">
                        <a:buFont typeface="Arial" panose="020B0604020202020204" pitchFamily="34" charset="0"/>
                        <a:buNone/>
                      </a:pP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ko-Kore-K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v2.1</a:t>
                      </a:r>
                      <a:endParaRPr kumimoji="1" lang="ko-Kore-KR" altLang="en-US" sz="16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163173"/>
                  </a:ext>
                </a:extLst>
              </a:tr>
              <a:tr h="415043">
                <a:tc>
                  <a:txBody>
                    <a:bodyPr/>
                    <a:lstStyle/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model conc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Underestimation</a:t>
                      </a:r>
                      <a:r>
                        <a:rPr lang="en-US" altLang="ko-KR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(West)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background correction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(BSR)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1" indent="0" latinLnBrk="1">
                        <a:buFont typeface="Arial" panose="020B0604020202020204" pitchFamily="34" charset="0"/>
                        <a:buNone/>
                      </a:pP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3" lvl="1" indent="0" algn="ctr" latinLnBrk="1">
                        <a:buFont typeface="Arial" panose="020B0604020202020204" pitchFamily="34" charset="0"/>
                        <a:buNone/>
                        <a:tabLst/>
                      </a:pPr>
                      <a:endParaRPr lang="ko-KR" altLang="en-US" sz="16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653897"/>
                  </a:ext>
                </a:extLst>
              </a:tr>
              <a:tr h="380010">
                <a:tc>
                  <a:txBody>
                    <a:bodyPr/>
                    <a:lstStyle/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</a:p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CHO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model conc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Background correction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(BSR, CLD)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indent="0" latinLnBrk="1">
                        <a:buFont typeface="Arial" panose="020B0604020202020204" pitchFamily="34" charset="0"/>
                        <a:buNone/>
                      </a:pP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3" lvl="1" indent="0" algn="ctr" latinLnBrk="1">
                        <a:buFont typeface="Arial" panose="020B0604020202020204" pitchFamily="34" charset="0"/>
                        <a:buNone/>
                        <a:tabLst/>
                      </a:pPr>
                      <a:endParaRPr lang="ko-KR" altLang="en-US" sz="16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280822"/>
                  </a:ext>
                </a:extLst>
              </a:tr>
              <a:tr h="427512">
                <a:tc>
                  <a:txBody>
                    <a:bodyPr/>
                    <a:lstStyle/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Underestimation</a:t>
                      </a:r>
                      <a:endParaRPr lang="en-US" altLang="ko-KR" sz="1600" baseline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ALH at 2km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Extend LUT,  Background AOD, AI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 LER composite to 3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1" indent="0" latinLnBrk="1">
                        <a:buFont typeface="Arial" panose="020B0604020202020204" pitchFamily="34" charset="0"/>
                        <a:buNone/>
                      </a:pP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3" lvl="1" indent="0" algn="ctr" latinLnBrk="1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altLang="ko-K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v2.1</a:t>
                      </a:r>
                      <a:endParaRPr lang="ko-KR" altLang="en-US" sz="16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136799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ECF: </a:t>
                      </a:r>
                      <a:r>
                        <a:rPr lang="en-US" altLang="ko-KR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Overestimation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CCP:  lower-layer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LUT, interpolation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sky CCP as </a:t>
                      </a:r>
                      <a:r>
                        <a:rPr lang="en-US" altLang="ko-KR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sfc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P, Data (SFC)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indent="0" latinLnBrk="1">
                        <a:buFont typeface="Arial" panose="020B0604020202020204" pitchFamily="34" charset="0"/>
                        <a:buNone/>
                      </a:pP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3" lvl="1" indent="0" algn="ctr" latinLnBrk="1">
                        <a:buFont typeface="Arial" panose="020B0604020202020204" pitchFamily="34" charset="0"/>
                        <a:buNone/>
                        <a:tabLst/>
                      </a:pPr>
                      <a:endParaRPr lang="ko-KR" altLang="en-US" sz="16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294508"/>
                  </a:ext>
                </a:extLst>
              </a:tr>
              <a:tr h="414528">
                <a:tc>
                  <a:txBody>
                    <a:bodyPr/>
                    <a:lstStyle/>
                    <a:p>
                      <a:pPr marL="0" lv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Underestimation</a:t>
                      </a: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&lt;400nm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Overestimation</a:t>
                      </a: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@380nm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Interpolation in rad &amp; </a:t>
                      </a:r>
                      <a:r>
                        <a:rPr lang="en-US" altLang="ko-KR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 handling for IRR, Modification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1" indent="0" latinLnBrk="1">
                        <a:buFont typeface="Arial" panose="020B0604020202020204" pitchFamily="34" charset="0"/>
                        <a:buNone/>
                      </a:pP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3" lvl="1" indent="0" algn="ctr" latinLnBrk="1">
                        <a:buFont typeface="Arial" panose="020B0604020202020204" pitchFamily="34" charset="0"/>
                        <a:buNone/>
                        <a:tabLst/>
                      </a:pPr>
                      <a:endParaRPr lang="ko-KR" altLang="en-US" sz="16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452814"/>
                  </a:ext>
                </a:extLst>
              </a:tr>
            </a:tbl>
          </a:graphicData>
        </a:graphic>
      </p:graphicFrame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C8-9A41-4E56-B7D9-7D238732DD8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41E0A52-FC0F-6A14-80D2-DEFF4A530D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1" r="12559" b="18328"/>
          <a:stretch/>
        </p:blipFill>
        <p:spPr>
          <a:xfrm>
            <a:off x="8652451" y="1706817"/>
            <a:ext cx="713971" cy="52975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7B45919-A30F-E53A-0DED-9732FE598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8" r="16286" b="22514"/>
          <a:stretch/>
        </p:blipFill>
        <p:spPr>
          <a:xfrm>
            <a:off x="7945406" y="1699193"/>
            <a:ext cx="683540" cy="512667"/>
          </a:xfrm>
          <a:prstGeom prst="rect">
            <a:avLst/>
          </a:prstGeom>
        </p:spPr>
      </p:pic>
      <p:pic>
        <p:nvPicPr>
          <p:cNvPr id="13" name="그림 12" descr="텍스트, 지도, 스크린샷이(가) 표시된 사진&#10;&#10;자동 생성된 설명">
            <a:extLst>
              <a:ext uri="{FF2B5EF4-FFF2-40B4-BE49-F238E27FC236}">
                <a16:creationId xmlns:a16="http://schemas.microsoft.com/office/drawing/2014/main" id="{DA2797B8-CA1C-2B0B-6C54-976BCEBE40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8758"/>
          <a:stretch/>
        </p:blipFill>
        <p:spPr>
          <a:xfrm>
            <a:off x="7469513" y="2261652"/>
            <a:ext cx="1325655" cy="752848"/>
          </a:xfrm>
          <a:prstGeom prst="rect">
            <a:avLst/>
          </a:prstGeom>
        </p:spPr>
      </p:pic>
      <p:pic>
        <p:nvPicPr>
          <p:cNvPr id="14" name="그림 13" descr="텍스트, 지도, 스크린샷이(가) 표시된 사진&#10;&#10;자동 생성된 설명">
            <a:extLst>
              <a:ext uri="{FF2B5EF4-FFF2-40B4-BE49-F238E27FC236}">
                <a16:creationId xmlns:a16="http://schemas.microsoft.com/office/drawing/2014/main" id="{7BA55044-A69E-F5AB-50B2-FB25FD2770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77" b="18682"/>
          <a:stretch/>
        </p:blipFill>
        <p:spPr>
          <a:xfrm>
            <a:off x="8608253" y="2258470"/>
            <a:ext cx="1180895" cy="756578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AADD049-FD58-B410-145A-5F4889393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76" t="11261" r="45324" b="68268"/>
          <a:stretch/>
        </p:blipFill>
        <p:spPr>
          <a:xfrm>
            <a:off x="7713417" y="3079958"/>
            <a:ext cx="1063118" cy="52820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26605DC-FC57-2CCF-4DAF-39A8E3651B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71" t="11147" r="46744" b="68382"/>
          <a:stretch/>
        </p:blipFill>
        <p:spPr>
          <a:xfrm>
            <a:off x="8798450" y="3072668"/>
            <a:ext cx="1021668" cy="54289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_x449252416" descr="EMB000020d451a6">
            <a:extLst>
              <a:ext uri="{FF2B5EF4-FFF2-40B4-BE49-F238E27FC236}">
                <a16:creationId xmlns:a16="http://schemas.microsoft.com/office/drawing/2014/main" id="{E5941205-AF16-CF68-099F-EADE600F4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4578" r="50958" b="57505"/>
          <a:stretch/>
        </p:blipFill>
        <p:spPr bwMode="auto">
          <a:xfrm>
            <a:off x="8019536" y="4261502"/>
            <a:ext cx="653312" cy="4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_x449252416" descr="EMB000020d451a6">
            <a:extLst>
              <a:ext uri="{FF2B5EF4-FFF2-40B4-BE49-F238E27FC236}">
                <a16:creationId xmlns:a16="http://schemas.microsoft.com/office/drawing/2014/main" id="{6FB76DBA-A1CB-E779-2AAA-8D4629F21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r="76019" b="57924"/>
          <a:stretch/>
        </p:blipFill>
        <p:spPr bwMode="auto">
          <a:xfrm>
            <a:off x="8802801" y="4273858"/>
            <a:ext cx="628192" cy="47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_x466202152" descr="EMB000075484f51">
            <a:extLst>
              <a:ext uri="{FF2B5EF4-FFF2-40B4-BE49-F238E27FC236}">
                <a16:creationId xmlns:a16="http://schemas.microsoft.com/office/drawing/2014/main" id="{D99F0D6D-A856-BD64-DCBE-5F739F45B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8" r="74570"/>
          <a:stretch/>
        </p:blipFill>
        <p:spPr bwMode="auto">
          <a:xfrm>
            <a:off x="8788910" y="3685902"/>
            <a:ext cx="675581" cy="65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_x466202152" descr="EMB000075484f51">
            <a:extLst>
              <a:ext uri="{FF2B5EF4-FFF2-40B4-BE49-F238E27FC236}">
                <a16:creationId xmlns:a16="http://schemas.microsoft.com/office/drawing/2014/main" id="{313A31CD-A161-0FE5-0997-D60AB0956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8" t="20478" r="50027"/>
          <a:stretch/>
        </p:blipFill>
        <p:spPr bwMode="auto">
          <a:xfrm>
            <a:off x="8003908" y="3661189"/>
            <a:ext cx="661382" cy="65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_x437110288" descr="EMB00005d5802c5">
            <a:extLst>
              <a:ext uri="{FF2B5EF4-FFF2-40B4-BE49-F238E27FC236}">
                <a16:creationId xmlns:a16="http://schemas.microsoft.com/office/drawing/2014/main" id="{22711D81-7F7F-89F3-29EF-EA0363CAD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5"/>
          <a:stretch/>
        </p:blipFill>
        <p:spPr bwMode="auto">
          <a:xfrm>
            <a:off x="8902237" y="4801131"/>
            <a:ext cx="863198" cy="52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_x231345528" descr="EMB00005d5802c3">
            <a:extLst>
              <a:ext uri="{FF2B5EF4-FFF2-40B4-BE49-F238E27FC236}">
                <a16:creationId xmlns:a16="http://schemas.microsoft.com/office/drawing/2014/main" id="{ECA0CD08-265C-298E-4640-3BE4F8E96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2"/>
          <a:stretch/>
        </p:blipFill>
        <p:spPr bwMode="auto">
          <a:xfrm>
            <a:off x="7930621" y="4806765"/>
            <a:ext cx="863284" cy="55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BB01A865-14AA-21EB-3CCE-782DB73F7F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017" r="50498" b="52489"/>
          <a:stretch/>
        </p:blipFill>
        <p:spPr>
          <a:xfrm>
            <a:off x="8902589" y="5411058"/>
            <a:ext cx="829373" cy="52018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82FF5FD2-8CB0-6007-C674-E67B2F96D61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533" t="16017" b="53237"/>
          <a:stretch/>
        </p:blipFill>
        <p:spPr>
          <a:xfrm>
            <a:off x="7934004" y="5398701"/>
            <a:ext cx="845533" cy="5078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그림 24" descr="텍스트, 도표, 스크린샷, 그래프이(가) 표시된 사진&#10;&#10;자동 생성된 설명">
            <a:extLst>
              <a:ext uri="{FF2B5EF4-FFF2-40B4-BE49-F238E27FC236}">
                <a16:creationId xmlns:a16="http://schemas.microsoft.com/office/drawing/2014/main" id="{89DDD269-69B9-6388-D578-477E5ADA6A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31" y="5977519"/>
            <a:ext cx="923722" cy="620999"/>
          </a:xfrm>
          <a:prstGeom prst="rect">
            <a:avLst/>
          </a:prstGeom>
        </p:spPr>
      </p:pic>
      <p:pic>
        <p:nvPicPr>
          <p:cNvPr id="26" name="그림 25" descr="텍스트, 스크린샷, 도표, 지도이(가) 표시된 사진&#10;&#10;자동 생성된 설명">
            <a:extLst>
              <a:ext uri="{FF2B5EF4-FFF2-40B4-BE49-F238E27FC236}">
                <a16:creationId xmlns:a16="http://schemas.microsoft.com/office/drawing/2014/main" id="{44179416-83CB-6B8C-692F-83FDD11464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561" y="5967009"/>
            <a:ext cx="923722" cy="620999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0BEAF43C-63DC-0476-0790-BF499148DE2D}"/>
              </a:ext>
            </a:extLst>
          </p:cNvPr>
          <p:cNvSpPr/>
          <p:nvPr/>
        </p:nvSpPr>
        <p:spPr>
          <a:xfrm>
            <a:off x="7636476" y="1062680"/>
            <a:ext cx="2261286" cy="56099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9" name="_x453366792" descr="EMB00007ba844ec">
            <a:extLst>
              <a:ext uri="{FF2B5EF4-FFF2-40B4-BE49-F238E27FC236}">
                <a16:creationId xmlns:a16="http://schemas.microsoft.com/office/drawing/2014/main" id="{1DFF32F6-715D-D4B1-B60E-2D6F85794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3"/>
          <a:stretch/>
        </p:blipFill>
        <p:spPr bwMode="auto">
          <a:xfrm>
            <a:off x="7311042" y="1087395"/>
            <a:ext cx="2101932" cy="54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13324F2-E657-4B72-AE0A-87E24454D8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91" y="1670758"/>
            <a:ext cx="661060" cy="550884"/>
          </a:xfrm>
          <a:prstGeom prst="rect">
            <a:avLst/>
          </a:prstGeom>
        </p:spPr>
      </p:pic>
      <p:pic>
        <p:nvPicPr>
          <p:cNvPr id="8" name="_x449252416" descr="EMB000020d451a6">
            <a:extLst>
              <a:ext uri="{FF2B5EF4-FFF2-40B4-BE49-F238E27FC236}">
                <a16:creationId xmlns:a16="http://schemas.microsoft.com/office/drawing/2014/main" id="{A1294CC0-CAF7-704A-2378-6D2E7798C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3954" r="75636"/>
          <a:stretch/>
        </p:blipFill>
        <p:spPr bwMode="auto">
          <a:xfrm>
            <a:off x="9729174" y="4261501"/>
            <a:ext cx="638214" cy="58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_x466202152" descr="EMB000075484f51">
            <a:extLst>
              <a:ext uri="{FF2B5EF4-FFF2-40B4-BE49-F238E27FC236}">
                <a16:creationId xmlns:a16="http://schemas.microsoft.com/office/drawing/2014/main" id="{0825AB31-8989-5B62-D8A1-77348266C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20478" r="25647"/>
          <a:stretch/>
        </p:blipFill>
        <p:spPr bwMode="auto">
          <a:xfrm>
            <a:off x="9731333" y="3661189"/>
            <a:ext cx="655063" cy="65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49AEBF5-C705-2FC9-B35F-438D197122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76322" y="4821459"/>
            <a:ext cx="603354" cy="603354"/>
          </a:xfrm>
          <a:prstGeom prst="rect">
            <a:avLst/>
          </a:prstGeom>
          <a:ln w="19050">
            <a:noFill/>
          </a:ln>
        </p:spPr>
      </p:pic>
      <p:pic>
        <p:nvPicPr>
          <p:cNvPr id="27" name="그림 26" descr="텍스트, 도표, 스크린샷, 라인이(가) 표시된 사진&#10;&#10;자동 생성된 설명">
            <a:extLst>
              <a:ext uri="{FF2B5EF4-FFF2-40B4-BE49-F238E27FC236}">
                <a16:creationId xmlns:a16="http://schemas.microsoft.com/office/drawing/2014/main" id="{4E86FE43-4234-2B22-575D-38E45D07F2D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94" y="5977519"/>
            <a:ext cx="923722" cy="620999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8B7F7CC7-F374-EA30-BD0D-E85CF981ADD5}"/>
              </a:ext>
            </a:extLst>
          </p:cNvPr>
          <p:cNvSpPr/>
          <p:nvPr/>
        </p:nvSpPr>
        <p:spPr>
          <a:xfrm>
            <a:off x="7326421" y="1057425"/>
            <a:ext cx="682462" cy="55065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86BCD1C-2569-4A33-4C40-EAC9296C28A7}"/>
              </a:ext>
            </a:extLst>
          </p:cNvPr>
          <p:cNvSpPr/>
          <p:nvPr/>
        </p:nvSpPr>
        <p:spPr>
          <a:xfrm>
            <a:off x="7178566" y="5960480"/>
            <a:ext cx="935420" cy="6610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0267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모서리가 둥근 직사각형 21">
            <a:extLst>
              <a:ext uri="{FF2B5EF4-FFF2-40B4-BE49-F238E27FC236}">
                <a16:creationId xmlns:a16="http://schemas.microsoft.com/office/drawing/2014/main" id="{3E6B0CCE-F341-B821-BBA1-2EAD72E3B7D1}"/>
              </a:ext>
            </a:extLst>
          </p:cNvPr>
          <p:cNvSpPr/>
          <p:nvPr/>
        </p:nvSpPr>
        <p:spPr>
          <a:xfrm>
            <a:off x="9438290" y="810100"/>
            <a:ext cx="2648607" cy="5779886"/>
          </a:xfrm>
          <a:prstGeom prst="roundRect">
            <a:avLst>
              <a:gd name="adj" fmla="val 8652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id="{A6F30D52-F725-5377-A9F9-7F666BE0EC6B}"/>
              </a:ext>
            </a:extLst>
          </p:cNvPr>
          <p:cNvSpPr/>
          <p:nvPr/>
        </p:nvSpPr>
        <p:spPr>
          <a:xfrm>
            <a:off x="5812221" y="841630"/>
            <a:ext cx="3384331" cy="2695101"/>
          </a:xfrm>
          <a:prstGeom prst="roundRect">
            <a:avLst>
              <a:gd name="adj" fmla="val 10427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7E9C417A-8510-D85D-4663-9E633D1E68B8}"/>
              </a:ext>
            </a:extLst>
          </p:cNvPr>
          <p:cNvSpPr/>
          <p:nvPr/>
        </p:nvSpPr>
        <p:spPr>
          <a:xfrm>
            <a:off x="469010" y="799589"/>
            <a:ext cx="4933308" cy="2695101"/>
          </a:xfrm>
          <a:prstGeom prst="roundRect">
            <a:avLst>
              <a:gd name="adj" fmla="val 9257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F6A07594-C9D0-28F3-7685-392B3DCFB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9" y="4195377"/>
            <a:ext cx="2697350" cy="22356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2C428CB-9B2E-E33D-31CD-5F177D3B46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41"/>
          <a:stretch/>
        </p:blipFill>
        <p:spPr>
          <a:xfrm>
            <a:off x="9554452" y="4041471"/>
            <a:ext cx="2340066" cy="2235600"/>
          </a:xfrm>
          <a:prstGeom prst="rect">
            <a:avLst/>
          </a:prstGeom>
        </p:spPr>
      </p:pic>
      <p:pic>
        <p:nvPicPr>
          <p:cNvPr id="28" name="그림 27" descr="텍스트, 스크린샷, 도표, 그래프이(가) 표시된 사진&#10;&#10;자동 생성된 설명">
            <a:extLst>
              <a:ext uri="{FF2B5EF4-FFF2-40B4-BE49-F238E27FC236}">
                <a16:creationId xmlns:a16="http://schemas.microsoft.com/office/drawing/2014/main" id="{456C6C4D-335B-D9B7-7B60-87A07C8D02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1017" y="910753"/>
            <a:ext cx="2227670" cy="2235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48195" y="593970"/>
            <a:ext cx="16816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HCHO v3 [x10</a:t>
            </a:r>
            <a:r>
              <a:rPr kumimoji="0" lang="en-US" altLang="ko-KR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16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]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9DA026-CB5C-B36F-496A-FFC3A8CE763C}"/>
              </a:ext>
            </a:extLst>
          </p:cNvPr>
          <p:cNvSpPr txBox="1"/>
          <p:nvPr/>
        </p:nvSpPr>
        <p:spPr>
          <a:xfrm>
            <a:off x="2135791" y="3987898"/>
            <a:ext cx="118528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432FF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Slope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=0.52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R=0.60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A21BB7-A3D0-A40E-C071-4CC9A95FBF17}"/>
              </a:ext>
            </a:extLst>
          </p:cNvPr>
          <p:cNvSpPr txBox="1"/>
          <p:nvPr/>
        </p:nvSpPr>
        <p:spPr>
          <a:xfrm>
            <a:off x="9715345" y="3144373"/>
            <a:ext cx="23533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TROPOMI HCHO VCD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1" lang="en-US" altLang="ko-Kore-K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molec</a:t>
            </a:r>
            <a:r>
              <a:rPr kumimoji="1" lang="en-US" altLang="ko-Kore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cm</a:t>
            </a:r>
            <a:r>
              <a:rPr kumimoji="1" lang="en-US" altLang="ko-Kore-KR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</a:t>
            </a:r>
            <a:r>
              <a:rPr kumimoji="1" lang="en-US" altLang="ko-Kore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  <a:endParaRPr kumimoji="1" lang="ko-Kore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A21BB7-A3D0-A40E-C071-4CC9A95FBF17}"/>
              </a:ext>
            </a:extLst>
          </p:cNvPr>
          <p:cNvSpPr txBox="1"/>
          <p:nvPr/>
        </p:nvSpPr>
        <p:spPr>
          <a:xfrm>
            <a:off x="814774" y="6275732"/>
            <a:ext cx="250630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TROPOMI SO</a:t>
            </a:r>
            <a:r>
              <a:rPr kumimoji="1" lang="en-US" altLang="ko-Kore-KR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1" lang="en-US" altLang="ko-Kore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VCD [DU]</a:t>
            </a:r>
            <a:endParaRPr kumimoji="1" lang="ko-Kore-KR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-274694" y="5030577"/>
            <a:ext cx="19999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GEMS v2.1 SO</a:t>
            </a:r>
            <a:r>
              <a:rPr kumimoji="0" lang="en-US" altLang="ko-KR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2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VCD 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6165928" y="614082"/>
            <a:ext cx="2977455" cy="2783571"/>
            <a:chOff x="6351480" y="743265"/>
            <a:chExt cx="2977455" cy="2783571"/>
          </a:xfrm>
        </p:grpSpPr>
        <p:sp>
          <p:nvSpPr>
            <p:cNvPr id="39" name="TextBox 38"/>
            <p:cNvSpPr txBox="1"/>
            <p:nvPr/>
          </p:nvSpPr>
          <p:spPr>
            <a:xfrm>
              <a:off x="6901665" y="743265"/>
              <a:ext cx="9038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O</a:t>
              </a:r>
              <a:r>
                <a:rPr kumimoji="0" lang="en-US" altLang="ko-KR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3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 v2.1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582" y="1064768"/>
              <a:ext cx="2682720" cy="22356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16200000">
              <a:off x="5577852" y="2065752"/>
              <a:ext cx="19165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GEMS v2.1 O</a:t>
              </a:r>
              <a:r>
                <a:rPr kumimoji="0" lang="en-US" altLang="ko-KR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3 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TCO 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754516" y="3157504"/>
              <a:ext cx="19799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TROPOMI TCO [DU]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3AA147-7A32-BF15-A489-9A7956C73699}"/>
                </a:ext>
              </a:extLst>
            </p:cNvPr>
            <p:cNvSpPr txBox="1"/>
            <p:nvPr/>
          </p:nvSpPr>
          <p:spPr>
            <a:xfrm>
              <a:off x="8207093" y="779092"/>
              <a:ext cx="1121842" cy="4309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432FF"/>
              </a:solidFill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Slope=0.90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R=0.99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579074" y="623901"/>
            <a:ext cx="5178799" cy="2733075"/>
            <a:chOff x="4557577" y="3409214"/>
            <a:chExt cx="5178799" cy="2733075"/>
          </a:xfrm>
        </p:grpSpPr>
        <p:pic>
          <p:nvPicPr>
            <p:cNvPr id="49" name="그림 48" descr="텍스트, 스크린샷, 다채로움, 도표이(가) 표시된 사진&#10;&#10;자동 생성된 설명">
              <a:extLst>
                <a:ext uri="{FF2B5EF4-FFF2-40B4-BE49-F238E27FC236}">
                  <a16:creationId xmlns:a16="http://schemas.microsoft.com/office/drawing/2014/main" id="{0557FF20-8C99-757E-BB83-A7CE16C93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6934" y="3792158"/>
              <a:ext cx="2235600" cy="2235600"/>
            </a:xfrm>
            <a:prstGeom prst="rect">
              <a:avLst/>
            </a:prstGeom>
          </p:spPr>
        </p:pic>
        <p:pic>
          <p:nvPicPr>
            <p:cNvPr id="56" name="그림 55" descr="텍스트, 스크린샷, 라인, 도표이(가) 표시된 사진&#10;&#10;자동 생성된 설명">
              <a:extLst>
                <a:ext uri="{FF2B5EF4-FFF2-40B4-BE49-F238E27FC236}">
                  <a16:creationId xmlns:a16="http://schemas.microsoft.com/office/drawing/2014/main" id="{30CFC2D7-B54D-FBFB-8EFA-9384DB3A2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50767" y="3792158"/>
              <a:ext cx="2235600" cy="22356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690171" y="3409214"/>
              <a:ext cx="914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NO</a:t>
              </a:r>
              <a:r>
                <a:rPr kumimoji="0" lang="en-US" altLang="ko-KR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2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 v3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281786" y="5803735"/>
              <a:ext cx="36681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TROPOMI NO</a:t>
              </a:r>
              <a:r>
                <a:rPr kumimoji="0" lang="en-US" altLang="ko-KR" sz="16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2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 VCD [x10</a:t>
              </a:r>
              <a:r>
                <a:rPr kumimoji="0" lang="en-US" altLang="ko-KR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16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molec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. cm</a:t>
              </a:r>
              <a:r>
                <a:rPr kumimoji="0" lang="en-US" altLang="ko-KR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-2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]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3739282" y="4723859"/>
              <a:ext cx="24640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GEMS v3 NO</a:t>
              </a:r>
              <a:r>
                <a:rPr kumimoji="0" lang="en-US" altLang="ko-KR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2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 VCD 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11184" y="3666670"/>
              <a:ext cx="14978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2023/12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19621" y="3689073"/>
              <a:ext cx="14978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2023/06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E3AA147-7A32-BF15-A489-9A7956C73699}"/>
                </a:ext>
              </a:extLst>
            </p:cNvPr>
            <p:cNvSpPr txBox="1"/>
            <p:nvPr/>
          </p:nvSpPr>
          <p:spPr>
            <a:xfrm>
              <a:off x="4557577" y="3557471"/>
              <a:ext cx="1138199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432FF"/>
              </a:solidFill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Slope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=1.06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R=0.90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69DA026-CB5C-B36F-496A-FFC3A8CE763C}"/>
                </a:ext>
              </a:extLst>
            </p:cNvPr>
            <p:cNvSpPr txBox="1"/>
            <p:nvPr/>
          </p:nvSpPr>
          <p:spPr>
            <a:xfrm>
              <a:off x="8551090" y="3570910"/>
              <a:ext cx="1185286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432FF"/>
              </a:solidFill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Slope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=1.56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R=0.92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rot="16200000">
            <a:off x="8606991" y="1960634"/>
            <a:ext cx="21254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GEMS v3 HCHO VCD 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724554" y="3703669"/>
            <a:ext cx="2344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CHOCHO v3 [x10</a:t>
            </a:r>
            <a:r>
              <a:rPr kumimoji="0" lang="en-US" altLang="ko-KR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15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]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8485362" y="4875587"/>
            <a:ext cx="23218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GEMS v2.1 HCHO VCD 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A21BB7-A3D0-A40E-C071-4CC9A95FBF17}"/>
              </a:ext>
            </a:extLst>
          </p:cNvPr>
          <p:cNvSpPr txBox="1"/>
          <p:nvPr/>
        </p:nvSpPr>
        <p:spPr>
          <a:xfrm>
            <a:off x="9715345" y="6053933"/>
            <a:ext cx="23533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TROPOMI CHOCHO VCD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1" lang="en-US" altLang="ko-Kore-K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molec</a:t>
            </a:r>
            <a:r>
              <a:rPr kumimoji="1" lang="en-US" altLang="ko-Kore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cm</a:t>
            </a:r>
            <a:r>
              <a:rPr kumimoji="1" lang="en-US" altLang="ko-Kore-KR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</a:t>
            </a:r>
            <a:r>
              <a:rPr kumimoji="1" lang="en-US" altLang="ko-Kore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  <a:endParaRPr kumimoji="1" lang="ko-Kore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03A250CD-5DFD-108E-FAD5-1D436412E3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59" y="4195377"/>
            <a:ext cx="2697350" cy="2235600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7E35D64B-F3B8-5AA9-3C5F-9E6EF86F54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40" y="4195377"/>
            <a:ext cx="2697350" cy="22356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6A21BB7-A3D0-A40E-C071-4CC9A95FBF17}"/>
              </a:ext>
            </a:extLst>
          </p:cNvPr>
          <p:cNvSpPr txBox="1"/>
          <p:nvPr/>
        </p:nvSpPr>
        <p:spPr>
          <a:xfrm>
            <a:off x="3606348" y="6275732"/>
            <a:ext cx="250630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OMI SO</a:t>
            </a:r>
            <a:r>
              <a:rPr kumimoji="1" lang="en-US" altLang="ko-Kore-KR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1" lang="en-US" altLang="ko-Kore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VCD [DU]</a:t>
            </a:r>
            <a:endParaRPr kumimoji="1" lang="ko-Kore-KR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6A21BB7-A3D0-A40E-C071-4CC9A95FBF17}"/>
              </a:ext>
            </a:extLst>
          </p:cNvPr>
          <p:cNvSpPr txBox="1"/>
          <p:nvPr/>
        </p:nvSpPr>
        <p:spPr>
          <a:xfrm>
            <a:off x="6262068" y="6273197"/>
            <a:ext cx="250630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OMPS SO</a:t>
            </a:r>
            <a:r>
              <a:rPr kumimoji="1" lang="en-US" altLang="ko-Kore-KR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1" lang="en-US" altLang="ko-Kore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VCD [DU]</a:t>
            </a:r>
            <a:endParaRPr kumimoji="1" lang="ko-Kore-KR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00692" y="3884375"/>
            <a:ext cx="8825501" cy="2695101"/>
          </a:xfrm>
          <a:prstGeom prst="roundRect">
            <a:avLst>
              <a:gd name="adj" fmla="val 925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115" y="3724947"/>
            <a:ext cx="1239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SO</a:t>
            </a:r>
            <a:r>
              <a:rPr kumimoji="0" lang="en-US" altLang="ko-KR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2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v2.1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69DA026-CB5C-B36F-496A-FFC3A8CE763C}"/>
              </a:ext>
            </a:extLst>
          </p:cNvPr>
          <p:cNvSpPr txBox="1"/>
          <p:nvPr/>
        </p:nvSpPr>
        <p:spPr>
          <a:xfrm>
            <a:off x="4896218" y="4011362"/>
            <a:ext cx="118528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432FF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Slope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=1.33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R=0.83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69DA026-CB5C-B36F-496A-FFC3A8CE763C}"/>
              </a:ext>
            </a:extLst>
          </p:cNvPr>
          <p:cNvSpPr txBox="1"/>
          <p:nvPr/>
        </p:nvSpPr>
        <p:spPr>
          <a:xfrm>
            <a:off x="7567094" y="3980176"/>
            <a:ext cx="118528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432FF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Slope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=1.40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R=0.83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E9E313-84DB-DCA3-B617-C2C45042978F}"/>
              </a:ext>
            </a:extLst>
          </p:cNvPr>
          <p:cNvSpPr txBox="1"/>
          <p:nvPr/>
        </p:nvSpPr>
        <p:spPr>
          <a:xfrm>
            <a:off x="270002" y="199150"/>
            <a:ext cx="1192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Gas Products Validation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9324975" y="62558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93AA5-82BE-468E-90B3-DD1DC185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A8BF2-82DC-FF60-0E47-02335BB643F1}"/>
              </a:ext>
            </a:extLst>
          </p:cNvPr>
          <p:cNvSpPr txBox="1"/>
          <p:nvPr/>
        </p:nvSpPr>
        <p:spPr>
          <a:xfrm>
            <a:off x="7893416" y="13062"/>
            <a:ext cx="4316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ko-Kore-KR" sz="2000" b="1" i="1" dirty="0">
                <a:solidFill>
                  <a:srgbClr val="2D8652"/>
                </a:solidFill>
              </a:rPr>
              <a:t>Presentation by L. Chang; R. Lutz </a:t>
            </a:r>
            <a:endParaRPr kumimoji="1" lang="ko-Kore-KR" altLang="en-US" sz="2000" b="1" i="1" dirty="0">
              <a:solidFill>
                <a:srgbClr val="2D865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0DB582-7CB7-4B5D-F6ED-F2D2E2F48580}"/>
              </a:ext>
            </a:extLst>
          </p:cNvPr>
          <p:cNvSpPr txBox="1"/>
          <p:nvPr/>
        </p:nvSpPr>
        <p:spPr>
          <a:xfrm>
            <a:off x="7504389" y="3491710"/>
            <a:ext cx="1850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Prod. Lead: </a:t>
            </a:r>
            <a:r>
              <a:rPr kumimoji="1" lang="en-US" altLang="ko-KR" sz="1400" i="1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Jae Kim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89B021-BFC3-A40F-5598-C214EDD31599}"/>
              </a:ext>
            </a:extLst>
          </p:cNvPr>
          <p:cNvSpPr txBox="1"/>
          <p:nvPr/>
        </p:nvSpPr>
        <p:spPr>
          <a:xfrm>
            <a:off x="3379093" y="3528497"/>
            <a:ext cx="1850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Prod. Lead: </a:t>
            </a:r>
            <a:r>
              <a:rPr kumimoji="1" lang="en-US" altLang="ko-KR" sz="1400" i="1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H. Lee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0DF7F-BA35-FE7F-9B8B-0F7ECFE8E9B6}"/>
              </a:ext>
            </a:extLst>
          </p:cNvPr>
          <p:cNvSpPr txBox="1"/>
          <p:nvPr/>
        </p:nvSpPr>
        <p:spPr>
          <a:xfrm>
            <a:off x="10341191" y="6560735"/>
            <a:ext cx="1850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Prod. Lead: R. Park</a:t>
            </a:r>
            <a:endParaRPr kumimoji="1" lang="ko-KR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2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99E9E313-84DB-DCA3-B617-C2C45042978F}"/>
              </a:ext>
            </a:extLst>
          </p:cNvPr>
          <p:cNvSpPr txBox="1"/>
          <p:nvPr/>
        </p:nvSpPr>
        <p:spPr>
          <a:xfrm>
            <a:off x="191344" y="188640"/>
            <a:ext cx="1192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Aerosol, Cloud &amp; SFC Validation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2349" y="887180"/>
            <a:ext cx="1981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AOD v2.1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BAB1880D-2DF6-E2D2-340D-E890CE527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023" y="1096647"/>
            <a:ext cx="2340000" cy="23400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675070" y="879010"/>
            <a:ext cx="1981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SSA v2.1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25" name="_x444720696" descr="EMB00008cd8106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"/>
          <a:stretch>
            <a:fillRect/>
          </a:stretch>
        </p:blipFill>
        <p:spPr bwMode="auto">
          <a:xfrm>
            <a:off x="7453053" y="1807780"/>
            <a:ext cx="4536539" cy="43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그림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456" y="4012097"/>
            <a:ext cx="2325177" cy="2196000"/>
          </a:xfrm>
          <a:prstGeom prst="rect">
            <a:avLst/>
          </a:prstGeom>
        </p:spPr>
      </p:pic>
      <p:pic>
        <p:nvPicPr>
          <p:cNvPr id="66" name="그림 65"/>
          <p:cNvPicPr>
            <a:picLocks noChangeAspect="1"/>
          </p:cNvPicPr>
          <p:nvPr/>
        </p:nvPicPr>
        <p:blipFill>
          <a:blip r:embed="rId6"/>
          <a:srcRect l="-1" r="4092"/>
          <a:stretch/>
        </p:blipFill>
        <p:spPr>
          <a:xfrm>
            <a:off x="2373533" y="4012099"/>
            <a:ext cx="2272878" cy="21960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8072562" y="6209329"/>
            <a:ext cx="32239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TROPOMI ECF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639416" y="1310617"/>
            <a:ext cx="1279318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R=0.77 ~ 0.70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RMSE: 0.16 ~ 0.20</a:t>
            </a:r>
          </a:p>
        </p:txBody>
      </p:sp>
      <p:sp>
        <p:nvSpPr>
          <p:cNvPr id="71" name="TextBox 70"/>
          <p:cNvSpPr txBox="1"/>
          <p:nvPr/>
        </p:nvSpPr>
        <p:spPr>
          <a:xfrm rot="16200000">
            <a:off x="5828605" y="3871075"/>
            <a:ext cx="32671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GEMS v3 ECF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1019212" y="4935139"/>
            <a:ext cx="23393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TROPOMI DLER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481071" y="1014067"/>
            <a:ext cx="22375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GEMS Cloud v3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9699" y="3179497"/>
            <a:ext cx="25021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AERONET SSA [443nm]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637898" y="1976822"/>
            <a:ext cx="185339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GEMS SSA [443nm]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6E0C9355-7691-392C-1EFC-147BFB231D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97" y="1158720"/>
            <a:ext cx="2413241" cy="226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497" y="3178947"/>
            <a:ext cx="25021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AERONET AOD [443nm]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761476" y="2066243"/>
            <a:ext cx="19226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GEMS AOD [443nm]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38898" y="3141430"/>
            <a:ext cx="1191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GEMS ALH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18545" y="852704"/>
            <a:ext cx="21945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A</a:t>
            </a:r>
            <a:r>
              <a:rPr lang="en-US" altLang="ko-KR" sz="18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rPr>
              <a:t>L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H v2.1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 rot="16200000">
            <a:off x="3904529" y="1967016"/>
            <a:ext cx="19078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GEMS AEH v2.1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72795" y="6208098"/>
            <a:ext cx="37716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GEMS BSR v3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2782" y="3844339"/>
            <a:ext cx="17877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BSR 440nm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38148" y="3842605"/>
            <a:ext cx="17877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BSR 380nm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80048" y="852604"/>
            <a:ext cx="1019153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R=0.832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RMSE: 0.317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93AA5-82BE-468E-90B3-DD1DC185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390BBC-46A3-AB4F-2E25-06FD6099C0EC}"/>
              </a:ext>
            </a:extLst>
          </p:cNvPr>
          <p:cNvSpPr txBox="1"/>
          <p:nvPr/>
        </p:nvSpPr>
        <p:spPr>
          <a:xfrm>
            <a:off x="7875495" y="13063"/>
            <a:ext cx="4316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ko-Kore-KR" sz="2000" b="1" i="1" dirty="0">
                <a:solidFill>
                  <a:srgbClr val="2D8652"/>
                </a:solidFill>
              </a:rPr>
              <a:t>Presentation by L. Chang;  R. Lutz</a:t>
            </a:r>
            <a:endParaRPr kumimoji="1" lang="ko-Kore-KR" altLang="en-US" sz="2000" b="1" i="1" dirty="0">
              <a:solidFill>
                <a:srgbClr val="2D8652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2C86263-16F2-60A8-2F88-59D49B49936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6687"/>
          <a:stretch/>
        </p:blipFill>
        <p:spPr>
          <a:xfrm>
            <a:off x="4763989" y="1286302"/>
            <a:ext cx="2282987" cy="1871426"/>
          </a:xfrm>
          <a:prstGeom prst="rect">
            <a:avLst/>
          </a:prstGeom>
        </p:spPr>
      </p:pic>
      <p:cxnSp>
        <p:nvCxnSpPr>
          <p:cNvPr id="8" name="직선 연결선[R] 7">
            <a:extLst>
              <a:ext uri="{FF2B5EF4-FFF2-40B4-BE49-F238E27FC236}">
                <a16:creationId xmlns:a16="http://schemas.microsoft.com/office/drawing/2014/main" id="{F55709B0-07C5-4819-C2CD-FFD3FB3559BF}"/>
              </a:ext>
            </a:extLst>
          </p:cNvPr>
          <p:cNvCxnSpPr/>
          <p:nvPr/>
        </p:nvCxnSpPr>
        <p:spPr>
          <a:xfrm flipV="1">
            <a:off x="6111290" y="1335843"/>
            <a:ext cx="0" cy="157517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>
            <a:extLst>
              <a:ext uri="{FF2B5EF4-FFF2-40B4-BE49-F238E27FC236}">
                <a16:creationId xmlns:a16="http://schemas.microsoft.com/office/drawing/2014/main" id="{62F54F66-189C-EEFC-8303-5822B61206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491" y="3786058"/>
            <a:ext cx="1260000" cy="1260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429F1A70-7AFA-49C3-5957-5AB5FD3617EB}"/>
              </a:ext>
            </a:extLst>
          </p:cNvPr>
          <p:cNvSpPr/>
          <p:nvPr/>
        </p:nvSpPr>
        <p:spPr>
          <a:xfrm>
            <a:off x="528538" y="2714367"/>
            <a:ext cx="258417" cy="2495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연결선 42">
            <a:extLst>
              <a:ext uri="{FF2B5EF4-FFF2-40B4-BE49-F238E27FC236}">
                <a16:creationId xmlns:a16="http://schemas.microsoft.com/office/drawing/2014/main" id="{98AACA8D-AAD9-7B54-8BDD-115D5C3826F3}"/>
              </a:ext>
            </a:extLst>
          </p:cNvPr>
          <p:cNvCxnSpPr>
            <a:cxnSpLocks/>
          </p:cNvCxnSpPr>
          <p:nvPr/>
        </p:nvCxnSpPr>
        <p:spPr>
          <a:xfrm flipH="1">
            <a:off x="262759" y="2984938"/>
            <a:ext cx="273269" cy="788276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43">
            <a:extLst>
              <a:ext uri="{FF2B5EF4-FFF2-40B4-BE49-F238E27FC236}">
                <a16:creationId xmlns:a16="http://schemas.microsoft.com/office/drawing/2014/main" id="{675C71D1-8BB6-FAE4-98DB-293A6CC894AA}"/>
              </a:ext>
            </a:extLst>
          </p:cNvPr>
          <p:cNvCxnSpPr>
            <a:cxnSpLocks/>
          </p:cNvCxnSpPr>
          <p:nvPr/>
        </p:nvCxnSpPr>
        <p:spPr>
          <a:xfrm>
            <a:off x="805951" y="2958649"/>
            <a:ext cx="718049" cy="804054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모서리가 둥근 직사각형 23">
            <a:extLst>
              <a:ext uri="{FF2B5EF4-FFF2-40B4-BE49-F238E27FC236}">
                <a16:creationId xmlns:a16="http://schemas.microsoft.com/office/drawing/2014/main" id="{438E4AC9-7412-56D3-0D79-21DF97BE8690}"/>
              </a:ext>
            </a:extLst>
          </p:cNvPr>
          <p:cNvSpPr/>
          <p:nvPr/>
        </p:nvSpPr>
        <p:spPr>
          <a:xfrm>
            <a:off x="73574" y="756745"/>
            <a:ext cx="7083971" cy="2806261"/>
          </a:xfrm>
          <a:prstGeom prst="roundRect">
            <a:avLst>
              <a:gd name="adj" fmla="val 818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50415401-1536-1022-530D-ECE3D859F171}"/>
              </a:ext>
            </a:extLst>
          </p:cNvPr>
          <p:cNvSpPr/>
          <p:nvPr/>
        </p:nvSpPr>
        <p:spPr>
          <a:xfrm>
            <a:off x="1813037" y="3778469"/>
            <a:ext cx="5312978" cy="2806261"/>
          </a:xfrm>
          <a:prstGeom prst="roundRect">
            <a:avLst>
              <a:gd name="adj" fmla="val 7056"/>
            </a:avLst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모서리가 둥근 직사각형 30">
            <a:extLst>
              <a:ext uri="{FF2B5EF4-FFF2-40B4-BE49-F238E27FC236}">
                <a16:creationId xmlns:a16="http://schemas.microsoft.com/office/drawing/2014/main" id="{F22735AB-6C26-127C-689E-961CF62066FB}"/>
              </a:ext>
            </a:extLst>
          </p:cNvPr>
          <p:cNvSpPr/>
          <p:nvPr/>
        </p:nvSpPr>
        <p:spPr>
          <a:xfrm>
            <a:off x="7304693" y="746234"/>
            <a:ext cx="4782204" cy="5854263"/>
          </a:xfrm>
          <a:prstGeom prst="roundRect">
            <a:avLst>
              <a:gd name="adj" fmla="val 6031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5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제목 30">
            <a:extLst>
              <a:ext uri="{FF2B5EF4-FFF2-40B4-BE49-F238E27FC236}">
                <a16:creationId xmlns:a16="http://schemas.microsoft.com/office/drawing/2014/main" id="{5C2AA7FC-42BC-190D-D109-9D260FD2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ea typeface="나눔스퀘어 네오 Heavy" panose="00000A00000000000000" pitchFamily="2" charset="-127"/>
              </a:rPr>
              <a:t>GEMS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ea typeface="나눔스퀘어 네오 Heavy" panose="00000A00000000000000" pitchFamily="2" charset="-127"/>
              </a:rPr>
              <a:t>T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ea typeface="나눔스퀘어 네오 Heavy" panose="00000A00000000000000" pitchFamily="2" charset="-127"/>
              </a:rPr>
              <a:t>otal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ea typeface="나눔스퀘어 네오 Heavy" panose="00000A00000000000000" pitchFamily="2" charset="-127"/>
              </a:rPr>
              <a:t> NO</a:t>
            </a:r>
            <a:r>
              <a:rPr lang="en-US" altLang="ko-KR" sz="28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ea typeface="나눔스퀘어 네오 Heavy" panose="00000A00000000000000" pitchFamily="2" charset="-127"/>
              </a:rPr>
              <a:t>2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ea typeface="나눔스퀘어 네오 Heavy" panose="00000A00000000000000" pitchFamily="2" charset="-127"/>
              </a:rPr>
              <a:t>V2.0 and V3.1  vs. TROPOMI </a:t>
            </a:r>
            <a:endParaRPr lang="ko-Kore-KR" altLang="en-US" dirty="0">
              <a:solidFill>
                <a:schemeClr val="tx1"/>
              </a:solidFill>
            </a:endParaRPr>
          </a:p>
        </p:txBody>
      </p:sp>
      <p:pic>
        <p:nvPicPr>
          <p:cNvPr id="38" name="그림 37" descr="텍스트, 지도, 스크린샷이(가) 표시된 사진&#10;&#10;자동 생성된 설명">
            <a:extLst>
              <a:ext uri="{FF2B5EF4-FFF2-40B4-BE49-F238E27FC236}">
                <a16:creationId xmlns:a16="http://schemas.microsoft.com/office/drawing/2014/main" id="{B5BB9F85-F4D1-844F-F1B3-478D922C5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14" t="8193"/>
          <a:stretch/>
        </p:blipFill>
        <p:spPr>
          <a:xfrm>
            <a:off x="2138415" y="1727555"/>
            <a:ext cx="3407484" cy="2664000"/>
          </a:xfrm>
          <a:prstGeom prst="rect">
            <a:avLst/>
          </a:prstGeom>
        </p:spPr>
      </p:pic>
      <p:pic>
        <p:nvPicPr>
          <p:cNvPr id="39" name="그림 38" descr="지도, 텍스트, 스크린샷이(가) 표시된 사진&#10;&#10;자동 생성된 설명">
            <a:extLst>
              <a:ext uri="{FF2B5EF4-FFF2-40B4-BE49-F238E27FC236}">
                <a16:creationId xmlns:a16="http://schemas.microsoft.com/office/drawing/2014/main" id="{65D17A8A-14A9-2F22-1B51-8FBA8E074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24" t="8534"/>
          <a:stretch/>
        </p:blipFill>
        <p:spPr>
          <a:xfrm>
            <a:off x="2106174" y="3922756"/>
            <a:ext cx="3457258" cy="2664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0200C17-2B5D-E79B-46B1-D1DFFFBE3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4"/>
          <a:stretch/>
        </p:blipFill>
        <p:spPr bwMode="auto">
          <a:xfrm>
            <a:off x="4969851" y="1481998"/>
            <a:ext cx="3435192" cy="29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42BE19F-76C4-3C4A-A39C-C20A01D37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8107"/>
          <a:stretch/>
        </p:blipFill>
        <p:spPr bwMode="auto">
          <a:xfrm>
            <a:off x="7878627" y="1719064"/>
            <a:ext cx="3351600" cy="267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482328E1-AD09-492B-23CA-D15844125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2" t="8034"/>
          <a:stretch/>
        </p:blipFill>
        <p:spPr bwMode="auto">
          <a:xfrm>
            <a:off x="5041035" y="3960564"/>
            <a:ext cx="3351600" cy="26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3A8889DB-3EF6-1EDE-B7C5-B2923A054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8107"/>
          <a:stretch/>
        </p:blipFill>
        <p:spPr bwMode="auto">
          <a:xfrm>
            <a:off x="7889513" y="3962673"/>
            <a:ext cx="3350420" cy="267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BAC45EC-7670-71B1-874B-03C14B88B9A8}"/>
              </a:ext>
            </a:extLst>
          </p:cNvPr>
          <p:cNvSpPr txBox="1"/>
          <p:nvPr/>
        </p:nvSpPr>
        <p:spPr>
          <a:xfrm>
            <a:off x="379561" y="4150538"/>
            <a:ext cx="1747968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52272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December 1-15,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52272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2023</a:t>
            </a:r>
            <a:endParaRPr kumimoji="0" lang="ko-KR" altLang="en-US" sz="22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052272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645203-05B6-0635-669A-39250CAAE376}"/>
              </a:ext>
            </a:extLst>
          </p:cNvPr>
          <p:cNvSpPr txBox="1"/>
          <p:nvPr/>
        </p:nvSpPr>
        <p:spPr>
          <a:xfrm>
            <a:off x="379561" y="2058801"/>
            <a:ext cx="174796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52272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June 1-15,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52272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2023</a:t>
            </a:r>
            <a:endParaRPr kumimoji="0" lang="ko-KR" altLang="en-US" sz="22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052272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4B2B71-72DE-1356-5DFD-38E095B81D37}"/>
              </a:ext>
            </a:extLst>
          </p:cNvPr>
          <p:cNvSpPr txBox="1"/>
          <p:nvPr/>
        </p:nvSpPr>
        <p:spPr>
          <a:xfrm>
            <a:off x="8055856" y="1208330"/>
            <a:ext cx="23613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GEMS (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V3.1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)</a:t>
            </a:r>
            <a:endParaRPr kumimoji="0" lang="ko-KR" altLang="en-US" sz="24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2488A5-A22A-BADC-A392-DDEF488F7937}"/>
              </a:ext>
            </a:extLst>
          </p:cNvPr>
          <p:cNvSpPr txBox="1"/>
          <p:nvPr/>
        </p:nvSpPr>
        <p:spPr>
          <a:xfrm>
            <a:off x="5255780" y="1229195"/>
            <a:ext cx="23613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GEMS (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V2.0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)</a:t>
            </a:r>
            <a:endParaRPr kumimoji="0" lang="ko-KR" altLang="en-US" sz="24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C671EF-88F1-2BA4-95E6-AA3FFF58E874}"/>
              </a:ext>
            </a:extLst>
          </p:cNvPr>
          <p:cNvSpPr txBox="1"/>
          <p:nvPr/>
        </p:nvSpPr>
        <p:spPr>
          <a:xfrm>
            <a:off x="2404045" y="1226164"/>
            <a:ext cx="242316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TROPOMI</a:t>
            </a:r>
            <a:endParaRPr kumimoji="0" lang="ko-KR" altLang="en-US" sz="24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A48BD23-C2D7-97E7-14E9-D4AA62B481D5}"/>
              </a:ext>
            </a:extLst>
          </p:cNvPr>
          <p:cNvGrpSpPr/>
          <p:nvPr/>
        </p:nvGrpSpPr>
        <p:grpSpPr>
          <a:xfrm>
            <a:off x="10840861" y="2143530"/>
            <a:ext cx="650846" cy="3634067"/>
            <a:chOff x="5227159" y="2074904"/>
            <a:chExt cx="650846" cy="363406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11C6AB12-6AB4-1266-EAD3-6191A27D44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4" t="85685" r="19397"/>
            <a:stretch/>
          </p:blipFill>
          <p:spPr bwMode="auto">
            <a:xfrm rot="16200000">
              <a:off x="3744622" y="3557441"/>
              <a:ext cx="3615920" cy="650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CB6BC14-0D5E-C82F-0892-56B20CDAF406}"/>
                </a:ext>
              </a:extLst>
            </p:cNvPr>
            <p:cNvSpPr/>
            <p:nvPr/>
          </p:nvSpPr>
          <p:spPr>
            <a:xfrm rot="16200000">
              <a:off x="3883649" y="3777897"/>
              <a:ext cx="3620028" cy="242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Total  NO</a:t>
              </a:r>
              <a:r>
                <a:rPr kumimoji="0" lang="en-US" altLang="ko-KR" sz="1400" b="1" i="0" u="none" strike="noStrike" kern="1200" cap="none" spc="0" normalizeH="0" baseline="-2500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2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 VCD [10</a:t>
              </a:r>
              <a:r>
                <a:rPr kumimoji="0" lang="en-US" altLang="ko-KR" sz="1400" b="1" i="0" u="none" strike="noStrike" kern="1200" cap="none" spc="0" normalizeH="0" baseline="3000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16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 </a:t>
              </a:r>
              <a:r>
                <a:rPr kumimoji="0" lang="en-US" altLang="ko-KR" sz="1400" b="1" i="0" u="none" strike="noStrike" kern="1200" cap="none" spc="0" normalizeH="0" baseline="0" noProof="0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molec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/cm</a:t>
              </a:r>
              <a:r>
                <a:rPr kumimoji="0" lang="en-US" altLang="ko-KR" sz="1400" b="1" i="0" u="none" strike="noStrike" kern="1200" cap="none" spc="0" normalizeH="0" baseline="3000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2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]</a:t>
              </a:r>
              <a:endParaRPr kumimoji="0" lang="ko-KR" altLang="en-US" sz="1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D23A6F0-FE94-C663-390D-86CB42F68960}"/>
              </a:ext>
            </a:extLst>
          </p:cNvPr>
          <p:cNvSpPr txBox="1"/>
          <p:nvPr/>
        </p:nvSpPr>
        <p:spPr>
          <a:xfrm>
            <a:off x="10863371" y="1088839"/>
            <a:ext cx="1119956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GEMS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(04:45)</a:t>
            </a:r>
            <a:endParaRPr kumimoji="0" lang="ko-KR" altLang="en-US" sz="24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6A85904-D599-0404-974D-1557A4EA5546}"/>
              </a:ext>
            </a:extLst>
          </p:cNvPr>
          <p:cNvGrpSpPr/>
          <p:nvPr/>
        </p:nvGrpSpPr>
        <p:grpSpPr>
          <a:xfrm>
            <a:off x="5008712" y="1000031"/>
            <a:ext cx="6520245" cy="5630655"/>
            <a:chOff x="5008712" y="1009175"/>
            <a:chExt cx="6520245" cy="563065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72C2E1-3536-E7BB-B689-94B004228B43}"/>
                </a:ext>
              </a:extLst>
            </p:cNvPr>
            <p:cNvSpPr txBox="1"/>
            <p:nvPr/>
          </p:nvSpPr>
          <p:spPr>
            <a:xfrm>
              <a:off x="5040388" y="5883830"/>
              <a:ext cx="5717923" cy="75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7A2F0F-DA2A-FE94-E4B8-96467DB066C8}"/>
                </a:ext>
              </a:extLst>
            </p:cNvPr>
            <p:cNvSpPr txBox="1"/>
            <p:nvPr/>
          </p:nvSpPr>
          <p:spPr>
            <a:xfrm>
              <a:off x="5082485" y="1009175"/>
              <a:ext cx="2692027" cy="75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Difference [%]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(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432FF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V2.0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-TROPOMI)</a:t>
              </a:r>
              <a:endParaRPr kumimoji="0" lang="ko-KR" altLang="en-US" sz="2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12A296-83BF-4CAA-A7A3-534804206929}"/>
                </a:ext>
              </a:extLst>
            </p:cNvPr>
            <p:cNvSpPr txBox="1"/>
            <p:nvPr/>
          </p:nvSpPr>
          <p:spPr>
            <a:xfrm>
              <a:off x="7912241" y="1018265"/>
              <a:ext cx="2692027" cy="75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Difference [%]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(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V3.1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rPr>
                <a:t>-TROPOMI)</a:t>
              </a:r>
              <a:endParaRPr kumimoji="0" lang="ko-KR" altLang="en-US" sz="2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endParaRPr>
            </a:p>
          </p:txBody>
        </p:sp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746B13C4-ED59-BEAE-AAA6-AA4F5F957F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6"/>
            <a:stretch/>
          </p:blipFill>
          <p:spPr bwMode="auto">
            <a:xfrm>
              <a:off x="5008712" y="1763158"/>
              <a:ext cx="3140823" cy="254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1B0C402-3AD7-EB4D-13D3-C699670C34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8"/>
            <a:stretch/>
          </p:blipFill>
          <p:spPr bwMode="auto">
            <a:xfrm>
              <a:off x="7861771" y="1763049"/>
              <a:ext cx="3128740" cy="254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AFE6E9AC-6F63-321D-7A06-26BBEF09F2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6"/>
            <a:stretch/>
          </p:blipFill>
          <p:spPr bwMode="auto">
            <a:xfrm>
              <a:off x="5008712" y="3948911"/>
              <a:ext cx="3140824" cy="254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0D7A2554-89F4-1B4A-4D03-F079DA036E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6"/>
            <a:stretch/>
          </p:blipFill>
          <p:spPr bwMode="auto">
            <a:xfrm>
              <a:off x="7861771" y="3949099"/>
              <a:ext cx="3122261" cy="254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9EAF8AAA-8E1A-7C40-1AFA-A77913B1DD0C}"/>
                </a:ext>
              </a:extLst>
            </p:cNvPr>
            <p:cNvGrpSpPr/>
            <p:nvPr/>
          </p:nvGrpSpPr>
          <p:grpSpPr>
            <a:xfrm>
              <a:off x="10690974" y="1956997"/>
              <a:ext cx="837983" cy="4176000"/>
              <a:chOff x="10141796" y="1837890"/>
              <a:chExt cx="837983" cy="4176000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EC2A8FA7-3DF9-B3A4-E469-F305914ABE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3" t="83520" r="12233" b="926"/>
              <a:stretch/>
            </p:blipFill>
            <p:spPr bwMode="auto">
              <a:xfrm rot="16200000">
                <a:off x="8494420" y="3630901"/>
                <a:ext cx="3902925" cy="608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09B474B5-0DA2-457F-0C24-701414F9A1DB}"/>
                  </a:ext>
                </a:extLst>
              </p:cNvPr>
              <p:cNvSpPr/>
              <p:nvPr/>
            </p:nvSpPr>
            <p:spPr>
              <a:xfrm rot="16200000">
                <a:off x="8657779" y="3691890"/>
                <a:ext cx="4176000" cy="46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Difference (</a:t>
                </a: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GEMS-</a:t>
                </a: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TROPOMI</a:t>
                </a: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) of Total  NO</a:t>
                </a:r>
                <a:r>
                  <a:rPr kumimoji="0" lang="en-US" altLang="ko-KR" sz="1400" b="1" i="0" u="none" strike="noStrike" kern="1200" cap="none" spc="0" normalizeH="0" baseline="-25000" noProof="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2</a:t>
                </a: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[10</a:t>
                </a:r>
                <a:r>
                  <a:rPr kumimoji="0" lang="en-US" altLang="ko-KR" sz="1400" b="1" i="0" u="none" strike="noStrike" kern="1200" cap="none" spc="0" normalizeH="0" baseline="30000" noProof="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15</a:t>
                </a: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 </a:t>
                </a:r>
                <a:r>
                  <a:rPr kumimoji="0" lang="en-US" altLang="ko-KR" sz="1400" b="1" i="0" u="none" strike="noStrike" kern="1200" cap="none" spc="0" normalizeH="0" baseline="0" noProof="0" dirty="0" err="1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molec</a:t>
                </a: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/cm</a:t>
                </a:r>
                <a:r>
                  <a:rPr kumimoji="0" lang="en-US" altLang="ko-KR" sz="1400" b="1" i="0" u="none" strike="noStrike" kern="1200" cap="none" spc="0" normalizeH="0" baseline="30000" noProof="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2</a:t>
                </a:r>
                <a:r>
                  <a:rPr kumimoji="0" lang="en-US" altLang="ko-KR" sz="1400" b="1" i="0" u="none" strike="noStrike" kern="1200" cap="none" spc="0" normalizeH="0" baseline="0" noProof="0" dirty="0">
                    <a:ln>
                      <a:solidFill>
                        <a:srgbClr val="4472C4">
                          <a:alpha val="0"/>
                        </a:srgb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스퀘어 네오 Heavy" panose="00000A00000000000000" pitchFamily="2" charset="-127"/>
                    <a:cs typeface="Arial" panose="020B0604020202020204" pitchFamily="34" charset="0"/>
                  </a:rPr>
                  <a:t>]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나눔스퀘어 네오 Heavy" panose="00000A00000000000000" pitchFamily="2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7B368E9-ECA6-400C-7158-77A41310C25B}"/>
              </a:ext>
            </a:extLst>
          </p:cNvPr>
          <p:cNvSpPr txBox="1"/>
          <p:nvPr/>
        </p:nvSpPr>
        <p:spPr>
          <a:xfrm>
            <a:off x="9291508" y="6529200"/>
            <a:ext cx="2869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Prod. Lead: </a:t>
            </a:r>
            <a:r>
              <a:rPr kumimoji="1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Hanlim</a:t>
            </a: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Lee</a:t>
            </a:r>
            <a:r>
              <a: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R" sz="1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Y. Jung</a:t>
            </a:r>
            <a:endParaRPr kumimoji="1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62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각 삼각형[R] 38">
            <a:extLst>
              <a:ext uri="{FF2B5EF4-FFF2-40B4-BE49-F238E27FC236}">
                <a16:creationId xmlns:a16="http://schemas.microsoft.com/office/drawing/2014/main" id="{57E31282-8080-A4BF-0D5F-6B68C1DB3163}"/>
              </a:ext>
            </a:extLst>
          </p:cNvPr>
          <p:cNvSpPr/>
          <p:nvPr/>
        </p:nvSpPr>
        <p:spPr>
          <a:xfrm rot="2717242">
            <a:off x="6546415" y="3438149"/>
            <a:ext cx="1617457" cy="1588471"/>
          </a:xfrm>
          <a:prstGeom prst="rtTriangl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8" name="모서리가 둥근 직사각형 37">
            <a:extLst>
              <a:ext uri="{FF2B5EF4-FFF2-40B4-BE49-F238E27FC236}">
                <a16:creationId xmlns:a16="http://schemas.microsoft.com/office/drawing/2014/main" id="{CD2D9ADC-6B94-2244-0DAC-AED771AF7473}"/>
              </a:ext>
            </a:extLst>
          </p:cNvPr>
          <p:cNvSpPr/>
          <p:nvPr/>
        </p:nvSpPr>
        <p:spPr>
          <a:xfrm>
            <a:off x="7298267" y="2497742"/>
            <a:ext cx="4612460" cy="4275291"/>
          </a:xfrm>
          <a:prstGeom prst="roundRect">
            <a:avLst>
              <a:gd name="adj" fmla="val 6864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5" name="모서리가 둥근 직사각형 34">
            <a:extLst>
              <a:ext uri="{FF2B5EF4-FFF2-40B4-BE49-F238E27FC236}">
                <a16:creationId xmlns:a16="http://schemas.microsoft.com/office/drawing/2014/main" id="{54921CE5-44EF-5C75-5C6A-EFB915C55EC9}"/>
              </a:ext>
            </a:extLst>
          </p:cNvPr>
          <p:cNvSpPr/>
          <p:nvPr/>
        </p:nvSpPr>
        <p:spPr>
          <a:xfrm>
            <a:off x="346609" y="3267835"/>
            <a:ext cx="5850541" cy="2397241"/>
          </a:xfrm>
          <a:prstGeom prst="roundRect">
            <a:avLst>
              <a:gd name="adj" fmla="val 7582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4" name="모서리가 둥근 직사각형 33">
            <a:extLst>
              <a:ext uri="{FF2B5EF4-FFF2-40B4-BE49-F238E27FC236}">
                <a16:creationId xmlns:a16="http://schemas.microsoft.com/office/drawing/2014/main" id="{664ECA73-F416-C4C9-69FD-52AB3A17E80A}"/>
              </a:ext>
            </a:extLst>
          </p:cNvPr>
          <p:cNvSpPr/>
          <p:nvPr/>
        </p:nvSpPr>
        <p:spPr>
          <a:xfrm>
            <a:off x="315589" y="1060057"/>
            <a:ext cx="5850541" cy="2201034"/>
          </a:xfrm>
          <a:prstGeom prst="roundRect">
            <a:avLst>
              <a:gd name="adj" fmla="val 10049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9DA864E-56D5-314F-A862-B3C2DE20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ea typeface="나눔스퀘어 네오 Heavy" panose="00000A00000000000000" pitchFamily="2" charset="-127"/>
              </a:rPr>
              <a:t>GEMS NO</a:t>
            </a:r>
            <a:r>
              <a:rPr lang="en-US" altLang="ko-KR" sz="2800" b="1" baseline="-25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ea typeface="나눔스퀘어 네오 Heavy" panose="00000A00000000000000" pitchFamily="2" charset="-127"/>
              </a:rPr>
              <a:t>2 </a:t>
            </a:r>
            <a:r>
              <a:rPr lang="en-US" altLang="ko-KR" sz="2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ea typeface="나눔스퀘어 네오 Heavy" panose="00000A00000000000000" pitchFamily="2" charset="-127"/>
              </a:rPr>
              <a:t>V2.0 and V3.1  vs. TROPOMI </a:t>
            </a:r>
            <a:endParaRPr kumimoji="1" lang="ko-Kore-KR" altLang="en-US" dirty="0">
              <a:solidFill>
                <a:schemeClr val="tx1"/>
              </a:solidFill>
            </a:endParaRPr>
          </a:p>
        </p:txBody>
      </p:sp>
      <p:sp>
        <p:nvSpPr>
          <p:cNvPr id="28" name="모서리가 둥근 직사각형 27">
            <a:extLst>
              <a:ext uri="{FF2B5EF4-FFF2-40B4-BE49-F238E27FC236}">
                <a16:creationId xmlns:a16="http://schemas.microsoft.com/office/drawing/2014/main" id="{7312E344-521F-4EBD-391E-7CEB9E116257}"/>
              </a:ext>
            </a:extLst>
          </p:cNvPr>
          <p:cNvSpPr/>
          <p:nvPr/>
        </p:nvSpPr>
        <p:spPr>
          <a:xfrm>
            <a:off x="5194968" y="2912491"/>
            <a:ext cx="1585319" cy="714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Filtering criteria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SZA&lt;70º, VZA&lt;70º, CF&lt;0.3</a:t>
            </a:r>
            <a:endParaRPr kumimoji="0" lang="ko-KR" altLang="en-US" sz="1200" b="0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3538A713-F4B6-1FC5-4BDC-BDACAF018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8737" b="10200"/>
          <a:stretch/>
        </p:blipFill>
        <p:spPr bwMode="auto">
          <a:xfrm>
            <a:off x="582625" y="1157161"/>
            <a:ext cx="2176235" cy="196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98225EFA-F531-ED94-43EE-C263D6A4B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9118" r="1864" b="9484"/>
          <a:stretch/>
        </p:blipFill>
        <p:spPr bwMode="auto">
          <a:xfrm>
            <a:off x="590717" y="3382471"/>
            <a:ext cx="2152483" cy="197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163AC88-DC5E-DD38-DF07-DF770B2A227A}"/>
              </a:ext>
            </a:extLst>
          </p:cNvPr>
          <p:cNvSpPr/>
          <p:nvPr/>
        </p:nvSpPr>
        <p:spPr>
          <a:xfrm rot="16200000">
            <a:off x="-1886314" y="3074100"/>
            <a:ext cx="4102662" cy="317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GEMS Total  NO</a:t>
            </a:r>
            <a:r>
              <a:rPr kumimoji="0" lang="en-US" altLang="ko-KR" sz="1600" b="1" i="0" u="none" strike="noStrike" kern="1200" cap="none" spc="0" normalizeH="0" baseline="-25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VCD 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[10</a:t>
            </a:r>
            <a:r>
              <a:rPr kumimoji="0" lang="en-US" altLang="ko-KR" sz="1200" b="0" i="0" u="none" strike="noStrike" kern="1200" cap="none" spc="0" normalizeH="0" baseline="30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16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 err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molec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/cm</a:t>
            </a:r>
            <a:r>
              <a:rPr kumimoji="0" lang="en-US" altLang="ko-KR" sz="1200" b="0" i="0" u="none" strike="noStrike" kern="1200" cap="none" spc="0" normalizeH="0" baseline="30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]</a:t>
            </a:r>
            <a:endParaRPr kumimoji="0" lang="ko-KR" altLang="en-US" sz="1600" b="0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graphicFrame>
        <p:nvGraphicFramePr>
          <p:cNvPr id="36" name="표 35">
            <a:extLst>
              <a:ext uri="{FF2B5EF4-FFF2-40B4-BE49-F238E27FC236}">
                <a16:creationId xmlns:a16="http://schemas.microsoft.com/office/drawing/2014/main" id="{6B9D534E-B48D-E8EF-961E-7899A36A9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385626"/>
              </p:ext>
            </p:extLst>
          </p:nvPr>
        </p:nvGraphicFramePr>
        <p:xfrm>
          <a:off x="342600" y="5716304"/>
          <a:ext cx="5599689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087">
                  <a:extLst>
                    <a:ext uri="{9D8B030D-6E8A-4147-A177-3AD203B41FA5}">
                      <a16:colId xmlns:a16="http://schemas.microsoft.com/office/drawing/2014/main" val="3960828423"/>
                    </a:ext>
                  </a:extLst>
                </a:gridCol>
                <a:gridCol w="728283">
                  <a:extLst>
                    <a:ext uri="{9D8B030D-6E8A-4147-A177-3AD203B41FA5}">
                      <a16:colId xmlns:a16="http://schemas.microsoft.com/office/drawing/2014/main" val="3589498758"/>
                    </a:ext>
                  </a:extLst>
                </a:gridCol>
                <a:gridCol w="590719">
                  <a:extLst>
                    <a:ext uri="{9D8B030D-6E8A-4147-A177-3AD203B41FA5}">
                      <a16:colId xmlns:a16="http://schemas.microsoft.com/office/drawing/2014/main" val="2133195268"/>
                    </a:ext>
                  </a:extLst>
                </a:gridCol>
                <a:gridCol w="614994">
                  <a:extLst>
                    <a:ext uri="{9D8B030D-6E8A-4147-A177-3AD203B41FA5}">
                      <a16:colId xmlns:a16="http://schemas.microsoft.com/office/drawing/2014/main" val="491547270"/>
                    </a:ext>
                  </a:extLst>
                </a:gridCol>
                <a:gridCol w="582627">
                  <a:extLst>
                    <a:ext uri="{9D8B030D-6E8A-4147-A177-3AD203B41FA5}">
                      <a16:colId xmlns:a16="http://schemas.microsoft.com/office/drawing/2014/main" val="1271517959"/>
                    </a:ext>
                  </a:extLst>
                </a:gridCol>
                <a:gridCol w="606902">
                  <a:extLst>
                    <a:ext uri="{9D8B030D-6E8A-4147-A177-3AD203B41FA5}">
                      <a16:colId xmlns:a16="http://schemas.microsoft.com/office/drawing/2014/main" val="600674602"/>
                    </a:ext>
                  </a:extLst>
                </a:gridCol>
                <a:gridCol w="598811">
                  <a:extLst>
                    <a:ext uri="{9D8B030D-6E8A-4147-A177-3AD203B41FA5}">
                      <a16:colId xmlns:a16="http://schemas.microsoft.com/office/drawing/2014/main" val="3052070957"/>
                    </a:ext>
                  </a:extLst>
                </a:gridCol>
                <a:gridCol w="598811">
                  <a:extLst>
                    <a:ext uri="{9D8B030D-6E8A-4147-A177-3AD203B41FA5}">
                      <a16:colId xmlns:a16="http://schemas.microsoft.com/office/drawing/2014/main" val="2066308604"/>
                    </a:ext>
                  </a:extLst>
                </a:gridCol>
                <a:gridCol w="655455">
                  <a:extLst>
                    <a:ext uri="{9D8B030D-6E8A-4147-A177-3AD203B41FA5}">
                      <a16:colId xmlns:a16="http://schemas.microsoft.com/office/drawing/2014/main" val="4165535942"/>
                    </a:ext>
                  </a:extLst>
                </a:gridCol>
              </a:tblGrid>
              <a:tr h="247792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ore-K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/03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/06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/09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/12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346572"/>
                  </a:ext>
                </a:extLst>
              </a:tr>
              <a:tr h="247792">
                <a:tc v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V3.1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V3.1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V3.1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V3.1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0238015"/>
                  </a:ext>
                </a:extLst>
              </a:tr>
              <a:tr h="421246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ko-KR" alt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NO2</a:t>
                      </a:r>
                      <a:endParaRPr lang="en-US" altLang="ko-Kore-K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1.58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(0.93)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(0.90)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(0.88)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1.58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i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</a:p>
                    <a:p>
                      <a:pPr algn="ctr"/>
                      <a:r>
                        <a:rPr lang="en-US" altLang="ko-Kore-KR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</a:t>
                      </a:r>
                      <a:r>
                        <a:rPr lang="en-US" altLang="ko-KR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ko-Kore-KR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1.88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(0.93)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(0.94)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7359008"/>
                  </a:ext>
                </a:extLst>
              </a:tr>
            </a:tbl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5F95011C-9B74-50B5-DC30-81EC40116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8949" b="9653"/>
          <a:stretch/>
        </p:blipFill>
        <p:spPr bwMode="auto">
          <a:xfrm>
            <a:off x="2942044" y="1157161"/>
            <a:ext cx="2081105" cy="197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2B7F510-E6BE-676D-6D49-FE4C3F2FC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8834" r="1695" b="9767"/>
          <a:stretch/>
        </p:blipFill>
        <p:spPr bwMode="auto">
          <a:xfrm>
            <a:off x="2960886" y="3374378"/>
            <a:ext cx="2039991" cy="197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AC9703F2-452A-A577-36F7-9DDEEAA4BA74}"/>
              </a:ext>
            </a:extLst>
          </p:cNvPr>
          <p:cNvSpPr/>
          <p:nvPr/>
        </p:nvSpPr>
        <p:spPr>
          <a:xfrm>
            <a:off x="903892" y="5411154"/>
            <a:ext cx="3889941" cy="267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TROPOMI Total  NO</a:t>
            </a:r>
            <a:r>
              <a:rPr kumimoji="0" lang="en-US" altLang="ko-KR" sz="1600" b="1" i="0" u="none" strike="noStrike" kern="1200" cap="none" spc="0" normalizeH="0" baseline="-25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VCD 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[10</a:t>
            </a:r>
            <a:r>
              <a:rPr kumimoji="0" lang="en-US" altLang="ko-KR" sz="1200" b="0" i="0" u="none" strike="noStrike" kern="1200" cap="none" spc="0" normalizeH="0" baseline="30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16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 err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molec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/cm</a:t>
            </a:r>
            <a:r>
              <a:rPr kumimoji="0" lang="en-US" altLang="ko-KR" sz="1200" b="0" i="0" u="none" strike="noStrike" kern="1200" cap="none" spc="0" normalizeH="0" baseline="30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]</a:t>
            </a:r>
            <a:endParaRPr kumimoji="0" lang="ko-KR" altLang="en-US" sz="1600" b="0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EF54A7-D991-8003-5930-8714D42E6A81}"/>
              </a:ext>
            </a:extLst>
          </p:cNvPr>
          <p:cNvSpPr txBox="1"/>
          <p:nvPr/>
        </p:nvSpPr>
        <p:spPr>
          <a:xfrm>
            <a:off x="4126939" y="2665958"/>
            <a:ext cx="5730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나눔스퀘어 네오 Heavy" panose="00000A00000000000000" pitchFamily="2" charset="-127"/>
                <a:ea typeface="나눔스퀘어 네오 Heavy" panose="00000A00000000000000" pitchFamily="2" charset="-127"/>
                <a:cs typeface="+mn-cs"/>
              </a:rPr>
              <a:t>V3.1</a:t>
            </a:r>
            <a:endParaRPr kumimoji="0" lang="ko-KR" altLang="en-US" sz="14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나눔스퀘어 네오 Heavy" panose="00000A00000000000000" pitchFamily="2" charset="-127"/>
              <a:ea typeface="나눔스퀘어 네오 Heavy" panose="00000A00000000000000" pitchFamily="2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C26041-9EA5-011C-E018-9538E055BB2E}"/>
              </a:ext>
            </a:extLst>
          </p:cNvPr>
          <p:cNvSpPr txBox="1"/>
          <p:nvPr/>
        </p:nvSpPr>
        <p:spPr>
          <a:xfrm>
            <a:off x="1820707" y="2665958"/>
            <a:ext cx="629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432FF"/>
                </a:solidFill>
                <a:effectLst/>
                <a:uLnTx/>
                <a:uFillTx/>
                <a:latin typeface="나눔스퀘어 네오 Heavy" panose="00000A00000000000000" pitchFamily="2" charset="-127"/>
                <a:ea typeface="나눔스퀘어 네오 Heavy" panose="00000A00000000000000" pitchFamily="2" charset="-127"/>
                <a:cs typeface="+mn-cs"/>
              </a:rPr>
              <a:t>V2.0</a:t>
            </a:r>
            <a:endParaRPr kumimoji="0" lang="ko-KR" altLang="en-US" sz="14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0432FF"/>
              </a:solidFill>
              <a:effectLst/>
              <a:uLnTx/>
              <a:uFillTx/>
              <a:latin typeface="나눔스퀘어 네오 Heavy" panose="00000A00000000000000" pitchFamily="2" charset="-127"/>
              <a:ea typeface="나눔스퀘어 네오 Heavy" panose="00000A00000000000000" pitchFamily="2" charset="-127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A791905-3301-D2E6-0F64-858173E3D08B}"/>
              </a:ext>
            </a:extLst>
          </p:cNvPr>
          <p:cNvSpPr txBox="1"/>
          <p:nvPr/>
        </p:nvSpPr>
        <p:spPr>
          <a:xfrm>
            <a:off x="4070322" y="4316724"/>
            <a:ext cx="5702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나눔스퀘어 네오 Heavy" panose="00000A00000000000000" pitchFamily="2" charset="-127"/>
                <a:ea typeface="나눔스퀘어 네오 Heavy" panose="00000A00000000000000" pitchFamily="2" charset="-127"/>
                <a:cs typeface="+mn-cs"/>
              </a:rPr>
              <a:t>V3.1</a:t>
            </a:r>
            <a:endParaRPr kumimoji="0" lang="ko-KR" altLang="en-US" sz="14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나눔스퀘어 네오 Heavy" panose="00000A00000000000000" pitchFamily="2" charset="-127"/>
              <a:ea typeface="나눔스퀘어 네오 Heavy" panose="00000A00000000000000" pitchFamily="2" charset="-127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1E88A3-D071-E228-3EF9-9D6662950B79}"/>
              </a:ext>
            </a:extLst>
          </p:cNvPr>
          <p:cNvSpPr txBox="1"/>
          <p:nvPr/>
        </p:nvSpPr>
        <p:spPr>
          <a:xfrm>
            <a:off x="1877377" y="4284356"/>
            <a:ext cx="5618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432FF"/>
                </a:solidFill>
                <a:effectLst/>
                <a:uLnTx/>
                <a:uFillTx/>
                <a:latin typeface="나눔스퀘어 네오 Heavy" panose="00000A00000000000000" pitchFamily="2" charset="-127"/>
                <a:ea typeface="나눔스퀘어 네오 Heavy" panose="00000A00000000000000" pitchFamily="2" charset="-127"/>
                <a:cs typeface="+mn-cs"/>
              </a:rPr>
              <a:t>V2.0</a:t>
            </a:r>
            <a:endParaRPr kumimoji="0" lang="ko-KR" altLang="en-US" sz="14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0432FF"/>
              </a:solidFill>
              <a:effectLst/>
              <a:uLnTx/>
              <a:uFillTx/>
              <a:latin typeface="나눔스퀘어 네오 Heavy" panose="00000A00000000000000" pitchFamily="2" charset="-127"/>
              <a:ea typeface="나눔스퀘어 네오 Heavy" panose="00000A00000000000000" pitchFamily="2" charset="-127"/>
              <a:cs typeface="+mn-cs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F4953347-011B-A342-53DF-54FCCAAD0402}"/>
              </a:ext>
            </a:extLst>
          </p:cNvPr>
          <p:cNvSpPr/>
          <p:nvPr/>
        </p:nvSpPr>
        <p:spPr>
          <a:xfrm>
            <a:off x="5243638" y="1803352"/>
            <a:ext cx="946770" cy="47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Jun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1-15,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2023</a:t>
            </a:r>
            <a:endParaRPr kumimoji="0" lang="ko-KR" altLang="en-US" sz="1800" b="0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C2E1C3EC-C765-C11F-EB79-55509DF2E6DF}"/>
              </a:ext>
            </a:extLst>
          </p:cNvPr>
          <p:cNvSpPr/>
          <p:nvPr/>
        </p:nvSpPr>
        <p:spPr>
          <a:xfrm>
            <a:off x="5138443" y="3910830"/>
            <a:ext cx="1179499" cy="476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Dec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1-15,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2023</a:t>
            </a:r>
            <a:endParaRPr kumimoji="0" lang="ko-KR" altLang="en-US" sz="1800" b="0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64E8D-3A43-6A20-5646-A992EB5FF185}"/>
              </a:ext>
            </a:extLst>
          </p:cNvPr>
          <p:cNvSpPr txBox="1"/>
          <p:nvPr/>
        </p:nvSpPr>
        <p:spPr>
          <a:xfrm>
            <a:off x="722844" y="1213170"/>
            <a:ext cx="83082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N=2626629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Y=1.30-0.17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RMSE=0.14</a:t>
            </a:r>
            <a:endParaRPr kumimoji="0" lang="ko-KR" altLang="en-US" sz="9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43B152-2B8F-E5D0-CDE2-4A9C548031A3}"/>
              </a:ext>
            </a:extLst>
          </p:cNvPr>
          <p:cNvSpPr txBox="1"/>
          <p:nvPr/>
        </p:nvSpPr>
        <p:spPr>
          <a:xfrm>
            <a:off x="3012813" y="1220094"/>
            <a:ext cx="8844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N=2716762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Y=0.78+0.01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RMSE=0.13</a:t>
            </a:r>
            <a:endParaRPr kumimoji="0" lang="ko-KR" altLang="en-US" sz="9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49E88-8FE9-0893-2D65-2C5CF9A693DD}"/>
              </a:ext>
            </a:extLst>
          </p:cNvPr>
          <p:cNvSpPr txBox="1"/>
          <p:nvPr/>
        </p:nvSpPr>
        <p:spPr>
          <a:xfrm>
            <a:off x="1706206" y="4615119"/>
            <a:ext cx="69193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N=22788818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Y=1.88+1.27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RMSE=0.51</a:t>
            </a:r>
            <a:endParaRPr kumimoji="0" lang="ko-KR" altLang="en-US" sz="9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1CD01-EA29-EAAF-90F8-9491299EB45E}"/>
              </a:ext>
            </a:extLst>
          </p:cNvPr>
          <p:cNvSpPr txBox="1"/>
          <p:nvPr/>
        </p:nvSpPr>
        <p:spPr>
          <a:xfrm>
            <a:off x="3925155" y="4635439"/>
            <a:ext cx="73291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N=2518470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Y=1.10X-0.08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RMSE=0.18</a:t>
            </a:r>
            <a:endParaRPr kumimoji="0" lang="ko-KR" altLang="en-US" sz="9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48E3C0F4-1D62-8777-FDB4-54105B72B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8983" b="9953"/>
          <a:stretch/>
        </p:blipFill>
        <p:spPr bwMode="auto">
          <a:xfrm>
            <a:off x="7961814" y="2974515"/>
            <a:ext cx="1762766" cy="157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0E351B05-C332-4236-D63D-1CE5B2591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2" t="8830" b="9439"/>
          <a:stretch/>
        </p:blipFill>
        <p:spPr bwMode="auto">
          <a:xfrm>
            <a:off x="7980219" y="4656502"/>
            <a:ext cx="1758492" cy="158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8DCB7E0C-AB90-1D89-65A0-4D902269A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9226" b="9376"/>
          <a:stretch/>
        </p:blipFill>
        <p:spPr bwMode="auto">
          <a:xfrm>
            <a:off x="10000062" y="2987117"/>
            <a:ext cx="1780386" cy="157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DE39ADB8-EC0C-9162-56C9-FEC151203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9026" b="9577"/>
          <a:stretch/>
        </p:blipFill>
        <p:spPr bwMode="auto">
          <a:xfrm>
            <a:off x="10077682" y="4677196"/>
            <a:ext cx="1666223" cy="157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53ECC3-D017-DF69-DACA-A2C6975F93EC}"/>
              </a:ext>
            </a:extLst>
          </p:cNvPr>
          <p:cNvSpPr txBox="1"/>
          <p:nvPr/>
        </p:nvSpPr>
        <p:spPr>
          <a:xfrm>
            <a:off x="8812423" y="5825752"/>
            <a:ext cx="740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나눔스퀘어 네오 Heavy" panose="00000A00000000000000" pitchFamily="2" charset="-127"/>
                <a:ea typeface="나눔스퀘어 네오 Heavy" panose="00000A00000000000000" pitchFamily="2" charset="-127"/>
                <a:cs typeface="+mn-cs"/>
              </a:rPr>
              <a:t>V3.1</a:t>
            </a:r>
            <a:endParaRPr kumimoji="0" lang="ko-KR" altLang="en-US" sz="14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나눔스퀘어 네오 Heavy" panose="00000A00000000000000" pitchFamily="2" charset="-127"/>
              <a:ea typeface="나눔스퀘어 네오 Heavy" panose="00000A00000000000000" pitchFamily="2" charset="-127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B8B543-9BFD-DC71-064A-CA7270CE8184}"/>
              </a:ext>
            </a:extLst>
          </p:cNvPr>
          <p:cNvSpPr txBox="1"/>
          <p:nvPr/>
        </p:nvSpPr>
        <p:spPr>
          <a:xfrm>
            <a:off x="8795294" y="4179391"/>
            <a:ext cx="8268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432FF"/>
                </a:solidFill>
                <a:effectLst/>
                <a:uLnTx/>
                <a:uFillTx/>
                <a:latin typeface="나눔스퀘어 네오 Heavy" panose="00000A00000000000000" pitchFamily="2" charset="-127"/>
                <a:ea typeface="나눔스퀘어 네오 Heavy" panose="00000A00000000000000" pitchFamily="2" charset="-127"/>
                <a:cs typeface="+mn-cs"/>
              </a:rPr>
              <a:t>V2.0</a:t>
            </a:r>
            <a:endParaRPr kumimoji="0" lang="ko-KR" altLang="en-US" sz="14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0432FF"/>
              </a:solidFill>
              <a:effectLst/>
              <a:uLnTx/>
              <a:uFillTx/>
              <a:latin typeface="나눔스퀘어 네오 Heavy" panose="00000A00000000000000" pitchFamily="2" charset="-127"/>
              <a:ea typeface="나눔스퀘어 네오 Heavy" panose="00000A00000000000000" pitchFamily="2" charset="-127"/>
              <a:cs typeface="+mn-cs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229D05B4-4EB8-49BA-EE0C-40AD5E420AD4}"/>
              </a:ext>
            </a:extLst>
          </p:cNvPr>
          <p:cNvSpPr/>
          <p:nvPr/>
        </p:nvSpPr>
        <p:spPr>
          <a:xfrm>
            <a:off x="7961813" y="2594190"/>
            <a:ext cx="1755973" cy="420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Tropospheric NO</a:t>
            </a:r>
            <a:r>
              <a:rPr kumimoji="0" lang="en-US" altLang="ko-KR" sz="1200" b="1" i="0" u="none" strike="noStrike" kern="1200" cap="none" spc="0" normalizeH="0" baseline="-25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endParaRPr kumimoji="0" lang="en-US" altLang="ko-KR" sz="12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(Dec 1-15, 2023)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42395740-B333-5D6E-5538-D09153260CEE}"/>
              </a:ext>
            </a:extLst>
          </p:cNvPr>
          <p:cNvSpPr/>
          <p:nvPr/>
        </p:nvSpPr>
        <p:spPr>
          <a:xfrm rot="16200000">
            <a:off x="5919309" y="4259722"/>
            <a:ext cx="3479574" cy="33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GEMS </a:t>
            </a:r>
            <a:r>
              <a:rPr kumimoji="0" lang="en-US" altLang="ko-KR" sz="1600" b="1" i="0" u="none" strike="noStrike" kern="1200" cap="none" spc="0" normalizeH="0" baseline="0" noProof="0" dirty="0" err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Tropo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 NO</a:t>
            </a:r>
            <a:r>
              <a:rPr kumimoji="0" lang="en-US" altLang="ko-KR" sz="1600" b="1" i="0" u="none" strike="noStrike" kern="1200" cap="none" spc="0" normalizeH="0" baseline="-25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VCD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[10</a:t>
            </a:r>
            <a:r>
              <a:rPr kumimoji="0" lang="en-US" altLang="ko-KR" sz="1200" b="0" i="0" u="none" strike="noStrike" kern="1200" cap="none" spc="0" normalizeH="0" baseline="30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16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 err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molec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/cm</a:t>
            </a:r>
            <a:r>
              <a:rPr kumimoji="0" lang="en-US" altLang="ko-KR" sz="1200" b="0" i="0" u="none" strike="noStrike" kern="1200" cap="none" spc="0" normalizeH="0" baseline="30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]</a:t>
            </a:r>
            <a:endParaRPr kumimoji="0" lang="ko-KR" altLang="en-US" sz="1600" b="0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C25153-7B76-4A7B-EDB3-C38DBCA739D1}"/>
              </a:ext>
            </a:extLst>
          </p:cNvPr>
          <p:cNvSpPr txBox="1"/>
          <p:nvPr/>
        </p:nvSpPr>
        <p:spPr>
          <a:xfrm>
            <a:off x="10858763" y="5873980"/>
            <a:ext cx="721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나눔스퀘어 네오 Heavy" panose="00000A00000000000000" pitchFamily="2" charset="-127"/>
                <a:ea typeface="나눔스퀘어 네오 Heavy" panose="00000A00000000000000" pitchFamily="2" charset="-127"/>
                <a:cs typeface="+mn-cs"/>
              </a:rPr>
              <a:t>V3.1</a:t>
            </a:r>
            <a:endParaRPr kumimoji="0" lang="ko-KR" altLang="en-US" sz="14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나눔스퀘어 네오 Heavy" panose="00000A00000000000000" pitchFamily="2" charset="-127"/>
              <a:ea typeface="나눔스퀘어 네오 Heavy" panose="00000A00000000000000" pitchFamily="2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89B09F-B6B4-A38A-AC86-BF08EDFC2009}"/>
              </a:ext>
            </a:extLst>
          </p:cNvPr>
          <p:cNvSpPr txBox="1"/>
          <p:nvPr/>
        </p:nvSpPr>
        <p:spPr>
          <a:xfrm>
            <a:off x="10950612" y="4183900"/>
            <a:ext cx="6311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0432FF"/>
                </a:solidFill>
                <a:effectLst/>
                <a:uLnTx/>
                <a:uFillTx/>
                <a:latin typeface="나눔스퀘어 네오 Heavy" panose="00000A00000000000000" pitchFamily="2" charset="-127"/>
                <a:ea typeface="나눔스퀘어 네오 Heavy" panose="00000A00000000000000" pitchFamily="2" charset="-127"/>
                <a:cs typeface="+mn-cs"/>
              </a:rPr>
              <a:t>V2.0</a:t>
            </a:r>
            <a:endParaRPr kumimoji="0" lang="ko-KR" altLang="en-US" sz="14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srgbClr val="0432FF"/>
              </a:solidFill>
              <a:effectLst/>
              <a:uLnTx/>
              <a:uFillTx/>
              <a:latin typeface="나눔스퀘어 네오 Heavy" panose="00000A00000000000000" pitchFamily="2" charset="-127"/>
              <a:ea typeface="나눔스퀘어 네오 Heavy" panose="00000A00000000000000" pitchFamily="2" charset="-127"/>
              <a:cs typeface="+mn-cs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8643D777-149B-170D-B5AE-5627776BBC3D}"/>
              </a:ext>
            </a:extLst>
          </p:cNvPr>
          <p:cNvSpPr/>
          <p:nvPr/>
        </p:nvSpPr>
        <p:spPr>
          <a:xfrm>
            <a:off x="10055446" y="2585544"/>
            <a:ext cx="1642471" cy="43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Stratospheric NO</a:t>
            </a:r>
            <a:r>
              <a:rPr kumimoji="0" lang="en-US" altLang="ko-KR" sz="1200" b="1" i="0" u="none" strike="noStrike" kern="1200" cap="none" spc="0" normalizeH="0" baseline="-25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endParaRPr kumimoji="0" lang="en-US" altLang="ko-KR" sz="12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(Dec 1-15, 2023)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55BCAD-3532-B16B-5100-E4E531DDFD15}"/>
              </a:ext>
            </a:extLst>
          </p:cNvPr>
          <p:cNvSpPr txBox="1"/>
          <p:nvPr/>
        </p:nvSpPr>
        <p:spPr>
          <a:xfrm>
            <a:off x="10204066" y="3019027"/>
            <a:ext cx="81075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N=2652771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Y=0.22X+0.01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R=0.79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RMSE=0.15</a:t>
            </a:r>
            <a:endParaRPr kumimoji="0" lang="ko-KR" altLang="en-US" sz="9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9C4427-BCE1-95F4-2BBD-AC7E2CC29F97}"/>
              </a:ext>
            </a:extLst>
          </p:cNvPr>
          <p:cNvSpPr txBox="1"/>
          <p:nvPr/>
        </p:nvSpPr>
        <p:spPr>
          <a:xfrm>
            <a:off x="10119189" y="4708457"/>
            <a:ext cx="69102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N=2715898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Y=2.01-0.23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RMSE=0.05</a:t>
            </a:r>
            <a:endParaRPr kumimoji="0" lang="ko-KR" altLang="en-US" sz="9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E3D24-9523-8D1C-0A4F-3263ABD94E68}"/>
              </a:ext>
            </a:extLst>
          </p:cNvPr>
          <p:cNvSpPr txBox="1"/>
          <p:nvPr/>
        </p:nvSpPr>
        <p:spPr>
          <a:xfrm>
            <a:off x="8100030" y="3006927"/>
            <a:ext cx="83282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N=2166546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Y=1.44X+0.09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RMSE=0.43</a:t>
            </a:r>
            <a:endParaRPr kumimoji="0" lang="ko-KR" altLang="en-US" sz="9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AF0545-83C8-BCEC-E926-1854154F0C15}"/>
              </a:ext>
            </a:extLst>
          </p:cNvPr>
          <p:cNvSpPr txBox="1"/>
          <p:nvPr/>
        </p:nvSpPr>
        <p:spPr>
          <a:xfrm>
            <a:off x="8137414" y="4713119"/>
            <a:ext cx="75813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N=2655970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Y=0.91X+0.02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R=0.91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RMSE=0.18</a:t>
            </a:r>
            <a:endParaRPr kumimoji="0" lang="ko-KR" altLang="en-US" sz="900" b="1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id="{204470BA-151C-95B7-5910-1D59B0C05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371221"/>
              </p:ext>
            </p:extLst>
          </p:nvPr>
        </p:nvGraphicFramePr>
        <p:xfrm>
          <a:off x="6667837" y="921941"/>
          <a:ext cx="5454027" cy="147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467">
                  <a:extLst>
                    <a:ext uri="{9D8B030D-6E8A-4147-A177-3AD203B41FA5}">
                      <a16:colId xmlns:a16="http://schemas.microsoft.com/office/drawing/2014/main" val="3960828423"/>
                    </a:ext>
                  </a:extLst>
                </a:gridCol>
                <a:gridCol w="588695">
                  <a:extLst>
                    <a:ext uri="{9D8B030D-6E8A-4147-A177-3AD203B41FA5}">
                      <a16:colId xmlns:a16="http://schemas.microsoft.com/office/drawing/2014/main" val="3589498758"/>
                    </a:ext>
                  </a:extLst>
                </a:gridCol>
                <a:gridCol w="588695">
                  <a:extLst>
                    <a:ext uri="{9D8B030D-6E8A-4147-A177-3AD203B41FA5}">
                      <a16:colId xmlns:a16="http://schemas.microsoft.com/office/drawing/2014/main" val="2133195268"/>
                    </a:ext>
                  </a:extLst>
                </a:gridCol>
                <a:gridCol w="588695">
                  <a:extLst>
                    <a:ext uri="{9D8B030D-6E8A-4147-A177-3AD203B41FA5}">
                      <a16:colId xmlns:a16="http://schemas.microsoft.com/office/drawing/2014/main" val="491547270"/>
                    </a:ext>
                  </a:extLst>
                </a:gridCol>
                <a:gridCol w="588695">
                  <a:extLst>
                    <a:ext uri="{9D8B030D-6E8A-4147-A177-3AD203B41FA5}">
                      <a16:colId xmlns:a16="http://schemas.microsoft.com/office/drawing/2014/main" val="1271517959"/>
                    </a:ext>
                  </a:extLst>
                </a:gridCol>
                <a:gridCol w="588695">
                  <a:extLst>
                    <a:ext uri="{9D8B030D-6E8A-4147-A177-3AD203B41FA5}">
                      <a16:colId xmlns:a16="http://schemas.microsoft.com/office/drawing/2014/main" val="600674602"/>
                    </a:ext>
                  </a:extLst>
                </a:gridCol>
                <a:gridCol w="588695">
                  <a:extLst>
                    <a:ext uri="{9D8B030D-6E8A-4147-A177-3AD203B41FA5}">
                      <a16:colId xmlns:a16="http://schemas.microsoft.com/office/drawing/2014/main" val="3052070957"/>
                    </a:ext>
                  </a:extLst>
                </a:gridCol>
                <a:gridCol w="588695">
                  <a:extLst>
                    <a:ext uri="{9D8B030D-6E8A-4147-A177-3AD203B41FA5}">
                      <a16:colId xmlns:a16="http://schemas.microsoft.com/office/drawing/2014/main" val="2066308604"/>
                    </a:ext>
                  </a:extLst>
                </a:gridCol>
                <a:gridCol w="588695">
                  <a:extLst>
                    <a:ext uri="{9D8B030D-6E8A-4147-A177-3AD203B41FA5}">
                      <a16:colId xmlns:a16="http://schemas.microsoft.com/office/drawing/2014/main" val="4165535942"/>
                    </a:ext>
                  </a:extLst>
                </a:gridCol>
              </a:tblGrid>
              <a:tr h="248521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/03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/06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/09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/12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346572"/>
                  </a:ext>
                </a:extLst>
              </a:tr>
              <a:tr h="248521">
                <a:tc v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V3.1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V3.1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V3.1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V2.0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V3.1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0238015"/>
                  </a:ext>
                </a:extLst>
              </a:tr>
              <a:tr h="315221">
                <a:tc>
                  <a:txBody>
                    <a:bodyPr/>
                    <a:lstStyle/>
                    <a:p>
                      <a:r>
                        <a:rPr lang="en-US" altLang="ko-Kore-KR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Tropo-</a:t>
                      </a:r>
                    </a:p>
                    <a:p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sphere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</a:t>
                      </a:r>
                    </a:p>
                    <a:p>
                      <a:pPr algn="ctr"/>
                      <a:r>
                        <a:rPr lang="en-US" altLang="ko-Kore-KR" sz="1200" b="1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(0.87)</a:t>
                      </a:r>
                      <a:endParaRPr lang="ko-Kore-KR" altLang="en-US" sz="1200" b="1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r>
                        <a:rPr lang="en-US" altLang="ko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(0.89)</a:t>
                      </a:r>
                      <a:endParaRPr lang="ko-Kore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(0.79)</a:t>
                      </a:r>
                      <a:endParaRPr lang="ko-Kore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r>
                        <a:rPr lang="en-US" altLang="ko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altLang="ko-Kore-K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(0.71)</a:t>
                      </a:r>
                      <a:endParaRPr lang="ko-Kore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1.37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(0.78)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</a:t>
                      </a:r>
                      <a:endParaRPr lang="en-US" altLang="ko-Kore-K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ko-Kore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(0.64)</a:t>
                      </a:r>
                      <a:endParaRPr lang="ko-Kore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1.44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(0.90)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(0.91)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831558"/>
                  </a:ext>
                </a:extLst>
              </a:tr>
              <a:tr h="473045">
                <a:tc>
                  <a:txBody>
                    <a:bodyPr/>
                    <a:lstStyle/>
                    <a:p>
                      <a:r>
                        <a:rPr lang="en-US" altLang="ko-Kore-KR" sz="12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Strato</a:t>
                      </a:r>
                      <a:r>
                        <a:rPr lang="en-US" altLang="ko-Kore-KR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sphere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  <a:p>
                      <a:pPr algn="ctr"/>
                      <a:r>
                        <a:rPr lang="en-US" altLang="ko-Kore-KR" sz="1200" b="1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(0.88)</a:t>
                      </a:r>
                      <a:endParaRPr lang="ko-Kore-KR" altLang="en-US" sz="1200" b="1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(0.89)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(0.94)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1.42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(0.95)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(0.89)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1.63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(0.92)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(0.79)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2.01</a:t>
                      </a:r>
                    </a:p>
                    <a:p>
                      <a:pPr algn="ctr"/>
                      <a:r>
                        <a:rPr lang="en-US" altLang="ko-Kore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(0.80)</a:t>
                      </a:r>
                      <a:endParaRPr lang="ko-Kore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452593"/>
                  </a:ext>
                </a:extLst>
              </a:tr>
            </a:tbl>
          </a:graphicData>
        </a:graphic>
      </p:graphicFrame>
      <p:sp>
        <p:nvSpPr>
          <p:cNvPr id="40" name="직사각형 39">
            <a:extLst>
              <a:ext uri="{FF2B5EF4-FFF2-40B4-BE49-F238E27FC236}">
                <a16:creationId xmlns:a16="http://schemas.microsoft.com/office/drawing/2014/main" id="{36323504-4AFC-1DD8-2D82-ADD65AAE3307}"/>
              </a:ext>
            </a:extLst>
          </p:cNvPr>
          <p:cNvSpPr/>
          <p:nvPr/>
        </p:nvSpPr>
        <p:spPr>
          <a:xfrm>
            <a:off x="7864710" y="6383267"/>
            <a:ext cx="3940822" cy="267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TROPOMI </a:t>
            </a:r>
            <a:r>
              <a:rPr kumimoji="0" lang="en-US" altLang="ko-KR" sz="1600" b="1" i="0" u="none" strike="noStrike" kern="1200" cap="none" spc="0" normalizeH="0" baseline="0" noProof="0" dirty="0" err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Tropo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 NO</a:t>
            </a:r>
            <a:r>
              <a:rPr kumimoji="0" lang="en-US" altLang="ko-KR" sz="1600" b="1" i="0" u="none" strike="noStrike" kern="1200" cap="none" spc="0" normalizeH="0" baseline="-25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VCD 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[10</a:t>
            </a:r>
            <a:r>
              <a:rPr kumimoji="0" lang="en-US" altLang="ko-KR" sz="1200" b="0" i="0" u="none" strike="noStrike" kern="1200" cap="none" spc="0" normalizeH="0" baseline="30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16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 err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molec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/cm</a:t>
            </a:r>
            <a:r>
              <a:rPr kumimoji="0" lang="en-US" altLang="ko-KR" sz="1200" b="0" i="0" u="none" strike="noStrike" kern="1200" cap="none" spc="0" normalizeH="0" baseline="3000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2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스퀘어 네오 Heavy" panose="00000A00000000000000" pitchFamily="2" charset="-127"/>
                <a:cs typeface="Arial" panose="020B0604020202020204" pitchFamily="34" charset="0"/>
              </a:rPr>
              <a:t>]</a:t>
            </a:r>
            <a:endParaRPr kumimoji="0" lang="ko-KR" altLang="en-US" sz="1600" b="0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나눔스퀘어 네오 Heavy" panose="00000A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3E66F6-7565-2270-1744-357CA684C939}"/>
              </a:ext>
            </a:extLst>
          </p:cNvPr>
          <p:cNvSpPr txBox="1"/>
          <p:nvPr/>
        </p:nvSpPr>
        <p:spPr>
          <a:xfrm>
            <a:off x="5921789" y="6052843"/>
            <a:ext cx="1460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ore-KR" sz="1600" i="1" dirty="0"/>
              <a:t>Updated fitting</a:t>
            </a:r>
          </a:p>
          <a:p>
            <a:pPr algn="ctr"/>
            <a:r>
              <a:rPr kumimoji="1" lang="en-US" altLang="ko-Kore-KR" sz="1600" i="1" dirty="0"/>
              <a:t>S/T separation</a:t>
            </a:r>
          </a:p>
          <a:p>
            <a:pPr algn="ctr"/>
            <a:r>
              <a:rPr kumimoji="1" lang="en-US" altLang="ko-Kore-KR" sz="1600" i="1" dirty="0"/>
              <a:t>GEMS prod use</a:t>
            </a:r>
            <a:endParaRPr kumimoji="1" lang="ko-Kore-KR" altLang="en-US" sz="1600" i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9EE86-58C1-6CC0-6C8F-16A28981C8C4}"/>
              </a:ext>
            </a:extLst>
          </p:cNvPr>
          <p:cNvSpPr txBox="1"/>
          <p:nvPr/>
        </p:nvSpPr>
        <p:spPr>
          <a:xfrm rot="16200000">
            <a:off x="10603137" y="4789302"/>
            <a:ext cx="2869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Prod. Lead: </a:t>
            </a:r>
            <a:r>
              <a:rPr kumimoji="1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Hanlim</a:t>
            </a: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Lee</a:t>
            </a:r>
            <a:r>
              <a: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R" sz="1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Y. Jung</a:t>
            </a:r>
            <a:endParaRPr kumimoji="1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51100"/>
      </p:ext>
    </p:extLst>
  </p:cSld>
  <p:clrMapOvr>
    <a:masterClrMapping/>
  </p:clrMapOvr>
</p:sld>
</file>

<file path=ppt/theme/theme1.xml><?xml version="1.0" encoding="utf-8"?>
<a:theme xmlns:a="http://schemas.openxmlformats.org/drawingml/2006/main" name="logo-v2">
  <a:themeElements>
    <a:clrScheme name="ARSET4">
      <a:dk1>
        <a:srgbClr val="000000"/>
      </a:dk1>
      <a:lt1>
        <a:srgbClr val="FFFFFF"/>
      </a:lt1>
      <a:dk2>
        <a:srgbClr val="89A028"/>
      </a:dk2>
      <a:lt2>
        <a:srgbClr val="EAE2C4"/>
      </a:lt2>
      <a:accent1>
        <a:srgbClr val="20584F"/>
      </a:accent1>
      <a:accent2>
        <a:srgbClr val="136C9A"/>
      </a:accent2>
      <a:accent3>
        <a:srgbClr val="5E3A60"/>
      </a:accent3>
      <a:accent4>
        <a:srgbClr val="D5462F"/>
      </a:accent4>
      <a:accent5>
        <a:srgbClr val="D89B21"/>
      </a:accent5>
      <a:accent6>
        <a:srgbClr val="BDAB8B"/>
      </a:accent6>
      <a:hlink>
        <a:srgbClr val="136C9A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ogo-v2" id="{3C5ADE6F-277A-8943-B788-21E46BE3BED1}" vid="{BE690D64-16C1-4541-96AC-3354CFCBF329}"/>
    </a:ext>
  </a:extLst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</Template>
  <TotalTime>30676</TotalTime>
  <Words>2139</Words>
  <Application>Microsoft Macintosh PowerPoint</Application>
  <PresentationFormat>와이드스크린</PresentationFormat>
  <Paragraphs>541</Paragraphs>
  <Slides>15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15</vt:i4>
      </vt:variant>
    </vt:vector>
  </HeadingPairs>
  <TitlesOfParts>
    <vt:vector size="31" baseType="lpstr">
      <vt:lpstr>나눔스퀘어 네오 Heavy</vt:lpstr>
      <vt:lpstr>맑은 고딕</vt:lpstr>
      <vt:lpstr>Arial</vt:lpstr>
      <vt:lpstr>Calibri</vt:lpstr>
      <vt:lpstr>Calibri Light</vt:lpstr>
      <vt:lpstr>Century Gothic</vt:lpstr>
      <vt:lpstr>Helvetica</vt:lpstr>
      <vt:lpstr>Symbol</vt:lpstr>
      <vt:lpstr>Verdana</vt:lpstr>
      <vt:lpstr>Wingdings</vt:lpstr>
      <vt:lpstr>logo-v2</vt:lpstr>
      <vt:lpstr>1_디자인 사용자 지정</vt:lpstr>
      <vt:lpstr>Office 테마</vt:lpstr>
      <vt:lpstr>Office Theme</vt:lpstr>
      <vt:lpstr>1_Office Theme</vt:lpstr>
      <vt:lpstr>1_Office 테마</vt:lpstr>
      <vt:lpstr>GEMS Status</vt:lpstr>
      <vt:lpstr>GEO Constellation of Air Quality Observation</vt:lpstr>
      <vt:lpstr>PowerPoint 프레젠테이션</vt:lpstr>
      <vt:lpstr>GEMS Data Products</vt:lpstr>
      <vt:lpstr>PowerPoint 프레젠테이션</vt:lpstr>
      <vt:lpstr>PowerPoint 프레젠테이션</vt:lpstr>
      <vt:lpstr>PowerPoint 프레젠테이션</vt:lpstr>
      <vt:lpstr>GEMS Total NO2 V2.0 and V3.1  vs. TROPOMI </vt:lpstr>
      <vt:lpstr>GEMS NO2 V2.0 and V3.1  vs. TROPOMI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Plan of GK series for Atmospheric Composition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ARSET Slides</dc:title>
  <dc:creator>Elizabeth Hook</dc:creator>
  <cp:lastModifiedBy>Jhoon Kim</cp:lastModifiedBy>
  <cp:revision>1555</cp:revision>
  <dcterms:created xsi:type="dcterms:W3CDTF">2016-01-25T16:50:10Z</dcterms:created>
  <dcterms:modified xsi:type="dcterms:W3CDTF">2024-10-15T11:25:30Z</dcterms:modified>
</cp:coreProperties>
</file>