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50" r:id="rId2"/>
    <p:sldMasterId id="2147483760" r:id="rId3"/>
  </p:sldMasterIdLst>
  <p:notesMasterIdLst>
    <p:notesMasterId r:id="rId19"/>
  </p:notesMasterIdLst>
  <p:handoutMasterIdLst>
    <p:handoutMasterId r:id="rId20"/>
  </p:handoutMasterIdLst>
  <p:sldIdLst>
    <p:sldId id="267" r:id="rId4"/>
    <p:sldId id="1284" r:id="rId5"/>
    <p:sldId id="314" r:id="rId6"/>
    <p:sldId id="658" r:id="rId7"/>
    <p:sldId id="263" r:id="rId8"/>
    <p:sldId id="312" r:id="rId9"/>
    <p:sldId id="1294" r:id="rId10"/>
    <p:sldId id="270" r:id="rId11"/>
    <p:sldId id="541" r:id="rId12"/>
    <p:sldId id="2866" r:id="rId13"/>
    <p:sldId id="557" r:id="rId14"/>
    <p:sldId id="493" r:id="rId15"/>
    <p:sldId id="560" r:id="rId16"/>
    <p:sldId id="357" r:id="rId17"/>
    <p:sldId id="515" r:id="rId1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18" userDrawn="1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orient="horz" pos="10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rnout Drenthel" initials="AD [7]" lastIdx="1" clrIdx="6"/>
  <p:cmAuthor id="1" name="Arnout Drenthel" initials="AD" lastIdx="1" clrIdx="0"/>
  <p:cmAuthor id="8" name="Arnout Drenthel" initials="AD [8]" lastIdx="1" clrIdx="7"/>
  <p:cmAuthor id="2" name="Arnout Drenthel" initials="AD [2]" lastIdx="1" clrIdx="1"/>
  <p:cmAuthor id="9" name="Arnout Drenthel" initials="AD [9]" lastIdx="1" clrIdx="8"/>
  <p:cmAuthor id="3" name="Arnout Drenthel" initials="AD [3]" lastIdx="1" clrIdx="2"/>
  <p:cmAuthor id="4" name="Arnout Drenthel" initials="AD [4]" lastIdx="1" clrIdx="3"/>
  <p:cmAuthor id="5" name="Arnout Drenthel" initials="AD [5]" lastIdx="1" clrIdx="4"/>
  <p:cmAuthor id="6" name="Arnout Drenthel" initials="AD [6]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4273"/>
    <a:srgbClr val="F2D9E7"/>
    <a:srgbClr val="E5B2CF"/>
    <a:srgbClr val="D52B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ijl, thema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Stijl, thema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40" autoAdjust="0"/>
    <p:restoredTop sz="94296" autoAdjust="0"/>
  </p:normalViewPr>
  <p:slideViewPr>
    <p:cSldViewPr snapToGrid="0">
      <p:cViewPr varScale="1">
        <p:scale>
          <a:sx n="84" d="100"/>
          <a:sy n="84" d="100"/>
        </p:scale>
        <p:origin x="192" y="872"/>
      </p:cViewPr>
      <p:guideLst>
        <p:guide pos="518"/>
        <p:guide orient="horz" pos="2160"/>
        <p:guide orient="horz" pos="10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5224"/>
    </p:cViewPr>
  </p:sorterViewPr>
  <p:notesViewPr>
    <p:cSldViewPr snapToGrid="0">
      <p:cViewPr varScale="1">
        <p:scale>
          <a:sx n="81" d="100"/>
          <a:sy n="81" d="100"/>
        </p:scale>
        <p:origin x="232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6709BA-0250-418B-A227-469BF0F69AD3}" type="datetimeFigureOut">
              <a:rPr lang="nl-NL" smtClean="0"/>
              <a:t>14-10-2024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4FE01-11FF-43DA-B7F5-6592B996E3F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1797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D30240-3B76-4E52-B42B-C39F5C218F4D}" type="datetimeFigureOut">
              <a:rPr lang="nl-NL" smtClean="0"/>
              <a:t>14-10-2024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501649-886C-4324-AD4C-E61C88D4772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9954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1963" y="693738"/>
            <a:ext cx="6161087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DF57D7-2670-4E78-96DD-D9B22805124F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430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DF57D7-2670-4E78-96DD-D9B22805124F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348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DF57D7-2670-4E78-96DD-D9B22805124F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997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449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atmos.eoc.dlr.de</a:t>
            </a:r>
            <a:r>
              <a:rPr lang="en-US" dirty="0"/>
              <a:t>/</a:t>
            </a:r>
            <a:r>
              <a:rPr lang="en-US" dirty="0" err="1"/>
              <a:t>inpuls</a:t>
            </a:r>
            <a:r>
              <a:rPr lang="en-US" dirty="0"/>
              <a:t>/visualization/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9885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65973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0C915-D119-4D36-8C90-5BE70C2CD637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90576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 userDrawn="1">
          <p15:clr>
            <a:srgbClr val="FBAE40"/>
          </p15:clr>
        </p15:guide>
        <p15:guide id="2" pos="3693" userDrawn="1">
          <p15:clr>
            <a:srgbClr val="FBAE40"/>
          </p15:clr>
        </p15:guide>
        <p15:guide id="3" orient="horz" pos="1661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61CE7-B84D-44F8-A6B4-8E83F7708D38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79042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4630C-D730-4D32-AA0A-15EAB4906FD5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085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D9470E2-5DE2-4459-9354-5A262278ADC9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91357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33AE1BA-D5F6-4B36-B092-81A5F1AA15B6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91397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FC0BC-BC75-42F6-BEBC-C145C46141C8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72994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1674A81-D841-4966-854D-F011E9FAE8B4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8418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0" name="Rechthoek 9"/>
          <p:cNvSpPr>
            <a:spLocks/>
          </p:cNvSpPr>
          <p:nvPr userDrawn="1"/>
        </p:nvSpPr>
        <p:spPr>
          <a:xfrm>
            <a:off x="5862000" y="6620400"/>
            <a:ext cx="468000" cy="237600"/>
          </a:xfrm>
          <a:prstGeom prst="rect">
            <a:avLst/>
          </a:prstGeom>
          <a:solidFill>
            <a:srgbClr val="1542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B003B9C-D5ED-4E48-A4B0-AA8FA56B4D58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48099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847 w 6096000"/>
              <a:gd name="connsiteY8" fmla="*/ 6858753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20" fmla="*/ 229238 w 6096000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000" h="686038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847" y="6858753"/>
                </a:lnTo>
                <a:lnTo>
                  <a:pt x="0" y="6626381"/>
                </a:ln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lnTo>
                  <a:pt x="22923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BE53D5EB-14A6-4420-BB2E-A55BAB90A012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264090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1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177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238 w 6096000"/>
              <a:gd name="connsiteY0" fmla="*/ 0 h 6861771"/>
              <a:gd name="connsiteX1" fmla="*/ 6091238 w 6096000"/>
              <a:gd name="connsiteY1" fmla="*/ 0 h 6861771"/>
              <a:gd name="connsiteX2" fmla="*/ 6091238 w 6096000"/>
              <a:gd name="connsiteY2" fmla="*/ 2381 h 6861771"/>
              <a:gd name="connsiteX3" fmla="*/ 6096000 w 6096000"/>
              <a:gd name="connsiteY3" fmla="*/ 2381 h 6861771"/>
              <a:gd name="connsiteX4" fmla="*/ 6096000 w 6096000"/>
              <a:gd name="connsiteY4" fmla="*/ 6860381 h 6861771"/>
              <a:gd name="connsiteX5" fmla="*/ 6095999 w 6096000"/>
              <a:gd name="connsiteY5" fmla="*/ 6860381 h 6861771"/>
              <a:gd name="connsiteX6" fmla="*/ 3832225 w 6096000"/>
              <a:gd name="connsiteY6" fmla="*/ 6860381 h 6861771"/>
              <a:gd name="connsiteX7" fmla="*/ 232201 w 6096000"/>
              <a:gd name="connsiteY7" fmla="*/ 6860381 h 6861771"/>
              <a:gd name="connsiteX8" fmla="*/ 2846 w 6096000"/>
              <a:gd name="connsiteY8" fmla="*/ 6861771 h 6861771"/>
              <a:gd name="connsiteX9" fmla="*/ 0 w 6096000"/>
              <a:gd name="connsiteY9" fmla="*/ 6626381 h 6861771"/>
              <a:gd name="connsiteX10" fmla="*/ 0 w 6096000"/>
              <a:gd name="connsiteY10" fmla="*/ 5488781 h 6861771"/>
              <a:gd name="connsiteX11" fmla="*/ 1 w 6096000"/>
              <a:gd name="connsiteY11" fmla="*/ 5488781 h 6861771"/>
              <a:gd name="connsiteX12" fmla="*/ 1 w 6096000"/>
              <a:gd name="connsiteY12" fmla="*/ 948531 h 6861771"/>
              <a:gd name="connsiteX13" fmla="*/ 1 w 6096000"/>
              <a:gd name="connsiteY13" fmla="*/ 711200 h 6861771"/>
              <a:gd name="connsiteX14" fmla="*/ 1 w 6096000"/>
              <a:gd name="connsiteY14" fmla="*/ 2381 h 6861771"/>
              <a:gd name="connsiteX15" fmla="*/ 2 w 6096000"/>
              <a:gd name="connsiteY15" fmla="*/ 2381 h 6861771"/>
              <a:gd name="connsiteX16" fmla="*/ 2 w 6096000"/>
              <a:gd name="connsiteY16" fmla="*/ 711994 h 6861771"/>
              <a:gd name="connsiteX17" fmla="*/ 233366 w 6096000"/>
              <a:gd name="connsiteY17" fmla="*/ 711994 h 6861771"/>
              <a:gd name="connsiteX18" fmla="*/ 233366 w 6096000"/>
              <a:gd name="connsiteY18" fmla="*/ 2381 h 6861771"/>
              <a:gd name="connsiteX19" fmla="*/ 229238 w 6096000"/>
              <a:gd name="connsiteY19" fmla="*/ 2381 h 6861771"/>
              <a:gd name="connsiteX20" fmla="*/ 229238 w 6096000"/>
              <a:gd name="connsiteY20" fmla="*/ 0 h 686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000" h="6861771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2846" y="6861771"/>
                </a:lnTo>
                <a:cubicBezTo>
                  <a:pt x="1897" y="6783308"/>
                  <a:pt x="949" y="6704844"/>
                  <a:pt x="0" y="6626381"/>
                </a:cubicBez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lnTo>
                  <a:pt x="22923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9CF0ECC8-52E6-4A54-86E7-65DD8173FE3B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11097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 verticaal">
    <p:bg>
      <p:bgPr>
        <a:blipFill dpi="0" rotWithShape="1">
          <a:blip r:embed="rId2">
            <a:lum/>
          </a:blip>
          <a:srcRect/>
          <a:stretch>
            <a:fillRect t="-50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07" y="0"/>
            <a:ext cx="6166307" cy="6858000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704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5828" y="-2381"/>
            <a:ext cx="6096171" cy="6860381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409 w 6096171"/>
              <a:gd name="connsiteY0" fmla="*/ 0 h 6860381"/>
              <a:gd name="connsiteX1" fmla="*/ 6091409 w 6096171"/>
              <a:gd name="connsiteY1" fmla="*/ 0 h 6860381"/>
              <a:gd name="connsiteX2" fmla="*/ 6091409 w 6096171"/>
              <a:gd name="connsiteY2" fmla="*/ 2381 h 6860381"/>
              <a:gd name="connsiteX3" fmla="*/ 6096171 w 6096171"/>
              <a:gd name="connsiteY3" fmla="*/ 2381 h 6860381"/>
              <a:gd name="connsiteX4" fmla="*/ 6096171 w 6096171"/>
              <a:gd name="connsiteY4" fmla="*/ 6860381 h 6860381"/>
              <a:gd name="connsiteX5" fmla="*/ 6096170 w 6096171"/>
              <a:gd name="connsiteY5" fmla="*/ 6860381 h 6860381"/>
              <a:gd name="connsiteX6" fmla="*/ 3832396 w 6096171"/>
              <a:gd name="connsiteY6" fmla="*/ 6860381 h 6860381"/>
              <a:gd name="connsiteX7" fmla="*/ 232372 w 6096171"/>
              <a:gd name="connsiteY7" fmla="*/ 6860381 h 6860381"/>
              <a:gd name="connsiteX8" fmla="*/ 0 w 6096171"/>
              <a:gd name="connsiteY8" fmla="*/ 6858753 h 6860381"/>
              <a:gd name="connsiteX9" fmla="*/ 171 w 6096171"/>
              <a:gd name="connsiteY9" fmla="*/ 6626381 h 6860381"/>
              <a:gd name="connsiteX10" fmla="*/ 171 w 6096171"/>
              <a:gd name="connsiteY10" fmla="*/ 5488781 h 6860381"/>
              <a:gd name="connsiteX11" fmla="*/ 172 w 6096171"/>
              <a:gd name="connsiteY11" fmla="*/ 5488781 h 6860381"/>
              <a:gd name="connsiteX12" fmla="*/ 172 w 6096171"/>
              <a:gd name="connsiteY12" fmla="*/ 948531 h 6860381"/>
              <a:gd name="connsiteX13" fmla="*/ 172 w 6096171"/>
              <a:gd name="connsiteY13" fmla="*/ 711200 h 6860381"/>
              <a:gd name="connsiteX14" fmla="*/ 172 w 6096171"/>
              <a:gd name="connsiteY14" fmla="*/ 2381 h 6860381"/>
              <a:gd name="connsiteX15" fmla="*/ 173 w 6096171"/>
              <a:gd name="connsiteY15" fmla="*/ 2381 h 6860381"/>
              <a:gd name="connsiteX16" fmla="*/ 173 w 6096171"/>
              <a:gd name="connsiteY16" fmla="*/ 711994 h 6860381"/>
              <a:gd name="connsiteX17" fmla="*/ 233537 w 6096171"/>
              <a:gd name="connsiteY17" fmla="*/ 711994 h 6860381"/>
              <a:gd name="connsiteX18" fmla="*/ 233537 w 6096171"/>
              <a:gd name="connsiteY18" fmla="*/ 2381 h 6860381"/>
              <a:gd name="connsiteX19" fmla="*/ 229409 w 6096171"/>
              <a:gd name="connsiteY19" fmla="*/ 2381 h 6860381"/>
              <a:gd name="connsiteX20" fmla="*/ 229409 w 6096171"/>
              <a:gd name="connsiteY20" fmla="*/ 0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171" h="6860381">
                <a:moveTo>
                  <a:pt x="229409" y="0"/>
                </a:moveTo>
                <a:lnTo>
                  <a:pt x="6091409" y="0"/>
                </a:lnTo>
                <a:lnTo>
                  <a:pt x="6091409" y="2381"/>
                </a:lnTo>
                <a:lnTo>
                  <a:pt x="6096171" y="2381"/>
                </a:lnTo>
                <a:lnTo>
                  <a:pt x="6096171" y="6860381"/>
                </a:lnTo>
                <a:lnTo>
                  <a:pt x="6096170" y="6860381"/>
                </a:lnTo>
                <a:lnTo>
                  <a:pt x="3832396" y="6860381"/>
                </a:lnTo>
                <a:lnTo>
                  <a:pt x="232372" y="6860381"/>
                </a:lnTo>
                <a:lnTo>
                  <a:pt x="0" y="6858753"/>
                </a:lnTo>
                <a:lnTo>
                  <a:pt x="171" y="6626381"/>
                </a:lnTo>
                <a:lnTo>
                  <a:pt x="171" y="5488781"/>
                </a:lnTo>
                <a:lnTo>
                  <a:pt x="172" y="5488781"/>
                </a:lnTo>
                <a:lnTo>
                  <a:pt x="172" y="948531"/>
                </a:lnTo>
                <a:lnTo>
                  <a:pt x="172" y="711200"/>
                </a:lnTo>
                <a:lnTo>
                  <a:pt x="172" y="2381"/>
                </a:lnTo>
                <a:lnTo>
                  <a:pt x="173" y="2381"/>
                </a:lnTo>
                <a:lnTo>
                  <a:pt x="173" y="711994"/>
                </a:lnTo>
                <a:lnTo>
                  <a:pt x="233537" y="711994"/>
                </a:lnTo>
                <a:lnTo>
                  <a:pt x="233537" y="2381"/>
                </a:lnTo>
                <a:lnTo>
                  <a:pt x="229409" y="2381"/>
                </a:lnTo>
                <a:lnTo>
                  <a:pt x="229409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AD35BCAF-3769-45D5-975F-106F650309CC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2983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7945328-71FE-4E02-A8A8-9B44522BF7B1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026499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442EC8-5EB5-458D-AFD4-1907819E204C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501579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FB24A10B-CE75-4793-B2FB-12DAE648DAE5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8891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720000" tIns="115200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6488BFB-7F36-4FD6-9000-E6E99C6A55B4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403901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BE7A6251-4FC3-4EFA-8B01-EC48CF78141F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81633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5C12A33-2859-4B51-AD8C-E6B102F43A3B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61047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4"/>
            <a:ext cx="12192000" cy="3431384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330000 w 12192000"/>
              <a:gd name="connsiteY4" fmla="*/ 3192987 h 3431384"/>
              <a:gd name="connsiteX5" fmla="*/ 6182040 w 12192000"/>
              <a:gd name="connsiteY5" fmla="*/ 3431384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61420 w 12192000"/>
              <a:gd name="connsiteY4" fmla="*/ 3428118 h 3431384"/>
              <a:gd name="connsiteX5" fmla="*/ 6182040 w 12192000"/>
              <a:gd name="connsiteY5" fmla="*/ 3431384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1384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261420" y="3428118"/>
                </a:lnTo>
                <a:lnTo>
                  <a:pt x="6182040" y="3431384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39704AFD-521F-42D1-B749-C4E81CDB67F6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15850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4"/>
            <a:ext cx="12192000" cy="3431384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6041615 w 12192000"/>
              <a:gd name="connsiteY5" fmla="*/ 3424852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35295 w 12192000"/>
              <a:gd name="connsiteY4" fmla="*/ 3431384 h 3431384"/>
              <a:gd name="connsiteX5" fmla="*/ 6041615 w 12192000"/>
              <a:gd name="connsiteY5" fmla="*/ 3424852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35295 w 12192000"/>
              <a:gd name="connsiteY4" fmla="*/ 3431384 h 3431384"/>
              <a:gd name="connsiteX5" fmla="*/ 6048147 w 12192000"/>
              <a:gd name="connsiteY5" fmla="*/ 3428118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1384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235295" y="3431384"/>
                </a:lnTo>
                <a:lnTo>
                  <a:pt x="6048147" y="3428118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>
            <a:noAutofit/>
          </a:bodyPr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39FDE43-FA56-480E-BF76-8C44FBBAFDE2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04804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779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verticaal"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" y="1"/>
            <a:ext cx="6099173" cy="6873086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482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met 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026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fbeelding met titel"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2102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F6F2-5D6E-45B1-89F6-B1969D0CEABF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71214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4DD5870-647E-47C9-9DBE-56F672B81189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90003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6C7C14F7-C22B-4AA9-96BD-5968BBFC4054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86888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9581BF40-1B78-4060-A915-9DD66E7EC131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04443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3344C301-6A6E-4EE1-B710-F8D6CB0416D4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280097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8FA12E51-B6DB-4AC6-A092-281B87AC912D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513320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14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421851" y="3926077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5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421851" y="4712093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6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421851" y="5485583"/>
            <a:ext cx="541203" cy="540000"/>
          </a:xfrm>
          <a:blipFill>
            <a:blip r:embed="rId5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B0BE65DE-DAB1-4E03-B98E-84186CC0796D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77838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2433" y="6429377"/>
            <a:ext cx="6688667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1067" noProof="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E8FFC1A-F6E9-7047-AD02-80612F1F1B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692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F73A6B-2C8F-044F-BAE6-A9200EF29A6B}"/>
              </a:ext>
            </a:extLst>
          </p:cNvPr>
          <p:cNvSpPr txBox="1"/>
          <p:nvPr userDrawn="1"/>
        </p:nvSpPr>
        <p:spPr>
          <a:xfrm>
            <a:off x="935388" y="4952048"/>
            <a:ext cx="5886548" cy="144655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chemeClr val="tx1"/>
                </a:solidFill>
              </a:rPr>
              <a:t>Copernicus</a:t>
            </a:r>
            <a:r>
              <a:rPr lang="it-IT" sz="2400" b="1" dirty="0">
                <a:solidFill>
                  <a:schemeClr val="tx1"/>
                </a:solidFill>
              </a:rPr>
              <a:t> Sentinel-5 Precursor </a:t>
            </a:r>
          </a:p>
          <a:p>
            <a:r>
              <a:rPr lang="it-IT" sz="2400" b="1" dirty="0" err="1">
                <a:solidFill>
                  <a:schemeClr val="tx1"/>
                </a:solidFill>
              </a:rPr>
              <a:t>Yearly</a:t>
            </a:r>
            <a:r>
              <a:rPr lang="it-IT" sz="2400" b="1" dirty="0">
                <a:solidFill>
                  <a:schemeClr val="tx1"/>
                </a:solidFill>
              </a:rPr>
              <a:t> </a:t>
            </a:r>
            <a:r>
              <a:rPr lang="it-IT" sz="2400" b="1" dirty="0" err="1">
                <a:solidFill>
                  <a:schemeClr val="tx1"/>
                </a:solidFill>
              </a:rPr>
              <a:t>Mission</a:t>
            </a:r>
            <a:r>
              <a:rPr lang="it-IT" sz="2400" b="1" dirty="0">
                <a:solidFill>
                  <a:schemeClr val="tx1"/>
                </a:solidFill>
              </a:rPr>
              <a:t> </a:t>
            </a:r>
            <a:r>
              <a:rPr lang="it-IT" sz="2400" b="1" dirty="0" err="1">
                <a:solidFill>
                  <a:schemeClr val="tx1"/>
                </a:solidFill>
              </a:rPr>
              <a:t>Review</a:t>
            </a:r>
            <a:r>
              <a:rPr lang="it-IT" sz="2400" b="1" dirty="0">
                <a:solidFill>
                  <a:schemeClr val="tx1"/>
                </a:solidFill>
              </a:rPr>
              <a:t> Meeting</a:t>
            </a:r>
          </a:p>
          <a:p>
            <a:r>
              <a:rPr lang="it-IT" sz="2400" b="1" dirty="0">
                <a:solidFill>
                  <a:schemeClr val="tx1"/>
                </a:solidFill>
              </a:rPr>
              <a:t>11 </a:t>
            </a:r>
            <a:r>
              <a:rPr lang="it-IT" sz="2400" b="1" dirty="0" err="1">
                <a:solidFill>
                  <a:schemeClr val="tx1"/>
                </a:solidFill>
              </a:rPr>
              <a:t>October</a:t>
            </a:r>
            <a:r>
              <a:rPr lang="it-IT" sz="2400" b="1" dirty="0">
                <a:solidFill>
                  <a:schemeClr val="tx1"/>
                </a:solidFill>
              </a:rPr>
              <a:t> 2024</a:t>
            </a:r>
          </a:p>
          <a:p>
            <a:r>
              <a:rPr lang="it-IT" sz="1600" b="0" dirty="0" err="1">
                <a:solidFill>
                  <a:schemeClr val="tx1"/>
                </a:solidFill>
              </a:rPr>
              <a:t>Angelika.Dehn@esa.int</a:t>
            </a:r>
            <a:endParaRPr lang="it-IT" sz="1600" b="0" dirty="0">
              <a:solidFill>
                <a:schemeClr val="tx1"/>
              </a:solidFill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C1EF00FF-2B71-6C4E-BA71-1377E9C4C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9587" y="268693"/>
            <a:ext cx="8564839" cy="574516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Sentinel-5P Product Performance Status</a:t>
            </a:r>
          </a:p>
        </p:txBody>
      </p:sp>
    </p:spTree>
    <p:extLst>
      <p:ext uri="{BB962C8B-B14F-4D97-AF65-F5344CB8AC3E}">
        <p14:creationId xmlns:p14="http://schemas.microsoft.com/office/powerpoint/2010/main" val="1807962346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73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723" y="198867"/>
            <a:ext cx="8664519" cy="574516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655990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00" y="3296484"/>
            <a:ext cx="10385400" cy="1764585"/>
          </a:xfrm>
          <a:prstGeom prst="rect">
            <a:avLst/>
          </a:prstGeom>
        </p:spPr>
        <p:txBody>
          <a:bodyPr anchor="t"/>
          <a:lstStyle>
            <a:lvl1pPr algn="l">
              <a:defRPr sz="5333" b="0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000" y="1796295"/>
            <a:ext cx="103854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33157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723" y="198867"/>
            <a:ext cx="8664519" cy="574516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1267" y="1673225"/>
            <a:ext cx="5185835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297" y="1673225"/>
            <a:ext cx="5184000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45427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5497" y="1666800"/>
            <a:ext cx="5193600" cy="496800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666875"/>
            <a:ext cx="5195221" cy="495324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7"/>
            <a:ext cx="5198533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825600" y="2174402"/>
            <a:ext cx="5198533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782" y="198867"/>
            <a:ext cx="9566461" cy="574516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3347855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0782" y="214287"/>
            <a:ext cx="9566461" cy="5436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933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49926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5856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8" y="1666877"/>
            <a:ext cx="6625167" cy="4324351"/>
          </a:xfrm>
        </p:spPr>
        <p:txBody>
          <a:bodyPr/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5500" y="1666802"/>
            <a:ext cx="3795184" cy="43243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0782" y="198867"/>
            <a:ext cx="9566461" cy="574516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3831412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6000" y="4966497"/>
            <a:ext cx="7910400" cy="410369"/>
          </a:xfrm>
          <a:prstGeom prst="rect">
            <a:avLst/>
          </a:prstGeom>
        </p:spPr>
        <p:txBody>
          <a:bodyPr anchor="b"/>
          <a:lstStyle>
            <a:lvl1pPr algn="l">
              <a:defRPr sz="1867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35716" y="1666875"/>
            <a:ext cx="7909984" cy="339090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6000" y="5372102"/>
            <a:ext cx="7910400" cy="619127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86693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7807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002" y="882193"/>
            <a:ext cx="11732717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1"/>
            </a:lvl1pPr>
            <a:lvl2pPr>
              <a:defRPr sz="1791"/>
            </a:lvl2pPr>
            <a:lvl3pPr>
              <a:defRPr sz="1791"/>
            </a:lvl3pPr>
            <a:lvl4pPr>
              <a:defRPr sz="1791"/>
            </a:lvl4pPr>
            <a:lvl5pPr>
              <a:defRPr sz="1791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0833" y="6422971"/>
            <a:ext cx="11703996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6084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ijdelijke aanduiding voor afbeelding 2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424" cy="6864004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6087952 w 6098242"/>
              <a:gd name="connsiteY5" fmla="*/ 6839291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8" fmla="*/ 0 w 6098242"/>
              <a:gd name="connsiteY8" fmla="*/ 0 h 6858000"/>
              <a:gd name="connsiteX0" fmla="*/ 0 w 6098242"/>
              <a:gd name="connsiteY0" fmla="*/ 0 h 6864004"/>
              <a:gd name="connsiteX1" fmla="*/ 5862000 w 6098242"/>
              <a:gd name="connsiteY1" fmla="*/ 0 h 6864004"/>
              <a:gd name="connsiteX2" fmla="*/ 5862000 w 6098242"/>
              <a:gd name="connsiteY2" fmla="*/ 708025 h 6864004"/>
              <a:gd name="connsiteX3" fmla="*/ 6098242 w 6098242"/>
              <a:gd name="connsiteY3" fmla="*/ 708025 h 6864004"/>
              <a:gd name="connsiteX4" fmla="*/ 6098242 w 6098242"/>
              <a:gd name="connsiteY4" fmla="*/ 6620400 h 6864004"/>
              <a:gd name="connsiteX5" fmla="*/ 6091482 w 6098242"/>
              <a:gd name="connsiteY5" fmla="*/ 6864004 h 6864004"/>
              <a:gd name="connsiteX6" fmla="*/ 5862000 w 6098242"/>
              <a:gd name="connsiteY6" fmla="*/ 6858000 h 6864004"/>
              <a:gd name="connsiteX7" fmla="*/ 0 w 6098242"/>
              <a:gd name="connsiteY7" fmla="*/ 6858000 h 6864004"/>
              <a:gd name="connsiteX8" fmla="*/ 0 w 6098242"/>
              <a:gd name="connsiteY8" fmla="*/ 0 h 6864004"/>
              <a:gd name="connsiteX0" fmla="*/ 0 w 6098242"/>
              <a:gd name="connsiteY0" fmla="*/ 0 h 6864004"/>
              <a:gd name="connsiteX1" fmla="*/ 5862000 w 6098242"/>
              <a:gd name="connsiteY1" fmla="*/ 0 h 6864004"/>
              <a:gd name="connsiteX2" fmla="*/ 5557200 w 6098242"/>
              <a:gd name="connsiteY2" fmla="*/ 1229995 h 6864004"/>
              <a:gd name="connsiteX3" fmla="*/ 6098242 w 6098242"/>
              <a:gd name="connsiteY3" fmla="*/ 708025 h 6864004"/>
              <a:gd name="connsiteX4" fmla="*/ 6098242 w 6098242"/>
              <a:gd name="connsiteY4" fmla="*/ 6620400 h 6864004"/>
              <a:gd name="connsiteX5" fmla="*/ 6091482 w 6098242"/>
              <a:gd name="connsiteY5" fmla="*/ 6864004 h 6864004"/>
              <a:gd name="connsiteX6" fmla="*/ 5862000 w 6098242"/>
              <a:gd name="connsiteY6" fmla="*/ 6858000 h 6864004"/>
              <a:gd name="connsiteX7" fmla="*/ 0 w 6098242"/>
              <a:gd name="connsiteY7" fmla="*/ 6858000 h 6864004"/>
              <a:gd name="connsiteX8" fmla="*/ 0 w 6098242"/>
              <a:gd name="connsiteY8" fmla="*/ 0 h 6864004"/>
              <a:gd name="connsiteX0" fmla="*/ 0 w 6102052"/>
              <a:gd name="connsiteY0" fmla="*/ 0 h 6864004"/>
              <a:gd name="connsiteX1" fmla="*/ 5862000 w 6102052"/>
              <a:gd name="connsiteY1" fmla="*/ 0 h 6864004"/>
              <a:gd name="connsiteX2" fmla="*/ 5557200 w 6102052"/>
              <a:gd name="connsiteY2" fmla="*/ 1229995 h 6864004"/>
              <a:gd name="connsiteX3" fmla="*/ 6102052 w 6102052"/>
              <a:gd name="connsiteY3" fmla="*/ 997585 h 6864004"/>
              <a:gd name="connsiteX4" fmla="*/ 6098242 w 6102052"/>
              <a:gd name="connsiteY4" fmla="*/ 6620400 h 6864004"/>
              <a:gd name="connsiteX5" fmla="*/ 6091482 w 6102052"/>
              <a:gd name="connsiteY5" fmla="*/ 6864004 h 6864004"/>
              <a:gd name="connsiteX6" fmla="*/ 5862000 w 6102052"/>
              <a:gd name="connsiteY6" fmla="*/ 6858000 h 6864004"/>
              <a:gd name="connsiteX7" fmla="*/ 0 w 6102052"/>
              <a:gd name="connsiteY7" fmla="*/ 6858000 h 6864004"/>
              <a:gd name="connsiteX8" fmla="*/ 0 w 6102052"/>
              <a:gd name="connsiteY8" fmla="*/ 0 h 6864004"/>
              <a:gd name="connsiteX0" fmla="*/ 0 w 6098424"/>
              <a:gd name="connsiteY0" fmla="*/ 0 h 6864004"/>
              <a:gd name="connsiteX1" fmla="*/ 5862000 w 6098424"/>
              <a:gd name="connsiteY1" fmla="*/ 0 h 6864004"/>
              <a:gd name="connsiteX2" fmla="*/ 5557200 w 6098424"/>
              <a:gd name="connsiteY2" fmla="*/ 1229995 h 6864004"/>
              <a:gd name="connsiteX3" fmla="*/ 6098424 w 6098424"/>
              <a:gd name="connsiteY3" fmla="*/ 1262471 h 6864004"/>
              <a:gd name="connsiteX4" fmla="*/ 6098242 w 6098424"/>
              <a:gd name="connsiteY4" fmla="*/ 6620400 h 6864004"/>
              <a:gd name="connsiteX5" fmla="*/ 6091482 w 6098424"/>
              <a:gd name="connsiteY5" fmla="*/ 6864004 h 6864004"/>
              <a:gd name="connsiteX6" fmla="*/ 5862000 w 6098424"/>
              <a:gd name="connsiteY6" fmla="*/ 6858000 h 6864004"/>
              <a:gd name="connsiteX7" fmla="*/ 0 w 6098424"/>
              <a:gd name="connsiteY7" fmla="*/ 6858000 h 6864004"/>
              <a:gd name="connsiteX8" fmla="*/ 0 w 6098424"/>
              <a:gd name="connsiteY8" fmla="*/ 0 h 6864004"/>
              <a:gd name="connsiteX0" fmla="*/ 0 w 6098424"/>
              <a:gd name="connsiteY0" fmla="*/ 0 h 6864004"/>
              <a:gd name="connsiteX1" fmla="*/ 5862000 w 6098424"/>
              <a:gd name="connsiteY1" fmla="*/ 0 h 6864004"/>
              <a:gd name="connsiteX2" fmla="*/ 5764029 w 6098424"/>
              <a:gd name="connsiteY2" fmla="*/ 1266281 h 6864004"/>
              <a:gd name="connsiteX3" fmla="*/ 6098424 w 6098424"/>
              <a:gd name="connsiteY3" fmla="*/ 1262471 h 6864004"/>
              <a:gd name="connsiteX4" fmla="*/ 6098242 w 6098424"/>
              <a:gd name="connsiteY4" fmla="*/ 6620400 h 6864004"/>
              <a:gd name="connsiteX5" fmla="*/ 6091482 w 6098424"/>
              <a:gd name="connsiteY5" fmla="*/ 6864004 h 6864004"/>
              <a:gd name="connsiteX6" fmla="*/ 5862000 w 6098424"/>
              <a:gd name="connsiteY6" fmla="*/ 6858000 h 6864004"/>
              <a:gd name="connsiteX7" fmla="*/ 0 w 6098424"/>
              <a:gd name="connsiteY7" fmla="*/ 6858000 h 6864004"/>
              <a:gd name="connsiteX8" fmla="*/ 0 w 6098424"/>
              <a:gd name="connsiteY8" fmla="*/ 0 h 6864004"/>
              <a:gd name="connsiteX0" fmla="*/ 0 w 6098424"/>
              <a:gd name="connsiteY0" fmla="*/ 0 h 6864004"/>
              <a:gd name="connsiteX1" fmla="*/ 5767658 w 6098424"/>
              <a:gd name="connsiteY1" fmla="*/ 0 h 6864004"/>
              <a:gd name="connsiteX2" fmla="*/ 5764029 w 6098424"/>
              <a:gd name="connsiteY2" fmla="*/ 1266281 h 6864004"/>
              <a:gd name="connsiteX3" fmla="*/ 6098424 w 6098424"/>
              <a:gd name="connsiteY3" fmla="*/ 1262471 h 6864004"/>
              <a:gd name="connsiteX4" fmla="*/ 6098242 w 6098424"/>
              <a:gd name="connsiteY4" fmla="*/ 6620400 h 6864004"/>
              <a:gd name="connsiteX5" fmla="*/ 6091482 w 6098424"/>
              <a:gd name="connsiteY5" fmla="*/ 6864004 h 6864004"/>
              <a:gd name="connsiteX6" fmla="*/ 5862000 w 6098424"/>
              <a:gd name="connsiteY6" fmla="*/ 6858000 h 6864004"/>
              <a:gd name="connsiteX7" fmla="*/ 0 w 6098424"/>
              <a:gd name="connsiteY7" fmla="*/ 6858000 h 6864004"/>
              <a:gd name="connsiteX8" fmla="*/ 0 w 6098424"/>
              <a:gd name="connsiteY8" fmla="*/ 0 h 686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8424" h="6864004">
                <a:moveTo>
                  <a:pt x="0" y="0"/>
                </a:moveTo>
                <a:lnTo>
                  <a:pt x="5767658" y="0"/>
                </a:lnTo>
                <a:cubicBezTo>
                  <a:pt x="5766448" y="422094"/>
                  <a:pt x="5765239" y="844187"/>
                  <a:pt x="5764029" y="1266281"/>
                </a:cubicBezTo>
                <a:lnTo>
                  <a:pt x="6098424" y="1262471"/>
                </a:lnTo>
                <a:cubicBezTo>
                  <a:pt x="6098363" y="3048447"/>
                  <a:pt x="6098303" y="4834424"/>
                  <a:pt x="6098242" y="6620400"/>
                </a:cubicBezTo>
                <a:lnTo>
                  <a:pt x="6091482" y="6864004"/>
                </a:lnTo>
                <a:lnTo>
                  <a:pt x="586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10" y="0"/>
            <a:ext cx="9509780" cy="1702250"/>
          </a:xfrm>
          <a:prstGeom prst="rect">
            <a:avLst/>
          </a:prstGeom>
        </p:spPr>
      </p:pic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6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239362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5" name="tropomi_no2_2018_2022" descr="tropomi_no2_2018_2022">
            <a:hlinkClick r:id="" action="ppaction://media"/>
            <a:extLst>
              <a:ext uri="{FF2B5EF4-FFF2-40B4-BE49-F238E27FC236}">
                <a16:creationId xmlns:a16="http://schemas.microsoft.com/office/drawing/2014/main" id="{70B6BC35-3D31-1E28-4098-C07F1FBE60E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4421" r="24543"/>
          <a:stretch/>
        </p:blipFill>
        <p:spPr>
          <a:xfrm>
            <a:off x="-5" y="0"/>
            <a:ext cx="622238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5BB896-4781-A8A1-CB55-C925B51D94AF}"/>
              </a:ext>
            </a:extLst>
          </p:cNvPr>
          <p:cNvSpPr/>
          <p:nvPr userDrawn="1"/>
        </p:nvSpPr>
        <p:spPr>
          <a:xfrm>
            <a:off x="0" y="0"/>
            <a:ext cx="1025912" cy="16280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D6A618-DE9F-4307-2336-5A2825D60AE4}"/>
              </a:ext>
            </a:extLst>
          </p:cNvPr>
          <p:cNvSpPr/>
          <p:nvPr userDrawn="1"/>
        </p:nvSpPr>
        <p:spPr>
          <a:xfrm>
            <a:off x="5196463" y="11986"/>
            <a:ext cx="1025912" cy="16160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E34D83-4D9C-FD32-FBCA-780724A459E7}"/>
              </a:ext>
            </a:extLst>
          </p:cNvPr>
          <p:cNvSpPr/>
          <p:nvPr userDrawn="1"/>
        </p:nvSpPr>
        <p:spPr>
          <a:xfrm>
            <a:off x="-5" y="3687336"/>
            <a:ext cx="346056" cy="16280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3AE07C-6673-D4D9-CDF9-7DB86D9B3458}"/>
              </a:ext>
            </a:extLst>
          </p:cNvPr>
          <p:cNvSpPr/>
          <p:nvPr userDrawn="1"/>
        </p:nvSpPr>
        <p:spPr>
          <a:xfrm>
            <a:off x="5330283" y="5212694"/>
            <a:ext cx="892092" cy="16280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F4EEEF-0849-4C6F-AF36-585B70230403}"/>
              </a:ext>
            </a:extLst>
          </p:cNvPr>
          <p:cNvSpPr/>
          <p:nvPr userDrawn="1"/>
        </p:nvSpPr>
        <p:spPr>
          <a:xfrm>
            <a:off x="-1594" y="666755"/>
            <a:ext cx="514549" cy="16280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699" y="0"/>
            <a:ext cx="8272597" cy="148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8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verticaal">
    <p:bg>
      <p:bgPr>
        <a:blipFill dpi="0" rotWithShape="1">
          <a:blip r:embed="rId2">
            <a:lum/>
          </a:blip>
          <a:srcRect/>
          <a:stretch>
            <a:fillRect t="-48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44" y="0"/>
            <a:ext cx="6177514" cy="6858000"/>
          </a:xfrm>
          <a:prstGeom prst="rect">
            <a:avLst/>
          </a:prstGeom>
        </p:spPr>
      </p:pic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699" y="0"/>
            <a:ext cx="8272597" cy="148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2668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699" y="0"/>
            <a:ext cx="8272597" cy="148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5864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Tijdelijke aanduiding voor afbeelding 21"/>
          <p:cNvSpPr>
            <a:spLocks noGrp="1"/>
          </p:cNvSpPr>
          <p:nvPr>
            <p:ph type="pic" sz="quarter" idx="10"/>
          </p:nvPr>
        </p:nvSpPr>
        <p:spPr>
          <a:xfrm>
            <a:off x="0" y="-3558"/>
            <a:ext cx="6101800" cy="6861558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6096826 w 6098242"/>
              <a:gd name="connsiteY5" fmla="*/ 6855226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8" fmla="*/ 0 w 6098242"/>
              <a:gd name="connsiteY8" fmla="*/ 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15746 w 6098242"/>
              <a:gd name="connsiteY2" fmla="*/ 1088729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6096826 w 6098242"/>
              <a:gd name="connsiteY5" fmla="*/ 6855226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8" fmla="*/ 0 w 6098242"/>
              <a:gd name="connsiteY8" fmla="*/ 0 h 6858000"/>
              <a:gd name="connsiteX0" fmla="*/ 0 w 6098242"/>
              <a:gd name="connsiteY0" fmla="*/ 3558 h 6861558"/>
              <a:gd name="connsiteX1" fmla="*/ 5815746 w 6098242"/>
              <a:gd name="connsiteY1" fmla="*/ 0 h 6861558"/>
              <a:gd name="connsiteX2" fmla="*/ 5815746 w 6098242"/>
              <a:gd name="connsiteY2" fmla="*/ 1092287 h 6861558"/>
              <a:gd name="connsiteX3" fmla="*/ 6098242 w 6098242"/>
              <a:gd name="connsiteY3" fmla="*/ 711583 h 6861558"/>
              <a:gd name="connsiteX4" fmla="*/ 6098242 w 6098242"/>
              <a:gd name="connsiteY4" fmla="*/ 6623958 h 6861558"/>
              <a:gd name="connsiteX5" fmla="*/ 6096826 w 6098242"/>
              <a:gd name="connsiteY5" fmla="*/ 6858784 h 6861558"/>
              <a:gd name="connsiteX6" fmla="*/ 5862000 w 6098242"/>
              <a:gd name="connsiteY6" fmla="*/ 6861558 h 6861558"/>
              <a:gd name="connsiteX7" fmla="*/ 0 w 6098242"/>
              <a:gd name="connsiteY7" fmla="*/ 6861558 h 6861558"/>
              <a:gd name="connsiteX8" fmla="*/ 0 w 6098242"/>
              <a:gd name="connsiteY8" fmla="*/ 3558 h 6861558"/>
              <a:gd name="connsiteX0" fmla="*/ 0 w 6101800"/>
              <a:gd name="connsiteY0" fmla="*/ 3558 h 6861558"/>
              <a:gd name="connsiteX1" fmla="*/ 5815746 w 6101800"/>
              <a:gd name="connsiteY1" fmla="*/ 0 h 6861558"/>
              <a:gd name="connsiteX2" fmla="*/ 5815746 w 6101800"/>
              <a:gd name="connsiteY2" fmla="*/ 1092287 h 6861558"/>
              <a:gd name="connsiteX3" fmla="*/ 6101800 w 6101800"/>
              <a:gd name="connsiteY3" fmla="*/ 1099403 h 6861558"/>
              <a:gd name="connsiteX4" fmla="*/ 6098242 w 6101800"/>
              <a:gd name="connsiteY4" fmla="*/ 6623958 h 6861558"/>
              <a:gd name="connsiteX5" fmla="*/ 6096826 w 6101800"/>
              <a:gd name="connsiteY5" fmla="*/ 6858784 h 6861558"/>
              <a:gd name="connsiteX6" fmla="*/ 5862000 w 6101800"/>
              <a:gd name="connsiteY6" fmla="*/ 6861558 h 6861558"/>
              <a:gd name="connsiteX7" fmla="*/ 0 w 6101800"/>
              <a:gd name="connsiteY7" fmla="*/ 6861558 h 6861558"/>
              <a:gd name="connsiteX8" fmla="*/ 0 w 6101800"/>
              <a:gd name="connsiteY8" fmla="*/ 3558 h 6861558"/>
              <a:gd name="connsiteX0" fmla="*/ 0 w 6101800"/>
              <a:gd name="connsiteY0" fmla="*/ 3558 h 6861558"/>
              <a:gd name="connsiteX1" fmla="*/ 5815746 w 6101800"/>
              <a:gd name="connsiteY1" fmla="*/ 0 h 6861558"/>
              <a:gd name="connsiteX2" fmla="*/ 5829978 w 6101800"/>
              <a:gd name="connsiteY2" fmla="*/ 1102961 h 6861558"/>
              <a:gd name="connsiteX3" fmla="*/ 6101800 w 6101800"/>
              <a:gd name="connsiteY3" fmla="*/ 1099403 h 6861558"/>
              <a:gd name="connsiteX4" fmla="*/ 6098242 w 6101800"/>
              <a:gd name="connsiteY4" fmla="*/ 6623958 h 6861558"/>
              <a:gd name="connsiteX5" fmla="*/ 6096826 w 6101800"/>
              <a:gd name="connsiteY5" fmla="*/ 6858784 h 6861558"/>
              <a:gd name="connsiteX6" fmla="*/ 5862000 w 6101800"/>
              <a:gd name="connsiteY6" fmla="*/ 6861558 h 6861558"/>
              <a:gd name="connsiteX7" fmla="*/ 0 w 6101800"/>
              <a:gd name="connsiteY7" fmla="*/ 6861558 h 6861558"/>
              <a:gd name="connsiteX8" fmla="*/ 0 w 6101800"/>
              <a:gd name="connsiteY8" fmla="*/ 3558 h 6861558"/>
              <a:gd name="connsiteX0" fmla="*/ 0 w 6101800"/>
              <a:gd name="connsiteY0" fmla="*/ 3558 h 6861558"/>
              <a:gd name="connsiteX1" fmla="*/ 5815746 w 6101800"/>
              <a:gd name="connsiteY1" fmla="*/ 0 h 6861558"/>
              <a:gd name="connsiteX2" fmla="*/ 5812188 w 6101800"/>
              <a:gd name="connsiteY2" fmla="*/ 1099403 h 6861558"/>
              <a:gd name="connsiteX3" fmla="*/ 6101800 w 6101800"/>
              <a:gd name="connsiteY3" fmla="*/ 1099403 h 6861558"/>
              <a:gd name="connsiteX4" fmla="*/ 6098242 w 6101800"/>
              <a:gd name="connsiteY4" fmla="*/ 6623958 h 6861558"/>
              <a:gd name="connsiteX5" fmla="*/ 6096826 w 6101800"/>
              <a:gd name="connsiteY5" fmla="*/ 6858784 h 6861558"/>
              <a:gd name="connsiteX6" fmla="*/ 5862000 w 6101800"/>
              <a:gd name="connsiteY6" fmla="*/ 6861558 h 6861558"/>
              <a:gd name="connsiteX7" fmla="*/ 0 w 6101800"/>
              <a:gd name="connsiteY7" fmla="*/ 6861558 h 6861558"/>
              <a:gd name="connsiteX8" fmla="*/ 0 w 6101800"/>
              <a:gd name="connsiteY8" fmla="*/ 3558 h 6861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1800" h="6861558">
                <a:moveTo>
                  <a:pt x="0" y="3558"/>
                </a:moveTo>
                <a:lnTo>
                  <a:pt x="5815746" y="0"/>
                </a:lnTo>
                <a:lnTo>
                  <a:pt x="5812188" y="1099403"/>
                </a:lnTo>
                <a:lnTo>
                  <a:pt x="6101800" y="1099403"/>
                </a:lnTo>
                <a:lnTo>
                  <a:pt x="6098242" y="6623958"/>
                </a:lnTo>
                <a:lnTo>
                  <a:pt x="6096826" y="6858784"/>
                </a:lnTo>
                <a:lnTo>
                  <a:pt x="5862000" y="6861558"/>
                </a:lnTo>
                <a:lnTo>
                  <a:pt x="0" y="6861558"/>
                </a:lnTo>
                <a:lnTo>
                  <a:pt x="0" y="3558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12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5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16" name="Afbeelding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699" y="0"/>
            <a:ext cx="8272597" cy="148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7199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699" y="0"/>
            <a:ext cx="8272597" cy="148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51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9" name="Afbeelding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0" y="0"/>
            <a:ext cx="12198350" cy="1066800"/>
          </a:xfrm>
          <a:prstGeom prst="rect">
            <a:avLst/>
          </a:prstGeom>
        </p:spPr>
      </p:pic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227A3171-06C3-400E-B052-59913C75B3F4}" type="datetime4">
              <a:rPr lang="nl-NL" smtClean="0"/>
              <a:t>14 oktober 2024</a:t>
            </a:fld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 err="1"/>
              <a:t>Koninklijk</a:t>
            </a:r>
            <a:r>
              <a:rPr lang="en-US" dirty="0"/>
              <a:t> </a:t>
            </a:r>
            <a:r>
              <a:rPr lang="en-US" dirty="0" err="1"/>
              <a:t>Nederlands</a:t>
            </a:r>
            <a:r>
              <a:rPr lang="en-US" dirty="0"/>
              <a:t> </a:t>
            </a:r>
            <a:r>
              <a:rPr lang="en-US" dirty="0" err="1"/>
              <a:t>Meteorologisch</a:t>
            </a:r>
            <a:r>
              <a:rPr lang="en-US" dirty="0"/>
              <a:t> </a:t>
            </a:r>
            <a:r>
              <a:rPr lang="en-US" dirty="0" err="1"/>
              <a:t>Instituut</a:t>
            </a:r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7936338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tx1"/>
              </a:buClr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  <a:lvl2pPr marL="684000" indent="-216000"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afbeelding 2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6096826 w 6098242"/>
              <a:gd name="connsiteY5" fmla="*/ 6855226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8" fmla="*/ 0 w 6098242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2000" y="0"/>
                </a:lnTo>
                <a:lnTo>
                  <a:pt x="5862000" y="708025"/>
                </a:lnTo>
                <a:lnTo>
                  <a:pt x="6098242" y="708025"/>
                </a:lnTo>
                <a:lnTo>
                  <a:pt x="6098242" y="6620400"/>
                </a:lnTo>
                <a:lnTo>
                  <a:pt x="6096826" y="6855226"/>
                </a:lnTo>
                <a:lnTo>
                  <a:pt x="586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833E77A-954C-47BA-BEDE-544396AD848A}" type="datetime4">
              <a:rPr lang="nl-NL" smtClean="0"/>
              <a:t>14 oktober 2024</a:t>
            </a:fld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Koninklijk Nederlands Meteorologisch Instituut</a:t>
            </a:r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34769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tx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8898F1F-8562-49B3-A6FE-C0F212456515}" type="datetime4">
              <a:rPr lang="nl-NL" smtClean="0"/>
              <a:t>14 oktober 2024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97504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3BE76-68A6-4D79-955A-D7B1CC9B75D2}" type="datetime4">
              <a:rPr lang="nl-NL" smtClean="0"/>
              <a:t>14 oktober 2024</a:t>
            </a:fld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526010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AD96E-008C-4A4C-BDD7-DB146A42BEAB}" type="datetime4">
              <a:rPr lang="nl-NL" smtClean="0"/>
              <a:t>14 oktober 2024</a:t>
            </a:fld>
            <a:endParaRPr lang="nl-NL" dirty="0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80986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9" name="Afbeelding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499931C4-E250-4D16-A2E6-F4BAEB73F44D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4815522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649C8-9C23-49C1-9866-6BB82DF60DB3}" type="datetime4">
              <a:rPr lang="nl-NL" smtClean="0"/>
              <a:t>14 oktober 2024</a:t>
            </a:fld>
            <a:endParaRPr lang="nl-NL" dirty="0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01829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FDD1D-963E-4E91-B5EF-F0834DB95975}" type="datetime4">
              <a:rPr lang="nl-NL" smtClean="0"/>
              <a:t>14 oktober 2024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191866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96AEF65-E7F2-4530-8B74-B5ACE58786E4}" type="datetime4">
              <a:rPr lang="nl-NL" smtClean="0"/>
              <a:t>14 oktober 2024</a:t>
            </a:fld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327235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3D80E4-50E9-4620-9991-B7F7890784D3}" type="datetime4">
              <a:rPr lang="nl-NL" smtClean="0"/>
              <a:t>14 oktober 2024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138901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2A3B8-C5B1-40E0-927C-EB26D5E7E5E4}" type="datetime4">
              <a:rPr lang="nl-NL" smtClean="0"/>
              <a:t>14 oktober 2024</a:t>
            </a:fld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717167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A03F8C6-C944-46F1-86AB-681B90059300}" type="datetime4">
              <a:rPr lang="nl-NL" smtClean="0"/>
              <a:t>14 oktober 2024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70478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05DC1AA-CF9E-4788-9EA9-86E5552B04B3}" type="datetime4">
              <a:rPr lang="nl-NL" smtClean="0"/>
              <a:t>14 oktober 2024</a:t>
            </a:fld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41584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8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4765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238 w 6096000"/>
              <a:gd name="connsiteY0" fmla="*/ 0 h 6864765"/>
              <a:gd name="connsiteX1" fmla="*/ 6091238 w 6096000"/>
              <a:gd name="connsiteY1" fmla="*/ 0 h 6864765"/>
              <a:gd name="connsiteX2" fmla="*/ 6091238 w 6096000"/>
              <a:gd name="connsiteY2" fmla="*/ 2381 h 6864765"/>
              <a:gd name="connsiteX3" fmla="*/ 6096000 w 6096000"/>
              <a:gd name="connsiteY3" fmla="*/ 2381 h 6864765"/>
              <a:gd name="connsiteX4" fmla="*/ 6096000 w 6096000"/>
              <a:gd name="connsiteY4" fmla="*/ 6860381 h 6864765"/>
              <a:gd name="connsiteX5" fmla="*/ 6095999 w 6096000"/>
              <a:gd name="connsiteY5" fmla="*/ 6860381 h 6864765"/>
              <a:gd name="connsiteX6" fmla="*/ 3832225 w 6096000"/>
              <a:gd name="connsiteY6" fmla="*/ 6860381 h 6864765"/>
              <a:gd name="connsiteX7" fmla="*/ 232201 w 6096000"/>
              <a:gd name="connsiteY7" fmla="*/ 6860381 h 6864765"/>
              <a:gd name="connsiteX8" fmla="*/ 4491 w 6096000"/>
              <a:gd name="connsiteY8" fmla="*/ 6864765 h 6864765"/>
              <a:gd name="connsiteX9" fmla="*/ 0 w 6096000"/>
              <a:gd name="connsiteY9" fmla="*/ 6626381 h 6864765"/>
              <a:gd name="connsiteX10" fmla="*/ 0 w 6096000"/>
              <a:gd name="connsiteY10" fmla="*/ 5488781 h 6864765"/>
              <a:gd name="connsiteX11" fmla="*/ 1 w 6096000"/>
              <a:gd name="connsiteY11" fmla="*/ 5488781 h 6864765"/>
              <a:gd name="connsiteX12" fmla="*/ 1 w 6096000"/>
              <a:gd name="connsiteY12" fmla="*/ 948531 h 6864765"/>
              <a:gd name="connsiteX13" fmla="*/ 1 w 6096000"/>
              <a:gd name="connsiteY13" fmla="*/ 711200 h 6864765"/>
              <a:gd name="connsiteX14" fmla="*/ 1 w 6096000"/>
              <a:gd name="connsiteY14" fmla="*/ 2381 h 6864765"/>
              <a:gd name="connsiteX15" fmla="*/ 2 w 6096000"/>
              <a:gd name="connsiteY15" fmla="*/ 2381 h 6864765"/>
              <a:gd name="connsiteX16" fmla="*/ 2 w 6096000"/>
              <a:gd name="connsiteY16" fmla="*/ 711994 h 6864765"/>
              <a:gd name="connsiteX17" fmla="*/ 233366 w 6096000"/>
              <a:gd name="connsiteY17" fmla="*/ 711994 h 6864765"/>
              <a:gd name="connsiteX18" fmla="*/ 233366 w 6096000"/>
              <a:gd name="connsiteY18" fmla="*/ 2381 h 6864765"/>
              <a:gd name="connsiteX19" fmla="*/ 229238 w 6096000"/>
              <a:gd name="connsiteY19" fmla="*/ 2381 h 6864765"/>
              <a:gd name="connsiteX20" fmla="*/ 229238 w 6096000"/>
              <a:gd name="connsiteY20" fmla="*/ 0 h 686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000" h="6864765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4491" y="6864765"/>
                </a:lnTo>
                <a:lnTo>
                  <a:pt x="0" y="6626381"/>
                </a:ln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lnTo>
                  <a:pt x="22923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BC14604E-ED38-42BA-BF5F-0793520F3417}" type="datetime4">
              <a:rPr lang="nl-NL" smtClean="0"/>
              <a:t>14 oktober 2024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608721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1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550" y="0"/>
            <a:ext cx="6098625" cy="6861207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31863 w 6098625"/>
              <a:gd name="connsiteY0" fmla="*/ 0 h 6861207"/>
              <a:gd name="connsiteX1" fmla="*/ 6093863 w 6098625"/>
              <a:gd name="connsiteY1" fmla="*/ 0 h 6861207"/>
              <a:gd name="connsiteX2" fmla="*/ 6093863 w 6098625"/>
              <a:gd name="connsiteY2" fmla="*/ 2381 h 6861207"/>
              <a:gd name="connsiteX3" fmla="*/ 6098625 w 6098625"/>
              <a:gd name="connsiteY3" fmla="*/ 2381 h 6861207"/>
              <a:gd name="connsiteX4" fmla="*/ 6098625 w 6098625"/>
              <a:gd name="connsiteY4" fmla="*/ 6860381 h 6861207"/>
              <a:gd name="connsiteX5" fmla="*/ 6098624 w 6098625"/>
              <a:gd name="connsiteY5" fmla="*/ 6860381 h 6861207"/>
              <a:gd name="connsiteX6" fmla="*/ 3834850 w 6098625"/>
              <a:gd name="connsiteY6" fmla="*/ 6860381 h 6861207"/>
              <a:gd name="connsiteX7" fmla="*/ 234826 w 6098625"/>
              <a:gd name="connsiteY7" fmla="*/ 6860381 h 6861207"/>
              <a:gd name="connsiteX8" fmla="*/ 0 w 6098625"/>
              <a:gd name="connsiteY8" fmla="*/ 6861207 h 6861207"/>
              <a:gd name="connsiteX9" fmla="*/ 2625 w 6098625"/>
              <a:gd name="connsiteY9" fmla="*/ 6626381 h 6861207"/>
              <a:gd name="connsiteX10" fmla="*/ 2625 w 6098625"/>
              <a:gd name="connsiteY10" fmla="*/ 5488781 h 6861207"/>
              <a:gd name="connsiteX11" fmla="*/ 2626 w 6098625"/>
              <a:gd name="connsiteY11" fmla="*/ 5488781 h 6861207"/>
              <a:gd name="connsiteX12" fmla="*/ 2626 w 6098625"/>
              <a:gd name="connsiteY12" fmla="*/ 948531 h 6861207"/>
              <a:gd name="connsiteX13" fmla="*/ 2626 w 6098625"/>
              <a:gd name="connsiteY13" fmla="*/ 711200 h 6861207"/>
              <a:gd name="connsiteX14" fmla="*/ 2626 w 6098625"/>
              <a:gd name="connsiteY14" fmla="*/ 2381 h 6861207"/>
              <a:gd name="connsiteX15" fmla="*/ 2627 w 6098625"/>
              <a:gd name="connsiteY15" fmla="*/ 2381 h 6861207"/>
              <a:gd name="connsiteX16" fmla="*/ 2627 w 6098625"/>
              <a:gd name="connsiteY16" fmla="*/ 711994 h 6861207"/>
              <a:gd name="connsiteX17" fmla="*/ 235991 w 6098625"/>
              <a:gd name="connsiteY17" fmla="*/ 711994 h 6861207"/>
              <a:gd name="connsiteX18" fmla="*/ 235991 w 6098625"/>
              <a:gd name="connsiteY18" fmla="*/ 2381 h 6861207"/>
              <a:gd name="connsiteX19" fmla="*/ 231863 w 6098625"/>
              <a:gd name="connsiteY19" fmla="*/ 2381 h 6861207"/>
              <a:gd name="connsiteX20" fmla="*/ 231863 w 6098625"/>
              <a:gd name="connsiteY20" fmla="*/ 0 h 6861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8625" h="6861207">
                <a:moveTo>
                  <a:pt x="231863" y="0"/>
                </a:moveTo>
                <a:lnTo>
                  <a:pt x="6093863" y="0"/>
                </a:lnTo>
                <a:lnTo>
                  <a:pt x="6093863" y="2381"/>
                </a:lnTo>
                <a:lnTo>
                  <a:pt x="6098625" y="2381"/>
                </a:lnTo>
                <a:lnTo>
                  <a:pt x="6098625" y="6860381"/>
                </a:lnTo>
                <a:lnTo>
                  <a:pt x="6098624" y="6860381"/>
                </a:lnTo>
                <a:lnTo>
                  <a:pt x="3834850" y="6860381"/>
                </a:lnTo>
                <a:lnTo>
                  <a:pt x="234826" y="6860381"/>
                </a:lnTo>
                <a:lnTo>
                  <a:pt x="0" y="6861207"/>
                </a:lnTo>
                <a:lnTo>
                  <a:pt x="2625" y="6626381"/>
                </a:lnTo>
                <a:lnTo>
                  <a:pt x="2625" y="5488781"/>
                </a:lnTo>
                <a:lnTo>
                  <a:pt x="2626" y="5488781"/>
                </a:lnTo>
                <a:lnTo>
                  <a:pt x="2626" y="948531"/>
                </a:lnTo>
                <a:lnTo>
                  <a:pt x="2626" y="711200"/>
                </a:lnTo>
                <a:lnTo>
                  <a:pt x="2626" y="2381"/>
                </a:lnTo>
                <a:lnTo>
                  <a:pt x="2627" y="2381"/>
                </a:lnTo>
                <a:lnTo>
                  <a:pt x="2627" y="711994"/>
                </a:lnTo>
                <a:lnTo>
                  <a:pt x="235991" y="711994"/>
                </a:lnTo>
                <a:lnTo>
                  <a:pt x="235991" y="2381"/>
                </a:lnTo>
                <a:lnTo>
                  <a:pt x="231863" y="2381"/>
                </a:lnTo>
                <a:lnTo>
                  <a:pt x="231863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BE2EEF76-09DE-4A9D-A78C-2CAD7708ED44}" type="datetime4">
              <a:rPr lang="nl-NL" smtClean="0"/>
              <a:t>14 oktober 2024</a:t>
            </a:fld>
            <a:endParaRPr lang="nl-NL" dirty="0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0065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1207"/>
          </a:xfrm>
          <a:custGeom>
            <a:avLst/>
            <a:gdLst>
              <a:gd name="connsiteX0" fmla="*/ 229238 w 6096000"/>
              <a:gd name="connsiteY0" fmla="*/ 0 h 6860381"/>
              <a:gd name="connsiteX1" fmla="*/ 6091238 w 6096000"/>
              <a:gd name="connsiteY1" fmla="*/ 0 h 6860381"/>
              <a:gd name="connsiteX2" fmla="*/ 6091238 w 6096000"/>
              <a:gd name="connsiteY2" fmla="*/ 2381 h 6860381"/>
              <a:gd name="connsiteX3" fmla="*/ 6096000 w 6096000"/>
              <a:gd name="connsiteY3" fmla="*/ 2381 h 6860381"/>
              <a:gd name="connsiteX4" fmla="*/ 6096000 w 6096000"/>
              <a:gd name="connsiteY4" fmla="*/ 6860381 h 6860381"/>
              <a:gd name="connsiteX5" fmla="*/ 6095999 w 6096000"/>
              <a:gd name="connsiteY5" fmla="*/ 6860381 h 6860381"/>
              <a:gd name="connsiteX6" fmla="*/ 3832225 w 6096000"/>
              <a:gd name="connsiteY6" fmla="*/ 6860381 h 6860381"/>
              <a:gd name="connsiteX7" fmla="*/ 232201 w 6096000"/>
              <a:gd name="connsiteY7" fmla="*/ 6860381 h 6860381"/>
              <a:gd name="connsiteX8" fmla="*/ 232201 w 6096000"/>
              <a:gd name="connsiteY8" fmla="*/ 6626381 h 6860381"/>
              <a:gd name="connsiteX9" fmla="*/ 0 w 6096000"/>
              <a:gd name="connsiteY9" fmla="*/ 6626381 h 6860381"/>
              <a:gd name="connsiteX10" fmla="*/ 0 w 6096000"/>
              <a:gd name="connsiteY10" fmla="*/ 5488781 h 6860381"/>
              <a:gd name="connsiteX11" fmla="*/ 1 w 6096000"/>
              <a:gd name="connsiteY11" fmla="*/ 5488781 h 6860381"/>
              <a:gd name="connsiteX12" fmla="*/ 1 w 6096000"/>
              <a:gd name="connsiteY12" fmla="*/ 948531 h 6860381"/>
              <a:gd name="connsiteX13" fmla="*/ 1 w 6096000"/>
              <a:gd name="connsiteY13" fmla="*/ 711200 h 6860381"/>
              <a:gd name="connsiteX14" fmla="*/ 1 w 6096000"/>
              <a:gd name="connsiteY14" fmla="*/ 2381 h 6860381"/>
              <a:gd name="connsiteX15" fmla="*/ 2 w 6096000"/>
              <a:gd name="connsiteY15" fmla="*/ 2381 h 6860381"/>
              <a:gd name="connsiteX16" fmla="*/ 2 w 6096000"/>
              <a:gd name="connsiteY16" fmla="*/ 711994 h 6860381"/>
              <a:gd name="connsiteX17" fmla="*/ 233366 w 6096000"/>
              <a:gd name="connsiteY17" fmla="*/ 711994 h 6860381"/>
              <a:gd name="connsiteX18" fmla="*/ 233366 w 6096000"/>
              <a:gd name="connsiteY18" fmla="*/ 2381 h 6860381"/>
              <a:gd name="connsiteX19" fmla="*/ 229238 w 6096000"/>
              <a:gd name="connsiteY19" fmla="*/ 2381 h 6860381"/>
              <a:gd name="connsiteX0" fmla="*/ 229238 w 6096000"/>
              <a:gd name="connsiteY0" fmla="*/ 0 h 6861207"/>
              <a:gd name="connsiteX1" fmla="*/ 6091238 w 6096000"/>
              <a:gd name="connsiteY1" fmla="*/ 0 h 6861207"/>
              <a:gd name="connsiteX2" fmla="*/ 6091238 w 6096000"/>
              <a:gd name="connsiteY2" fmla="*/ 2381 h 6861207"/>
              <a:gd name="connsiteX3" fmla="*/ 6096000 w 6096000"/>
              <a:gd name="connsiteY3" fmla="*/ 2381 h 6861207"/>
              <a:gd name="connsiteX4" fmla="*/ 6096000 w 6096000"/>
              <a:gd name="connsiteY4" fmla="*/ 6860381 h 6861207"/>
              <a:gd name="connsiteX5" fmla="*/ 6095999 w 6096000"/>
              <a:gd name="connsiteY5" fmla="*/ 6860381 h 6861207"/>
              <a:gd name="connsiteX6" fmla="*/ 3832225 w 6096000"/>
              <a:gd name="connsiteY6" fmla="*/ 6860381 h 6861207"/>
              <a:gd name="connsiteX7" fmla="*/ 232201 w 6096000"/>
              <a:gd name="connsiteY7" fmla="*/ 6860381 h 6861207"/>
              <a:gd name="connsiteX8" fmla="*/ 932 w 6096000"/>
              <a:gd name="connsiteY8" fmla="*/ 6861207 h 6861207"/>
              <a:gd name="connsiteX9" fmla="*/ 0 w 6096000"/>
              <a:gd name="connsiteY9" fmla="*/ 6626381 h 6861207"/>
              <a:gd name="connsiteX10" fmla="*/ 0 w 6096000"/>
              <a:gd name="connsiteY10" fmla="*/ 5488781 h 6861207"/>
              <a:gd name="connsiteX11" fmla="*/ 1 w 6096000"/>
              <a:gd name="connsiteY11" fmla="*/ 5488781 h 6861207"/>
              <a:gd name="connsiteX12" fmla="*/ 1 w 6096000"/>
              <a:gd name="connsiteY12" fmla="*/ 948531 h 6861207"/>
              <a:gd name="connsiteX13" fmla="*/ 1 w 6096000"/>
              <a:gd name="connsiteY13" fmla="*/ 711200 h 6861207"/>
              <a:gd name="connsiteX14" fmla="*/ 1 w 6096000"/>
              <a:gd name="connsiteY14" fmla="*/ 2381 h 6861207"/>
              <a:gd name="connsiteX15" fmla="*/ 2 w 6096000"/>
              <a:gd name="connsiteY15" fmla="*/ 2381 h 6861207"/>
              <a:gd name="connsiteX16" fmla="*/ 2 w 6096000"/>
              <a:gd name="connsiteY16" fmla="*/ 711994 h 6861207"/>
              <a:gd name="connsiteX17" fmla="*/ 233366 w 6096000"/>
              <a:gd name="connsiteY17" fmla="*/ 711994 h 6861207"/>
              <a:gd name="connsiteX18" fmla="*/ 233366 w 6096000"/>
              <a:gd name="connsiteY18" fmla="*/ 2381 h 6861207"/>
              <a:gd name="connsiteX19" fmla="*/ 229238 w 6096000"/>
              <a:gd name="connsiteY19" fmla="*/ 2381 h 6861207"/>
              <a:gd name="connsiteX20" fmla="*/ 229238 w 6096000"/>
              <a:gd name="connsiteY20" fmla="*/ 0 h 6861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96000" h="6861207">
                <a:moveTo>
                  <a:pt x="229238" y="0"/>
                </a:moveTo>
                <a:lnTo>
                  <a:pt x="6091238" y="0"/>
                </a:lnTo>
                <a:lnTo>
                  <a:pt x="6091238" y="2381"/>
                </a:lnTo>
                <a:lnTo>
                  <a:pt x="6096000" y="2381"/>
                </a:lnTo>
                <a:lnTo>
                  <a:pt x="6096000" y="6860381"/>
                </a:lnTo>
                <a:lnTo>
                  <a:pt x="6095999" y="6860381"/>
                </a:lnTo>
                <a:lnTo>
                  <a:pt x="3832225" y="6860381"/>
                </a:lnTo>
                <a:lnTo>
                  <a:pt x="232201" y="6860381"/>
                </a:lnTo>
                <a:lnTo>
                  <a:pt x="932" y="6861207"/>
                </a:lnTo>
                <a:cubicBezTo>
                  <a:pt x="621" y="6782932"/>
                  <a:pt x="311" y="6704656"/>
                  <a:pt x="0" y="6626381"/>
                </a:cubicBezTo>
                <a:lnTo>
                  <a:pt x="0" y="5488781"/>
                </a:lnTo>
                <a:lnTo>
                  <a:pt x="1" y="5488781"/>
                </a:lnTo>
                <a:lnTo>
                  <a:pt x="1" y="948531"/>
                </a:lnTo>
                <a:lnTo>
                  <a:pt x="1" y="711200"/>
                </a:lnTo>
                <a:lnTo>
                  <a:pt x="1" y="2381"/>
                </a:lnTo>
                <a:lnTo>
                  <a:pt x="2" y="2381"/>
                </a:lnTo>
                <a:lnTo>
                  <a:pt x="2" y="711994"/>
                </a:lnTo>
                <a:lnTo>
                  <a:pt x="233366" y="711994"/>
                </a:lnTo>
                <a:lnTo>
                  <a:pt x="233366" y="2381"/>
                </a:lnTo>
                <a:lnTo>
                  <a:pt x="229238" y="2381"/>
                </a:lnTo>
                <a:lnTo>
                  <a:pt x="22923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364BE70C-15B4-484D-A67C-E4757C316085}" type="datetime4">
              <a:rPr lang="nl-NL" smtClean="0"/>
              <a:t>14 oktober 2024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3606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tx1"/>
              </a:buClr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  <a:lvl2pPr marL="684000" indent="-216000"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afbeelding 2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64004"/>
          </a:xfrm>
          <a:custGeom>
            <a:avLst/>
            <a:gdLst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5862000 w 6098242"/>
              <a:gd name="connsiteY5" fmla="*/ 6620400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0" fmla="*/ 0 w 6098242"/>
              <a:gd name="connsiteY0" fmla="*/ 0 h 6858000"/>
              <a:gd name="connsiteX1" fmla="*/ 5862000 w 6098242"/>
              <a:gd name="connsiteY1" fmla="*/ 0 h 6858000"/>
              <a:gd name="connsiteX2" fmla="*/ 5862000 w 6098242"/>
              <a:gd name="connsiteY2" fmla="*/ 708025 h 6858000"/>
              <a:gd name="connsiteX3" fmla="*/ 6098242 w 6098242"/>
              <a:gd name="connsiteY3" fmla="*/ 708025 h 6858000"/>
              <a:gd name="connsiteX4" fmla="*/ 6098242 w 6098242"/>
              <a:gd name="connsiteY4" fmla="*/ 6620400 h 6858000"/>
              <a:gd name="connsiteX5" fmla="*/ 6087952 w 6098242"/>
              <a:gd name="connsiteY5" fmla="*/ 6839291 h 6858000"/>
              <a:gd name="connsiteX6" fmla="*/ 5862000 w 6098242"/>
              <a:gd name="connsiteY6" fmla="*/ 6858000 h 6858000"/>
              <a:gd name="connsiteX7" fmla="*/ 0 w 6098242"/>
              <a:gd name="connsiteY7" fmla="*/ 6858000 h 6858000"/>
              <a:gd name="connsiteX8" fmla="*/ 0 w 6098242"/>
              <a:gd name="connsiteY8" fmla="*/ 0 h 6858000"/>
              <a:gd name="connsiteX0" fmla="*/ 0 w 6098242"/>
              <a:gd name="connsiteY0" fmla="*/ 0 h 6864004"/>
              <a:gd name="connsiteX1" fmla="*/ 5862000 w 6098242"/>
              <a:gd name="connsiteY1" fmla="*/ 0 h 6864004"/>
              <a:gd name="connsiteX2" fmla="*/ 5862000 w 6098242"/>
              <a:gd name="connsiteY2" fmla="*/ 708025 h 6864004"/>
              <a:gd name="connsiteX3" fmla="*/ 6098242 w 6098242"/>
              <a:gd name="connsiteY3" fmla="*/ 708025 h 6864004"/>
              <a:gd name="connsiteX4" fmla="*/ 6098242 w 6098242"/>
              <a:gd name="connsiteY4" fmla="*/ 6620400 h 6864004"/>
              <a:gd name="connsiteX5" fmla="*/ 6091482 w 6098242"/>
              <a:gd name="connsiteY5" fmla="*/ 6864004 h 6864004"/>
              <a:gd name="connsiteX6" fmla="*/ 5862000 w 6098242"/>
              <a:gd name="connsiteY6" fmla="*/ 6858000 h 6864004"/>
              <a:gd name="connsiteX7" fmla="*/ 0 w 6098242"/>
              <a:gd name="connsiteY7" fmla="*/ 6858000 h 6864004"/>
              <a:gd name="connsiteX8" fmla="*/ 0 w 6098242"/>
              <a:gd name="connsiteY8" fmla="*/ 0 h 686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8242" h="6864004">
                <a:moveTo>
                  <a:pt x="0" y="0"/>
                </a:moveTo>
                <a:lnTo>
                  <a:pt x="5862000" y="0"/>
                </a:lnTo>
                <a:lnTo>
                  <a:pt x="5862000" y="708025"/>
                </a:lnTo>
                <a:lnTo>
                  <a:pt x="6098242" y="708025"/>
                </a:lnTo>
                <a:lnTo>
                  <a:pt x="6098242" y="6620400"/>
                </a:lnTo>
                <a:lnTo>
                  <a:pt x="6091482" y="6864004"/>
                </a:lnTo>
                <a:lnTo>
                  <a:pt x="586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9D6F32-5E3F-47C7-AEF7-A5B1DBE8A5FE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36944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24C2212-6701-437D-9F65-E0F59F3A47B4}" type="datetime4">
              <a:rPr lang="nl-NL" smtClean="0"/>
              <a:t>14 oktober 2024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886226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1CE641E-1A73-4831-8B2A-4EF52A95D666}" type="datetime4">
              <a:rPr lang="nl-NL" smtClean="0"/>
              <a:t>14 oktober 2024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936477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5F6FE448-0D39-45E0-AB60-2E01E4A2028E}" type="datetime4">
              <a:rPr lang="nl-NL" smtClean="0"/>
              <a:t>14 oktober 2024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09656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720000" tIns="115200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C14C7B9-276C-4063-9E37-EB5E93A388F3}" type="datetime4">
              <a:rPr lang="nl-NL" smtClean="0"/>
              <a:t>14 oktober 2024</a:t>
            </a:fld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730780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720000" tIns="1152000">
            <a:noAutofit/>
          </a:bodyPr>
          <a:lstStyle>
            <a:lvl1pP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D0AAFB9F-33B2-4DD0-B9C6-D396DAAEED7C}" type="datetime4">
              <a:rPr lang="nl-NL" smtClean="0"/>
              <a:t>14 oktober 2024</a:t>
            </a:fld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02318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720000" tIns="115200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6E956FE-DD53-4356-832C-FB2BB2C587F8}" type="datetime4">
              <a:rPr lang="nl-NL" smtClean="0"/>
              <a:t>14 oktober 2024</a:t>
            </a:fld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8314206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4"/>
            <a:ext cx="12192000" cy="3431384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330000 w 12192000"/>
              <a:gd name="connsiteY4" fmla="*/ 3192987 h 3431384"/>
              <a:gd name="connsiteX5" fmla="*/ 6182040 w 12192000"/>
              <a:gd name="connsiteY5" fmla="*/ 3431384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61420 w 12192000"/>
              <a:gd name="connsiteY4" fmla="*/ 3428118 h 3431384"/>
              <a:gd name="connsiteX5" fmla="*/ 6182040 w 12192000"/>
              <a:gd name="connsiteY5" fmla="*/ 3431384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1384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261420" y="3428118"/>
                </a:lnTo>
                <a:lnTo>
                  <a:pt x="6182040" y="3431384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7" name="Tijdelijke aanduiding voor datum 7"/>
          <p:cNvSpPr>
            <a:spLocks noGrp="1"/>
          </p:cNvSpPr>
          <p:nvPr>
            <p:ph type="dt" sz="half" idx="15"/>
          </p:nvPr>
        </p:nvSpPr>
        <p:spPr>
          <a:xfrm>
            <a:off x="635000" y="6543488"/>
            <a:ext cx="5003800" cy="264272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D0AAFB9F-33B2-4DD0-B9C6-D396DAAEED7C}" type="datetime4">
              <a:rPr lang="nl-NL" smtClean="0"/>
              <a:t>14 oktober 2024</a:t>
            </a:fld>
            <a:endParaRPr lang="nl-NL" dirty="0"/>
          </a:p>
        </p:txBody>
      </p:sp>
      <p:sp>
        <p:nvSpPr>
          <p:cNvPr id="10" name="Tijdelijke aanduiding voor voettekst 8"/>
          <p:cNvSpPr>
            <a:spLocks noGrp="1"/>
          </p:cNvSpPr>
          <p:nvPr>
            <p:ph type="ftr" sz="quarter" idx="16"/>
          </p:nvPr>
        </p:nvSpPr>
        <p:spPr>
          <a:xfrm>
            <a:off x="635000" y="6221413"/>
            <a:ext cx="5003800" cy="32207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dirty="0"/>
              <a:t>Koninklijk Nederlands Meteorologisch Instituut</a:t>
            </a:r>
          </a:p>
        </p:txBody>
      </p:sp>
    </p:spTree>
    <p:extLst>
      <p:ext uri="{BB962C8B-B14F-4D97-AF65-F5344CB8AC3E}">
        <p14:creationId xmlns:p14="http://schemas.microsoft.com/office/powerpoint/2010/main" val="8067410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4"/>
            <a:ext cx="12192000" cy="3431384"/>
          </a:xfrm>
          <a:custGeom>
            <a:avLst/>
            <a:gdLst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5862000 w 12192000"/>
              <a:gd name="connsiteY5" fmla="*/ 3192987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0" fmla="*/ 0 w 12192000"/>
              <a:gd name="connsiteY0" fmla="*/ 0 h 3430587"/>
              <a:gd name="connsiteX1" fmla="*/ 12192000 w 12192000"/>
              <a:gd name="connsiteY1" fmla="*/ 0 h 3430587"/>
              <a:gd name="connsiteX2" fmla="*/ 12192000 w 12192000"/>
              <a:gd name="connsiteY2" fmla="*/ 3430587 h 3430587"/>
              <a:gd name="connsiteX3" fmla="*/ 6330000 w 12192000"/>
              <a:gd name="connsiteY3" fmla="*/ 3430587 h 3430587"/>
              <a:gd name="connsiteX4" fmla="*/ 6330000 w 12192000"/>
              <a:gd name="connsiteY4" fmla="*/ 3192987 h 3430587"/>
              <a:gd name="connsiteX5" fmla="*/ 6041615 w 12192000"/>
              <a:gd name="connsiteY5" fmla="*/ 3424852 h 3430587"/>
              <a:gd name="connsiteX6" fmla="*/ 5862000 w 12192000"/>
              <a:gd name="connsiteY6" fmla="*/ 3430587 h 3430587"/>
              <a:gd name="connsiteX7" fmla="*/ 0 w 12192000"/>
              <a:gd name="connsiteY7" fmla="*/ 3430587 h 3430587"/>
              <a:gd name="connsiteX8" fmla="*/ 0 w 12192000"/>
              <a:gd name="connsiteY8" fmla="*/ 0 h 3430587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35295 w 12192000"/>
              <a:gd name="connsiteY4" fmla="*/ 3431384 h 3431384"/>
              <a:gd name="connsiteX5" fmla="*/ 6041615 w 12192000"/>
              <a:gd name="connsiteY5" fmla="*/ 3424852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  <a:gd name="connsiteX0" fmla="*/ 0 w 12192000"/>
              <a:gd name="connsiteY0" fmla="*/ 0 h 3431384"/>
              <a:gd name="connsiteX1" fmla="*/ 12192000 w 12192000"/>
              <a:gd name="connsiteY1" fmla="*/ 0 h 3431384"/>
              <a:gd name="connsiteX2" fmla="*/ 12192000 w 12192000"/>
              <a:gd name="connsiteY2" fmla="*/ 3430587 h 3431384"/>
              <a:gd name="connsiteX3" fmla="*/ 6330000 w 12192000"/>
              <a:gd name="connsiteY3" fmla="*/ 3430587 h 3431384"/>
              <a:gd name="connsiteX4" fmla="*/ 6235295 w 12192000"/>
              <a:gd name="connsiteY4" fmla="*/ 3431384 h 3431384"/>
              <a:gd name="connsiteX5" fmla="*/ 6048147 w 12192000"/>
              <a:gd name="connsiteY5" fmla="*/ 3428118 h 3431384"/>
              <a:gd name="connsiteX6" fmla="*/ 5862000 w 12192000"/>
              <a:gd name="connsiteY6" fmla="*/ 3430587 h 3431384"/>
              <a:gd name="connsiteX7" fmla="*/ 0 w 12192000"/>
              <a:gd name="connsiteY7" fmla="*/ 3430587 h 3431384"/>
              <a:gd name="connsiteX8" fmla="*/ 0 w 12192000"/>
              <a:gd name="connsiteY8" fmla="*/ 0 h 343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431384">
                <a:moveTo>
                  <a:pt x="0" y="0"/>
                </a:moveTo>
                <a:lnTo>
                  <a:pt x="12192000" y="0"/>
                </a:lnTo>
                <a:lnTo>
                  <a:pt x="12192000" y="3430587"/>
                </a:lnTo>
                <a:lnTo>
                  <a:pt x="6330000" y="3430587"/>
                </a:lnTo>
                <a:lnTo>
                  <a:pt x="6235295" y="3431384"/>
                </a:lnTo>
                <a:lnTo>
                  <a:pt x="6048147" y="3428118"/>
                </a:lnTo>
                <a:lnTo>
                  <a:pt x="5862000" y="3430587"/>
                </a:lnTo>
                <a:lnTo>
                  <a:pt x="0" y="3430587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txBody>
          <a:bodyPr wrap="square" lIns="61200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>
          <a:xfrm>
            <a:off x="635000" y="6543488"/>
            <a:ext cx="5003800" cy="264272"/>
          </a:xfrm>
        </p:spPr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fld id="{D0AAFB9F-33B2-4DD0-B9C6-D396DAAEED7C}" type="datetime4">
              <a:rPr lang="nl-NL" smtClean="0"/>
              <a:pPr/>
              <a:t>14 oktober 2024</a:t>
            </a:fld>
            <a:endParaRPr lang="nl-NL" dirty="0"/>
          </a:p>
        </p:txBody>
      </p:sp>
      <p:sp>
        <p:nvSpPr>
          <p:cNvPr id="10" name="Tijdelijke aanduiding voor voettekst 8"/>
          <p:cNvSpPr>
            <a:spLocks noGrp="1"/>
          </p:cNvSpPr>
          <p:nvPr>
            <p:ph type="ftr" sz="quarter" idx="16"/>
          </p:nvPr>
        </p:nvSpPr>
        <p:spPr>
          <a:xfrm>
            <a:off x="635000" y="6221413"/>
            <a:ext cx="5003800" cy="322075"/>
          </a:xfrm>
        </p:spPr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</a:lstStyle>
          <a:p>
            <a:r>
              <a:rPr lang="nl-NL" dirty="0"/>
              <a:t>Koninklijk Nederlands Meteorologisch Instituut</a:t>
            </a:r>
          </a:p>
        </p:txBody>
      </p:sp>
    </p:spTree>
    <p:extLst>
      <p:ext uri="{BB962C8B-B14F-4D97-AF65-F5344CB8AC3E}">
        <p14:creationId xmlns:p14="http://schemas.microsoft.com/office/powerpoint/2010/main" val="26682819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81641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met 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01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tx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5FA9A16-9D98-4DBE-9332-7750BC4C48C9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05688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 userDrawn="1">
          <p15:clr>
            <a:srgbClr val="FBAE40"/>
          </p15:clr>
        </p15:guide>
        <p15:guide id="2" orient="horz" pos="2659" userDrawn="1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fbeelding met titel"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0131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A0E21FA-2309-4641-8035-3DF7EDC6D0E1}" type="datetime4">
              <a:rPr lang="nl-NL" smtClean="0"/>
              <a:t>14 oktober 2024</a:t>
            </a:fld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442486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C7BF670-A970-49C3-A01C-9906A8EA14DF}" type="datetime4">
              <a:rPr lang="nl-NL" smtClean="0"/>
              <a:t>14 oktober 2024</a:t>
            </a:fld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766364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A68E4D2C-B2E2-432D-916C-3FBB3E911CBC}" type="datetime4">
              <a:rPr lang="nl-NL" smtClean="0"/>
              <a:t>14 oktober 2024</a:t>
            </a:fld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88369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327C98A0-514A-4B40-8381-C5261AC3A408}" type="datetime4">
              <a:rPr lang="nl-NL" smtClean="0"/>
              <a:t>14 oktober 2024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31494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9228A485-B945-42FC-83C2-AB1E27AA2862}" type="datetime4">
              <a:rPr lang="nl-NL" smtClean="0"/>
              <a:t>14 oktober 2024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9838928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879600"/>
          </a:xfrm>
          <a:prstGeom prst="rect">
            <a:avLst/>
          </a:prstGeom>
        </p:spPr>
      </p:pic>
      <p:sp>
        <p:nvSpPr>
          <p:cNvPr id="14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421851" y="3926077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5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421851" y="4712093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6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421851" y="5485583"/>
            <a:ext cx="541203" cy="540000"/>
          </a:xfrm>
          <a:blipFill>
            <a:blip r:embed="rId5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92FE020F-D735-4E64-9B11-27A5887DCCF2}" type="datetime4">
              <a:rPr lang="nl-NL" smtClean="0"/>
              <a:t>14 oktober 2024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645093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F6F2-5D6E-45B1-89F6-B1969D0CEABF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3072503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2"/>
            <a:ext cx="12192000" cy="6857999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93515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63799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F95C-FF1E-4227-8C32-15E663AE5591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001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2.jp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slideLayout" Target="../slideLayouts/slideLayout75.xml"/><Relationship Id="rId39" Type="http://schemas.openxmlformats.org/officeDocument/2006/relationships/slideLayout" Target="../slideLayouts/slideLayout88.xml"/><Relationship Id="rId21" Type="http://schemas.openxmlformats.org/officeDocument/2006/relationships/slideLayout" Target="../slideLayouts/slideLayout70.xml"/><Relationship Id="rId34" Type="http://schemas.openxmlformats.org/officeDocument/2006/relationships/slideLayout" Target="../slideLayouts/slideLayout83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29" Type="http://schemas.openxmlformats.org/officeDocument/2006/relationships/slideLayout" Target="../slideLayouts/slideLayout78.xml"/><Relationship Id="rId41" Type="http://schemas.openxmlformats.org/officeDocument/2006/relationships/theme" Target="../theme/theme3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32" Type="http://schemas.openxmlformats.org/officeDocument/2006/relationships/slideLayout" Target="../slideLayouts/slideLayout81.xml"/><Relationship Id="rId37" Type="http://schemas.openxmlformats.org/officeDocument/2006/relationships/slideLayout" Target="../slideLayouts/slideLayout86.xml"/><Relationship Id="rId40" Type="http://schemas.openxmlformats.org/officeDocument/2006/relationships/slideLayout" Target="../slideLayouts/slideLayout89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28" Type="http://schemas.openxmlformats.org/officeDocument/2006/relationships/slideLayout" Target="../slideLayouts/slideLayout77.xml"/><Relationship Id="rId36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31" Type="http://schemas.openxmlformats.org/officeDocument/2006/relationships/slideLayout" Target="../slideLayouts/slideLayout80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slideLayout" Target="../slideLayouts/slideLayout76.xml"/><Relationship Id="rId30" Type="http://schemas.openxmlformats.org/officeDocument/2006/relationships/slideLayout" Target="../slideLayouts/slideLayout79.xml"/><Relationship Id="rId35" Type="http://schemas.openxmlformats.org/officeDocument/2006/relationships/slideLayout" Target="../slideLayouts/slideLayout84.xml"/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33" Type="http://schemas.openxmlformats.org/officeDocument/2006/relationships/slideLayout" Target="../slideLayouts/slideLayout82.xml"/><Relationship Id="rId38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937F6F2-5D6E-45B1-89F6-B1969D0CEABF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dirty="0"/>
              <a:t>Royal Netherlands Meteorological </a:t>
            </a:r>
            <a:r>
              <a:rPr lang="nl-NL" dirty="0" err="1"/>
              <a:t>Institute</a:t>
            </a:r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2485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44" r:id="rId2"/>
    <p:sldLayoutId id="2147483743" r:id="rId3"/>
    <p:sldLayoutId id="2147483738" r:id="rId4"/>
    <p:sldLayoutId id="2147483749" r:id="rId5"/>
    <p:sldLayoutId id="2147483690" r:id="rId6"/>
    <p:sldLayoutId id="2147483728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89" r:id="rId14"/>
    <p:sldLayoutId id="2147483712" r:id="rId15"/>
    <p:sldLayoutId id="2147483711" r:id="rId16"/>
    <p:sldLayoutId id="2147483675" r:id="rId17"/>
    <p:sldLayoutId id="2147483657" r:id="rId18"/>
    <p:sldLayoutId id="2147483691" r:id="rId19"/>
    <p:sldLayoutId id="2147483729" r:id="rId20"/>
    <p:sldLayoutId id="2147483739" r:id="rId21"/>
    <p:sldLayoutId id="2147483740" r:id="rId22"/>
    <p:sldLayoutId id="2147483718" r:id="rId23"/>
    <p:sldLayoutId id="2147483717" r:id="rId24"/>
    <p:sldLayoutId id="2147483714" r:id="rId25"/>
    <p:sldLayoutId id="2147483713" r:id="rId26"/>
    <p:sldLayoutId id="2147483716" r:id="rId27"/>
    <p:sldLayoutId id="2147483715" r:id="rId28"/>
    <p:sldLayoutId id="2147483707" r:id="rId29"/>
    <p:sldLayoutId id="2147483667" r:id="rId30"/>
    <p:sldLayoutId id="2147483748" r:id="rId31"/>
    <p:sldLayoutId id="2147483747" r:id="rId32"/>
    <p:sldLayoutId id="2147483702" r:id="rId33"/>
    <p:sldLayoutId id="2147483721" r:id="rId34"/>
    <p:sldLayoutId id="2147483700" r:id="rId35"/>
    <p:sldLayoutId id="2147483692" r:id="rId36"/>
    <p:sldLayoutId id="2147483722" r:id="rId37"/>
    <p:sldLayoutId id="2147483723" r:id="rId3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Verdana" panose="020B060403050404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accent1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 userDrawn="1">
          <p15:clr>
            <a:srgbClr val="F26B43"/>
          </p15:clr>
        </p15:guide>
        <p15:guide id="8" orient="horz" pos="3919" userDrawn="1">
          <p15:clr>
            <a:srgbClr val="F26B43"/>
          </p15:clr>
        </p15:guide>
        <p15:guide id="9" pos="3840" userDrawn="1">
          <p15:clr>
            <a:srgbClr val="F26B43"/>
          </p15:clr>
        </p15:guide>
        <p15:guide id="10" orient="horz" pos="2159" userDrawn="1">
          <p15:clr>
            <a:srgbClr val="F26B43"/>
          </p15:clr>
        </p15:guide>
        <p15:guide id="11" pos="400" userDrawn="1">
          <p15:clr>
            <a:srgbClr val="F26B43"/>
          </p15:clr>
        </p15:guide>
        <p15:guide id="12" pos="4128" userDrawn="1">
          <p15:clr>
            <a:srgbClr val="F26B43"/>
          </p15:clr>
        </p15:guide>
        <p15:guide id="13" pos="3552" userDrawn="1">
          <p15:clr>
            <a:srgbClr val="F26B43"/>
          </p15:clr>
        </p15:guide>
        <p15:guide id="14" orient="horz" pos="1275" userDrawn="1">
          <p15:clr>
            <a:srgbClr val="F26B43"/>
          </p15:clr>
        </p15:guide>
        <p15:guide id="15" orient="horz" pos="1434" userDrawn="1">
          <p15:clr>
            <a:srgbClr val="F26B43"/>
          </p15:clr>
        </p15:guide>
        <p15:guide id="16" pos="461" userDrawn="1">
          <p15:clr>
            <a:srgbClr val="F26B43"/>
          </p15:clr>
        </p15:guide>
        <p15:guide id="17" orient="horz" pos="66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F57C72B-A73C-DD48-B423-6167B5468CF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0400" y="1167851"/>
            <a:ext cx="11664000" cy="4899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770885" y="447363"/>
            <a:ext cx="6688667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1067" noProof="0" dirty="0"/>
          </a:p>
        </p:txBody>
      </p:sp>
    </p:spTree>
    <p:extLst>
      <p:ext uri="{BB962C8B-B14F-4D97-AF65-F5344CB8AC3E}">
        <p14:creationId xmlns:p14="http://schemas.microsoft.com/office/powerpoint/2010/main" val="3000390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801" r:id="rId10"/>
    <p:sldLayoutId id="2147483802" r:id="rId11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933" b="0" dirty="0" smtClean="0">
          <a:solidFill>
            <a:schemeClr val="bg1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9pPr>
    </p:titleStyle>
    <p:bodyStyle>
      <a:lvl1pPr marL="0" indent="-457189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107997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87675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67353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347031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4639617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6pPr>
      <a:lvl7pPr marL="5249202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7pPr>
      <a:lvl8pPr marL="5858787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8pPr>
      <a:lvl9pPr marL="6468372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3DFDE29-0FDB-4686-B0A0-AA8EF4DD784B}" type="datetime4">
              <a:rPr lang="nl-NL" smtClean="0"/>
              <a:t>14 oktober 2024</a:t>
            </a:fld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35754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  <p:sldLayoutId id="2147483778" r:id="rId18"/>
    <p:sldLayoutId id="2147483779" r:id="rId19"/>
    <p:sldLayoutId id="2147483780" r:id="rId20"/>
    <p:sldLayoutId id="2147483781" r:id="rId21"/>
    <p:sldLayoutId id="2147483782" r:id="rId22"/>
    <p:sldLayoutId id="2147483783" r:id="rId23"/>
    <p:sldLayoutId id="2147483784" r:id="rId24"/>
    <p:sldLayoutId id="2147483785" r:id="rId25"/>
    <p:sldLayoutId id="2147483786" r:id="rId26"/>
    <p:sldLayoutId id="2147483787" r:id="rId27"/>
    <p:sldLayoutId id="2147483788" r:id="rId28"/>
    <p:sldLayoutId id="2147483789" r:id="rId29"/>
    <p:sldLayoutId id="2147483790" r:id="rId30"/>
    <p:sldLayoutId id="2147483791" r:id="rId31"/>
    <p:sldLayoutId id="2147483792" r:id="rId32"/>
    <p:sldLayoutId id="2147483793" r:id="rId33"/>
    <p:sldLayoutId id="2147483794" r:id="rId34"/>
    <p:sldLayoutId id="2147483795" r:id="rId35"/>
    <p:sldLayoutId id="2147483796" r:id="rId36"/>
    <p:sldLayoutId id="2147483797" r:id="rId37"/>
    <p:sldLayoutId id="2147483798" r:id="rId38"/>
    <p:sldLayoutId id="2147483799" r:id="rId39"/>
    <p:sldLayoutId id="2147483800" r:id="rId4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Verdana" panose="020B060403050404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accent1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59">
          <p15:clr>
            <a:srgbClr val="F26B43"/>
          </p15:clr>
        </p15:guide>
        <p15:guide id="11" pos="400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6" pos="461">
          <p15:clr>
            <a:srgbClr val="F26B43"/>
          </p15:clr>
        </p15:guide>
        <p15:guide id="17" orient="horz" pos="66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21.tiff"/><Relationship Id="rId5" Type="http://schemas.openxmlformats.org/officeDocument/2006/relationships/image" Target="../media/image29.jpeg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microsoft.com/office/2007/relationships/hdphoto" Target="../media/hdphoto1.wdp"/><Relationship Id="rId7" Type="http://schemas.openxmlformats.org/officeDocument/2006/relationships/image" Target="../media/image21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40.jpeg"/><Relationship Id="rId5" Type="http://schemas.openxmlformats.org/officeDocument/2006/relationships/image" Target="../media/image39.tiff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mps.tropomi.eu/" TargetMode="External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ndertitel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nl-NL" b="1" dirty="0"/>
              <a:t>7 </a:t>
            </a:r>
            <a:r>
              <a:rPr lang="nl-NL" b="1" dirty="0" err="1"/>
              <a:t>years</a:t>
            </a:r>
            <a:r>
              <a:rPr lang="nl-NL" b="1" dirty="0"/>
              <a:t> in </a:t>
            </a:r>
            <a:r>
              <a:rPr lang="nl-NL" b="1" dirty="0" err="1"/>
              <a:t>orbit</a:t>
            </a:r>
            <a:r>
              <a:rPr lang="nl-NL" b="1" dirty="0"/>
              <a:t>!</a:t>
            </a:r>
          </a:p>
          <a:p>
            <a:endParaRPr lang="nl-NL" dirty="0"/>
          </a:p>
          <a:p>
            <a:r>
              <a:rPr lang="nl-NL" dirty="0"/>
              <a:t>AC-VC #20 </a:t>
            </a:r>
            <a:r>
              <a:rPr lang="nl-NL" dirty="0" err="1"/>
              <a:t>Oct</a:t>
            </a:r>
            <a:r>
              <a:rPr lang="nl-NL" dirty="0"/>
              <a:t>. 2024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nl-NL" dirty="0"/>
              <a:t>Pepijn Veefkind, </a:t>
            </a:r>
            <a:r>
              <a:rPr lang="en-US" dirty="0"/>
              <a:t>Principal Investigator</a:t>
            </a:r>
          </a:p>
          <a:p>
            <a:r>
              <a:rPr lang="en-US" dirty="0"/>
              <a:t>Claus </a:t>
            </a:r>
            <a:r>
              <a:rPr lang="en-US" dirty="0" err="1"/>
              <a:t>Zehner</a:t>
            </a:r>
            <a:r>
              <a:rPr lang="en-US" dirty="0"/>
              <a:t>, Mission Manager</a:t>
            </a:r>
          </a:p>
          <a:p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b="1" dirty="0"/>
              <a:t>Sentinel-5P Mission Status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7E5EE0-1D90-3FFB-17A0-DA0022565F19}"/>
              </a:ext>
            </a:extLst>
          </p:cNvPr>
          <p:cNvSpPr txBox="1"/>
          <p:nvPr/>
        </p:nvSpPr>
        <p:spPr>
          <a:xfrm>
            <a:off x="122664" y="6221413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TROPOMI NO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84945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7B71DC-28BD-4E2F-9E89-C4253A80D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49" y="178057"/>
            <a:ext cx="10647519" cy="551272"/>
          </a:xfrm>
        </p:spPr>
        <p:txBody>
          <a:bodyPr/>
          <a:lstStyle/>
          <a:p>
            <a:r>
              <a:rPr lang="en-GB" b="1" dirty="0"/>
              <a:t>3 Sentinels to detect Methane Emissions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E05269-C1BF-F04B-AF2A-ED264F93375C}"/>
              </a:ext>
            </a:extLst>
          </p:cNvPr>
          <p:cNvSpPr/>
          <p:nvPr/>
        </p:nvSpPr>
        <p:spPr>
          <a:xfrm>
            <a:off x="23736" y="6043585"/>
            <a:ext cx="11207397" cy="275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09476"/>
            <a:r>
              <a:rPr lang="en-GB" sz="1193" i="1" dirty="0">
                <a:solidFill>
                  <a:schemeClr val="bg1"/>
                </a:solidFill>
                <a:ea typeface="MS PGothic" charset="-128"/>
              </a:rPr>
              <a:t>https://</a:t>
            </a:r>
            <a:r>
              <a:rPr lang="en-GB" sz="1193" i="1" dirty="0" err="1">
                <a:solidFill>
                  <a:schemeClr val="bg1"/>
                </a:solidFill>
                <a:ea typeface="MS PGothic" charset="-128"/>
              </a:rPr>
              <a:t>www.esa.int</a:t>
            </a:r>
            <a:r>
              <a:rPr lang="en-GB" sz="1193" i="1" dirty="0">
                <a:solidFill>
                  <a:schemeClr val="bg1"/>
                </a:solidFill>
                <a:ea typeface="MS PGothic" charset="-128"/>
              </a:rPr>
              <a:t>/Applications/</a:t>
            </a:r>
            <a:r>
              <a:rPr lang="en-GB" sz="1193" i="1" dirty="0" err="1">
                <a:solidFill>
                  <a:schemeClr val="bg1"/>
                </a:solidFill>
                <a:ea typeface="MS PGothic" charset="-128"/>
              </a:rPr>
              <a:t>Observing_the_Earth</a:t>
            </a:r>
            <a:r>
              <a:rPr lang="en-GB" sz="1193" i="1" dirty="0">
                <a:solidFill>
                  <a:schemeClr val="bg1"/>
                </a:solidFill>
                <a:ea typeface="MS PGothic" charset="-128"/>
              </a:rPr>
              <a:t>/Copernicus/</a:t>
            </a:r>
            <a:r>
              <a:rPr lang="en-GB" sz="1193" i="1" dirty="0" err="1">
                <a:solidFill>
                  <a:schemeClr val="bg1"/>
                </a:solidFill>
                <a:ea typeface="MS PGothic" charset="-128"/>
              </a:rPr>
              <a:t>Trio_of_Sentinel_satellites_map_methane_super</a:t>
            </a:r>
            <a:r>
              <a:rPr lang="en-GB" sz="1193" i="1" dirty="0">
                <a:solidFill>
                  <a:schemeClr val="bg1"/>
                </a:solidFill>
                <a:ea typeface="MS PGothic" charset="-128"/>
              </a:rPr>
              <a:t>-emitters</a:t>
            </a:r>
            <a:endParaRPr lang="x-none" sz="1193" i="1" dirty="0">
              <a:solidFill>
                <a:schemeClr val="bg1"/>
              </a:solidFill>
              <a:ea typeface="MS PGothic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1C9B9A-6C2E-4A41-BE77-4C69CE1AF965}"/>
              </a:ext>
            </a:extLst>
          </p:cNvPr>
          <p:cNvSpPr txBox="1"/>
          <p:nvPr/>
        </p:nvSpPr>
        <p:spPr>
          <a:xfrm>
            <a:off x="697533" y="5343744"/>
            <a:ext cx="184731" cy="3679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9476"/>
            <a:endParaRPr lang="x-none" sz="1791" dirty="0">
              <a:solidFill>
                <a:srgbClr val="335E6E"/>
              </a:solidFill>
              <a:ea typeface="MS PGothic" charset="-128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1EBAE0D-43D4-9540-9A76-C96F2F77D2DF}"/>
              </a:ext>
            </a:extLst>
          </p:cNvPr>
          <p:cNvSpPr txBox="1">
            <a:spLocks/>
          </p:cNvSpPr>
          <p:nvPr/>
        </p:nvSpPr>
        <p:spPr>
          <a:xfrm>
            <a:off x="222950" y="216461"/>
            <a:ext cx="10444727" cy="571387"/>
          </a:xfrm>
          <a:prstGeom prst="rect">
            <a:avLst/>
          </a:prstGeom>
        </p:spPr>
        <p:txBody>
          <a:bodyPr/>
          <a:lstStyle>
            <a:lvl1pPr algn="just" rtl="0" fontAlgn="base">
              <a:spcBef>
                <a:spcPct val="0"/>
              </a:spcBef>
              <a:spcAft>
                <a:spcPct val="0"/>
              </a:spcAft>
              <a:defRPr lang="en-GB" sz="3000" b="1" dirty="0" smtClean="0">
                <a:solidFill>
                  <a:srgbClr val="00324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5pPr>
            <a:lvl6pPr marL="441015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6pPr>
            <a:lvl7pPr marL="882030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7pPr>
            <a:lvl8pPr marL="1323045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8pPr>
            <a:lvl9pPr marL="1764060" algn="l" rtl="0" fontAlgn="base">
              <a:spcBef>
                <a:spcPct val="0"/>
              </a:spcBef>
              <a:spcAft>
                <a:spcPct val="0"/>
              </a:spcAft>
              <a:defRPr sz="2122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defTabSz="909476"/>
            <a:endParaRPr lang="en-GB" sz="2984" dirty="0">
              <a:solidFill>
                <a:srgbClr val="335E6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78330E-9344-EF46-8243-5B2E50499037}"/>
              </a:ext>
            </a:extLst>
          </p:cNvPr>
          <p:cNvSpPr txBox="1"/>
          <p:nvPr/>
        </p:nvSpPr>
        <p:spPr>
          <a:xfrm>
            <a:off x="2652634" y="4767557"/>
            <a:ext cx="769476" cy="367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9476"/>
            <a:r>
              <a:rPr lang="en-IT" sz="1791" b="1" dirty="0">
                <a:solidFill>
                  <a:srgbClr val="FEFFFF"/>
                </a:solidFill>
                <a:ea typeface="MS PGothic" charset="-128"/>
              </a:rPr>
              <a:t>S5P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877BD-1510-5646-86AC-4BA8E20E09BF}"/>
              </a:ext>
            </a:extLst>
          </p:cNvPr>
          <p:cNvSpPr txBox="1"/>
          <p:nvPr/>
        </p:nvSpPr>
        <p:spPr>
          <a:xfrm>
            <a:off x="6172642" y="4786150"/>
            <a:ext cx="769476" cy="367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9476"/>
            <a:r>
              <a:rPr lang="en-IT" sz="1791" b="1" dirty="0">
                <a:solidFill>
                  <a:srgbClr val="FEFFFF"/>
                </a:solidFill>
                <a:ea typeface="MS PGothic" charset="-128"/>
              </a:rPr>
              <a:t>S2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B97F42-3853-0D4B-B162-0AC1A7F0F5C9}"/>
              </a:ext>
            </a:extLst>
          </p:cNvPr>
          <p:cNvSpPr txBox="1"/>
          <p:nvPr/>
        </p:nvSpPr>
        <p:spPr>
          <a:xfrm>
            <a:off x="10494227" y="4786150"/>
            <a:ext cx="769476" cy="367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9476"/>
            <a:r>
              <a:rPr lang="en-IT" sz="1791" b="1" dirty="0">
                <a:solidFill>
                  <a:srgbClr val="FEFFFF"/>
                </a:solidFill>
                <a:ea typeface="MS PGothic" charset="-128"/>
              </a:rPr>
              <a:t>S5P</a:t>
            </a:r>
          </a:p>
        </p:txBody>
      </p:sp>
      <p:pic>
        <p:nvPicPr>
          <p:cNvPr id="14" name="Picture 13" descr="A collage of a red line&#10;&#10;Description automatically generated with medium confidence">
            <a:extLst>
              <a:ext uri="{FF2B5EF4-FFF2-40B4-BE49-F238E27FC236}">
                <a16:creationId xmlns:a16="http://schemas.microsoft.com/office/drawing/2014/main" id="{F7E36492-59BC-0A8B-5171-9EBEF10F95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424" y="1260530"/>
            <a:ext cx="8859267" cy="478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64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A843DE-3543-41B4-F65F-DB3709D59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5" y="947446"/>
            <a:ext cx="3936362" cy="5392757"/>
          </a:xfrm>
          <a:prstGeom prst="rect">
            <a:avLst/>
          </a:prstGeom>
        </p:spPr>
      </p:pic>
      <p:pic>
        <p:nvPicPr>
          <p:cNvPr id="12" name="Picture 11" descr="A map of the world&#10;&#10;Description automatically generated">
            <a:extLst>
              <a:ext uri="{FF2B5EF4-FFF2-40B4-BE49-F238E27FC236}">
                <a16:creationId xmlns:a16="http://schemas.microsoft.com/office/drawing/2014/main" id="{CA5A0192-C642-DBA9-6098-C9FD376AB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011" y="947446"/>
            <a:ext cx="3936362" cy="53927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0345BB-E676-5799-D551-13C66CD44573}"/>
              </a:ext>
            </a:extLst>
          </p:cNvPr>
          <p:cNvSpPr txBox="1"/>
          <p:nvPr/>
        </p:nvSpPr>
        <p:spPr>
          <a:xfrm>
            <a:off x="1149388" y="6373254"/>
            <a:ext cx="1718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25-Aug-2024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CB2AC9-99C0-09FD-4DA3-85267EAFD909}"/>
              </a:ext>
            </a:extLst>
          </p:cNvPr>
          <p:cNvSpPr txBox="1"/>
          <p:nvPr/>
        </p:nvSpPr>
        <p:spPr>
          <a:xfrm>
            <a:off x="5036507" y="6373254"/>
            <a:ext cx="1718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16-Aug-2024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481DA2-E116-3C56-DA4A-74ECA3F36C72}"/>
              </a:ext>
            </a:extLst>
          </p:cNvPr>
          <p:cNvSpPr txBox="1"/>
          <p:nvPr/>
        </p:nvSpPr>
        <p:spPr>
          <a:xfrm>
            <a:off x="9452435" y="6373254"/>
            <a:ext cx="1654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17-Jan-2022</a:t>
            </a:r>
          </a:p>
        </p:txBody>
      </p:sp>
      <p:pic>
        <p:nvPicPr>
          <p:cNvPr id="20" name="Picture 19" descr="A map of the world with a number of clouds&#10;&#10;Description automatically generated">
            <a:extLst>
              <a:ext uri="{FF2B5EF4-FFF2-40B4-BE49-F238E27FC236}">
                <a16:creationId xmlns:a16="http://schemas.microsoft.com/office/drawing/2014/main" id="{0B1C96E5-E792-6F34-E89B-38F5D4F629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817" y="1322019"/>
            <a:ext cx="3920798" cy="46436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F8A245-1DC6-16C2-D178-ECD9A7BA1F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1778" y="67728"/>
            <a:ext cx="790222" cy="8771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DFB153-BD7D-EFE0-6046-718F05D3987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95" y="67728"/>
            <a:ext cx="1507890" cy="84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326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AD525C7-E200-F649-3FD6-D06A6EA996FD}"/>
              </a:ext>
            </a:extLst>
          </p:cNvPr>
          <p:cNvSpPr/>
          <p:nvPr/>
        </p:nvSpPr>
        <p:spPr>
          <a:xfrm>
            <a:off x="-3552" y="-26970"/>
            <a:ext cx="12195551" cy="6884970"/>
          </a:xfrm>
          <a:prstGeom prst="rect">
            <a:avLst/>
          </a:prstGeom>
          <a:gradFill>
            <a:gsLst>
              <a:gs pos="0">
                <a:srgbClr val="00001C"/>
              </a:gs>
              <a:gs pos="100000">
                <a:srgbClr val="314C71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7562F5-DA7A-A0BA-BA0F-35675282E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5A5661-C570-8737-0F33-8FE39E538607}"/>
              </a:ext>
            </a:extLst>
          </p:cNvPr>
          <p:cNvSpPr txBox="1"/>
          <p:nvPr/>
        </p:nvSpPr>
        <p:spPr>
          <a:xfrm>
            <a:off x="2843373" y="3571467"/>
            <a:ext cx="3057099" cy="627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66B1AC-F5A9-9C5D-C266-267F7323E411}"/>
              </a:ext>
            </a:extLst>
          </p:cNvPr>
          <p:cNvSpPr/>
          <p:nvPr/>
        </p:nvSpPr>
        <p:spPr>
          <a:xfrm>
            <a:off x="2726988" y="3671341"/>
            <a:ext cx="2988860" cy="570601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CO2M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E33242-D314-A162-AFD7-C114E5D8E3C9}"/>
              </a:ext>
            </a:extLst>
          </p:cNvPr>
          <p:cNvSpPr/>
          <p:nvPr/>
        </p:nvSpPr>
        <p:spPr>
          <a:xfrm>
            <a:off x="6619598" y="3671341"/>
            <a:ext cx="2988860" cy="527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TANGO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7F4666-682D-A79E-B327-B3BAD01EB326}"/>
              </a:ext>
            </a:extLst>
          </p:cNvPr>
          <p:cNvSpPr/>
          <p:nvPr/>
        </p:nvSpPr>
        <p:spPr>
          <a:xfrm>
            <a:off x="2726988" y="4299138"/>
            <a:ext cx="2988860" cy="16580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EU Copernicus programme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CH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NO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Sif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Resolution 2x2 km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Swath width ~270 km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Launch 2026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Constellation of 3 identical satellites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929020C-DA48-F9CD-DC8C-D446C990E10A}"/>
              </a:ext>
            </a:extLst>
          </p:cNvPr>
          <p:cNvSpPr/>
          <p:nvPr/>
        </p:nvSpPr>
        <p:spPr>
          <a:xfrm>
            <a:off x="6619598" y="4299138"/>
            <a:ext cx="2988860" cy="16580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ESA scout programme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CH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NO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Resolution 300x300 m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Targets 30x30 km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cubesats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flying in formation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 earlier than 2027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0156644-0053-C67E-B91A-274271C067B5}"/>
              </a:ext>
            </a:extLst>
          </p:cNvPr>
          <p:cNvSpPr/>
          <p:nvPr/>
        </p:nvSpPr>
        <p:spPr>
          <a:xfrm>
            <a:off x="2726988" y="777973"/>
            <a:ext cx="2988860" cy="52792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Metop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10073DE-223A-286A-A9E5-FB1792AA83E0}"/>
              </a:ext>
            </a:extLst>
          </p:cNvPr>
          <p:cNvSpPr/>
          <p:nvPr/>
        </p:nvSpPr>
        <p:spPr>
          <a:xfrm>
            <a:off x="2726988" y="1375382"/>
            <a:ext cx="2988860" cy="15154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S5/UVNS (Tropomi like)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IAIS-NG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3MI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Metimage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 earlier than2025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Morning orbit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CE85657-E2C7-0501-4C04-EFD602A947B6}"/>
              </a:ext>
            </a:extLst>
          </p:cNvPr>
          <p:cNvSpPr/>
          <p:nvPr/>
        </p:nvSpPr>
        <p:spPr>
          <a:xfrm>
            <a:off x="6565652" y="771191"/>
            <a:ext cx="2988860" cy="52792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Sentinel 4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7B8F2B-B8A5-54F6-671C-78E44A8D9564}"/>
              </a:ext>
            </a:extLst>
          </p:cNvPr>
          <p:cNvSpPr/>
          <p:nvPr/>
        </p:nvSpPr>
        <p:spPr>
          <a:xfrm>
            <a:off x="6565652" y="1356858"/>
            <a:ext cx="2988860" cy="15339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S4/UVN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Resolution ~8x8 km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Geostationary over Europe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 earlier than 2025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 MTG-S with IRS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26A8810-E66C-DAA3-BA8A-0D1559CCD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0" r="51061" b="16491"/>
          <a:stretch/>
        </p:blipFill>
        <p:spPr bwMode="auto">
          <a:xfrm flipH="1">
            <a:off x="10109387" y="938530"/>
            <a:ext cx="2007611" cy="195231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B48049-06A0-F1B4-2689-216DDEB1E7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718" r="6921" b="8005"/>
          <a:stretch/>
        </p:blipFill>
        <p:spPr>
          <a:xfrm>
            <a:off x="714756" y="3776565"/>
            <a:ext cx="1931597" cy="1932706"/>
          </a:xfrm>
          <a:prstGeom prst="ellipse">
            <a:avLst/>
          </a:prstGeom>
        </p:spPr>
      </p:pic>
      <p:pic>
        <p:nvPicPr>
          <p:cNvPr id="5" name="Picture 4" descr="Satellite in space above the earth&#10;&#10;Description automatically generated">
            <a:extLst>
              <a:ext uri="{FF2B5EF4-FFF2-40B4-BE49-F238E27FC236}">
                <a16:creationId xmlns:a16="http://schemas.microsoft.com/office/drawing/2014/main" id="{BAD310FE-FA5F-960B-1BF1-15BCB2EC1F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72" t="25962" b="18334"/>
          <a:stretch/>
        </p:blipFill>
        <p:spPr>
          <a:xfrm>
            <a:off x="262516" y="908444"/>
            <a:ext cx="1930075" cy="1932707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4D17F9-7861-FC77-5D15-0DA4EEF8E9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9166" r="33888" b="69902"/>
          <a:stretch/>
        </p:blipFill>
        <p:spPr>
          <a:xfrm>
            <a:off x="9771143" y="3847401"/>
            <a:ext cx="2007612" cy="200586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00220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3F723-9352-5E1B-C659-3E3429749A8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13</a:t>
            </a:fld>
            <a:endParaRPr lang="nl-NL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F9158D-37F3-3DAC-C035-5BDE3AB18F36}"/>
              </a:ext>
            </a:extLst>
          </p:cNvPr>
          <p:cNvGrpSpPr/>
          <p:nvPr/>
        </p:nvGrpSpPr>
        <p:grpSpPr>
          <a:xfrm>
            <a:off x="-40720" y="2929261"/>
            <a:ext cx="10671998" cy="1840786"/>
            <a:chOff x="-294110" y="2929261"/>
            <a:chExt cx="10671998" cy="184078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775D633-7CA8-0C4C-E469-35A8B88EC1B3}"/>
                </a:ext>
              </a:extLst>
            </p:cNvPr>
            <p:cNvSpPr/>
            <p:nvPr/>
          </p:nvSpPr>
          <p:spPr>
            <a:xfrm>
              <a:off x="1311007" y="3345613"/>
              <a:ext cx="9066881" cy="1167788"/>
            </a:xfrm>
            <a:prstGeom prst="rect">
              <a:avLst/>
            </a:prstGeom>
            <a:solidFill>
              <a:srgbClr val="D17B24"/>
            </a:solidFill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All operational products are timely produced </a:t>
              </a:r>
              <a:br>
                <a:rPr lang="en-US" sz="2400" dirty="0"/>
              </a:br>
              <a:r>
                <a:rPr lang="en-US" sz="2400" dirty="0"/>
                <a:t>and routinely validated</a:t>
              </a:r>
              <a:endParaRPr lang="en-US" sz="1800" i="1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B3B489B-5144-D8AA-A08B-32491E4391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139" b="94731" l="3418" r="94708">
                          <a14:foregroundMark x1="8820" y1="33296" x2="19294" y2="17601"/>
                          <a14:foregroundMark x1="23043" y1="11771" x2="49945" y2="5381"/>
                          <a14:foregroundMark x1="58104" y1="6951" x2="66703" y2="8969"/>
                          <a14:foregroundMark x1="66703" y1="8969" x2="83241" y2="18386"/>
                          <a14:foregroundMark x1="32856" y1="90807" x2="49283" y2="92152"/>
                          <a14:foregroundMark x1="49283" y1="92152" x2="76847" y2="81054"/>
                          <a14:foregroundMark x1="76847" y1="81054" x2="89305" y2="69843"/>
                          <a14:foregroundMark x1="89305" y1="69843" x2="92172" y2="60090"/>
                          <a14:foregroundMark x1="92172" y1="60090" x2="90628" y2="48430"/>
                          <a14:foregroundMark x1="47409" y1="3251" x2="52370" y2="3251"/>
                          <a14:foregroundMark x1="3087" y1="44283" x2="3087" y2="52915"/>
                          <a14:foregroundMark x1="3087" y1="52915" x2="7387" y2="61771"/>
                          <a14:foregroundMark x1="7387" y1="61771" x2="13892" y2="66368"/>
                          <a14:foregroundMark x1="13892" y1="66368" x2="11136" y2="58296"/>
                          <a14:foregroundMark x1="11136" y1="58296" x2="18082" y2="78700"/>
                          <a14:foregroundMark x1="3638" y1="50897" x2="5292" y2="44619"/>
                          <a14:foregroundMark x1="33848" y1="93722" x2="51599" y2="94731"/>
                          <a14:foregroundMark x1="51599" y1="94731" x2="64388" y2="92937"/>
                          <a14:foregroundMark x1="93385" y1="42265" x2="96031" y2="50224"/>
                          <a14:foregroundMark x1="96031" y1="50224" x2="94708" y2="57960"/>
                          <a14:foregroundMark x1="94708" y1="57960" x2="94487" y2="552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94110" y="2929261"/>
              <a:ext cx="1872316" cy="1840786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488152D-0CDA-A3F2-1850-1738E8ED0471}"/>
              </a:ext>
            </a:extLst>
          </p:cNvPr>
          <p:cNvGrpSpPr/>
          <p:nvPr/>
        </p:nvGrpSpPr>
        <p:grpSpPr>
          <a:xfrm>
            <a:off x="1564397" y="4538189"/>
            <a:ext cx="10548681" cy="1807373"/>
            <a:chOff x="1311007" y="4538189"/>
            <a:chExt cx="10548681" cy="180737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61B00BB-C794-C0C7-9D29-E201CCFC0B08}"/>
                </a:ext>
              </a:extLst>
            </p:cNvPr>
            <p:cNvSpPr/>
            <p:nvPr/>
          </p:nvSpPr>
          <p:spPr>
            <a:xfrm>
              <a:off x="1311007" y="4538189"/>
              <a:ext cx="9066881" cy="1316726"/>
            </a:xfrm>
            <a:prstGeom prst="rect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Research data products are produced offline and disseminated, including Level 3 products.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CADEB1C-90AC-AD02-9DD4-3E2578443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1784"/>
            <a:stretch/>
          </p:blipFill>
          <p:spPr>
            <a:xfrm>
              <a:off x="10010311" y="4538189"/>
              <a:ext cx="1849377" cy="1807373"/>
            </a:xfrm>
            <a:prstGeom prst="ellips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A1C400-2E93-13E7-617D-6DB604379F18}"/>
              </a:ext>
            </a:extLst>
          </p:cNvPr>
          <p:cNvGrpSpPr/>
          <p:nvPr/>
        </p:nvGrpSpPr>
        <p:grpSpPr>
          <a:xfrm>
            <a:off x="1564397" y="1355889"/>
            <a:ext cx="10461722" cy="1964936"/>
            <a:chOff x="1311007" y="1355889"/>
            <a:chExt cx="10461722" cy="196493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B8B4FEF-A880-714F-776E-D97BBFF2A17D}"/>
                </a:ext>
              </a:extLst>
            </p:cNvPr>
            <p:cNvSpPr/>
            <p:nvPr/>
          </p:nvSpPr>
          <p:spPr>
            <a:xfrm>
              <a:off x="1311007" y="2153037"/>
              <a:ext cx="9066881" cy="1167788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S5P is performing excellent</a:t>
              </a:r>
            </a:p>
            <a:p>
              <a:pPr algn="ctr"/>
              <a:r>
                <a:rPr lang="en-US" sz="1800" i="1" dirty="0"/>
                <a:t>… no technical limitations for extending the mission lifetime until 2035 …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F2F6DFE-0E1C-803D-FB9D-283A7C0085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3233" r="26544" b="29284"/>
            <a:stretch/>
          </p:blipFill>
          <p:spPr>
            <a:xfrm>
              <a:off x="9911384" y="1355889"/>
              <a:ext cx="1861345" cy="1840786"/>
            </a:xfrm>
            <a:prstGeom prst="ellips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</p:grp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A6D5F28-2AF9-4BEE-5089-89A78A52FDB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6"/>
          <a:srcRect l="17543" t="32332" r="17924" b="37297"/>
          <a:stretch/>
        </p:blipFill>
        <p:spPr>
          <a:xfrm rot="20644092">
            <a:off x="74619" y="799393"/>
            <a:ext cx="5089793" cy="1255923"/>
          </a:xfrm>
          <a:ln w="3175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414888-12FC-1BA2-0A2C-6EB26F31CCD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95" y="67728"/>
            <a:ext cx="1507890" cy="8466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390269-BAFE-1D94-C66B-5A219472D1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1778" y="67728"/>
            <a:ext cx="790222" cy="87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053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B8F9229-9D0F-B26A-3254-FEA30646C504}"/>
              </a:ext>
            </a:extLst>
          </p:cNvPr>
          <p:cNvSpPr/>
          <p:nvPr/>
        </p:nvSpPr>
        <p:spPr>
          <a:xfrm>
            <a:off x="-106017" y="-92765"/>
            <a:ext cx="12417287" cy="70766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82CD00-C795-F74A-B51B-35A5F39AB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4630C-D730-4D32-AA0A-15EAB4906FD5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5BC888-C7DF-EB49-85A9-62D096D1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84327C-1A0B-F740-B029-FAD4357F0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14</a:t>
            </a:fld>
            <a:endParaRPr lang="nl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1A6E82-7FB5-BF42-9A4B-FA39373181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185" y="0"/>
            <a:ext cx="10319230" cy="687948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19D1755-61F0-D75D-CD5F-8EFAB5904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82" y="6413427"/>
            <a:ext cx="4358922" cy="33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7521BC7C-E805-C3FF-263B-749A372504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45500" y="6352988"/>
            <a:ext cx="22098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645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OPOMI_L3_P1D_O3-SHK-6">
            <a:hlinkClick r:id="" action="ppaction://media"/>
            <a:extLst>
              <a:ext uri="{FF2B5EF4-FFF2-40B4-BE49-F238E27FC236}">
                <a16:creationId xmlns:a16="http://schemas.microsoft.com/office/drawing/2014/main" id="{43CFDA28-5910-6A91-6B5E-DC69DD0A1E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" y="1588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55281B-A416-A095-E4D9-A4DE49B55A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9800" y="1723630"/>
            <a:ext cx="7772400" cy="341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7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44047"/>
          <p:cNvCxnSpPr>
            <a:cxnSpLocks noChangeShapeType="1"/>
          </p:cNvCxnSpPr>
          <p:nvPr/>
        </p:nvCxnSpPr>
        <p:spPr bwMode="auto">
          <a:xfrm>
            <a:off x="8431034" y="4523763"/>
            <a:ext cx="203695" cy="0"/>
          </a:xfrm>
          <a:prstGeom prst="straightConnector1">
            <a:avLst/>
          </a:prstGeom>
          <a:noFill/>
          <a:ln w="19050" algn="ctr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itle 3">
            <a:extLst>
              <a:ext uri="{FF2B5EF4-FFF2-40B4-BE49-F238E27FC236}">
                <a16:creationId xmlns:a16="http://schemas.microsoft.com/office/drawing/2014/main" id="{78FAB239-C332-F245-ACC6-6BC74427E0BB}"/>
              </a:ext>
            </a:extLst>
          </p:cNvPr>
          <p:cNvSpPr txBox="1">
            <a:spLocks/>
          </p:cNvSpPr>
          <p:nvPr/>
        </p:nvSpPr>
        <p:spPr bwMode="auto">
          <a:xfrm>
            <a:off x="16626" y="9234"/>
            <a:ext cx="10818100" cy="1006990"/>
          </a:xfrm>
          <a:prstGeom prst="rect">
            <a:avLst/>
          </a:prstGeom>
          <a:noFill/>
          <a:ln>
            <a:noFill/>
          </a:ln>
        </p:spPr>
        <p:txBody>
          <a:bodyPr vert="horz" wrap="square" lIns="121588" tIns="60793" rIns="121588" bIns="60793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6837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200" b="0" kern="120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defTabSz="909239">
              <a:defRPr/>
            </a:pPr>
            <a:r>
              <a:rPr lang="en-US" sz="3192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Sentinel-5 Precursor: </a:t>
            </a:r>
          </a:p>
          <a:p>
            <a:pPr defTabSz="909239">
              <a:defRPr/>
            </a:pPr>
            <a:r>
              <a:rPr lang="en-US" sz="3192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first atmospheric Sentinel Mission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C4C59D-219A-D541-859D-DC89D695A005}"/>
              </a:ext>
            </a:extLst>
          </p:cNvPr>
          <p:cNvSpPr txBox="1"/>
          <p:nvPr/>
        </p:nvSpPr>
        <p:spPr>
          <a:xfrm>
            <a:off x="16626" y="1419315"/>
            <a:ext cx="6553069" cy="459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9965" indent="-379965" defTabSz="1215888">
              <a:spcBef>
                <a:spcPts val="797"/>
              </a:spcBef>
              <a:buFont typeface="Arial" charset="0"/>
              <a:buChar char="•"/>
              <a:defRPr/>
            </a:pPr>
            <a:r>
              <a:rPr lang="en-GB" sz="1197" b="1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Launched</a:t>
            </a:r>
            <a:r>
              <a:rPr lang="en-GB" sz="1197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: 13 October 2017, </a:t>
            </a:r>
            <a:r>
              <a:rPr lang="en-GB" sz="1197" dirty="0" err="1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Plesetks</a:t>
            </a:r>
            <a:endParaRPr lang="en-GB" sz="1197" dirty="0">
              <a:solidFill>
                <a:prstClr val="black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79965" indent="-379965" defTabSz="1215888">
              <a:spcBef>
                <a:spcPts val="797"/>
              </a:spcBef>
              <a:buFont typeface="Arial" charset="0"/>
              <a:buChar char="•"/>
              <a:defRPr/>
            </a:pPr>
            <a:r>
              <a:rPr lang="en-GB" sz="1197" b="1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Launcher</a:t>
            </a:r>
            <a:r>
              <a:rPr lang="en-GB" sz="1197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GB" sz="1197" dirty="0" err="1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Rockot</a:t>
            </a:r>
            <a:endParaRPr lang="en-GB" sz="1197" dirty="0">
              <a:solidFill>
                <a:prstClr val="black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79965" indent="-379965">
              <a:spcBef>
                <a:spcPts val="797"/>
              </a:spcBef>
              <a:buFont typeface="Arial" charset="0"/>
              <a:buChar char="•"/>
            </a:pPr>
            <a:r>
              <a:rPr lang="en-GB" sz="1197" b="1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Main Payload</a:t>
            </a:r>
            <a:r>
              <a:rPr lang="en-GB" sz="1197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: TROPOMI (co-funded by The Netherlands and ESA) - </a:t>
            </a:r>
            <a:r>
              <a:rPr lang="en-US" sz="1197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Hyper-spectral push-broom imaging spectrometer, 4 spectrometers with 2D detectors with 4000 spectral channels </a:t>
            </a:r>
            <a:endParaRPr lang="en-GB" sz="1197" dirty="0">
              <a:solidFill>
                <a:prstClr val="black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79965" indent="-379965" defTabSz="1215888">
              <a:spcBef>
                <a:spcPts val="797"/>
              </a:spcBef>
              <a:buFont typeface="Arial" charset="0"/>
              <a:buChar char="•"/>
              <a:defRPr/>
            </a:pPr>
            <a:r>
              <a:rPr lang="en-GB" sz="1197" b="1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Orbit</a:t>
            </a:r>
            <a:r>
              <a:rPr lang="en-GB" sz="1197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: Altitude of 820 km, 227 orbit repeat cycle</a:t>
            </a:r>
          </a:p>
          <a:p>
            <a:pPr marL="379965" indent="-379965">
              <a:spcBef>
                <a:spcPts val="797"/>
              </a:spcBef>
              <a:buFont typeface="Arial" charset="0"/>
              <a:buChar char="•"/>
            </a:pPr>
            <a:r>
              <a:rPr lang="en-US" sz="1197" b="1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Daily Global Coverage:</a:t>
            </a:r>
            <a:r>
              <a:rPr lang="en-US" sz="1197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 13:30 ascending node crossing time </a:t>
            </a:r>
          </a:p>
          <a:p>
            <a:pPr marL="379965" indent="-379965">
              <a:spcBef>
                <a:spcPts val="797"/>
              </a:spcBef>
              <a:buFont typeface="Arial" charset="0"/>
              <a:buChar char="•"/>
            </a:pPr>
            <a:r>
              <a:rPr lang="en-US" sz="1197" b="1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Spatial Sampling: </a:t>
            </a:r>
            <a:r>
              <a:rPr lang="en-US" sz="1197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5.5 x 3.5 km (mission requirement: 7 x 7 km)</a:t>
            </a:r>
            <a:endParaRPr lang="en-GB" sz="1197" dirty="0">
              <a:solidFill>
                <a:prstClr val="black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79965" indent="-379965" defTabSz="1215888">
              <a:spcBef>
                <a:spcPts val="797"/>
              </a:spcBef>
              <a:buFont typeface="Arial" charset="0"/>
              <a:buChar char="•"/>
              <a:defRPr/>
            </a:pPr>
            <a:r>
              <a:rPr lang="en-GB" sz="1197" b="1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Mission Control</a:t>
            </a:r>
            <a:r>
              <a:rPr lang="en-GB" sz="1197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: ESOC</a:t>
            </a:r>
          </a:p>
          <a:p>
            <a:pPr marL="379965" indent="-379965">
              <a:spcBef>
                <a:spcPts val="797"/>
              </a:spcBef>
              <a:buFont typeface="Arial" charset="0"/>
              <a:buChar char="•"/>
            </a:pPr>
            <a:r>
              <a:rPr lang="en-GB" sz="1197" b="1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TROPOMI Mission Planning: </a:t>
            </a:r>
            <a:r>
              <a:rPr lang="en-GB" sz="1197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KNMI</a:t>
            </a:r>
          </a:p>
          <a:p>
            <a:pPr marL="379965" indent="-379965" defTabSz="1215888">
              <a:spcBef>
                <a:spcPts val="797"/>
              </a:spcBef>
              <a:buFont typeface="Arial" charset="0"/>
              <a:buChar char="•"/>
              <a:defRPr/>
            </a:pPr>
            <a:r>
              <a:rPr lang="en-GB" sz="1197" b="1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Ground Stations</a:t>
            </a:r>
            <a:r>
              <a:rPr lang="en-GB" sz="1197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: Svalbard (NOR) and Inuvik (Canada)</a:t>
            </a:r>
            <a:endParaRPr lang="en-GB" sz="1197" b="1" dirty="0">
              <a:solidFill>
                <a:prstClr val="black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79965" indent="-379965" defTabSz="1215888">
              <a:spcBef>
                <a:spcPts val="797"/>
              </a:spcBef>
              <a:buFont typeface="Arial" charset="0"/>
              <a:buChar char="•"/>
              <a:defRPr/>
            </a:pPr>
            <a:r>
              <a:rPr lang="en-GB" sz="1197" b="1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Operational Data Processing</a:t>
            </a:r>
            <a:r>
              <a:rPr lang="en-GB" sz="1197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: DLR (on behalf of ESA)</a:t>
            </a:r>
          </a:p>
          <a:p>
            <a:pPr marL="379965" indent="-379965" defTabSz="1215888">
              <a:spcBef>
                <a:spcPts val="797"/>
              </a:spcBef>
              <a:buFont typeface="Arial" charset="0"/>
              <a:buChar char="•"/>
              <a:defRPr/>
            </a:pPr>
            <a:r>
              <a:rPr lang="en-GB" sz="1197" b="1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Mission Design Life Time</a:t>
            </a:r>
            <a:r>
              <a:rPr lang="en-GB" sz="1197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: ~7 years</a:t>
            </a:r>
          </a:p>
          <a:p>
            <a:pPr marL="379965" indent="-379965">
              <a:spcBef>
                <a:spcPts val="797"/>
              </a:spcBef>
              <a:buFont typeface="Arial" charset="0"/>
              <a:buChar char="•"/>
            </a:pPr>
            <a:r>
              <a:rPr lang="en-GB" sz="1197" b="1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National co-funding during Routine Operations</a:t>
            </a:r>
            <a:r>
              <a:rPr lang="en-GB" sz="1197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(e.g. on Algorithm Development/QA Monitoring): Belgium, Germany,  and The Netherlands</a:t>
            </a:r>
          </a:p>
          <a:p>
            <a:pPr marL="379965" indent="-379965">
              <a:spcBef>
                <a:spcPts val="797"/>
              </a:spcBef>
              <a:buFont typeface="Arial" charset="0"/>
              <a:buChar char="•"/>
            </a:pPr>
            <a:r>
              <a:rPr lang="en-GB" sz="1197" b="1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Key User: </a:t>
            </a:r>
            <a:r>
              <a:rPr lang="en-GB" sz="1197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Copernicus Atmospheric Monitoring Service (ECMWF)</a:t>
            </a:r>
            <a:endParaRPr lang="en-GB" sz="1197" dirty="0">
              <a:solidFill>
                <a:prstClr val="black"/>
              </a:solidFill>
            </a:endParaRPr>
          </a:p>
          <a:p>
            <a:pPr marL="379965" indent="-379965" defTabSz="1215888">
              <a:spcBef>
                <a:spcPts val="797"/>
              </a:spcBef>
              <a:buFont typeface="Arial" charset="0"/>
              <a:buChar char="•"/>
              <a:defRPr/>
            </a:pPr>
            <a:endParaRPr lang="en-US" sz="1463" dirty="0">
              <a:solidFill>
                <a:prstClr val="black"/>
              </a:solidFill>
            </a:endParaRPr>
          </a:p>
        </p:txBody>
      </p:sp>
      <p:pic>
        <p:nvPicPr>
          <p:cNvPr id="8" name="Picture 7" descr="Screen Shot 2018-11-22 at 18.22.40.png">
            <a:extLst>
              <a:ext uri="{FF2B5EF4-FFF2-40B4-BE49-F238E27FC236}">
                <a16:creationId xmlns:a16="http://schemas.microsoft.com/office/drawing/2014/main" id="{B9138F4F-EABD-3D4B-A714-16CB5449AE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994" y="1217308"/>
            <a:ext cx="6776303" cy="484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74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338" y="531925"/>
            <a:ext cx="10586765" cy="54367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ATM- MPC Level 2 Operational Products</a:t>
            </a:r>
            <a:endParaRPr lang="en-US" sz="2667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07E1E7-46AA-EC40-80B9-F8F362E5361F}"/>
              </a:ext>
            </a:extLst>
          </p:cNvPr>
          <p:cNvSpPr txBox="1"/>
          <p:nvPr/>
        </p:nvSpPr>
        <p:spPr>
          <a:xfrm>
            <a:off x="10107897" y="5525611"/>
            <a:ext cx="2013764" cy="502573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it-IT" sz="1333" i="1" dirty="0" err="1">
                <a:solidFill>
                  <a:srgbClr val="000000"/>
                </a:solidFill>
                <a:latin typeface="Verdana" pitchFamily="34" charset="0"/>
              </a:rPr>
              <a:t>Courtesy</a:t>
            </a:r>
            <a:r>
              <a:rPr lang="it-IT" sz="1333" i="1" dirty="0">
                <a:solidFill>
                  <a:srgbClr val="000000"/>
                </a:solidFill>
                <a:latin typeface="Verdana" pitchFamily="34" charset="0"/>
              </a:rPr>
              <a:t>, ATM- MPC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it-IT" sz="1333" i="1" dirty="0">
                <a:solidFill>
                  <a:srgbClr val="000000"/>
                </a:solidFill>
                <a:latin typeface="Verdana" pitchFamily="34" charset="0"/>
              </a:rPr>
              <a:t>BIRA-IASB</a:t>
            </a:r>
          </a:p>
        </p:txBody>
      </p:sp>
      <p:pic>
        <p:nvPicPr>
          <p:cNvPr id="6" name="Picture 5" descr="A table with numbers and text&#10;&#10;Description automatically generated">
            <a:extLst>
              <a:ext uri="{FF2B5EF4-FFF2-40B4-BE49-F238E27FC236}">
                <a16:creationId xmlns:a16="http://schemas.microsoft.com/office/drawing/2014/main" id="{4B419845-FA1F-2B88-1DD2-A2EE745B0D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60" y="1225488"/>
            <a:ext cx="8663189" cy="469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240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C47CD62-8841-3F1C-8B8A-F4DF6162B3A3}"/>
              </a:ext>
            </a:extLst>
          </p:cNvPr>
          <p:cNvSpPr/>
          <p:nvPr/>
        </p:nvSpPr>
        <p:spPr>
          <a:xfrm>
            <a:off x="6239140" y="4200307"/>
            <a:ext cx="6050539" cy="546336"/>
          </a:xfrm>
          <a:prstGeom prst="rect">
            <a:avLst/>
          </a:prstGeom>
          <a:noFill/>
        </p:spPr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endParaRPr lang="en-IT" sz="2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681434A-2EDD-0C4D-9950-71EE82955129}"/>
              </a:ext>
            </a:extLst>
          </p:cNvPr>
          <p:cNvSpPr txBox="1">
            <a:spLocks/>
          </p:cNvSpPr>
          <p:nvPr/>
        </p:nvSpPr>
        <p:spPr bwMode="auto">
          <a:xfrm>
            <a:off x="393982" y="402098"/>
            <a:ext cx="9566461" cy="574453"/>
          </a:xfrm>
          <a:prstGeom prst="rect">
            <a:avLst/>
          </a:prstGeom>
          <a:noFill/>
          <a:ln>
            <a:noFill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defTabSz="1219170"/>
            <a:r>
              <a:rPr lang="en-US" sz="2933" kern="0" dirty="0">
                <a:solidFill>
                  <a:srgbClr val="FFFFFF"/>
                </a:solidFill>
              </a:rPr>
              <a:t>ATM-MPC Processor Development Status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530867-34A5-F24F-957C-4B3449D0976E}"/>
              </a:ext>
            </a:extLst>
          </p:cNvPr>
          <p:cNvSpPr txBox="1"/>
          <p:nvPr/>
        </p:nvSpPr>
        <p:spPr>
          <a:xfrm>
            <a:off x="2031548" y="6148157"/>
            <a:ext cx="9932643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rgbClr val="FFFFFF"/>
                </a:solidFill>
                <a:latin typeface="Verdana" pitchFamily="34" charset="0"/>
              </a:rPr>
              <a:t>Documents accessible at:</a:t>
            </a:r>
          </a:p>
          <a:p>
            <a:pPr algn="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GB" sz="1600" i="1" dirty="0">
                <a:solidFill>
                  <a:srgbClr val="FFFFFF"/>
                </a:solidFill>
                <a:latin typeface="Verdana" pitchFamily="34" charset="0"/>
              </a:rPr>
              <a:t>https://sentiwiki.copernicus.eu/web/s5p-products</a:t>
            </a:r>
            <a:endParaRPr lang="en-IT" sz="1600" i="1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40BF7A-DABA-6E97-990E-E023A2A7E2B7}"/>
              </a:ext>
            </a:extLst>
          </p:cNvPr>
          <p:cNvSpPr txBox="1"/>
          <p:nvPr/>
        </p:nvSpPr>
        <p:spPr>
          <a:xfrm>
            <a:off x="422403" y="1500638"/>
            <a:ext cx="1181283" cy="6669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>
            <a:spAutoFit/>
          </a:bodyPr>
          <a:lstStyle/>
          <a:p>
            <a:pPr algn="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2060"/>
                </a:solidFill>
                <a:latin typeface="Verdana" pitchFamily="34" charset="0"/>
              </a:rPr>
              <a:t>Level 1</a:t>
            </a:r>
          </a:p>
          <a:p>
            <a:pPr algn="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2060"/>
                </a:solidFill>
                <a:latin typeface="Verdana" pitchFamily="34" charset="0"/>
              </a:rPr>
              <a:t>[L1b RAD &amp; IRRAD]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711717-8AFB-13B4-785C-F99FEE372AFC}"/>
              </a:ext>
            </a:extLst>
          </p:cNvPr>
          <p:cNvSpPr txBox="1"/>
          <p:nvPr/>
        </p:nvSpPr>
        <p:spPr>
          <a:xfrm>
            <a:off x="174499" y="2586659"/>
            <a:ext cx="1474092" cy="8311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>
            <a:spAutoFit/>
          </a:bodyPr>
          <a:lstStyle/>
          <a:p>
            <a:pPr algn="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2060"/>
                </a:solidFill>
                <a:latin typeface="Verdana" pitchFamily="34" charset="0"/>
              </a:rPr>
              <a:t>NL-L2</a:t>
            </a:r>
            <a:r>
              <a:rPr lang="en-US" sz="1600" dirty="0">
                <a:solidFill>
                  <a:srgbClr val="002060"/>
                </a:solidFill>
                <a:latin typeface="Verdana" pitchFamily="34" charset="0"/>
              </a:rPr>
              <a:t> </a:t>
            </a:r>
          </a:p>
          <a:p>
            <a:pPr algn="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2060"/>
                </a:solidFill>
                <a:latin typeface="Verdana" pitchFamily="34" charset="0"/>
              </a:rPr>
              <a:t>[NO2, CH4, </a:t>
            </a:r>
          </a:p>
          <a:p>
            <a:pPr algn="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2060"/>
                </a:solidFill>
                <a:latin typeface="Verdana" pitchFamily="34" charset="0"/>
              </a:rPr>
              <a:t>CO, AAI,</a:t>
            </a:r>
          </a:p>
          <a:p>
            <a:pPr algn="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2060"/>
                </a:solidFill>
                <a:latin typeface="Verdana" pitchFamily="34" charset="0"/>
              </a:rPr>
              <a:t>ALH, O3_PR]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525671-52AA-4B59-D900-F6A3F9F85DEB}"/>
              </a:ext>
            </a:extLst>
          </p:cNvPr>
          <p:cNvSpPr txBox="1"/>
          <p:nvPr/>
        </p:nvSpPr>
        <p:spPr>
          <a:xfrm>
            <a:off x="130598" y="3841206"/>
            <a:ext cx="1561892" cy="8311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>
            <a:spAutoFit/>
          </a:bodyPr>
          <a:lstStyle/>
          <a:p>
            <a:pPr algn="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2060"/>
                </a:solidFill>
                <a:latin typeface="Verdana" pitchFamily="34" charset="0"/>
              </a:rPr>
              <a:t>UPAS</a:t>
            </a:r>
            <a:r>
              <a:rPr lang="en-US" sz="1600" dirty="0">
                <a:solidFill>
                  <a:srgbClr val="002060"/>
                </a:solidFill>
                <a:latin typeface="Verdana" pitchFamily="34" charset="0"/>
              </a:rPr>
              <a:t> </a:t>
            </a:r>
          </a:p>
          <a:p>
            <a:pPr algn="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2060"/>
                </a:solidFill>
                <a:latin typeface="Verdana" pitchFamily="34" charset="0"/>
              </a:rPr>
              <a:t>[O3 (NRT&amp;OFFL),</a:t>
            </a:r>
          </a:p>
          <a:p>
            <a:pPr algn="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2060"/>
                </a:solidFill>
                <a:latin typeface="Verdana" pitchFamily="34" charset="0"/>
              </a:rPr>
              <a:t>O3_Tropo, CLOUD,</a:t>
            </a:r>
          </a:p>
          <a:p>
            <a:pPr algn="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002060"/>
                </a:solidFill>
                <a:latin typeface="Verdana" pitchFamily="34" charset="0"/>
              </a:rPr>
              <a:t>SO2, HCHO]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7C89DD-60AB-D556-8517-119C3CF91198}"/>
              </a:ext>
            </a:extLst>
          </p:cNvPr>
          <p:cNvSpPr txBox="1"/>
          <p:nvPr/>
        </p:nvSpPr>
        <p:spPr>
          <a:xfrm>
            <a:off x="422403" y="5155114"/>
            <a:ext cx="1181283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9000"/>
              </a:prstClr>
            </a:outerShdw>
          </a:effectLst>
        </p:spPr>
        <p:txBody>
          <a:bodyPr wrap="square">
            <a:spAutoFit/>
          </a:bodyPr>
          <a:lstStyle/>
          <a:p>
            <a:pPr algn="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2060"/>
                </a:solidFill>
                <a:latin typeface="Verdana" pitchFamily="34" charset="0"/>
              </a:rPr>
              <a:t>SNPP</a:t>
            </a:r>
          </a:p>
          <a:p>
            <a:pPr algn="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2060"/>
                </a:solidFill>
                <a:latin typeface="Verdana" pitchFamily="34" charset="0"/>
              </a:rPr>
              <a:t>CLOUD</a:t>
            </a: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FEDF992D-4DC6-75F4-B93F-5925CB98FAF8}"/>
              </a:ext>
            </a:extLst>
          </p:cNvPr>
          <p:cNvSpPr/>
          <p:nvPr/>
        </p:nvSpPr>
        <p:spPr>
          <a:xfrm>
            <a:off x="5751498" y="3855319"/>
            <a:ext cx="2083397" cy="827275"/>
          </a:xfrm>
          <a:custGeom>
            <a:avLst/>
            <a:gdLst>
              <a:gd name="connsiteX0" fmla="*/ 0 w 2303408"/>
              <a:gd name="connsiteY0" fmla="*/ 0 h 409752"/>
              <a:gd name="connsiteX1" fmla="*/ 2098532 w 2303408"/>
              <a:gd name="connsiteY1" fmla="*/ 0 h 409752"/>
              <a:gd name="connsiteX2" fmla="*/ 2303408 w 2303408"/>
              <a:gd name="connsiteY2" fmla="*/ 204876 h 409752"/>
              <a:gd name="connsiteX3" fmla="*/ 2098532 w 2303408"/>
              <a:gd name="connsiteY3" fmla="*/ 409752 h 409752"/>
              <a:gd name="connsiteX4" fmla="*/ 0 w 2303408"/>
              <a:gd name="connsiteY4" fmla="*/ 409752 h 409752"/>
              <a:gd name="connsiteX5" fmla="*/ 204876 w 2303408"/>
              <a:gd name="connsiteY5" fmla="*/ 204876 h 409752"/>
              <a:gd name="connsiteX6" fmla="*/ 0 w 2303408"/>
              <a:gd name="connsiteY6" fmla="*/ 0 h 40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3408" h="409752">
                <a:moveTo>
                  <a:pt x="0" y="0"/>
                </a:moveTo>
                <a:lnTo>
                  <a:pt x="2098532" y="0"/>
                </a:lnTo>
                <a:lnTo>
                  <a:pt x="2303408" y="204876"/>
                </a:lnTo>
                <a:lnTo>
                  <a:pt x="2098532" y="409752"/>
                </a:lnTo>
                <a:lnTo>
                  <a:pt x="0" y="409752"/>
                </a:lnTo>
                <a:lnTo>
                  <a:pt x="204876" y="204876"/>
                </a:lnTo>
                <a:lnTo>
                  <a:pt x="0" y="0"/>
                </a:lnTo>
                <a:close/>
              </a:path>
            </a:pathLst>
          </a:custGeom>
          <a:pattFill prst="pct50">
            <a:fgClr>
              <a:srgbClr val="92D050"/>
            </a:fgClr>
            <a:bgClr>
              <a:schemeClr val="bg2"/>
            </a:bgClr>
          </a:pattFill>
          <a:effectLst>
            <a:outerShdw blurRad="50800" dist="38100" dir="2700000" algn="tl" rotWithShape="0">
              <a:prstClr val="black">
                <a:alpha val="5992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120" tIns="35560" rIns="154364" bIns="35560" numCol="1" spcCol="1270" anchor="ctr" anchorCtr="0">
            <a:noAutofit/>
          </a:bodyPr>
          <a:lstStyle/>
          <a:p>
            <a:pPr defTabSz="592652" fontAlgn="base">
              <a:lnSpc>
                <a:spcPct val="90000"/>
              </a:lnSpc>
              <a:spcBef>
                <a:spcPct val="0"/>
              </a:spcBef>
            </a:pPr>
            <a:r>
              <a:rPr lang="en-US" sz="1333" b="1" dirty="0">
                <a:solidFill>
                  <a:srgbClr val="FFFFFF"/>
                </a:solidFill>
                <a:latin typeface="Verdana"/>
              </a:rPr>
              <a:t>           V2.4.1                  </a:t>
            </a:r>
          </a:p>
          <a:p>
            <a:pPr defTabSz="592652" fontAlgn="base">
              <a:lnSpc>
                <a:spcPct val="90000"/>
              </a:lnSpc>
              <a:spcBef>
                <a:spcPct val="0"/>
              </a:spcBef>
            </a:pPr>
            <a:r>
              <a:rPr lang="en-US" sz="1333" dirty="0">
                <a:solidFill>
                  <a:srgbClr val="FFFFFF"/>
                </a:solidFill>
                <a:latin typeface="Verdana"/>
              </a:rPr>
              <a:t>           2022/07/20</a:t>
            </a: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E5D24D4E-8D60-BA88-276C-9A57635DF46B}"/>
              </a:ext>
            </a:extLst>
          </p:cNvPr>
          <p:cNvSpPr/>
          <p:nvPr/>
        </p:nvSpPr>
        <p:spPr>
          <a:xfrm>
            <a:off x="1728712" y="3868586"/>
            <a:ext cx="4600624" cy="827901"/>
          </a:xfrm>
          <a:custGeom>
            <a:avLst/>
            <a:gdLst>
              <a:gd name="connsiteX0" fmla="*/ 0 w 2791874"/>
              <a:gd name="connsiteY0" fmla="*/ 0 h 409752"/>
              <a:gd name="connsiteX1" fmla="*/ 2586998 w 2791874"/>
              <a:gd name="connsiteY1" fmla="*/ 0 h 409752"/>
              <a:gd name="connsiteX2" fmla="*/ 2791874 w 2791874"/>
              <a:gd name="connsiteY2" fmla="*/ 204876 h 409752"/>
              <a:gd name="connsiteX3" fmla="*/ 2586998 w 2791874"/>
              <a:gd name="connsiteY3" fmla="*/ 409752 h 409752"/>
              <a:gd name="connsiteX4" fmla="*/ 0 w 2791874"/>
              <a:gd name="connsiteY4" fmla="*/ 409752 h 409752"/>
              <a:gd name="connsiteX5" fmla="*/ 0 w 2791874"/>
              <a:gd name="connsiteY5" fmla="*/ 0 h 40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1874" h="409752">
                <a:moveTo>
                  <a:pt x="0" y="0"/>
                </a:moveTo>
                <a:lnTo>
                  <a:pt x="2586998" y="0"/>
                </a:lnTo>
                <a:lnTo>
                  <a:pt x="2791874" y="204876"/>
                </a:lnTo>
                <a:lnTo>
                  <a:pt x="2586998" y="409752"/>
                </a:lnTo>
                <a:lnTo>
                  <a:pt x="0" y="409752"/>
                </a:lnTo>
                <a:lnTo>
                  <a:pt x="0" y="0"/>
                </a:lnTo>
                <a:close/>
              </a:path>
            </a:pathLst>
          </a:custGeom>
          <a:pattFill prst="pct50">
            <a:fgClr>
              <a:srgbClr val="92D050"/>
            </a:fgClr>
            <a:bgClr>
              <a:schemeClr val="bg2"/>
            </a:bgClr>
          </a:pattFill>
          <a:effectLst>
            <a:outerShdw blurRad="50800" dist="38100" dir="2700000" algn="tl" rotWithShape="0">
              <a:prstClr val="black">
                <a:alpha val="5992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120" tIns="35560" rIns="154364" bIns="35560" numCol="1" spcCol="1270" anchor="ctr" anchorCtr="0">
            <a:noAutofit/>
          </a:bodyPr>
          <a:lstStyle/>
          <a:p>
            <a:pPr defTabSz="592652" fontAlgn="base">
              <a:lnSpc>
                <a:spcPct val="90000"/>
              </a:lnSpc>
              <a:spcBef>
                <a:spcPct val="0"/>
              </a:spcBef>
            </a:pPr>
            <a:r>
              <a:rPr lang="en-US" sz="1333" b="1" dirty="0">
                <a:solidFill>
                  <a:srgbClr val="FFFFFF"/>
                </a:solidFill>
                <a:latin typeface="Verdana"/>
              </a:rPr>
              <a:t> V2.4.1 </a:t>
            </a:r>
          </a:p>
          <a:p>
            <a:pPr defTabSz="592652" fontAlgn="base">
              <a:lnSpc>
                <a:spcPct val="90000"/>
              </a:lnSpc>
              <a:spcBef>
                <a:spcPct val="0"/>
              </a:spcBef>
            </a:pPr>
            <a:r>
              <a:rPr lang="en-US" sz="1333" dirty="0">
                <a:solidFill>
                  <a:srgbClr val="FFFFFF"/>
                </a:solidFill>
                <a:latin typeface="Verdana"/>
              </a:rPr>
              <a:t> (RPRO, completed 2022/2023)</a:t>
            </a:r>
          </a:p>
          <a:p>
            <a:pPr defTabSz="592652" fontAlgn="base">
              <a:lnSpc>
                <a:spcPct val="90000"/>
              </a:lnSpc>
              <a:spcBef>
                <a:spcPct val="0"/>
              </a:spcBef>
            </a:pPr>
            <a:r>
              <a:rPr lang="en-US" sz="1333" dirty="0">
                <a:solidFill>
                  <a:srgbClr val="FFFFFF"/>
                </a:solidFill>
                <a:latin typeface="Verdana"/>
              </a:rPr>
              <a:t> from 2018/04/30</a:t>
            </a: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E00F778A-9818-399E-575F-5EA4826619E2}"/>
              </a:ext>
            </a:extLst>
          </p:cNvPr>
          <p:cNvSpPr/>
          <p:nvPr/>
        </p:nvSpPr>
        <p:spPr>
          <a:xfrm>
            <a:off x="7445386" y="3861733"/>
            <a:ext cx="2160457" cy="821312"/>
          </a:xfrm>
          <a:custGeom>
            <a:avLst/>
            <a:gdLst>
              <a:gd name="connsiteX0" fmla="*/ 0 w 2303408"/>
              <a:gd name="connsiteY0" fmla="*/ 0 h 409752"/>
              <a:gd name="connsiteX1" fmla="*/ 2098532 w 2303408"/>
              <a:gd name="connsiteY1" fmla="*/ 0 h 409752"/>
              <a:gd name="connsiteX2" fmla="*/ 2303408 w 2303408"/>
              <a:gd name="connsiteY2" fmla="*/ 204876 h 409752"/>
              <a:gd name="connsiteX3" fmla="*/ 2098532 w 2303408"/>
              <a:gd name="connsiteY3" fmla="*/ 409752 h 409752"/>
              <a:gd name="connsiteX4" fmla="*/ 0 w 2303408"/>
              <a:gd name="connsiteY4" fmla="*/ 409752 h 409752"/>
              <a:gd name="connsiteX5" fmla="*/ 204876 w 2303408"/>
              <a:gd name="connsiteY5" fmla="*/ 204876 h 409752"/>
              <a:gd name="connsiteX6" fmla="*/ 0 w 2303408"/>
              <a:gd name="connsiteY6" fmla="*/ 0 h 40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3408" h="409752">
                <a:moveTo>
                  <a:pt x="0" y="0"/>
                </a:moveTo>
                <a:lnTo>
                  <a:pt x="2098532" y="0"/>
                </a:lnTo>
                <a:lnTo>
                  <a:pt x="2303408" y="204876"/>
                </a:lnTo>
                <a:lnTo>
                  <a:pt x="2098532" y="409752"/>
                </a:lnTo>
                <a:lnTo>
                  <a:pt x="0" y="409752"/>
                </a:lnTo>
                <a:lnTo>
                  <a:pt x="204876" y="204876"/>
                </a:lnTo>
                <a:lnTo>
                  <a:pt x="0" y="0"/>
                </a:lnTo>
                <a:close/>
              </a:path>
            </a:pathLst>
          </a:custGeom>
          <a:pattFill prst="pct80">
            <a:fgClr>
              <a:srgbClr val="92D050"/>
            </a:fgClr>
            <a:bgClr>
              <a:schemeClr val="bg2"/>
            </a:bgClr>
          </a:pattFill>
          <a:effectLst>
            <a:outerShdw blurRad="50800" dist="38100" dir="2700000" algn="tl" rotWithShape="0">
              <a:prstClr val="black">
                <a:alpha val="5992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120" tIns="35560" rIns="154364" bIns="35560" numCol="1" spcCol="1270" anchor="ctr" anchorCtr="0">
            <a:noAutofit/>
          </a:bodyPr>
          <a:lstStyle/>
          <a:p>
            <a:pPr defTabSz="592652" fontAlgn="base">
              <a:lnSpc>
                <a:spcPct val="90000"/>
              </a:lnSpc>
              <a:spcBef>
                <a:spcPct val="0"/>
              </a:spcBef>
            </a:pPr>
            <a:r>
              <a:rPr lang="en-US" sz="1333" b="1" dirty="0">
                <a:solidFill>
                  <a:srgbClr val="FFFFFF"/>
                </a:solidFill>
                <a:latin typeface="Verdana"/>
              </a:rPr>
              <a:t>    V2.5.0</a:t>
            </a:r>
          </a:p>
          <a:p>
            <a:pPr defTabSz="592652" fontAlgn="base">
              <a:lnSpc>
                <a:spcPct val="90000"/>
              </a:lnSpc>
              <a:spcBef>
                <a:spcPct val="0"/>
              </a:spcBef>
            </a:pPr>
            <a:r>
              <a:rPr lang="en-US" sz="1333" dirty="0">
                <a:solidFill>
                  <a:srgbClr val="FFFFFF"/>
                </a:solidFill>
                <a:latin typeface="Verdana"/>
              </a:rPr>
              <a:t>    2023/07/20</a:t>
            </a: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0941284D-CFC6-E3B6-DA33-00513F1EE801}"/>
              </a:ext>
            </a:extLst>
          </p:cNvPr>
          <p:cNvSpPr/>
          <p:nvPr/>
        </p:nvSpPr>
        <p:spPr>
          <a:xfrm>
            <a:off x="8872293" y="3863223"/>
            <a:ext cx="1919840" cy="821312"/>
          </a:xfrm>
          <a:custGeom>
            <a:avLst/>
            <a:gdLst>
              <a:gd name="connsiteX0" fmla="*/ 0 w 2303408"/>
              <a:gd name="connsiteY0" fmla="*/ 0 h 409752"/>
              <a:gd name="connsiteX1" fmla="*/ 2098532 w 2303408"/>
              <a:gd name="connsiteY1" fmla="*/ 0 h 409752"/>
              <a:gd name="connsiteX2" fmla="*/ 2303408 w 2303408"/>
              <a:gd name="connsiteY2" fmla="*/ 204876 h 409752"/>
              <a:gd name="connsiteX3" fmla="*/ 2098532 w 2303408"/>
              <a:gd name="connsiteY3" fmla="*/ 409752 h 409752"/>
              <a:gd name="connsiteX4" fmla="*/ 0 w 2303408"/>
              <a:gd name="connsiteY4" fmla="*/ 409752 h 409752"/>
              <a:gd name="connsiteX5" fmla="*/ 204876 w 2303408"/>
              <a:gd name="connsiteY5" fmla="*/ 204876 h 409752"/>
              <a:gd name="connsiteX6" fmla="*/ 0 w 2303408"/>
              <a:gd name="connsiteY6" fmla="*/ 0 h 40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3408" h="409752">
                <a:moveTo>
                  <a:pt x="0" y="0"/>
                </a:moveTo>
                <a:lnTo>
                  <a:pt x="2098532" y="0"/>
                </a:lnTo>
                <a:lnTo>
                  <a:pt x="2303408" y="204876"/>
                </a:lnTo>
                <a:lnTo>
                  <a:pt x="2098532" y="409752"/>
                </a:lnTo>
                <a:lnTo>
                  <a:pt x="0" y="409752"/>
                </a:lnTo>
                <a:lnTo>
                  <a:pt x="204876" y="204876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effectLst>
            <a:outerShdw blurRad="50800" dist="38100" dir="2700000" algn="tl" rotWithShape="0">
              <a:prstClr val="black">
                <a:alpha val="5992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120" tIns="35560" rIns="154364" bIns="35560" numCol="1" spcCol="1270" anchor="ctr" anchorCtr="0">
            <a:noAutofit/>
          </a:bodyPr>
          <a:lstStyle/>
          <a:p>
            <a:pPr defTabSz="592652" fontAlgn="base">
              <a:lnSpc>
                <a:spcPct val="90000"/>
              </a:lnSpc>
              <a:spcBef>
                <a:spcPct val="0"/>
              </a:spcBef>
            </a:pPr>
            <a:r>
              <a:rPr lang="en-US" sz="1333" b="1" dirty="0">
                <a:solidFill>
                  <a:srgbClr val="FFFFFF"/>
                </a:solidFill>
                <a:latin typeface="Verdana"/>
              </a:rPr>
              <a:t>    V2.6.1 </a:t>
            </a:r>
          </a:p>
          <a:p>
            <a:pPr defTabSz="592652" fontAlgn="base">
              <a:lnSpc>
                <a:spcPct val="90000"/>
              </a:lnSpc>
              <a:spcBef>
                <a:spcPct val="0"/>
              </a:spcBef>
            </a:pPr>
            <a:r>
              <a:rPr lang="en-US" sz="1333" b="1" dirty="0">
                <a:solidFill>
                  <a:srgbClr val="FFFFFF"/>
                </a:solidFill>
                <a:latin typeface="Verdana"/>
              </a:rPr>
              <a:t>    </a:t>
            </a:r>
            <a:r>
              <a:rPr lang="en-US" sz="1333" dirty="0">
                <a:solidFill>
                  <a:srgbClr val="FFFFFF"/>
                </a:solidFill>
                <a:latin typeface="Verdana"/>
              </a:rPr>
              <a:t>2023/11/29</a:t>
            </a:r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AC96216D-C005-214A-49DC-D13889630807}"/>
              </a:ext>
            </a:extLst>
          </p:cNvPr>
          <p:cNvSpPr/>
          <p:nvPr/>
        </p:nvSpPr>
        <p:spPr>
          <a:xfrm>
            <a:off x="10249446" y="3868585"/>
            <a:ext cx="1566377" cy="821312"/>
          </a:xfrm>
          <a:custGeom>
            <a:avLst/>
            <a:gdLst>
              <a:gd name="connsiteX0" fmla="*/ 0 w 2303408"/>
              <a:gd name="connsiteY0" fmla="*/ 0 h 409752"/>
              <a:gd name="connsiteX1" fmla="*/ 2098532 w 2303408"/>
              <a:gd name="connsiteY1" fmla="*/ 0 h 409752"/>
              <a:gd name="connsiteX2" fmla="*/ 2303408 w 2303408"/>
              <a:gd name="connsiteY2" fmla="*/ 204876 h 409752"/>
              <a:gd name="connsiteX3" fmla="*/ 2098532 w 2303408"/>
              <a:gd name="connsiteY3" fmla="*/ 409752 h 409752"/>
              <a:gd name="connsiteX4" fmla="*/ 0 w 2303408"/>
              <a:gd name="connsiteY4" fmla="*/ 409752 h 409752"/>
              <a:gd name="connsiteX5" fmla="*/ 204876 w 2303408"/>
              <a:gd name="connsiteY5" fmla="*/ 204876 h 409752"/>
              <a:gd name="connsiteX6" fmla="*/ 0 w 2303408"/>
              <a:gd name="connsiteY6" fmla="*/ 0 h 40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3408" h="409752">
                <a:moveTo>
                  <a:pt x="0" y="0"/>
                </a:moveTo>
                <a:lnTo>
                  <a:pt x="2098532" y="0"/>
                </a:lnTo>
                <a:lnTo>
                  <a:pt x="2303408" y="204876"/>
                </a:lnTo>
                <a:lnTo>
                  <a:pt x="2098532" y="409752"/>
                </a:lnTo>
                <a:lnTo>
                  <a:pt x="0" y="409752"/>
                </a:lnTo>
                <a:lnTo>
                  <a:pt x="204876" y="204876"/>
                </a:lnTo>
                <a:lnTo>
                  <a:pt x="0" y="0"/>
                </a:lnTo>
                <a:close/>
              </a:path>
            </a:pathLst>
          </a:custGeom>
          <a:solidFill>
            <a:srgbClr val="E37222"/>
          </a:solidFill>
          <a:ln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5992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0000" tIns="35560" rIns="290948" bIns="35560" numCol="1" spcCol="1270" anchor="ctr" anchorCtr="0">
            <a:noAutofit/>
          </a:bodyPr>
          <a:lstStyle/>
          <a:p>
            <a:pPr defTabSz="592652" fontAlgn="base">
              <a:spcBef>
                <a:spcPct val="0"/>
              </a:spcBef>
            </a:pPr>
            <a:r>
              <a:rPr lang="en-US" sz="1200" b="1" dirty="0">
                <a:solidFill>
                  <a:srgbClr val="FFFFFF"/>
                </a:solidFill>
                <a:latin typeface="Verdana"/>
              </a:rPr>
              <a:t>V2.7.0</a:t>
            </a:r>
            <a:r>
              <a:rPr lang="en-US" sz="1200" dirty="0">
                <a:solidFill>
                  <a:srgbClr val="FFFFFF"/>
                </a:solidFill>
                <a:latin typeface="Verdana"/>
              </a:rPr>
              <a:t>   </a:t>
            </a:r>
            <a:r>
              <a:rPr lang="en-US" sz="1333" dirty="0">
                <a:solidFill>
                  <a:srgbClr val="FFFFFF"/>
                </a:solidFill>
                <a:latin typeface="Verdana"/>
              </a:rPr>
              <a:t>2024/11/13</a:t>
            </a: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99E39497-12F0-66B3-DE0E-21268AA28807}"/>
              </a:ext>
            </a:extLst>
          </p:cNvPr>
          <p:cNvSpPr/>
          <p:nvPr/>
        </p:nvSpPr>
        <p:spPr>
          <a:xfrm>
            <a:off x="1785045" y="2584434"/>
            <a:ext cx="3424259" cy="827901"/>
          </a:xfrm>
          <a:custGeom>
            <a:avLst/>
            <a:gdLst>
              <a:gd name="connsiteX0" fmla="*/ 0 w 2791874"/>
              <a:gd name="connsiteY0" fmla="*/ 0 h 409752"/>
              <a:gd name="connsiteX1" fmla="*/ 2586998 w 2791874"/>
              <a:gd name="connsiteY1" fmla="*/ 0 h 409752"/>
              <a:gd name="connsiteX2" fmla="*/ 2791874 w 2791874"/>
              <a:gd name="connsiteY2" fmla="*/ 204876 h 409752"/>
              <a:gd name="connsiteX3" fmla="*/ 2586998 w 2791874"/>
              <a:gd name="connsiteY3" fmla="*/ 409752 h 409752"/>
              <a:gd name="connsiteX4" fmla="*/ 0 w 2791874"/>
              <a:gd name="connsiteY4" fmla="*/ 409752 h 409752"/>
              <a:gd name="connsiteX5" fmla="*/ 0 w 2791874"/>
              <a:gd name="connsiteY5" fmla="*/ 0 h 40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1874" h="409752">
                <a:moveTo>
                  <a:pt x="0" y="0"/>
                </a:moveTo>
                <a:lnTo>
                  <a:pt x="2586998" y="0"/>
                </a:lnTo>
                <a:lnTo>
                  <a:pt x="2791874" y="204876"/>
                </a:lnTo>
                <a:lnTo>
                  <a:pt x="2586998" y="409752"/>
                </a:lnTo>
                <a:lnTo>
                  <a:pt x="0" y="409752"/>
                </a:lnTo>
                <a:lnTo>
                  <a:pt x="0" y="0"/>
                </a:lnTo>
                <a:close/>
              </a:path>
            </a:pathLst>
          </a:custGeom>
          <a:pattFill prst="pct50">
            <a:fgClr>
              <a:srgbClr val="92D050"/>
            </a:fgClr>
            <a:bgClr>
              <a:schemeClr val="bg2"/>
            </a:bgClr>
          </a:pattFill>
          <a:effectLst>
            <a:outerShdw blurRad="50800" dist="38100" dir="2700000" algn="tl" rotWithShape="0">
              <a:prstClr val="black">
                <a:alpha val="5992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120" tIns="35560" rIns="154364" bIns="35560" numCol="1" spcCol="1270" anchor="ctr" anchorCtr="0">
            <a:noAutofit/>
          </a:bodyPr>
          <a:lstStyle/>
          <a:p>
            <a:pPr defTabSz="592652" fontAlgn="base">
              <a:lnSpc>
                <a:spcPct val="90000"/>
              </a:lnSpc>
              <a:spcBef>
                <a:spcPct val="0"/>
              </a:spcBef>
            </a:pPr>
            <a:r>
              <a:rPr lang="en-US" sz="1333" b="1" dirty="0">
                <a:solidFill>
                  <a:srgbClr val="FFFFFF"/>
                </a:solidFill>
                <a:latin typeface="Verdana"/>
              </a:rPr>
              <a:t> V2.4.0 </a:t>
            </a:r>
          </a:p>
          <a:p>
            <a:pPr defTabSz="592652" fontAlgn="base">
              <a:lnSpc>
                <a:spcPct val="90000"/>
              </a:lnSpc>
              <a:spcBef>
                <a:spcPct val="0"/>
              </a:spcBef>
            </a:pPr>
            <a:r>
              <a:rPr lang="en-US" sz="1333" dirty="0">
                <a:solidFill>
                  <a:srgbClr val="FFFFFF"/>
                </a:solidFill>
                <a:latin typeface="Verdana"/>
              </a:rPr>
              <a:t> (RPRO, completed 2022/2023)</a:t>
            </a:r>
          </a:p>
          <a:p>
            <a:pPr defTabSz="592652" fontAlgn="base">
              <a:lnSpc>
                <a:spcPct val="90000"/>
              </a:lnSpc>
              <a:spcBef>
                <a:spcPct val="0"/>
              </a:spcBef>
            </a:pPr>
            <a:r>
              <a:rPr lang="en-US" sz="1333" dirty="0">
                <a:solidFill>
                  <a:srgbClr val="FFFFFF"/>
                </a:solidFill>
                <a:latin typeface="Verdana"/>
              </a:rPr>
              <a:t> from 2018/04/30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C9ED296A-EA77-87FF-791A-F53C4C001F2B}"/>
              </a:ext>
            </a:extLst>
          </p:cNvPr>
          <p:cNvSpPr/>
          <p:nvPr/>
        </p:nvSpPr>
        <p:spPr>
          <a:xfrm>
            <a:off x="4976277" y="2571793"/>
            <a:ext cx="1725921" cy="827275"/>
          </a:xfrm>
          <a:custGeom>
            <a:avLst/>
            <a:gdLst>
              <a:gd name="connsiteX0" fmla="*/ 0 w 2303408"/>
              <a:gd name="connsiteY0" fmla="*/ 0 h 409752"/>
              <a:gd name="connsiteX1" fmla="*/ 2098532 w 2303408"/>
              <a:gd name="connsiteY1" fmla="*/ 0 h 409752"/>
              <a:gd name="connsiteX2" fmla="*/ 2303408 w 2303408"/>
              <a:gd name="connsiteY2" fmla="*/ 204876 h 409752"/>
              <a:gd name="connsiteX3" fmla="*/ 2098532 w 2303408"/>
              <a:gd name="connsiteY3" fmla="*/ 409752 h 409752"/>
              <a:gd name="connsiteX4" fmla="*/ 0 w 2303408"/>
              <a:gd name="connsiteY4" fmla="*/ 409752 h 409752"/>
              <a:gd name="connsiteX5" fmla="*/ 204876 w 2303408"/>
              <a:gd name="connsiteY5" fmla="*/ 204876 h 409752"/>
              <a:gd name="connsiteX6" fmla="*/ 0 w 2303408"/>
              <a:gd name="connsiteY6" fmla="*/ 0 h 40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3408" h="409752">
                <a:moveTo>
                  <a:pt x="0" y="0"/>
                </a:moveTo>
                <a:lnTo>
                  <a:pt x="2098532" y="0"/>
                </a:lnTo>
                <a:lnTo>
                  <a:pt x="2303408" y="204876"/>
                </a:lnTo>
                <a:lnTo>
                  <a:pt x="2098532" y="409752"/>
                </a:lnTo>
                <a:lnTo>
                  <a:pt x="0" y="409752"/>
                </a:lnTo>
                <a:lnTo>
                  <a:pt x="204876" y="204876"/>
                </a:lnTo>
                <a:lnTo>
                  <a:pt x="0" y="0"/>
                </a:lnTo>
                <a:close/>
              </a:path>
            </a:pathLst>
          </a:custGeom>
          <a:pattFill prst="pct50">
            <a:fgClr>
              <a:srgbClr val="92D050"/>
            </a:fgClr>
            <a:bgClr>
              <a:schemeClr val="bg2"/>
            </a:bgClr>
          </a:pattFill>
          <a:effectLst>
            <a:outerShdw blurRad="50800" dist="38100" dir="2700000" algn="tl" rotWithShape="0">
              <a:prstClr val="black">
                <a:alpha val="5992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120" tIns="35560" rIns="154364" bIns="35560" numCol="1" spcCol="1270" anchor="ctr" anchorCtr="0">
            <a:noAutofit/>
          </a:bodyPr>
          <a:lstStyle/>
          <a:p>
            <a:pPr defTabSz="592652" fontAlgn="base">
              <a:lnSpc>
                <a:spcPct val="90000"/>
              </a:lnSpc>
              <a:spcBef>
                <a:spcPct val="0"/>
              </a:spcBef>
            </a:pPr>
            <a:r>
              <a:rPr lang="en-US" sz="1333" b="1" dirty="0">
                <a:solidFill>
                  <a:srgbClr val="FFFFFF"/>
                </a:solidFill>
                <a:latin typeface="Verdana"/>
              </a:rPr>
              <a:t>   V2.4.0</a:t>
            </a:r>
          </a:p>
          <a:p>
            <a:pPr defTabSz="592652" fontAlgn="base">
              <a:lnSpc>
                <a:spcPct val="90000"/>
              </a:lnSpc>
              <a:spcBef>
                <a:spcPct val="0"/>
              </a:spcBef>
            </a:pPr>
            <a:r>
              <a:rPr lang="en-US" sz="1333" dirty="0">
                <a:solidFill>
                  <a:srgbClr val="FFFFFF"/>
                </a:solidFill>
                <a:latin typeface="Verdana"/>
              </a:rPr>
              <a:t>   2022/07/20</a:t>
            </a:r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A116D9FE-A609-29AD-6D49-5E1BF9632D26}"/>
              </a:ext>
            </a:extLst>
          </p:cNvPr>
          <p:cNvSpPr/>
          <p:nvPr/>
        </p:nvSpPr>
        <p:spPr>
          <a:xfrm>
            <a:off x="6284549" y="2577307"/>
            <a:ext cx="1725921" cy="827275"/>
          </a:xfrm>
          <a:custGeom>
            <a:avLst/>
            <a:gdLst>
              <a:gd name="connsiteX0" fmla="*/ 0 w 2303408"/>
              <a:gd name="connsiteY0" fmla="*/ 0 h 409752"/>
              <a:gd name="connsiteX1" fmla="*/ 2098532 w 2303408"/>
              <a:gd name="connsiteY1" fmla="*/ 0 h 409752"/>
              <a:gd name="connsiteX2" fmla="*/ 2303408 w 2303408"/>
              <a:gd name="connsiteY2" fmla="*/ 204876 h 409752"/>
              <a:gd name="connsiteX3" fmla="*/ 2098532 w 2303408"/>
              <a:gd name="connsiteY3" fmla="*/ 409752 h 409752"/>
              <a:gd name="connsiteX4" fmla="*/ 0 w 2303408"/>
              <a:gd name="connsiteY4" fmla="*/ 409752 h 409752"/>
              <a:gd name="connsiteX5" fmla="*/ 204876 w 2303408"/>
              <a:gd name="connsiteY5" fmla="*/ 204876 h 409752"/>
              <a:gd name="connsiteX6" fmla="*/ 0 w 2303408"/>
              <a:gd name="connsiteY6" fmla="*/ 0 h 40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3408" h="409752">
                <a:moveTo>
                  <a:pt x="0" y="0"/>
                </a:moveTo>
                <a:lnTo>
                  <a:pt x="2098532" y="0"/>
                </a:lnTo>
                <a:lnTo>
                  <a:pt x="2303408" y="204876"/>
                </a:lnTo>
                <a:lnTo>
                  <a:pt x="2098532" y="409752"/>
                </a:lnTo>
                <a:lnTo>
                  <a:pt x="0" y="409752"/>
                </a:lnTo>
                <a:lnTo>
                  <a:pt x="204876" y="204876"/>
                </a:lnTo>
                <a:lnTo>
                  <a:pt x="0" y="0"/>
                </a:lnTo>
                <a:close/>
              </a:path>
            </a:pathLst>
          </a:custGeom>
          <a:pattFill prst="pct80">
            <a:fgClr>
              <a:srgbClr val="92D050"/>
            </a:fgClr>
            <a:bgClr>
              <a:schemeClr val="bg2"/>
            </a:bgClr>
          </a:pattFill>
          <a:effectLst>
            <a:outerShdw blurRad="50800" dist="38100" dir="2700000" algn="tl" rotWithShape="0">
              <a:prstClr val="black">
                <a:alpha val="5992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120" tIns="35560" rIns="154364" bIns="35560" numCol="1" spcCol="1270" anchor="ctr" anchorCtr="0">
            <a:noAutofit/>
          </a:bodyPr>
          <a:lstStyle/>
          <a:p>
            <a:pPr defTabSz="592652" fontAlgn="base">
              <a:lnSpc>
                <a:spcPct val="90000"/>
              </a:lnSpc>
              <a:spcBef>
                <a:spcPct val="0"/>
              </a:spcBef>
            </a:pPr>
            <a:r>
              <a:rPr lang="en-US" sz="1333" b="1" dirty="0">
                <a:solidFill>
                  <a:srgbClr val="FFFFFF"/>
                </a:solidFill>
                <a:latin typeface="Verdana"/>
              </a:rPr>
              <a:t>   V2.5.0</a:t>
            </a:r>
          </a:p>
          <a:p>
            <a:pPr defTabSz="592652" fontAlgn="base">
              <a:lnSpc>
                <a:spcPct val="90000"/>
              </a:lnSpc>
              <a:spcBef>
                <a:spcPct val="0"/>
              </a:spcBef>
            </a:pPr>
            <a:r>
              <a:rPr lang="en-US" sz="1333" dirty="0">
                <a:solidFill>
                  <a:srgbClr val="FFFFFF"/>
                </a:solidFill>
                <a:latin typeface="Verdana"/>
              </a:rPr>
              <a:t>   2023/03/15</a:t>
            </a:r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DE834D94-12D9-D7ED-FDDA-290570AD1887}"/>
              </a:ext>
            </a:extLst>
          </p:cNvPr>
          <p:cNvSpPr/>
          <p:nvPr/>
        </p:nvSpPr>
        <p:spPr>
          <a:xfrm>
            <a:off x="7586394" y="2586659"/>
            <a:ext cx="1725921" cy="827275"/>
          </a:xfrm>
          <a:custGeom>
            <a:avLst/>
            <a:gdLst>
              <a:gd name="connsiteX0" fmla="*/ 0 w 2303408"/>
              <a:gd name="connsiteY0" fmla="*/ 0 h 409752"/>
              <a:gd name="connsiteX1" fmla="*/ 2098532 w 2303408"/>
              <a:gd name="connsiteY1" fmla="*/ 0 h 409752"/>
              <a:gd name="connsiteX2" fmla="*/ 2303408 w 2303408"/>
              <a:gd name="connsiteY2" fmla="*/ 204876 h 409752"/>
              <a:gd name="connsiteX3" fmla="*/ 2098532 w 2303408"/>
              <a:gd name="connsiteY3" fmla="*/ 409752 h 409752"/>
              <a:gd name="connsiteX4" fmla="*/ 0 w 2303408"/>
              <a:gd name="connsiteY4" fmla="*/ 409752 h 409752"/>
              <a:gd name="connsiteX5" fmla="*/ 204876 w 2303408"/>
              <a:gd name="connsiteY5" fmla="*/ 204876 h 409752"/>
              <a:gd name="connsiteX6" fmla="*/ 0 w 2303408"/>
              <a:gd name="connsiteY6" fmla="*/ 0 h 40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3408" h="409752">
                <a:moveTo>
                  <a:pt x="0" y="0"/>
                </a:moveTo>
                <a:lnTo>
                  <a:pt x="2098532" y="0"/>
                </a:lnTo>
                <a:lnTo>
                  <a:pt x="2303408" y="204876"/>
                </a:lnTo>
                <a:lnTo>
                  <a:pt x="2098532" y="409752"/>
                </a:lnTo>
                <a:lnTo>
                  <a:pt x="0" y="409752"/>
                </a:lnTo>
                <a:lnTo>
                  <a:pt x="204876" y="204876"/>
                </a:lnTo>
                <a:lnTo>
                  <a:pt x="0" y="0"/>
                </a:lnTo>
                <a:close/>
              </a:path>
            </a:pathLst>
          </a:custGeom>
          <a:pattFill prst="pct80">
            <a:fgClr>
              <a:srgbClr val="92D050"/>
            </a:fgClr>
            <a:bgClr>
              <a:schemeClr val="bg2"/>
            </a:bgClr>
          </a:pattFill>
          <a:effectLst>
            <a:outerShdw blurRad="50800" dist="38100" dir="2700000" algn="tl" rotWithShape="0">
              <a:prstClr val="black">
                <a:alpha val="5992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120" tIns="35560" rIns="154364" bIns="35560" numCol="1" spcCol="1270" anchor="ctr" anchorCtr="0">
            <a:noAutofit/>
          </a:bodyPr>
          <a:lstStyle/>
          <a:p>
            <a:pPr defTabSz="592652" fontAlgn="base">
              <a:lnSpc>
                <a:spcPct val="90000"/>
              </a:lnSpc>
              <a:spcBef>
                <a:spcPct val="0"/>
              </a:spcBef>
            </a:pPr>
            <a:r>
              <a:rPr lang="en-US" sz="1333" b="1" dirty="0">
                <a:solidFill>
                  <a:srgbClr val="FFFFFF"/>
                </a:solidFill>
                <a:latin typeface="Verdana"/>
              </a:rPr>
              <a:t>   V2.6.0</a:t>
            </a:r>
          </a:p>
          <a:p>
            <a:pPr defTabSz="592652" fontAlgn="base">
              <a:lnSpc>
                <a:spcPct val="90000"/>
              </a:lnSpc>
              <a:spcBef>
                <a:spcPct val="0"/>
              </a:spcBef>
            </a:pPr>
            <a:r>
              <a:rPr lang="en-US" sz="1333" dirty="0">
                <a:solidFill>
                  <a:srgbClr val="FFFFFF"/>
                </a:solidFill>
                <a:latin typeface="Verdana"/>
              </a:rPr>
              <a:t>   2023/11/29</a:t>
            </a: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0D74093A-8D0B-67AE-5975-8F676C468090}"/>
              </a:ext>
            </a:extLst>
          </p:cNvPr>
          <p:cNvSpPr/>
          <p:nvPr/>
        </p:nvSpPr>
        <p:spPr>
          <a:xfrm>
            <a:off x="8931244" y="2588915"/>
            <a:ext cx="1725921" cy="827275"/>
          </a:xfrm>
          <a:custGeom>
            <a:avLst/>
            <a:gdLst>
              <a:gd name="connsiteX0" fmla="*/ 0 w 2303408"/>
              <a:gd name="connsiteY0" fmla="*/ 0 h 409752"/>
              <a:gd name="connsiteX1" fmla="*/ 2098532 w 2303408"/>
              <a:gd name="connsiteY1" fmla="*/ 0 h 409752"/>
              <a:gd name="connsiteX2" fmla="*/ 2303408 w 2303408"/>
              <a:gd name="connsiteY2" fmla="*/ 204876 h 409752"/>
              <a:gd name="connsiteX3" fmla="*/ 2098532 w 2303408"/>
              <a:gd name="connsiteY3" fmla="*/ 409752 h 409752"/>
              <a:gd name="connsiteX4" fmla="*/ 0 w 2303408"/>
              <a:gd name="connsiteY4" fmla="*/ 409752 h 409752"/>
              <a:gd name="connsiteX5" fmla="*/ 204876 w 2303408"/>
              <a:gd name="connsiteY5" fmla="*/ 204876 h 409752"/>
              <a:gd name="connsiteX6" fmla="*/ 0 w 2303408"/>
              <a:gd name="connsiteY6" fmla="*/ 0 h 40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3408" h="409752">
                <a:moveTo>
                  <a:pt x="0" y="0"/>
                </a:moveTo>
                <a:lnTo>
                  <a:pt x="2098532" y="0"/>
                </a:lnTo>
                <a:lnTo>
                  <a:pt x="2303408" y="204876"/>
                </a:lnTo>
                <a:lnTo>
                  <a:pt x="2098532" y="409752"/>
                </a:lnTo>
                <a:lnTo>
                  <a:pt x="0" y="409752"/>
                </a:lnTo>
                <a:lnTo>
                  <a:pt x="204876" y="204876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effectLst>
            <a:outerShdw blurRad="50800" dist="38100" dir="2700000" algn="tl" rotWithShape="0">
              <a:prstClr val="black">
                <a:alpha val="5992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120" tIns="35560" rIns="154364" bIns="35560" numCol="1" spcCol="1270" anchor="ctr" anchorCtr="0">
            <a:noAutofit/>
          </a:bodyPr>
          <a:lstStyle/>
          <a:p>
            <a:pPr defTabSz="592652" fontAlgn="base">
              <a:lnSpc>
                <a:spcPct val="90000"/>
              </a:lnSpc>
              <a:spcBef>
                <a:spcPct val="0"/>
              </a:spcBef>
            </a:pPr>
            <a:r>
              <a:rPr lang="en-US" sz="1333" b="1" dirty="0">
                <a:solidFill>
                  <a:srgbClr val="FFFFFF"/>
                </a:solidFill>
                <a:latin typeface="Verdana"/>
              </a:rPr>
              <a:t>    V2.7.1</a:t>
            </a:r>
          </a:p>
          <a:p>
            <a:pPr defTabSz="592652" fontAlgn="base">
              <a:lnSpc>
                <a:spcPct val="90000"/>
              </a:lnSpc>
              <a:spcBef>
                <a:spcPct val="0"/>
              </a:spcBef>
            </a:pPr>
            <a:r>
              <a:rPr lang="en-US" sz="1333" dirty="0">
                <a:solidFill>
                  <a:srgbClr val="FFFFFF"/>
                </a:solidFill>
                <a:latin typeface="Verdana"/>
              </a:rPr>
              <a:t>    2024/09/11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1D28423B-E064-B6A4-C0FE-8B15B54A1650}"/>
              </a:ext>
            </a:extLst>
          </p:cNvPr>
          <p:cNvSpPr/>
          <p:nvPr/>
        </p:nvSpPr>
        <p:spPr>
          <a:xfrm>
            <a:off x="10336228" y="2602325"/>
            <a:ext cx="1479593" cy="821312"/>
          </a:xfrm>
          <a:custGeom>
            <a:avLst/>
            <a:gdLst>
              <a:gd name="connsiteX0" fmla="*/ 0 w 2303408"/>
              <a:gd name="connsiteY0" fmla="*/ 0 h 409752"/>
              <a:gd name="connsiteX1" fmla="*/ 2098532 w 2303408"/>
              <a:gd name="connsiteY1" fmla="*/ 0 h 409752"/>
              <a:gd name="connsiteX2" fmla="*/ 2303408 w 2303408"/>
              <a:gd name="connsiteY2" fmla="*/ 204876 h 409752"/>
              <a:gd name="connsiteX3" fmla="*/ 2098532 w 2303408"/>
              <a:gd name="connsiteY3" fmla="*/ 409752 h 409752"/>
              <a:gd name="connsiteX4" fmla="*/ 0 w 2303408"/>
              <a:gd name="connsiteY4" fmla="*/ 409752 h 409752"/>
              <a:gd name="connsiteX5" fmla="*/ 204876 w 2303408"/>
              <a:gd name="connsiteY5" fmla="*/ 204876 h 409752"/>
              <a:gd name="connsiteX6" fmla="*/ 0 w 2303408"/>
              <a:gd name="connsiteY6" fmla="*/ 0 h 40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3408" h="409752">
                <a:moveTo>
                  <a:pt x="0" y="0"/>
                </a:moveTo>
                <a:lnTo>
                  <a:pt x="2098532" y="0"/>
                </a:lnTo>
                <a:lnTo>
                  <a:pt x="2303408" y="204876"/>
                </a:lnTo>
                <a:lnTo>
                  <a:pt x="2098532" y="409752"/>
                </a:lnTo>
                <a:lnTo>
                  <a:pt x="0" y="409752"/>
                </a:lnTo>
                <a:lnTo>
                  <a:pt x="204876" y="204876"/>
                </a:lnTo>
                <a:lnTo>
                  <a:pt x="0" y="0"/>
                </a:lnTo>
                <a:close/>
              </a:path>
            </a:pathLst>
          </a:custGeom>
          <a:solidFill>
            <a:srgbClr val="E37222"/>
          </a:solidFill>
          <a:ln>
            <a:solidFill>
              <a:schemeClr val="bg1"/>
            </a:solidFill>
            <a:prstDash val="solid"/>
          </a:ln>
          <a:effectLst>
            <a:outerShdw blurRad="50800" dist="38100" dir="2700000" algn="tl" rotWithShape="0">
              <a:prstClr val="black">
                <a:alpha val="5992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0000" tIns="35560" rIns="290948" bIns="35560" numCol="1" spcCol="1270" anchor="ctr" anchorCtr="0">
            <a:noAutofit/>
          </a:bodyPr>
          <a:lstStyle/>
          <a:p>
            <a:pPr defTabSz="592652" fontAlgn="base">
              <a:spcBef>
                <a:spcPct val="0"/>
              </a:spcBef>
            </a:pPr>
            <a:r>
              <a:rPr lang="en-US" sz="1200" b="1" dirty="0">
                <a:solidFill>
                  <a:srgbClr val="FFFFFF"/>
                </a:solidFill>
                <a:latin typeface="Verdana"/>
              </a:rPr>
              <a:t>V2.8.0</a:t>
            </a:r>
            <a:r>
              <a:rPr lang="en-US" sz="1200" dirty="0">
                <a:solidFill>
                  <a:srgbClr val="FFFFFF"/>
                </a:solidFill>
                <a:latin typeface="Verdana"/>
              </a:rPr>
              <a:t>   2024/11/13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AA7C669-0A49-3E81-3028-6540DEB5A67A}"/>
              </a:ext>
            </a:extLst>
          </p:cNvPr>
          <p:cNvSpPr txBox="1"/>
          <p:nvPr/>
        </p:nvSpPr>
        <p:spPr>
          <a:xfrm>
            <a:off x="10687797" y="4448188"/>
            <a:ext cx="10534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IT" sz="800" i="1" dirty="0">
                <a:solidFill>
                  <a:srgbClr val="FFFFFF"/>
                </a:solidFill>
                <a:latin typeface="Verdana" pitchFamily="34" charset="0"/>
              </a:rPr>
              <a:t>[SO2 COBRA, …]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A9657B4-4927-0BFA-DE2B-377E7D053149}"/>
              </a:ext>
            </a:extLst>
          </p:cNvPr>
          <p:cNvSpPr txBox="1"/>
          <p:nvPr/>
        </p:nvSpPr>
        <p:spPr>
          <a:xfrm>
            <a:off x="10787573" y="3182779"/>
            <a:ext cx="92525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GB"/>
            </a:defPPr>
            <a:lvl1pPr>
              <a:defRPr sz="600" i="1">
                <a:solidFill>
                  <a:schemeClr val="bg1"/>
                </a:solidFill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IT" sz="800" dirty="0">
                <a:solidFill>
                  <a:srgbClr val="FFFFFF"/>
                </a:solidFill>
                <a:latin typeface="Verdana" pitchFamily="34" charset="0"/>
              </a:rPr>
              <a:t>[C++ CH4, …]</a:t>
            </a: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141607D2-DCB1-C26C-541A-9B8B8A79D539}"/>
              </a:ext>
            </a:extLst>
          </p:cNvPr>
          <p:cNvSpPr/>
          <p:nvPr/>
        </p:nvSpPr>
        <p:spPr>
          <a:xfrm>
            <a:off x="1785045" y="1425872"/>
            <a:ext cx="3371759" cy="827901"/>
          </a:xfrm>
          <a:custGeom>
            <a:avLst/>
            <a:gdLst>
              <a:gd name="connsiteX0" fmla="*/ 0 w 2791874"/>
              <a:gd name="connsiteY0" fmla="*/ 0 h 409752"/>
              <a:gd name="connsiteX1" fmla="*/ 2586998 w 2791874"/>
              <a:gd name="connsiteY1" fmla="*/ 0 h 409752"/>
              <a:gd name="connsiteX2" fmla="*/ 2791874 w 2791874"/>
              <a:gd name="connsiteY2" fmla="*/ 204876 h 409752"/>
              <a:gd name="connsiteX3" fmla="*/ 2586998 w 2791874"/>
              <a:gd name="connsiteY3" fmla="*/ 409752 h 409752"/>
              <a:gd name="connsiteX4" fmla="*/ 0 w 2791874"/>
              <a:gd name="connsiteY4" fmla="*/ 409752 h 409752"/>
              <a:gd name="connsiteX5" fmla="*/ 0 w 2791874"/>
              <a:gd name="connsiteY5" fmla="*/ 0 h 40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1874" h="409752">
                <a:moveTo>
                  <a:pt x="0" y="0"/>
                </a:moveTo>
                <a:lnTo>
                  <a:pt x="2586998" y="0"/>
                </a:lnTo>
                <a:lnTo>
                  <a:pt x="2791874" y="204876"/>
                </a:lnTo>
                <a:lnTo>
                  <a:pt x="2586998" y="409752"/>
                </a:lnTo>
                <a:lnTo>
                  <a:pt x="0" y="409752"/>
                </a:lnTo>
                <a:lnTo>
                  <a:pt x="0" y="0"/>
                </a:lnTo>
                <a:close/>
              </a:path>
            </a:pathLst>
          </a:custGeom>
          <a:pattFill prst="pct50">
            <a:fgClr>
              <a:srgbClr val="92D050"/>
            </a:fgClr>
            <a:bgClr>
              <a:schemeClr val="bg2"/>
            </a:bgClr>
          </a:pattFill>
          <a:effectLst>
            <a:outerShdw blurRad="50800" dist="38100" dir="2700000" algn="tl" rotWithShape="0">
              <a:prstClr val="black">
                <a:alpha val="5992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120" tIns="35560" rIns="154364" bIns="35560" numCol="1" spcCol="1270" anchor="ctr" anchorCtr="0">
            <a:noAutofit/>
          </a:bodyPr>
          <a:lstStyle/>
          <a:p>
            <a:pPr defTabSz="592652" fontAlgn="base">
              <a:lnSpc>
                <a:spcPct val="90000"/>
              </a:lnSpc>
              <a:spcBef>
                <a:spcPct val="0"/>
              </a:spcBef>
            </a:pPr>
            <a:r>
              <a:rPr lang="en-US" sz="1333" dirty="0">
                <a:solidFill>
                  <a:srgbClr val="FFFFFF"/>
                </a:solidFill>
                <a:latin typeface="Verdana"/>
              </a:rPr>
              <a:t> </a:t>
            </a:r>
            <a:r>
              <a:rPr lang="en-US" sz="1333" b="1" dirty="0">
                <a:solidFill>
                  <a:srgbClr val="FFFFFF"/>
                </a:solidFill>
                <a:latin typeface="Verdana"/>
              </a:rPr>
              <a:t>V2.1.0</a:t>
            </a:r>
            <a:r>
              <a:rPr lang="en-US" sz="1333" dirty="0">
                <a:solidFill>
                  <a:srgbClr val="FFFFFF"/>
                </a:solidFill>
                <a:latin typeface="Verdana"/>
              </a:rPr>
              <a:t> </a:t>
            </a:r>
          </a:p>
          <a:p>
            <a:pPr defTabSz="592652" fontAlgn="base">
              <a:lnSpc>
                <a:spcPct val="90000"/>
              </a:lnSpc>
              <a:spcBef>
                <a:spcPct val="0"/>
              </a:spcBef>
            </a:pPr>
            <a:r>
              <a:rPr lang="en-US" sz="1333" dirty="0">
                <a:solidFill>
                  <a:srgbClr val="FFFFFF"/>
                </a:solidFill>
                <a:latin typeface="Verdana"/>
              </a:rPr>
              <a:t> (RPRO, completed in 2022)</a:t>
            </a:r>
          </a:p>
          <a:p>
            <a:pPr defTabSz="592652" fontAlgn="base">
              <a:lnSpc>
                <a:spcPct val="90000"/>
              </a:lnSpc>
              <a:spcBef>
                <a:spcPct val="0"/>
              </a:spcBef>
            </a:pPr>
            <a:r>
              <a:rPr lang="en-US" sz="1333" dirty="0">
                <a:solidFill>
                  <a:srgbClr val="FFFFFF"/>
                </a:solidFill>
                <a:latin typeface="Verdana"/>
              </a:rPr>
              <a:t> from 2018/04/30</a:t>
            </a:r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E32B5E1B-8221-711D-3776-7341944E66B5}"/>
              </a:ext>
            </a:extLst>
          </p:cNvPr>
          <p:cNvSpPr/>
          <p:nvPr/>
        </p:nvSpPr>
        <p:spPr>
          <a:xfrm>
            <a:off x="4369284" y="1412589"/>
            <a:ext cx="5966944" cy="827275"/>
          </a:xfrm>
          <a:custGeom>
            <a:avLst/>
            <a:gdLst>
              <a:gd name="connsiteX0" fmla="*/ 0 w 2303408"/>
              <a:gd name="connsiteY0" fmla="*/ 0 h 409752"/>
              <a:gd name="connsiteX1" fmla="*/ 2098532 w 2303408"/>
              <a:gd name="connsiteY1" fmla="*/ 0 h 409752"/>
              <a:gd name="connsiteX2" fmla="*/ 2303408 w 2303408"/>
              <a:gd name="connsiteY2" fmla="*/ 204876 h 409752"/>
              <a:gd name="connsiteX3" fmla="*/ 2098532 w 2303408"/>
              <a:gd name="connsiteY3" fmla="*/ 409752 h 409752"/>
              <a:gd name="connsiteX4" fmla="*/ 0 w 2303408"/>
              <a:gd name="connsiteY4" fmla="*/ 409752 h 409752"/>
              <a:gd name="connsiteX5" fmla="*/ 204876 w 2303408"/>
              <a:gd name="connsiteY5" fmla="*/ 204876 h 409752"/>
              <a:gd name="connsiteX6" fmla="*/ 0 w 2303408"/>
              <a:gd name="connsiteY6" fmla="*/ 0 h 40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3408" h="409752">
                <a:moveTo>
                  <a:pt x="0" y="0"/>
                </a:moveTo>
                <a:lnTo>
                  <a:pt x="2098532" y="0"/>
                </a:lnTo>
                <a:lnTo>
                  <a:pt x="2303408" y="204876"/>
                </a:lnTo>
                <a:lnTo>
                  <a:pt x="2098532" y="409752"/>
                </a:lnTo>
                <a:lnTo>
                  <a:pt x="0" y="409752"/>
                </a:lnTo>
                <a:lnTo>
                  <a:pt x="204876" y="204876"/>
                </a:lnTo>
                <a:lnTo>
                  <a:pt x="0" y="0"/>
                </a:lnTo>
                <a:close/>
              </a:path>
            </a:pathLst>
          </a:custGeom>
          <a:pattFill prst="pct50">
            <a:fgClr>
              <a:srgbClr val="92D050"/>
            </a:fgClr>
            <a:bgClr>
              <a:schemeClr val="bg2"/>
            </a:bgClr>
          </a:pattFill>
          <a:effectLst>
            <a:outerShdw blurRad="50800" dist="38100" dir="2700000" algn="tl" rotWithShape="0">
              <a:prstClr val="black">
                <a:alpha val="5992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120" tIns="35560" rIns="154364" bIns="35560" numCol="1" spcCol="1270" anchor="ctr" anchorCtr="0">
            <a:noAutofit/>
          </a:bodyPr>
          <a:lstStyle/>
          <a:p>
            <a:pPr defTabSz="592652" fontAlgn="base">
              <a:lnSpc>
                <a:spcPct val="90000"/>
              </a:lnSpc>
              <a:spcBef>
                <a:spcPct val="0"/>
              </a:spcBef>
            </a:pPr>
            <a:r>
              <a:rPr lang="en-US" sz="1333" b="1" dirty="0">
                <a:solidFill>
                  <a:srgbClr val="FFFFFF"/>
                </a:solidFill>
                <a:latin typeface="Verdana"/>
              </a:rPr>
              <a:t>             V2.1.0</a:t>
            </a:r>
          </a:p>
          <a:p>
            <a:pPr defTabSz="592652" fontAlgn="base">
              <a:lnSpc>
                <a:spcPct val="90000"/>
              </a:lnSpc>
              <a:spcBef>
                <a:spcPct val="0"/>
              </a:spcBef>
            </a:pPr>
            <a:r>
              <a:rPr lang="en-US" sz="1333" dirty="0">
                <a:solidFill>
                  <a:srgbClr val="FFFFFF"/>
                </a:solidFill>
                <a:latin typeface="Verdana"/>
              </a:rPr>
              <a:t>             2022/07/20</a:t>
            </a:r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C4CD15E6-DECF-BD99-4DD7-361257A33415}"/>
              </a:ext>
            </a:extLst>
          </p:cNvPr>
          <p:cNvSpPr/>
          <p:nvPr/>
        </p:nvSpPr>
        <p:spPr>
          <a:xfrm>
            <a:off x="1728711" y="5049880"/>
            <a:ext cx="5948165" cy="827901"/>
          </a:xfrm>
          <a:custGeom>
            <a:avLst/>
            <a:gdLst>
              <a:gd name="connsiteX0" fmla="*/ 0 w 2791874"/>
              <a:gd name="connsiteY0" fmla="*/ 0 h 409752"/>
              <a:gd name="connsiteX1" fmla="*/ 2586998 w 2791874"/>
              <a:gd name="connsiteY1" fmla="*/ 0 h 409752"/>
              <a:gd name="connsiteX2" fmla="*/ 2791874 w 2791874"/>
              <a:gd name="connsiteY2" fmla="*/ 204876 h 409752"/>
              <a:gd name="connsiteX3" fmla="*/ 2586998 w 2791874"/>
              <a:gd name="connsiteY3" fmla="*/ 409752 h 409752"/>
              <a:gd name="connsiteX4" fmla="*/ 0 w 2791874"/>
              <a:gd name="connsiteY4" fmla="*/ 409752 h 409752"/>
              <a:gd name="connsiteX5" fmla="*/ 0 w 2791874"/>
              <a:gd name="connsiteY5" fmla="*/ 0 h 40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1874" h="409752">
                <a:moveTo>
                  <a:pt x="0" y="0"/>
                </a:moveTo>
                <a:lnTo>
                  <a:pt x="2586998" y="0"/>
                </a:lnTo>
                <a:lnTo>
                  <a:pt x="2791874" y="204876"/>
                </a:lnTo>
                <a:lnTo>
                  <a:pt x="2586998" y="409752"/>
                </a:lnTo>
                <a:lnTo>
                  <a:pt x="0" y="409752"/>
                </a:lnTo>
                <a:lnTo>
                  <a:pt x="0" y="0"/>
                </a:lnTo>
                <a:close/>
              </a:path>
            </a:pathLst>
          </a:custGeom>
          <a:pattFill prst="pct50">
            <a:fgClr>
              <a:srgbClr val="92D050"/>
            </a:fgClr>
            <a:bgClr>
              <a:schemeClr val="bg2"/>
            </a:bgClr>
          </a:pattFill>
          <a:effectLst>
            <a:outerShdw blurRad="50800" dist="38100" dir="2700000" algn="tl" rotWithShape="0">
              <a:prstClr val="black">
                <a:alpha val="5992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120" tIns="35560" rIns="154364" bIns="35560" numCol="1" spcCol="1270" anchor="ctr" anchorCtr="0">
            <a:noAutofit/>
          </a:bodyPr>
          <a:lstStyle/>
          <a:p>
            <a:pPr defTabSz="592652" fontAlgn="base">
              <a:lnSpc>
                <a:spcPct val="90000"/>
              </a:lnSpc>
              <a:spcBef>
                <a:spcPct val="0"/>
              </a:spcBef>
            </a:pPr>
            <a:r>
              <a:rPr lang="en-US" sz="1333" b="1" dirty="0">
                <a:solidFill>
                  <a:srgbClr val="FFFFFF"/>
                </a:solidFill>
                <a:latin typeface="Verdana"/>
              </a:rPr>
              <a:t> V1.3.0 </a:t>
            </a:r>
          </a:p>
          <a:p>
            <a:pPr defTabSz="592652" fontAlgn="base">
              <a:lnSpc>
                <a:spcPct val="90000"/>
              </a:lnSpc>
              <a:spcBef>
                <a:spcPct val="0"/>
              </a:spcBef>
            </a:pPr>
            <a:r>
              <a:rPr lang="en-US" sz="1333" dirty="0">
                <a:solidFill>
                  <a:srgbClr val="FFFFFF"/>
                </a:solidFill>
                <a:latin typeface="Verdana"/>
              </a:rPr>
              <a:t> (RPRO, completed)</a:t>
            </a:r>
          </a:p>
          <a:p>
            <a:pPr defTabSz="592652" fontAlgn="base">
              <a:lnSpc>
                <a:spcPct val="90000"/>
              </a:lnSpc>
              <a:spcBef>
                <a:spcPct val="0"/>
              </a:spcBef>
            </a:pPr>
            <a:r>
              <a:rPr lang="en-US" sz="1333" dirty="0">
                <a:solidFill>
                  <a:srgbClr val="FFFFFF"/>
                </a:solidFill>
                <a:latin typeface="Verdana"/>
              </a:rPr>
              <a:t> from 2018/04/30</a:t>
            </a: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4B220B2C-1E73-9841-EC26-256FC90E14FA}"/>
              </a:ext>
            </a:extLst>
          </p:cNvPr>
          <p:cNvSpPr/>
          <p:nvPr/>
        </p:nvSpPr>
        <p:spPr>
          <a:xfrm>
            <a:off x="5288440" y="5053700"/>
            <a:ext cx="2083397" cy="827275"/>
          </a:xfrm>
          <a:custGeom>
            <a:avLst/>
            <a:gdLst>
              <a:gd name="connsiteX0" fmla="*/ 0 w 2303408"/>
              <a:gd name="connsiteY0" fmla="*/ 0 h 409752"/>
              <a:gd name="connsiteX1" fmla="*/ 2098532 w 2303408"/>
              <a:gd name="connsiteY1" fmla="*/ 0 h 409752"/>
              <a:gd name="connsiteX2" fmla="*/ 2303408 w 2303408"/>
              <a:gd name="connsiteY2" fmla="*/ 204876 h 409752"/>
              <a:gd name="connsiteX3" fmla="*/ 2098532 w 2303408"/>
              <a:gd name="connsiteY3" fmla="*/ 409752 h 409752"/>
              <a:gd name="connsiteX4" fmla="*/ 0 w 2303408"/>
              <a:gd name="connsiteY4" fmla="*/ 409752 h 409752"/>
              <a:gd name="connsiteX5" fmla="*/ 204876 w 2303408"/>
              <a:gd name="connsiteY5" fmla="*/ 204876 h 409752"/>
              <a:gd name="connsiteX6" fmla="*/ 0 w 2303408"/>
              <a:gd name="connsiteY6" fmla="*/ 0 h 40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3408" h="409752">
                <a:moveTo>
                  <a:pt x="0" y="0"/>
                </a:moveTo>
                <a:lnTo>
                  <a:pt x="2098532" y="0"/>
                </a:lnTo>
                <a:lnTo>
                  <a:pt x="2303408" y="204876"/>
                </a:lnTo>
                <a:lnTo>
                  <a:pt x="2098532" y="409752"/>
                </a:lnTo>
                <a:lnTo>
                  <a:pt x="0" y="409752"/>
                </a:lnTo>
                <a:lnTo>
                  <a:pt x="204876" y="204876"/>
                </a:lnTo>
                <a:lnTo>
                  <a:pt x="0" y="0"/>
                </a:lnTo>
                <a:close/>
              </a:path>
            </a:pathLst>
          </a:custGeom>
          <a:pattFill prst="pct50">
            <a:fgClr>
              <a:srgbClr val="92D050"/>
            </a:fgClr>
            <a:bgClr>
              <a:schemeClr val="bg2"/>
            </a:bgClr>
          </a:pattFill>
          <a:effectLst>
            <a:outerShdw blurRad="50800" dist="38100" dir="2700000" algn="tl" rotWithShape="0">
              <a:prstClr val="black">
                <a:alpha val="5992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120" tIns="35560" rIns="154364" bIns="35560" numCol="1" spcCol="1270" anchor="ctr" anchorCtr="0">
            <a:noAutofit/>
          </a:bodyPr>
          <a:lstStyle/>
          <a:p>
            <a:pPr defTabSz="592652" fontAlgn="base">
              <a:lnSpc>
                <a:spcPct val="90000"/>
              </a:lnSpc>
              <a:spcBef>
                <a:spcPct val="0"/>
              </a:spcBef>
            </a:pPr>
            <a:r>
              <a:rPr lang="en-US" sz="1333" b="1" dirty="0">
                <a:solidFill>
                  <a:srgbClr val="FFFFFF"/>
                </a:solidFill>
                <a:latin typeface="Verdana"/>
              </a:rPr>
              <a:t>    V1.3.0</a:t>
            </a:r>
          </a:p>
          <a:p>
            <a:pPr defTabSz="592652" fontAlgn="base">
              <a:lnSpc>
                <a:spcPct val="90000"/>
              </a:lnSpc>
              <a:spcBef>
                <a:spcPct val="0"/>
              </a:spcBef>
            </a:pPr>
            <a:r>
              <a:rPr lang="en-US" sz="1333" dirty="0">
                <a:solidFill>
                  <a:srgbClr val="FFFFFF"/>
                </a:solidFill>
                <a:latin typeface="Verdana"/>
              </a:rPr>
              <a:t>    2021/07/01</a:t>
            </a:r>
          </a:p>
        </p:txBody>
      </p:sp>
      <p:sp>
        <p:nvSpPr>
          <p:cNvPr id="64" name="Freeform 63">
            <a:extLst>
              <a:ext uri="{FF2B5EF4-FFF2-40B4-BE49-F238E27FC236}">
                <a16:creationId xmlns:a16="http://schemas.microsoft.com/office/drawing/2014/main" id="{FBFEE559-BD62-6DDA-2942-8AAF7B2DCD73}"/>
              </a:ext>
            </a:extLst>
          </p:cNvPr>
          <p:cNvSpPr/>
          <p:nvPr/>
        </p:nvSpPr>
        <p:spPr>
          <a:xfrm>
            <a:off x="6907259" y="5049880"/>
            <a:ext cx="2083397" cy="827275"/>
          </a:xfrm>
          <a:custGeom>
            <a:avLst/>
            <a:gdLst>
              <a:gd name="connsiteX0" fmla="*/ 0 w 2303408"/>
              <a:gd name="connsiteY0" fmla="*/ 0 h 409752"/>
              <a:gd name="connsiteX1" fmla="*/ 2098532 w 2303408"/>
              <a:gd name="connsiteY1" fmla="*/ 0 h 409752"/>
              <a:gd name="connsiteX2" fmla="*/ 2303408 w 2303408"/>
              <a:gd name="connsiteY2" fmla="*/ 204876 h 409752"/>
              <a:gd name="connsiteX3" fmla="*/ 2098532 w 2303408"/>
              <a:gd name="connsiteY3" fmla="*/ 409752 h 409752"/>
              <a:gd name="connsiteX4" fmla="*/ 0 w 2303408"/>
              <a:gd name="connsiteY4" fmla="*/ 409752 h 409752"/>
              <a:gd name="connsiteX5" fmla="*/ 204876 w 2303408"/>
              <a:gd name="connsiteY5" fmla="*/ 204876 h 409752"/>
              <a:gd name="connsiteX6" fmla="*/ 0 w 2303408"/>
              <a:gd name="connsiteY6" fmla="*/ 0 h 40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3408" h="409752">
                <a:moveTo>
                  <a:pt x="0" y="0"/>
                </a:moveTo>
                <a:lnTo>
                  <a:pt x="2098532" y="0"/>
                </a:lnTo>
                <a:lnTo>
                  <a:pt x="2303408" y="204876"/>
                </a:lnTo>
                <a:lnTo>
                  <a:pt x="2098532" y="409752"/>
                </a:lnTo>
                <a:lnTo>
                  <a:pt x="0" y="409752"/>
                </a:lnTo>
                <a:lnTo>
                  <a:pt x="204876" y="204876"/>
                </a:lnTo>
                <a:lnTo>
                  <a:pt x="0" y="0"/>
                </a:lnTo>
                <a:close/>
              </a:path>
            </a:pathLst>
          </a:custGeom>
          <a:pattFill prst="pct80">
            <a:fgClr>
              <a:srgbClr val="92D050"/>
            </a:fgClr>
            <a:bgClr>
              <a:schemeClr val="bg2"/>
            </a:bgClr>
          </a:pattFill>
          <a:effectLst>
            <a:outerShdw blurRad="50800" dist="38100" dir="2700000" algn="tl" rotWithShape="0">
              <a:prstClr val="black">
                <a:alpha val="5992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120" tIns="35560" rIns="154364" bIns="35560" numCol="1" spcCol="1270" anchor="ctr" anchorCtr="0">
            <a:noAutofit/>
          </a:bodyPr>
          <a:lstStyle/>
          <a:p>
            <a:pPr defTabSz="592652" fontAlgn="base">
              <a:lnSpc>
                <a:spcPct val="90000"/>
              </a:lnSpc>
              <a:spcBef>
                <a:spcPct val="0"/>
              </a:spcBef>
            </a:pPr>
            <a:r>
              <a:rPr lang="en-US" sz="1333" b="1" dirty="0">
                <a:solidFill>
                  <a:srgbClr val="FFFFFF"/>
                </a:solidFill>
                <a:latin typeface="Verdana"/>
              </a:rPr>
              <a:t>    V2.0.1</a:t>
            </a:r>
          </a:p>
          <a:p>
            <a:pPr defTabSz="592652" fontAlgn="base">
              <a:lnSpc>
                <a:spcPct val="90000"/>
              </a:lnSpc>
              <a:spcBef>
                <a:spcPct val="0"/>
              </a:spcBef>
            </a:pPr>
            <a:r>
              <a:rPr lang="en-US" sz="1333" dirty="0">
                <a:solidFill>
                  <a:srgbClr val="FFFFFF"/>
                </a:solidFill>
                <a:latin typeface="Verdana"/>
              </a:rPr>
              <a:t>    2023/11/29</a:t>
            </a:r>
          </a:p>
        </p:txBody>
      </p:sp>
      <p:sp>
        <p:nvSpPr>
          <p:cNvPr id="65" name="Freeform 64">
            <a:extLst>
              <a:ext uri="{FF2B5EF4-FFF2-40B4-BE49-F238E27FC236}">
                <a16:creationId xmlns:a16="http://schemas.microsoft.com/office/drawing/2014/main" id="{42C128B5-52EE-0417-F453-6B1A15F69653}"/>
              </a:ext>
            </a:extLst>
          </p:cNvPr>
          <p:cNvSpPr/>
          <p:nvPr/>
        </p:nvSpPr>
        <p:spPr>
          <a:xfrm>
            <a:off x="8252830" y="5049880"/>
            <a:ext cx="2083397" cy="827275"/>
          </a:xfrm>
          <a:custGeom>
            <a:avLst/>
            <a:gdLst>
              <a:gd name="connsiteX0" fmla="*/ 0 w 2303408"/>
              <a:gd name="connsiteY0" fmla="*/ 0 h 409752"/>
              <a:gd name="connsiteX1" fmla="*/ 2098532 w 2303408"/>
              <a:gd name="connsiteY1" fmla="*/ 0 h 409752"/>
              <a:gd name="connsiteX2" fmla="*/ 2303408 w 2303408"/>
              <a:gd name="connsiteY2" fmla="*/ 204876 h 409752"/>
              <a:gd name="connsiteX3" fmla="*/ 2098532 w 2303408"/>
              <a:gd name="connsiteY3" fmla="*/ 409752 h 409752"/>
              <a:gd name="connsiteX4" fmla="*/ 0 w 2303408"/>
              <a:gd name="connsiteY4" fmla="*/ 409752 h 409752"/>
              <a:gd name="connsiteX5" fmla="*/ 204876 w 2303408"/>
              <a:gd name="connsiteY5" fmla="*/ 204876 h 409752"/>
              <a:gd name="connsiteX6" fmla="*/ 0 w 2303408"/>
              <a:gd name="connsiteY6" fmla="*/ 0 h 40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3408" h="409752">
                <a:moveTo>
                  <a:pt x="0" y="0"/>
                </a:moveTo>
                <a:lnTo>
                  <a:pt x="2098532" y="0"/>
                </a:lnTo>
                <a:lnTo>
                  <a:pt x="2303408" y="204876"/>
                </a:lnTo>
                <a:lnTo>
                  <a:pt x="2098532" y="409752"/>
                </a:lnTo>
                <a:lnTo>
                  <a:pt x="0" y="409752"/>
                </a:lnTo>
                <a:lnTo>
                  <a:pt x="204876" y="204876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effectLst>
            <a:outerShdw blurRad="50800" dist="38100" dir="2700000" algn="tl" rotWithShape="0">
              <a:prstClr val="black">
                <a:alpha val="5992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120" tIns="35560" rIns="154364" bIns="35560" numCol="1" spcCol="1270" anchor="ctr" anchorCtr="0">
            <a:noAutofit/>
          </a:bodyPr>
          <a:lstStyle/>
          <a:p>
            <a:pPr defTabSz="592652" fontAlgn="base">
              <a:lnSpc>
                <a:spcPct val="90000"/>
              </a:lnSpc>
              <a:spcBef>
                <a:spcPct val="0"/>
              </a:spcBef>
            </a:pPr>
            <a:r>
              <a:rPr lang="en-US" sz="1333" b="1" dirty="0">
                <a:solidFill>
                  <a:srgbClr val="FFFFFF"/>
                </a:solidFill>
                <a:latin typeface="Verdana"/>
              </a:rPr>
              <a:t>     V2.0.3</a:t>
            </a:r>
          </a:p>
          <a:p>
            <a:pPr defTabSz="592652" fontAlgn="base">
              <a:lnSpc>
                <a:spcPct val="90000"/>
              </a:lnSpc>
              <a:spcBef>
                <a:spcPct val="0"/>
              </a:spcBef>
            </a:pPr>
            <a:r>
              <a:rPr lang="en-US" sz="1333" dirty="0">
                <a:solidFill>
                  <a:srgbClr val="FFFFFF"/>
                </a:solidFill>
                <a:latin typeface="Verdana"/>
              </a:rPr>
              <a:t>     2024/09/11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EE977CB-22B8-39CA-E25F-6DF7556E2889}"/>
              </a:ext>
            </a:extLst>
          </p:cNvPr>
          <p:cNvSpPr txBox="1"/>
          <p:nvPr/>
        </p:nvSpPr>
        <p:spPr>
          <a:xfrm>
            <a:off x="8913932" y="2454646"/>
            <a:ext cx="1563773" cy="194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IT" sz="667" b="1" dirty="0">
                <a:solidFill>
                  <a:srgbClr val="00B050"/>
                </a:solidFill>
                <a:latin typeface="Verdana" pitchFamily="34" charset="0"/>
              </a:rPr>
              <a:t>CURRENTLY OPERATIONAL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3DDC4F-9912-1AC3-AEAF-D49F6895513E}"/>
              </a:ext>
            </a:extLst>
          </p:cNvPr>
          <p:cNvSpPr txBox="1"/>
          <p:nvPr/>
        </p:nvSpPr>
        <p:spPr>
          <a:xfrm>
            <a:off x="8816311" y="3708748"/>
            <a:ext cx="1563773" cy="194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>
              <a:defRPr sz="500" b="1">
                <a:solidFill>
                  <a:srgbClr val="00B050"/>
                </a:solidFill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IT" sz="667" dirty="0">
                <a:latin typeface="Verdana" pitchFamily="34" charset="0"/>
              </a:rPr>
              <a:t>CURRENTLY OPERATIONAL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52CD16A-602F-116E-0257-9EA5D47D958B}"/>
              </a:ext>
            </a:extLst>
          </p:cNvPr>
          <p:cNvSpPr txBox="1"/>
          <p:nvPr/>
        </p:nvSpPr>
        <p:spPr>
          <a:xfrm>
            <a:off x="8385003" y="1260679"/>
            <a:ext cx="1563773" cy="194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IT" sz="667" b="1" dirty="0">
                <a:solidFill>
                  <a:srgbClr val="00B050"/>
                </a:solidFill>
                <a:latin typeface="Verdana" pitchFamily="34" charset="0"/>
              </a:rPr>
              <a:t>CURRENTLY</a:t>
            </a:r>
            <a:r>
              <a:rPr lang="en-IT" sz="667" b="1" dirty="0">
                <a:solidFill>
                  <a:srgbClr val="92D14F"/>
                </a:solidFill>
                <a:latin typeface="Verdana" pitchFamily="34" charset="0"/>
              </a:rPr>
              <a:t> </a:t>
            </a:r>
            <a:r>
              <a:rPr lang="en-IT" sz="667" b="1" dirty="0">
                <a:solidFill>
                  <a:srgbClr val="00B050"/>
                </a:solidFill>
                <a:latin typeface="Verdana" pitchFamily="34" charset="0"/>
              </a:rPr>
              <a:t>OPERATIONAL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090B603-EC5E-DC32-A56B-B7A612D679EA}"/>
              </a:ext>
            </a:extLst>
          </p:cNvPr>
          <p:cNvSpPr txBox="1"/>
          <p:nvPr/>
        </p:nvSpPr>
        <p:spPr>
          <a:xfrm>
            <a:off x="8714839" y="4898554"/>
            <a:ext cx="1563773" cy="194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>
              <a:defRPr sz="500" b="1">
                <a:solidFill>
                  <a:srgbClr val="00B050"/>
                </a:solidFill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IT" sz="667" dirty="0">
                <a:latin typeface="Verdana" pitchFamily="34" charset="0"/>
              </a:rPr>
              <a:t>CURRENTLY OPERATIONAL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E19B717-5246-408A-5029-461C6DFBBDFE}"/>
              </a:ext>
            </a:extLst>
          </p:cNvPr>
          <p:cNvSpPr txBox="1"/>
          <p:nvPr/>
        </p:nvSpPr>
        <p:spPr>
          <a:xfrm>
            <a:off x="10565017" y="2446558"/>
            <a:ext cx="1294747" cy="194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IT" sz="667" b="1" dirty="0">
                <a:solidFill>
                  <a:srgbClr val="E37222"/>
                </a:solidFill>
                <a:latin typeface="Verdana" pitchFamily="34" charset="0"/>
              </a:rPr>
              <a:t>UPCOMING RELEASE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6E4A5E-8980-5A8D-5925-03580BFF7959}"/>
              </a:ext>
            </a:extLst>
          </p:cNvPr>
          <p:cNvSpPr txBox="1"/>
          <p:nvPr/>
        </p:nvSpPr>
        <p:spPr>
          <a:xfrm>
            <a:off x="10562933" y="3706608"/>
            <a:ext cx="1294747" cy="194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IT" sz="667" b="1" dirty="0">
                <a:solidFill>
                  <a:srgbClr val="E37222"/>
                </a:solidFill>
                <a:latin typeface="Verdana" pitchFamily="34" charset="0"/>
              </a:rPr>
              <a:t>UPCOMING RELEASE</a:t>
            </a:r>
          </a:p>
        </p:txBody>
      </p:sp>
    </p:spTree>
    <p:extLst>
      <p:ext uri="{BB962C8B-B14F-4D97-AF65-F5344CB8AC3E}">
        <p14:creationId xmlns:p14="http://schemas.microsoft.com/office/powerpoint/2010/main" val="3711425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F387D7F-83A4-D48C-B753-85BCA0F61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06" y="506104"/>
            <a:ext cx="10923588" cy="948047"/>
          </a:xfrm>
        </p:spPr>
        <p:txBody>
          <a:bodyPr/>
          <a:lstStyle/>
          <a:p>
            <a:r>
              <a:rPr lang="en-US" dirty="0"/>
              <a:t>Level 1Band In-Flight Calibration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AD41C3-C923-F07A-2F51-C462957B3C1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2275" y="1823895"/>
            <a:ext cx="6177776" cy="2910469"/>
          </a:xfrm>
        </p:spPr>
        <p:txBody>
          <a:bodyPr/>
          <a:lstStyle/>
          <a:p>
            <a:r>
              <a:rPr lang="en-US" dirty="0"/>
              <a:t>Improvements to the radiometric calibration and straylight correction for the UV spectrometer.</a:t>
            </a:r>
          </a:p>
          <a:p>
            <a:r>
              <a:rPr lang="en-US" dirty="0"/>
              <a:t>Correction for a sharp detector feature for the UVIS detector.</a:t>
            </a:r>
          </a:p>
          <a:p>
            <a:r>
              <a:rPr lang="en-US" dirty="0"/>
              <a:t>Routine updates to correct for optical degradation.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DD66BEF-C7D1-82A3-5A94-DC1C17115B0A}"/>
              </a:ext>
            </a:extLst>
          </p:cNvPr>
          <p:cNvGrpSpPr/>
          <p:nvPr/>
        </p:nvGrpSpPr>
        <p:grpSpPr>
          <a:xfrm>
            <a:off x="7170234" y="1454151"/>
            <a:ext cx="4761726" cy="5212962"/>
            <a:chOff x="7170234" y="1454151"/>
            <a:chExt cx="4761726" cy="521296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240DCC6-384F-9F6D-817E-8DD69A1D0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70234" y="1454151"/>
              <a:ext cx="4761726" cy="521296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C297CA-F6B3-F087-D2CA-E7224149F7DE}"/>
                </a:ext>
              </a:extLst>
            </p:cNvPr>
            <p:cNvSpPr txBox="1"/>
            <p:nvPr/>
          </p:nvSpPr>
          <p:spPr>
            <a:xfrm>
              <a:off x="7560527" y="1639229"/>
              <a:ext cx="5100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UV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86BDCBD-3381-D1DD-8442-FDDB8BFFBD76}"/>
                </a:ext>
              </a:extLst>
            </p:cNvPr>
            <p:cNvSpPr txBox="1"/>
            <p:nvPr/>
          </p:nvSpPr>
          <p:spPr>
            <a:xfrm>
              <a:off x="7547936" y="2909797"/>
              <a:ext cx="7649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UVIS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1BD864-7E6D-252E-B0EA-13F4DB7F0EF1}"/>
                </a:ext>
              </a:extLst>
            </p:cNvPr>
            <p:cNvSpPr txBox="1"/>
            <p:nvPr/>
          </p:nvSpPr>
          <p:spPr>
            <a:xfrm>
              <a:off x="7547936" y="4102086"/>
              <a:ext cx="6158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NIR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D014220-F81B-9F51-ABFB-2FB7F11C59BD}"/>
                </a:ext>
              </a:extLst>
            </p:cNvPr>
            <p:cNvSpPr txBox="1"/>
            <p:nvPr/>
          </p:nvSpPr>
          <p:spPr>
            <a:xfrm>
              <a:off x="7600835" y="5313526"/>
              <a:ext cx="8274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SWIR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151619F-3741-8A69-FCDD-E05C0CE710C2}"/>
              </a:ext>
            </a:extLst>
          </p:cNvPr>
          <p:cNvSpPr txBox="1"/>
          <p:nvPr/>
        </p:nvSpPr>
        <p:spPr>
          <a:xfrm>
            <a:off x="1226634" y="5982564"/>
            <a:ext cx="2892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http://mps.tropomi.eu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71953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DFC8E-9051-2C44-A60D-E51982075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82" y="171054"/>
            <a:ext cx="9566461" cy="54367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Level 2 Evolution Highlights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C0744A-0DC4-6747-A402-56FDD2E6BEEF}"/>
              </a:ext>
            </a:extLst>
          </p:cNvPr>
          <p:cNvSpPr txBox="1"/>
          <p:nvPr/>
        </p:nvSpPr>
        <p:spPr>
          <a:xfrm>
            <a:off x="510415" y="1976486"/>
            <a:ext cx="1187469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S5P SO</a:t>
            </a:r>
            <a:r>
              <a:rPr lang="en-US" sz="2400" baseline="-25000" dirty="0"/>
              <a:t>2</a:t>
            </a:r>
            <a:r>
              <a:rPr lang="en-US" sz="2400" dirty="0"/>
              <a:t> COBRA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SO</a:t>
            </a:r>
            <a:r>
              <a:rPr lang="en-US" sz="2400" baseline="-25000" dirty="0"/>
              <a:t>2 </a:t>
            </a:r>
            <a:r>
              <a:rPr lang="en-US" sz="2400" dirty="0"/>
              <a:t>Layer Height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Cloud Mask for CH</a:t>
            </a:r>
            <a:r>
              <a:rPr lang="en-US" sz="2400" baseline="-25000" dirty="0"/>
              <a:t>4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Aerosol Layer Height</a:t>
            </a:r>
          </a:p>
        </p:txBody>
      </p:sp>
      <p:sp>
        <p:nvSpPr>
          <p:cNvPr id="11" name="Rechteck 1">
            <a:extLst>
              <a:ext uri="{FF2B5EF4-FFF2-40B4-BE49-F238E27FC236}">
                <a16:creationId xmlns:a16="http://schemas.microsoft.com/office/drawing/2014/main" id="{B6F8E96A-8BCB-D50A-4EC2-48676AFC8CAD}"/>
              </a:ext>
            </a:extLst>
          </p:cNvPr>
          <p:cNvSpPr/>
          <p:nvPr/>
        </p:nvSpPr>
        <p:spPr>
          <a:xfrm>
            <a:off x="2884260" y="6527960"/>
            <a:ext cx="3400290" cy="318100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pPr algn="ctr"/>
            <a:r>
              <a:rPr lang="en-US" sz="1467" i="1" dirty="0">
                <a:solidFill>
                  <a:schemeClr val="bg1"/>
                </a:solidFill>
              </a:rPr>
              <a:t>Courtesy ATM-MPC, Nicolas </a:t>
            </a:r>
            <a:r>
              <a:rPr lang="en-US" sz="1467" i="1" dirty="0" err="1">
                <a:solidFill>
                  <a:schemeClr val="bg1"/>
                </a:solidFill>
              </a:rPr>
              <a:t>Theys</a:t>
            </a:r>
            <a:endParaRPr lang="en-US" sz="1467" dirty="0">
              <a:solidFill>
                <a:schemeClr val="bg1"/>
              </a:solidFill>
            </a:endParaRPr>
          </a:p>
        </p:txBody>
      </p:sp>
      <p:pic>
        <p:nvPicPr>
          <p:cNvPr id="13" name="Picture 12" descr="A screenshot of a map&#10;&#10;Description automatically generated">
            <a:extLst>
              <a:ext uri="{FF2B5EF4-FFF2-40B4-BE49-F238E27FC236}">
                <a16:creationId xmlns:a16="http://schemas.microsoft.com/office/drawing/2014/main" id="{EEF84288-FAD5-240C-E23F-737EAE7C4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761" y="1232873"/>
            <a:ext cx="4962920" cy="5625127"/>
          </a:xfrm>
          <a:prstGeom prst="rect">
            <a:avLst/>
          </a:prstGeom>
        </p:spPr>
      </p:pic>
      <p:pic>
        <p:nvPicPr>
          <p:cNvPr id="14" name="Picture 13" descr="A close-up of a chart&#10;&#10;Description automatically generated">
            <a:extLst>
              <a:ext uri="{FF2B5EF4-FFF2-40B4-BE49-F238E27FC236}">
                <a16:creationId xmlns:a16="http://schemas.microsoft.com/office/drawing/2014/main" id="{61CFF4E7-5D90-DA44-D993-80FBA03F5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17" t="21047" r="5200" b="26149"/>
          <a:stretch/>
        </p:blipFill>
        <p:spPr>
          <a:xfrm>
            <a:off x="11370898" y="2551315"/>
            <a:ext cx="821103" cy="260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35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55FF05-F532-058F-B968-8CD788F96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117A314-C64A-77D5-CA42-16E6DD9E6D9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95" y="67728"/>
            <a:ext cx="1917976" cy="10769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FE3F93-C0A1-A62B-C5D6-01AF78D26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701359"/>
            <a:ext cx="10923588" cy="739711"/>
          </a:xfrm>
        </p:spPr>
        <p:txBody>
          <a:bodyPr/>
          <a:lstStyle/>
          <a:p>
            <a:r>
              <a:rPr lang="en-US" dirty="0"/>
              <a:t>TROPOMI Data Availability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7DB547-417A-FD01-451F-A7C6B5144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D5870-647E-47C9-9DBE-56F672B81189}" type="datetime4">
              <a:rPr lang="en-US" smtClean="0"/>
              <a:t>October 14, 2024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45ADE7-472C-6BA1-94DF-E60AFA130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Royal Netherlands Meteorological Institute</a:t>
            </a: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4A8C7-34AA-1EA5-F13F-DB1AC6714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7</a:t>
            </a:fld>
            <a:endParaRPr lang="nl-NL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A4A9F5-0231-DB1B-8743-A6683C73C096}"/>
              </a:ext>
            </a:extLst>
          </p:cNvPr>
          <p:cNvSpPr/>
          <p:nvPr/>
        </p:nvSpPr>
        <p:spPr>
          <a:xfrm>
            <a:off x="633412" y="1604293"/>
            <a:ext cx="3566160" cy="129844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Copernicus Dataspace</a:t>
            </a:r>
          </a:p>
          <a:p>
            <a:pPr algn="ctr"/>
            <a:r>
              <a:rPr lang="en-US" sz="1600" dirty="0"/>
              <a:t>Operational L1 and L2 data</a:t>
            </a:r>
          </a:p>
          <a:p>
            <a:pPr algn="ctr"/>
            <a:r>
              <a:rPr lang="en-US" sz="1400" dirty="0"/>
              <a:t>https://</a:t>
            </a:r>
            <a:r>
              <a:rPr lang="en-US" sz="1400" dirty="0" err="1"/>
              <a:t>dataspace.copernicus.eu</a:t>
            </a:r>
            <a:endParaRPr lang="en-US" sz="1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4778FC-2A4A-4AA0-601A-67B2F9EB6C4C}"/>
              </a:ext>
            </a:extLst>
          </p:cNvPr>
          <p:cNvSpPr/>
          <p:nvPr/>
        </p:nvSpPr>
        <p:spPr>
          <a:xfrm>
            <a:off x="4675060" y="1604293"/>
            <a:ext cx="3566160" cy="129844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S5P-PAL</a:t>
            </a:r>
          </a:p>
          <a:p>
            <a:pPr algn="ctr"/>
            <a:r>
              <a:rPr lang="en-US" sz="1600" dirty="0"/>
              <a:t>Scientific L2 and L3 data</a:t>
            </a:r>
          </a:p>
          <a:p>
            <a:pPr algn="ctr"/>
            <a:r>
              <a:rPr lang="en-US" sz="1400" dirty="0"/>
              <a:t>https://data-portal.s5p-pal.com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E38612-EAA0-EECE-3740-ED6AA0D99FA6}"/>
              </a:ext>
            </a:extLst>
          </p:cNvPr>
          <p:cNvSpPr/>
          <p:nvPr/>
        </p:nvSpPr>
        <p:spPr>
          <a:xfrm>
            <a:off x="633412" y="3150962"/>
            <a:ext cx="3566160" cy="129844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TEMIS</a:t>
            </a:r>
          </a:p>
          <a:p>
            <a:pPr algn="ctr"/>
            <a:r>
              <a:rPr lang="en-US" sz="1600" dirty="0"/>
              <a:t>Regional and  gridded NO2 data</a:t>
            </a:r>
          </a:p>
          <a:p>
            <a:pPr algn="ctr"/>
            <a:r>
              <a:rPr lang="en-US" sz="1600" dirty="0"/>
              <a:t>https://</a:t>
            </a:r>
            <a:r>
              <a:rPr lang="en-US" sz="1600" dirty="0" err="1"/>
              <a:t>www.temis.nl</a:t>
            </a:r>
            <a:endParaRPr lang="en-US" sz="1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A100C5-73EE-E1C0-36C5-D088309BEA5B}"/>
              </a:ext>
            </a:extLst>
          </p:cNvPr>
          <p:cNvSpPr/>
          <p:nvPr/>
        </p:nvSpPr>
        <p:spPr>
          <a:xfrm>
            <a:off x="4675060" y="3150962"/>
            <a:ext cx="3566160" cy="129844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NASA</a:t>
            </a:r>
          </a:p>
          <a:p>
            <a:pPr algn="ctr"/>
            <a:r>
              <a:rPr lang="en-US" sz="1600" dirty="0"/>
              <a:t>Operational L1 and L2 data</a:t>
            </a:r>
          </a:p>
          <a:p>
            <a:pPr algn="ctr"/>
            <a:r>
              <a:rPr lang="en-US" sz="1050" dirty="0"/>
              <a:t>https://</a:t>
            </a:r>
            <a:r>
              <a:rPr lang="en-US" sz="1050" dirty="0" err="1"/>
              <a:t>www.earthdata.nasa.gov</a:t>
            </a:r>
            <a:r>
              <a:rPr lang="en-US" sz="1050" dirty="0"/>
              <a:t>/sensors/</a:t>
            </a:r>
            <a:r>
              <a:rPr lang="en-US" sz="1050" dirty="0" err="1"/>
              <a:t>tropomi</a:t>
            </a:r>
            <a:endParaRPr lang="en-US" sz="105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261C11D-C398-0AC7-385B-B752FFBDCE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39" b="94731" l="3418" r="94708">
                        <a14:foregroundMark x1="8820" y1="33296" x2="19294" y2="17601"/>
                        <a14:foregroundMark x1="23043" y1="11771" x2="49945" y2="5381"/>
                        <a14:foregroundMark x1="58104" y1="6951" x2="66703" y2="8969"/>
                        <a14:foregroundMark x1="66703" y1="8969" x2="83241" y2="18386"/>
                        <a14:foregroundMark x1="32856" y1="90807" x2="49283" y2="92152"/>
                        <a14:foregroundMark x1="49283" y1="92152" x2="76847" y2="81054"/>
                        <a14:foregroundMark x1="76847" y1="81054" x2="89305" y2="69843"/>
                        <a14:foregroundMark x1="89305" y1="69843" x2="92172" y2="60090"/>
                        <a14:foregroundMark x1="92172" y1="60090" x2="90628" y2="48430"/>
                        <a14:foregroundMark x1="47409" y1="3251" x2="52370" y2="3251"/>
                        <a14:foregroundMark x1="3087" y1="44283" x2="3087" y2="52915"/>
                        <a14:foregroundMark x1="3087" y1="52915" x2="7387" y2="61771"/>
                        <a14:foregroundMark x1="7387" y1="61771" x2="13892" y2="66368"/>
                        <a14:foregroundMark x1="13892" y1="66368" x2="11136" y2="58296"/>
                        <a14:foregroundMark x1="11136" y1="58296" x2="18082" y2="78700"/>
                        <a14:foregroundMark x1="3638" y1="50897" x2="5292" y2="44619"/>
                        <a14:foregroundMark x1="33848" y1="93722" x2="51599" y2="94731"/>
                        <a14:foregroundMark x1="51599" y1="94731" x2="64388" y2="92937"/>
                        <a14:foregroundMark x1="93385" y1="42265" x2="96031" y2="50224"/>
                        <a14:foregroundMark x1="96031" y1="50224" x2="94708" y2="57960"/>
                        <a14:foregroundMark x1="94708" y1="57960" x2="94487" y2="55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5369" y="4848377"/>
            <a:ext cx="2054654" cy="20200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8BFBD5-02F1-1718-21D7-B2D5542860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5893" y="4759742"/>
            <a:ext cx="2939518" cy="19596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B9A968-798C-D265-85BD-6DDB1CB0C7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412" y="4909049"/>
            <a:ext cx="2939518" cy="189871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6A52F42-EF0D-B036-5548-9A9E8CE17B4F}"/>
              </a:ext>
            </a:extLst>
          </p:cNvPr>
          <p:cNvSpPr/>
          <p:nvPr/>
        </p:nvSpPr>
        <p:spPr>
          <a:xfrm>
            <a:off x="8625840" y="3136352"/>
            <a:ext cx="3566160" cy="12984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... and …</a:t>
            </a:r>
          </a:p>
          <a:p>
            <a:pPr algn="ctr"/>
            <a:r>
              <a:rPr lang="en-US" sz="1400" dirty="0"/>
              <a:t>Google Earth Engine</a:t>
            </a:r>
          </a:p>
          <a:p>
            <a:pPr algn="ctr"/>
            <a:r>
              <a:rPr lang="en-US" sz="1400" dirty="0"/>
              <a:t>https://</a:t>
            </a:r>
            <a:r>
              <a:rPr lang="en-US" sz="1400" dirty="0" err="1"/>
              <a:t>geoservice.dlr.de</a:t>
            </a:r>
            <a:endParaRPr lang="en-US" sz="1400" dirty="0"/>
          </a:p>
          <a:p>
            <a:pPr algn="ctr"/>
            <a:r>
              <a:rPr lang="en-US" sz="1400" dirty="0"/>
              <a:t>https://</a:t>
            </a:r>
            <a:r>
              <a:rPr lang="en-US" sz="1400" dirty="0" err="1"/>
              <a:t>terrascope.be</a:t>
            </a:r>
            <a:r>
              <a:rPr lang="en-US" sz="1400" dirty="0"/>
              <a:t>/</a:t>
            </a:r>
            <a:r>
              <a:rPr lang="en-US" sz="1400" dirty="0" err="1"/>
              <a:t>en</a:t>
            </a:r>
            <a:endParaRPr lang="en-US"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772694-EB0B-9F42-E6FE-C6FF2D91D0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32778" r="20572" b="32025"/>
          <a:stretch/>
        </p:blipFill>
        <p:spPr bwMode="auto">
          <a:xfrm>
            <a:off x="10633338" y="234725"/>
            <a:ext cx="1362073" cy="51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763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2D1159-8529-578F-3E23-6560FDB6F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defPPr>
              <a:defRPr lang="nl-NL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5FDD1D-963E-4E91-B5EF-F0834DB95975}" type="datetime4">
              <a:rPr lang="nl-NL" smtClean="0"/>
              <a:pPr/>
              <a:t>14 oktober 2024</a:t>
            </a:fld>
            <a:endParaRPr lang="nl-NL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A6C606-3D32-1922-3568-57F389136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nl-NL"/>
            </a:defPPr>
            <a:lvl1pPr marL="0" algn="l" defTabSz="914400" rtl="0" eaLnBrk="1" latinLnBrk="0" hangingPunct="1"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Koninklijk Nederlands Meteorologisch Instituut</a:t>
            </a:r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C25515-21EB-6EA6-377C-10AAFF66E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defPPr>
              <a:defRPr lang="nl-NL"/>
            </a:defPPr>
            <a:lvl1pPr marL="0" algn="r" defTabSz="914400" rtl="0" eaLnBrk="1" latinLnBrk="0" hangingPunct="1"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0A0A6AF-03C5-477E-939A-E28F7E7F05EA}" type="slidenum">
              <a:rPr lang="nl-NL" smtClean="0"/>
              <a:pPr/>
              <a:t>8</a:t>
            </a:fld>
            <a:endParaRPr lang="nl-NL" dirty="0"/>
          </a:p>
        </p:txBody>
      </p:sp>
      <p:pic>
        <p:nvPicPr>
          <p:cNvPr id="5" name="middle_east_2022_may_aug_zoom" descr="middle_east_2022_may_aug_zoom">
            <a:hlinkClick r:id="" action="ppaction://media"/>
            <a:extLst>
              <a:ext uri="{FF2B5EF4-FFF2-40B4-BE49-F238E27FC236}">
                <a16:creationId xmlns:a16="http://schemas.microsoft.com/office/drawing/2014/main" id="{87B4AB7F-0B9F-2064-DEAD-53D9D5D216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4763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BC3E6A-EE1F-7321-07F3-E1FB8990D98D}"/>
              </a:ext>
            </a:extLst>
          </p:cNvPr>
          <p:cNvSpPr txBox="1"/>
          <p:nvPr/>
        </p:nvSpPr>
        <p:spPr>
          <a:xfrm>
            <a:off x="114300" y="0"/>
            <a:ext cx="40034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tropospheric column density</a:t>
            </a:r>
          </a:p>
          <a:p>
            <a:r>
              <a:rPr lang="en-US" dirty="0">
                <a:solidFill>
                  <a:schemeClr val="bg1"/>
                </a:solidFill>
              </a:rPr>
              <a:t>May-August 2022</a:t>
            </a:r>
          </a:p>
          <a:p>
            <a:r>
              <a:rPr lang="en-US" sz="1600" dirty="0">
                <a:solidFill>
                  <a:schemeClr val="bg1"/>
                </a:solidFill>
              </a:rPr>
              <a:t>KNMI</a:t>
            </a:r>
          </a:p>
        </p:txBody>
      </p:sp>
    </p:spTree>
    <p:extLst>
      <p:ext uri="{BB962C8B-B14F-4D97-AF65-F5344CB8AC3E}">
        <p14:creationId xmlns:p14="http://schemas.microsoft.com/office/powerpoint/2010/main" val="29235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67F8363-AF1B-DC66-B31D-F573621B7792}"/>
              </a:ext>
            </a:extLst>
          </p:cNvPr>
          <p:cNvSpPr txBox="1">
            <a:spLocks/>
          </p:cNvSpPr>
          <p:nvPr/>
        </p:nvSpPr>
        <p:spPr>
          <a:xfrm>
            <a:off x="594544" y="474368"/>
            <a:ext cx="9475285" cy="68674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A6D6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000" dirty="0"/>
              <a:t>Data Applications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DB6C0A-87EF-4840-7F18-DF2253419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956" y="4077845"/>
            <a:ext cx="4740906" cy="267214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FCCC14D-9110-3B80-971D-A60764C3BCF0}"/>
              </a:ext>
            </a:extLst>
          </p:cNvPr>
          <p:cNvGrpSpPr/>
          <p:nvPr/>
        </p:nvGrpSpPr>
        <p:grpSpPr>
          <a:xfrm>
            <a:off x="6943068" y="1034265"/>
            <a:ext cx="4394497" cy="2834606"/>
            <a:chOff x="763878" y="1720092"/>
            <a:chExt cx="4394497" cy="2834606"/>
          </a:xfrm>
        </p:grpSpPr>
        <p:pic>
          <p:nvPicPr>
            <p:cNvPr id="8" name="Picture 7" descr="A graph of different colored lines&#10;&#10;Description automatically generated with medium confidence">
              <a:extLst>
                <a:ext uri="{FF2B5EF4-FFF2-40B4-BE49-F238E27FC236}">
                  <a16:creationId xmlns:a16="http://schemas.microsoft.com/office/drawing/2014/main" id="{DA650967-D37A-CF44-3F69-7BE6F14CA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87" t="43963" r="10821" b="18662"/>
            <a:stretch/>
          </p:blipFill>
          <p:spPr>
            <a:xfrm>
              <a:off x="763878" y="1720092"/>
              <a:ext cx="4394497" cy="2302802"/>
            </a:xfrm>
            <a:prstGeom prst="rect">
              <a:avLst/>
            </a:prstGeom>
          </p:spPr>
        </p:pic>
        <p:pic>
          <p:nvPicPr>
            <p:cNvPr id="9" name="Picture 8" descr="A graph of different colored lines&#10;&#10;Description automatically generated with medium confidence">
              <a:extLst>
                <a:ext uri="{FF2B5EF4-FFF2-40B4-BE49-F238E27FC236}">
                  <a16:creationId xmlns:a16="http://schemas.microsoft.com/office/drawing/2014/main" id="{C9BD7862-6722-5A6F-72CF-B579237C7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78" t="81823" r="12001" b="2603"/>
            <a:stretch/>
          </p:blipFill>
          <p:spPr>
            <a:xfrm>
              <a:off x="1747570" y="3947921"/>
              <a:ext cx="2427111" cy="606777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329243F-2323-3368-3DAC-AB981940D31E}"/>
                </a:ext>
              </a:extLst>
            </p:cNvPr>
            <p:cNvSpPr/>
            <p:nvPr/>
          </p:nvSpPr>
          <p:spPr>
            <a:xfrm>
              <a:off x="2065867" y="1720092"/>
              <a:ext cx="372533" cy="232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F180C65-0548-205A-BE85-3D9840A267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84" y="108009"/>
            <a:ext cx="1137015" cy="1262080"/>
          </a:xfrm>
          <a:prstGeom prst="rect">
            <a:avLst/>
          </a:prstGeom>
        </p:spPr>
      </p:pic>
      <p:pic>
        <p:nvPicPr>
          <p:cNvPr id="14" name="Picture 13" descr="A graph of a graph showing the engine load&#10;&#10;Description automatically generated with medium confidence">
            <a:extLst>
              <a:ext uri="{FF2B5EF4-FFF2-40B4-BE49-F238E27FC236}">
                <a16:creationId xmlns:a16="http://schemas.microsoft.com/office/drawing/2014/main" id="{A55E177F-ADD3-5537-63EA-C7BE851A58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2"/>
          <a:stretch/>
        </p:blipFill>
        <p:spPr>
          <a:xfrm>
            <a:off x="286758" y="1508461"/>
            <a:ext cx="6073422" cy="41140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35768A2-507D-16DE-4EBA-C1D0729E95C8}"/>
              </a:ext>
            </a:extLst>
          </p:cNvPr>
          <p:cNvSpPr txBox="1"/>
          <p:nvPr/>
        </p:nvSpPr>
        <p:spPr>
          <a:xfrm>
            <a:off x="691517" y="5624940"/>
            <a:ext cx="401103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Riess</a:t>
            </a:r>
            <a:r>
              <a:rPr lang="en-US" dirty="0"/>
              <a:t> et al, submitted RSE, 2024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3D85DE-7719-BC38-ACE7-97E7D1F40AC4}"/>
              </a:ext>
            </a:extLst>
          </p:cNvPr>
          <p:cNvSpPr txBox="1"/>
          <p:nvPr/>
        </p:nvSpPr>
        <p:spPr>
          <a:xfrm>
            <a:off x="446033" y="6391183"/>
            <a:ext cx="2251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WUR | ILT | KNMI</a:t>
            </a:r>
          </a:p>
        </p:txBody>
      </p:sp>
    </p:spTree>
    <p:extLst>
      <p:ext uri="{BB962C8B-B14F-4D97-AF65-F5344CB8AC3E}">
        <p14:creationId xmlns:p14="http://schemas.microsoft.com/office/powerpoint/2010/main" val="2539744299"/>
      </p:ext>
    </p:extLst>
  </p:cSld>
  <p:clrMapOvr>
    <a:masterClrMapping/>
  </p:clrMapOvr>
</p:sld>
</file>

<file path=ppt/theme/theme1.xml><?xml version="1.0" encoding="utf-8"?>
<a:theme xmlns:a="http://schemas.openxmlformats.org/drawingml/2006/main" name="KNMI sjabloon voor Powerpoint ENG breedbeeld IenW">
  <a:themeElements>
    <a:clrScheme name="Rijks Licht Blauw">
      <a:dk1>
        <a:srgbClr val="000000"/>
      </a:dk1>
      <a:lt1>
        <a:srgbClr val="FFFFFF"/>
      </a:lt1>
      <a:dk2>
        <a:srgbClr val="8EC9E7"/>
      </a:dk2>
      <a:lt2>
        <a:srgbClr val="EDF7FB"/>
      </a:lt2>
      <a:accent1>
        <a:srgbClr val="017BC6"/>
      </a:accent1>
      <a:accent2>
        <a:srgbClr val="FFB612"/>
      </a:accent2>
      <a:accent3>
        <a:srgbClr val="42145F"/>
      </a:accent3>
      <a:accent4>
        <a:srgbClr val="00689A"/>
      </a:accent4>
      <a:accent5>
        <a:srgbClr val="663227"/>
      </a:accent5>
      <a:accent6>
        <a:srgbClr val="38870D"/>
      </a:accent6>
      <a:hlink>
        <a:srgbClr val="017BC6"/>
      </a:hlink>
      <a:folHlink>
        <a:srgbClr val="B2D6EE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9" id="{679BD963-B7F7-014D-8604-DB591A414DAF}" vid="{E42E6A84-805E-FD4D-BC33-FB7D3DCAE149}"/>
    </a:ext>
  </a:extLst>
</a:theme>
</file>

<file path=ppt/theme/theme2.xml><?xml version="1.0" encoding="utf-8"?>
<a:theme xmlns:a="http://schemas.openxmlformats.org/drawingml/2006/main" name="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5PVT_L1_Campaigns_summary" id="{854F98B7-375D-F947-BA6D-EEB9C30B6D47}" vid="{34E2C310-72C0-FB47-90C8-FB1DB91FB00C}"/>
    </a:ext>
  </a:extLst>
</a:theme>
</file>

<file path=ppt/theme/theme3.xml><?xml version="1.0" encoding="utf-8"?>
<a:theme xmlns:a="http://schemas.openxmlformats.org/drawingml/2006/main" name="KNMI sjabloon voor Powerpoint NL breedbeeld IenW">
  <a:themeElements>
    <a:clrScheme name="Rijks Licht Blauw">
      <a:dk1>
        <a:srgbClr val="000000"/>
      </a:dk1>
      <a:lt1>
        <a:srgbClr val="FFFFFF"/>
      </a:lt1>
      <a:dk2>
        <a:srgbClr val="8EC9E7"/>
      </a:dk2>
      <a:lt2>
        <a:srgbClr val="EDF7FB"/>
      </a:lt2>
      <a:accent1>
        <a:srgbClr val="017BC6"/>
      </a:accent1>
      <a:accent2>
        <a:srgbClr val="FFB612"/>
      </a:accent2>
      <a:accent3>
        <a:srgbClr val="42145F"/>
      </a:accent3>
      <a:accent4>
        <a:srgbClr val="00689A"/>
      </a:accent4>
      <a:accent5>
        <a:srgbClr val="663227"/>
      </a:accent5>
      <a:accent6>
        <a:srgbClr val="38870D"/>
      </a:accent6>
      <a:hlink>
        <a:srgbClr val="017BC6"/>
      </a:hlink>
      <a:folHlink>
        <a:srgbClr val="B2D6EE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9" id="{679BD963-B7F7-014D-8604-DB591A414DAF}" vid="{E42E6A84-805E-FD4D-BC33-FB7D3DCAE149}"/>
    </a:ext>
  </a:extLst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KNMI sjabloon voor Powerpoint ENG breedbeeld IenW</Template>
  <TotalTime>981</TotalTime>
  <Words>755</Words>
  <Application>Microsoft Macintosh PowerPoint</Application>
  <PresentationFormat>Widescreen</PresentationFormat>
  <Paragraphs>178</Paragraphs>
  <Slides>15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MS PGothic</vt:lpstr>
      <vt:lpstr>Arial</vt:lpstr>
      <vt:lpstr>Calibri</vt:lpstr>
      <vt:lpstr>Verdana</vt:lpstr>
      <vt:lpstr>Wingdings</vt:lpstr>
      <vt:lpstr>KNMI sjabloon voor Powerpoint ENG breedbeeld IenW</vt:lpstr>
      <vt:lpstr>NEW ESA Presentation 16-9</vt:lpstr>
      <vt:lpstr>KNMI sjabloon voor Powerpoint NL breedbeeld IenW</vt:lpstr>
      <vt:lpstr>Sentinel-5P Mission Status</vt:lpstr>
      <vt:lpstr>PowerPoint Presentation</vt:lpstr>
      <vt:lpstr>ATM- MPC Level 2 Operational Products</vt:lpstr>
      <vt:lpstr>PowerPoint Presentation</vt:lpstr>
      <vt:lpstr>Level 1Band In-Flight Calibration</vt:lpstr>
      <vt:lpstr>Level 2 Evolution Highlights</vt:lpstr>
      <vt:lpstr>TROPOMI Data Availability</vt:lpstr>
      <vt:lpstr>PowerPoint Presentation</vt:lpstr>
      <vt:lpstr>PowerPoint Presentation</vt:lpstr>
      <vt:lpstr>3 Sentinels to detect Methane Emissions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Pepijn.Veefkind@partners.tno.nl</dc:creator>
  <cp:lastModifiedBy>Pepijn.Veefkind@partners.tno.nl</cp:lastModifiedBy>
  <cp:revision>13</cp:revision>
  <dcterms:created xsi:type="dcterms:W3CDTF">2024-10-14T06:36:27Z</dcterms:created>
  <dcterms:modified xsi:type="dcterms:W3CDTF">2024-10-14T22:58:02Z</dcterms:modified>
</cp:coreProperties>
</file>