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b7147925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b7147925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30b7147925c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urier New"/>
              <a:buNone/>
            </a:pPr>
            <a:r>
              <a:rPr lang="en-US" sz="1200">
                <a:latin typeface="Courier New"/>
                <a:ea typeface="Courier New"/>
                <a:cs typeface="Courier New"/>
                <a:sym typeface="Courier New"/>
              </a:rPr>
              <a:t>TBD   Al-Emam, Omar  United Kingdom</a:t>
            </a:r>
            <a:endParaRPr/>
          </a:p>
        </p:txBody>
      </p:sp>
      <p:sp>
        <p:nvSpPr>
          <p:cNvPr id="142" name="Google Shape;142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7.jpg"/><Relationship Id="rId8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covid.cdc.gov/covid-data-tracker/#county-view?list_select_state=Maryland&amp;data-type=CommunityLevels&amp;list_select_county=2403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4E79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4201266" y="1773656"/>
            <a:ext cx="6069331" cy="29845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AC-VC #20 </a:t>
            </a:r>
            <a:b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Annual Meeting</a:t>
            </a:r>
            <a:b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October 15-18, 2024</a:t>
            </a:r>
            <a:b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College Park, MD</a:t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4857065" y="1370344"/>
            <a:ext cx="4757737" cy="700088"/>
          </a:xfrm>
          <a:prstGeom prst="ribbon2">
            <a:avLst>
              <a:gd fmla="val 16667" name="adj1"/>
              <a:gd fmla="val 50000" name="adj2"/>
            </a:avLst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4857064" y="4879908"/>
            <a:ext cx="4757737" cy="700088"/>
          </a:xfrm>
          <a:prstGeom prst="ribbon2">
            <a:avLst>
              <a:gd fmla="val 16667" name="adj1"/>
              <a:gd fmla="val 50000" name="adj2"/>
            </a:avLst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EOS Logo | CEOS | Committee on Earth Observation Satellites" id="92" name="Google Shape;9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07230" y="-110891"/>
            <a:ext cx="2784770" cy="15011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ymbols of NASA - NASA" id="93" name="Google Shape;9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35903" y="460696"/>
            <a:ext cx="19431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DLR Logo.svg - Wikipedia" id="94" name="Google Shape;94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9209" y="2503533"/>
            <a:ext cx="19431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bout the NOAA emblem and logo | National Oceanic and ..." id="95" name="Google Shape;95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49087" y="506614"/>
            <a:ext cx="19431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 – ESA Brand Centre" id="96" name="Google Shape;96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335903" y="2503533"/>
            <a:ext cx="1943100" cy="18300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SA JPL (@NASAJPL) / X" id="97" name="Google Shape;97;p1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29209" y="4500452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335900" y="4467175"/>
            <a:ext cx="1943100" cy="21431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 txBox="1"/>
          <p:nvPr>
            <p:ph idx="1" type="subTitle"/>
          </p:nvPr>
        </p:nvSpPr>
        <p:spPr>
          <a:xfrm>
            <a:off x="495175" y="2089275"/>
            <a:ext cx="11253600" cy="2706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3800"/>
              <a:t>Meeting is delayed because of technical difficulties at the venue. Please stay tuned, we will provide an update shortly.</a:t>
            </a:r>
            <a:endParaRPr b="1" sz="3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4E79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hank you banner vector illustration , Print ready Thank you banner flat  style vector, Printable thank you entrance, decoration stock vector image  26382251 Vector Art at Vecteezy" id="110" name="Google Shape;11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4794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5"/>
          <p:cNvSpPr/>
          <p:nvPr/>
        </p:nvSpPr>
        <p:spPr>
          <a:xfrm>
            <a:off x="2339467" y="4794250"/>
            <a:ext cx="7513082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7CAAC"/>
                </a:solidFill>
                <a:latin typeface="Calibri"/>
                <a:ea typeface="Calibri"/>
                <a:cs typeface="Calibri"/>
                <a:sym typeface="Calibri"/>
              </a:rPr>
              <a:t>OAR Climate Program Office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7CAAC"/>
                </a:solidFill>
                <a:latin typeface="Calibri"/>
                <a:ea typeface="Calibri"/>
                <a:cs typeface="Calibri"/>
                <a:sym typeface="Calibri"/>
              </a:rPr>
              <a:t>for Sponsoring the AC-VC #20 Meeting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7CAAC"/>
                </a:solidFill>
                <a:latin typeface="Calibri"/>
                <a:ea typeface="Calibri"/>
                <a:cs typeface="Calibri"/>
                <a:sym typeface="Calibri"/>
              </a:rPr>
              <a:t>(Monika Kopacz and Shiv Das)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4E79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/>
          <p:nvPr>
            <p:ph type="title"/>
          </p:nvPr>
        </p:nvSpPr>
        <p:spPr>
          <a:xfrm>
            <a:off x="838200" y="365126"/>
            <a:ext cx="10515600" cy="407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Breaks and Lunch</a:t>
            </a:r>
            <a:endParaRPr/>
          </a:p>
        </p:txBody>
      </p:sp>
      <p:sp>
        <p:nvSpPr>
          <p:cNvPr id="118" name="Google Shape;118;p16"/>
          <p:cNvSpPr txBox="1"/>
          <p:nvPr>
            <p:ph idx="1" type="body"/>
          </p:nvPr>
        </p:nvSpPr>
        <p:spPr>
          <a:xfrm>
            <a:off x="498764" y="978794"/>
            <a:ext cx="10855036" cy="58792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Coffee and snacks will be available before the meeting and during breaks.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Lunch will be served in the lobby.  Conference rooms can be used to sit down, chat with colleagues, and have your lunch.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In case your dietary needs are not met, see one of us.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Happy Hour at 6 PM on Tuesday at Denizens Brewing Co. </a:t>
            </a:r>
            <a:r>
              <a:rPr i="1" lang="en-US" sz="3200">
                <a:solidFill>
                  <a:schemeClr val="lt1"/>
                </a:solidFill>
              </a:rPr>
              <a:t>4550 Van Buren St. Riverdale Maryland.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i="1" sz="32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highlight>
                  <a:srgbClr val="00FFFF"/>
                </a:highlight>
              </a:rPr>
              <a:t>NO FOOD OR DRINKS (except Speakers’ water) are allowed in the Auditorium. Food and Drinks ARE allowed in the Meeting Rooms.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4E79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>
            <p:ph type="title"/>
          </p:nvPr>
        </p:nvSpPr>
        <p:spPr>
          <a:xfrm>
            <a:off x="838200" y="365126"/>
            <a:ext cx="10515600" cy="407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Miscellaneous</a:t>
            </a:r>
            <a:endParaRPr/>
          </a:p>
        </p:txBody>
      </p:sp>
      <p:sp>
        <p:nvSpPr>
          <p:cNvPr id="125" name="Google Shape;125;p17"/>
          <p:cNvSpPr txBox="1"/>
          <p:nvPr>
            <p:ph idx="1" type="body"/>
          </p:nvPr>
        </p:nvSpPr>
        <p:spPr>
          <a:xfrm>
            <a:off x="498764" y="978794"/>
            <a:ext cx="10855036" cy="4195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Eric Beach will be taking pictures during the meeting.  Please sign the permission slip if you have not done so;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Parking across the street (5825 University Research Court) is also free and allowed;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For all other general questions (metro, shuttle service etc.,), please contact Larry Flynn.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4E79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Disclaimers</a:t>
            </a:r>
            <a:endParaRPr/>
          </a:p>
        </p:txBody>
      </p:sp>
      <p:sp>
        <p:nvSpPr>
          <p:cNvPr id="131" name="Google Shape;131;p18"/>
          <p:cNvSpPr txBox="1"/>
          <p:nvPr>
            <p:ph idx="1" type="body"/>
          </p:nvPr>
        </p:nvSpPr>
        <p:spPr>
          <a:xfrm>
            <a:off x="1724361" y="2173116"/>
            <a:ext cx="8915400" cy="3936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solidFill>
                  <a:schemeClr val="lt1"/>
                </a:solidFill>
              </a:rPr>
              <a:t>"The contents of this presentation are those of the authors and do not necessarily reflect any position of the US Government or the National Oceanic and Atmospheric Administration.“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4E79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/>
          <p:nvPr>
            <p:ph type="title"/>
          </p:nvPr>
        </p:nvSpPr>
        <p:spPr>
          <a:xfrm>
            <a:off x="838200" y="365126"/>
            <a:ext cx="10515600" cy="407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Wi-Fi</a:t>
            </a:r>
            <a:endParaRPr/>
          </a:p>
        </p:txBody>
      </p:sp>
      <p:sp>
        <p:nvSpPr>
          <p:cNvPr id="138" name="Google Shape;138;p19"/>
          <p:cNvSpPr txBox="1"/>
          <p:nvPr>
            <p:ph idx="1" type="body"/>
          </p:nvPr>
        </p:nvSpPr>
        <p:spPr>
          <a:xfrm>
            <a:off x="704850" y="13303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 sz="3200">
                <a:solidFill>
                  <a:schemeClr val="lt1"/>
                </a:solidFill>
              </a:rPr>
              <a:t>To access the public guest WiFi in NCWCP, you will need to open your WiFi network menu and select the “noaaguest” WiFi network.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 sz="3200">
                <a:solidFill>
                  <a:schemeClr val="lt1"/>
                </a:solidFill>
              </a:rPr>
              <a:t>At one point, you will need to identify a NOAA sponsor. Enter my email: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 sz="3200">
                <a:solidFill>
                  <a:schemeClr val="lt1"/>
                </a:solidFill>
              </a:rPr>
              <a:t>Lawrence.E.Flynn@noaa.gov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 sz="3200">
                <a:solidFill>
                  <a:schemeClr val="lt1"/>
                </a:solidFill>
              </a:rPr>
              <a:t>I will get a message with a link to activate your guest account for this week.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 sz="3200">
                <a:solidFill>
                  <a:schemeClr val="lt1"/>
                </a:solidFill>
              </a:rPr>
              <a:t>Alternatively, you should be able to use eduroam through UMD if you have a university (.edu) email.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4E79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>
            <p:ph type="title"/>
          </p:nvPr>
        </p:nvSpPr>
        <p:spPr>
          <a:xfrm>
            <a:off x="838200" y="18753"/>
            <a:ext cx="10515600" cy="854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Foreign National Visitors</a:t>
            </a:r>
            <a:endParaRPr/>
          </a:p>
        </p:txBody>
      </p:sp>
      <p:sp>
        <p:nvSpPr>
          <p:cNvPr id="145" name="Google Shape;145;p20"/>
          <p:cNvSpPr txBox="1"/>
          <p:nvPr>
            <p:ph idx="1" type="body"/>
          </p:nvPr>
        </p:nvSpPr>
        <p:spPr>
          <a:xfrm>
            <a:off x="443345" y="746976"/>
            <a:ext cx="10910455" cy="6092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solidFill>
                  <a:schemeClr val="lt1"/>
                </a:solidFill>
              </a:rPr>
              <a:t>I, Lawrence Flynn, give the following Visitors explicit permission to use the Guest WiFi and their laptops and smart phones while in the NOAA NCWCP Conference Center area: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Cho, Jeseul            Korea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Choi, Eric             Canada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  Loyola, Diego          Germany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Lamminpaeae, Otto      Finland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MaKeever, Jason        Canada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Shiomi, Kei            Japan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Somkuti, Peter         Austria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Tanimoto, Hiroshi      Japan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Veefkind, Joris        Netherlands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Verhoelst, Tijl        Belgium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Yu, Jeongah            Korea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4E79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/>
          <p:nvPr>
            <p:ph type="title"/>
          </p:nvPr>
        </p:nvSpPr>
        <p:spPr>
          <a:xfrm>
            <a:off x="838200" y="365126"/>
            <a:ext cx="10515600" cy="9478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Health</a:t>
            </a:r>
            <a:endParaRPr/>
          </a:p>
        </p:txBody>
      </p:sp>
      <p:sp>
        <p:nvSpPr>
          <p:cNvPr id="151" name="Google Shape;151;p21"/>
          <p:cNvSpPr txBox="1"/>
          <p:nvPr>
            <p:ph idx="1" type="body"/>
          </p:nvPr>
        </p:nvSpPr>
        <p:spPr>
          <a:xfrm>
            <a:off x="838200" y="1406769"/>
            <a:ext cx="10515600" cy="4770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en-US" sz="3600">
                <a:solidFill>
                  <a:schemeClr val="lt1"/>
                </a:solidFill>
              </a:rPr>
              <a:t>Covid, Flu, Health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It’s a big auditorium. Spread out if you want to.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Mask usage is encouraged / requested / recommended. We have number of k95 masks available if you want one.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We have color-coded  wristbands to show your preference for social distancing.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solidFill>
                  <a:schemeClr val="lt1"/>
                </a:solidFill>
              </a:rPr>
              <a:t>Yellow Elbow Bumps OK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>
                <a:solidFill>
                  <a:schemeClr val="lt1"/>
                </a:solidFill>
              </a:rPr>
              <a:t>Red Keep six feet / two meter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</a:rPr>
              <a:t>Prince George’s County </a:t>
            </a:r>
            <a:r>
              <a:rPr lang="en-US" sz="3200" u="sng">
                <a:solidFill>
                  <a:schemeClr val="hlink"/>
                </a:solidFill>
                <a:hlinkClick r:id="rId3"/>
              </a:rPr>
              <a:t>CDC COVID Data Tracker: County View</a:t>
            </a:r>
            <a:r>
              <a:rPr lang="en-US" sz="3200">
                <a:solidFill>
                  <a:schemeClr val="lt1"/>
                </a:solidFill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