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  <p:sldMasterId id="2147483686" r:id="rId2"/>
  </p:sldMasterIdLst>
  <p:notesMasterIdLst>
    <p:notesMasterId r:id="rId11"/>
  </p:notesMasterIdLst>
  <p:handoutMasterIdLst>
    <p:handoutMasterId r:id="rId12"/>
  </p:handoutMasterIdLst>
  <p:sldIdLst>
    <p:sldId id="348" r:id="rId3"/>
    <p:sldId id="427" r:id="rId4"/>
    <p:sldId id="425" r:id="rId5"/>
    <p:sldId id="429" r:id="rId6"/>
    <p:sldId id="428" r:id="rId7"/>
    <p:sldId id="426" r:id="rId8"/>
    <p:sldId id="430" r:id="rId9"/>
    <p:sldId id="410" r:id="rId10"/>
  </p:sldIdLst>
  <p:sldSz cx="9144000" cy="5143500" type="screen16x9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C000"/>
    <a:srgbClr val="648BB9"/>
    <a:srgbClr val="048CC7"/>
    <a:srgbClr val="FF1919"/>
    <a:srgbClr val="FF0000"/>
    <a:srgbClr val="000000"/>
    <a:srgbClr val="00B0F0"/>
    <a:srgbClr val="953735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8" autoAdjust="0"/>
    <p:restoredTop sz="94719" autoAdjust="0"/>
  </p:normalViewPr>
  <p:slideViewPr>
    <p:cSldViewPr snapToGrid="0" snapToObjects="1">
      <p:cViewPr varScale="1">
        <p:scale>
          <a:sx n="147" d="100"/>
          <a:sy n="147" d="100"/>
        </p:scale>
        <p:origin x="840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170" y="6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C285-EAA1-4BF1-8824-EBA7FBFBC102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A611-5664-4A55-B8E5-EDC322DD5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9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12C97-61B9-4CD2-91B0-6CA8FD8E3BB5}" type="datetimeFigureOut">
              <a:rPr lang="en-GB"/>
              <a:pPr>
                <a:defRPr/>
              </a:pPr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673395-3B4C-4273-B986-EEB45EBF5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8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6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44633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028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8459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3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150699" y="4552130"/>
            <a:ext cx="5935320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200" b="1" dirty="0" smtClean="0">
              <a:solidFill>
                <a:srgbClr val="92D050"/>
              </a:solidFill>
              <a:effectLst/>
              <a:latin typeface="Frutiger 45 Light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1200" b="1" dirty="0" smtClean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 Virtual Constellation on Atmospheric Composition</a:t>
            </a:r>
          </a:p>
        </p:txBody>
      </p:sp>
    </p:spTree>
    <p:extLst>
      <p:ext uri="{BB962C8B-B14F-4D97-AF65-F5344CB8AC3E}">
        <p14:creationId xmlns:p14="http://schemas.microsoft.com/office/powerpoint/2010/main" val="12519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9242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708" y="0"/>
            <a:ext cx="6827344" cy="85725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bira_iasb-2010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806" y="4698005"/>
            <a:ext cx="389791" cy="3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" y="4647722"/>
            <a:ext cx="623455" cy="49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8141"/>
          <a:stretch/>
        </p:blipFill>
        <p:spPr bwMode="auto">
          <a:xfrm>
            <a:off x="1152605" y="4848625"/>
            <a:ext cx="652716" cy="2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5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4910139"/>
            <a:ext cx="1905000" cy="2077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4827-4C93-4F94-BB81-DAE4C57F04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5CFC9-CD1E-3B4B-8629-B8F2C3D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83" y="1"/>
            <a:ext cx="4547237" cy="8572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4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028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  <p:pic>
        <p:nvPicPr>
          <p:cNvPr id="7" name="ceos_logo.png"/>
          <p:cNvPicPr/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8135056" y="115165"/>
            <a:ext cx="843602" cy="3099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2"/>
          <p:cNvSpPr>
            <a:spLocks noGrp="1"/>
          </p:cNvSpPr>
          <p:nvPr>
            <p:ph type="sldNum" sz="quarter" idx="4"/>
          </p:nvPr>
        </p:nvSpPr>
        <p:spPr>
          <a:xfrm>
            <a:off x="4350103" y="4942205"/>
            <a:ext cx="530327" cy="21544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lang="en-US" sz="750" b="1" kern="1200" dirty="0" smtClean="0">
                <a:solidFill>
                  <a:srgbClr val="002060"/>
                </a:solidFill>
                <a:effectLst/>
                <a:latin typeface="Frutiger 45 Light"/>
                <a:ea typeface="Times New Roman"/>
                <a:cs typeface="Arial"/>
              </a:defRPr>
            </a:lvl1pPr>
          </a:lstStyle>
          <a:p>
            <a:fld id="{FF419846-19B2-43B5-AD43-4E59F61CFFE1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Textfeld 7"/>
          <p:cNvSpPr txBox="1"/>
          <p:nvPr userDrawn="1"/>
        </p:nvSpPr>
        <p:spPr>
          <a:xfrm>
            <a:off x="12273" y="4935627"/>
            <a:ext cx="2967660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750" b="1" dirty="0" smtClean="0">
                <a:solidFill>
                  <a:srgbClr val="002060"/>
                </a:solidFill>
                <a:effectLst/>
                <a:latin typeface="Frutiger 45 Light"/>
                <a:ea typeface="Times New Roman"/>
                <a:cs typeface="Arial"/>
              </a:rPr>
              <a:t>CEOS AC-VC-16 teleconference, June 8-12, 2020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35314" y="4931989"/>
            <a:ext cx="3678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750" b="1" i="0" kern="1200" dirty="0" smtClean="0">
                <a:solidFill>
                  <a:srgbClr val="002060"/>
                </a:solidFill>
                <a:effectLst/>
                <a:latin typeface="Frutiger 45 Light"/>
                <a:ea typeface="Times New Roman"/>
                <a:cs typeface="Arial"/>
              </a:rPr>
              <a:t> J.-C. Lambert et al.  -  </a:t>
            </a:r>
            <a:r>
              <a:rPr lang="en-GB" sz="750" b="1" i="0" kern="1200" noProof="0" dirty="0" smtClean="0">
                <a:solidFill>
                  <a:srgbClr val="002060"/>
                </a:solidFill>
                <a:effectLst/>
                <a:latin typeface="Frutiger 45 Light"/>
                <a:ea typeface="Times New Roman"/>
                <a:cs typeface="Arial"/>
              </a:rPr>
              <a:t>Tropospheric Ozone Validation </a:t>
            </a:r>
            <a:r>
              <a:rPr lang="fr-BE" sz="750" b="1" i="0" kern="1200" dirty="0" smtClean="0">
                <a:solidFill>
                  <a:srgbClr val="002060"/>
                </a:solidFill>
                <a:effectLst/>
                <a:latin typeface="Frutiger 45 Light"/>
                <a:ea typeface="Times New Roman"/>
                <a:cs typeface="Arial"/>
              </a:rPr>
              <a:t>Plan </a:t>
            </a:r>
            <a:endParaRPr lang="fr-BE" sz="750" b="1" i="0" kern="1200" dirty="0">
              <a:solidFill>
                <a:srgbClr val="002060"/>
              </a:solidFill>
              <a:effectLst/>
              <a:latin typeface="Frutiger 45 Ligh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0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r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430" y="-4253"/>
            <a:ext cx="4263570" cy="51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7"/>
          <p:cNvSpPr txBox="1"/>
          <p:nvPr userDrawn="1"/>
        </p:nvSpPr>
        <p:spPr>
          <a:xfrm>
            <a:off x="6151789" y="4935627"/>
            <a:ext cx="2967660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750" b="1" dirty="0" smtClean="0">
                <a:solidFill>
                  <a:schemeClr val="tx1"/>
                </a:solidFill>
                <a:effectLst/>
                <a:latin typeface="Frutiger 45 Light"/>
                <a:ea typeface="Times New Roman"/>
                <a:cs typeface="Arial"/>
              </a:rPr>
              <a:t>CEOS AC-VC-17, June 7-11, 2021</a:t>
            </a:r>
          </a:p>
        </p:txBody>
      </p:sp>
    </p:spTree>
    <p:extLst>
      <p:ext uri="{BB962C8B-B14F-4D97-AF65-F5344CB8AC3E}">
        <p14:creationId xmlns:p14="http://schemas.microsoft.com/office/powerpoint/2010/main" val="35842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"/>
          <p:cNvSpPr txBox="1">
            <a:spLocks/>
          </p:cNvSpPr>
          <p:nvPr/>
        </p:nvSpPr>
        <p:spPr bwMode="auto">
          <a:xfrm>
            <a:off x="288919" y="1951572"/>
            <a:ext cx="8337043" cy="15240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2060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2060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2060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2060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206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Proposal for AC-VC #18 in Brussels</a:t>
            </a:r>
          </a:p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14-18 March 2022 (TBC)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1800" dirty="0" smtClean="0">
                <a:solidFill>
                  <a:srgbClr val="FFFFFF"/>
                </a:solidFill>
              </a:rPr>
              <a:t>co-hosted by BIRA-IASB and BELSPO</a:t>
            </a:r>
          </a:p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FFFFFF"/>
                </a:solidFill>
              </a:rPr>
              <a:t>at the Royal Institute of Natural Sciences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1"/>
          <p:cNvSpPr/>
          <p:nvPr/>
        </p:nvSpPr>
        <p:spPr>
          <a:xfrm>
            <a:off x="288919" y="4096928"/>
            <a:ext cx="5257800" cy="935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Contacts: Jean-Christopher Lambert, Nathalie Kalb, </a:t>
            </a:r>
          </a:p>
          <a:p>
            <a:pPr lvl="0" defTabSz="914400">
              <a:lnSpc>
                <a:spcPct val="140000"/>
              </a:lnSpc>
              <a:defRPr>
                <a:solidFill>
                  <a:srgbClr val="000000"/>
                </a:solidFill>
              </a:defRPr>
            </a:pPr>
            <a:r>
              <a:rPr lang="en-US" sz="10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05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               and Michel Van </a:t>
            </a:r>
            <a:r>
              <a:rPr lang="en-US" sz="105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Roozendael</a:t>
            </a:r>
            <a:endParaRPr lang="en-US" sz="105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40000"/>
              </a:lnSpc>
              <a:defRPr>
                <a:solidFill>
                  <a:srgbClr val="000000"/>
                </a:solidFill>
              </a:defRPr>
            </a:pPr>
            <a:r>
              <a:rPr lang="fr-BE" sz="1050" spc="-3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Royal Belgian Institute for </a:t>
            </a:r>
            <a:r>
              <a:rPr lang="fr-BE" sz="1050" spc="-3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Space</a:t>
            </a:r>
            <a:r>
              <a:rPr lang="fr-BE" sz="1050" spc="-3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Aeronomy (IASB-BIRA)</a:t>
            </a:r>
          </a:p>
          <a:p>
            <a:pPr lvl="0" defTabSz="914400">
              <a:lnSpc>
                <a:spcPct val="140000"/>
              </a:lnSpc>
              <a:defRPr>
                <a:solidFill>
                  <a:srgbClr val="000000"/>
                </a:solidFill>
              </a:defRPr>
            </a:pPr>
            <a:endParaRPr lang="en-US" sz="500" spc="-3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40000"/>
              </a:lnSpc>
              <a:defRPr>
                <a:solidFill>
                  <a:srgbClr val="000000"/>
                </a:solidFill>
              </a:defRPr>
            </a:pPr>
            <a:endParaRPr sz="500" spc="-3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5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01830" y="104886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0"/>
          <p:cNvSpPr txBox="1">
            <a:spLocks/>
          </p:cNvSpPr>
          <p:nvPr/>
        </p:nvSpPr>
        <p:spPr>
          <a:xfrm>
            <a:off x="327054" y="1113265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1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235987"/>
            <a:ext cx="1101193" cy="98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6"/>
          <a:stretch/>
        </p:blipFill>
        <p:spPr>
          <a:xfrm>
            <a:off x="8073635" y="235987"/>
            <a:ext cx="825887" cy="9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16" y="3180619"/>
            <a:ext cx="2392242" cy="159780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1132305"/>
            <a:ext cx="2360715" cy="157577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algn="ctr">
              <a:lnSpc>
                <a:spcPct val="150000"/>
              </a:lnSpc>
            </a:pPr>
            <a:r>
              <a:rPr lang="fr-BE" sz="2000" b="1" dirty="0" smtClean="0"/>
              <a:t>Venue: Royal Belgian Institute of Natural Sciences</a:t>
            </a:r>
            <a:br>
              <a:rPr lang="fr-BE" sz="2000" b="1" dirty="0" smtClean="0"/>
            </a:br>
            <a:r>
              <a:rPr lang="fr-BE" sz="1100" dirty="0" smtClean="0"/>
              <a:t>Rue </a:t>
            </a:r>
            <a:r>
              <a:rPr lang="fr-BE" sz="1100" dirty="0" err="1" smtClean="0"/>
              <a:t>Vautier</a:t>
            </a:r>
            <a:r>
              <a:rPr lang="fr-BE" sz="1100" dirty="0" smtClean="0"/>
              <a:t> 29, 1000 Brussels, </a:t>
            </a:r>
            <a:r>
              <a:rPr lang="fr-BE" sz="1100" dirty="0" err="1" smtClean="0"/>
              <a:t>Belgium</a:t>
            </a:r>
            <a:endParaRPr lang="fr-BE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83" y="1351385"/>
            <a:ext cx="3268422" cy="316660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514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08166" y="895089"/>
            <a:ext cx="685783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81000" indent="-3810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de-DE" sz="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200" dirty="0" smtClean="0">
                <a:latin typeface="Arial"/>
                <a:ea typeface="Arial"/>
                <a:cs typeface="Arial"/>
                <a:sym typeface="Arial"/>
              </a:rPr>
              <a:t>North Sea marine survey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200" dirty="0" smtClean="0">
                <a:latin typeface="Arial"/>
                <a:ea typeface="Arial"/>
                <a:cs typeface="Arial"/>
                <a:sym typeface="Arial"/>
              </a:rPr>
              <a:t>Physical, chemical and meteorological parameters over North Sea</a:t>
            </a:r>
          </a:p>
          <a:p>
            <a:pPr marL="171450" lvl="0" indent="-17145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200" dirty="0" smtClean="0">
                <a:latin typeface="Arial"/>
                <a:ea typeface="Arial"/>
                <a:cs typeface="Arial"/>
                <a:sym typeface="Arial"/>
              </a:rPr>
              <a:t>Belgian </a:t>
            </a:r>
            <a:r>
              <a:rPr lang="de-DE" sz="1200" dirty="0">
                <a:latin typeface="Arial"/>
                <a:ea typeface="Arial"/>
                <a:cs typeface="Arial"/>
                <a:sym typeface="Arial"/>
              </a:rPr>
              <a:t>Maritime Data Centre (BMDC), SeaDataNet member</a:t>
            </a:r>
          </a:p>
          <a:p>
            <a:pPr marL="171450" lvl="0" indent="-17145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200" dirty="0" smtClean="0">
                <a:latin typeface="Arial"/>
                <a:ea typeface="Arial"/>
                <a:cs typeface="Arial"/>
                <a:sym typeface="Arial"/>
              </a:rPr>
              <a:t>Ship-, aircraft- and shore-based </a:t>
            </a:r>
            <a:endParaRPr lang="de-DE" sz="12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lnSpc>
                <a:spcPct val="150000"/>
              </a:lnSpc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200" dirty="0" smtClean="0">
                <a:latin typeface="Arial"/>
                <a:ea typeface="Arial"/>
                <a:cs typeface="Arial"/>
                <a:sym typeface="Arial"/>
              </a:rPr>
              <a:t>WaterHypernet for </a:t>
            </a:r>
            <a:r>
              <a:rPr lang="de-DE" sz="1200" dirty="0">
                <a:latin typeface="Arial"/>
                <a:ea typeface="Arial"/>
                <a:cs typeface="Arial"/>
                <a:sym typeface="Arial"/>
              </a:rPr>
              <a:t>water (ocean, lake…) colour</a:t>
            </a:r>
            <a:br>
              <a:rPr lang="de-DE" sz="1200" dirty="0">
                <a:latin typeface="Arial"/>
                <a:ea typeface="Arial"/>
                <a:cs typeface="Arial"/>
                <a:sym typeface="Arial"/>
              </a:rPr>
            </a:br>
            <a:endParaRPr lang="de-DE"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5024" y="0"/>
            <a:ext cx="6381428" cy="857250"/>
          </a:xfrm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r>
              <a:rPr lang="fr-BE" sz="2000" b="1" dirty="0" smtClean="0"/>
              <a:t>Royal Belgian Institute of Natural Sciences</a:t>
            </a:r>
            <a:br>
              <a:rPr lang="fr-BE" sz="2000" b="1" dirty="0" smtClean="0"/>
            </a:br>
            <a:r>
              <a:rPr lang="fr-BE" sz="1400" b="1" dirty="0" smtClean="0"/>
              <a:t>A CEOS WGCV Partner</a:t>
            </a:r>
            <a:endParaRPr lang="fr-B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42870" y="1099215"/>
            <a:ext cx="28037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IRSN/MUMM </a:t>
            </a:r>
            <a:r>
              <a:rPr kumimoji="0" lang="fr-BE" sz="8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North</a:t>
            </a:r>
            <a:r>
              <a:rPr kumimoji="0" lang="fr-BE" sz="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BE" sz="8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Sea</a:t>
            </a:r>
            <a:r>
              <a:rPr kumimoji="0" lang="fr-BE" sz="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BE" sz="8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measurements</a:t>
            </a:r>
            <a:endParaRPr kumimoji="0" lang="fr-BE" sz="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42870" y="1247352"/>
            <a:ext cx="3250721" cy="1947875"/>
            <a:chOff x="266700" y="3819070"/>
            <a:chExt cx="4000497" cy="2295749"/>
          </a:xfrm>
        </p:grpSpPr>
        <p:grpSp>
          <p:nvGrpSpPr>
            <p:cNvPr id="13" name="Group 12"/>
            <p:cNvGrpSpPr/>
            <p:nvPr/>
          </p:nvGrpSpPr>
          <p:grpSpPr>
            <a:xfrm>
              <a:off x="266700" y="3819070"/>
              <a:ext cx="4000497" cy="2295749"/>
              <a:chOff x="266700" y="3878858"/>
              <a:chExt cx="3695700" cy="2118717"/>
            </a:xfrm>
          </p:grpSpPr>
          <p:pic>
            <p:nvPicPr>
              <p:cNvPr id="17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" y="3962400"/>
                <a:ext cx="3508375" cy="203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3406" y="3878858"/>
                <a:ext cx="813569" cy="881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407" y="5119687"/>
                <a:ext cx="809993" cy="87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68967" y="4140301"/>
              <a:ext cx="192477" cy="518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367" y="3529294"/>
            <a:ext cx="2826310" cy="13676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62" y="2715736"/>
            <a:ext cx="1467637" cy="1956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166" y="2830883"/>
            <a:ext cx="2329198" cy="1483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2746" y="3763876"/>
            <a:ext cx="1298498" cy="9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84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Meeting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90" y="1556282"/>
            <a:ext cx="3049549" cy="2006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7693" y="1074224"/>
            <a:ext cx="34841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Auditorium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150 seats</a:t>
            </a:r>
            <a:endParaRPr kumimoji="0" lang="en-US" sz="11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99" y="4105013"/>
            <a:ext cx="5074506" cy="866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29913" y="3745745"/>
            <a:ext cx="34841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Smaller Meeting Rooms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52" y="1793418"/>
            <a:ext cx="2035629" cy="1526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6643" y="1254811"/>
            <a:ext cx="348417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Dinosaur Mezzanine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250 m² - 200 standing</a:t>
            </a:r>
            <a:endParaRPr kumimoji="0" lang="en-US" sz="11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78" y="1782988"/>
            <a:ext cx="1986431" cy="1489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20790" y="1261090"/>
            <a:ext cx="348417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VIP Room (lunch)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180 m² - 150 standing</a:t>
            </a:r>
            <a:endParaRPr kumimoji="0" lang="en-US" sz="11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5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5" y="1083322"/>
            <a:ext cx="3988264" cy="1929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01" y="1149319"/>
            <a:ext cx="3041416" cy="147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53" y="2913157"/>
            <a:ext cx="3680112" cy="1780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52" y="3352800"/>
            <a:ext cx="2112041" cy="15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5285"/>
          <a:stretch/>
        </p:blipFill>
        <p:spPr>
          <a:xfrm>
            <a:off x="2452813" y="202667"/>
            <a:ext cx="5590761" cy="4794837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5494084" y="3406589"/>
            <a:ext cx="1515036" cy="1228164"/>
          </a:xfrm>
          <a:prstGeom prst="ellipse">
            <a:avLst/>
          </a:prstGeom>
          <a:noFill/>
          <a:ln w="762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749" y="1015678"/>
            <a:ext cx="1921008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Location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the heart of the European quarter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2569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Direct connections to Brussels Airport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2569"/>
              </a:solidFill>
            </a:endParaRPr>
          </a:p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569"/>
                </a:solidFill>
              </a:rPr>
              <a:t>Walking distance </a:t>
            </a:r>
            <a:r>
              <a:rPr lang="en-US" dirty="0" smtClean="0">
                <a:solidFill>
                  <a:srgbClr val="002569"/>
                </a:solidFill>
              </a:rPr>
              <a:t>   from train and      metro stations</a:t>
            </a:r>
          </a:p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569"/>
                </a:solidFill>
              </a:rPr>
              <a:t>Hotels, restaurants, pubs…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157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" t="1581" r="2318" b="1629"/>
          <a:stretch/>
        </p:blipFill>
        <p:spPr>
          <a:xfrm>
            <a:off x="0" y="0"/>
            <a:ext cx="9137227" cy="5143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6634" y="1585894"/>
            <a:ext cx="109315" cy="94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8986" y="320253"/>
            <a:ext cx="33663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</a:rPr>
              <a:t>14-18 March 2022 (TBC)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11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17AB-AF4C-8043-811F-DACE12CD5F7B}"/>
              </a:ext>
            </a:extLst>
          </p:cNvPr>
          <p:cNvSpPr txBox="1">
            <a:spLocks/>
          </p:cNvSpPr>
          <p:nvPr/>
        </p:nvSpPr>
        <p:spPr>
          <a:xfrm>
            <a:off x="223520" y="1420633"/>
            <a:ext cx="8238565" cy="2514600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375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576695" indent="-233795">
              <a:spcBef>
                <a:spcPts val="375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891539" indent="-205739">
              <a:spcBef>
                <a:spcPts val="375"/>
              </a:spcBef>
              <a:buSzPct val="100000"/>
              <a:buFont typeface="Arial"/>
              <a:buChar char="o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257300" indent="-228600">
              <a:spcBef>
                <a:spcPts val="375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1628775" indent="-257175">
              <a:spcBef>
                <a:spcPts val="375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17145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0574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24003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27432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GB" sz="2800" dirty="0"/>
          </a:p>
          <a:p>
            <a:pPr marL="0" indent="0" defTabSz="914400">
              <a:buFont typeface="Arial"/>
              <a:buNone/>
            </a:pPr>
            <a:endParaRPr lang="en-GB" sz="2800" dirty="0"/>
          </a:p>
          <a:p>
            <a:pPr marL="0" indent="0" defTabSz="914400">
              <a:buFont typeface="Arial"/>
              <a:buNone/>
            </a:pPr>
            <a:r>
              <a:rPr lang="en-GB" sz="2800" dirty="0" smtClean="0"/>
              <a:t>We look forward to welcoming you </a:t>
            </a:r>
          </a:p>
          <a:p>
            <a:pPr marL="0" indent="0" defTabSz="914400">
              <a:buFont typeface="Arial"/>
              <a:buNone/>
            </a:pPr>
            <a:r>
              <a:rPr lang="en-GB" sz="2800" dirty="0" smtClean="0"/>
              <a:t>in Brussels in Spring 2022 !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7" y="1210926"/>
            <a:ext cx="2216727" cy="33583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AC-VC-18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A-sl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Calibri Light</vt:lpstr>
      <vt:lpstr>Droid Serif</vt:lpstr>
      <vt:lpstr>Frutiger 45 Light</vt:lpstr>
      <vt:lpstr>Gill Sans MT</vt:lpstr>
      <vt:lpstr>Times New Roman</vt:lpstr>
      <vt:lpstr>BIRA-slim</vt:lpstr>
      <vt:lpstr>Default</vt:lpstr>
      <vt:lpstr>PowerPoint Presentation</vt:lpstr>
      <vt:lpstr>Venue: Royal Belgian Institute of Natural Sciences Rue Vautier 29, 1000 Brussels, Belgium</vt:lpstr>
      <vt:lpstr>Royal Belgian Institute of Natural Sciences A CEOS WGCV Partner</vt:lpstr>
      <vt:lpstr>Meeting Facilities</vt:lpstr>
      <vt:lpstr>Catering</vt:lpstr>
      <vt:lpstr>PowerPoint Presentation</vt:lpstr>
      <vt:lpstr>PowerPoint Presentation</vt:lpstr>
      <vt:lpstr>AC-VC-18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2020-07-13T13:08:52Z</dcterms:created>
  <dcterms:modified xsi:type="dcterms:W3CDTF">2021-06-11T10:52:12Z</dcterms:modified>
</cp:coreProperties>
</file>