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2"/>
    <p:sldMasterId id="2147483685" r:id="rId3"/>
  </p:sldMasterIdLst>
  <p:notesMasterIdLst>
    <p:notesMasterId r:id="rId12"/>
  </p:notesMasterIdLst>
  <p:handoutMasterIdLst>
    <p:handoutMasterId r:id="rId13"/>
  </p:handoutMasterIdLst>
  <p:sldIdLst>
    <p:sldId id="311" r:id="rId4"/>
    <p:sldId id="344" r:id="rId5"/>
    <p:sldId id="346" r:id="rId6"/>
    <p:sldId id="345" r:id="rId7"/>
    <p:sldId id="347" r:id="rId8"/>
    <p:sldId id="348" r:id="rId9"/>
    <p:sldId id="349" r:id="rId10"/>
    <p:sldId id="350" r:id="rId11"/>
  </p:sldIdLst>
  <p:sldSz cx="12195175" cy="6859588"/>
  <p:notesSz cx="9144000" cy="6858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795">
          <p15:clr>
            <a:srgbClr val="A4A3A4"/>
          </p15:clr>
        </p15:guide>
        <p15:guide id="3" orient="horz" pos="482">
          <p15:clr>
            <a:srgbClr val="A4A3A4"/>
          </p15:clr>
        </p15:guide>
        <p15:guide id="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FF33"/>
    <a:srgbClr val="75D050"/>
    <a:srgbClr val="95C759"/>
    <a:srgbClr val="686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68" y="198"/>
      </p:cViewPr>
      <p:guideLst>
        <p:guide orient="horz" pos="2160"/>
        <p:guide orient="horz" pos="2795"/>
        <p:guide orient="horz" pos="482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14" d="100"/>
          <a:sy n="114" d="100"/>
        </p:scale>
        <p:origin x="-1722" y="-96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42B47-E3E4-4BEC-832A-5B040640931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80F1B-A9B0-4102-A965-E217D5DC860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95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45B75E70-762A-4375-AA7C-DE9BB7CC9339}" type="datetimeFigureOut">
              <a:rPr lang="de-DE" smtClean="0"/>
              <a:pPr/>
              <a:t>10.06.2021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F1895BC-06EC-475A-97CA-BF53472F2E0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6837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5" descr="Folie_1-01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78399" y="1573200"/>
            <a:ext cx="10864800" cy="741600"/>
          </a:xfrm>
        </p:spPr>
        <p:txBody>
          <a:bodyPr/>
          <a:lstStyle>
            <a:lvl1pPr>
              <a:tabLst>
                <a:tab pos="2038350" algn="l"/>
              </a:tabLst>
              <a:defRPr b="1">
                <a:latin typeface="Corbel" panose="020B0503020204020204" pitchFamily="34" charset="0"/>
              </a:defRPr>
            </a:lvl1pPr>
          </a:lstStyle>
          <a:p>
            <a:pPr lvl="0"/>
            <a:r>
              <a:rPr lang="de-DE" noProof="0" dirty="0"/>
              <a:t>Titelmasterformat durch Klicken bearbeiten</a:t>
            </a:r>
          </a:p>
        </p:txBody>
      </p:sp>
      <p:sp>
        <p:nvSpPr>
          <p:cNvPr id="16" name="Rectangle 3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78399" y="2430000"/>
            <a:ext cx="10864800" cy="1152000"/>
          </a:xfr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rgbClr val="686868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de-DE" noProof="0" dirty="0"/>
              <a:t>Untertitel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4014240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FD: ganzseitig  Bild / 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8169" y="533333"/>
            <a:ext cx="10898838" cy="738358"/>
          </a:xfrm>
        </p:spPr>
        <p:txBody>
          <a:bodyPr/>
          <a:lstStyle/>
          <a:p>
            <a:r>
              <a:rPr lang="en-GB" noProof="0" dirty="0"/>
              <a:t>Click here to insert chart title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 hasCustomPrompt="1"/>
          </p:nvPr>
        </p:nvSpPr>
        <p:spPr>
          <a:xfrm>
            <a:off x="622464" y="1476750"/>
            <a:ext cx="10925627" cy="4339004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GB" noProof="0" dirty="0"/>
              <a:t>Click onto symbol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848931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DFD: Titel +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48169" y="1591568"/>
            <a:ext cx="10898838" cy="4339004"/>
          </a:xfrm>
        </p:spPr>
        <p:txBody>
          <a:bodyPr/>
          <a:lstStyle>
            <a:lvl1pPr marL="214290" indent="-214290">
              <a:buFont typeface="Symbol" panose="05050102010706020507" pitchFamily="18" charset="2"/>
              <a:buChar char=""/>
              <a:defRPr/>
            </a:lvl1pPr>
            <a:lvl2pPr marL="745728" indent="-214290">
              <a:buFont typeface="Symbol" panose="05050102010706020507" pitchFamily="18" charset="2"/>
              <a:buChar char=""/>
              <a:defRPr/>
            </a:lvl2pPr>
            <a:lvl3pPr marL="1281452" indent="-214290">
              <a:buFont typeface="Symbol" panose="05050102010706020507" pitchFamily="18" charset="2"/>
              <a:buChar char=""/>
              <a:defRPr/>
            </a:lvl3pPr>
            <a:lvl4pPr marL="1812891" indent="-214290">
              <a:buFont typeface="Symbol" panose="05050102010706020507" pitchFamily="18" charset="2"/>
              <a:buChar char=""/>
              <a:defRPr/>
            </a:lvl4pPr>
            <a:lvl5pPr marL="2344329" indent="-214290">
              <a:buFont typeface="Symbol" panose="05050102010706020507" pitchFamily="18" charset="2"/>
              <a:buChar char=""/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48169" y="530696"/>
            <a:ext cx="10898838" cy="738358"/>
          </a:xfrm>
        </p:spPr>
        <p:txBody>
          <a:bodyPr/>
          <a:lstStyle/>
          <a:p>
            <a:r>
              <a:rPr lang="en-GB" dirty="0"/>
              <a:t>Headline </a:t>
            </a: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br>
              <a:rPr lang="en-GB" dirty="0"/>
            </a:br>
            <a:r>
              <a:rPr lang="en-GB" dirty="0"/>
              <a:t>2nd line </a:t>
            </a: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dorum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9619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FD: mit Bild / 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8169" y="533333"/>
            <a:ext cx="10898838" cy="738358"/>
          </a:xfrm>
        </p:spPr>
        <p:txBody>
          <a:bodyPr/>
          <a:lstStyle/>
          <a:p>
            <a:r>
              <a:rPr lang="en-GB" noProof="0" dirty="0"/>
              <a:t>Click here to insert chart title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48170" y="1476750"/>
            <a:ext cx="5449419" cy="4339004"/>
          </a:xfrm>
        </p:spPr>
        <p:txBody>
          <a:bodyPr/>
          <a:lstStyle>
            <a:lvl1pPr marL="214290" indent="-214290">
              <a:buFont typeface="Symbol" panose="05050102010706020507" pitchFamily="18" charset="2"/>
              <a:buChar char="-"/>
              <a:defRPr/>
            </a:lvl1pPr>
            <a:lvl2pPr marL="745728" indent="-214290">
              <a:buFont typeface="Symbol" panose="05050102010706020507" pitchFamily="18" charset="2"/>
              <a:buChar char="-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81452" indent="-214290">
              <a:buFont typeface="Symbol" panose="05050102010706020507" pitchFamily="18" charset="2"/>
              <a:buChar char="-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812891" indent="-214290">
              <a:buFont typeface="Symbol" panose="05050102010706020507" pitchFamily="18" charset="2"/>
              <a:buChar char="-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344329" indent="-214290">
              <a:buFont typeface="Symbol" panose="05050102010706020507" pitchFamily="18" charset="2"/>
              <a:buChar char="-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/>
              <a:t>Fourth </a:t>
            </a:r>
            <a:r>
              <a:rPr lang="en-GB" noProof="0" dirty="0"/>
              <a:t>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 hasCustomPrompt="1"/>
          </p:nvPr>
        </p:nvSpPr>
        <p:spPr>
          <a:xfrm>
            <a:off x="6265631" y="1476750"/>
            <a:ext cx="5282458" cy="4339004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GB" noProof="0" dirty="0"/>
              <a:t>Click onto symbol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860320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FD: vollformatig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83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FD: Bild randabfa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8169" y="533333"/>
            <a:ext cx="10898838" cy="738358"/>
          </a:xfrm>
        </p:spPr>
        <p:txBody>
          <a:bodyPr/>
          <a:lstStyle/>
          <a:p>
            <a:r>
              <a:rPr lang="en-GB" noProof="0" dirty="0"/>
              <a:t>Click here to insert chart title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48170" y="1476750"/>
            <a:ext cx="5449419" cy="4339004"/>
          </a:xfrm>
        </p:spPr>
        <p:txBody>
          <a:bodyPr/>
          <a:lstStyle>
            <a:lvl1pPr marL="214290" indent="-214290">
              <a:buFont typeface="Symbol" panose="05050102010706020507" pitchFamily="18" charset="2"/>
              <a:buChar char="-"/>
              <a:defRPr/>
            </a:lvl1pPr>
            <a:lvl2pPr marL="745728" indent="-214290">
              <a:buFont typeface="Symbol" panose="05050102010706020507" pitchFamily="18" charset="2"/>
              <a:buChar char="-"/>
              <a:defRPr/>
            </a:lvl2pPr>
            <a:lvl3pPr marL="1281452" indent="-214290">
              <a:buFont typeface="Symbol" panose="05050102010706020507" pitchFamily="18" charset="2"/>
              <a:buChar char="-"/>
              <a:defRPr/>
            </a:lvl3pPr>
            <a:lvl4pPr marL="1812891" indent="-214290">
              <a:buFont typeface="Symbol" panose="05050102010706020507" pitchFamily="18" charset="2"/>
              <a:buChar char="-"/>
              <a:defRPr/>
            </a:lvl4pPr>
            <a:lvl5pPr marL="2344329" indent="-21429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 hasCustomPrompt="1"/>
          </p:nvPr>
        </p:nvSpPr>
        <p:spPr>
          <a:xfrm>
            <a:off x="6265631" y="1476750"/>
            <a:ext cx="5929544" cy="4339004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GB" noProof="0" dirty="0"/>
              <a:t>Click onto symbol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4215487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FD Bild max. Hö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8170" y="533333"/>
            <a:ext cx="5449419" cy="738358"/>
          </a:xfrm>
        </p:spPr>
        <p:txBody>
          <a:bodyPr/>
          <a:lstStyle/>
          <a:p>
            <a:r>
              <a:rPr lang="en-GB" noProof="0" dirty="0"/>
              <a:t>Click here to insert chart title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48170" y="1476750"/>
            <a:ext cx="5449419" cy="4339004"/>
          </a:xfrm>
        </p:spPr>
        <p:txBody>
          <a:bodyPr/>
          <a:lstStyle>
            <a:lvl1pPr marL="214290" indent="-214290">
              <a:buFont typeface="Symbol" panose="05050102010706020507" pitchFamily="18" charset="2"/>
              <a:buChar char="-"/>
              <a:defRPr/>
            </a:lvl1pPr>
            <a:lvl2pPr marL="745728" indent="-214290">
              <a:buFont typeface="Symbol" panose="05050102010706020507" pitchFamily="18" charset="2"/>
              <a:buChar char="-"/>
              <a:defRPr/>
            </a:lvl2pPr>
            <a:lvl3pPr marL="1281452" indent="-214290">
              <a:buFont typeface="Symbol" panose="05050102010706020507" pitchFamily="18" charset="2"/>
              <a:buChar char="-"/>
              <a:defRPr/>
            </a:lvl3pPr>
            <a:lvl4pPr marL="1812891" indent="-214290">
              <a:buFont typeface="Symbol" panose="05050102010706020507" pitchFamily="18" charset="2"/>
              <a:buChar char="-"/>
              <a:defRPr/>
            </a:lvl4pPr>
            <a:lvl5pPr marL="2344329" indent="-21429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 hasCustomPrompt="1"/>
          </p:nvPr>
        </p:nvSpPr>
        <p:spPr>
          <a:xfrm>
            <a:off x="6265631" y="548727"/>
            <a:ext cx="5929544" cy="5267027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GB" noProof="0" dirty="0"/>
              <a:t>Click onto symbol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951496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FD Vergleich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8169" y="530515"/>
            <a:ext cx="10898838" cy="738358"/>
          </a:xfrm>
        </p:spPr>
        <p:txBody>
          <a:bodyPr/>
          <a:lstStyle/>
          <a:p>
            <a:r>
              <a:rPr lang="en-GB" noProof="0" dirty="0"/>
              <a:t>Click here to insert chart title</a:t>
            </a:r>
          </a:p>
        </p:txBody>
      </p:sp>
      <p:sp>
        <p:nvSpPr>
          <p:cNvPr id="9" name="Textplatzhalter 1"/>
          <p:cNvSpPr>
            <a:spLocks noGrp="1"/>
          </p:cNvSpPr>
          <p:nvPr>
            <p:ph type="body" idx="13" hasCustomPrompt="1"/>
          </p:nvPr>
        </p:nvSpPr>
        <p:spPr>
          <a:xfrm>
            <a:off x="623554" y="1473935"/>
            <a:ext cx="5281375" cy="333502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rgbClr val="686868"/>
                </a:solidFill>
              </a:defRPr>
            </a:lvl1pPr>
          </a:lstStyle>
          <a:p>
            <a:pPr lvl="0"/>
            <a:r>
              <a:rPr lang="en-GB" noProof="0" dirty="0"/>
              <a:t>Click here to insert header line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idx="14" hasCustomPrompt="1"/>
          </p:nvPr>
        </p:nvSpPr>
        <p:spPr>
          <a:xfrm>
            <a:off x="6265631" y="1473935"/>
            <a:ext cx="5281375" cy="333502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rgbClr val="686868"/>
                </a:solidFill>
              </a:defRPr>
            </a:lvl1pPr>
          </a:lstStyle>
          <a:p>
            <a:pPr lvl="0"/>
            <a:r>
              <a:rPr lang="en-GB" noProof="0" dirty="0"/>
              <a:t>Click here to insert header line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48170" y="2024862"/>
            <a:ext cx="5281375" cy="3788077"/>
          </a:xfrm>
        </p:spPr>
        <p:txBody>
          <a:bodyPr/>
          <a:lstStyle>
            <a:lvl1pPr marL="214290" indent="-214290">
              <a:buFont typeface="Symbol" panose="05050102010706020507" pitchFamily="18" charset="2"/>
              <a:buChar char=""/>
              <a:defRPr/>
            </a:lvl1pPr>
            <a:lvl2pPr marL="745728" indent="-214290">
              <a:buFont typeface="Symbol" panose="05050102010706020507" pitchFamily="18" charset="2"/>
              <a:buChar char=""/>
              <a:defRPr/>
            </a:lvl2pPr>
            <a:lvl3pPr marL="1281452" indent="-214290">
              <a:buFont typeface="Symbol" panose="05050102010706020507" pitchFamily="18" charset="2"/>
              <a:buChar char=""/>
              <a:defRPr/>
            </a:lvl3pPr>
            <a:lvl4pPr marL="1812891" indent="-214290">
              <a:buFont typeface="Symbol" panose="05050102010706020507" pitchFamily="18" charset="2"/>
              <a:buChar char=""/>
              <a:defRPr/>
            </a:lvl4pPr>
            <a:lvl5pPr marL="2344329" indent="-214290">
              <a:buFont typeface="Symbol" panose="05050102010706020507" pitchFamily="18" charset="2"/>
              <a:buChar char=""/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6265631" y="2024862"/>
            <a:ext cx="5281375" cy="3788077"/>
          </a:xfrm>
        </p:spPr>
        <p:txBody>
          <a:bodyPr/>
          <a:lstStyle>
            <a:lvl1pPr marL="214290" indent="-214290">
              <a:buFont typeface="Symbol" panose="05050102010706020507" pitchFamily="18" charset="2"/>
              <a:buChar char="-"/>
              <a:defRPr/>
            </a:lvl1pPr>
            <a:lvl2pPr marL="745728" indent="-214290">
              <a:buFont typeface="Symbol" panose="05050102010706020507" pitchFamily="18" charset="2"/>
              <a:buChar char="-"/>
              <a:defRPr/>
            </a:lvl2pPr>
            <a:lvl3pPr marL="1281452" indent="-214290">
              <a:buFont typeface="Symbol" panose="05050102010706020507" pitchFamily="18" charset="2"/>
              <a:buChar char="-"/>
              <a:defRPr/>
            </a:lvl3pPr>
            <a:lvl4pPr marL="1812891" indent="-214290">
              <a:buFont typeface="Symbol" panose="05050102010706020507" pitchFamily="18" charset="2"/>
              <a:buChar char="-"/>
              <a:defRPr/>
            </a:lvl4pPr>
            <a:lvl5pPr marL="2344329" indent="-21429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0440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FD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147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35006103"/>
      </p:ext>
    </p:extLst>
  </p:cSld>
  <p:clrMapOvr>
    <a:masterClrMapping/>
  </p:clrMapOvr>
  <p:transition>
    <p:zoom dir="in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OC: Titel +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48169" y="1591568"/>
            <a:ext cx="10898838" cy="4339004"/>
          </a:xfrm>
        </p:spPr>
        <p:txBody>
          <a:bodyPr/>
          <a:lstStyle>
            <a:lvl1pPr marL="214290" indent="-214290">
              <a:buFont typeface="Symbol" panose="05050102010706020507" pitchFamily="18" charset="2"/>
              <a:buChar char=""/>
              <a:defRPr/>
            </a:lvl1pPr>
            <a:lvl2pPr marL="745728" indent="-214290">
              <a:buFont typeface="Symbol" panose="05050102010706020507" pitchFamily="18" charset="2"/>
              <a:buChar char=""/>
              <a:defRPr/>
            </a:lvl2pPr>
            <a:lvl3pPr marL="1281452" indent="-214290">
              <a:buFont typeface="Symbol" panose="05050102010706020507" pitchFamily="18" charset="2"/>
              <a:buChar char=""/>
              <a:defRPr/>
            </a:lvl3pPr>
            <a:lvl4pPr marL="1812891" indent="-214290">
              <a:buFont typeface="Symbol" panose="05050102010706020507" pitchFamily="18" charset="2"/>
              <a:buChar char=""/>
              <a:defRPr/>
            </a:lvl4pPr>
            <a:lvl5pPr marL="2344329" indent="-214290">
              <a:buFont typeface="Symbol" panose="05050102010706020507" pitchFamily="18" charset="2"/>
              <a:buChar char=""/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48169" y="530696"/>
            <a:ext cx="10898838" cy="738358"/>
          </a:xfrm>
        </p:spPr>
        <p:txBody>
          <a:bodyPr/>
          <a:lstStyle/>
          <a:p>
            <a:r>
              <a:rPr lang="en-GB" dirty="0"/>
              <a:t>Headline </a:t>
            </a: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br>
              <a:rPr lang="en-GB" dirty="0"/>
            </a:br>
            <a:r>
              <a:rPr lang="en-GB" dirty="0"/>
              <a:t>2nd line </a:t>
            </a: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dorum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5883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485999" y="1591200"/>
            <a:ext cx="11228211" cy="4574898"/>
          </a:xfrm>
        </p:spPr>
        <p:txBody>
          <a:bodyPr/>
          <a:lstStyle>
            <a:lvl1pPr marL="180000" indent="-180000">
              <a:buFont typeface="Corbel" panose="020B0503020204020204" pitchFamily="34" charset="0"/>
              <a:buChar char="–"/>
              <a:defRPr/>
            </a:lvl1pPr>
            <a:lvl2pPr marL="626400" indent="-180000">
              <a:buFont typeface="Corbel" panose="020B0503020204020204" pitchFamily="34" charset="0"/>
              <a:buChar char="–"/>
              <a:defRPr/>
            </a:lvl2pPr>
            <a:lvl3pPr marL="1076400" indent="-180000">
              <a:buFont typeface="Corbel" panose="020B0503020204020204" pitchFamily="34" charset="0"/>
              <a:buChar char="–"/>
              <a:defRPr/>
            </a:lvl3pPr>
            <a:lvl4pPr marL="1522800" indent="-180000">
              <a:buFont typeface="Corbel" panose="020B0503020204020204" pitchFamily="34" charset="0"/>
              <a:buChar char="–"/>
              <a:defRPr/>
            </a:lvl4pPr>
            <a:lvl5pPr marL="1969200" indent="-180000">
              <a:buFont typeface="Corbel" panose="020B0503020204020204" pitchFamily="34" charset="0"/>
              <a:buChar char="–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0203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\\psf\Host\Users\cd\Desktop\Startbild_4zu3-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175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5"/>
          <p:cNvSpPr>
            <a:spLocks noGrp="1" noChangeArrowheads="1"/>
          </p:cNvSpPr>
          <p:nvPr>
            <p:ph type="ctrTitle" sz="quarter"/>
          </p:nvPr>
        </p:nvSpPr>
        <p:spPr>
          <a:xfrm>
            <a:off x="1171505" y="1573564"/>
            <a:ext cx="10375501" cy="741534"/>
          </a:xfrm>
          <a:prstGeom prst="rect">
            <a:avLst/>
          </a:prstGeom>
        </p:spPr>
        <p:txBody>
          <a:bodyPr lIns="0" tIns="0" rIns="0" bIns="0" anchor="t"/>
          <a:lstStyle>
            <a:lvl1pPr>
              <a:tabLst>
                <a:tab pos="2426653" algn="l"/>
              </a:tabLst>
              <a:defRPr b="1"/>
            </a:lvl1pPr>
          </a:lstStyle>
          <a:p>
            <a:pPr lv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>
          <a:xfrm>
            <a:off x="1171505" y="2430563"/>
            <a:ext cx="10375501" cy="1152267"/>
          </a:xfrm>
        </p:spPr>
        <p:txBody>
          <a:bodyPr/>
          <a:lstStyle>
            <a:lvl1pPr marL="0" indent="0">
              <a:buFontTx/>
              <a:buNone/>
              <a:defRPr sz="2900">
                <a:solidFill>
                  <a:srgbClr val="686868"/>
                </a:solidFill>
              </a:defRPr>
            </a:lvl1pPr>
          </a:lstStyle>
          <a:p>
            <a:r>
              <a:rPr lang="de-DE" noProof="0"/>
              <a:t>Formatvorlage des Untertitelmasters durch Klicken bearbeiten</a:t>
            </a:r>
            <a:endParaRPr lang="de-DE" noProof="0" dirty="0"/>
          </a:p>
        </p:txBody>
      </p:sp>
      <p:pic>
        <p:nvPicPr>
          <p:cNvPr id="17" name="Grafik 10" descr="dlr_signe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85" y="5858558"/>
            <a:ext cx="1143298" cy="76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040530" y="126028"/>
            <a:ext cx="9506475" cy="144033"/>
          </a:xfrm>
          <a:prstGeom prst="rect">
            <a:avLst/>
          </a:prstGeom>
        </p:spPr>
        <p:txBody>
          <a:bodyPr lIns="108860" tIns="54429" rIns="108860" bIns="54429"/>
          <a:lstStyle/>
          <a:p>
            <a:pPr defTabSz="1088592">
              <a:defRPr/>
            </a:pPr>
            <a:r>
              <a:rPr lang="de-DE" sz="2100">
                <a:solidFill>
                  <a:srgbClr val="000000"/>
                </a:solidFill>
              </a:rPr>
              <a:t>DLR-Standardfoliensatz  •  April 2014</a:t>
            </a:r>
            <a:endParaRPr lang="de-DE" sz="2100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48170" y="126028"/>
            <a:ext cx="1392363" cy="144033"/>
          </a:xfrm>
          <a:prstGeom prst="rect">
            <a:avLst/>
          </a:prstGeom>
        </p:spPr>
        <p:txBody>
          <a:bodyPr lIns="108860" tIns="54429" rIns="108860" bIns="54429"/>
          <a:lstStyle/>
          <a:p>
            <a:pPr defTabSz="1088592">
              <a:defRPr/>
            </a:pPr>
            <a:r>
              <a:rPr sz="2100">
                <a:solidFill>
                  <a:srgbClr val="000000"/>
                </a:solidFill>
              </a:rPr>
              <a:t>DLR.de  •  Folie </a:t>
            </a:r>
            <a:fld id="{18C7CB6D-895A-4F21-B0E7-2185F6FE5534}" type="slidenum">
              <a:rPr sz="2100" smtClean="0">
                <a:solidFill>
                  <a:srgbClr val="000000"/>
                </a:solidFill>
              </a:rPr>
              <a:pPr defTabSz="1088592">
                <a:defRPr/>
              </a:pPr>
              <a:t>‹Nr.›</a:t>
            </a:fld>
            <a:endParaRPr sz="2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36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6224400" y="1591200"/>
            <a:ext cx="5482800" cy="433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486000" y="1591200"/>
            <a:ext cx="5482800" cy="4574898"/>
          </a:xfrm>
        </p:spPr>
        <p:txBody>
          <a:bodyPr/>
          <a:lstStyle>
            <a:lvl1pPr marL="180000" indent="-180000">
              <a:buFont typeface="Corbel" panose="020B0503020204020204" pitchFamily="34" charset="0"/>
              <a:buChar char="–"/>
              <a:defRPr/>
            </a:lvl1pPr>
            <a:lvl2pPr marL="626400" indent="-180000">
              <a:buFont typeface="Corbel" panose="020B0503020204020204" pitchFamily="34" charset="0"/>
              <a:buChar char="–"/>
              <a:defRPr/>
            </a:lvl2pPr>
            <a:lvl3pPr marL="1076400" indent="-180000">
              <a:buFont typeface="Corbel" panose="020B0503020204020204" pitchFamily="34" charset="0"/>
              <a:buChar char="–"/>
              <a:defRPr/>
            </a:lvl3pPr>
            <a:lvl4pPr marL="1522800" indent="-180000">
              <a:buFont typeface="Corbel" panose="020B0503020204020204" pitchFamily="34" charset="0"/>
              <a:buChar char="–"/>
              <a:defRPr/>
            </a:lvl4pPr>
            <a:lvl5pPr marL="1969200" indent="-180000">
              <a:buFont typeface="Corbel" panose="020B0503020204020204" pitchFamily="34" charset="0"/>
              <a:buChar char="–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1828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Inhal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486000" y="1591200"/>
            <a:ext cx="5482800" cy="4574898"/>
          </a:xfrm>
        </p:spPr>
        <p:txBody>
          <a:bodyPr/>
          <a:lstStyle>
            <a:lvl1pPr marL="180000" indent="-180000">
              <a:buFont typeface="Corbel" panose="020B0503020204020204" pitchFamily="34" charset="0"/>
              <a:buChar char="–"/>
              <a:defRPr/>
            </a:lvl1pPr>
            <a:lvl2pPr marL="626400" indent="-180000">
              <a:buFont typeface="Corbel" panose="020B0503020204020204" pitchFamily="34" charset="0"/>
              <a:buChar char="–"/>
              <a:defRPr/>
            </a:lvl2pPr>
            <a:lvl3pPr marL="1076400" indent="-180000">
              <a:buFont typeface="Corbel" panose="020B0503020204020204" pitchFamily="34" charset="0"/>
              <a:buChar char="–"/>
              <a:defRPr/>
            </a:lvl3pPr>
            <a:lvl4pPr marL="1522800" indent="-180000">
              <a:buFont typeface="Corbel" panose="020B0503020204020204" pitchFamily="34" charset="0"/>
              <a:buChar char="–"/>
              <a:defRPr/>
            </a:lvl4pPr>
            <a:lvl5pPr marL="1969200" indent="-180000">
              <a:buFont typeface="Corbel" panose="020B0503020204020204" pitchFamily="34" charset="0"/>
              <a:buChar char="–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7372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5482800" cy="4574898"/>
          </a:xfrm>
        </p:spPr>
        <p:txBody>
          <a:bodyPr/>
          <a:lstStyle>
            <a:lvl1pPr marL="180000" indent="-180000">
              <a:buFont typeface="Corbel" panose="020B0503020204020204" pitchFamily="34" charset="0"/>
              <a:buChar char="–"/>
              <a:defRPr/>
            </a:lvl1pPr>
            <a:lvl2pPr marL="626400" indent="-180000">
              <a:buFont typeface="Corbel" panose="020B0503020204020204" pitchFamily="34" charset="0"/>
              <a:buChar char="–"/>
              <a:defRPr/>
            </a:lvl2pPr>
            <a:lvl3pPr marL="1076400" indent="-180000">
              <a:buFont typeface="Corbel" panose="020B0503020204020204" pitchFamily="34" charset="0"/>
              <a:buChar char="–"/>
              <a:defRPr/>
            </a:lvl3pPr>
            <a:lvl4pPr marL="1522800" indent="-180000">
              <a:buFont typeface="Corbel" panose="020B0503020204020204" pitchFamily="34" charset="0"/>
              <a:buChar char="–"/>
              <a:defRPr/>
            </a:lvl4pPr>
            <a:lvl5pPr marL="1969200" indent="-180000">
              <a:buFont typeface="Corbel" panose="020B0503020204020204" pitchFamily="34" charset="0"/>
              <a:buChar char="–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 </a:t>
            </a:r>
            <a:endParaRPr lang="en-GB" dirty="0"/>
          </a:p>
        </p:txBody>
      </p:sp>
      <p:sp>
        <p:nvSpPr>
          <p:cNvPr id="6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6224400" y="1591200"/>
            <a:ext cx="5482800" cy="4338000"/>
          </a:xfrm>
        </p:spPr>
        <p:txBody>
          <a:bodyPr/>
          <a:lstStyle>
            <a:lvl1pPr marL="180000" indent="-180000">
              <a:buFont typeface="Corbel" panose="020B0503020204020204" pitchFamily="34" charset="0"/>
              <a:buChar char="–"/>
              <a:defRPr/>
            </a:lvl1pPr>
            <a:lvl2pPr marL="626400" indent="-180000">
              <a:buFont typeface="Corbel" panose="020B0503020204020204" pitchFamily="34" charset="0"/>
              <a:buChar char="–"/>
              <a:defRPr/>
            </a:lvl2pPr>
            <a:lvl3pPr marL="1076400" indent="-180000">
              <a:buFont typeface="Corbel" panose="020B0503020204020204" pitchFamily="34" charset="0"/>
              <a:buChar char="–"/>
              <a:defRPr/>
            </a:lvl3pPr>
            <a:lvl4pPr marL="1522800" indent="-180000">
              <a:buFont typeface="Corbel" panose="020B0503020204020204" pitchFamily="34" charset="0"/>
              <a:buChar char="–"/>
              <a:defRPr/>
            </a:lvl4pPr>
            <a:lvl5pPr marL="1969200" indent="-180000">
              <a:buFont typeface="Corbel" panose="020B0503020204020204" pitchFamily="34" charset="0"/>
              <a:buChar char="–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0150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1"/>
          <p:cNvSpPr>
            <a:spLocks noGrp="1"/>
          </p:cNvSpPr>
          <p:nvPr>
            <p:ph type="body" idx="11"/>
          </p:nvPr>
        </p:nvSpPr>
        <p:spPr>
          <a:xfrm>
            <a:off x="485999" y="1591200"/>
            <a:ext cx="5482800" cy="3348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de-DE" noProof="0" dirty="0"/>
              <a:t>Textmasterformat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6224399" y="1591200"/>
            <a:ext cx="5482800" cy="3348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de-DE" noProof="0" dirty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86000" y="2141999"/>
            <a:ext cx="5482800" cy="3787200"/>
          </a:xfrm>
        </p:spPr>
        <p:txBody>
          <a:bodyPr/>
          <a:lstStyle>
            <a:lvl1pPr marL="180000" indent="-180000">
              <a:buFont typeface="Corbel" panose="020B0503020204020204" pitchFamily="34" charset="0"/>
              <a:buChar char="–"/>
              <a:defRPr/>
            </a:lvl1pPr>
            <a:lvl2pPr marL="626400" indent="-180000">
              <a:buFont typeface="Corbel" panose="020B0503020204020204" pitchFamily="34" charset="0"/>
              <a:buChar char="–"/>
              <a:defRPr/>
            </a:lvl2pPr>
            <a:lvl3pPr marL="1076400" indent="-180000">
              <a:buFont typeface="Corbel" panose="020B0503020204020204" pitchFamily="34" charset="0"/>
              <a:buChar char="–"/>
              <a:defRPr/>
            </a:lvl3pPr>
            <a:lvl4pPr marL="1522800" indent="-180000">
              <a:buFont typeface="Corbel" panose="020B0503020204020204" pitchFamily="34" charset="0"/>
              <a:buChar char="–"/>
              <a:defRPr/>
            </a:lvl4pPr>
            <a:lvl5pPr marL="1969200" indent="-180000">
              <a:buFont typeface="Corbel" panose="020B0503020204020204" pitchFamily="34" charset="0"/>
              <a:buChar char="–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6224400" y="2142000"/>
            <a:ext cx="5482800" cy="3787200"/>
          </a:xfrm>
        </p:spPr>
        <p:txBody>
          <a:bodyPr/>
          <a:lstStyle>
            <a:lvl1pPr marL="180000" indent="-180000">
              <a:buFont typeface="Corbel" panose="020B0503020204020204" pitchFamily="34" charset="0"/>
              <a:buChar char="–"/>
              <a:defRPr/>
            </a:lvl1pPr>
            <a:lvl2pPr marL="626400" indent="-180000">
              <a:buFont typeface="Corbel" panose="020B0503020204020204" pitchFamily="34" charset="0"/>
              <a:buChar char="–"/>
              <a:defRPr/>
            </a:lvl2pPr>
            <a:lvl3pPr marL="1076400" indent="-180000">
              <a:buFont typeface="Corbel" panose="020B0503020204020204" pitchFamily="34" charset="0"/>
              <a:buChar char="–"/>
              <a:defRPr/>
            </a:lvl3pPr>
            <a:lvl4pPr marL="1522800" indent="-180000">
              <a:buFont typeface="Corbel" panose="020B0503020204020204" pitchFamily="34" charset="0"/>
              <a:buChar char="–"/>
              <a:defRPr/>
            </a:lvl4pPr>
            <a:lvl5pPr marL="1969200" indent="-180000">
              <a:buFont typeface="Corbel" panose="020B0503020204020204" pitchFamily="34" charset="0"/>
              <a:buChar char="–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501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0622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647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69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5999" y="648000"/>
            <a:ext cx="11221200" cy="7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Mastertitelformat bearbeiten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5999" y="1591199"/>
            <a:ext cx="11221200" cy="458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  <a:br>
              <a:rPr lang="de-DE" noProof="0" dirty="0"/>
            </a:br>
            <a:endParaRPr lang="de-DE" noProof="0" dirty="0"/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pic>
        <p:nvPicPr>
          <p:cNvPr id="6" name="Picture 46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02" y="6175623"/>
            <a:ext cx="694847" cy="61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49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686868"/>
          </a:solidFill>
          <a:latin typeface="Corbel" panose="020B0503020204020204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spcAft>
          <a:spcPts val="0"/>
        </a:spcAft>
        <a:buFont typeface="Corbel" panose="020B0503020204020204" pitchFamily="34" charset="0"/>
        <a:buNone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Arial" pitchFamily="34" charset="0"/>
        </a:defRPr>
      </a:lvl1pPr>
      <a:lvl2pPr marL="626400" indent="-180000" algn="l" defTabSz="914400" rtl="0" eaLnBrk="1" latinLnBrk="0" hangingPunct="1">
        <a:spcBef>
          <a:spcPts val="0"/>
        </a:spcBef>
        <a:buFont typeface="Corbel" panose="020B0503020204020204" pitchFamily="34" charset="0"/>
        <a:buChar char="–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Arial" pitchFamily="34" charset="0"/>
        </a:defRPr>
      </a:lvl2pPr>
      <a:lvl3pPr marL="1076400" indent="-180000" algn="l" defTabSz="914400" rtl="0" eaLnBrk="1" latinLnBrk="0" hangingPunct="1">
        <a:spcBef>
          <a:spcPts val="0"/>
        </a:spcBef>
        <a:buFont typeface="Corbel" panose="020B0503020204020204" pitchFamily="34" charset="0"/>
        <a:buChar char="–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Arial" pitchFamily="34" charset="0"/>
        </a:defRPr>
      </a:lvl3pPr>
      <a:lvl4pPr marL="1522800" indent="-180000" algn="l" defTabSz="914400" rtl="0" eaLnBrk="1" latinLnBrk="0" hangingPunct="1">
        <a:spcBef>
          <a:spcPts val="0"/>
        </a:spcBef>
        <a:buFont typeface="Corbel" panose="020B0503020204020204" pitchFamily="34" charset="0"/>
        <a:buChar char="–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Arial" pitchFamily="34" charset="0"/>
        </a:defRPr>
      </a:lvl4pPr>
      <a:lvl5pPr marL="1969200" indent="-180000" algn="l" defTabSz="914400" rtl="0" eaLnBrk="1" latinLnBrk="0" hangingPunct="1">
        <a:spcBef>
          <a:spcPts val="0"/>
        </a:spcBef>
        <a:buFont typeface="Corbel" panose="020B0503020204020204" pitchFamily="34" charset="0"/>
        <a:buChar char="–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08598"/>
            <a:ext cx="12195175" cy="55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8169" y="533333"/>
            <a:ext cx="10898838" cy="73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here to insert chart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8167" y="1476750"/>
            <a:ext cx="10898838" cy="4339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Master text format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pic>
        <p:nvPicPr>
          <p:cNvPr id="11" name="Grafik 10" descr="dlr_signet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734" y="6145049"/>
            <a:ext cx="762198" cy="51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8978738" y="6660978"/>
            <a:ext cx="2928322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1088592"/>
            <a:fld id="{30922D6A-84E3-487D-948C-EF0927D060F6}" type="slidenum">
              <a:rPr lang="de-DE" sz="1300" b="1" smtClean="0">
                <a:solidFill>
                  <a:srgbClr val="FFFFFF"/>
                </a:solidFill>
                <a:cs typeface="Arial" pitchFamily="34" charset="0"/>
              </a:rPr>
              <a:pPr algn="r" defTabSz="1088592"/>
              <a:t>‹Nr.›</a:t>
            </a:fld>
            <a:r>
              <a:rPr lang="de-DE" sz="1300" b="1" dirty="0">
                <a:solidFill>
                  <a:srgbClr val="FFFFFF"/>
                </a:solidFill>
                <a:cs typeface="Arial" pitchFamily="34" charset="0"/>
              </a:rPr>
              <a:t> / 24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922316" y="116569"/>
            <a:ext cx="3984744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1088592"/>
            <a:r>
              <a:rPr lang="de-DE" sz="1300">
                <a:solidFill>
                  <a:srgbClr val="898989"/>
                </a:solidFill>
                <a:cs typeface="Arial" pitchFamily="34" charset="0"/>
              </a:rPr>
              <a:t>Deutsches Fernerkundungsdatenzentrum</a:t>
            </a:r>
            <a:endParaRPr lang="de-DE" sz="1300" dirty="0">
              <a:solidFill>
                <a:srgbClr val="898989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913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dt="0"/>
  <p:txStyles>
    <p:titleStyle>
      <a:lvl1pPr algn="l" defTabSz="1088592" rtl="0" eaLnBrk="1" latinLnBrk="0" hangingPunct="1">
        <a:spcBef>
          <a:spcPct val="0"/>
        </a:spcBef>
        <a:buNone/>
        <a:defRPr sz="2900" b="1" kern="1200">
          <a:solidFill>
            <a:srgbClr val="686868"/>
          </a:solidFill>
          <a:latin typeface="+mj-lt"/>
          <a:ea typeface="+mj-ea"/>
          <a:cs typeface="Arial" pitchFamily="34" charset="0"/>
        </a:defRPr>
      </a:lvl1pPr>
    </p:titleStyle>
    <p:bodyStyle>
      <a:lvl1pPr marL="214290" indent="-214290" algn="l" defTabSz="1088592" rtl="0" eaLnBrk="1" latinLnBrk="0" hangingPunct="1">
        <a:spcBef>
          <a:spcPts val="1429"/>
        </a:spcBef>
        <a:spcAft>
          <a:spcPts val="1191"/>
        </a:spcAft>
        <a:buFont typeface="Symbol" panose="05050102010706020507" pitchFamily="18" charset="2"/>
        <a:buChar char="-"/>
        <a:defRPr sz="2100" b="0" kern="1200">
          <a:solidFill>
            <a:schemeClr val="tx1"/>
          </a:solidFill>
          <a:latin typeface="+mj-lt"/>
          <a:ea typeface="+mn-ea"/>
          <a:cs typeface="Arial" pitchFamily="34" charset="0"/>
        </a:defRPr>
      </a:lvl1pPr>
      <a:lvl2pPr marL="745728" indent="-214290" algn="l" defTabSz="1088592" rtl="0" eaLnBrk="1" latinLnBrk="0" hangingPunct="1">
        <a:spcBef>
          <a:spcPts val="0"/>
        </a:spcBef>
        <a:spcAft>
          <a:spcPts val="1191"/>
        </a:spcAft>
        <a:buFont typeface="Symbol" panose="05050102010706020507" pitchFamily="18" charset="2"/>
        <a:buChar char="-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itchFamily="34" charset="0"/>
        </a:defRPr>
      </a:lvl2pPr>
      <a:lvl3pPr marL="1281452" indent="-214290" algn="l" defTabSz="1088592" rtl="0" eaLnBrk="1" latinLnBrk="0" hangingPunct="1">
        <a:spcBef>
          <a:spcPts val="714"/>
        </a:spcBef>
        <a:spcAft>
          <a:spcPts val="0"/>
        </a:spcAft>
        <a:buFont typeface="Symbol" panose="05050102010706020507" pitchFamily="18" charset="2"/>
        <a:buChar char="-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itchFamily="34" charset="0"/>
        </a:defRPr>
      </a:lvl3pPr>
      <a:lvl4pPr marL="1812891" indent="-214290" algn="l" defTabSz="1088592" rtl="0" eaLnBrk="1" latinLnBrk="0" hangingPunct="1">
        <a:spcBef>
          <a:spcPts val="714"/>
        </a:spcBef>
        <a:spcAft>
          <a:spcPts val="0"/>
        </a:spcAft>
        <a:buFont typeface="Symbol" panose="05050102010706020507" pitchFamily="18" charset="2"/>
        <a:buChar char="-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itchFamily="34" charset="0"/>
        </a:defRPr>
      </a:lvl4pPr>
      <a:lvl5pPr marL="2344329" indent="-214290" algn="l" defTabSz="1088592" rtl="0" eaLnBrk="1" latinLnBrk="0" hangingPunct="1">
        <a:spcBef>
          <a:spcPts val="714"/>
        </a:spcBef>
        <a:spcAft>
          <a:spcPts val="0"/>
        </a:spcAft>
        <a:buFont typeface="Symbol" panose="05050102010706020507" pitchFamily="18" charset="2"/>
        <a:buChar char="-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itchFamily="34" charset="0"/>
        </a:defRPr>
      </a:lvl5pPr>
      <a:lvl6pPr marL="2993627" indent="-272148" algn="l" defTabSz="10885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923" indent="-272148" algn="l" defTabSz="10885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220" indent="-272148" algn="l" defTabSz="10885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515" indent="-272148" algn="l" defTabSz="10885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885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96" algn="l" defTabSz="10885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92" algn="l" defTabSz="10885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888" algn="l" defTabSz="10885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183" algn="l" defTabSz="10885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479" algn="l" defTabSz="10885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776" algn="l" defTabSz="10885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071" algn="l" defTabSz="10885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367" algn="l" defTabSz="10885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atmos.eoc.dlr.de/tropom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eoservice.dlr.de/web/maps/de:sveld:monthly" TargetMode="Externa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svg"/><Relationship Id="rId5" Type="http://schemas.openxmlformats.org/officeDocument/2006/relationships/image" Target="../media/image20.png"/><Relationship Id="rId15" Type="http://schemas.openxmlformats.org/officeDocument/2006/relationships/image" Target="../media/image3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Relationship Id="rId1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878399" y="1341562"/>
            <a:ext cx="10864800" cy="704466"/>
          </a:xfrm>
        </p:spPr>
        <p:txBody>
          <a:bodyPr/>
          <a:lstStyle/>
          <a:p>
            <a:r>
              <a:rPr lang="de-DE" sz="3600" dirty="0"/>
              <a:t>DLR INPULS Project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878399" y="3069754"/>
            <a:ext cx="10864800" cy="1584176"/>
          </a:xfrm>
        </p:spPr>
        <p:txBody>
          <a:bodyPr/>
          <a:lstStyle/>
          <a:p>
            <a:r>
              <a:rPr lang="en-US" dirty="0"/>
              <a:t>D. Loyola (DLR-IMF)</a:t>
            </a:r>
          </a:p>
          <a:p>
            <a:endParaRPr lang="en-US" dirty="0"/>
          </a:p>
          <a:p>
            <a:r>
              <a:rPr lang="en-US" dirty="0"/>
              <a:t>CEOS AC-VC #17</a:t>
            </a:r>
          </a:p>
          <a:p>
            <a:r>
              <a:rPr lang="en-US" dirty="0"/>
              <a:t>June 11</a:t>
            </a:r>
            <a:r>
              <a:rPr lang="en-US" baseline="30000" dirty="0"/>
              <a:t>th</a:t>
            </a:r>
            <a:r>
              <a:rPr lang="en-US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927340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6FA7B6-531D-4909-8B99-0CB7D05CF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i="1" u="sng" dirty="0">
                <a:solidFill>
                  <a:srgbClr val="0070C0"/>
                </a:solidFill>
              </a:rPr>
              <a:t>In</a:t>
            </a:r>
            <a:r>
              <a:rPr lang="de-DE" dirty="0"/>
              <a:t>novative </a:t>
            </a:r>
            <a:r>
              <a:rPr lang="de-DE" i="1" u="sng" dirty="0">
                <a:solidFill>
                  <a:srgbClr val="0070C0"/>
                </a:solidFill>
              </a:rPr>
              <a:t>P</a:t>
            </a:r>
            <a:r>
              <a:rPr lang="de-DE" dirty="0"/>
              <a:t>rod</a:t>
            </a:r>
            <a:r>
              <a:rPr lang="de-DE" i="1" u="sng" dirty="0">
                <a:solidFill>
                  <a:srgbClr val="0070C0"/>
                </a:solidFill>
              </a:rPr>
              <a:t>u</a:t>
            </a:r>
            <a:r>
              <a:rPr lang="de-DE" dirty="0"/>
              <a:t>cts </a:t>
            </a:r>
            <a:r>
              <a:rPr lang="en-US" dirty="0"/>
              <a:t>for Ana</a:t>
            </a:r>
            <a:r>
              <a:rPr lang="en-US" i="1" u="sng" dirty="0">
                <a:solidFill>
                  <a:srgbClr val="0070C0"/>
                </a:solidFill>
              </a:rPr>
              <a:t>l</a:t>
            </a:r>
            <a:r>
              <a:rPr lang="en-US" dirty="0"/>
              <a:t>yses of Atmo</a:t>
            </a:r>
            <a:r>
              <a:rPr lang="en-US" i="1" u="sng" dirty="0">
                <a:solidFill>
                  <a:srgbClr val="0070C0"/>
                </a:solidFill>
              </a:rPr>
              <a:t>s</a:t>
            </a:r>
            <a:r>
              <a:rPr lang="en-US" dirty="0"/>
              <a:t>pheric Composition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937FA90-36CD-4739-98BB-F6FA1B7234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38" y="2971156"/>
            <a:ext cx="4436701" cy="1394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8B122F4-2F12-4E18-BB91-CFB6266BD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19" y="1682997"/>
            <a:ext cx="5400000" cy="41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21DE2A9-2296-4242-AD38-29EE4B5EAEEC}"/>
              </a:ext>
            </a:extLst>
          </p:cNvPr>
          <p:cNvSpPr/>
          <p:nvPr/>
        </p:nvSpPr>
        <p:spPr>
          <a:xfrm>
            <a:off x="985019" y="1701602"/>
            <a:ext cx="2162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808080"/>
                </a:solidFill>
                <a:latin typeface="BundesSans Regular"/>
              </a:rPr>
              <a:t>Copernicus Sentinels</a:t>
            </a:r>
            <a:endParaRPr lang="de-DE" b="1" dirty="0">
              <a:solidFill>
                <a:srgbClr val="808080"/>
              </a:solidFill>
              <a:latin typeface="BundesSans Regular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CA35805-2F73-444E-8408-9F5CE6167F83}"/>
              </a:ext>
            </a:extLst>
          </p:cNvPr>
          <p:cNvSpPr/>
          <p:nvPr/>
        </p:nvSpPr>
        <p:spPr>
          <a:xfrm rot="7862384">
            <a:off x="1889977" y="2439697"/>
            <a:ext cx="2016224" cy="3496378"/>
          </a:xfrm>
          <a:prstGeom prst="ellipse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27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5A7A91-4571-4BB6-9F97-51C2EDBEC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INPULS </a:t>
            </a:r>
            <a:r>
              <a:rPr lang="de-DE" dirty="0" err="1"/>
              <a:t>Overview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37ECC70-140A-4AF2-9481-9DF68C3B9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39" y="1797436"/>
            <a:ext cx="6705600" cy="416242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CCDED6C-013E-4799-927B-56DBF4475053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7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5059" y="3243330"/>
            <a:ext cx="1799590" cy="1270635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D908CA78-701A-4FA5-AC89-8E3689F6E0DF}"/>
              </a:ext>
            </a:extLst>
          </p:cNvPr>
          <p:cNvCxnSpPr>
            <a:cxnSpLocks/>
          </p:cNvCxnSpPr>
          <p:nvPr/>
        </p:nvCxnSpPr>
        <p:spPr>
          <a:xfrm>
            <a:off x="2497187" y="3878647"/>
            <a:ext cx="1872208" cy="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36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DC8C4-8318-4B93-B346-FEDBA02B3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Assimilated AC products  over Germany with 1x1 km</a:t>
            </a:r>
            <a:r>
              <a:rPr lang="en-US" baseline="30000" dirty="0"/>
              <a:t>2 </a:t>
            </a:r>
            <a:r>
              <a:rPr lang="en-US" dirty="0"/>
              <a:t>resolution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692ACD3-C40A-4844-A99A-1BADD9F4C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00" y="1595809"/>
            <a:ext cx="9265939" cy="514635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D856FD2-8F29-467D-B348-268316310D9B}"/>
              </a:ext>
            </a:extLst>
          </p:cNvPr>
          <p:cNvSpPr txBox="1"/>
          <p:nvPr/>
        </p:nvSpPr>
        <p:spPr>
          <a:xfrm rot="20920422">
            <a:off x="9563565" y="1660442"/>
            <a:ext cx="180818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Earth observation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8DF1B22-9070-4A97-B440-66A9C878A797}"/>
              </a:ext>
            </a:extLst>
          </p:cNvPr>
          <p:cNvSpPr txBox="1"/>
          <p:nvPr/>
        </p:nvSpPr>
        <p:spPr>
          <a:xfrm rot="20923657">
            <a:off x="6328068" y="2811598"/>
            <a:ext cx="130805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Multi-nesting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949CAFF-D5DB-48F7-9171-0E78761857C1}"/>
              </a:ext>
            </a:extLst>
          </p:cNvPr>
          <p:cNvSpPr txBox="1"/>
          <p:nvPr/>
        </p:nvSpPr>
        <p:spPr>
          <a:xfrm>
            <a:off x="4795440" y="3800867"/>
            <a:ext cx="174406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Urban dispersion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B433148-9983-4C55-8C6E-9E21B051A649}"/>
              </a:ext>
            </a:extLst>
          </p:cNvPr>
          <p:cNvSpPr/>
          <p:nvPr/>
        </p:nvSpPr>
        <p:spPr>
          <a:xfrm>
            <a:off x="7042884" y="1404278"/>
            <a:ext cx="1574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CAMS/ECMWF</a:t>
            </a:r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6F827E9-94D5-4475-B307-2EF95C464F90}"/>
              </a:ext>
            </a:extLst>
          </p:cNvPr>
          <p:cNvSpPr/>
          <p:nvPr/>
        </p:nvSpPr>
        <p:spPr>
          <a:xfrm>
            <a:off x="3001243" y="1620302"/>
            <a:ext cx="1787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Polyphemus/DLR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D257EE8-A4D3-444A-9E92-5D28CF1E229A}"/>
              </a:ext>
            </a:extLst>
          </p:cNvPr>
          <p:cNvSpPr txBox="1"/>
          <p:nvPr/>
        </p:nvSpPr>
        <p:spPr>
          <a:xfrm>
            <a:off x="1273051" y="6393155"/>
            <a:ext cx="318042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E. Khorsandi, 3.12, AC-VC #17</a:t>
            </a:r>
          </a:p>
        </p:txBody>
      </p:sp>
    </p:spTree>
    <p:extLst>
      <p:ext uri="{BB962C8B-B14F-4D97-AF65-F5344CB8AC3E}">
        <p14:creationId xmlns:p14="http://schemas.microsoft.com/office/powerpoint/2010/main" val="2464842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59D63E-4F0C-4BC6-806E-0DF00A935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/>
              <a:t>Atmos</a:t>
            </a:r>
            <a:r>
              <a:rPr lang="de-DE" dirty="0"/>
              <a:t> </a:t>
            </a:r>
            <a:r>
              <a:rPr lang="en-US" dirty="0"/>
              <a:t>Image browsing</a:t>
            </a:r>
            <a:r>
              <a:rPr lang="de-DE" dirty="0"/>
              <a:t>: </a:t>
            </a:r>
            <a:r>
              <a:rPr lang="de-DE" dirty="0">
                <a:hlinkClick r:id="rId2"/>
              </a:rPr>
              <a:t>https://atmos.eoc.dlr.de/tropomi</a:t>
            </a:r>
            <a:br>
              <a:rPr lang="de-DE" dirty="0"/>
            </a:br>
            <a:br>
              <a:rPr lang="de-DE" dirty="0"/>
            </a:br>
            <a:r>
              <a:rPr lang="de-DE" dirty="0"/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BAD125A-8F3B-4C96-86A4-A9D7CCE37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075" y="1269554"/>
            <a:ext cx="9552101" cy="540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286417B-7454-4D42-8989-A7E866A31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4131" y="2866717"/>
            <a:ext cx="5400000" cy="37314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036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BF5EC48-9868-4014-87D9-5976CD05A5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27"/>
          <a:stretch/>
        </p:blipFill>
        <p:spPr>
          <a:xfrm>
            <a:off x="553771" y="1413570"/>
            <a:ext cx="7200000" cy="37780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247170E-70B1-458D-B286-8AB2BB021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195" y="2260924"/>
            <a:ext cx="7200000" cy="412119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FCA5DB6-5290-463B-8846-C610D311D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/>
              <a:t>EOC </a:t>
            </a:r>
            <a:r>
              <a:rPr lang="en-GB" u="sng" dirty="0" err="1"/>
              <a:t>Geoservice</a:t>
            </a:r>
            <a:r>
              <a:rPr lang="en-GB" dirty="0"/>
              <a:t> access via </a:t>
            </a:r>
            <a:r>
              <a:rPr lang="en-US" dirty="0"/>
              <a:t>standardized OGC protocols (WMS, WCS, WFS and WMTS</a:t>
            </a:r>
            <a:r>
              <a:rPr lang="de-DE" dirty="0"/>
              <a:t>)</a:t>
            </a:r>
            <a:br>
              <a:rPr lang="de-DE" dirty="0"/>
            </a:b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39C5444-1BF5-4AE4-968F-3C2F6D19B72F}"/>
              </a:ext>
            </a:extLst>
          </p:cNvPr>
          <p:cNvSpPr/>
          <p:nvPr/>
        </p:nvSpPr>
        <p:spPr>
          <a:xfrm>
            <a:off x="1052791" y="2805529"/>
            <a:ext cx="2952328" cy="92333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BundesSans Regular"/>
              </a:rPr>
              <a:t>GOME-2 total ozone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BundesSans Regular"/>
              </a:rPr>
              <a:t>(combined </a:t>
            </a:r>
            <a:r>
              <a:rPr lang="en-US" b="1" dirty="0" err="1">
                <a:solidFill>
                  <a:srgbClr val="002060"/>
                </a:solidFill>
                <a:latin typeface="BundesSans Regular"/>
              </a:rPr>
              <a:t>MetOp</a:t>
            </a:r>
            <a:r>
              <a:rPr lang="en-US" b="1" dirty="0">
                <a:solidFill>
                  <a:srgbClr val="002060"/>
                </a:solidFill>
                <a:latin typeface="BundesSans Regular"/>
              </a:rPr>
              <a:t>-B and –C) in 21.09.2020</a:t>
            </a:r>
            <a:endParaRPr lang="de-DE" b="1" dirty="0">
              <a:solidFill>
                <a:srgbClr val="002060"/>
              </a:solidFill>
              <a:latin typeface="BundesSans Regular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56B8B8B-602D-481F-9B55-5F130C76A70F}"/>
              </a:ext>
            </a:extLst>
          </p:cNvPr>
          <p:cNvSpPr/>
          <p:nvPr/>
        </p:nvSpPr>
        <p:spPr>
          <a:xfrm>
            <a:off x="6103975" y="2816363"/>
            <a:ext cx="2952328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BundesSans Regular"/>
              </a:rPr>
              <a:t>TROPOMI/S5P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BundesSans Regular"/>
              </a:rPr>
              <a:t>Tropospheric NO</a:t>
            </a:r>
            <a:r>
              <a:rPr lang="en-US" b="1" baseline="-25000" dirty="0">
                <a:solidFill>
                  <a:srgbClr val="002060"/>
                </a:solidFill>
                <a:latin typeface="BundesSans Regular"/>
              </a:rPr>
              <a:t>2</a:t>
            </a:r>
            <a:endParaRPr lang="de-DE" b="1" baseline="-25000" dirty="0">
              <a:solidFill>
                <a:srgbClr val="002060"/>
              </a:solidFill>
              <a:latin typeface="BundesSans Regular"/>
            </a:endParaRP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8C8F972D-F876-424B-B056-3257C89EC4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555" y="5564130"/>
            <a:ext cx="1800249" cy="797356"/>
          </a:xfrm>
          <a:prstGeom prst="rect">
            <a:avLst/>
          </a:prstGeom>
        </p:spPr>
      </p:pic>
      <p:sp>
        <p:nvSpPr>
          <p:cNvPr id="11" name="Rectangle 15">
            <a:extLst>
              <a:ext uri="{FF2B5EF4-FFF2-40B4-BE49-F238E27FC236}">
                <a16:creationId xmlns:a16="http://schemas.microsoft.com/office/drawing/2014/main" id="{BBCB35BC-4D94-45E8-9436-D6BCCD20D2BB}"/>
              </a:ext>
            </a:extLst>
          </p:cNvPr>
          <p:cNvSpPr/>
          <p:nvPr/>
        </p:nvSpPr>
        <p:spPr>
          <a:xfrm>
            <a:off x="4776142" y="6342052"/>
            <a:ext cx="61459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70C0"/>
                </a:solidFill>
                <a:latin typeface="BundesSans Regular"/>
                <a:cs typeface="Arial" pitchFamily="34" charset="0"/>
                <a:hlinkClick r:id="rId5"/>
              </a:rPr>
              <a:t>https://geoservice.dlr.de/web/maps/de:sveld:monthly</a:t>
            </a:r>
            <a:endParaRPr lang="en-US" sz="2000" b="1" dirty="0">
              <a:solidFill>
                <a:srgbClr val="0070C0"/>
              </a:solidFill>
              <a:latin typeface="BundesSans Regular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7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1F4DAC-E24C-4AA7-8454-B30429928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/>
              <a:t>EOC </a:t>
            </a:r>
            <a:r>
              <a:rPr lang="en-US" u="sng" dirty="0" err="1"/>
              <a:t>DataCube</a:t>
            </a:r>
            <a:r>
              <a:rPr lang="en-US" dirty="0"/>
              <a:t> for fast server side provision of Analysis Ready Data (CEOS ARD)</a:t>
            </a:r>
            <a:br>
              <a:rPr lang="en-US" dirty="0"/>
            </a:b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90A4323-F47E-44AE-B370-8A0657665006}"/>
              </a:ext>
            </a:extLst>
          </p:cNvPr>
          <p:cNvGrpSpPr/>
          <p:nvPr/>
        </p:nvGrpSpPr>
        <p:grpSpPr>
          <a:xfrm>
            <a:off x="2385043" y="2016356"/>
            <a:ext cx="4751934" cy="3285646"/>
            <a:chOff x="2385043" y="1799789"/>
            <a:chExt cx="4751934" cy="3285646"/>
          </a:xfrm>
        </p:grpSpPr>
        <p:sp>
          <p:nvSpPr>
            <p:cNvPr id="6" name="Wolke 5">
              <a:extLst>
                <a:ext uri="{FF2B5EF4-FFF2-40B4-BE49-F238E27FC236}">
                  <a16:creationId xmlns:a16="http://schemas.microsoft.com/office/drawing/2014/main" id="{82A83726-340B-404A-825F-9DC15AB5F501}"/>
                </a:ext>
              </a:extLst>
            </p:cNvPr>
            <p:cNvSpPr/>
            <p:nvPr/>
          </p:nvSpPr>
          <p:spPr>
            <a:xfrm>
              <a:off x="2385043" y="2035891"/>
              <a:ext cx="4751934" cy="3049544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CA6B8F04-4DC2-420F-9FB0-B4A996509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8883" y="1799789"/>
              <a:ext cx="1012487" cy="944112"/>
            </a:xfrm>
            <a:prstGeom prst="rect">
              <a:avLst/>
            </a:prstGeom>
          </p:spPr>
        </p:pic>
      </p:grp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731DD948-F737-43A3-A7B6-F87D9CB4403E}"/>
              </a:ext>
            </a:extLst>
          </p:cNvPr>
          <p:cNvSpPr/>
          <p:nvPr/>
        </p:nvSpPr>
        <p:spPr>
          <a:xfrm>
            <a:off x="1855330" y="3907677"/>
            <a:ext cx="1901969" cy="997905"/>
          </a:xfrm>
          <a:prstGeom prst="rightArrow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173E92E-D04D-472D-960D-FEB8072C7134}"/>
              </a:ext>
            </a:extLst>
          </p:cNvPr>
          <p:cNvGrpSpPr/>
          <p:nvPr/>
        </p:nvGrpSpPr>
        <p:grpSpPr>
          <a:xfrm>
            <a:off x="1069856" y="3648548"/>
            <a:ext cx="1264339" cy="1459110"/>
            <a:chOff x="364613" y="3380451"/>
            <a:chExt cx="1264339" cy="1459110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B7D3A1AB-4801-4A41-A9CC-1F3082888F4E}"/>
                </a:ext>
              </a:extLst>
            </p:cNvPr>
            <p:cNvGrpSpPr/>
            <p:nvPr/>
          </p:nvGrpSpPr>
          <p:grpSpPr>
            <a:xfrm>
              <a:off x="364613" y="3747664"/>
              <a:ext cx="1246227" cy="1091897"/>
              <a:chOff x="371673" y="3136593"/>
              <a:chExt cx="2346692" cy="2861848"/>
            </a:xfrm>
          </p:grpSpPr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258A2304-075F-4CF0-B1E1-2D84AF731F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71673" y="3831985"/>
                <a:ext cx="2312503" cy="2166456"/>
              </a:xfrm>
              <a:prstGeom prst="rect">
                <a:avLst/>
              </a:prstGeom>
              <a:scene3d>
                <a:camera prst="isometricOffAxis2Top"/>
                <a:lightRig rig="threePt" dir="t"/>
              </a:scene3d>
            </p:spPr>
          </p:pic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4D4E3174-9708-4EF3-9CEF-2FF1AF750E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9407" y="3618440"/>
                <a:ext cx="2296599" cy="2166456"/>
              </a:xfrm>
              <a:prstGeom prst="rect">
                <a:avLst/>
              </a:prstGeom>
              <a:scene3d>
                <a:camera prst="isometricOffAxis2Top"/>
                <a:lightRig rig="threePt" dir="t"/>
              </a:scene3d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67C31DFE-F43C-40D4-B856-91A4FB7C74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08957" y="3382183"/>
                <a:ext cx="2309408" cy="2166456"/>
              </a:xfrm>
              <a:prstGeom prst="rect">
                <a:avLst/>
              </a:prstGeom>
              <a:scene3d>
                <a:camera prst="isometricOffAxis2Top"/>
                <a:lightRig rig="threePt" dir="t"/>
              </a:scene3d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D3235ACB-9718-4503-90B8-50DA822198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08957" y="3136593"/>
                <a:ext cx="2309408" cy="2166457"/>
              </a:xfrm>
              <a:prstGeom prst="rect">
                <a:avLst/>
              </a:prstGeom>
              <a:scene3d>
                <a:camera prst="isometricOffAxis2Top"/>
                <a:lightRig rig="threePt" dir="t"/>
              </a:scene3d>
            </p:spPr>
          </p:pic>
        </p:grp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6CCCF5EF-4E31-45E8-AFA3-FFB583ABA5DD}"/>
                </a:ext>
              </a:extLst>
            </p:cNvPr>
            <p:cNvGrpSpPr/>
            <p:nvPr/>
          </p:nvGrpSpPr>
          <p:grpSpPr>
            <a:xfrm>
              <a:off x="382725" y="3380451"/>
              <a:ext cx="1246227" cy="1091897"/>
              <a:chOff x="371673" y="3136593"/>
              <a:chExt cx="2346692" cy="2861848"/>
            </a:xfrm>
          </p:grpSpPr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6229FBAB-6580-42FB-96FE-D027584F60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71673" y="3831985"/>
                <a:ext cx="2312503" cy="2166456"/>
              </a:xfrm>
              <a:prstGeom prst="rect">
                <a:avLst/>
              </a:prstGeom>
              <a:scene3d>
                <a:camera prst="isometricOffAxis2Top"/>
                <a:lightRig rig="threePt" dir="t"/>
              </a:scene3d>
            </p:spPr>
          </p:pic>
          <p:pic>
            <p:nvPicPr>
              <p:cNvPr id="13" name="Grafik 12">
                <a:extLst>
                  <a:ext uri="{FF2B5EF4-FFF2-40B4-BE49-F238E27FC236}">
                    <a16:creationId xmlns:a16="http://schemas.microsoft.com/office/drawing/2014/main" id="{606E509C-3D41-4C74-821B-30D7A47810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9407" y="3618440"/>
                <a:ext cx="2296599" cy="2166456"/>
              </a:xfrm>
              <a:prstGeom prst="rect">
                <a:avLst/>
              </a:prstGeom>
              <a:scene3d>
                <a:camera prst="isometricOffAxis2Top"/>
                <a:lightRig rig="threePt" dir="t"/>
              </a:scene3d>
            </p:spPr>
          </p:pic>
          <p:pic>
            <p:nvPicPr>
              <p:cNvPr id="14" name="Grafik 13">
                <a:extLst>
                  <a:ext uri="{FF2B5EF4-FFF2-40B4-BE49-F238E27FC236}">
                    <a16:creationId xmlns:a16="http://schemas.microsoft.com/office/drawing/2014/main" id="{1E40DC2F-1C04-4FA1-8B8C-735D280F66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08957" y="3382183"/>
                <a:ext cx="2309408" cy="2166456"/>
              </a:xfrm>
              <a:prstGeom prst="rect">
                <a:avLst/>
              </a:prstGeom>
              <a:scene3d>
                <a:camera prst="isometricOffAxis2Top"/>
                <a:lightRig rig="threePt" dir="t"/>
              </a:scene3d>
            </p:spPr>
          </p:pic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B8F22AA1-5318-4F52-84AB-1B6D50D686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08957" y="3136593"/>
                <a:ext cx="2309408" cy="2166457"/>
              </a:xfrm>
              <a:prstGeom prst="rect">
                <a:avLst/>
              </a:prstGeom>
              <a:scene3d>
                <a:camera prst="isometricOffAxis2Top"/>
                <a:lightRig rig="threePt" dir="t"/>
              </a:scene3d>
            </p:spPr>
          </p:pic>
        </p:grpSp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07892171-8B26-452E-9EDB-0EA6DD17A6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223" y="3190824"/>
            <a:ext cx="640200" cy="70947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8C99C1EE-CD47-4421-98BA-942433252DE8}"/>
              </a:ext>
            </a:extLst>
          </p:cNvPr>
          <p:cNvSpPr txBox="1"/>
          <p:nvPr/>
        </p:nvSpPr>
        <p:spPr>
          <a:xfrm>
            <a:off x="867451" y="4783107"/>
            <a:ext cx="1472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Sentinel Products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8F69E430-9CF0-4297-89C9-453A26C865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807" y="3572407"/>
            <a:ext cx="640200" cy="709475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CB17E0C6-173A-4F05-898A-DBB3A38DA47F}"/>
              </a:ext>
            </a:extLst>
          </p:cNvPr>
          <p:cNvSpPr txBox="1"/>
          <p:nvPr/>
        </p:nvSpPr>
        <p:spPr>
          <a:xfrm>
            <a:off x="7874737" y="1259578"/>
            <a:ext cx="4042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Innovative Interfaces:</a:t>
            </a:r>
          </a:p>
          <a:p>
            <a:r>
              <a:rPr lang="de-DE" b="1" dirty="0">
                <a:solidFill>
                  <a:srgbClr val="0070C0"/>
                </a:solidFill>
              </a:rPr>
              <a:t>Data Analysis and Processing API (DAPA)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E76B9220-CA73-4861-AD6F-18806D6ECF31}"/>
              </a:ext>
            </a:extLst>
          </p:cNvPr>
          <p:cNvGrpSpPr/>
          <p:nvPr/>
        </p:nvGrpSpPr>
        <p:grpSpPr>
          <a:xfrm>
            <a:off x="6054163" y="1910784"/>
            <a:ext cx="5588040" cy="2384460"/>
            <a:chOff x="5987390" y="3112696"/>
            <a:chExt cx="5588040" cy="2384460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67C3072A-3C24-4742-849A-791FA48E9577}"/>
                </a:ext>
              </a:extLst>
            </p:cNvPr>
            <p:cNvGrpSpPr/>
            <p:nvPr/>
          </p:nvGrpSpPr>
          <p:grpSpPr>
            <a:xfrm>
              <a:off x="5987390" y="3127886"/>
              <a:ext cx="5081274" cy="2369270"/>
              <a:chOff x="6398451" y="2666491"/>
              <a:chExt cx="5081274" cy="2369270"/>
            </a:xfrm>
          </p:grpSpPr>
          <p:grpSp>
            <p:nvGrpSpPr>
              <p:cNvPr id="30" name="Gruppieren 29">
                <a:extLst>
                  <a:ext uri="{FF2B5EF4-FFF2-40B4-BE49-F238E27FC236}">
                    <a16:creationId xmlns:a16="http://schemas.microsoft.com/office/drawing/2014/main" id="{263EF994-D0F9-4FFC-BE62-7B06B0E99A97}"/>
                  </a:ext>
                </a:extLst>
              </p:cNvPr>
              <p:cNvGrpSpPr/>
              <p:nvPr/>
            </p:nvGrpSpPr>
            <p:grpSpPr>
              <a:xfrm>
                <a:off x="6398451" y="2760013"/>
                <a:ext cx="2031343" cy="1633916"/>
                <a:chOff x="6398451" y="2760013"/>
                <a:chExt cx="2031343" cy="1633916"/>
              </a:xfrm>
            </p:grpSpPr>
            <p:sp>
              <p:nvSpPr>
                <p:cNvPr id="32" name="Pfeil: nach rechts 31">
                  <a:extLst>
                    <a:ext uri="{FF2B5EF4-FFF2-40B4-BE49-F238E27FC236}">
                      <a16:creationId xmlns:a16="http://schemas.microsoft.com/office/drawing/2014/main" id="{E42814A6-CA13-4697-8412-226F09426A34}"/>
                    </a:ext>
                  </a:extLst>
                </p:cNvPr>
                <p:cNvSpPr/>
                <p:nvPr/>
              </p:nvSpPr>
              <p:spPr>
                <a:xfrm>
                  <a:off x="6398451" y="3396024"/>
                  <a:ext cx="2031343" cy="997905"/>
                </a:xfrm>
                <a:prstGeom prst="rightArrow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pic>
              <p:nvPicPr>
                <p:cNvPr id="33" name="Grafik 32">
                  <a:extLst>
                    <a:ext uri="{FF2B5EF4-FFF2-40B4-BE49-F238E27FC236}">
                      <a16:creationId xmlns:a16="http://schemas.microsoft.com/office/drawing/2014/main" id="{4C7A0A2D-FC56-4787-A35B-1FF4E68D9A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clrChange>
                    <a:clrFrom>
                      <a:srgbClr val="FAFAFA"/>
                    </a:clrFrom>
                    <a:clrTo>
                      <a:srgbClr val="FAFAFA">
                        <a:alpha val="0"/>
                      </a:srgbClr>
                    </a:clrTo>
                  </a:clrChange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26153" y="2760013"/>
                  <a:ext cx="975938" cy="1014142"/>
                </a:xfrm>
                <a:prstGeom prst="rect">
                  <a:avLst/>
                </a:prstGeom>
              </p:spPr>
            </p:pic>
          </p:grpSp>
          <p:pic>
            <p:nvPicPr>
              <p:cNvPr id="31" name="Grafik 30">
                <a:extLst>
                  <a:ext uri="{FF2B5EF4-FFF2-40B4-BE49-F238E27FC236}">
                    <a16:creationId xmlns:a16="http://schemas.microsoft.com/office/drawing/2014/main" id="{951B852A-AA7A-491A-8150-A5CC4EDE56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29451" y="2666491"/>
                <a:ext cx="3150274" cy="236927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649EED25-840D-4DEC-A98E-A599F2483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156330" y="3112696"/>
              <a:ext cx="419100" cy="485775"/>
            </a:xfrm>
            <a:prstGeom prst="rect">
              <a:avLst/>
            </a:prstGeom>
          </p:spPr>
        </p:pic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DDEA29FB-B813-48A3-B8C0-96D75B807B36}"/>
              </a:ext>
            </a:extLst>
          </p:cNvPr>
          <p:cNvGrpSpPr/>
          <p:nvPr/>
        </p:nvGrpSpPr>
        <p:grpSpPr>
          <a:xfrm>
            <a:off x="3538322" y="2843261"/>
            <a:ext cx="2910503" cy="2314725"/>
            <a:chOff x="2297586" y="2216702"/>
            <a:chExt cx="2910503" cy="2314725"/>
          </a:xfrm>
        </p:grpSpPr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BAE359FD-75E4-45A8-B402-F1ADFEBA04C8}"/>
                </a:ext>
              </a:extLst>
            </p:cNvPr>
            <p:cNvGrpSpPr/>
            <p:nvPr/>
          </p:nvGrpSpPr>
          <p:grpSpPr>
            <a:xfrm>
              <a:off x="2755264" y="2216702"/>
              <a:ext cx="2452825" cy="1633738"/>
              <a:chOff x="3965670" y="2356922"/>
              <a:chExt cx="2452825" cy="1633738"/>
            </a:xfrm>
          </p:grpSpPr>
          <p:pic>
            <p:nvPicPr>
              <p:cNvPr id="52" name="Grafik 51">
                <a:extLst>
                  <a:ext uri="{FF2B5EF4-FFF2-40B4-BE49-F238E27FC236}">
                    <a16:creationId xmlns:a16="http://schemas.microsoft.com/office/drawing/2014/main" id="{E49B6133-20D9-4C05-B775-C5122742D0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duotone>
                  <a:prstClr val="black"/>
                  <a:schemeClr val="tx1">
                    <a:lumMod val="95000"/>
                    <a:lumOff val="5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65670" y="3213226"/>
                <a:ext cx="1176780" cy="777434"/>
              </a:xfrm>
              <a:prstGeom prst="rect">
                <a:avLst/>
              </a:prstGeom>
            </p:spPr>
          </p:pic>
          <p:pic>
            <p:nvPicPr>
              <p:cNvPr id="53" name="Grafik 52">
                <a:extLst>
                  <a:ext uri="{FF2B5EF4-FFF2-40B4-BE49-F238E27FC236}">
                    <a16:creationId xmlns:a16="http://schemas.microsoft.com/office/drawing/2014/main" id="{C685D6F6-CD30-49DE-89B2-3EB45134BE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duotone>
                  <a:prstClr val="black"/>
                  <a:schemeClr val="tx1">
                    <a:lumMod val="95000"/>
                    <a:lumOff val="5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48041" y="3213226"/>
                <a:ext cx="1170454" cy="777434"/>
              </a:xfrm>
              <a:prstGeom prst="rect">
                <a:avLst/>
              </a:prstGeom>
            </p:spPr>
          </p:pic>
          <p:pic>
            <p:nvPicPr>
              <p:cNvPr id="54" name="Grafik 53">
                <a:extLst>
                  <a:ext uri="{FF2B5EF4-FFF2-40B4-BE49-F238E27FC236}">
                    <a16:creationId xmlns:a16="http://schemas.microsoft.com/office/drawing/2014/main" id="{7D0EF0B4-4629-43E4-A4A6-D22DF4EF6C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duotone>
                  <a:prstClr val="black"/>
                  <a:schemeClr val="tx1">
                    <a:lumMod val="95000"/>
                    <a:lumOff val="5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65670" y="2356922"/>
                <a:ext cx="1176780" cy="777434"/>
              </a:xfrm>
              <a:prstGeom prst="rect">
                <a:avLst/>
              </a:prstGeom>
            </p:spPr>
          </p:pic>
          <p:pic>
            <p:nvPicPr>
              <p:cNvPr id="55" name="Grafik 54">
                <a:extLst>
                  <a:ext uri="{FF2B5EF4-FFF2-40B4-BE49-F238E27FC236}">
                    <a16:creationId xmlns:a16="http://schemas.microsoft.com/office/drawing/2014/main" id="{28173C61-808A-4C0C-897B-919576BC7B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duotone>
                  <a:prstClr val="black"/>
                  <a:schemeClr val="tx1">
                    <a:lumMod val="95000"/>
                    <a:lumOff val="5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41715" y="2356922"/>
                <a:ext cx="1176780" cy="777434"/>
              </a:xfrm>
              <a:prstGeom prst="rect">
                <a:avLst/>
              </a:prstGeom>
            </p:spPr>
          </p:pic>
        </p:grpSp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F802D249-CC95-481D-8EC5-FBCAB66920D6}"/>
                </a:ext>
              </a:extLst>
            </p:cNvPr>
            <p:cNvGrpSpPr/>
            <p:nvPr/>
          </p:nvGrpSpPr>
          <p:grpSpPr>
            <a:xfrm>
              <a:off x="2660629" y="2313357"/>
              <a:ext cx="2452825" cy="1633738"/>
              <a:chOff x="3965670" y="2356922"/>
              <a:chExt cx="2452825" cy="1633738"/>
            </a:xfrm>
          </p:grpSpPr>
          <p:pic>
            <p:nvPicPr>
              <p:cNvPr id="48" name="Grafik 47">
                <a:extLst>
                  <a:ext uri="{FF2B5EF4-FFF2-40B4-BE49-F238E27FC236}">
                    <a16:creationId xmlns:a16="http://schemas.microsoft.com/office/drawing/2014/main" id="{9926B159-C7A9-44A0-AB37-4B965BE3C8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duotone>
                  <a:prstClr val="black"/>
                  <a:schemeClr val="bg1">
                    <a:lumMod val="50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65670" y="3213226"/>
                <a:ext cx="1176780" cy="777434"/>
              </a:xfrm>
              <a:prstGeom prst="rect">
                <a:avLst/>
              </a:prstGeom>
            </p:spPr>
          </p:pic>
          <p:pic>
            <p:nvPicPr>
              <p:cNvPr id="49" name="Grafik 48">
                <a:extLst>
                  <a:ext uri="{FF2B5EF4-FFF2-40B4-BE49-F238E27FC236}">
                    <a16:creationId xmlns:a16="http://schemas.microsoft.com/office/drawing/2014/main" id="{AE3C1CA8-4818-481E-94B4-9C4331BCEF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duotone>
                  <a:prstClr val="black"/>
                  <a:schemeClr val="bg1">
                    <a:lumMod val="50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48041" y="3213226"/>
                <a:ext cx="1170454" cy="777434"/>
              </a:xfrm>
              <a:prstGeom prst="rect">
                <a:avLst/>
              </a:prstGeom>
            </p:spPr>
          </p:pic>
          <p:pic>
            <p:nvPicPr>
              <p:cNvPr id="50" name="Grafik 49">
                <a:extLst>
                  <a:ext uri="{FF2B5EF4-FFF2-40B4-BE49-F238E27FC236}">
                    <a16:creationId xmlns:a16="http://schemas.microsoft.com/office/drawing/2014/main" id="{3B26CB89-685F-4B75-9E06-1397609CFF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duotone>
                  <a:prstClr val="black"/>
                  <a:schemeClr val="bg1">
                    <a:lumMod val="50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65670" y="2356922"/>
                <a:ext cx="1176780" cy="777434"/>
              </a:xfrm>
              <a:prstGeom prst="rect">
                <a:avLst/>
              </a:prstGeom>
            </p:spPr>
          </p:pic>
          <p:pic>
            <p:nvPicPr>
              <p:cNvPr id="51" name="Grafik 50">
                <a:extLst>
                  <a:ext uri="{FF2B5EF4-FFF2-40B4-BE49-F238E27FC236}">
                    <a16:creationId xmlns:a16="http://schemas.microsoft.com/office/drawing/2014/main" id="{875BEC52-AA74-4C42-AAC2-1DA0BAF600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duotone>
                  <a:prstClr val="black"/>
                  <a:schemeClr val="bg1">
                    <a:lumMod val="50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41715" y="2356922"/>
                <a:ext cx="1176780" cy="777434"/>
              </a:xfrm>
              <a:prstGeom prst="rect">
                <a:avLst/>
              </a:prstGeom>
            </p:spPr>
          </p:pic>
        </p:grp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A0522B6F-4DB4-4857-ABE9-2E08E01D28A9}"/>
                </a:ext>
              </a:extLst>
            </p:cNvPr>
            <p:cNvGrpSpPr/>
            <p:nvPr/>
          </p:nvGrpSpPr>
          <p:grpSpPr>
            <a:xfrm>
              <a:off x="2540079" y="2421577"/>
              <a:ext cx="2452825" cy="1633738"/>
              <a:chOff x="3965670" y="2356922"/>
              <a:chExt cx="2452825" cy="1633738"/>
            </a:xfrm>
          </p:grpSpPr>
          <p:pic>
            <p:nvPicPr>
              <p:cNvPr id="44" name="Grafik 43">
                <a:extLst>
                  <a:ext uri="{FF2B5EF4-FFF2-40B4-BE49-F238E27FC236}">
                    <a16:creationId xmlns:a16="http://schemas.microsoft.com/office/drawing/2014/main" id="{F7218564-DBAD-4477-AFC1-8AA6A6DF26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duotone>
                  <a:prstClr val="black"/>
                  <a:schemeClr val="bg1">
                    <a:lumMod val="95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65670" y="3213226"/>
                <a:ext cx="1176780" cy="777434"/>
              </a:xfrm>
              <a:prstGeom prst="rect">
                <a:avLst/>
              </a:prstGeom>
            </p:spPr>
          </p:pic>
          <p:pic>
            <p:nvPicPr>
              <p:cNvPr id="45" name="Grafik 44">
                <a:extLst>
                  <a:ext uri="{FF2B5EF4-FFF2-40B4-BE49-F238E27FC236}">
                    <a16:creationId xmlns:a16="http://schemas.microsoft.com/office/drawing/2014/main" id="{3BEC6158-0C6B-4E21-9938-44FD5F3DE5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duotone>
                  <a:prstClr val="black"/>
                  <a:schemeClr val="bg1">
                    <a:lumMod val="95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48041" y="3213226"/>
                <a:ext cx="1170454" cy="777434"/>
              </a:xfrm>
              <a:prstGeom prst="rect">
                <a:avLst/>
              </a:prstGeom>
            </p:spPr>
          </p:pic>
          <p:pic>
            <p:nvPicPr>
              <p:cNvPr id="46" name="Grafik 45">
                <a:extLst>
                  <a:ext uri="{FF2B5EF4-FFF2-40B4-BE49-F238E27FC236}">
                    <a16:creationId xmlns:a16="http://schemas.microsoft.com/office/drawing/2014/main" id="{B590F806-3DEE-4CE8-9BF4-FBB902988D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duotone>
                  <a:prstClr val="black"/>
                  <a:schemeClr val="bg1">
                    <a:lumMod val="95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65670" y="2356922"/>
                <a:ext cx="1176780" cy="777434"/>
              </a:xfrm>
              <a:prstGeom prst="rect">
                <a:avLst/>
              </a:prstGeom>
            </p:spPr>
          </p:pic>
          <p:pic>
            <p:nvPicPr>
              <p:cNvPr id="47" name="Grafik 46">
                <a:extLst>
                  <a:ext uri="{FF2B5EF4-FFF2-40B4-BE49-F238E27FC236}">
                    <a16:creationId xmlns:a16="http://schemas.microsoft.com/office/drawing/2014/main" id="{2E3AA19F-FEA9-45E7-893D-53B2BB4CBD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duotone>
                  <a:prstClr val="black"/>
                  <a:schemeClr val="bg1">
                    <a:lumMod val="95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41715" y="2356922"/>
                <a:ext cx="1176780" cy="777434"/>
              </a:xfrm>
              <a:prstGeom prst="rect">
                <a:avLst/>
              </a:prstGeom>
            </p:spPr>
          </p:pic>
        </p:grpSp>
        <p:grpSp>
          <p:nvGrpSpPr>
            <p:cNvPr id="38" name="Gruppieren 37">
              <a:extLst>
                <a:ext uri="{FF2B5EF4-FFF2-40B4-BE49-F238E27FC236}">
                  <a16:creationId xmlns:a16="http://schemas.microsoft.com/office/drawing/2014/main" id="{8BBDA37F-B863-4FC2-9C09-BEE2DD6E1FA1}"/>
                </a:ext>
              </a:extLst>
            </p:cNvPr>
            <p:cNvGrpSpPr/>
            <p:nvPr/>
          </p:nvGrpSpPr>
          <p:grpSpPr>
            <a:xfrm>
              <a:off x="2391304" y="2528125"/>
              <a:ext cx="2452825" cy="1633738"/>
              <a:chOff x="3965670" y="2356922"/>
              <a:chExt cx="2452825" cy="1633738"/>
            </a:xfrm>
          </p:grpSpPr>
          <p:pic>
            <p:nvPicPr>
              <p:cNvPr id="40" name="Grafik 39">
                <a:extLst>
                  <a:ext uri="{FF2B5EF4-FFF2-40B4-BE49-F238E27FC236}">
                    <a16:creationId xmlns:a16="http://schemas.microsoft.com/office/drawing/2014/main" id="{4A1F9A8F-104D-43E8-802B-6FD4CD186A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65670" y="3213226"/>
                <a:ext cx="1176780" cy="777434"/>
              </a:xfrm>
              <a:prstGeom prst="rect">
                <a:avLst/>
              </a:prstGeom>
            </p:spPr>
          </p:pic>
          <p:pic>
            <p:nvPicPr>
              <p:cNvPr id="41" name="Grafik 40">
                <a:extLst>
                  <a:ext uri="{FF2B5EF4-FFF2-40B4-BE49-F238E27FC236}">
                    <a16:creationId xmlns:a16="http://schemas.microsoft.com/office/drawing/2014/main" id="{5AB8A7CF-6BD3-4C93-BF78-E8F6E220B4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48041" y="3213226"/>
                <a:ext cx="1170454" cy="777434"/>
              </a:xfrm>
              <a:prstGeom prst="rect">
                <a:avLst/>
              </a:prstGeom>
            </p:spPr>
          </p:pic>
          <p:pic>
            <p:nvPicPr>
              <p:cNvPr id="42" name="Grafik 41">
                <a:extLst>
                  <a:ext uri="{FF2B5EF4-FFF2-40B4-BE49-F238E27FC236}">
                    <a16:creationId xmlns:a16="http://schemas.microsoft.com/office/drawing/2014/main" id="{6C327303-3783-4132-848C-3A15F606D4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65670" y="2356922"/>
                <a:ext cx="1176780" cy="777434"/>
              </a:xfrm>
              <a:prstGeom prst="rect">
                <a:avLst/>
              </a:prstGeom>
            </p:spPr>
          </p:pic>
          <p:pic>
            <p:nvPicPr>
              <p:cNvPr id="43" name="Grafik 42">
                <a:extLst>
                  <a:ext uri="{FF2B5EF4-FFF2-40B4-BE49-F238E27FC236}">
                    <a16:creationId xmlns:a16="http://schemas.microsoft.com/office/drawing/2014/main" id="{39103D8D-B820-4BD9-982A-49C48593D6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41715" y="2356922"/>
                <a:ext cx="1176780" cy="777434"/>
              </a:xfrm>
              <a:prstGeom prst="rect">
                <a:avLst/>
              </a:prstGeom>
            </p:spPr>
          </p:pic>
        </p:grp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5862C312-F31F-4399-A176-2759C1E06190}"/>
                </a:ext>
              </a:extLst>
            </p:cNvPr>
            <p:cNvSpPr txBox="1"/>
            <p:nvPr/>
          </p:nvSpPr>
          <p:spPr>
            <a:xfrm>
              <a:off x="2297586" y="4162095"/>
              <a:ext cx="2778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EOC </a:t>
              </a:r>
              <a:r>
                <a:rPr lang="de-DE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DataCube</a:t>
              </a:r>
              <a:r>
                <a:rPr lang="de-DE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(</a:t>
              </a:r>
              <a:r>
                <a:rPr lang="de-DE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Timeseries</a:t>
              </a:r>
              <a:r>
                <a:rPr lang="de-DE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)</a:t>
              </a:r>
            </a:p>
          </p:txBody>
        </p:sp>
      </p:grpSp>
      <p:sp>
        <p:nvSpPr>
          <p:cNvPr id="57" name="Rechteck 56">
            <a:extLst>
              <a:ext uri="{FF2B5EF4-FFF2-40B4-BE49-F238E27FC236}">
                <a16:creationId xmlns:a16="http://schemas.microsoft.com/office/drawing/2014/main" id="{237CD176-F768-46AF-889E-E6BCA1A7DFDC}"/>
              </a:ext>
            </a:extLst>
          </p:cNvPr>
          <p:cNvSpPr/>
          <p:nvPr/>
        </p:nvSpPr>
        <p:spPr>
          <a:xfrm>
            <a:off x="1489075" y="6635292"/>
            <a:ext cx="6292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u="sng" dirty="0"/>
              <a:t>Icons: </a:t>
            </a:r>
            <a:r>
              <a:rPr lang="de-DE" sz="1000" u="sng" dirty="0" err="1"/>
              <a:t>Cogwheel</a:t>
            </a:r>
            <a:r>
              <a:rPr lang="de-DE" sz="1000" u="sng" dirty="0"/>
              <a:t> </a:t>
            </a:r>
            <a:r>
              <a:rPr lang="de-DE" sz="1000" u="sng" dirty="0" err="1"/>
              <a:t>by</a:t>
            </a:r>
            <a:r>
              <a:rPr lang="de-DE" sz="1000" u="sng" dirty="0"/>
              <a:t> Eddy Wong, CC-BY-2.0, </a:t>
            </a:r>
            <a:r>
              <a:rPr lang="de-DE" sz="1000" u="sng" dirty="0" err="1"/>
              <a:t>jet</a:t>
            </a:r>
            <a:r>
              <a:rPr lang="de-DE" sz="1000" u="sng" dirty="0"/>
              <a:t> </a:t>
            </a:r>
            <a:r>
              <a:rPr lang="de-DE" sz="1000" u="sng" dirty="0" err="1"/>
              <a:t>engine</a:t>
            </a:r>
            <a:r>
              <a:rPr lang="de-DE" sz="1000" u="sng" dirty="0"/>
              <a:t> </a:t>
            </a:r>
            <a:r>
              <a:rPr lang="de-DE" sz="1000" u="sng" dirty="0" err="1"/>
              <a:t>by</a:t>
            </a:r>
            <a:r>
              <a:rPr lang="de-DE" sz="1000" u="sng" dirty="0"/>
              <a:t> Arthur </a:t>
            </a:r>
            <a:r>
              <a:rPr lang="de-DE" sz="1000" u="sng" dirty="0" err="1"/>
              <a:t>Shlain</a:t>
            </a:r>
            <a:r>
              <a:rPr lang="de-DE" sz="1000" u="sng" dirty="0"/>
              <a:t>, CC-BY-2.0 and </a:t>
            </a:r>
            <a:r>
              <a:rPr lang="de-DE" sz="1000" u="sng" dirty="0" err="1"/>
              <a:t>user</a:t>
            </a:r>
            <a:r>
              <a:rPr lang="de-DE" sz="1000" u="sng" dirty="0"/>
              <a:t> </a:t>
            </a:r>
            <a:r>
              <a:rPr lang="de-DE" sz="1000" u="sng" dirty="0" err="1"/>
              <a:t>by</a:t>
            </a:r>
            <a:r>
              <a:rPr lang="de-DE" sz="1000" u="sng" dirty="0"/>
              <a:t> Alice Design, CC-BY-2.0.</a:t>
            </a:r>
            <a:endParaRPr lang="de-DE" sz="1000" dirty="0"/>
          </a:p>
        </p:txBody>
      </p:sp>
      <p:cxnSp>
        <p:nvCxnSpPr>
          <p:cNvPr id="58" name="Gerade Verbindung mit Pfeil 57">
            <a:extLst>
              <a:ext uri="{FF2B5EF4-FFF2-40B4-BE49-F238E27FC236}">
                <a16:creationId xmlns:a16="http://schemas.microsoft.com/office/drawing/2014/main" id="{60435391-5550-47D4-9458-2732125686B8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7177707" y="1582744"/>
            <a:ext cx="697030" cy="1660888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feld 58">
            <a:extLst>
              <a:ext uri="{FF2B5EF4-FFF2-40B4-BE49-F238E27FC236}">
                <a16:creationId xmlns:a16="http://schemas.microsoft.com/office/drawing/2014/main" id="{54E1CABA-8BED-450E-B2C7-DF7E5AD0748E}"/>
              </a:ext>
            </a:extLst>
          </p:cNvPr>
          <p:cNvSpPr txBox="1"/>
          <p:nvPr/>
        </p:nvSpPr>
        <p:spPr>
          <a:xfrm>
            <a:off x="7897787" y="4365898"/>
            <a:ext cx="3577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0070C0"/>
                </a:solidFill>
              </a:rPr>
              <a:t>Discrete</a:t>
            </a:r>
            <a:r>
              <a:rPr lang="de-DE" b="1" dirty="0">
                <a:solidFill>
                  <a:srgbClr val="0070C0"/>
                </a:solidFill>
              </a:rPr>
              <a:t> Global Grid System (DGGS)</a:t>
            </a:r>
          </a:p>
          <a:p>
            <a:endParaRPr lang="en-US" dirty="0"/>
          </a:p>
        </p:txBody>
      </p:sp>
      <p:pic>
        <p:nvPicPr>
          <p:cNvPr id="60" name="Grafik 59">
            <a:extLst>
              <a:ext uri="{FF2B5EF4-FFF2-40B4-BE49-F238E27FC236}">
                <a16:creationId xmlns:a16="http://schemas.microsoft.com/office/drawing/2014/main" id="{993F2E8C-F3CF-4B06-A86B-6385341F0A7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009" y="4798146"/>
            <a:ext cx="3140712" cy="18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07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5P_SO2_LaSoufriere-2D_07APR2021-14APR2021__EOC-VoD_slowINPULS">
            <a:hlinkClick r:id="" action="ppaction://media"/>
            <a:extLst>
              <a:ext uri="{FF2B5EF4-FFF2-40B4-BE49-F238E27FC236}">
                <a16:creationId xmlns:a16="http://schemas.microsoft.com/office/drawing/2014/main" id="{FE70F8BD-1D46-43BC-8A32-A413C7D7EE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5175" cy="68595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EC75399-8780-47E0-B6E9-826001E6F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Visualization Engine – La </a:t>
            </a:r>
            <a:r>
              <a:rPr lang="en-US" dirty="0" err="1">
                <a:solidFill>
                  <a:schemeClr val="tx1"/>
                </a:solidFill>
              </a:rPr>
              <a:t>Soufrière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vulcan</a:t>
            </a:r>
            <a:r>
              <a:rPr lang="en-US" dirty="0">
                <a:solidFill>
                  <a:schemeClr val="tx1"/>
                </a:solidFill>
              </a:rPr>
              <a:t> eruption</a:t>
            </a:r>
          </a:p>
        </p:txBody>
      </p:sp>
    </p:spTree>
    <p:extLst>
      <p:ext uri="{BB962C8B-B14F-4D97-AF65-F5344CB8AC3E}">
        <p14:creationId xmlns:p14="http://schemas.microsoft.com/office/powerpoint/2010/main" val="42363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LR_Praesentation_16zu9_D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defRPr dirty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FD Master">
  <a:themeElements>
    <a:clrScheme name="DLR">
      <a:dk1>
        <a:srgbClr val="000000"/>
      </a:dk1>
      <a:lt1>
        <a:srgbClr val="FFFFFF"/>
      </a:lt1>
      <a:dk2>
        <a:srgbClr val="496BA9"/>
      </a:dk2>
      <a:lt2>
        <a:srgbClr val="FFFFFF"/>
      </a:lt2>
      <a:accent1>
        <a:srgbClr val="496BA9"/>
      </a:accent1>
      <a:accent2>
        <a:srgbClr val="7B90BF"/>
      </a:accent2>
      <a:accent3>
        <a:srgbClr val="ABBBDC"/>
      </a:accent3>
      <a:accent4>
        <a:srgbClr val="DDDBEC"/>
      </a:accent4>
      <a:accent5>
        <a:srgbClr val="565656"/>
      </a:accent5>
      <a:accent6>
        <a:srgbClr val="898989"/>
      </a:accent6>
      <a:hlink>
        <a:srgbClr val="7B90BF"/>
      </a:hlink>
      <a:folHlink>
        <a:srgbClr val="ABBBDC"/>
      </a:folHlink>
    </a:clrScheme>
    <a:fontScheme name="DLR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>
        <a:spAutoFit/>
      </a:bodyPr>
      <a:lstStyle>
        <a:defPPr algn="ctr"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ns:customPropertyEditors xmlns:tns="http://schemas.microsoft.com/office/2006/customDocumentInformationPanel">
  <tns:showOnOpen>false</tns:showOnOpen>
  <tns:defaultPropertyEditorNamespace>Standardeigenschaften</tns:defaultPropertyEditorNamespace>
</tns:customPropertyEditors>
</file>

<file path=customXml/itemProps1.xml><?xml version="1.0" encoding="utf-8"?>
<ds:datastoreItem xmlns:ds="http://schemas.openxmlformats.org/officeDocument/2006/customXml" ds:itemID="{DE2498D0-3598-44CB-A722-F7100AAE4BC6}">
  <ds:schemaRefs>
    <ds:schemaRef ds:uri="http://schemas.microsoft.com/office/2006/customDocumentInformationPan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DLR_Praesentation_16zu9_DE</Template>
  <TotalTime>0</TotalTime>
  <Words>199</Words>
  <Application>Microsoft Office PowerPoint</Application>
  <PresentationFormat>Benutzerdefiniert</PresentationFormat>
  <Paragraphs>30</Paragraphs>
  <Slides>8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8</vt:i4>
      </vt:variant>
    </vt:vector>
  </HeadingPairs>
  <TitlesOfParts>
    <vt:vector size="15" baseType="lpstr">
      <vt:lpstr>Arial</vt:lpstr>
      <vt:lpstr>BundesSans Regular</vt:lpstr>
      <vt:lpstr>Calibri</vt:lpstr>
      <vt:lpstr>Corbel</vt:lpstr>
      <vt:lpstr>Symbol</vt:lpstr>
      <vt:lpstr>1_DLR_Praesentation_16zu9_DE</vt:lpstr>
      <vt:lpstr>DFD Master</vt:lpstr>
      <vt:lpstr>DLR INPULS Project </vt:lpstr>
      <vt:lpstr>Innovative Products for Analyses of Atmospheric Composition</vt:lpstr>
      <vt:lpstr>INPULS Overview</vt:lpstr>
      <vt:lpstr>Assimilated AC products  over Germany with 1x1 km2 resolution</vt:lpstr>
      <vt:lpstr>Atmos Image browsing: https://atmos.eoc.dlr.de/tropomi   </vt:lpstr>
      <vt:lpstr>EOC Geoservice access via standardized OGC protocols (WMS, WCS, WFS and WMTS) </vt:lpstr>
      <vt:lpstr>EOC DataCube for fast server side provision of Analysis Ready Data (CEOS ARD) </vt:lpstr>
      <vt:lpstr>Visualization Engine – La Soufrière vulcan eruption</vt:lpstr>
    </vt:vector>
  </TitlesOfParts>
  <Company>DLR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Erfassung von Gletscherdynamik und -massenbilanz mittels SAR</dc:title>
  <dc:creator>Sparwasser, Nils</dc:creator>
  <cp:lastModifiedBy>Loyola, Diego</cp:lastModifiedBy>
  <cp:revision>659</cp:revision>
  <dcterms:created xsi:type="dcterms:W3CDTF">2017-06-27T12:24:57Z</dcterms:created>
  <dcterms:modified xsi:type="dcterms:W3CDTF">2021-06-10T20:56:05Z</dcterms:modified>
</cp:coreProperties>
</file>