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78" r:id="rId2"/>
    <p:sldId id="279" r:id="rId3"/>
    <p:sldId id="283" r:id="rId4"/>
    <p:sldId id="284" r:id="rId5"/>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37" autoAdjust="0"/>
    <p:restoredTop sz="94660"/>
  </p:normalViewPr>
  <p:slideViewPr>
    <p:cSldViewPr snapToGrid="0">
      <p:cViewPr varScale="1">
        <p:scale>
          <a:sx n="114" d="100"/>
          <a:sy n="114" d="100"/>
        </p:scale>
        <p:origin x="318"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07A036E6-6D54-4B78-9ABB-4FE2E18E96D0}" type="datetimeFigureOut">
              <a:rPr lang="en-US" smtClean="0"/>
              <a:t>6/10/2021</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8B128B93-BF90-4BB9-B0C9-762176D455CF}" type="slidenum">
              <a:rPr lang="en-US" smtClean="0"/>
              <a:t>‹Nr.›</a:t>
            </a:fld>
            <a:endParaRPr lang="en-US"/>
          </a:p>
        </p:txBody>
      </p:sp>
    </p:spTree>
    <p:extLst>
      <p:ext uri="{BB962C8B-B14F-4D97-AF65-F5344CB8AC3E}">
        <p14:creationId xmlns:p14="http://schemas.microsoft.com/office/powerpoint/2010/main" val="75755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F322F5E1-5195-4792-A0E3-42DC695AF7AF}" type="datetimeFigureOut">
              <a:rPr lang="en-US" smtClean="0"/>
              <a:t>6/10/2021</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B0D5600F-4168-42E9-9FE7-11DD5B8FE0E3}" type="slidenum">
              <a:rPr lang="en-US" smtClean="0"/>
              <a:t>‹Nr.›</a:t>
            </a:fld>
            <a:endParaRPr lang="en-US"/>
          </a:p>
        </p:txBody>
      </p:sp>
    </p:spTree>
    <p:extLst>
      <p:ext uri="{BB962C8B-B14F-4D97-AF65-F5344CB8AC3E}">
        <p14:creationId xmlns:p14="http://schemas.microsoft.com/office/powerpoint/2010/main" val="2623598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0385" y="2492915"/>
            <a:ext cx="10363200" cy="722765"/>
          </a:xfrm>
          <a:prstGeom prst="rect">
            <a:avLst/>
          </a:prstGeom>
        </p:spPr>
        <p:txBody>
          <a:bodyPr anchor="b">
            <a:norm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830386" y="3847065"/>
            <a:ext cx="5961633" cy="2212604"/>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a:xfrm>
            <a:off x="838200" y="6474336"/>
            <a:ext cx="2743200" cy="365125"/>
          </a:xfrm>
          <a:prstGeom prst="rect">
            <a:avLst/>
          </a:prstGeom>
        </p:spPr>
        <p:txBody>
          <a:bodyPr/>
          <a:lstStyle/>
          <a:p>
            <a:fld id="{0AA59793-C156-499B-A27C-B13B45B618E6}" type="datetime1">
              <a:rPr lang="en-US" smtClean="0"/>
              <a:t>6/10/2021</a:t>
            </a:fld>
            <a:endParaRPr lang="en-US"/>
          </a:p>
        </p:txBody>
      </p:sp>
      <p:sp>
        <p:nvSpPr>
          <p:cNvPr id="5" name="Footer Placeholder 4"/>
          <p:cNvSpPr>
            <a:spLocks noGrp="1"/>
          </p:cNvSpPr>
          <p:nvPr>
            <p:ph type="ftr" sz="quarter" idx="11"/>
          </p:nvPr>
        </p:nvSpPr>
        <p:spPr>
          <a:xfrm>
            <a:off x="4038600" y="6474336"/>
            <a:ext cx="4114800" cy="365125"/>
          </a:xfrm>
          <a:prstGeom prst="rect">
            <a:avLst/>
          </a:prstGeom>
        </p:spPr>
        <p:txBody>
          <a:bodyPr/>
          <a:lstStyle/>
          <a:p>
            <a:r>
              <a:rPr lang="en-US"/>
              <a:t>CEOS AC-VC June 2017</a:t>
            </a:r>
          </a:p>
        </p:txBody>
      </p:sp>
      <p:sp>
        <p:nvSpPr>
          <p:cNvPr id="6" name="Slide Number Placeholder 5"/>
          <p:cNvSpPr>
            <a:spLocks noGrp="1"/>
          </p:cNvSpPr>
          <p:nvPr>
            <p:ph type="sldNum" sz="quarter" idx="12"/>
          </p:nvPr>
        </p:nvSpPr>
        <p:spPr/>
        <p:txBody>
          <a:bodyPr/>
          <a:lstStyle/>
          <a:p>
            <a:fld id="{D11591C9-1069-47C8-BF2F-DC125323CA97}" type="slidenum">
              <a:rPr lang="en-US" smtClean="0"/>
              <a:t>‹Nr.›</a:t>
            </a:fld>
            <a:endParaRPr lang="en-US"/>
          </a:p>
        </p:txBody>
      </p:sp>
      <p:pic>
        <p:nvPicPr>
          <p:cNvPr id="10" name="ceos_logo.png"/>
          <p:cNvPicPr/>
          <p:nvPr userDrawn="1"/>
        </p:nvPicPr>
        <p:blipFill>
          <a:blip r:embed="rId2">
            <a:extLst/>
          </a:blip>
          <a:stretch>
            <a:fillRect/>
          </a:stretch>
        </p:blipFill>
        <p:spPr>
          <a:xfrm>
            <a:off x="830385" y="1217405"/>
            <a:ext cx="3343875" cy="993132"/>
          </a:xfrm>
          <a:prstGeom prst="rect">
            <a:avLst/>
          </a:prstGeom>
          <a:ln w="12700">
            <a:miter lim="400000"/>
          </a:ln>
        </p:spPr>
      </p:pic>
      <p:sp>
        <p:nvSpPr>
          <p:cNvPr id="11" name="Shape 10"/>
          <p:cNvSpPr txBox="1">
            <a:spLocks/>
          </p:cNvSpPr>
          <p:nvPr userDrawn="1"/>
        </p:nvSpPr>
        <p:spPr>
          <a:xfrm>
            <a:off x="830386" y="2246635"/>
            <a:ext cx="3741615"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t="24395"/>
          <a:stretch/>
        </p:blipFill>
        <p:spPr>
          <a:xfrm>
            <a:off x="0" y="-68240"/>
            <a:ext cx="12192000" cy="6926239"/>
          </a:xfrm>
          <a:prstGeom prst="rect">
            <a:avLst/>
          </a:prstGeom>
        </p:spPr>
      </p:pic>
      <p:pic>
        <p:nvPicPr>
          <p:cNvPr id="12" name="ceos_logo.png"/>
          <p:cNvPicPr/>
          <p:nvPr userDrawn="1"/>
        </p:nvPicPr>
        <p:blipFill>
          <a:blip r:embed="rId2">
            <a:extLst/>
          </a:blip>
          <a:stretch>
            <a:fillRect/>
          </a:stretch>
        </p:blipFill>
        <p:spPr>
          <a:xfrm>
            <a:off x="622789" y="1217405"/>
            <a:ext cx="2507906" cy="993132"/>
          </a:xfrm>
          <a:prstGeom prst="rect">
            <a:avLst/>
          </a:prstGeom>
          <a:ln w="12700">
            <a:miter lim="400000"/>
          </a:ln>
        </p:spPr>
      </p:pic>
      <p:sp>
        <p:nvSpPr>
          <p:cNvPr id="13" name="Shape 10"/>
          <p:cNvSpPr txBox="1">
            <a:spLocks/>
          </p:cNvSpPr>
          <p:nvPr userDrawn="1"/>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
        <p:nvSpPr>
          <p:cNvPr id="14" name="Shape 10"/>
          <p:cNvSpPr txBox="1">
            <a:spLocks/>
          </p:cNvSpPr>
          <p:nvPr userDrawn="1"/>
        </p:nvSpPr>
        <p:spPr>
          <a:xfrm>
            <a:off x="622789" y="25146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defRPr sz="1800" b="0">
                <a:solidFill>
                  <a:srgbClr val="000000"/>
                </a:solidFill>
              </a:defRPr>
            </a:pPr>
            <a:endParaRPr lang="en-US" sz="4400" b="1" kern="0" dirty="0">
              <a:solidFill>
                <a:schemeClr val="bg1"/>
              </a:solidFill>
              <a:latin typeface="+mj-lt"/>
            </a:endParaRPr>
          </a:p>
        </p:txBody>
      </p:sp>
      <p:sp>
        <p:nvSpPr>
          <p:cNvPr id="15" name="Shape 11"/>
          <p:cNvSpPr/>
          <p:nvPr userDrawn="1"/>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defTabSz="914400">
              <a:lnSpc>
                <a:spcPct val="150000"/>
              </a:lnSpc>
              <a:defRPr>
                <a:solidFill>
                  <a:srgbClr val="000000"/>
                </a:solidFill>
              </a:defRPr>
            </a:pPr>
            <a:endParaRPr dirty="0">
              <a:solidFill>
                <a:srgbClr val="FFFFFF"/>
              </a:solidFill>
              <a:latin typeface="+mj-lt"/>
              <a:ea typeface="Arial Bold"/>
              <a:cs typeface="Arial Bold"/>
              <a:sym typeface="Arial Bold"/>
            </a:endParaRPr>
          </a:p>
        </p:txBody>
      </p:sp>
    </p:spTree>
    <p:extLst>
      <p:ext uri="{BB962C8B-B14F-4D97-AF65-F5344CB8AC3E}">
        <p14:creationId xmlns:p14="http://schemas.microsoft.com/office/powerpoint/2010/main" val="1753092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86CB4B4D-7CA3-9044-876B-883B54F8677D}" type="slidenum">
              <a:rPr lang="en-US" kern="0" smtClean="0">
                <a:solidFill>
                  <a:srgbClr val="002569"/>
                </a:solidFill>
              </a:rPr>
              <a:pPr defTabSz="457200"/>
              <a:t>‹Nr.›</a:t>
            </a:fld>
            <a:endParaRPr lang="en-US" kern="0">
              <a:solidFill>
                <a:srgbClr val="002569"/>
              </a:solidFill>
            </a:endParaRPr>
          </a:p>
        </p:txBody>
      </p:sp>
      <p:sp>
        <p:nvSpPr>
          <p:cNvPr id="4" name="Title 1"/>
          <p:cNvSpPr>
            <a:spLocks noGrp="1"/>
          </p:cNvSpPr>
          <p:nvPr>
            <p:ph type="title"/>
          </p:nvPr>
        </p:nvSpPr>
        <p:spPr>
          <a:xfrm>
            <a:off x="2222090" y="152400"/>
            <a:ext cx="8082116" cy="990600"/>
          </a:xfrm>
          <a:prstGeom prst="rect">
            <a:avLst/>
          </a:prstGeom>
        </p:spPr>
        <p:txBody>
          <a:bodyPr anchor="ctr"/>
          <a:lstStyle>
            <a:lvl1pPr>
              <a:defRPr kumimoji="0" lang="en-US" sz="2400" dirty="0">
                <a:solidFill>
                  <a:schemeClr val="bg1"/>
                </a:solidFill>
                <a:latin typeface="+mj-lt"/>
              </a:defRPr>
            </a:lvl1pPr>
          </a:lstStyle>
          <a:p>
            <a:pPr marL="0" lvl="0" indent="0" algn="l">
              <a:spcBef>
                <a:spcPts val="500"/>
              </a:spcBef>
              <a:buSzPct val="100000"/>
              <a:buFont typeface="Arial"/>
              <a:buNone/>
            </a:pPr>
            <a:r>
              <a:rPr kumimoji="0" lang="en-US" dirty="0"/>
              <a:t>Click to edit Master title style</a:t>
            </a:r>
          </a:p>
        </p:txBody>
      </p:sp>
    </p:spTree>
    <p:extLst>
      <p:ext uri="{BB962C8B-B14F-4D97-AF65-F5344CB8AC3E}">
        <p14:creationId xmlns:p14="http://schemas.microsoft.com/office/powerpoint/2010/main" val="309091653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11684000" y="6629403"/>
            <a:ext cx="4064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en-US">
                <a:solidFill>
                  <a:srgbClr val="1F497D"/>
                </a:solidFill>
              </a:rPr>
              <a:pPr defTabSz="914400"/>
              <a:t>‹Nr.›</a:t>
            </a:fld>
            <a:endParaRPr lang="en-US" dirty="0">
              <a:solidFill>
                <a:srgbClr val="1F497D"/>
              </a:solidFill>
            </a:endParaRPr>
          </a:p>
        </p:txBody>
      </p:sp>
      <p:sp>
        <p:nvSpPr>
          <p:cNvPr id="3" name="Content Placeholder 2"/>
          <p:cNvSpPr>
            <a:spLocks noGrp="1"/>
          </p:cNvSpPr>
          <p:nvPr>
            <p:ph sz="quarter" idx="10"/>
          </p:nvPr>
        </p:nvSpPr>
        <p:spPr>
          <a:xfrm>
            <a:off x="166255" y="1402773"/>
            <a:ext cx="11845636" cy="5101935"/>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1" hasCustomPrompt="1"/>
          </p:nvPr>
        </p:nvSpPr>
        <p:spPr>
          <a:xfrm>
            <a:off x="2202426" y="147484"/>
            <a:ext cx="8082116" cy="934064"/>
          </a:xfrm>
          <a:prstGeom prst="rect">
            <a:avLst/>
          </a:prstGeom>
        </p:spPr>
        <p:txBody>
          <a:bodyPr anchor="ctr"/>
          <a:lstStyle>
            <a:lvl1pPr>
              <a:defRPr kumimoji="0" lang="en-US" dirty="0">
                <a:solidFill>
                  <a:schemeClr val="bg1"/>
                </a:solidFill>
                <a:latin typeface="+mj-lt"/>
              </a:defRPr>
            </a:lvl1pPr>
          </a:lstStyle>
          <a:p>
            <a:pPr marL="0" lvl="0" indent="0" algn="l">
              <a:buNone/>
            </a:pPr>
            <a:r>
              <a:rPr lang="en-US" dirty="0"/>
              <a:t>Title Goes Here</a:t>
            </a:r>
          </a:p>
        </p:txBody>
      </p:sp>
    </p:spTree>
    <p:extLst>
      <p:ext uri="{BB962C8B-B14F-4D97-AF65-F5344CB8AC3E}">
        <p14:creationId xmlns:p14="http://schemas.microsoft.com/office/powerpoint/2010/main" val="340339981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9652000" y="6546852"/>
            <a:ext cx="2540000" cy="369332"/>
          </a:xfrm>
          <a:prstGeom prst="rect">
            <a:avLst/>
          </a:prstGeom>
          <a:ln w="12700">
            <a:miter lim="400000"/>
          </a:ln>
        </p:spPr>
        <p:txBody>
          <a:bodyPr lIns="45719" rIns="45719">
            <a:spAutoFit/>
          </a:bodyPr>
          <a:lstStyle>
            <a:lvl1pPr algn="r">
              <a:spcBef>
                <a:spcPts val="600"/>
              </a:spcBef>
              <a:defRPr sz="1800">
                <a:latin typeface="Calibri"/>
                <a:ea typeface="Calibri"/>
                <a:cs typeface="Calibri"/>
                <a:sym typeface="Calibri"/>
              </a:defRPr>
            </a:lvl1pPr>
          </a:lstStyle>
          <a:p>
            <a:pPr defTabSz="457200"/>
            <a:fld id="{86CB4B4D-7CA3-9044-876B-883B54F8677D}" type="slidenum">
              <a:rPr lang="en-US" kern="0" smtClean="0">
                <a:solidFill>
                  <a:srgbClr val="002569"/>
                </a:solidFill>
              </a:rPr>
              <a:pPr defTabSz="457200"/>
              <a:t>‹Nr.›</a:t>
            </a:fld>
            <a:endParaRPr lang="en-US" kern="0">
              <a:solidFill>
                <a:srgbClr val="002569"/>
              </a:solidFill>
            </a:endParaRPr>
          </a:p>
        </p:txBody>
      </p:sp>
      <p:grpSp>
        <p:nvGrpSpPr>
          <p:cNvPr id="5" name="Group 4"/>
          <p:cNvGrpSpPr/>
          <p:nvPr userDrawn="1"/>
        </p:nvGrpSpPr>
        <p:grpSpPr>
          <a:xfrm>
            <a:off x="0" y="0"/>
            <a:ext cx="12192000" cy="1266667"/>
            <a:chOff x="0" y="1156447"/>
            <a:chExt cx="12192000" cy="1266667"/>
          </a:xfrm>
        </p:grpSpPr>
        <p:pic>
          <p:nvPicPr>
            <p:cNvPr id="3" name="Picture 2"/>
            <p:cNvPicPr>
              <a:picLocks noChangeAspect="1"/>
            </p:cNvPicPr>
            <p:nvPr userDrawn="1"/>
          </p:nvPicPr>
          <p:blipFill rotWithShape="1">
            <a:blip r:embed="rId6">
              <a:extLst>
                <a:ext uri="{28A0092B-C50C-407E-A947-70E740481C1C}">
                  <a14:useLocalDpi xmlns:a14="http://schemas.microsoft.com/office/drawing/2010/main" val="0"/>
                </a:ext>
              </a:extLst>
            </a:blip>
            <a:srcRect r="17922"/>
            <a:stretch/>
          </p:blipFill>
          <p:spPr>
            <a:xfrm>
              <a:off x="0" y="1156447"/>
              <a:ext cx="8364071" cy="1266667"/>
            </a:xfrm>
            <a:prstGeom prst="rect">
              <a:avLst/>
            </a:prstGeom>
          </p:spPr>
        </p:pic>
        <p:pic>
          <p:nvPicPr>
            <p:cNvPr id="4" name="Picture 3"/>
            <p:cNvPicPr>
              <a:picLocks noChangeAspect="1"/>
            </p:cNvPicPr>
            <p:nvPr userDrawn="1"/>
          </p:nvPicPr>
          <p:blipFill rotWithShape="1">
            <a:blip r:embed="rId6">
              <a:extLst>
                <a:ext uri="{28A0092B-C50C-407E-A947-70E740481C1C}">
                  <a14:useLocalDpi xmlns:a14="http://schemas.microsoft.com/office/drawing/2010/main" val="0"/>
                </a:ext>
              </a:extLst>
            </a:blip>
            <a:srcRect l="58457"/>
            <a:stretch/>
          </p:blipFill>
          <p:spPr>
            <a:xfrm>
              <a:off x="7958571" y="1156447"/>
              <a:ext cx="4233429" cy="1266667"/>
            </a:xfrm>
            <a:prstGeom prst="rect">
              <a:avLst/>
            </a:prstGeom>
          </p:spPr>
        </p:pic>
      </p:grpSp>
      <p:sp>
        <p:nvSpPr>
          <p:cNvPr id="9" name="Shape 3"/>
          <p:cNvSpPr/>
          <p:nvPr userDrawn="1"/>
        </p:nvSpPr>
        <p:spPr>
          <a:xfrm>
            <a:off x="101600" y="6629401"/>
            <a:ext cx="3149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CEOS AC-VC Annual Meeting, 07-11 June 2021</a:t>
            </a:r>
            <a:endParaRPr sz="1100" i="1" dirty="0">
              <a:solidFill>
                <a:schemeClr val="tx2"/>
              </a:solidFill>
              <a:latin typeface="+mj-ea"/>
              <a:ea typeface="+mj-ea"/>
              <a:cs typeface="Proxima Nova Regular"/>
              <a:sym typeface="Proxima Nova Regular"/>
            </a:endParaRPr>
          </a:p>
        </p:txBody>
      </p:sp>
    </p:spTree>
    <p:extLst>
      <p:ext uri="{BB962C8B-B14F-4D97-AF65-F5344CB8AC3E}">
        <p14:creationId xmlns:p14="http://schemas.microsoft.com/office/powerpoint/2010/main" val="1741995260"/>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6"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hape 10"/>
          <p:cNvSpPr txBox="1">
            <a:spLocks/>
          </p:cNvSpPr>
          <p:nvPr/>
        </p:nvSpPr>
        <p:spPr>
          <a:xfrm>
            <a:off x="622789" y="2514600"/>
            <a:ext cx="7252850"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a:defRPr sz="1800" b="0">
                <a:solidFill>
                  <a:srgbClr val="000000"/>
                </a:solidFill>
              </a:defRPr>
            </a:pPr>
            <a:r>
              <a:rPr lang="en-US" sz="3600" kern="0" dirty="0">
                <a:solidFill>
                  <a:schemeClr val="bg1"/>
                </a:solidFill>
                <a:latin typeface="+mj-lt"/>
              </a:rPr>
              <a:t>Tropospheric Ozone Session:</a:t>
            </a:r>
          </a:p>
          <a:p>
            <a:pPr>
              <a:defRPr sz="1800" b="0">
                <a:solidFill>
                  <a:srgbClr val="000000"/>
                </a:solidFill>
              </a:defRPr>
            </a:pPr>
            <a:r>
              <a:rPr lang="en-US" sz="3600" kern="0" dirty="0">
                <a:solidFill>
                  <a:schemeClr val="bg1"/>
                </a:solidFill>
                <a:latin typeface="+mj-lt"/>
              </a:rPr>
              <a:t>Summary and Discussion</a:t>
            </a:r>
          </a:p>
        </p:txBody>
      </p:sp>
      <p:sp>
        <p:nvSpPr>
          <p:cNvPr id="2" name="Subtitle 1"/>
          <p:cNvSpPr>
            <a:spLocks noGrp="1"/>
          </p:cNvSpPr>
          <p:nvPr>
            <p:ph type="subTitle" idx="1"/>
          </p:nvPr>
        </p:nvSpPr>
        <p:spPr>
          <a:xfrm>
            <a:off x="622789" y="3744194"/>
            <a:ext cx="6113571" cy="2496585"/>
          </a:xfrm>
        </p:spPr>
        <p:txBody>
          <a:bodyPr>
            <a:normAutofit/>
          </a:bodyPr>
          <a:lstStyle/>
          <a:p>
            <a:endParaRPr lang="en-US" sz="1800" dirty="0"/>
          </a:p>
          <a:p>
            <a:endParaRPr lang="en-US" sz="1800" dirty="0"/>
          </a:p>
          <a:p>
            <a:endParaRPr lang="en-US" sz="1800" dirty="0"/>
          </a:p>
          <a:p>
            <a:r>
              <a:rPr lang="en-US" sz="1800" dirty="0"/>
              <a:t>D. Loyola (DLR), G. Labow (NASA), H. </a:t>
            </a:r>
            <a:r>
              <a:rPr lang="en-US" sz="1800" dirty="0" err="1"/>
              <a:t>Tanimoto</a:t>
            </a:r>
            <a:r>
              <a:rPr lang="en-US" sz="1800" dirty="0"/>
              <a:t> (NIES)</a:t>
            </a:r>
            <a:endParaRPr lang="en-US" sz="1800" b="1" dirty="0">
              <a:solidFill>
                <a:srgbClr val="FF0000"/>
              </a:solidFill>
            </a:endParaRPr>
          </a:p>
          <a:p>
            <a:pPr lvl="0">
              <a:lnSpc>
                <a:spcPct val="150000"/>
              </a:lnSpc>
              <a:spcBef>
                <a:spcPts val="0"/>
              </a:spcBef>
              <a:buSzTx/>
              <a:defRPr>
                <a:solidFill>
                  <a:srgbClr val="000000"/>
                </a:solidFill>
              </a:defRPr>
            </a:pPr>
            <a:endParaRPr lang="en-US" sz="1800" dirty="0">
              <a:solidFill>
                <a:prstClr val="white"/>
              </a:solidFill>
              <a:latin typeface="Helvetica"/>
            </a:endParaRPr>
          </a:p>
          <a:p>
            <a:pPr lvl="0">
              <a:lnSpc>
                <a:spcPct val="150000"/>
              </a:lnSpc>
              <a:spcBef>
                <a:spcPts val="0"/>
              </a:spcBef>
              <a:buSzTx/>
              <a:defRPr>
                <a:solidFill>
                  <a:srgbClr val="000000"/>
                </a:solidFill>
              </a:defRPr>
            </a:pPr>
            <a:r>
              <a:rPr lang="en-US" sz="1800" dirty="0">
                <a:solidFill>
                  <a:prstClr val="white"/>
                </a:solidFill>
                <a:latin typeface="Helvetica"/>
              </a:rPr>
              <a:t>CEOS AC-VC 17, Virtual Meeting, June 11</a:t>
            </a:r>
            <a:r>
              <a:rPr lang="en-US" sz="1800" baseline="30000" dirty="0">
                <a:solidFill>
                  <a:prstClr val="white"/>
                </a:solidFill>
                <a:latin typeface="Helvetica"/>
              </a:rPr>
              <a:t>th</a:t>
            </a:r>
            <a:r>
              <a:rPr lang="en-US" sz="1800" dirty="0">
                <a:solidFill>
                  <a:prstClr val="white"/>
                </a:solidFill>
                <a:latin typeface="Helvetica"/>
              </a:rPr>
              <a:t>, 2021</a:t>
            </a:r>
          </a:p>
          <a:p>
            <a:pPr lvl="0">
              <a:lnSpc>
                <a:spcPct val="150000"/>
              </a:lnSpc>
              <a:spcBef>
                <a:spcPts val="0"/>
              </a:spcBef>
              <a:buSzTx/>
              <a:defRPr>
                <a:solidFill>
                  <a:srgbClr val="000000"/>
                </a:solidFill>
              </a:defRPr>
            </a:pPr>
            <a:endParaRPr lang="en-US" sz="1800" dirty="0">
              <a:solidFill>
                <a:prstClr val="white"/>
              </a:solidFill>
              <a:latin typeface="Helvetica"/>
            </a:endParaRPr>
          </a:p>
        </p:txBody>
      </p:sp>
    </p:spTree>
    <p:extLst>
      <p:ext uri="{BB962C8B-B14F-4D97-AF65-F5344CB8AC3E}">
        <p14:creationId xmlns:p14="http://schemas.microsoft.com/office/powerpoint/2010/main" val="2670166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457200"/>
            <a:fld id="{86CB4B4D-7CA3-9044-876B-883B54F8677D}" type="slidenum">
              <a:rPr lang="en-US" kern="0" smtClean="0">
                <a:solidFill>
                  <a:srgbClr val="002569"/>
                </a:solidFill>
              </a:rPr>
              <a:pPr defTabSz="457200"/>
              <a:t>2</a:t>
            </a:fld>
            <a:endParaRPr lang="en-US" kern="0">
              <a:solidFill>
                <a:srgbClr val="002569"/>
              </a:solidFill>
            </a:endParaRPr>
          </a:p>
        </p:txBody>
      </p:sp>
      <p:sp>
        <p:nvSpPr>
          <p:cNvPr id="4" name="Content Placeholder 3">
            <a:extLst>
              <a:ext uri="{FF2B5EF4-FFF2-40B4-BE49-F238E27FC236}">
                <a16:creationId xmlns:a16="http://schemas.microsoft.com/office/drawing/2014/main" id="{4FE95AC4-8FB3-4BDB-8871-E6DD543DAF0A}"/>
              </a:ext>
            </a:extLst>
          </p:cNvPr>
          <p:cNvSpPr>
            <a:spLocks noGrp="1"/>
          </p:cNvSpPr>
          <p:nvPr>
            <p:ph sz="quarter" idx="10"/>
          </p:nvPr>
        </p:nvSpPr>
        <p:spPr/>
        <p:txBody>
          <a:bodyPr/>
          <a:lstStyle/>
          <a:p>
            <a:pPr marL="0" indent="0">
              <a:buNone/>
            </a:pPr>
            <a:r>
              <a:rPr lang="en-US" dirty="0"/>
              <a:t>More than 80 people participated in the tropospheric ozone  session that was divided in two topics:</a:t>
            </a:r>
          </a:p>
          <a:p>
            <a:r>
              <a:rPr lang="en-US" b="1" dirty="0"/>
              <a:t>Validation</a:t>
            </a:r>
          </a:p>
          <a:p>
            <a:pPr lvl="1"/>
            <a:r>
              <a:rPr lang="en-US" sz="1800" dirty="0"/>
              <a:t>12 different satellite products were presented in AC-VC #15 and #16</a:t>
            </a:r>
          </a:p>
          <a:p>
            <a:pPr lvl="1"/>
            <a:r>
              <a:rPr lang="en-US" sz="1800" dirty="0"/>
              <a:t>During this year AC-VC #17, the tropospheric ozone validation process to be used was presented together with ground-based validation examples for UVN/TIR nadir sensors, limb instruments as well as combined UVN/assimilated products</a:t>
            </a:r>
          </a:p>
          <a:p>
            <a:pPr lvl="1"/>
            <a:r>
              <a:rPr lang="en-US" sz="1800" dirty="0"/>
              <a:t>The active cooperation between CEOS AC-VC and the TOAR-II initiative was highlighted; two TOAR-II working groups presented their work in AC-VC #16/17 and AC-VC representatives participated in TOAR-II meetings </a:t>
            </a:r>
          </a:p>
          <a:p>
            <a:endParaRPr lang="en-US" sz="1800" dirty="0"/>
          </a:p>
          <a:p>
            <a:r>
              <a:rPr lang="en-US" b="1" dirty="0"/>
              <a:t>Modeling</a:t>
            </a:r>
          </a:p>
          <a:p>
            <a:pPr lvl="1"/>
            <a:r>
              <a:rPr lang="en-US" sz="1800" dirty="0"/>
              <a:t>Current and future perspectives for modeling/assimilation from global, regional to urban scale were presented, special emphasis was given to the importance of increasing the special resolution of the models to match the resolution of current and future AC sensors</a:t>
            </a:r>
          </a:p>
          <a:p>
            <a:pPr lvl="1"/>
            <a:endParaRPr lang="en-US" sz="1800" dirty="0"/>
          </a:p>
          <a:p>
            <a:endParaRPr lang="en-US" dirty="0"/>
          </a:p>
        </p:txBody>
      </p:sp>
      <p:sp>
        <p:nvSpPr>
          <p:cNvPr id="6" name="Content Placeholder 5">
            <a:extLst>
              <a:ext uri="{FF2B5EF4-FFF2-40B4-BE49-F238E27FC236}">
                <a16:creationId xmlns:a16="http://schemas.microsoft.com/office/drawing/2014/main" id="{12B4F2ED-0B63-4924-B666-40F404AF29D1}"/>
              </a:ext>
            </a:extLst>
          </p:cNvPr>
          <p:cNvSpPr>
            <a:spLocks noGrp="1"/>
          </p:cNvSpPr>
          <p:nvPr>
            <p:ph sz="quarter" idx="11"/>
          </p:nvPr>
        </p:nvSpPr>
        <p:spPr/>
        <p:txBody>
          <a:bodyPr/>
          <a:lstStyle/>
          <a:p>
            <a:pPr marL="0" indent="0">
              <a:buNone/>
            </a:pPr>
            <a:r>
              <a:rPr lang="en-US" dirty="0"/>
              <a:t>Summary</a:t>
            </a:r>
          </a:p>
        </p:txBody>
      </p:sp>
    </p:spTree>
    <p:extLst>
      <p:ext uri="{BB962C8B-B14F-4D97-AF65-F5344CB8AC3E}">
        <p14:creationId xmlns:p14="http://schemas.microsoft.com/office/powerpoint/2010/main" val="2355649551"/>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457200"/>
            <a:fld id="{86CB4B4D-7CA3-9044-876B-883B54F8677D}" type="slidenum">
              <a:rPr lang="en-US" kern="0" smtClean="0">
                <a:solidFill>
                  <a:srgbClr val="002569"/>
                </a:solidFill>
              </a:rPr>
              <a:pPr defTabSz="457200"/>
              <a:t>3</a:t>
            </a:fld>
            <a:endParaRPr lang="en-US" kern="0">
              <a:solidFill>
                <a:srgbClr val="002569"/>
              </a:solidFill>
            </a:endParaRPr>
          </a:p>
        </p:txBody>
      </p:sp>
      <p:sp>
        <p:nvSpPr>
          <p:cNvPr id="4" name="Content Placeholder 3">
            <a:extLst>
              <a:ext uri="{FF2B5EF4-FFF2-40B4-BE49-F238E27FC236}">
                <a16:creationId xmlns:a16="http://schemas.microsoft.com/office/drawing/2014/main" id="{4FE95AC4-8FB3-4BDB-8871-E6DD543DAF0A}"/>
              </a:ext>
            </a:extLst>
          </p:cNvPr>
          <p:cNvSpPr>
            <a:spLocks noGrp="1"/>
          </p:cNvSpPr>
          <p:nvPr>
            <p:ph sz="quarter" idx="10"/>
          </p:nvPr>
        </p:nvSpPr>
        <p:spPr/>
        <p:txBody>
          <a:bodyPr/>
          <a:lstStyle/>
          <a:p>
            <a:r>
              <a:rPr lang="en-US" b="1" dirty="0"/>
              <a:t>Validation</a:t>
            </a:r>
          </a:p>
          <a:p>
            <a:pPr lvl="1"/>
            <a:r>
              <a:rPr lang="en-US" sz="1800" dirty="0"/>
              <a:t>It was agreed to use data from 2019 as the golden-year with the following schedule:</a:t>
            </a:r>
          </a:p>
          <a:p>
            <a:pPr lvl="2"/>
            <a:r>
              <a:rPr lang="en-US" sz="1800" dirty="0"/>
              <a:t>Satellite teams submit data (including AK and/or profiles) to BIRA-IASB by September 2021</a:t>
            </a:r>
          </a:p>
          <a:p>
            <a:pPr lvl="2"/>
            <a:r>
              <a:rPr lang="en-US" sz="1800" dirty="0"/>
              <a:t>Virtual meeting in January 2022 to discuss initial results</a:t>
            </a:r>
          </a:p>
          <a:p>
            <a:pPr lvl="2"/>
            <a:r>
              <a:rPr lang="en-US" sz="1800" dirty="0"/>
              <a:t>Presentation of results during next AC-VC in June 2022</a:t>
            </a:r>
          </a:p>
          <a:p>
            <a:pPr lvl="2"/>
            <a:r>
              <a:rPr lang="en-US" sz="1800" dirty="0"/>
              <a:t>Further interactions with TOAR-II in Q3/Q4 2022 and later </a:t>
            </a:r>
          </a:p>
          <a:p>
            <a:pPr lvl="1"/>
            <a:r>
              <a:rPr lang="en-US" sz="1800"/>
              <a:t>Discussions </a:t>
            </a:r>
            <a:r>
              <a:rPr lang="en-US" sz="1800" dirty="0"/>
              <a:t>took place on the accuracy of </a:t>
            </a:r>
            <a:r>
              <a:rPr lang="en-US" sz="1800" dirty="0" err="1"/>
              <a:t>sonde</a:t>
            </a:r>
            <a:r>
              <a:rPr lang="en-US" sz="1800" dirty="0"/>
              <a:t> data. The applied corrections at </a:t>
            </a:r>
            <a:r>
              <a:rPr lang="en-US" sz="1800" dirty="0" err="1"/>
              <a:t>Hohenpeißenberg</a:t>
            </a:r>
            <a:r>
              <a:rPr lang="en-US" sz="1800" dirty="0"/>
              <a:t>  correct errors mainly in the stratosphere but may propagate some errors down to the troposphere. The ECC </a:t>
            </a:r>
            <a:r>
              <a:rPr lang="en-US" sz="1800" dirty="0" err="1"/>
              <a:t>sondes</a:t>
            </a:r>
            <a:r>
              <a:rPr lang="en-US" sz="1800" dirty="0"/>
              <a:t> do not apply this total ozone correction. There was also discussion concerning the drift seen in some station’s ozone record due to </a:t>
            </a:r>
            <a:r>
              <a:rPr lang="en-US" sz="1800" dirty="0" err="1"/>
              <a:t>sonde</a:t>
            </a:r>
            <a:r>
              <a:rPr lang="en-US" sz="1800" dirty="0"/>
              <a:t> manufacturing issues/problems. </a:t>
            </a:r>
          </a:p>
          <a:p>
            <a:pPr lvl="1"/>
            <a:r>
              <a:rPr lang="en-US" sz="1800" dirty="0"/>
              <a:t>Based on the experience with the total ozone validation, it is expected that possible problems with </a:t>
            </a:r>
            <a:r>
              <a:rPr lang="en-US" sz="1800" dirty="0" err="1"/>
              <a:t>sonde</a:t>
            </a:r>
            <a:r>
              <a:rPr lang="en-US" sz="1800" dirty="0"/>
              <a:t> data could be detected/corrected using satellite data.</a:t>
            </a:r>
          </a:p>
        </p:txBody>
      </p:sp>
      <p:sp>
        <p:nvSpPr>
          <p:cNvPr id="6" name="Content Placeholder 5">
            <a:extLst>
              <a:ext uri="{FF2B5EF4-FFF2-40B4-BE49-F238E27FC236}">
                <a16:creationId xmlns:a16="http://schemas.microsoft.com/office/drawing/2014/main" id="{12B4F2ED-0B63-4924-B666-40F404AF29D1}"/>
              </a:ext>
            </a:extLst>
          </p:cNvPr>
          <p:cNvSpPr>
            <a:spLocks noGrp="1"/>
          </p:cNvSpPr>
          <p:nvPr>
            <p:ph sz="quarter" idx="11"/>
          </p:nvPr>
        </p:nvSpPr>
        <p:spPr/>
        <p:txBody>
          <a:bodyPr/>
          <a:lstStyle/>
          <a:p>
            <a:pPr marL="0" indent="0">
              <a:buNone/>
            </a:pPr>
            <a:r>
              <a:rPr lang="en-US" dirty="0"/>
              <a:t>Discussion</a:t>
            </a:r>
          </a:p>
        </p:txBody>
      </p:sp>
    </p:spTree>
    <p:extLst>
      <p:ext uri="{BB962C8B-B14F-4D97-AF65-F5344CB8AC3E}">
        <p14:creationId xmlns:p14="http://schemas.microsoft.com/office/powerpoint/2010/main" val="331919106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457200"/>
            <a:fld id="{86CB4B4D-7CA3-9044-876B-883B54F8677D}" type="slidenum">
              <a:rPr lang="en-US" kern="0" smtClean="0">
                <a:solidFill>
                  <a:srgbClr val="002569"/>
                </a:solidFill>
              </a:rPr>
              <a:pPr defTabSz="457200"/>
              <a:t>4</a:t>
            </a:fld>
            <a:endParaRPr lang="en-US" kern="0">
              <a:solidFill>
                <a:srgbClr val="002569"/>
              </a:solidFill>
            </a:endParaRPr>
          </a:p>
        </p:txBody>
      </p:sp>
      <p:sp>
        <p:nvSpPr>
          <p:cNvPr id="4" name="Content Placeholder 3">
            <a:extLst>
              <a:ext uri="{FF2B5EF4-FFF2-40B4-BE49-F238E27FC236}">
                <a16:creationId xmlns:a16="http://schemas.microsoft.com/office/drawing/2014/main" id="{4FE95AC4-8FB3-4BDB-8871-E6DD543DAF0A}"/>
              </a:ext>
            </a:extLst>
          </p:cNvPr>
          <p:cNvSpPr>
            <a:spLocks noGrp="1"/>
          </p:cNvSpPr>
          <p:nvPr>
            <p:ph sz="quarter" idx="10"/>
          </p:nvPr>
        </p:nvSpPr>
        <p:spPr/>
        <p:txBody>
          <a:bodyPr/>
          <a:lstStyle/>
          <a:p>
            <a:r>
              <a:rPr lang="en-US" b="1" dirty="0"/>
              <a:t>Modeling</a:t>
            </a:r>
          </a:p>
          <a:p>
            <a:pPr lvl="1"/>
            <a:r>
              <a:rPr lang="en-US" dirty="0"/>
              <a:t>The current CAMS assimilation is not using data from TIR sensors, assimilating </a:t>
            </a:r>
            <a:r>
              <a:rPr lang="fr-FR" dirty="0"/>
              <a:t>IASI, AIRS, </a:t>
            </a:r>
            <a:r>
              <a:rPr lang="fr-FR" dirty="0" err="1"/>
              <a:t>CrIS</a:t>
            </a:r>
            <a:r>
              <a:rPr lang="fr-FR" dirty="0"/>
              <a:t> IR radiances </a:t>
            </a:r>
            <a:r>
              <a:rPr lang="en-US" dirty="0"/>
              <a:t>will be investigated </a:t>
            </a:r>
            <a:r>
              <a:rPr lang="fr-FR" dirty="0"/>
              <a:t>in the future</a:t>
            </a:r>
          </a:p>
          <a:p>
            <a:pPr lvl="1"/>
            <a:r>
              <a:rPr lang="en-US" dirty="0"/>
              <a:t>A question was raised about the advantages of using models with better spatial resolution. The current experience from the DLR team is that more accurate results are obtained over cities.</a:t>
            </a:r>
          </a:p>
          <a:p>
            <a:pPr lvl="1"/>
            <a:r>
              <a:rPr lang="en-US" dirty="0"/>
              <a:t>A new project will attempt to assimilate SAGE III/ISS</a:t>
            </a:r>
          </a:p>
          <a:p>
            <a:pPr lvl="1"/>
            <a:r>
              <a:rPr lang="en-US" dirty="0"/>
              <a:t>Assimilation of AC GEO missions remains a challenge, progress is expected with the availability of GEMS data</a:t>
            </a:r>
            <a:endParaRPr lang="en-US" sz="1800" dirty="0"/>
          </a:p>
          <a:p>
            <a:endParaRPr lang="en-US" dirty="0"/>
          </a:p>
        </p:txBody>
      </p:sp>
      <p:sp>
        <p:nvSpPr>
          <p:cNvPr id="6" name="Content Placeholder 5">
            <a:extLst>
              <a:ext uri="{FF2B5EF4-FFF2-40B4-BE49-F238E27FC236}">
                <a16:creationId xmlns:a16="http://schemas.microsoft.com/office/drawing/2014/main" id="{12B4F2ED-0B63-4924-B666-40F404AF29D1}"/>
              </a:ext>
            </a:extLst>
          </p:cNvPr>
          <p:cNvSpPr>
            <a:spLocks noGrp="1"/>
          </p:cNvSpPr>
          <p:nvPr>
            <p:ph sz="quarter" idx="11"/>
          </p:nvPr>
        </p:nvSpPr>
        <p:spPr/>
        <p:txBody>
          <a:bodyPr/>
          <a:lstStyle/>
          <a:p>
            <a:pPr marL="0" indent="0">
              <a:buNone/>
            </a:pPr>
            <a:r>
              <a:rPr lang="en-US" dirty="0"/>
              <a:t>Discussion</a:t>
            </a:r>
          </a:p>
        </p:txBody>
      </p:sp>
    </p:spTree>
    <p:extLst>
      <p:ext uri="{BB962C8B-B14F-4D97-AF65-F5344CB8AC3E}">
        <p14:creationId xmlns:p14="http://schemas.microsoft.com/office/powerpoint/2010/main" val="515144097"/>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429</Words>
  <Application>Microsoft Office PowerPoint</Application>
  <PresentationFormat>Breitbild</PresentationFormat>
  <Paragraphs>35</Paragraphs>
  <Slides>4</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4</vt:i4>
      </vt:variant>
    </vt:vector>
  </HeadingPairs>
  <TitlesOfParts>
    <vt:vector size="14" baseType="lpstr">
      <vt:lpstr>Arial</vt:lpstr>
      <vt:lpstr>Arial Bold</vt:lpstr>
      <vt:lpstr>Avenir Roman</vt:lpstr>
      <vt:lpstr>Calibri</vt:lpstr>
      <vt:lpstr>Courier New</vt:lpstr>
      <vt:lpstr>Droid Serif</vt:lpstr>
      <vt:lpstr>Helvetica</vt:lpstr>
      <vt:lpstr>Proxima Nova Regular</vt:lpstr>
      <vt:lpstr>Wingdings</vt:lpstr>
      <vt:lpstr>Default</vt:lpstr>
      <vt:lpstr>PowerPoint-Präsentation</vt:lpstr>
      <vt:lpstr>PowerPoint-Präsentation</vt:lpstr>
      <vt:lpstr>PowerPoint-Präsentation</vt:lpstr>
      <vt:lpstr>PowerPoint-Präsentation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Recent NASA Contribution to CARB-19 : Land Product Validation Listing – Carbon-related products have been validated according to CEOS LPV standards and documented on the CEOS LPV website</dc:title>
  <dc:creator>MARGOLIS, HANK A. (HQ-DK000)</dc:creator>
  <cp:lastModifiedBy>Loyola, Diego</cp:lastModifiedBy>
  <cp:revision>151</cp:revision>
  <cp:lastPrinted>2017-08-23T16:50:31Z</cp:lastPrinted>
  <dcterms:created xsi:type="dcterms:W3CDTF">2017-04-07T17:29:45Z</dcterms:created>
  <dcterms:modified xsi:type="dcterms:W3CDTF">2021-06-10T13:53:53Z</dcterms:modified>
</cp:coreProperties>
</file>