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959" r:id="rId2"/>
    <p:sldId id="271" r:id="rId3"/>
    <p:sldId id="263" r:id="rId4"/>
    <p:sldId id="265" r:id="rId5"/>
    <p:sldId id="266" r:id="rId6"/>
    <p:sldId id="272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5" autoAdjust="0"/>
    <p:restoredTop sz="93979" autoAdjust="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5E8B9-1DD3-4A2E-9557-8878AA51C617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C7DAE-5F6D-4C9F-98E3-5FFCED1F5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10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GOES-16 AOD is</a:t>
            </a:r>
            <a:r>
              <a:rPr lang="en-US" baseline="0" dirty="0"/>
              <a:t> evaluated with AERONET </a:t>
            </a:r>
            <a:r>
              <a:rPr lang="en-US" dirty="0"/>
              <a:t>since </a:t>
            </a:r>
            <a:r>
              <a:rPr lang="en-US" baseline="0" dirty="0"/>
              <a:t>provisional maturity on July 25, 2018. Here show the scatter-plot with overall statistics, daily average time-series plot and overall diurnal variation. </a:t>
            </a:r>
          </a:p>
          <a:p>
            <a:endParaRPr lang="en-US" baseline="0" dirty="0"/>
          </a:p>
          <a:p>
            <a:r>
              <a:rPr lang="en-US" baseline="0" dirty="0"/>
              <a:t>The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AOD over water can describe the similar diurnal pattern as in AERONET measurement.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However, the diurnal discrepancy is larger for AOD over land. This can be improved by updating the spectral land surface relationship as shown in the next slide.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E33C7-3015-4462-AAAE-1CBF1254CD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90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Previous</a:t>
            </a:r>
            <a:r>
              <a:rPr lang="en-US" baseline="0" dirty="0"/>
              <a:t> relationship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calculates 0.47 and 0.64 µm surface reflectance from 2.25 µm as a function of solar zenith angle.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Updated</a:t>
            </a:r>
            <a:r>
              <a:rPr lang="en-US" baseline="0" dirty="0"/>
              <a:t> relationship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calculates 0.47 and 0.64 µm surface reflectance from 2.25 µm as a function of solar zenith angle, scattering angle and view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zenith angle; and fitted for solar azimuth angle ≤ or &gt; 50°, respectively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 showed the improvement in AOD diurnal variation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updated surface relationship 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comparison with operational product for 07/25/2018 – 12/31/2019.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updated surface relationship was implemented in the operational AOD product on 10/23/2020. The G16 AOD over land demonstrate a good agreement with AERONET since then (10/24/2020 – 04/24/2021).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E33C7-3015-4462-AAAE-1CBF1254CD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87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ABI</a:t>
            </a:r>
            <a:r>
              <a:rPr lang="en-US" baseline="0" dirty="0"/>
              <a:t> L3 AOD 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 UTC uses GOES-16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GOES-17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AODs in the time window of (17, 19] UTC,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therefore the spatial coverage is different from GOES-16 plus GOES-17 AOD at 18 UTC.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E33C7-3015-4462-AAAE-1CBF1254CD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0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E33C7-3015-4462-AAAE-1CBF1254CD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0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CB3A-EEFD-4997-A3C5-2D375CDF0EF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BAE5-39AC-4815-9041-DEA7BA870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7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CB3A-EEFD-4997-A3C5-2D375CDF0EF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BAE5-39AC-4815-9041-DEA7BA870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24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CB3A-EEFD-4997-A3C5-2D375CDF0EF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BAE5-39AC-4815-9041-DEA7BA870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65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CB3A-EEFD-4997-A3C5-2D375CDF0EF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BAE5-39AC-4815-9041-DEA7BA870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22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CB3A-EEFD-4997-A3C5-2D375CDF0EF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BAE5-39AC-4815-9041-DEA7BA870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0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CB3A-EEFD-4997-A3C5-2D375CDF0EF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BAE5-39AC-4815-9041-DEA7BA870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30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CB3A-EEFD-4997-A3C5-2D375CDF0EF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BAE5-39AC-4815-9041-DEA7BA870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4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CB3A-EEFD-4997-A3C5-2D375CDF0EF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BAE5-39AC-4815-9041-DEA7BA870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61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CB3A-EEFD-4997-A3C5-2D375CDF0EF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BAE5-39AC-4815-9041-DEA7BA870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06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CB3A-EEFD-4997-A3C5-2D375CDF0EF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BAE5-39AC-4815-9041-DEA7BA870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54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CB3A-EEFD-4997-A3C5-2D375CDF0EF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9BAE5-39AC-4815-9041-DEA7BA870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7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8CB3A-EEFD-4997-A3C5-2D375CDF0EFF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9BAE5-39AC-4815-9041-DEA7BA870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9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oaa.gov/organization/information-technology/big-data-program" TargetMode="External"/><Relationship Id="rId5" Type="http://schemas.openxmlformats.org/officeDocument/2006/relationships/hyperlink" Target="https://www.avl.class.noaa.gov/saa/products/welcome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89D96-0413-4821-94DF-AC9189F8E70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6" name="Picture 2" descr="NOAA -- The National Oceanic and Atmospheric Admini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" y="1"/>
            <a:ext cx="36099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7121" y="1060795"/>
            <a:ext cx="7860079" cy="224676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GOES-16/17 ABI Aerosol Imagery and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GeoColor</a:t>
            </a:r>
            <a:r>
              <a:rPr lang="en-US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Dust RGB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Fire RGB, hot spots, fire radiative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L2 Aerosol Optical Depth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L2 Aerosol Detection (smoke/dust)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Tailored Derived surface PM2.5 for NWS applications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1" y="927551"/>
            <a:ext cx="2523379" cy="4980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02" y="4976480"/>
            <a:ext cx="8102286" cy="163387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83485" y="3600413"/>
            <a:ext cx="8808115" cy="111688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primary archive to access ABI data files is NOAA’s </a:t>
            </a:r>
            <a:r>
              <a:rPr lang="en-US" sz="1800" dirty="0">
                <a:hlinkClick r:id="rId5"/>
              </a:rPr>
              <a:t>Comprehensive Large Array-Data Stewardship System (CLASS)</a:t>
            </a:r>
            <a:endParaRPr lang="en-US" sz="1800" dirty="0"/>
          </a:p>
          <a:p>
            <a:pPr lvl="1"/>
            <a:r>
              <a:rPr lang="en-US" sz="1600" dirty="0"/>
              <a:t>Registration (free!) is required to order data</a:t>
            </a:r>
          </a:p>
          <a:p>
            <a:r>
              <a:rPr lang="en-US" sz="1800" dirty="0">
                <a:hlinkClick r:id="rId6"/>
              </a:rPr>
              <a:t>NOAA’s Big Data Program (BDP)</a:t>
            </a:r>
            <a:r>
              <a:rPr lang="en-US" sz="1800" dirty="0"/>
              <a:t> is providing a new, easier way to access ABI data files in the “cloud”!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96401" y="6025575"/>
            <a:ext cx="282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Product latency 20 minutes after observations are made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454BB6-A588-49E2-B35C-A5F5766FF9F5}"/>
              </a:ext>
            </a:extLst>
          </p:cNvPr>
          <p:cNvSpPr txBox="1">
            <a:spLocks/>
          </p:cNvSpPr>
          <p:nvPr/>
        </p:nvSpPr>
        <p:spPr>
          <a:xfrm>
            <a:off x="3386171" y="109275"/>
            <a:ext cx="6135624" cy="80240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NOAA GOES-16/17 Advanced Baseline Imager Aerosol Products Update</a:t>
            </a:r>
          </a:p>
        </p:txBody>
      </p:sp>
    </p:spTree>
    <p:extLst>
      <p:ext uri="{BB962C8B-B14F-4D97-AF65-F5344CB8AC3E}">
        <p14:creationId xmlns:p14="http://schemas.microsoft.com/office/powerpoint/2010/main" val="1663855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203" y="3316994"/>
            <a:ext cx="3274695" cy="3274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2"/>
          <a:stretch/>
        </p:blipFill>
        <p:spPr>
          <a:xfrm>
            <a:off x="93775" y="3699640"/>
            <a:ext cx="3547586" cy="31583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0"/>
          <a:stretch/>
        </p:blipFill>
        <p:spPr>
          <a:xfrm>
            <a:off x="93775" y="506457"/>
            <a:ext cx="3547586" cy="3193183"/>
          </a:xfrm>
          <a:prstGeom prst="rect">
            <a:avLst/>
          </a:prstGeom>
        </p:spPr>
      </p:pic>
      <p:sp>
        <p:nvSpPr>
          <p:cNvPr id="8" name="Text Box 136"/>
          <p:cNvSpPr txBox="1">
            <a:spLocks noChangeArrowheads="1"/>
          </p:cNvSpPr>
          <p:nvPr/>
        </p:nvSpPr>
        <p:spPr bwMode="auto">
          <a:xfrm>
            <a:off x="564986" y="25755"/>
            <a:ext cx="6046126" cy="725753"/>
          </a:xfrm>
          <a:prstGeom prst="rect">
            <a:avLst/>
          </a:prstGeom>
          <a:gradFill>
            <a:gsLst>
              <a:gs pos="1000">
                <a:srgbClr val="218290"/>
              </a:gs>
              <a:gs pos="0">
                <a:srgbClr val="1A7074"/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21594000" scaled="0"/>
          </a:gradFill>
          <a:ln>
            <a:noFill/>
          </a:ln>
        </p:spPr>
        <p:txBody>
          <a:bodyPr wrap="square" lIns="109132" tIns="54567" rIns="109132" bIns="54567">
            <a:spAutoFit/>
          </a:bodyPr>
          <a:lstStyle>
            <a:lvl1pPr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340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340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340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340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AOD: GOES-16 vs. AERONET</a:t>
            </a:r>
          </a:p>
        </p:txBody>
      </p:sp>
      <p:sp>
        <p:nvSpPr>
          <p:cNvPr id="9" name="Shape 318"/>
          <p:cNvSpPr txBox="1">
            <a:spLocks noChangeArrowheads="1"/>
          </p:cNvSpPr>
          <p:nvPr/>
        </p:nvSpPr>
        <p:spPr bwMode="auto">
          <a:xfrm>
            <a:off x="5499507" y="674015"/>
            <a:ext cx="830883" cy="49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Land</a:t>
            </a:r>
          </a:p>
        </p:txBody>
      </p:sp>
      <p:sp>
        <p:nvSpPr>
          <p:cNvPr id="10" name="Shape 318"/>
          <p:cNvSpPr txBox="1">
            <a:spLocks noChangeArrowheads="1"/>
          </p:cNvSpPr>
          <p:nvPr/>
        </p:nvSpPr>
        <p:spPr bwMode="auto">
          <a:xfrm>
            <a:off x="5417218" y="3473904"/>
            <a:ext cx="1081957" cy="49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A3D2B3-2FEC-4B4D-9FD4-5D78691F0C7E}"/>
              </a:ext>
            </a:extLst>
          </p:cNvPr>
          <p:cNvSpPr txBox="1"/>
          <p:nvPr/>
        </p:nvSpPr>
        <p:spPr>
          <a:xfrm>
            <a:off x="9086959" y="3286812"/>
            <a:ext cx="2509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Can this be improved?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0"/>
          <a:stretch/>
        </p:blipFill>
        <p:spPr>
          <a:xfrm>
            <a:off x="8718203" y="511425"/>
            <a:ext cx="3274695" cy="2861753"/>
          </a:xfrm>
          <a:prstGeom prst="rect">
            <a:avLst/>
          </a:prstGeom>
        </p:spPr>
      </p:pic>
      <p:sp>
        <p:nvSpPr>
          <p:cNvPr id="12" name="Shape 318"/>
          <p:cNvSpPr txBox="1">
            <a:spLocks noChangeArrowheads="1"/>
          </p:cNvSpPr>
          <p:nvPr/>
        </p:nvSpPr>
        <p:spPr bwMode="auto">
          <a:xfrm>
            <a:off x="6786580" y="630991"/>
            <a:ext cx="3863246" cy="49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07/25/2018 – 04/24/2021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7767" y="1492467"/>
            <a:ext cx="756744" cy="2417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2513" y="4303980"/>
            <a:ext cx="756744" cy="2417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7"/>
          <a:stretch/>
        </p:blipFill>
        <p:spPr>
          <a:xfrm>
            <a:off x="3496137" y="1094384"/>
            <a:ext cx="4947285" cy="2450119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"/>
          <a:stretch/>
        </p:blipFill>
        <p:spPr>
          <a:xfrm>
            <a:off x="3496137" y="3890028"/>
            <a:ext cx="4947285" cy="24435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2853" y="6333534"/>
            <a:ext cx="413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Mi</a:t>
            </a:r>
            <a:r>
              <a:rPr lang="en-US" i="1" dirty="0"/>
              <a:t> Zhou (IMSG) and </a:t>
            </a:r>
            <a:r>
              <a:rPr lang="en-US" i="1" dirty="0" err="1"/>
              <a:t>Istvan</a:t>
            </a:r>
            <a:r>
              <a:rPr lang="en-US" i="1" dirty="0"/>
              <a:t> Laszlo (NOAA)</a:t>
            </a:r>
          </a:p>
        </p:txBody>
      </p:sp>
    </p:spTree>
    <p:extLst>
      <p:ext uri="{BB962C8B-B14F-4D97-AF65-F5344CB8AC3E}">
        <p14:creationId xmlns:p14="http://schemas.microsoft.com/office/powerpoint/2010/main" val="1958099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4"/>
          <a:stretch/>
        </p:blipFill>
        <p:spPr>
          <a:xfrm>
            <a:off x="8134015" y="2907468"/>
            <a:ext cx="3820477" cy="3393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99540" y="1933700"/>
                <a:ext cx="4265705" cy="3558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Previous</a:t>
                </a:r>
                <a:r>
                  <a:rPr lang="en-US" dirty="0"/>
                  <a:t> 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    –</a:t>
                </a:r>
                <a:r>
                  <a:rPr lang="en-US" dirty="0">
                    <a:cs typeface="Arial" pitchFamily="34" charset="0"/>
                  </a:rPr>
                  <a:t>  test position (</a:t>
                </a:r>
                <a:r>
                  <a:rPr lang="en-US" dirty="0">
                    <a:solidFill>
                      <a:srgbClr val="218290"/>
                    </a:solidFill>
                    <a:cs typeface="Arial" pitchFamily="34" charset="0"/>
                  </a:rPr>
                  <a:t>89.5°W</a:t>
                </a:r>
                <a:r>
                  <a:rPr lang="en-US" dirty="0">
                    <a:cs typeface="Arial" pitchFamily="34" charset="0"/>
                  </a:rPr>
                  <a:t>) training data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    –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</a:rPr>
                          <m:t>0.47|0.64</m:t>
                        </m:r>
                      </m:sub>
                    </m:sSub>
                    <m:r>
                      <a:rPr lang="en-US" i="1">
                        <a:solidFill>
                          <a:srgbClr val="21829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s-ES" dirty="0">
                        <a:solidFill>
                          <a:srgbClr val="218290"/>
                        </a:solidFill>
                        <a:latin typeface="Blackadder ITC" panose="04020505051007020D02" pitchFamily="82" charset="0"/>
                        <a:cs typeface="Arial" pitchFamily="34" charset="0"/>
                      </a:rPr>
                      <m:t>f</m:t>
                    </m:r>
                    <m:r>
                      <a:rPr lang="en-US" i="1" dirty="0">
                        <a:solidFill>
                          <a:srgbClr val="21829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d>
                      <m:dPr>
                        <m:ctrlP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21829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21829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21829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21829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2.25</m:t>
                        </m:r>
                      </m:sub>
                    </m:sSub>
                    <m:r>
                      <a:rPr lang="en-US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en-US" dirty="0">
                  <a:cs typeface="Arial" pitchFamily="34" charset="0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Updated</a:t>
                </a:r>
                <a:r>
                  <a:rPr lang="en-US" dirty="0"/>
                  <a:t> 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   – </a:t>
                </a:r>
                <a:r>
                  <a:rPr lang="en-US" dirty="0">
                    <a:cs typeface="Arial" pitchFamily="34" charset="0"/>
                  </a:rPr>
                  <a:t> </a:t>
                </a:r>
                <a:r>
                  <a:rPr lang="en-US" dirty="0"/>
                  <a:t>operational position (</a:t>
                </a:r>
                <a:r>
                  <a:rPr lang="en-US" dirty="0">
                    <a:solidFill>
                      <a:srgbClr val="218290"/>
                    </a:solidFill>
                    <a:cs typeface="Arial" pitchFamily="34" charset="0"/>
                  </a:rPr>
                  <a:t>75.2°W</a:t>
                </a:r>
                <a:r>
                  <a:rPr lang="en-US" dirty="0">
                    <a:cs typeface="Arial" pitchFamily="34" charset="0"/>
                  </a:rPr>
                  <a:t>)</a:t>
                </a:r>
                <a:r>
                  <a:rPr lang="es-ES" dirty="0">
                    <a:cs typeface="Arial" pitchFamily="34" charset="0"/>
                  </a:rPr>
                  <a:t> training data</a:t>
                </a:r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  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</a:rPr>
                          <m:t>0.47|0.64</m:t>
                        </m:r>
                      </m:sub>
                    </m:sSub>
                  </m:oMath>
                </a14:m>
                <a:r>
                  <a:rPr lang="es-ES" dirty="0">
                    <a:solidFill>
                      <a:srgbClr val="218290"/>
                    </a:solidFill>
                    <a:cs typeface="Arial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s-ES" dirty="0">
                        <a:solidFill>
                          <a:srgbClr val="218290"/>
                        </a:solidFill>
                        <a:latin typeface="Blackadder ITC" panose="04020505051007020D02" pitchFamily="82" charset="0"/>
                        <a:cs typeface="Arial" pitchFamily="34" charset="0"/>
                      </a:rPr>
                      <m:t>f</m:t>
                    </m:r>
                  </m:oMath>
                </a14:m>
                <a:r>
                  <a:rPr lang="es-ES" i="1" dirty="0">
                    <a:solidFill>
                      <a:srgbClr val="218290"/>
                    </a:solidFill>
                    <a:latin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  <m:sub>
                        <m: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s-ES" i="1" dirty="0">
                    <a:solidFill>
                      <a:srgbClr val="218290"/>
                    </a:solidFill>
                    <a:latin typeface="Cambria Math" panose="02040503050406030204" pitchFamily="18" charset="0"/>
                  </a:rPr>
                  <a:t>, </a:t>
                </a:r>
                <a:r>
                  <a:rPr lang="el-GR" i="1" dirty="0">
                    <a:solidFill>
                      <a:srgbClr val="218290"/>
                    </a:solidFill>
                    <a:latin typeface="Cambria Math" panose="02040503050406030204" pitchFamily="18" charset="0"/>
                  </a:rPr>
                  <a:t>Θ</a:t>
                </a:r>
                <a:r>
                  <a:rPr lang="es-ES" i="1" dirty="0">
                    <a:solidFill>
                      <a:srgbClr val="218290"/>
                    </a:solidFill>
                    <a:latin typeface="Cambria Math" panose="02040503050406030204" pitchFamily="18" charset="0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  <m:sub>
                        <m: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solidFill>
                          <a:srgbClr val="21829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21829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21829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s-ES" dirty="0">
                    <a:solidFill>
                      <a:srgbClr val="218290"/>
                    </a:solidFill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solidFill>
                              <a:srgbClr val="21829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2.25</m:t>
                        </m:r>
                      </m:sub>
                    </m:sSub>
                  </m:oMath>
                </a14:m>
                <a:endParaRPr lang="es-ES" dirty="0">
                  <a:cs typeface="Arial" pitchFamily="34" charset="0"/>
                </a:endParaRPr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   –  </a:t>
                </a:r>
                <a:r>
                  <a:rPr lang="en-US" dirty="0">
                    <a:solidFill>
                      <a:srgbClr val="218290"/>
                    </a:solidFill>
                  </a:rPr>
                  <a:t>separately for solar azimuth angle ≤ or &gt; 50°</a:t>
                </a:r>
                <a:r>
                  <a:rPr lang="es-ES" dirty="0">
                    <a:cs typeface="Arial" pitchFamily="34" charset="0"/>
                  </a:rPr>
                  <a:t>.</a:t>
                </a:r>
                <a:endParaRPr lang="en-US" dirty="0"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40" y="1933700"/>
                <a:ext cx="4265705" cy="3558410"/>
              </a:xfrm>
              <a:prstGeom prst="rect">
                <a:avLst/>
              </a:prstGeom>
              <a:blipFill>
                <a:blip r:embed="rId4"/>
                <a:stretch>
                  <a:fillRect l="-1143" t="-856" b="-1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349787" y="273035"/>
            <a:ext cx="7842213" cy="2634434"/>
            <a:chOff x="650146" y="2126752"/>
            <a:chExt cx="11185094" cy="38219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57" b="12304"/>
            <a:stretch/>
          </p:blipFill>
          <p:spPr>
            <a:xfrm>
              <a:off x="650146" y="2137025"/>
              <a:ext cx="5457825" cy="38117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68" b="12304"/>
            <a:stretch/>
          </p:blipFill>
          <p:spPr>
            <a:xfrm>
              <a:off x="6377415" y="2126752"/>
              <a:ext cx="5457825" cy="3821986"/>
            </a:xfrm>
            <a:prstGeom prst="rect">
              <a:avLst/>
            </a:prstGeom>
          </p:spPr>
        </p:pic>
      </p:grpSp>
      <p:sp>
        <p:nvSpPr>
          <p:cNvPr id="7" name="Shape 318"/>
          <p:cNvSpPr txBox="1">
            <a:spLocks noChangeArrowheads="1"/>
          </p:cNvSpPr>
          <p:nvPr/>
        </p:nvSpPr>
        <p:spPr bwMode="auto">
          <a:xfrm>
            <a:off x="5284770" y="-77617"/>
            <a:ext cx="1956681" cy="4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Operational </a:t>
            </a:r>
          </a:p>
        </p:txBody>
      </p:sp>
      <p:sp>
        <p:nvSpPr>
          <p:cNvPr id="8" name="Shape 318"/>
          <p:cNvSpPr txBox="1">
            <a:spLocks noChangeArrowheads="1"/>
          </p:cNvSpPr>
          <p:nvPr/>
        </p:nvSpPr>
        <p:spPr bwMode="auto">
          <a:xfrm>
            <a:off x="8061434" y="-83111"/>
            <a:ext cx="4225159" cy="49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w/ Updated </a:t>
            </a:r>
            <a:r>
              <a:rPr lang="en-US" alt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SfcRefl</a:t>
            </a:r>
            <a:endParaRPr lang="en-US" alt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67919" y="2697794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07/25/2018 – 12/31/2019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7"/>
          <a:stretch/>
        </p:blipFill>
        <p:spPr>
          <a:xfrm>
            <a:off x="4349786" y="3067126"/>
            <a:ext cx="3820477" cy="3426339"/>
          </a:xfrm>
          <a:prstGeom prst="rect">
            <a:avLst/>
          </a:prstGeom>
        </p:spPr>
      </p:pic>
      <p:sp>
        <p:nvSpPr>
          <p:cNvPr id="12" name="Shape 318"/>
          <p:cNvSpPr txBox="1">
            <a:spLocks noChangeArrowheads="1"/>
          </p:cNvSpPr>
          <p:nvPr/>
        </p:nvSpPr>
        <p:spPr bwMode="auto">
          <a:xfrm>
            <a:off x="4866289" y="3059240"/>
            <a:ext cx="6726620" cy="4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Updated </a:t>
            </a:r>
            <a:r>
              <a:rPr lang="en-US" altLang="en-US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SfcRefl</a:t>
            </a:r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in Operational AOD on 10/23/2020  </a:t>
            </a:r>
          </a:p>
        </p:txBody>
      </p:sp>
      <p:sp>
        <p:nvSpPr>
          <p:cNvPr id="13" name="Shape 318"/>
          <p:cNvSpPr txBox="1">
            <a:spLocks noChangeArrowheads="1"/>
          </p:cNvSpPr>
          <p:nvPr/>
        </p:nvSpPr>
        <p:spPr bwMode="auto">
          <a:xfrm>
            <a:off x="6586882" y="6264189"/>
            <a:ext cx="3863246" cy="49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10/24/2020 – 04/24/2021</a:t>
            </a:r>
          </a:p>
        </p:txBody>
      </p:sp>
      <p:sp>
        <p:nvSpPr>
          <p:cNvPr id="16" name="Text Box 136"/>
          <p:cNvSpPr txBox="1">
            <a:spLocks noChangeArrowheads="1"/>
          </p:cNvSpPr>
          <p:nvPr/>
        </p:nvSpPr>
        <p:spPr bwMode="auto">
          <a:xfrm>
            <a:off x="63061" y="240923"/>
            <a:ext cx="4307746" cy="1095085"/>
          </a:xfrm>
          <a:prstGeom prst="rect">
            <a:avLst/>
          </a:prstGeom>
          <a:gradFill>
            <a:gsLst>
              <a:gs pos="1000">
                <a:srgbClr val="218290"/>
              </a:gs>
              <a:gs pos="0">
                <a:srgbClr val="1A7074"/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21594000" scaled="0"/>
          </a:gradFill>
          <a:ln>
            <a:noFill/>
          </a:ln>
        </p:spPr>
        <p:txBody>
          <a:bodyPr wrap="square" lIns="109132" tIns="54567" rIns="109132" bIns="54567">
            <a:spAutoFit/>
          </a:bodyPr>
          <a:lstStyle>
            <a:lvl1pPr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340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340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340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340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Land Surface Spectral Relationships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3442" y="6256204"/>
            <a:ext cx="413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Mi</a:t>
            </a:r>
            <a:r>
              <a:rPr lang="en-US" i="1" dirty="0"/>
              <a:t> Zhou (IMSG) and </a:t>
            </a:r>
            <a:r>
              <a:rPr lang="en-US" i="1" dirty="0" err="1"/>
              <a:t>Istvan</a:t>
            </a:r>
            <a:r>
              <a:rPr lang="en-US" i="1" dirty="0"/>
              <a:t> Laszlo (NOAA)</a:t>
            </a:r>
          </a:p>
        </p:txBody>
      </p:sp>
    </p:spTree>
    <p:extLst>
      <p:ext uri="{BB962C8B-B14F-4D97-AF65-F5344CB8AC3E}">
        <p14:creationId xmlns:p14="http://schemas.microsoft.com/office/powerpoint/2010/main" val="549368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661" y="902533"/>
            <a:ext cx="3943350" cy="4107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48" y="902533"/>
            <a:ext cx="3943350" cy="4107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35" y="902533"/>
            <a:ext cx="3943350" cy="4107656"/>
          </a:xfrm>
          <a:prstGeom prst="rect">
            <a:avLst/>
          </a:prstGeom>
        </p:spPr>
      </p:pic>
      <p:sp>
        <p:nvSpPr>
          <p:cNvPr id="5" name="Text Box 136"/>
          <p:cNvSpPr txBox="1">
            <a:spLocks noChangeArrowheads="1"/>
          </p:cNvSpPr>
          <p:nvPr/>
        </p:nvSpPr>
        <p:spPr bwMode="auto">
          <a:xfrm>
            <a:off x="131911" y="32728"/>
            <a:ext cx="4473346" cy="602642"/>
          </a:xfrm>
          <a:prstGeom prst="rect">
            <a:avLst/>
          </a:prstGeom>
          <a:gradFill>
            <a:gsLst>
              <a:gs pos="1000">
                <a:srgbClr val="218290"/>
              </a:gs>
              <a:gs pos="0">
                <a:srgbClr val="1A7074"/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21594000" scaled="0"/>
          </a:gradFill>
          <a:ln>
            <a:noFill/>
          </a:ln>
        </p:spPr>
        <p:txBody>
          <a:bodyPr wrap="square" lIns="109132" tIns="54567" rIns="109132" bIns="54567">
            <a:spAutoFit/>
          </a:bodyPr>
          <a:lstStyle>
            <a:lvl1pPr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340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340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340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340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 Level 3 AOD product</a:t>
            </a:r>
          </a:p>
        </p:txBody>
      </p:sp>
      <p:sp>
        <p:nvSpPr>
          <p:cNvPr id="6" name="Shape 318"/>
          <p:cNvSpPr txBox="1">
            <a:spLocks noChangeArrowheads="1"/>
          </p:cNvSpPr>
          <p:nvPr/>
        </p:nvSpPr>
        <p:spPr bwMode="auto">
          <a:xfrm>
            <a:off x="5246345" y="800532"/>
            <a:ext cx="2482887" cy="36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GOES -16 L2 AOD</a:t>
            </a:r>
          </a:p>
        </p:txBody>
      </p:sp>
      <p:sp>
        <p:nvSpPr>
          <p:cNvPr id="7" name="Shape 318"/>
          <p:cNvSpPr txBox="1">
            <a:spLocks noChangeArrowheads="1"/>
          </p:cNvSpPr>
          <p:nvPr/>
        </p:nvSpPr>
        <p:spPr bwMode="auto">
          <a:xfrm>
            <a:off x="1197448" y="800532"/>
            <a:ext cx="2404627" cy="45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GOES -17 L2 AOD</a:t>
            </a:r>
          </a:p>
        </p:txBody>
      </p:sp>
      <p:sp>
        <p:nvSpPr>
          <p:cNvPr id="8" name="Shape 318"/>
          <p:cNvSpPr txBox="1">
            <a:spLocks noChangeArrowheads="1"/>
          </p:cNvSpPr>
          <p:nvPr/>
        </p:nvSpPr>
        <p:spPr bwMode="auto">
          <a:xfrm>
            <a:off x="9172653" y="800532"/>
            <a:ext cx="1909113" cy="45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ABI L3 AOD</a:t>
            </a:r>
          </a:p>
        </p:txBody>
      </p:sp>
      <p:sp>
        <p:nvSpPr>
          <p:cNvPr id="9" name="Rectangle 8"/>
          <p:cNvSpPr/>
          <p:nvPr/>
        </p:nvSpPr>
        <p:spPr>
          <a:xfrm>
            <a:off x="131910" y="5093314"/>
            <a:ext cx="1191010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The ABI Level 3 (L3) AOD product is being generated on a regular 0.1° x 0.1° grid every three hours. 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ABI L3 AOD uses the operational full-disk Level 2 GOES-16 and GOES-17 AOD products; and L3 </a:t>
            </a:r>
            <a:r>
              <a:rPr lang="en-US" dirty="0" err="1"/>
              <a:t>Dust_AOD</a:t>
            </a:r>
            <a:r>
              <a:rPr lang="en-US" dirty="0"/>
              <a:t> and </a:t>
            </a:r>
            <a:r>
              <a:rPr lang="en-US" dirty="0" err="1"/>
              <a:t>Smoke_AOD</a:t>
            </a:r>
            <a:r>
              <a:rPr lang="en-US" dirty="0"/>
              <a:t> combines L2 AOD product with smoke and dust flags in the L2 Aerosol Detection Product.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ABI L3 AOD can expand spatial coverage and fill some gaps in L2 AOD product.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8661" y="6124365"/>
            <a:ext cx="413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Mi Zhou and </a:t>
            </a:r>
            <a:r>
              <a:rPr lang="en-US" i="1" dirty="0" err="1"/>
              <a:t>Pubu</a:t>
            </a:r>
            <a:r>
              <a:rPr lang="en-US" i="1" dirty="0"/>
              <a:t> </a:t>
            </a:r>
            <a:r>
              <a:rPr lang="en-US" i="1" dirty="0" err="1"/>
              <a:t>Ciren</a:t>
            </a:r>
            <a:r>
              <a:rPr lang="en-US" i="1" dirty="0"/>
              <a:t> (IMSG); Istvan Laszlo and Shobha Kondragunta (NOAA)</a:t>
            </a:r>
          </a:p>
        </p:txBody>
      </p:sp>
    </p:spTree>
    <p:extLst>
      <p:ext uri="{BB962C8B-B14F-4D97-AF65-F5344CB8AC3E}">
        <p14:creationId xmlns:p14="http://schemas.microsoft.com/office/powerpoint/2010/main" val="2108135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98" y="741406"/>
            <a:ext cx="7620000" cy="4762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050959"/>
            <a:ext cx="3999973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The Merged-GEO-LEO AOD has been generated every hour with 1-hour temporal and 0.1° by 0.1° spatial average using NOAA operational GOES-16, GOES-17, SNPP and NOAA20 AOD product.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It uses a standard-deviation based weight to merge ABI and VIIRS AOD products for high, medium, and low quality, respectively. The ABI/VIIRS AOD is the arithmetic average of (G16, G17)/(SNPP, NOAA20). </a:t>
            </a:r>
          </a:p>
        </p:txBody>
      </p:sp>
      <p:sp>
        <p:nvSpPr>
          <p:cNvPr id="5" name="Shape 318"/>
          <p:cNvSpPr txBox="1">
            <a:spLocks noChangeArrowheads="1"/>
          </p:cNvSpPr>
          <p:nvPr/>
        </p:nvSpPr>
        <p:spPr bwMode="auto">
          <a:xfrm>
            <a:off x="5944421" y="630827"/>
            <a:ext cx="4027480" cy="53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Merged-GEO-LEO </a:t>
            </a:r>
          </a:p>
        </p:txBody>
      </p:sp>
      <p:sp>
        <p:nvSpPr>
          <p:cNvPr id="6" name="Shape 318"/>
          <p:cNvSpPr txBox="1">
            <a:spLocks noChangeArrowheads="1"/>
          </p:cNvSpPr>
          <p:nvPr/>
        </p:nvSpPr>
        <p:spPr bwMode="auto">
          <a:xfrm>
            <a:off x="5959458" y="5503906"/>
            <a:ext cx="4027480" cy="53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Medium+High</a:t>
            </a:r>
            <a:r>
              <a:rPr lang="en-US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Quality AOD </a:t>
            </a:r>
          </a:p>
        </p:txBody>
      </p:sp>
      <p:sp>
        <p:nvSpPr>
          <p:cNvPr id="9" name="Text Box 136"/>
          <p:cNvSpPr txBox="1">
            <a:spLocks noChangeArrowheads="1"/>
          </p:cNvSpPr>
          <p:nvPr/>
        </p:nvSpPr>
        <p:spPr bwMode="auto">
          <a:xfrm>
            <a:off x="439625" y="328291"/>
            <a:ext cx="4198635" cy="605072"/>
          </a:xfrm>
          <a:prstGeom prst="rect">
            <a:avLst/>
          </a:prstGeom>
          <a:gradFill>
            <a:gsLst>
              <a:gs pos="1000">
                <a:srgbClr val="218290"/>
              </a:gs>
              <a:gs pos="0">
                <a:srgbClr val="1A7074"/>
              </a:gs>
              <a:gs pos="47000">
                <a:schemeClr val="accent1">
                  <a:lumMod val="30000"/>
                  <a:lumOff val="70000"/>
                </a:schemeClr>
              </a:gs>
            </a:gsLst>
            <a:lin ang="21594000" scaled="0"/>
          </a:gradFill>
          <a:ln>
            <a:noFill/>
          </a:ln>
        </p:spPr>
        <p:txBody>
          <a:bodyPr wrap="square" lIns="109132" tIns="54567" rIns="109132" bIns="54567">
            <a:spAutoFit/>
          </a:bodyPr>
          <a:lstStyle>
            <a:lvl1pPr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434013" eaLnBrk="0" hangingPunct="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4340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4340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4340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4340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Merged-GEO-LEO AOD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4421" y="6344716"/>
            <a:ext cx="5728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Hongqing</a:t>
            </a:r>
            <a:r>
              <a:rPr lang="en-US" i="1" dirty="0"/>
              <a:t> Liu &amp; </a:t>
            </a:r>
            <a:r>
              <a:rPr lang="en-US" i="1" dirty="0" err="1"/>
              <a:t>Mi</a:t>
            </a:r>
            <a:r>
              <a:rPr lang="en-US" i="1" dirty="0"/>
              <a:t> Zhou (IMSG) and </a:t>
            </a:r>
            <a:r>
              <a:rPr lang="en-US" i="1" dirty="0" err="1"/>
              <a:t>Istvan</a:t>
            </a:r>
            <a:r>
              <a:rPr lang="en-US" i="1" dirty="0"/>
              <a:t> Laszlo (NOAA)</a:t>
            </a:r>
          </a:p>
        </p:txBody>
      </p:sp>
    </p:spTree>
    <p:extLst>
      <p:ext uri="{BB962C8B-B14F-4D97-AF65-F5344CB8AC3E}">
        <p14:creationId xmlns:p14="http://schemas.microsoft.com/office/powerpoint/2010/main" val="1810499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9246" y="313840"/>
            <a:ext cx="9144000" cy="639060"/>
          </a:xfrm>
        </p:spPr>
        <p:txBody>
          <a:bodyPr>
            <a:normAutofit/>
          </a:bodyPr>
          <a:lstStyle/>
          <a:p>
            <a:r>
              <a:rPr lang="en-US" sz="3600" b="1" dirty="0"/>
              <a:t>ABI Dust Detection Product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74" y="5757490"/>
            <a:ext cx="6227545" cy="1177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171" y="1116621"/>
            <a:ext cx="4617119" cy="4617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55" y="1194558"/>
            <a:ext cx="4617720" cy="46177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3489" y="6128529"/>
            <a:ext cx="254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Pubu</a:t>
            </a:r>
            <a:r>
              <a:rPr lang="en-US" i="1" dirty="0"/>
              <a:t> </a:t>
            </a:r>
            <a:r>
              <a:rPr lang="en-US" i="1" dirty="0" err="1"/>
              <a:t>Ciren</a:t>
            </a:r>
            <a:r>
              <a:rPr lang="en-US" i="1" dirty="0"/>
              <a:t> and Shobha Kondragunta (NOAA)</a:t>
            </a:r>
          </a:p>
        </p:txBody>
      </p:sp>
    </p:spTree>
    <p:extLst>
      <p:ext uri="{BB962C8B-B14F-4D97-AF65-F5344CB8AC3E}">
        <p14:creationId xmlns:p14="http://schemas.microsoft.com/office/powerpoint/2010/main" val="433529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mt.copernicus.org/articles/13/5955/2020/amt-13-5955-2020-f16-we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7619"/>
            <a:ext cx="11244342" cy="271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358" t="41836" r="52774" b="5520"/>
          <a:stretch/>
        </p:blipFill>
        <p:spPr>
          <a:xfrm>
            <a:off x="521239" y="3780340"/>
            <a:ext cx="4057649" cy="2157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0844" y="3780340"/>
            <a:ext cx="51902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NOAA found diurnal bias in its ABI AOD product as well as NASA version of the ABI AOD product (</a:t>
            </a:r>
            <a:r>
              <a:rPr lang="en-US" b="1" dirty="0"/>
              <a:t>Figure above shows an example for NASA version of ABI AOD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NOAA developed an empirical bias correction algorithm (Zhang et al., 2020) that can be applied universally to any geostationary AOD retrieval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NOAA applies the bias correction to AOD prior to using it in deriving surface PM2.5 product for user applications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2494"/>
          </a:xfrm>
        </p:spPr>
        <p:txBody>
          <a:bodyPr>
            <a:normAutofit fontScale="90000"/>
          </a:bodyPr>
          <a:lstStyle/>
          <a:p>
            <a:r>
              <a:rPr lang="en-US" dirty="0"/>
              <a:t>Diurnal Bias in Geostationary Satellite AOD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373" y="6160507"/>
            <a:ext cx="513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Hai Zhang (IMSG) and Shobha Kondragunta (NOAA)</a:t>
            </a:r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6A67EDD5-4732-4B4A-B6DC-EFA48A815B8F}"/>
              </a:ext>
            </a:extLst>
          </p:cNvPr>
          <p:cNvSpPr/>
          <p:nvPr/>
        </p:nvSpPr>
        <p:spPr>
          <a:xfrm>
            <a:off x="3942397" y="3653732"/>
            <a:ext cx="3017520" cy="258247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Bias correction most likely needed for geostationary satellite AODs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801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3052</TotalTime>
  <Words>788</Words>
  <Application>Microsoft Office PowerPoint</Application>
  <PresentationFormat>Widescreen</PresentationFormat>
  <Paragraphs>70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MS PGothic</vt:lpstr>
      <vt:lpstr>Arial</vt:lpstr>
      <vt:lpstr>Blackadder ITC</vt:lpstr>
      <vt:lpstr>Calibri</vt:lpstr>
      <vt:lpstr>Calibri Light</vt:lpstr>
      <vt:lpstr>Cambria Math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ABI Dust Detection Product</vt:lpstr>
      <vt:lpstr>Diurnal Bias in Geostationary Satellite AOD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 Zhou</dc:creator>
  <cp:lastModifiedBy>Shobha Kondragunta</cp:lastModifiedBy>
  <cp:revision>50</cp:revision>
  <dcterms:created xsi:type="dcterms:W3CDTF">2021-04-21T21:13:29Z</dcterms:created>
  <dcterms:modified xsi:type="dcterms:W3CDTF">2021-06-02T13:58:47Z</dcterms:modified>
</cp:coreProperties>
</file>