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345" r:id="rId2"/>
    <p:sldId id="1209" r:id="rId3"/>
    <p:sldId id="312" r:id="rId4"/>
    <p:sldId id="306" r:id="rId5"/>
    <p:sldId id="834" r:id="rId6"/>
    <p:sldId id="1218" r:id="rId7"/>
    <p:sldId id="1220" r:id="rId8"/>
    <p:sldId id="1214" r:id="rId9"/>
    <p:sldId id="1213" r:id="rId10"/>
    <p:sldId id="1212" r:id="rId11"/>
    <p:sldId id="1215" r:id="rId12"/>
    <p:sldId id="1216" r:id="rId13"/>
    <p:sldId id="1174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F9900"/>
    <a:srgbClr val="FF0000"/>
    <a:srgbClr val="0000CC"/>
    <a:srgbClr val="CC3300"/>
    <a:srgbClr val="0000FF"/>
    <a:srgbClr val="00FFFF"/>
    <a:srgbClr val="258B2C"/>
    <a:srgbClr val="FF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71" autoAdjust="0"/>
    <p:restoredTop sz="94687" autoAdjust="0"/>
  </p:normalViewPr>
  <p:slideViewPr>
    <p:cSldViewPr>
      <p:cViewPr varScale="1">
        <p:scale>
          <a:sx n="63" d="100"/>
          <a:sy n="63" d="100"/>
        </p:scale>
        <p:origin x="820" y="3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3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092DAAE-8040-485C-9103-7CEF2FE72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0019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428A4BA-1994-482F-B5A5-38122865A98B}" type="slidenum">
              <a:rPr lang="en-US" smtClean="0"/>
              <a:pPr eaLnBrk="1" hangingPunct="1"/>
              <a:t>1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812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092DAAE-8040-485C-9103-7CEF2FE727E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39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BEBF9-A80A-4CF0-8FC6-96BD1B50D8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674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9FA2D-083F-4A80-8927-2D71B3868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37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152400"/>
            <a:ext cx="25908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52400"/>
            <a:ext cx="75692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F2EE6E-E5A6-4721-BB88-5767E36CB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261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778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gradFill flip="none" rotWithShape="1">
          <a:gsLst>
            <a:gs pos="0">
              <a:schemeClr val="tx1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FCC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FEE0C-E0AD-484F-9FF9-105D4D9AA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7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70C23-EC93-4E1A-AABA-886732180D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13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8EA62-2532-40E8-81F4-33F5C5C4D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003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FF2053-9F7E-4137-A027-D0C93B31B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4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4FBE5-40E7-4704-8E5B-D7C55BDC1F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20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1B82C-16C0-4322-9298-4A07A561ED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977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22DB8-432E-4CB2-9317-038E32DCE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1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04138-1F54-4EB6-8AFC-F73C460F00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62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100000">
              <a:schemeClr val="accent2">
                <a:gamma/>
                <a:shade val="46275"/>
                <a:invGamma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524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B680839-752E-428B-8660-B82B473A5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 baseline="0">
          <a:solidFill>
            <a:srgbClr val="FFCC6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b="1" baseline="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b="1" baseline="0">
          <a:solidFill>
            <a:schemeClr val="bg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b="1" baseline="0">
          <a:solidFill>
            <a:schemeClr val="bg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b="1" baseline="0">
          <a:solidFill>
            <a:schemeClr val="bg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b="1" baseline="0">
          <a:solidFill>
            <a:schemeClr val="bg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18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381000" y="112693"/>
            <a:ext cx="113538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Space-based Perspective on the Effects of COVID-19 Lockdowns on Fine Particulate Matter Concentrations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990600" y="1907739"/>
            <a:ext cx="10439400" cy="181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Randall Martin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contributions from</a:t>
            </a:r>
          </a:p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Liam Bindle, Matthew Cooper, Melanie Hammer, Erin McDuffie, Aaron van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Donkelaar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20000"/>
              </a:lnSpc>
              <a:spcBef>
                <a:spcPct val="50000"/>
              </a:spcBef>
            </a:pP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2362200" y="5334000"/>
            <a:ext cx="7696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CEOS Virtual Seminar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10 June 2021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3661855"/>
            <a:ext cx="9601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Michael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Brauer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(UBC), Michael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Garay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(JPL), Christina Hsu (GSFC), Ralph Kahn (GSFC), Olga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Kalashnikova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(JPL), Robert Levy (GSFC), Alexei </a:t>
            </a:r>
            <a:r>
              <a:rPr lang="en-US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Lyapustin</a:t>
            </a: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(GSFC), Steve Schwartz (PNNL), Andrew Sayer (GSFC)</a:t>
            </a:r>
          </a:p>
        </p:txBody>
      </p:sp>
      <p:pic>
        <p:nvPicPr>
          <p:cNvPr id="97284" name="Picture 4" descr="Image result for wustl logo">
            <a:extLst>
              <a:ext uri="{FF2B5EF4-FFF2-40B4-BE49-F238E27FC236}">
                <a16:creationId xmlns:a16="http://schemas.microsoft.com/office/drawing/2014/main" id="{ABD99FBB-5EE7-4F41-9838-7D81E40E0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837338"/>
            <a:ext cx="974221" cy="97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B00B-B1DD-4CCF-A966-E09583AD1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/>
          <a:lstStyle/>
          <a:p>
            <a:r>
              <a:rPr lang="en-US" dirty="0"/>
              <a:t>Reductions in PM</a:t>
            </a:r>
            <a:r>
              <a:rPr lang="en-US" baseline="-25000" dirty="0"/>
              <a:t>2.5</a:t>
            </a:r>
            <a:r>
              <a:rPr lang="en-US" dirty="0"/>
              <a:t> During Lockdowns Less Clear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FCB395-9A48-4FBC-A973-9B6419D8A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" b="71"/>
          <a:stretch>
            <a:fillRect/>
          </a:stretch>
        </p:blipFill>
        <p:spPr bwMode="auto">
          <a:xfrm>
            <a:off x="2362200" y="609601"/>
            <a:ext cx="7239000" cy="59621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7412934-9BAC-42BD-9DC0-89FD629D8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828800"/>
            <a:ext cx="238198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Data for April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Filled circles indicate in situ </a:t>
            </a:r>
            <a:r>
              <a:rPr lang="en-US" b="1" dirty="0" err="1">
                <a:solidFill>
                  <a:schemeClr val="bg1"/>
                </a:solidFill>
              </a:rPr>
              <a:t>obs</a:t>
            </a:r>
            <a:endParaRPr lang="en-US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Background satellite-derived PM</a:t>
            </a:r>
            <a:r>
              <a:rPr lang="en-US" b="1" baseline="-25000" dirty="0">
                <a:solidFill>
                  <a:schemeClr val="bg1"/>
                </a:solidFill>
              </a:rPr>
              <a:t>2.5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8B7132F4-6CCB-47F4-A8BC-316CC185A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1" y="6550224"/>
            <a:ext cx="38104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</a:rPr>
              <a:t>Hammer et al., Science Advances, in press</a:t>
            </a:r>
          </a:p>
        </p:txBody>
      </p:sp>
    </p:spTree>
    <p:extLst>
      <p:ext uri="{BB962C8B-B14F-4D97-AF65-F5344CB8AC3E}">
        <p14:creationId xmlns:p14="http://schemas.microsoft.com/office/powerpoint/2010/main" val="4046797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3FB8E-479F-4D71-B1E5-DC108286E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76200"/>
            <a:ext cx="8610600" cy="762000"/>
          </a:xfrm>
        </p:spPr>
        <p:txBody>
          <a:bodyPr/>
          <a:lstStyle/>
          <a:p>
            <a:r>
              <a:rPr lang="en-US" dirty="0"/>
              <a:t>Meteorology is Primary Driver of Interannual Variation</a:t>
            </a:r>
            <a:br>
              <a:rPr lang="en-US" dirty="0"/>
            </a:br>
            <a:r>
              <a:rPr lang="en-US" dirty="0"/>
              <a:t>Transportation Emissions Have Additional Contribution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628B00-122A-4A64-9448-FC74608774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14"/>
          <a:stretch/>
        </p:blipFill>
        <p:spPr>
          <a:xfrm>
            <a:off x="1981201" y="1295400"/>
            <a:ext cx="3047999" cy="525081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FBC2F25-2D19-48E8-9081-5283915E9F52}"/>
              </a:ext>
            </a:extLst>
          </p:cNvPr>
          <p:cNvSpPr txBox="1">
            <a:spLocks/>
          </p:cNvSpPr>
          <p:nvPr/>
        </p:nvSpPr>
        <p:spPr bwMode="auto">
          <a:xfrm>
            <a:off x="1219200" y="685800"/>
            <a:ext cx="9677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9pPr>
          </a:lstStyle>
          <a:p>
            <a:r>
              <a:rPr lang="en-US" sz="1800" kern="0" dirty="0">
                <a:solidFill>
                  <a:schemeClr val="bg1"/>
                </a:solidFill>
              </a:rPr>
              <a:t>GEOS-Chem Calculation of Sensitivity to Meteorology (2020-2019) &amp; Transportation 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21B313-6047-4977-AA37-84DA93F882D7}"/>
              </a:ext>
            </a:extLst>
          </p:cNvPr>
          <p:cNvSpPr txBox="1">
            <a:spLocks/>
          </p:cNvSpPr>
          <p:nvPr/>
        </p:nvSpPr>
        <p:spPr bwMode="auto">
          <a:xfrm>
            <a:off x="9296400" y="3158808"/>
            <a:ext cx="236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9pPr>
          </a:lstStyle>
          <a:p>
            <a:pPr algn="l"/>
            <a:r>
              <a:rPr lang="en-US" sz="1800" kern="0" dirty="0">
                <a:solidFill>
                  <a:schemeClr val="bg1"/>
                </a:solidFill>
              </a:rPr>
              <a:t>Reductions in NO</a:t>
            </a:r>
            <a:r>
              <a:rPr lang="en-US" sz="1800" kern="0" baseline="-25000" dirty="0">
                <a:solidFill>
                  <a:schemeClr val="bg1"/>
                </a:solidFill>
              </a:rPr>
              <a:t>x</a:t>
            </a:r>
            <a:r>
              <a:rPr lang="en-US" sz="1800" kern="0" dirty="0">
                <a:solidFill>
                  <a:schemeClr val="bg1"/>
                </a:solidFill>
              </a:rPr>
              <a:t> Emissions Have Competing Effects of Reductions in Nitrate and Increases in Sulfate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2E4E44B-5E91-48CE-A6A0-93A9CE789250}"/>
              </a:ext>
            </a:extLst>
          </p:cNvPr>
          <p:cNvSpPr txBox="1">
            <a:spLocks/>
          </p:cNvSpPr>
          <p:nvPr/>
        </p:nvSpPr>
        <p:spPr bwMode="auto">
          <a:xfrm>
            <a:off x="152400" y="1972322"/>
            <a:ext cx="236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9pPr>
          </a:lstStyle>
          <a:p>
            <a:r>
              <a:rPr lang="en-US" sz="1800" kern="0" dirty="0">
                <a:solidFill>
                  <a:schemeClr val="bg1"/>
                </a:solidFill>
              </a:rPr>
              <a:t>February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CCDAF3E-B631-44FE-9AA3-18EADA2D8D95}"/>
              </a:ext>
            </a:extLst>
          </p:cNvPr>
          <p:cNvSpPr txBox="1">
            <a:spLocks/>
          </p:cNvSpPr>
          <p:nvPr/>
        </p:nvSpPr>
        <p:spPr bwMode="auto">
          <a:xfrm>
            <a:off x="369741" y="3616008"/>
            <a:ext cx="236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9pPr>
          </a:lstStyle>
          <a:p>
            <a:r>
              <a:rPr lang="en-US" sz="1800" kern="0" dirty="0">
                <a:solidFill>
                  <a:schemeClr val="bg1"/>
                </a:solidFill>
              </a:rPr>
              <a:t>April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F743D25-7B1F-4A17-8244-D0B6CBC60300}"/>
              </a:ext>
            </a:extLst>
          </p:cNvPr>
          <p:cNvSpPr txBox="1">
            <a:spLocks/>
          </p:cNvSpPr>
          <p:nvPr/>
        </p:nvSpPr>
        <p:spPr bwMode="auto">
          <a:xfrm>
            <a:off x="381000" y="5334000"/>
            <a:ext cx="2362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9pPr>
          </a:lstStyle>
          <a:p>
            <a:r>
              <a:rPr lang="en-US" sz="1800" kern="0" dirty="0">
                <a:solidFill>
                  <a:schemeClr val="bg1"/>
                </a:solidFill>
              </a:rPr>
              <a:t>April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1B5D91D-BEBC-4896-A452-DEF1C13EA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1" y="6550224"/>
            <a:ext cx="38104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</a:rPr>
              <a:t>Hammer et al., Science Advances, in press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E14FAD-844F-4B78-BC3B-E918343AC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92"/>
          <a:stretch/>
        </p:blipFill>
        <p:spPr>
          <a:xfrm>
            <a:off x="5001835" y="1295400"/>
            <a:ext cx="703598" cy="52508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44A237-3A7F-48D1-8193-5B7EFB1638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66" r="745"/>
          <a:stretch/>
        </p:blipFill>
        <p:spPr bwMode="auto">
          <a:xfrm>
            <a:off x="5791201" y="1523999"/>
            <a:ext cx="3363823" cy="50292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3F0950-5E39-4C76-BEFF-986545B6FBBD}"/>
              </a:ext>
            </a:extLst>
          </p:cNvPr>
          <p:cNvSpPr/>
          <p:nvPr/>
        </p:nvSpPr>
        <p:spPr>
          <a:xfrm>
            <a:off x="5791200" y="1302383"/>
            <a:ext cx="3363823" cy="4502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1B190B-4E88-4B28-8F65-E302383F022C}"/>
              </a:ext>
            </a:extLst>
          </p:cNvPr>
          <p:cNvSpPr txBox="1"/>
          <p:nvPr/>
        </p:nvSpPr>
        <p:spPr>
          <a:xfrm>
            <a:off x="6069060" y="1361744"/>
            <a:ext cx="3581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50% Transportation Reduction</a:t>
            </a:r>
          </a:p>
        </p:txBody>
      </p:sp>
    </p:spTree>
    <p:extLst>
      <p:ext uri="{BB962C8B-B14F-4D97-AF65-F5344CB8AC3E}">
        <p14:creationId xmlns:p14="http://schemas.microsoft.com/office/powerpoint/2010/main" val="1892725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B881A-EBDA-4B94-B646-E7F477208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2039"/>
            <a:ext cx="11875323" cy="516367"/>
          </a:xfrm>
        </p:spPr>
        <p:txBody>
          <a:bodyPr/>
          <a:lstStyle/>
          <a:p>
            <a:r>
              <a:rPr lang="en-US" dirty="0"/>
              <a:t>Reinforces Conclusions About the Many Sources of PM</a:t>
            </a:r>
            <a:r>
              <a:rPr lang="en-US" baseline="-25000" dirty="0"/>
              <a:t>2.5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A52DCC-874E-4B50-AD5E-24A9BBFF0F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61210"/>
            <a:ext cx="10607924" cy="596192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37CBE0F-E265-4781-9AE8-58604C616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0508" y="6571527"/>
            <a:ext cx="350769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</a:rPr>
              <a:t>McDuffie et al., Nature Comm., in press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3ACABAC-4AF5-462F-A18F-D516B14AD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9158" y="4917045"/>
            <a:ext cx="200407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258B2C"/>
                </a:solidFill>
              </a:rPr>
              <a:t>High Crustal Fraction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9556BE5-06B9-4FF5-9E69-B072A75A27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3629" y="3642173"/>
            <a:ext cx="19928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258B2C"/>
                </a:solidFill>
              </a:rPr>
              <a:t>High Biofuel Fraction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104BE0-A510-4AA4-82DE-3928E76EA9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6591" y="1956610"/>
            <a:ext cx="17748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258B2C"/>
                </a:solidFill>
              </a:rPr>
              <a:t>High Coal Fraction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DD19FF1-F96B-4A05-8CDB-5BA1CF614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5947" y="4894150"/>
            <a:ext cx="19928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258B2C"/>
                </a:solidFill>
              </a:rPr>
              <a:t>High Biofuel Fraction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78EA5EC-E72F-4D53-84E4-7890858FD841}"/>
              </a:ext>
            </a:extLst>
          </p:cNvPr>
          <p:cNvSpPr/>
          <p:nvPr/>
        </p:nvSpPr>
        <p:spPr>
          <a:xfrm>
            <a:off x="304800" y="6070320"/>
            <a:ext cx="2209800" cy="383977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57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83E60-BD3E-46CF-9741-283A1C2A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350" y="207962"/>
            <a:ext cx="5829300" cy="590015"/>
          </a:xfrm>
        </p:spPr>
        <p:txBody>
          <a:bodyPr/>
          <a:lstStyle/>
          <a:p>
            <a:r>
              <a:rPr lang="en-US" sz="28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9063F-1396-4AD3-8AF6-5CB710B9A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811870"/>
            <a:ext cx="9753600" cy="3086100"/>
          </a:xfrm>
        </p:spPr>
        <p:txBody>
          <a:bodyPr/>
          <a:lstStyle/>
          <a:p>
            <a:endParaRPr lang="en-CA" sz="2400" dirty="0"/>
          </a:p>
          <a:p>
            <a:r>
              <a:rPr lang="en-CA" sz="2400" dirty="0"/>
              <a:t>Satellite observations of AOD offer timely information about the response of PM</a:t>
            </a:r>
            <a:r>
              <a:rPr lang="en-CA" sz="2400" baseline="-25000" dirty="0"/>
              <a:t>2.5</a:t>
            </a:r>
            <a:r>
              <a:rPr lang="en-CA" sz="2400" dirty="0"/>
              <a:t> to rapid changes such as COVID lockdowns</a:t>
            </a:r>
          </a:p>
          <a:p>
            <a:endParaRPr lang="en-US" sz="2400" dirty="0"/>
          </a:p>
          <a:p>
            <a:r>
              <a:rPr lang="en-US" sz="2400" dirty="0"/>
              <a:t>Increasing consistency of global satellite-derived PM</a:t>
            </a:r>
            <a:r>
              <a:rPr lang="en-US" sz="2400" baseline="-25000" dirty="0"/>
              <a:t>2.5</a:t>
            </a:r>
            <a:r>
              <a:rPr lang="en-US" sz="2400" dirty="0"/>
              <a:t> concentrations with ground-based measurements</a:t>
            </a:r>
          </a:p>
          <a:p>
            <a:endParaRPr lang="en-US" sz="2400" dirty="0"/>
          </a:p>
          <a:p>
            <a:r>
              <a:rPr lang="en-US" sz="2400" dirty="0"/>
              <a:t>Offers insight into effects of activity patterns on PM</a:t>
            </a:r>
            <a:r>
              <a:rPr lang="en-US" sz="2400" baseline="-25000" dirty="0"/>
              <a:t>2.5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Strong contributions of meteorology upon monthly PM</a:t>
            </a:r>
            <a:r>
              <a:rPr lang="en-US" sz="2400" baseline="-25000" dirty="0"/>
              <a:t>2.5 </a:t>
            </a:r>
            <a:r>
              <a:rPr lang="en-US" sz="2400" dirty="0"/>
              <a:t>during lockdowns need to be considered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4200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5CC67-9E5B-4C23-B8E9-B282DB034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9718"/>
            <a:ext cx="10820399" cy="299881"/>
          </a:xfrm>
        </p:spPr>
        <p:txBody>
          <a:bodyPr/>
          <a:lstStyle/>
          <a:p>
            <a:r>
              <a:rPr lang="en-US" dirty="0"/>
              <a:t>Pronounced Changes in Activity Patterns During COVID-19 Lockdowns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1026" name="Picture 2" descr="Image result for covid">
            <a:extLst>
              <a:ext uri="{FF2B5EF4-FFF2-40B4-BE49-F238E27FC236}">
                <a16:creationId xmlns:a16="http://schemas.microsoft.com/office/drawing/2014/main" id="{8D1C3B4F-D04C-4261-B08F-1CCA7BE42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19200"/>
            <a:ext cx="2343150" cy="152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covid air quality">
            <a:extLst>
              <a:ext uri="{FF2B5EF4-FFF2-40B4-BE49-F238E27FC236}">
                <a16:creationId xmlns:a16="http://schemas.microsoft.com/office/drawing/2014/main" id="{3D100F30-D1FF-48E2-8275-9FB97B589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950542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covid traffic">
            <a:extLst>
              <a:ext uri="{FF2B5EF4-FFF2-40B4-BE49-F238E27FC236}">
                <a16:creationId xmlns:a16="http://schemas.microsoft.com/office/drawing/2014/main" id="{F9276B32-767B-43BF-8BE2-24CDFC468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002081"/>
            <a:ext cx="257175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E7B8F40-5FC2-4496-8965-4C66AD60E56A}"/>
              </a:ext>
            </a:extLst>
          </p:cNvPr>
          <p:cNvSpPr txBox="1">
            <a:spLocks/>
          </p:cNvSpPr>
          <p:nvPr/>
        </p:nvSpPr>
        <p:spPr bwMode="auto">
          <a:xfrm>
            <a:off x="533400" y="4272119"/>
            <a:ext cx="10820399" cy="29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lvl="0" algn="ctr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 baseline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lvl="1" algn="ctr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2pPr>
            <a:lvl3pPr lvl="2" algn="ctr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3pPr>
            <a:lvl4pPr lvl="3" algn="ctr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4pPr>
            <a:lvl5pPr lvl="4" algn="ctr" rtl="0" eaLnBrk="0" fontAlgn="base" hangingPunct="0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5pPr>
            <a:lvl6pPr marL="457200" lvl="5" algn="ctr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6pPr>
            <a:lvl7pPr marL="914400" lvl="6" algn="ctr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7pPr>
            <a:lvl8pPr marL="1371600" lvl="7" algn="ctr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8pPr>
            <a:lvl9pPr marL="1828800" lvl="8" algn="ctr" rtl="0" fontAlgn="base">
              <a:spcBef>
                <a:spcPts val="0"/>
              </a:spcBef>
              <a:spcAft>
                <a:spcPts val="0"/>
              </a:spcAft>
              <a:buSzPts val="2800"/>
              <a:buNone/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9pPr>
          </a:lstStyle>
          <a:p>
            <a:r>
              <a:rPr lang="en-US" kern="0" dirty="0"/>
              <a:t>What are the Effects of Lockdowns on PM</a:t>
            </a:r>
            <a:r>
              <a:rPr lang="en-US" kern="0" baseline="-25000" dirty="0"/>
              <a:t>2.5</a:t>
            </a:r>
            <a:r>
              <a:rPr lang="en-US" kern="0" dirty="0"/>
              <a:t>?</a:t>
            </a:r>
            <a:br>
              <a:rPr lang="en-US" kern="0" dirty="0"/>
            </a:br>
            <a:br>
              <a:rPr lang="en-US" kern="0" dirty="0"/>
            </a:br>
            <a:br>
              <a:rPr lang="en-US" kern="0" dirty="0"/>
            </a:br>
            <a:br>
              <a:rPr lang="en-US" kern="0" dirty="0"/>
            </a:br>
            <a:br>
              <a:rPr lang="en-US" kern="0" dirty="0"/>
            </a:br>
            <a:br>
              <a:rPr lang="en-US" kern="0" dirty="0"/>
            </a:br>
            <a:br>
              <a:rPr lang="en-US" kern="0" dirty="0"/>
            </a:b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4016790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24DF3FA-C7FF-48AB-9916-F3F370360B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4102353"/>
            <a:ext cx="6096001" cy="2438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19F45D5-0A98-4561-98CB-492A288E5D55}"/>
              </a:ext>
            </a:extLst>
          </p:cNvPr>
          <p:cNvSpPr txBox="1"/>
          <p:nvPr/>
        </p:nvSpPr>
        <p:spPr>
          <a:xfrm>
            <a:off x="750049" y="6107041"/>
            <a:ext cx="670376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MISR</a:t>
            </a:r>
            <a:endParaRPr lang="en-CA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7B2B02-16EE-4E3C-A9FD-0FF85467AE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1580894"/>
            <a:ext cx="6096000" cy="2438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C5AF46-DA67-4488-9AFD-F831800F9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563" y="65317"/>
            <a:ext cx="11495316" cy="1105456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 AOD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atasets Have Different Strengths</a:t>
            </a:r>
            <a:endParaRPr lang="en-C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1F8C96-41C5-4965-9653-BC6D381F01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113539"/>
            <a:ext cx="6096001" cy="2438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E4A41B-EE33-47FD-AF13-148111977462}"/>
              </a:ext>
            </a:extLst>
          </p:cNvPr>
          <p:cNvSpPr txBox="1"/>
          <p:nvPr/>
        </p:nvSpPr>
        <p:spPr>
          <a:xfrm>
            <a:off x="6727685" y="6107041"/>
            <a:ext cx="827406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MAIAC</a:t>
            </a:r>
            <a:endParaRPr lang="en-C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257105-DB8D-4286-950D-95CA6D519A41}"/>
              </a:ext>
            </a:extLst>
          </p:cNvPr>
          <p:cNvSpPr txBox="1"/>
          <p:nvPr/>
        </p:nvSpPr>
        <p:spPr>
          <a:xfrm>
            <a:off x="457629" y="3600435"/>
            <a:ext cx="1255215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Dark Target</a:t>
            </a:r>
            <a:endParaRPr lang="en-CA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285C88-1716-4A02-9EC1-21BA477D56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590088"/>
            <a:ext cx="6096001" cy="24384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5A0A579-E41E-48DC-B773-967882573947}"/>
              </a:ext>
            </a:extLst>
          </p:cNvPr>
          <p:cNvSpPr txBox="1"/>
          <p:nvPr/>
        </p:nvSpPr>
        <p:spPr>
          <a:xfrm>
            <a:off x="6553627" y="3594776"/>
            <a:ext cx="1148071" cy="36933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Deep Blue</a:t>
            </a:r>
            <a:endParaRPr lang="en-CA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1371086-4C39-49E5-9A10-E6DDA1E56C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00" y="975580"/>
            <a:ext cx="8060097" cy="454767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000" dirty="0"/>
              <a:t>Differences result from instrumentation, methodology and sampling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3D65F5-47E2-4658-B27F-4711659D7501}"/>
              </a:ext>
            </a:extLst>
          </p:cNvPr>
          <p:cNvSpPr txBox="1"/>
          <p:nvPr/>
        </p:nvSpPr>
        <p:spPr>
          <a:xfrm>
            <a:off x="9760002" y="6519446"/>
            <a:ext cx="2454262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Mean AOD for April 2014</a:t>
            </a:r>
            <a:endParaRPr lang="en-CA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7875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7D558436-DC42-46DB-9955-C3EE08315C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9" t="51051" r="15707" b="25196"/>
          <a:stretch/>
        </p:blipFill>
        <p:spPr>
          <a:xfrm>
            <a:off x="65592" y="3171131"/>
            <a:ext cx="7546631" cy="362538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37E8F60-11D3-446B-8178-7A9C179B91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3" t="51371" r="15753" b="25184"/>
          <a:stretch/>
        </p:blipFill>
        <p:spPr>
          <a:xfrm>
            <a:off x="4561969" y="599385"/>
            <a:ext cx="7546631" cy="356174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5CAC47-C862-44A0-9276-23872AD9C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1577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Apply AERONET for Consistent AOD Evaluation </a:t>
            </a:r>
            <a:endParaRPr lang="en-CA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9EEEAD29-8C98-480F-8D96-BEAB3DD9B9C7}"/>
              </a:ext>
            </a:extLst>
          </p:cNvPr>
          <p:cNvGrpSpPr/>
          <p:nvPr/>
        </p:nvGrpSpPr>
        <p:grpSpPr>
          <a:xfrm>
            <a:off x="2682180" y="5864843"/>
            <a:ext cx="2220594" cy="900979"/>
            <a:chOff x="9931940" y="5920657"/>
            <a:chExt cx="2220594" cy="900979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5E0A0EE-88CE-4BFD-8482-2C82ACE41A6F}"/>
                </a:ext>
              </a:extLst>
            </p:cNvPr>
            <p:cNvSpPr/>
            <p:nvPr/>
          </p:nvSpPr>
          <p:spPr>
            <a:xfrm>
              <a:off x="9931940" y="5920657"/>
              <a:ext cx="2201287" cy="90097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B7259BF-0B27-4AF1-B5FF-1748008FCC7C}"/>
                </a:ext>
              </a:extLst>
            </p:cNvPr>
            <p:cNvSpPr/>
            <p:nvPr/>
          </p:nvSpPr>
          <p:spPr>
            <a:xfrm>
              <a:off x="9997475" y="6059264"/>
              <a:ext cx="630000" cy="63000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07EE0EBA-6F33-4501-AE35-86BE8B6E985C}"/>
                </a:ext>
              </a:extLst>
            </p:cNvPr>
            <p:cNvSpPr/>
            <p:nvPr/>
          </p:nvSpPr>
          <p:spPr>
            <a:xfrm>
              <a:off x="10068912" y="6134665"/>
              <a:ext cx="486383" cy="486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5CBFADC-2458-4FF6-BD2D-0EC2E8CDC37A}"/>
                </a:ext>
              </a:extLst>
            </p:cNvPr>
            <p:cNvSpPr txBox="1"/>
            <p:nvPr/>
          </p:nvSpPr>
          <p:spPr>
            <a:xfrm>
              <a:off x="10841120" y="6452304"/>
              <a:ext cx="10785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AERONET</a:t>
              </a:r>
              <a:endParaRPr lang="en-CA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14A6ED2-1200-427C-B553-88E38FAB1317}"/>
                </a:ext>
              </a:extLst>
            </p:cNvPr>
            <p:cNvSpPr txBox="1"/>
            <p:nvPr/>
          </p:nvSpPr>
          <p:spPr>
            <a:xfrm>
              <a:off x="10659014" y="5962882"/>
              <a:ext cx="1493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Satellite AOD</a:t>
              </a:r>
              <a:endParaRPr lang="en-CA" dirty="0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52C84452-AA88-4A1D-B0A3-75B7BDAED5EE}"/>
                </a:ext>
              </a:extLst>
            </p:cNvPr>
            <p:cNvCxnSpPr>
              <a:cxnSpLocks/>
              <a:stCxn id="54" idx="1"/>
            </p:cNvCxnSpPr>
            <p:nvPr/>
          </p:nvCxnSpPr>
          <p:spPr>
            <a:xfrm flipH="1">
              <a:off x="10321290" y="6147548"/>
              <a:ext cx="337724" cy="226671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EC4910F-101D-4B65-81C9-58EF275617F1}"/>
                </a:ext>
              </a:extLst>
            </p:cNvPr>
            <p:cNvCxnSpPr>
              <a:cxnSpLocks/>
              <a:stCxn id="53" idx="1"/>
            </p:cNvCxnSpPr>
            <p:nvPr/>
          </p:nvCxnSpPr>
          <p:spPr>
            <a:xfrm flipH="1" flipV="1">
              <a:off x="10537266" y="6536864"/>
              <a:ext cx="303854" cy="100106"/>
            </a:xfrm>
            <a:prstGeom prst="line">
              <a:avLst/>
            </a:prstGeom>
            <a:ln w="12700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E7E4F1D1-57A7-4D22-BD74-A8997A8C2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29" y="1624294"/>
            <a:ext cx="4590904" cy="1804706"/>
          </a:xfrm>
          <a:noFill/>
        </p:spPr>
        <p:txBody>
          <a:bodyPr>
            <a:normAutofit fontScale="92500"/>
          </a:bodyPr>
          <a:lstStyle/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Global network of sun photometers</a:t>
            </a: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&gt; 25 years of data</a:t>
            </a: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High accuracy (AOD within ±0.01)</a:t>
            </a:r>
          </a:p>
          <a:p>
            <a:r>
              <a:rPr lang="en-US" sz="1900" dirty="0">
                <a:latin typeface="Arial" panose="020B0604020202020204" pitchFamily="34" charset="0"/>
                <a:cs typeface="Arial" panose="020B0604020202020204" pitchFamily="34" charset="0"/>
              </a:rPr>
              <a:t>Standard data source for AOD validation</a:t>
            </a:r>
          </a:p>
          <a:p>
            <a:endParaRPr lang="en-CA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E95F2-4A4F-4839-8C86-5CB82D1BC8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070"/>
          <a:stretch/>
        </p:blipFill>
        <p:spPr>
          <a:xfrm>
            <a:off x="181496" y="688810"/>
            <a:ext cx="4174747" cy="806262"/>
          </a:xfrm>
          <a:prstGeom prst="rect">
            <a:avLst/>
          </a:prstGeom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236AEC99-56C9-4CB2-BF89-326F482ABF5A}"/>
              </a:ext>
            </a:extLst>
          </p:cNvPr>
          <p:cNvGrpSpPr/>
          <p:nvPr/>
        </p:nvGrpSpPr>
        <p:grpSpPr>
          <a:xfrm>
            <a:off x="139249" y="4388093"/>
            <a:ext cx="782706" cy="2469907"/>
            <a:chOff x="4697291" y="1671006"/>
            <a:chExt cx="782706" cy="2469907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A365B968-E599-476F-9870-A481FCCC4A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60" t="52469" r="7783" b="27051"/>
            <a:stretch/>
          </p:blipFill>
          <p:spPr>
            <a:xfrm>
              <a:off x="4697291" y="1812651"/>
              <a:ext cx="200296" cy="2178803"/>
            </a:xfrm>
            <a:prstGeom prst="rect">
              <a:avLst/>
            </a:prstGeom>
          </p:spPr>
        </p:pic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EB3B06D-F585-458F-AE2A-8B8DFCDECC56}"/>
                </a:ext>
              </a:extLst>
            </p:cNvPr>
            <p:cNvSpPr txBox="1"/>
            <p:nvPr/>
          </p:nvSpPr>
          <p:spPr>
            <a:xfrm>
              <a:off x="4820513" y="1671006"/>
              <a:ext cx="503664" cy="24699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0.5</a:t>
              </a:r>
            </a:p>
            <a:p>
              <a:endParaRPr lang="en-US" sz="100" dirty="0"/>
            </a:p>
            <a:p>
              <a:r>
                <a:rPr lang="en-US" sz="1400" dirty="0"/>
                <a:t>0.4</a:t>
              </a:r>
            </a:p>
            <a:p>
              <a:endParaRPr lang="en-US" sz="300" dirty="0"/>
            </a:p>
            <a:p>
              <a:r>
                <a:rPr lang="en-US" sz="1400" dirty="0"/>
                <a:t>0.3</a:t>
              </a:r>
            </a:p>
            <a:p>
              <a:endParaRPr lang="en-US" sz="1050" dirty="0"/>
            </a:p>
            <a:p>
              <a:r>
                <a:rPr lang="en-US" sz="1400" dirty="0"/>
                <a:t>0.2</a:t>
              </a:r>
            </a:p>
            <a:p>
              <a:endParaRPr lang="en-US" sz="2800" dirty="0"/>
            </a:p>
            <a:p>
              <a:r>
                <a:rPr lang="en-US" sz="1400" dirty="0"/>
                <a:t>0.1</a:t>
              </a:r>
            </a:p>
            <a:p>
              <a:endParaRPr lang="en-US" sz="2800" dirty="0"/>
            </a:p>
            <a:p>
              <a:r>
                <a:rPr lang="en-US" sz="1400" dirty="0"/>
                <a:t>0.05</a:t>
              </a:r>
              <a:endParaRPr lang="en-CA" sz="1400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42A3B3CD-7593-48CA-B563-9A1869B12EF7}"/>
                </a:ext>
              </a:extLst>
            </p:cNvPr>
            <p:cNvSpPr txBox="1"/>
            <p:nvPr/>
          </p:nvSpPr>
          <p:spPr>
            <a:xfrm rot="16200000">
              <a:off x="4623224" y="2672789"/>
              <a:ext cx="13749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AOD [unitless]</a:t>
              </a:r>
              <a:endParaRPr lang="en-CA" sz="1600" dirty="0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6750A97-A708-4EC6-B968-0E5CA1DB2062}"/>
              </a:ext>
            </a:extLst>
          </p:cNvPr>
          <p:cNvGrpSpPr/>
          <p:nvPr/>
        </p:nvGrpSpPr>
        <p:grpSpPr>
          <a:xfrm>
            <a:off x="9996283" y="4476019"/>
            <a:ext cx="2187443" cy="2227331"/>
            <a:chOff x="9996283" y="4476019"/>
            <a:chExt cx="2187443" cy="2227331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321493BA-B2BA-442C-833B-5AF494609090}"/>
                </a:ext>
              </a:extLst>
            </p:cNvPr>
            <p:cNvSpPr/>
            <p:nvPr/>
          </p:nvSpPr>
          <p:spPr>
            <a:xfrm>
              <a:off x="10037194" y="4529805"/>
              <a:ext cx="2146532" cy="213920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B7F72E6-15A7-4B77-B927-62912CA9CE77}"/>
                </a:ext>
              </a:extLst>
            </p:cNvPr>
            <p:cNvSpPr txBox="1"/>
            <p:nvPr/>
          </p:nvSpPr>
          <p:spPr>
            <a:xfrm>
              <a:off x="10134424" y="4476019"/>
              <a:ext cx="380297" cy="2000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2.0</a:t>
              </a:r>
            </a:p>
            <a:p>
              <a:pPr algn="r"/>
              <a:endParaRPr lang="en-US" sz="1600" dirty="0"/>
            </a:p>
            <a:p>
              <a:pPr algn="r"/>
              <a:r>
                <a:rPr lang="en-US" sz="1200" dirty="0"/>
                <a:t>1.5</a:t>
              </a:r>
            </a:p>
            <a:p>
              <a:pPr algn="r"/>
              <a:endParaRPr lang="en-US" sz="1600" dirty="0"/>
            </a:p>
            <a:p>
              <a:pPr algn="r"/>
              <a:r>
                <a:rPr lang="en-US" sz="1200" dirty="0"/>
                <a:t>1.0</a:t>
              </a:r>
            </a:p>
            <a:p>
              <a:pPr algn="r"/>
              <a:endParaRPr lang="en-US" sz="1400" dirty="0"/>
            </a:p>
            <a:p>
              <a:pPr algn="r"/>
              <a:r>
                <a:rPr lang="en-US" sz="1200" dirty="0"/>
                <a:t>0.5</a:t>
              </a:r>
            </a:p>
            <a:p>
              <a:pPr algn="r"/>
              <a:endParaRPr lang="en-US" dirty="0"/>
            </a:p>
            <a:p>
              <a:pPr algn="r"/>
              <a:r>
                <a:rPr lang="en-US" sz="1200" dirty="0"/>
                <a:t>0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E7FBBE4-BE52-4A08-A6A6-1D75B6163E2D}"/>
                </a:ext>
              </a:extLst>
            </p:cNvPr>
            <p:cNvSpPr txBox="1"/>
            <p:nvPr/>
          </p:nvSpPr>
          <p:spPr>
            <a:xfrm>
              <a:off x="10330860" y="6252579"/>
              <a:ext cx="18245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0                   1.0            </a:t>
              </a:r>
              <a:endParaRPr lang="en-CA" sz="1200" dirty="0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0CEF1A5-7A99-4275-862F-9B80C610EA25}"/>
                </a:ext>
              </a:extLst>
            </p:cNvPr>
            <p:cNvSpPr txBox="1"/>
            <p:nvPr/>
          </p:nvSpPr>
          <p:spPr>
            <a:xfrm>
              <a:off x="10979314" y="6426351"/>
              <a:ext cx="7843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AERONET</a:t>
              </a:r>
              <a:endParaRPr lang="en-CA" sz="1200" dirty="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C6FB224-7D82-4F9A-970D-353E3849BE66}"/>
                </a:ext>
              </a:extLst>
            </p:cNvPr>
            <p:cNvSpPr txBox="1"/>
            <p:nvPr/>
          </p:nvSpPr>
          <p:spPr>
            <a:xfrm rot="16200000">
              <a:off x="9227835" y="5380904"/>
              <a:ext cx="18138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Dark Target (MODIS Terra)</a:t>
              </a:r>
              <a:endParaRPr lang="en-CA" sz="1200" dirty="0"/>
            </a:p>
          </p:txBody>
        </p:sp>
        <p:pic>
          <p:nvPicPr>
            <p:cNvPr id="87" name="Picture 86">
              <a:extLst>
                <a:ext uri="{FF2B5EF4-FFF2-40B4-BE49-F238E27FC236}">
                  <a16:creationId xmlns:a16="http://schemas.microsoft.com/office/drawing/2014/main" id="{B43D96A9-907F-45BB-B6EF-7A6AAC9C99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0" t="50000" r="72686" b="29761"/>
            <a:stretch/>
          </p:blipFill>
          <p:spPr>
            <a:xfrm>
              <a:off x="10430898" y="4572124"/>
              <a:ext cx="1738847" cy="1728000"/>
            </a:xfrm>
            <a:prstGeom prst="rect">
              <a:avLst/>
            </a:prstGeom>
          </p:spPr>
        </p:pic>
      </p:grp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02E142BD-0B0A-48C4-A658-E25C679E490E}"/>
              </a:ext>
            </a:extLst>
          </p:cNvPr>
          <p:cNvCxnSpPr>
            <a:cxnSpLocks/>
            <a:endCxn id="87" idx="0"/>
          </p:cNvCxnSpPr>
          <p:nvPr/>
        </p:nvCxnSpPr>
        <p:spPr>
          <a:xfrm>
            <a:off x="11300322" y="3949367"/>
            <a:ext cx="0" cy="622757"/>
          </a:xfrm>
          <a:prstGeom prst="straightConnector1">
            <a:avLst/>
          </a:prstGeom>
          <a:ln w="3492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604F7509-0EAF-4392-9509-28F7E6B7C5FD}"/>
              </a:ext>
            </a:extLst>
          </p:cNvPr>
          <p:cNvSpPr txBox="1"/>
          <p:nvPr/>
        </p:nvSpPr>
        <p:spPr>
          <a:xfrm>
            <a:off x="5974193" y="6396490"/>
            <a:ext cx="827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MAIAC</a:t>
            </a:r>
            <a:endParaRPr lang="en-CA" dirty="0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A474D4D8-93D7-420A-AA4D-BBA0CA33E685}"/>
              </a:ext>
            </a:extLst>
          </p:cNvPr>
          <p:cNvSpPr txBox="1"/>
          <p:nvPr/>
        </p:nvSpPr>
        <p:spPr>
          <a:xfrm>
            <a:off x="10028475" y="3526071"/>
            <a:ext cx="1248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Dark Target</a:t>
            </a:r>
            <a:endParaRPr lang="en-CA" dirty="0"/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62E06C06-A48D-4A42-80BD-70600C5FE38F}"/>
              </a:ext>
            </a:extLst>
          </p:cNvPr>
          <p:cNvGrpSpPr/>
          <p:nvPr/>
        </p:nvGrpSpPr>
        <p:grpSpPr>
          <a:xfrm>
            <a:off x="4621694" y="1751272"/>
            <a:ext cx="782706" cy="2469907"/>
            <a:chOff x="4697291" y="1671006"/>
            <a:chExt cx="782706" cy="2469907"/>
          </a:xfrm>
        </p:grpSpPr>
        <p:pic>
          <p:nvPicPr>
            <p:cNvPr id="92" name="Picture 91">
              <a:extLst>
                <a:ext uri="{FF2B5EF4-FFF2-40B4-BE49-F238E27FC236}">
                  <a16:creationId xmlns:a16="http://schemas.microsoft.com/office/drawing/2014/main" id="{9EFFAFCD-544E-4659-B671-16072EC27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60" t="52469" r="7783" b="27051"/>
            <a:stretch/>
          </p:blipFill>
          <p:spPr>
            <a:xfrm>
              <a:off x="4697291" y="1812651"/>
              <a:ext cx="200296" cy="2178803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955F5E3-5A27-49B3-95CC-409F72D788CA}"/>
                </a:ext>
              </a:extLst>
            </p:cNvPr>
            <p:cNvSpPr txBox="1"/>
            <p:nvPr/>
          </p:nvSpPr>
          <p:spPr>
            <a:xfrm>
              <a:off x="4820513" y="1671006"/>
              <a:ext cx="503664" cy="24699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0.5</a:t>
              </a:r>
            </a:p>
            <a:p>
              <a:endParaRPr lang="en-US" sz="100" dirty="0"/>
            </a:p>
            <a:p>
              <a:r>
                <a:rPr lang="en-US" sz="1400" dirty="0"/>
                <a:t>0.4</a:t>
              </a:r>
            </a:p>
            <a:p>
              <a:endParaRPr lang="en-US" sz="300" dirty="0"/>
            </a:p>
            <a:p>
              <a:r>
                <a:rPr lang="en-US" sz="1400" dirty="0"/>
                <a:t>0.3</a:t>
              </a:r>
            </a:p>
            <a:p>
              <a:endParaRPr lang="en-US" sz="1050" dirty="0"/>
            </a:p>
            <a:p>
              <a:r>
                <a:rPr lang="en-US" sz="1400" dirty="0"/>
                <a:t>0.2</a:t>
              </a:r>
            </a:p>
            <a:p>
              <a:endParaRPr lang="en-US" sz="2800" dirty="0"/>
            </a:p>
            <a:p>
              <a:r>
                <a:rPr lang="en-US" sz="1400" dirty="0"/>
                <a:t>0.1</a:t>
              </a:r>
            </a:p>
            <a:p>
              <a:endParaRPr lang="en-US" sz="2800" dirty="0"/>
            </a:p>
            <a:p>
              <a:r>
                <a:rPr lang="en-US" sz="1400" dirty="0"/>
                <a:t>0.05</a:t>
              </a:r>
              <a:endParaRPr lang="en-CA" sz="1400" dirty="0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516C721D-0FCE-4569-A6D2-A61FA3431D43}"/>
                </a:ext>
              </a:extLst>
            </p:cNvPr>
            <p:cNvSpPr txBox="1"/>
            <p:nvPr/>
          </p:nvSpPr>
          <p:spPr>
            <a:xfrm rot="16200000">
              <a:off x="4623224" y="2672789"/>
              <a:ext cx="137499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AOD [unitless]</a:t>
              </a:r>
              <a:endParaRPr lang="en-CA" sz="1600" dirty="0"/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2FA0F0FE-6790-4640-AF6C-D4C4F4022715}"/>
              </a:ext>
            </a:extLst>
          </p:cNvPr>
          <p:cNvSpPr txBox="1"/>
          <p:nvPr/>
        </p:nvSpPr>
        <p:spPr>
          <a:xfrm>
            <a:off x="9607067" y="5316561"/>
            <a:ext cx="435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vs.</a:t>
            </a:r>
            <a:endParaRPr lang="en-CA" dirty="0"/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1906110-5161-4695-A79A-6022D92F82E7}"/>
              </a:ext>
            </a:extLst>
          </p:cNvPr>
          <p:cNvGrpSpPr/>
          <p:nvPr/>
        </p:nvGrpSpPr>
        <p:grpSpPr>
          <a:xfrm>
            <a:off x="7261436" y="4353639"/>
            <a:ext cx="2356599" cy="2315373"/>
            <a:chOff x="7475935" y="4353639"/>
            <a:chExt cx="2356599" cy="2315373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D9F4031-6B6A-40F3-9312-FC9BC3D71951}"/>
                </a:ext>
              </a:extLst>
            </p:cNvPr>
            <p:cNvSpPr/>
            <p:nvPr/>
          </p:nvSpPr>
          <p:spPr>
            <a:xfrm>
              <a:off x="7587200" y="4529738"/>
              <a:ext cx="2219726" cy="212095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05756FC-BCDE-4636-BD48-47C125451EE4}"/>
                </a:ext>
              </a:extLst>
            </p:cNvPr>
            <p:cNvSpPr txBox="1"/>
            <p:nvPr/>
          </p:nvSpPr>
          <p:spPr>
            <a:xfrm>
              <a:off x="7739938" y="4593286"/>
              <a:ext cx="380297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1.5</a:t>
              </a:r>
            </a:p>
            <a:p>
              <a:pPr algn="r"/>
              <a:endParaRPr lang="en-US" sz="2000" dirty="0"/>
            </a:p>
            <a:p>
              <a:pPr algn="r"/>
              <a:r>
                <a:rPr lang="en-US" sz="1200" dirty="0"/>
                <a:t>1.0</a:t>
              </a:r>
            </a:p>
            <a:p>
              <a:pPr algn="r"/>
              <a:endParaRPr lang="en-US" sz="2400" dirty="0"/>
            </a:p>
            <a:p>
              <a:pPr algn="r"/>
              <a:r>
                <a:rPr lang="en-US" sz="1200" dirty="0"/>
                <a:t>0.5</a:t>
              </a:r>
            </a:p>
            <a:p>
              <a:pPr algn="r"/>
              <a:endParaRPr lang="en-US" sz="2000" dirty="0"/>
            </a:p>
            <a:p>
              <a:pPr algn="r"/>
              <a:r>
                <a:rPr lang="en-US" sz="1200" dirty="0"/>
                <a:t>0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5457627-2F54-439E-BC69-35932626F031}"/>
                </a:ext>
              </a:extLst>
            </p:cNvPr>
            <p:cNvSpPr txBox="1"/>
            <p:nvPr/>
          </p:nvSpPr>
          <p:spPr>
            <a:xfrm>
              <a:off x="7959905" y="6214248"/>
              <a:ext cx="18726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0          0.5         1.0          1.5</a:t>
              </a:r>
              <a:endParaRPr lang="en-CA" sz="1200" dirty="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09638AF6-1553-408B-A931-FAF0346FF1C6}"/>
                </a:ext>
              </a:extLst>
            </p:cNvPr>
            <p:cNvSpPr txBox="1"/>
            <p:nvPr/>
          </p:nvSpPr>
          <p:spPr>
            <a:xfrm>
              <a:off x="8496044" y="6392013"/>
              <a:ext cx="8195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AERONET </a:t>
              </a:r>
              <a:endParaRPr lang="en-CA" sz="1200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A639C3C-C8CE-4D04-A642-22889258EC23}"/>
                </a:ext>
              </a:extLst>
            </p:cNvPr>
            <p:cNvSpPr txBox="1"/>
            <p:nvPr/>
          </p:nvSpPr>
          <p:spPr>
            <a:xfrm rot="16200000">
              <a:off x="6856794" y="5351121"/>
              <a:ext cx="170304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MAIAC (MODIS Terra)</a:t>
              </a:r>
              <a:endParaRPr lang="en-CA" sz="1200" dirty="0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C1D92066-CFA1-4AAB-A58A-E7F65C7FC8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0" t="50000" r="72912" b="29618"/>
            <a:stretch/>
          </p:blipFill>
          <p:spPr>
            <a:xfrm>
              <a:off x="8039151" y="4568326"/>
              <a:ext cx="1722453" cy="1728000"/>
            </a:xfrm>
            <a:prstGeom prst="rect">
              <a:avLst/>
            </a:prstGeom>
          </p:spPr>
        </p:pic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6D3B2B39-B984-4F52-9DCA-2BB93CF005F5}"/>
                </a:ext>
              </a:extLst>
            </p:cNvPr>
            <p:cNvCxnSpPr/>
            <p:nvPr/>
          </p:nvCxnSpPr>
          <p:spPr>
            <a:xfrm>
              <a:off x="7475935" y="4353639"/>
              <a:ext cx="760287" cy="573982"/>
            </a:xfrm>
            <a:prstGeom prst="bentConnector3">
              <a:avLst>
                <a:gd name="adj1" fmla="val 100000"/>
              </a:avLst>
            </a:prstGeom>
            <a:ln w="3492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548054D-C670-41C6-805C-EF74E51D622D}"/>
              </a:ext>
            </a:extLst>
          </p:cNvPr>
          <p:cNvSpPr txBox="1"/>
          <p:nvPr/>
        </p:nvSpPr>
        <p:spPr>
          <a:xfrm>
            <a:off x="5293343" y="3742690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July</a:t>
            </a:r>
            <a:endParaRPr lang="en-CA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A4E048E-BA19-4917-B54C-2CD5B177A5CE}"/>
              </a:ext>
            </a:extLst>
          </p:cNvPr>
          <p:cNvSpPr txBox="1"/>
          <p:nvPr/>
        </p:nvSpPr>
        <p:spPr>
          <a:xfrm>
            <a:off x="847800" y="6380184"/>
            <a:ext cx="537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July</a:t>
            </a:r>
            <a:endParaRPr lang="en-CA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368187-CE5E-41FC-A5F1-3C76C958C2E4}"/>
              </a:ext>
            </a:extLst>
          </p:cNvPr>
          <p:cNvSpPr txBox="1"/>
          <p:nvPr/>
        </p:nvSpPr>
        <p:spPr>
          <a:xfrm>
            <a:off x="8097609" y="6610789"/>
            <a:ext cx="4094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van </a:t>
            </a:r>
            <a:r>
              <a:rPr lang="en-US" sz="1400" b="1" dirty="0" err="1">
                <a:solidFill>
                  <a:schemeClr val="bg1"/>
                </a:solidFill>
              </a:rPr>
              <a:t>Donkelaar</a:t>
            </a:r>
            <a:r>
              <a:rPr lang="en-US" sz="1400" b="1" dirty="0">
                <a:solidFill>
                  <a:schemeClr val="bg1"/>
                </a:solidFill>
              </a:rPr>
              <a:t> et al. 2016; Hammer et al., 2020</a:t>
            </a:r>
            <a:endParaRPr lang="en-CA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064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5C55647F-5B83-4168-94D6-764AF68A4F48}"/>
              </a:ext>
            </a:extLst>
          </p:cNvPr>
          <p:cNvGrpSpPr/>
          <p:nvPr/>
        </p:nvGrpSpPr>
        <p:grpSpPr>
          <a:xfrm>
            <a:off x="145552" y="1064150"/>
            <a:ext cx="2293768" cy="2227331"/>
            <a:chOff x="9996283" y="4476019"/>
            <a:chExt cx="2293768" cy="22273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D9D8D0-325F-41FE-8455-5C75995EE5FE}"/>
                </a:ext>
              </a:extLst>
            </p:cNvPr>
            <p:cNvSpPr/>
            <p:nvPr/>
          </p:nvSpPr>
          <p:spPr>
            <a:xfrm>
              <a:off x="10037194" y="4529805"/>
              <a:ext cx="2146532" cy="213920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15467BF-6A70-4B5B-8C87-E265CD0559A5}"/>
                </a:ext>
              </a:extLst>
            </p:cNvPr>
            <p:cNvSpPr txBox="1"/>
            <p:nvPr/>
          </p:nvSpPr>
          <p:spPr>
            <a:xfrm>
              <a:off x="10134424" y="4476019"/>
              <a:ext cx="380297" cy="2000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/>
                <a:t>2.0</a:t>
              </a:r>
            </a:p>
            <a:p>
              <a:pPr algn="r"/>
              <a:endParaRPr lang="en-US" sz="1600" dirty="0"/>
            </a:p>
            <a:p>
              <a:pPr algn="r"/>
              <a:r>
                <a:rPr lang="en-US" sz="1200" dirty="0"/>
                <a:t>1.5</a:t>
              </a:r>
            </a:p>
            <a:p>
              <a:pPr algn="r"/>
              <a:endParaRPr lang="en-US" sz="1600" dirty="0"/>
            </a:p>
            <a:p>
              <a:pPr algn="r"/>
              <a:r>
                <a:rPr lang="en-US" sz="1200" dirty="0"/>
                <a:t>1.0</a:t>
              </a:r>
            </a:p>
            <a:p>
              <a:pPr algn="r"/>
              <a:endParaRPr lang="en-US" sz="1400" dirty="0"/>
            </a:p>
            <a:p>
              <a:pPr algn="r"/>
              <a:r>
                <a:rPr lang="en-US" sz="1200" dirty="0"/>
                <a:t>0.5</a:t>
              </a:r>
            </a:p>
            <a:p>
              <a:pPr algn="r"/>
              <a:endParaRPr lang="en-US" dirty="0"/>
            </a:p>
            <a:p>
              <a:pPr algn="r"/>
              <a:r>
                <a:rPr lang="en-US" sz="1200" dirty="0"/>
                <a:t>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6571D1E-6F9B-4D31-8E24-168782301FEC}"/>
                </a:ext>
              </a:extLst>
            </p:cNvPr>
            <p:cNvSpPr txBox="1"/>
            <p:nvPr/>
          </p:nvSpPr>
          <p:spPr>
            <a:xfrm>
              <a:off x="10330860" y="6252579"/>
              <a:ext cx="19591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0                   1.0                  2.0</a:t>
              </a:r>
              <a:endParaRPr lang="en-CA" sz="12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6FC7B1-620A-41F8-A5A0-5C32C0B8E93F}"/>
                </a:ext>
              </a:extLst>
            </p:cNvPr>
            <p:cNvSpPr txBox="1"/>
            <p:nvPr/>
          </p:nvSpPr>
          <p:spPr>
            <a:xfrm>
              <a:off x="10979314" y="6426351"/>
              <a:ext cx="7843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AERONET</a:t>
              </a:r>
              <a:endParaRPr lang="en-CA" sz="12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87F30F-8AE7-4F6A-BB82-C87A912E58AA}"/>
                </a:ext>
              </a:extLst>
            </p:cNvPr>
            <p:cNvSpPr txBox="1"/>
            <p:nvPr/>
          </p:nvSpPr>
          <p:spPr>
            <a:xfrm rot="16200000">
              <a:off x="9227835" y="5380904"/>
              <a:ext cx="181389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Dark Target (MODIS Terra)</a:t>
              </a:r>
              <a:endParaRPr lang="en-CA" sz="1200" dirty="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F079EE8-37A9-4270-BCCB-008B9EB3D6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0" t="50000" r="72686" b="29761"/>
            <a:stretch/>
          </p:blipFill>
          <p:spPr>
            <a:xfrm>
              <a:off x="10430898" y="4572124"/>
              <a:ext cx="1738847" cy="1728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5CA950-495F-4BE8-8A84-E4E937EBB7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t="3518" r="4793" b="2558"/>
          <a:stretch/>
        </p:blipFill>
        <p:spPr>
          <a:xfrm>
            <a:off x="4706488" y="3505200"/>
            <a:ext cx="7388382" cy="300883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7721DD-F595-4984-B589-D6DE3CAB0016}"/>
              </a:ext>
            </a:extLst>
          </p:cNvPr>
          <p:cNvSpPr txBox="1"/>
          <p:nvPr/>
        </p:nvSpPr>
        <p:spPr>
          <a:xfrm>
            <a:off x="5468391" y="5780100"/>
            <a:ext cx="125521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Dark Target</a:t>
            </a:r>
          </a:p>
          <a:p>
            <a:pPr algn="ctr"/>
            <a:r>
              <a:rPr lang="en-US" dirty="0"/>
              <a:t>July 2005</a:t>
            </a:r>
            <a:endParaRPr lang="en-CA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CFD4C65-D25A-460C-820E-D9515CD1C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14738"/>
          </a:xfrm>
        </p:spPr>
        <p:txBody>
          <a:bodyPr>
            <a:noAutofit/>
          </a:bodyPr>
          <a:lstStyle/>
          <a:p>
            <a:pPr algn="ctr"/>
            <a:r>
              <a:rPr lang="en-US" b="1" dirty="0"/>
              <a:t>Leverage Surface Reflectance for Insight into Uncertainty at Unmonitored Locations</a:t>
            </a:r>
            <a:endParaRPr lang="en-CA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DEC522-FADF-4854-AFBB-0C0A7CA49C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" t="2294" r="44662" b="2627"/>
          <a:stretch/>
        </p:blipFill>
        <p:spPr>
          <a:xfrm>
            <a:off x="3138294" y="1006237"/>
            <a:ext cx="3269128" cy="2375834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Multiplication Sign 7">
            <a:extLst>
              <a:ext uri="{FF2B5EF4-FFF2-40B4-BE49-F238E27FC236}">
                <a16:creationId xmlns:a16="http://schemas.microsoft.com/office/drawing/2014/main" id="{5BAD0BB7-60F3-47E6-B91F-BC3E748363B4}"/>
              </a:ext>
            </a:extLst>
          </p:cNvPr>
          <p:cNvSpPr/>
          <p:nvPr/>
        </p:nvSpPr>
        <p:spPr>
          <a:xfrm>
            <a:off x="4148043" y="1579991"/>
            <a:ext cx="182152" cy="183841"/>
          </a:xfrm>
          <a:prstGeom prst="mathMultiply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CE4040-F520-42A3-B59A-3D85E96D8F0A}"/>
              </a:ext>
            </a:extLst>
          </p:cNvPr>
          <p:cNvCxnSpPr>
            <a:cxnSpLocks/>
          </p:cNvCxnSpPr>
          <p:nvPr/>
        </p:nvCxnSpPr>
        <p:spPr>
          <a:xfrm flipH="1">
            <a:off x="2055839" y="1697766"/>
            <a:ext cx="2092204" cy="0"/>
          </a:xfrm>
          <a:prstGeom prst="straightConnector1">
            <a:avLst/>
          </a:prstGeom>
          <a:ln w="539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01B9D9A-BB06-4915-B006-E9AC8E0E3EE9}"/>
              </a:ext>
            </a:extLst>
          </p:cNvPr>
          <p:cNvSpPr txBox="1"/>
          <p:nvPr/>
        </p:nvSpPr>
        <p:spPr>
          <a:xfrm>
            <a:off x="2541868" y="1461203"/>
            <a:ext cx="412426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b="1" dirty="0"/>
              <a:t>?</a:t>
            </a:r>
            <a:endParaRPr lang="en-CA" sz="3600" b="1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33DF652-C0CF-4F5C-AFBE-9D57015CBAA9}"/>
              </a:ext>
            </a:extLst>
          </p:cNvPr>
          <p:cNvSpPr txBox="1">
            <a:spLocks/>
          </p:cNvSpPr>
          <p:nvPr/>
        </p:nvSpPr>
        <p:spPr>
          <a:xfrm>
            <a:off x="186463" y="3787989"/>
            <a:ext cx="4402953" cy="153277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1"/>
                </a:solidFill>
              </a:rPr>
              <a:t>Weight AERONET-Satellite AOD subset comparisons using: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Land type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Distance</a:t>
            </a:r>
          </a:p>
          <a:p>
            <a:pPr lvl="1">
              <a:spcBef>
                <a:spcPts val="0"/>
              </a:spcBef>
            </a:pPr>
            <a:r>
              <a:rPr lang="en-US" sz="2000" b="1" dirty="0">
                <a:solidFill>
                  <a:schemeClr val="bg1"/>
                </a:solidFill>
              </a:rPr>
              <a:t>Season</a:t>
            </a:r>
          </a:p>
          <a:p>
            <a:endParaRPr lang="en-US" sz="1400" b="1" dirty="0">
              <a:solidFill>
                <a:schemeClr val="bg1"/>
              </a:solidFill>
            </a:endParaRPr>
          </a:p>
          <a:p>
            <a:endParaRPr lang="en-US" sz="1400" b="1" dirty="0">
              <a:solidFill>
                <a:schemeClr val="bg1"/>
              </a:solidFill>
            </a:endParaRPr>
          </a:p>
          <a:p>
            <a:endParaRPr lang="en-US" sz="1400" b="1" dirty="0">
              <a:solidFill>
                <a:schemeClr val="bg1"/>
              </a:solidFill>
            </a:endParaRPr>
          </a:p>
          <a:p>
            <a:endParaRPr lang="en-US" sz="1400" b="1" dirty="0">
              <a:solidFill>
                <a:schemeClr val="bg1"/>
              </a:solidFill>
            </a:endParaRPr>
          </a:p>
          <a:p>
            <a:endParaRPr lang="en-CA" sz="14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8B4A04-089D-4A4B-96D2-984F0C32D671}"/>
              </a:ext>
            </a:extLst>
          </p:cNvPr>
          <p:cNvSpPr txBox="1"/>
          <p:nvPr/>
        </p:nvSpPr>
        <p:spPr>
          <a:xfrm>
            <a:off x="97130" y="5172757"/>
            <a:ext cx="1655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Specifically,</a:t>
            </a:r>
            <a:endParaRPr lang="en-CA" sz="2000" b="1" dirty="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F4D344-E63D-4763-AFFA-4BBAA00EE91F}"/>
              </a:ext>
            </a:extLst>
          </p:cNvPr>
          <p:cNvSpPr txBox="1"/>
          <p:nvPr/>
        </p:nvSpPr>
        <p:spPr>
          <a:xfrm>
            <a:off x="349494" y="5513152"/>
            <a:ext cx="43107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W</a:t>
            </a:r>
            <a:r>
              <a:rPr lang="en-US" sz="2000" b="1" baseline="-25000" dirty="0">
                <a:solidFill>
                  <a:schemeClr val="bg1"/>
                </a:solidFill>
              </a:rPr>
              <a:t>GWR</a:t>
            </a:r>
            <a:r>
              <a:rPr lang="en-US" sz="2000" b="1" dirty="0">
                <a:solidFill>
                  <a:schemeClr val="bg1"/>
                </a:solidFill>
              </a:rPr>
              <a:t> = </a:t>
            </a:r>
            <a:r>
              <a:rPr lang="en-US" sz="2000" b="1" dirty="0" err="1">
                <a:solidFill>
                  <a:schemeClr val="bg1"/>
                </a:solidFill>
              </a:rPr>
              <a:t>LandTypePercent</a:t>
            </a:r>
            <a:r>
              <a:rPr lang="en-US" sz="2000" b="1" dirty="0">
                <a:solidFill>
                  <a:schemeClr val="bg1"/>
                </a:solidFill>
              </a:rPr>
              <a:t> × Distance</a:t>
            </a:r>
            <a:r>
              <a:rPr lang="en-US" sz="2000" b="1" baseline="30000" dirty="0">
                <a:solidFill>
                  <a:schemeClr val="bg1"/>
                </a:solidFill>
              </a:rPr>
              <a:t>-2</a:t>
            </a:r>
            <a:r>
              <a:rPr lang="en-US" sz="2000" b="1" dirty="0">
                <a:solidFill>
                  <a:schemeClr val="bg1"/>
                </a:solidFill>
              </a:rPr>
              <a:t> × Temporal Distance</a:t>
            </a:r>
            <a:r>
              <a:rPr lang="en-US" sz="2000" b="1" baseline="30000" dirty="0">
                <a:solidFill>
                  <a:schemeClr val="bg1"/>
                </a:solidFill>
              </a:rPr>
              <a:t>-2</a:t>
            </a:r>
            <a:endParaRPr lang="en-CA" sz="2000" b="1" baseline="300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06083B6-2B18-4B4C-BDCC-9665E01873C6}"/>
              </a:ext>
            </a:extLst>
          </p:cNvPr>
          <p:cNvSpPr txBox="1"/>
          <p:nvPr/>
        </p:nvSpPr>
        <p:spPr>
          <a:xfrm>
            <a:off x="1303503" y="6307344"/>
            <a:ext cx="34078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Number of months between the month of interest and observed month</a:t>
            </a:r>
            <a:endParaRPr lang="en-CA" sz="1600" b="1" dirty="0">
              <a:solidFill>
                <a:schemeClr val="bg1"/>
              </a:solidFill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3E9AE8D-646B-485F-A738-39F40D23CBAE}"/>
              </a:ext>
            </a:extLst>
          </p:cNvPr>
          <p:cNvCxnSpPr>
            <a:cxnSpLocks/>
            <a:endCxn id="25" idx="2"/>
          </p:cNvCxnSpPr>
          <p:nvPr/>
        </p:nvCxnSpPr>
        <p:spPr>
          <a:xfrm flipH="1" flipV="1">
            <a:off x="2504867" y="6221038"/>
            <a:ext cx="384378" cy="192390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50EA4F9-FD9C-4A61-BF2E-450196DA57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9068" y="1961996"/>
            <a:ext cx="5371683" cy="13742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dirty="0"/>
              <a:t>→ Separate AERONET comparisons by:</a:t>
            </a:r>
          </a:p>
          <a:p>
            <a:pPr lvl="2"/>
            <a:r>
              <a:rPr lang="en-US" dirty="0"/>
              <a:t>Land Type (&gt;50% per classification)</a:t>
            </a:r>
          </a:p>
          <a:p>
            <a:pPr lvl="2"/>
            <a:r>
              <a:rPr lang="en-US" dirty="0"/>
              <a:t>Normalized Difference Vegetation Index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3FBC722-5228-4445-8638-6F6C4635B63B}"/>
              </a:ext>
            </a:extLst>
          </p:cNvPr>
          <p:cNvSpPr txBox="1"/>
          <p:nvPr/>
        </p:nvSpPr>
        <p:spPr>
          <a:xfrm>
            <a:off x="6345531" y="994128"/>
            <a:ext cx="57702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>
                <a:solidFill>
                  <a:schemeClr val="bg1"/>
                </a:solidFill>
              </a:rPr>
              <a:t>Surface reflectance is a major uncertainty source for remote sensing</a:t>
            </a:r>
            <a:endParaRPr lang="en-CA" sz="2400" b="1" i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5D1D07-2C15-442B-9959-A1E51C0D4B7A}"/>
              </a:ext>
            </a:extLst>
          </p:cNvPr>
          <p:cNvSpPr txBox="1"/>
          <p:nvPr/>
        </p:nvSpPr>
        <p:spPr>
          <a:xfrm>
            <a:off x="14916" y="560889"/>
            <a:ext cx="91258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For any location on earth, which points are relevant?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E0454AC-D469-4F6E-9648-DC2E3BAF9DB2}"/>
              </a:ext>
            </a:extLst>
          </p:cNvPr>
          <p:cNvSpPr txBox="1"/>
          <p:nvPr/>
        </p:nvSpPr>
        <p:spPr>
          <a:xfrm>
            <a:off x="8097609" y="6610789"/>
            <a:ext cx="4094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van </a:t>
            </a:r>
            <a:r>
              <a:rPr lang="en-US" sz="1400" b="1" dirty="0" err="1">
                <a:solidFill>
                  <a:schemeClr val="bg1"/>
                </a:solidFill>
              </a:rPr>
              <a:t>Donkelaar</a:t>
            </a:r>
            <a:r>
              <a:rPr lang="en-US" sz="1400" b="1" dirty="0">
                <a:solidFill>
                  <a:schemeClr val="bg1"/>
                </a:solidFill>
              </a:rPr>
              <a:t> et al. 2016; Hammer et al., 2020</a:t>
            </a:r>
            <a:endParaRPr lang="en-CA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4638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2224D-34F1-4DFE-A7F0-5358E7A92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195" cy="691564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Generation of Monthly Ensemble AOD Datasets</a:t>
            </a:r>
            <a:endParaRPr lang="en-CA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32D259-B575-4EEF-B259-7EC0733BA16E}"/>
              </a:ext>
            </a:extLst>
          </p:cNvPr>
          <p:cNvSpPr txBox="1"/>
          <p:nvPr/>
        </p:nvSpPr>
        <p:spPr>
          <a:xfrm>
            <a:off x="3926977" y="3716388"/>
            <a:ext cx="3298595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Combine all AOD sources weighted by NRMSD</a:t>
            </a:r>
            <a:r>
              <a:rPr lang="en-CA" baseline="30000" dirty="0"/>
              <a:t>-1</a:t>
            </a:r>
            <a:r>
              <a:rPr lang="en-CA" dirty="0"/>
              <a:t>, bias correction</a:t>
            </a:r>
            <a:r>
              <a:rPr lang="en-CA" baseline="30000" dirty="0"/>
              <a:t>-1</a:t>
            </a:r>
            <a:r>
              <a:rPr lang="en-CA" dirty="0"/>
              <a:t>, data density: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16134CC-7C54-4C81-9147-D13A0EAE0922}"/>
              </a:ext>
            </a:extLst>
          </p:cNvPr>
          <p:cNvGrpSpPr/>
          <p:nvPr/>
        </p:nvGrpSpPr>
        <p:grpSpPr>
          <a:xfrm>
            <a:off x="3317132" y="4795682"/>
            <a:ext cx="4455268" cy="1300318"/>
            <a:chOff x="8495623" y="1009587"/>
            <a:chExt cx="4455268" cy="1300318"/>
          </a:xfrm>
        </p:grpSpPr>
        <p:pic>
          <p:nvPicPr>
            <p:cNvPr id="10" name="Picture 9" descr="AGU2015-Eq1">
              <a:extLst>
                <a:ext uri="{FF2B5EF4-FFF2-40B4-BE49-F238E27FC236}">
                  <a16:creationId xmlns:a16="http://schemas.microsoft.com/office/drawing/2014/main" id="{4F282A7F-E50F-4EAB-8AC1-8F64BA37C8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5623" y="1050891"/>
              <a:ext cx="4455268" cy="1259014"/>
            </a:xfrm>
            <a:prstGeom prst="rect">
              <a:avLst/>
            </a:prstGeom>
            <a:noFill/>
            <a:ln w="25400" algn="ctr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11" name="Left Bracket 10">
              <a:extLst>
                <a:ext uri="{FF2B5EF4-FFF2-40B4-BE49-F238E27FC236}">
                  <a16:creationId xmlns:a16="http://schemas.microsoft.com/office/drawing/2014/main" id="{39D9B745-272E-4CAA-A61C-D02AB65CAF61}"/>
                </a:ext>
              </a:extLst>
            </p:cNvPr>
            <p:cNvSpPr/>
            <p:nvPr/>
          </p:nvSpPr>
          <p:spPr>
            <a:xfrm>
              <a:off x="10754766" y="1107312"/>
              <a:ext cx="70339" cy="507240"/>
            </a:xfrm>
            <a:prstGeom prst="leftBracket">
              <a:avLst/>
            </a:prstGeom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Left Bracket 11">
              <a:extLst>
                <a:ext uri="{FF2B5EF4-FFF2-40B4-BE49-F238E27FC236}">
                  <a16:creationId xmlns:a16="http://schemas.microsoft.com/office/drawing/2014/main" id="{6E32450A-006A-4491-A864-F356577D7D01}"/>
                </a:ext>
              </a:extLst>
            </p:cNvPr>
            <p:cNvSpPr/>
            <p:nvPr/>
          </p:nvSpPr>
          <p:spPr>
            <a:xfrm>
              <a:off x="11040026" y="1736454"/>
              <a:ext cx="70339" cy="507240"/>
            </a:xfrm>
            <a:prstGeom prst="leftBracket">
              <a:avLst/>
            </a:prstGeom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Left Bracket 12">
              <a:extLst>
                <a:ext uri="{FF2B5EF4-FFF2-40B4-BE49-F238E27FC236}">
                  <a16:creationId xmlns:a16="http://schemas.microsoft.com/office/drawing/2014/main" id="{A2B334E7-5745-4D3F-85C8-486EC7BEC9F6}"/>
                </a:ext>
              </a:extLst>
            </p:cNvPr>
            <p:cNvSpPr/>
            <p:nvPr/>
          </p:nvSpPr>
          <p:spPr>
            <a:xfrm flipH="1">
              <a:off x="11438619" y="1111222"/>
              <a:ext cx="70339" cy="507240"/>
            </a:xfrm>
            <a:prstGeom prst="leftBracket">
              <a:avLst/>
            </a:prstGeom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Left Bracket 13">
              <a:extLst>
                <a:ext uri="{FF2B5EF4-FFF2-40B4-BE49-F238E27FC236}">
                  <a16:creationId xmlns:a16="http://schemas.microsoft.com/office/drawing/2014/main" id="{384426F9-BFAC-41FF-B3EF-C462E3CE5DF9}"/>
                </a:ext>
              </a:extLst>
            </p:cNvPr>
            <p:cNvSpPr/>
            <p:nvPr/>
          </p:nvSpPr>
          <p:spPr>
            <a:xfrm flipH="1">
              <a:off x="11723879" y="1740364"/>
              <a:ext cx="70339" cy="507240"/>
            </a:xfrm>
            <a:prstGeom prst="leftBracket">
              <a:avLst/>
            </a:prstGeom>
            <a:ln w="952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5156B8-4A2F-494C-A258-299DCEEB93C6}"/>
                </a:ext>
              </a:extLst>
            </p:cNvPr>
            <p:cNvSpPr txBox="1"/>
            <p:nvPr/>
          </p:nvSpPr>
          <p:spPr>
            <a:xfrm>
              <a:off x="11446239" y="1009587"/>
              <a:ext cx="277640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CA" sz="900" dirty="0"/>
                <a:t>-1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579769B-D2AF-42A9-A58B-FFD76C26026C}"/>
                </a:ext>
              </a:extLst>
            </p:cNvPr>
            <p:cNvSpPr txBox="1"/>
            <p:nvPr/>
          </p:nvSpPr>
          <p:spPr>
            <a:xfrm>
              <a:off x="11723884" y="1633010"/>
              <a:ext cx="277640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CA" sz="900" dirty="0"/>
                <a:t>-1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716C6D0-8268-4400-921A-6B73457848A6}"/>
              </a:ext>
            </a:extLst>
          </p:cNvPr>
          <p:cNvSpPr txBox="1"/>
          <p:nvPr/>
        </p:nvSpPr>
        <p:spPr>
          <a:xfrm>
            <a:off x="8196907" y="6584794"/>
            <a:ext cx="3918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Hammer et al., ES&amp;T, 2020; Sci Adv in press</a:t>
            </a:r>
            <a:endParaRPr lang="en-CA" sz="1400" b="1" dirty="0">
              <a:solidFill>
                <a:schemeClr val="bg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D66BA5A-A8AE-482D-B8DA-74806B2E63E6}"/>
              </a:ext>
            </a:extLst>
          </p:cNvPr>
          <p:cNvGrpSpPr/>
          <p:nvPr/>
        </p:nvGrpSpPr>
        <p:grpSpPr>
          <a:xfrm>
            <a:off x="5261750" y="747463"/>
            <a:ext cx="6744798" cy="2730343"/>
            <a:chOff x="4224066" y="669440"/>
            <a:chExt cx="6744798" cy="27303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F31061F-9E16-4463-B5B9-368292826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396" b="75879"/>
            <a:stretch/>
          </p:blipFill>
          <p:spPr>
            <a:xfrm>
              <a:off x="4224066" y="669440"/>
              <a:ext cx="6744798" cy="273034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0E029C6-FCB3-47DF-A2FA-42C6034AF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942" t="1778" r="4458" b="77623"/>
            <a:stretch/>
          </p:blipFill>
          <p:spPr>
            <a:xfrm>
              <a:off x="4315553" y="1273996"/>
              <a:ext cx="585220" cy="201373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AAE883F-A3FB-4715-88B4-4D3E127AC32B}"/>
                </a:ext>
              </a:extLst>
            </p:cNvPr>
            <p:cNvSpPr txBox="1"/>
            <p:nvPr/>
          </p:nvSpPr>
          <p:spPr>
            <a:xfrm>
              <a:off x="9066336" y="2965019"/>
              <a:ext cx="1783180" cy="400110"/>
            </a:xfrm>
            <a:prstGeom prst="rect">
              <a:avLst/>
            </a:prstGeom>
            <a:solidFill>
              <a:srgbClr val="CDCDCD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Combined AOD</a:t>
              </a:r>
              <a:endParaRPr lang="en-CA" sz="20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D7FF21-CF97-493A-9D4C-5AD445541543}"/>
                </a:ext>
              </a:extLst>
            </p:cNvPr>
            <p:cNvSpPr txBox="1"/>
            <p:nvPr/>
          </p:nvSpPr>
          <p:spPr>
            <a:xfrm rot="16200000">
              <a:off x="4780388" y="2096196"/>
              <a:ext cx="6101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AOD</a:t>
              </a:r>
              <a:endParaRPr lang="en-CA" dirty="0"/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6AE24469-0FA4-4749-9E46-2FF104E8F41D}"/>
              </a:ext>
            </a:extLst>
          </p:cNvPr>
          <p:cNvSpPr/>
          <p:nvPr/>
        </p:nvSpPr>
        <p:spPr>
          <a:xfrm>
            <a:off x="4659820" y="1935361"/>
            <a:ext cx="391356" cy="33904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C8A7AC4-80E7-4043-A150-BEC4E9BD09AB}"/>
              </a:ext>
            </a:extLst>
          </p:cNvPr>
          <p:cNvSpPr txBox="1"/>
          <p:nvPr/>
        </p:nvSpPr>
        <p:spPr>
          <a:xfrm>
            <a:off x="-270833" y="1392113"/>
            <a:ext cx="530180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Dark Target (MODIS Terra &amp; Aqua)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Deep Blue (MODIS Terra &amp; Aqua)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MAIAC (MODIS Terra &amp; Aqua)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MISR (Terra)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GEOS-Chem simulation</a:t>
            </a:r>
            <a:endParaRPr lang="en-CA" sz="2000" b="1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CB3A40-C89D-4CCD-8E8B-5F66A6710A60}"/>
              </a:ext>
            </a:extLst>
          </p:cNvPr>
          <p:cNvSpPr txBox="1"/>
          <p:nvPr/>
        </p:nvSpPr>
        <p:spPr>
          <a:xfrm>
            <a:off x="216379" y="6156331"/>
            <a:ext cx="119525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For Feb-Apr 2018-2020, satellite observations comprise 89% of population-weighted AOD</a:t>
            </a:r>
            <a:endParaRPr lang="en-CA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024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OD_20170701_20170731-wLabel">
            <a:hlinkClick r:id="" action="ppaction://media"/>
            <a:extLst>
              <a:ext uri="{FF2B5EF4-FFF2-40B4-BE49-F238E27FC236}">
                <a16:creationId xmlns:a16="http://schemas.microsoft.com/office/drawing/2014/main" id="{E18070E6-47E0-431E-923C-8DBED63181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2888" y="853937"/>
            <a:ext cx="6895473" cy="352435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11938E5-75C1-4CF4-A82E-F36902E7271C}"/>
              </a:ext>
            </a:extLst>
          </p:cNvPr>
          <p:cNvSpPr txBox="1"/>
          <p:nvPr/>
        </p:nvSpPr>
        <p:spPr>
          <a:xfrm>
            <a:off x="1" y="764391"/>
            <a:ext cx="5257800" cy="954107"/>
          </a:xfrm>
          <a:prstGeom prst="rect">
            <a:avLst/>
          </a:prstGeom>
          <a:solidFill>
            <a:srgbClr val="FFFFCC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400" b="1" dirty="0"/>
              <a:t>Simulate suite of processes relating AOD&amp;PM</a:t>
            </a:r>
            <a:r>
              <a:rPr lang="en-US" sz="1400" b="1" baseline="-25000" dirty="0"/>
              <a:t>2.5</a:t>
            </a:r>
            <a:r>
              <a:rPr lang="en-US" sz="1400" b="1" dirty="0"/>
              <a:t>: e.g. aerosol vertical profile, mass scattering efficiency, hygroscopicity, relative humidity, chemical composition, diurnal variation, irregular sampling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5760B047-8EBE-470D-8591-E9D9FE59D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521" y="126099"/>
            <a:ext cx="12192000" cy="607231"/>
          </a:xfrm>
        </p:spPr>
        <p:txBody>
          <a:bodyPr>
            <a:normAutofit fontScale="90000"/>
          </a:bodyPr>
          <a:lstStyle/>
          <a:p>
            <a:pPr algn="ctr"/>
            <a:r>
              <a:rPr lang="en-CA" dirty="0"/>
              <a:t>Apply Chemical Transport Model (GEOS-Chem) to Calculate S</a:t>
            </a:r>
            <a:r>
              <a:rPr lang="en-US" dirty="0" err="1"/>
              <a:t>olution</a:t>
            </a:r>
            <a:r>
              <a:rPr lang="en-US" dirty="0"/>
              <a:t> to PM</a:t>
            </a:r>
            <a:r>
              <a:rPr lang="en-US" baseline="-25000" dirty="0"/>
              <a:t>2.5</a:t>
            </a:r>
            <a:r>
              <a:rPr lang="en-US" dirty="0"/>
              <a:t> =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dirty="0" err="1"/>
              <a:t>x,y,t,AOD</a:t>
            </a:r>
            <a:r>
              <a:rPr lang="en-US" dirty="0"/>
              <a:t>)</a:t>
            </a:r>
            <a:endParaRPr lang="en-CA" sz="6600" b="1" u="sng" baseline="-25000" dirty="0">
              <a:solidFill>
                <a:srgbClr val="0070C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ADDCDD-BF77-4549-8B87-3842B0D86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904393"/>
            <a:ext cx="3657600" cy="120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GB" altLang="en-US" sz="1600" b="1" dirty="0">
                <a:solidFill>
                  <a:schemeClr val="bg1"/>
                </a:solidFill>
              </a:rPr>
              <a:t>Detailed aerosol-oxidant model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600" b="1" dirty="0">
                <a:solidFill>
                  <a:schemeClr val="bg1"/>
                </a:solidFill>
              </a:rPr>
              <a:t>50-100 tracers, 100’s reactions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en-US" sz="1600" b="1" dirty="0">
                <a:solidFill>
                  <a:schemeClr val="bg1"/>
                </a:solidFill>
              </a:rPr>
              <a:t>Assimilated meteorology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BC777DB-5FF6-4182-AA7C-D14BBD361B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 t="411" r="15706" b="75904"/>
          <a:stretch/>
        </p:blipFill>
        <p:spPr>
          <a:xfrm>
            <a:off x="35063" y="3086051"/>
            <a:ext cx="4917913" cy="201205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3E9D16-D67B-4DEC-9B56-43A5DC0077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14" t="1637" b="77323"/>
          <a:stretch/>
        </p:blipFill>
        <p:spPr>
          <a:xfrm>
            <a:off x="35063" y="3689057"/>
            <a:ext cx="638589" cy="14312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10AFA4-E88D-4E2D-B211-4E9A0E1732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t="50667" r="17481" b="25648"/>
          <a:stretch/>
        </p:blipFill>
        <p:spPr>
          <a:xfrm>
            <a:off x="2762201" y="4581153"/>
            <a:ext cx="4676456" cy="19674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689C501-5E00-4F35-BB15-22470789E45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58" t="52353" b="27011"/>
          <a:stretch/>
        </p:blipFill>
        <p:spPr>
          <a:xfrm>
            <a:off x="2774932" y="5090845"/>
            <a:ext cx="641275" cy="1457767"/>
          </a:xfrm>
          <a:prstGeom prst="rect">
            <a:avLst/>
          </a:prstGeom>
        </p:spPr>
      </p:pic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866DE7F8-E0A9-4452-BF8F-FAD35F87385D}"/>
              </a:ext>
            </a:extLst>
          </p:cNvPr>
          <p:cNvCxnSpPr>
            <a:cxnSpLocks/>
          </p:cNvCxnSpPr>
          <p:nvPr/>
        </p:nvCxnSpPr>
        <p:spPr>
          <a:xfrm>
            <a:off x="1628684" y="5098106"/>
            <a:ext cx="1146248" cy="886463"/>
          </a:xfrm>
          <a:prstGeom prst="bentConnector3">
            <a:avLst>
              <a:gd name="adj1" fmla="val 702"/>
            </a:avLst>
          </a:prstGeom>
          <a:ln w="25400">
            <a:solidFill>
              <a:srgbClr val="A5002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5DA4EF3-0E7C-49A0-9B10-523740AFCF3C}"/>
              </a:ext>
            </a:extLst>
          </p:cNvPr>
          <p:cNvSpPr txBox="1"/>
          <p:nvPr/>
        </p:nvSpPr>
        <p:spPr>
          <a:xfrm>
            <a:off x="457200" y="5121882"/>
            <a:ext cx="2188561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A5002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= </a:t>
            </a:r>
            <a:r>
              <a:rPr lang="fr-FR" i="1" dirty="0"/>
              <a:t>f</a:t>
            </a:r>
            <a:r>
              <a:rPr lang="fr-FR" dirty="0"/>
              <a:t>(</a:t>
            </a:r>
            <a:r>
              <a:rPr lang="fr-FR" dirty="0" err="1"/>
              <a:t>x,y,t</a:t>
            </a:r>
            <a:r>
              <a:rPr lang="fr-FR" dirty="0"/>
              <a:t>)·AOD</a:t>
            </a:r>
            <a:endParaRPr lang="en-CA" dirty="0"/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FEACAD56-9031-439C-B57E-16CA1CD24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599" y="5548012"/>
            <a:ext cx="1751698" cy="107721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1600" dirty="0">
                <a:cs typeface="Arial" panose="020B0604020202020204" pitchFamily="34" charset="0"/>
              </a:rPr>
              <a:t> vertical structure</a:t>
            </a:r>
          </a:p>
          <a:p>
            <a:pPr>
              <a:buFontTx/>
              <a:buChar char="•"/>
            </a:pPr>
            <a:r>
              <a:rPr lang="en-US" altLang="en-US" sz="1600" dirty="0"/>
              <a:t> aerosol type</a:t>
            </a:r>
            <a:endParaRPr lang="en-US" altLang="en-US" sz="1600" dirty="0">
              <a:cs typeface="Arial" panose="020B0604020202020204" pitchFamily="34" charset="0"/>
            </a:endParaRPr>
          </a:p>
          <a:p>
            <a:pPr>
              <a:buFontTx/>
              <a:buChar char="•"/>
            </a:pPr>
            <a:r>
              <a:rPr lang="en-US" altLang="en-US" sz="1600" dirty="0">
                <a:cs typeface="Arial" panose="020B0604020202020204" pitchFamily="34" charset="0"/>
              </a:rPr>
              <a:t> meteorology</a:t>
            </a:r>
          </a:p>
          <a:p>
            <a:pPr>
              <a:buFontTx/>
              <a:buChar char="•"/>
            </a:pPr>
            <a:r>
              <a:rPr lang="en-US" altLang="en-US" sz="1600" dirty="0">
                <a:cs typeface="Arial" panose="020B0604020202020204" pitchFamily="34" charset="0"/>
              </a:rPr>
              <a:t> diurnal effects</a:t>
            </a:r>
            <a:endParaRPr lang="el-GR" altLang="en-US" sz="1600" dirty="0">
              <a:cs typeface="Arial" panose="020B0604020202020204" pitchFamily="34" charset="0"/>
            </a:endParaRPr>
          </a:p>
        </p:txBody>
      </p:sp>
      <p:sp>
        <p:nvSpPr>
          <p:cNvPr id="26" name="AutoShape 33">
            <a:extLst>
              <a:ext uri="{FF2B5EF4-FFF2-40B4-BE49-F238E27FC236}">
                <a16:creationId xmlns:a16="http://schemas.microsoft.com/office/drawing/2014/main" id="{ABEDA8DF-DF25-4B0E-B880-84FC8C45E2AC}"/>
              </a:ext>
            </a:extLst>
          </p:cNvPr>
          <p:cNvSpPr>
            <a:spLocks/>
          </p:cNvSpPr>
          <p:nvPr/>
        </p:nvSpPr>
        <p:spPr bwMode="auto">
          <a:xfrm>
            <a:off x="673652" y="5595500"/>
            <a:ext cx="201847" cy="972995"/>
          </a:xfrm>
          <a:prstGeom prst="leftBrace">
            <a:avLst>
              <a:gd name="adj1" fmla="val 6748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1A8FD2-9D74-49BC-9A6D-6F0C7DF97443}"/>
              </a:ext>
            </a:extLst>
          </p:cNvPr>
          <p:cNvSpPr txBox="1"/>
          <p:nvPr/>
        </p:nvSpPr>
        <p:spPr>
          <a:xfrm>
            <a:off x="-10521" y="5876783"/>
            <a:ext cx="8087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chemeClr val="bg1"/>
                </a:solidFill>
              </a:rPr>
              <a:t>f</a:t>
            </a:r>
            <a:r>
              <a:rPr lang="fr-FR" dirty="0">
                <a:solidFill>
                  <a:schemeClr val="bg1"/>
                </a:solidFill>
              </a:rPr>
              <a:t>(</a:t>
            </a:r>
            <a:r>
              <a:rPr lang="fr-FR" dirty="0" err="1">
                <a:solidFill>
                  <a:schemeClr val="bg1"/>
                </a:solidFill>
              </a:rPr>
              <a:t>x,y,t</a:t>
            </a:r>
            <a:r>
              <a:rPr lang="fr-FR" dirty="0">
                <a:solidFill>
                  <a:schemeClr val="bg1"/>
                </a:solidFill>
              </a:rPr>
              <a:t>)</a:t>
            </a:r>
            <a:endParaRPr lang="en-CA" dirty="0">
              <a:solidFill>
                <a:schemeClr val="bg1"/>
              </a:solidFill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89AACC57-B39F-47C3-A338-1D9B45BAEF9D}"/>
              </a:ext>
            </a:extLst>
          </p:cNvPr>
          <p:cNvSpPr/>
          <p:nvPr/>
        </p:nvSpPr>
        <p:spPr>
          <a:xfrm>
            <a:off x="7467600" y="5192952"/>
            <a:ext cx="344004" cy="29344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08DF37-09AC-4911-AE75-8662A684CE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56" b="10045"/>
          <a:stretch/>
        </p:blipFill>
        <p:spPr>
          <a:xfrm>
            <a:off x="228600" y="1894347"/>
            <a:ext cx="1541124" cy="1163539"/>
          </a:xfrm>
          <a:prstGeom prst="rect">
            <a:avLst/>
          </a:prstGeom>
        </p:spPr>
      </p:pic>
      <p:sp>
        <p:nvSpPr>
          <p:cNvPr id="29" name="AutoShape 33">
            <a:extLst>
              <a:ext uri="{FF2B5EF4-FFF2-40B4-BE49-F238E27FC236}">
                <a16:creationId xmlns:a16="http://schemas.microsoft.com/office/drawing/2014/main" id="{066342D5-B8EB-4776-A9DF-55AAFF55DC2B}"/>
              </a:ext>
            </a:extLst>
          </p:cNvPr>
          <p:cNvSpPr>
            <a:spLocks/>
          </p:cNvSpPr>
          <p:nvPr/>
        </p:nvSpPr>
        <p:spPr bwMode="auto">
          <a:xfrm>
            <a:off x="2007412" y="1935460"/>
            <a:ext cx="201847" cy="972995"/>
          </a:xfrm>
          <a:prstGeom prst="leftBrace">
            <a:avLst>
              <a:gd name="adj1" fmla="val 67485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CA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F8265F-B879-44D1-A954-22FDF0A4941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67" r="13621" b="6970"/>
          <a:stretch/>
        </p:blipFill>
        <p:spPr>
          <a:xfrm>
            <a:off x="7787556" y="4581152"/>
            <a:ext cx="1716007" cy="194131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74D6F63D-D98B-4E7F-8AB7-1CAAA947DB04}"/>
              </a:ext>
            </a:extLst>
          </p:cNvPr>
          <p:cNvSpPr txBox="1"/>
          <p:nvPr/>
        </p:nvSpPr>
        <p:spPr>
          <a:xfrm>
            <a:off x="9789895" y="6575627"/>
            <a:ext cx="24235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Hammer et al., ES&amp;T, 2020</a:t>
            </a:r>
            <a:endParaRPr lang="en-CA" sz="1400" b="1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9137AD6-C977-4960-A024-3812E6903775}"/>
              </a:ext>
            </a:extLst>
          </p:cNvPr>
          <p:cNvSpPr txBox="1"/>
          <p:nvPr/>
        </p:nvSpPr>
        <p:spPr>
          <a:xfrm>
            <a:off x="10181337" y="5995460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2015</a:t>
            </a:r>
            <a:endParaRPr lang="en-CA" sz="1200" dirty="0"/>
          </a:p>
        </p:txBody>
      </p:sp>
      <p:sp>
        <p:nvSpPr>
          <p:cNvPr id="27" name="Title 3">
            <a:extLst>
              <a:ext uri="{FF2B5EF4-FFF2-40B4-BE49-F238E27FC236}">
                <a16:creationId xmlns:a16="http://schemas.microsoft.com/office/drawing/2014/main" id="{E69303F8-DF20-41C9-A822-C41872077622}"/>
              </a:ext>
            </a:extLst>
          </p:cNvPr>
          <p:cNvSpPr txBox="1">
            <a:spLocks/>
          </p:cNvSpPr>
          <p:nvPr/>
        </p:nvSpPr>
        <p:spPr bwMode="auto">
          <a:xfrm>
            <a:off x="-304800" y="6158016"/>
            <a:ext cx="100744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 baseline="0">
                <a:solidFill>
                  <a:srgbClr val="FFCC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34" charset="0"/>
                <a:cs typeface="Arial" charset="0"/>
              </a:defRPr>
            </a:lvl9pPr>
          </a:lstStyle>
          <a:p>
            <a:r>
              <a:rPr lang="en-US" sz="1800" kern="0" dirty="0">
                <a:solidFill>
                  <a:schemeClr val="bg1"/>
                </a:solidFill>
                <a:effectLst/>
              </a:rPr>
              <a:t>Statistical Fusion with Ground-Based Monitors Explains 11% of Variance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1E73ECE-8C4D-4643-8DE4-40B658FDCD3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039"/>
          <a:stretch/>
        </p:blipFill>
        <p:spPr>
          <a:xfrm>
            <a:off x="9835809" y="4603699"/>
            <a:ext cx="2321127" cy="1934345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F5834697-287D-4F64-A0C6-8D394949C409}"/>
              </a:ext>
            </a:extLst>
          </p:cNvPr>
          <p:cNvSpPr/>
          <p:nvPr/>
        </p:nvSpPr>
        <p:spPr>
          <a:xfrm>
            <a:off x="10680192" y="5584586"/>
            <a:ext cx="12954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00" b="1" dirty="0"/>
              <a:t>Out-of-sample</a:t>
            </a:r>
          </a:p>
          <a:p>
            <a:r>
              <a:rPr lang="en-CA" sz="1000" b="1" dirty="0"/>
              <a:t>cross-validation (10-fold 10%) </a:t>
            </a:r>
            <a:endParaRPr lang="en-US" sz="1000" b="1" dirty="0"/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13A3CD35-55B4-4B92-AD8D-EE5B8ABCD6D8}"/>
              </a:ext>
            </a:extLst>
          </p:cNvPr>
          <p:cNvSpPr/>
          <p:nvPr/>
        </p:nvSpPr>
        <p:spPr>
          <a:xfrm>
            <a:off x="9485796" y="5269152"/>
            <a:ext cx="344004" cy="293448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21132C-A5CE-4FF6-97D3-A0736BFC2CE8}"/>
              </a:ext>
            </a:extLst>
          </p:cNvPr>
          <p:cNvSpPr txBox="1"/>
          <p:nvPr/>
        </p:nvSpPr>
        <p:spPr>
          <a:xfrm>
            <a:off x="8229600" y="4678092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=0.81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FB6BBF-06CA-41E6-98C8-22CA99EA8F10}"/>
              </a:ext>
            </a:extLst>
          </p:cNvPr>
          <p:cNvSpPr txBox="1"/>
          <p:nvPr/>
        </p:nvSpPr>
        <p:spPr>
          <a:xfrm>
            <a:off x="10180068" y="4746051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</a:t>
            </a:r>
            <a:r>
              <a:rPr lang="en-US" baseline="30000" dirty="0"/>
              <a:t>2</a:t>
            </a:r>
            <a:r>
              <a:rPr lang="en-US" dirty="0"/>
              <a:t>=0.92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0D6089-37D2-4184-8542-C35CAF78631A}"/>
              </a:ext>
            </a:extLst>
          </p:cNvPr>
          <p:cNvSpPr txBox="1"/>
          <p:nvPr/>
        </p:nvSpPr>
        <p:spPr>
          <a:xfrm>
            <a:off x="7839806" y="4279963"/>
            <a:ext cx="6259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kern="0" dirty="0">
                <a:solidFill>
                  <a:schemeClr val="bg1"/>
                </a:solidFill>
              </a:rPr>
              <a:t>Geophysical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472AB96-B6B2-47BF-ADC4-F78F8D6B320A}"/>
              </a:ext>
            </a:extLst>
          </p:cNvPr>
          <p:cNvSpPr txBox="1"/>
          <p:nvPr/>
        </p:nvSpPr>
        <p:spPr>
          <a:xfrm>
            <a:off x="9824575" y="4303775"/>
            <a:ext cx="6259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kern="0" dirty="0">
                <a:solidFill>
                  <a:schemeClr val="bg1"/>
                </a:solidFill>
              </a:rPr>
              <a:t>+Statistical (Hybrid)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10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B00B-B1DD-4CCF-A966-E09583AD1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52400"/>
            <a:ext cx="9677400" cy="457200"/>
          </a:xfrm>
        </p:spPr>
        <p:txBody>
          <a:bodyPr/>
          <a:lstStyle/>
          <a:p>
            <a:r>
              <a:rPr lang="en-US" dirty="0"/>
              <a:t>Some Evidence of Unusual PM</a:t>
            </a:r>
            <a:r>
              <a:rPr lang="en-US" baseline="-25000" dirty="0"/>
              <a:t>2.5 </a:t>
            </a:r>
            <a:r>
              <a:rPr lang="en-US" dirty="0"/>
              <a:t>Reduction in Eastern China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B15864-EBEB-4D2E-B40B-0E106D3ABA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" t="1532" r="3313" b="5314"/>
          <a:stretch/>
        </p:blipFill>
        <p:spPr>
          <a:xfrm>
            <a:off x="2438401" y="656120"/>
            <a:ext cx="7000067" cy="5864422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38B0A1DC-507E-42A3-B03F-05F360BF3A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1" y="6550224"/>
            <a:ext cx="38104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</a:rPr>
              <a:t>Hammer et al., Science Advances, in press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14D7040-22B0-47D0-B14C-840812D03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828800"/>
            <a:ext cx="238198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Data for February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Filled circles indicate in situ </a:t>
            </a:r>
            <a:r>
              <a:rPr lang="en-US" b="1" dirty="0" err="1">
                <a:solidFill>
                  <a:schemeClr val="bg1"/>
                </a:solidFill>
              </a:rPr>
              <a:t>obs</a:t>
            </a:r>
            <a:endParaRPr lang="en-US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Background satellite-derived PM</a:t>
            </a:r>
            <a:r>
              <a:rPr lang="en-US" b="1" baseline="-25000" dirty="0">
                <a:solidFill>
                  <a:schemeClr val="bg1"/>
                </a:solidFill>
              </a:rPr>
              <a:t>2.5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229C4B4-9B83-43D8-9DC1-AA5ADB418640}"/>
              </a:ext>
            </a:extLst>
          </p:cNvPr>
          <p:cNvSpPr/>
          <p:nvPr/>
        </p:nvSpPr>
        <p:spPr>
          <a:xfrm>
            <a:off x="3558132" y="4881851"/>
            <a:ext cx="1252572" cy="8382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B7298DB-27CD-479B-92EC-873AB0CD2411}"/>
              </a:ext>
            </a:extLst>
          </p:cNvPr>
          <p:cNvSpPr/>
          <p:nvPr/>
        </p:nvSpPr>
        <p:spPr>
          <a:xfrm>
            <a:off x="7129428" y="4876800"/>
            <a:ext cx="1252572" cy="8382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25580E4-6526-4DFA-BF98-0B58985DB4D3}"/>
              </a:ext>
            </a:extLst>
          </p:cNvPr>
          <p:cNvSpPr/>
          <p:nvPr/>
        </p:nvSpPr>
        <p:spPr>
          <a:xfrm>
            <a:off x="7053228" y="3200400"/>
            <a:ext cx="1252572" cy="83820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542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B00B-B1DD-4CCF-A966-E09583AD1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9800" y="152400"/>
            <a:ext cx="7772400" cy="457200"/>
          </a:xfrm>
        </p:spPr>
        <p:txBody>
          <a:bodyPr/>
          <a:lstStyle/>
          <a:p>
            <a:r>
              <a:rPr lang="en-US" dirty="0"/>
              <a:t>Reductions in PM</a:t>
            </a:r>
            <a:r>
              <a:rPr lang="en-US" baseline="-25000" dirty="0"/>
              <a:t>2.5</a:t>
            </a:r>
            <a:r>
              <a:rPr lang="en-US" dirty="0"/>
              <a:t> During Lockdowns Less Clear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24C85F-2345-4566-9A1A-B7C29329B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616741"/>
            <a:ext cx="7315200" cy="59511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24195E19-F62C-4BAE-B10D-3A34D92AEB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1828800"/>
            <a:ext cx="2381988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Data for April</a:t>
            </a:r>
          </a:p>
          <a:p>
            <a:pPr>
              <a:spcBef>
                <a:spcPct val="50000"/>
              </a:spcBef>
            </a:pPr>
            <a:endParaRPr lang="en-US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Filled circles indicate in situ </a:t>
            </a:r>
            <a:r>
              <a:rPr lang="en-US" b="1" dirty="0" err="1">
                <a:solidFill>
                  <a:schemeClr val="bg1"/>
                </a:solidFill>
              </a:rPr>
              <a:t>obs</a:t>
            </a:r>
            <a:endParaRPr lang="en-US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endParaRPr lang="en-US" b="1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</a:rPr>
              <a:t>Background satellite-derived PM</a:t>
            </a:r>
            <a:r>
              <a:rPr lang="en-US" b="1" baseline="-25000" dirty="0">
                <a:solidFill>
                  <a:schemeClr val="bg1"/>
                </a:solidFill>
              </a:rPr>
              <a:t>2.5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B669DEB3-BE3B-463A-A9D6-BB198BCA9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1" y="6550224"/>
            <a:ext cx="38104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chemeClr val="bg1"/>
                </a:solidFill>
              </a:rPr>
              <a:t>Hammer et al., Science Advances, in press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2E34873-401B-4CF4-A4C0-64168F33ED88}"/>
              </a:ext>
            </a:extLst>
          </p:cNvPr>
          <p:cNvSpPr/>
          <p:nvPr/>
        </p:nvSpPr>
        <p:spPr>
          <a:xfrm>
            <a:off x="7543800" y="2819400"/>
            <a:ext cx="1143000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ECE12DE-6611-4DF8-93D3-F58AE9D90A6F}"/>
              </a:ext>
            </a:extLst>
          </p:cNvPr>
          <p:cNvSpPr/>
          <p:nvPr/>
        </p:nvSpPr>
        <p:spPr>
          <a:xfrm>
            <a:off x="7467600" y="4648200"/>
            <a:ext cx="1143000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40821"/>
      </p:ext>
    </p:extLst>
  </p:cSld>
  <p:clrMapOvr>
    <a:masterClrMapping/>
  </p:clrMapOvr>
</p:sld>
</file>

<file path=ppt/theme/theme1.xml><?xml version="1.0" encoding="utf-8"?>
<a:theme xmlns:a="http://schemas.openxmlformats.org/drawingml/2006/main" name="5_Default Design">
  <a:themeElements>
    <a:clrScheme name="5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5_Default Design">
      <a:majorFont>
        <a:latin typeface="Helvetica"/>
        <a:ea typeface=""/>
        <a:cs typeface="Arial"/>
      </a:majorFont>
      <a:minorFont>
        <a:latin typeface="Helvetic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118043</TotalTime>
  <Words>791</Words>
  <Application>Microsoft Office PowerPoint</Application>
  <PresentationFormat>Widescreen</PresentationFormat>
  <Paragraphs>187</Paragraphs>
  <Slides>13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Helvetica</vt:lpstr>
      <vt:lpstr>Times New Roman</vt:lpstr>
      <vt:lpstr>5_Default Design</vt:lpstr>
      <vt:lpstr>PowerPoint Presentation</vt:lpstr>
      <vt:lpstr>Pronounced Changes in Activity Patterns During COVID-19 Lockdowns       </vt:lpstr>
      <vt:lpstr>Different AOD Datasets Have Different Strengths</vt:lpstr>
      <vt:lpstr>Apply AERONET for Consistent AOD Evaluation </vt:lpstr>
      <vt:lpstr>Leverage Surface Reflectance for Insight into Uncertainty at Unmonitored Locations</vt:lpstr>
      <vt:lpstr>Generation of Monthly Ensemble AOD Datasets</vt:lpstr>
      <vt:lpstr>Apply Chemical Transport Model (GEOS-Chem) to Calculate Solution to PM2.5 = f(x,y,t,AOD)</vt:lpstr>
      <vt:lpstr>Some Evidence of Unusual PM2.5 Reduction in Eastern China</vt:lpstr>
      <vt:lpstr>Reductions in PM2.5 During Lockdowns Less Clear</vt:lpstr>
      <vt:lpstr>Reductions in PM2.5 During Lockdowns Less Clear</vt:lpstr>
      <vt:lpstr>Meteorology is Primary Driver of Interannual Variation Transportation Emissions Have Additional Contribution</vt:lpstr>
      <vt:lpstr>Reinforces Conclusions About the Many Sources of PM2.5</vt:lpstr>
      <vt:lpstr>Conclusions</vt:lpstr>
    </vt:vector>
  </TitlesOfParts>
  <Company>Dalhousie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Aura NO2 talk</dc:title>
  <dc:creator>Randall Martin</dc:creator>
  <cp:lastModifiedBy>Randall Martin</cp:lastModifiedBy>
  <cp:revision>2236</cp:revision>
  <dcterms:created xsi:type="dcterms:W3CDTF">2007-09-12T13:32:27Z</dcterms:created>
  <dcterms:modified xsi:type="dcterms:W3CDTF">2021-06-06T21:06:58Z</dcterms:modified>
</cp:coreProperties>
</file>