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0" r:id="rId2"/>
    <p:sldId id="456" r:id="rId3"/>
    <p:sldId id="457" r:id="rId4"/>
    <p:sldId id="458" r:id="rId5"/>
    <p:sldId id="262" r:id="rId6"/>
    <p:sldId id="484" r:id="rId7"/>
    <p:sldId id="482" r:id="rId8"/>
    <p:sldId id="485" r:id="rId9"/>
    <p:sldId id="483" r:id="rId10"/>
  </p:sldIdLst>
  <p:sldSz cx="12192000" cy="6858000"/>
  <p:notesSz cx="6858000" cy="9144000"/>
  <p:defaultTextStyle>
    <a:defPPr>
      <a:defRPr lang="en-US"/>
    </a:defPPr>
    <a:lvl1pPr marL="0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D10"/>
    <a:srgbClr val="3B3FEB"/>
    <a:srgbClr val="FFE68E"/>
    <a:srgbClr val="67BE7F"/>
    <a:srgbClr val="FFF0D4"/>
    <a:srgbClr val="538492"/>
    <a:srgbClr val="002976"/>
    <a:srgbClr val="002A79"/>
    <a:srgbClr val="10CF9C"/>
    <a:srgbClr val="87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20"/>
    <p:restoredTop sz="86410"/>
  </p:normalViewPr>
  <p:slideViewPr>
    <p:cSldViewPr>
      <p:cViewPr varScale="1">
        <p:scale>
          <a:sx n="157" d="100"/>
          <a:sy n="157" d="100"/>
        </p:scale>
        <p:origin x="168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50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79DC-755D-774D-88D8-6D85FB875309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0F9A-080E-C74A-BD2E-F90B9448E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A0F9A-080E-C74A-BD2E-F90B9448E7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0851-DDC2-1143-B122-4F6DCD618785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01EF-418C-DC4C-A0D6-1168C5590D1B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DF0E-C817-6046-97A7-44CD29AB5AEC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4565"/>
          </a:xfrm>
        </p:spPr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61F-45DB-464E-B381-5A72B1C4998F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FCBD-A810-2F43-8DBE-E7BB9794AF05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BAD5-5613-8449-BE14-C21472214082}" type="datetime1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117B-C7AC-3645-8977-5888D382345C}" type="datetime1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8FA-A8D7-614D-8BA8-5037E1177649}" type="datetime1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BD07622D-11D0-4D17-AFC4-64773C8D9EF7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041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7B81-8190-9A40-9B3A-3E32BCC879B0}" type="datetime1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A19-B377-734A-B709-4494E19E1E13}" type="datetime1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6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E7-D99E-5640-B3CF-F84E951CBE89}" type="datetime1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3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170A7-F058-D349-8518-4ADCC36FFCE7}" type="datetime1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622D-11D0-4D17-AFC4-64773C8D9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91" rtl="0" eaLnBrk="1" latinLnBrk="0" hangingPunct="1">
        <a:spcBef>
          <a:spcPct val="0"/>
        </a:spcBef>
        <a:buNone/>
        <a:defRPr sz="36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63B-71D0-164E-9E11-813E6242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82529"/>
            <a:ext cx="103632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Monitoring air quality from geostationary satellite:</a:t>
            </a:r>
            <a:br>
              <a:rPr lang="en-US" sz="2800" dirty="0"/>
            </a:br>
            <a:r>
              <a:rPr lang="en-US" sz="2800" dirty="0"/>
              <a:t>Perspectives from modeling and ground-based measurements to understand the AOD-PM</a:t>
            </a:r>
            <a:r>
              <a:rPr lang="en-US" sz="2800" baseline="-25000" dirty="0"/>
              <a:t>2.5</a:t>
            </a:r>
            <a:r>
              <a:rPr lang="en-US" sz="2800" dirty="0"/>
              <a:t> relationship at sub-daily time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62734-4C70-4946-A276-98F83447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59F198-3A3B-2A48-95B5-B0778DB21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92961"/>
              </p:ext>
            </p:extLst>
          </p:nvPr>
        </p:nvGraphicFramePr>
        <p:xfrm>
          <a:off x="609600" y="2769346"/>
          <a:ext cx="5486400" cy="3166608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420703906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892879690"/>
                    </a:ext>
                  </a:extLst>
                </a:gridCol>
              </a:tblGrid>
              <a:tr h="4011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Mian Chin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461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Huisheng</a:t>
                      </a: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Bian</a:t>
                      </a:r>
                      <a:endParaRPr lang="en-US" sz="1600" b="1" i="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UMBC / 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41424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Alex Coy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Cornell University (was at Montgomery Blair High School)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948992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Qian Tan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BAER Inc. / NASA Ames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213001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Tianle</a:t>
                      </a: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 Yuan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UMBC / 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596085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Xiaohua</a:t>
                      </a: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 Pan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ADNET / 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2300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Hongbin Yu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34017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Zhining</a:t>
                      </a: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 Tao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USRA / 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56808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Dongchul</a:t>
                      </a: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 Kim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USRA / NASA GSFC</a:t>
                      </a: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50484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Gao 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NASA </a:t>
                      </a:r>
                      <a:r>
                        <a:rPr lang="en-US" sz="1400" b="0" i="0" dirty="0" err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 Narrow" panose="020B0604020202020204" pitchFamily="34" charset="0"/>
                        </a:rPr>
                        <a:t>LaRC</a:t>
                      </a:r>
                      <a:endParaRPr lang="en-US" sz="1400" b="0" i="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 Narrow" panose="020B0604020202020204" pitchFamily="34" charset="0"/>
                      </a:endParaRPr>
                    </a:p>
                  </a:txBody>
                  <a:tcPr marL="68580" marR="1828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793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16B19E-300D-F44C-90D5-05742BCDD773}"/>
              </a:ext>
            </a:extLst>
          </p:cNvPr>
          <p:cNvSpPr txBox="1"/>
          <p:nvPr/>
        </p:nvSpPr>
        <p:spPr>
          <a:xfrm>
            <a:off x="1484035" y="6187075"/>
            <a:ext cx="9223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Acknowledgement: NASA Earth Science Program support, AERONET and surface PM2.5 network observations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545DE9-1E5E-BC47-9511-599E8FB96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3" b="-386"/>
          <a:stretch/>
        </p:blipFill>
        <p:spPr bwMode="auto">
          <a:xfrm>
            <a:off x="6553200" y="2769346"/>
            <a:ext cx="4846320" cy="3172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722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090457-D4A5-E54D-974D-E89C841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Collocated AOD and PM</a:t>
            </a:r>
            <a:r>
              <a:rPr lang="en-US" baseline="-25000" dirty="0"/>
              <a:t>2.5</a:t>
            </a:r>
            <a:r>
              <a:rPr lang="en-US" dirty="0"/>
              <a:t>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1FAA-94CF-F646-B3DE-CF2583BE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02A3F-31A2-8C48-A831-16D4CCFD654A}"/>
              </a:ext>
            </a:extLst>
          </p:cNvPr>
          <p:cNvGrpSpPr/>
          <p:nvPr/>
        </p:nvGrpSpPr>
        <p:grpSpPr>
          <a:xfrm>
            <a:off x="1079733" y="3108960"/>
            <a:ext cx="5239794" cy="2834640"/>
            <a:chOff x="3099816" y="2750513"/>
            <a:chExt cx="5239794" cy="28346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5A4054-3610-E942-8D62-05AA0875C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89"/>
            <a:stretch/>
          </p:blipFill>
          <p:spPr>
            <a:xfrm>
              <a:off x="3099816" y="2750513"/>
              <a:ext cx="5239794" cy="2834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5BDB71-5BD6-2E47-97FC-40BABEC360F0}"/>
                </a:ext>
              </a:extLst>
            </p:cNvPr>
            <p:cNvSpPr txBox="1"/>
            <p:nvPr/>
          </p:nvSpPr>
          <p:spPr>
            <a:xfrm>
              <a:off x="3112283" y="4732494"/>
              <a:ext cx="18288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Fresno:</a:t>
              </a:r>
            </a:p>
            <a:p>
              <a:r>
                <a:rPr lang="en-US" sz="1200" dirty="0"/>
                <a:t>AERONET AOD: Fresno_2</a:t>
              </a:r>
            </a:p>
            <a:p>
              <a:r>
                <a:rPr lang="en-US" sz="1200" dirty="0"/>
                <a:t>EPA PM2.5: Fresno</a:t>
              </a:r>
            </a:p>
            <a:p>
              <a:r>
                <a:rPr lang="en-US" sz="1200" dirty="0"/>
                <a:t>(0.1 km apart)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976515-6CCC-0946-95D1-7AA6720D0F06}"/>
                </a:ext>
              </a:extLst>
            </p:cNvPr>
            <p:cNvSpPr txBox="1"/>
            <p:nvPr/>
          </p:nvSpPr>
          <p:spPr>
            <a:xfrm>
              <a:off x="6388883" y="4732494"/>
              <a:ext cx="19050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Houston:</a:t>
              </a:r>
            </a:p>
            <a:p>
              <a:r>
                <a:rPr lang="en-US" sz="1200" dirty="0"/>
                <a:t>AERONET AOD: U. Houston</a:t>
              </a:r>
            </a:p>
            <a:p>
              <a:r>
                <a:rPr lang="en-US" sz="1200" dirty="0"/>
                <a:t>EPA PM2.5: Harris County</a:t>
              </a:r>
            </a:p>
            <a:p>
              <a:r>
                <a:rPr lang="en-US" sz="1200" dirty="0"/>
                <a:t>(2.9 km apart)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69A7F-0A0A-D045-B80F-6513FD0FC4EF}"/>
                </a:ext>
              </a:extLst>
            </p:cNvPr>
            <p:cNvSpPr txBox="1"/>
            <p:nvPr/>
          </p:nvSpPr>
          <p:spPr>
            <a:xfrm>
              <a:off x="5326888" y="3690215"/>
              <a:ext cx="19050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GSFC:</a:t>
              </a:r>
            </a:p>
            <a:p>
              <a:r>
                <a:rPr lang="en-US" sz="1200" dirty="0"/>
                <a:t>AERONET AOD: GSFC</a:t>
              </a:r>
            </a:p>
            <a:p>
              <a:r>
                <a:rPr lang="en-US" sz="1200" dirty="0"/>
                <a:t>EPA PM2.5: PG County</a:t>
              </a:r>
            </a:p>
            <a:p>
              <a:r>
                <a:rPr lang="en-US" sz="1200" dirty="0"/>
                <a:t>(3.9 km apart)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C6DDC0D-CC0B-294C-8842-043F004E1C8B}"/>
                </a:ext>
              </a:extLst>
            </p:cNvPr>
            <p:cNvCxnSpPr/>
            <p:nvPr/>
          </p:nvCxnSpPr>
          <p:spPr>
            <a:xfrm flipV="1">
              <a:off x="3639312" y="4430742"/>
              <a:ext cx="0" cy="3026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6CBDD3-50A8-3F44-A303-ECD3CE99AD51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0" y="4087163"/>
              <a:ext cx="304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4176F23-9A3D-4543-AABB-0AC6073B154B}"/>
                </a:ext>
              </a:extLst>
            </p:cNvPr>
            <p:cNvCxnSpPr/>
            <p:nvPr/>
          </p:nvCxnSpPr>
          <p:spPr>
            <a:xfrm flipH="1">
              <a:off x="6084083" y="5153118"/>
              <a:ext cx="304800" cy="65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72563D2-6692-CB4B-A33C-C5CA53036036}"/>
              </a:ext>
            </a:extLst>
          </p:cNvPr>
          <p:cNvSpPr txBox="1"/>
          <p:nvPr/>
        </p:nvSpPr>
        <p:spPr>
          <a:xfrm>
            <a:off x="1054333" y="1361016"/>
            <a:ext cx="9842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Column AOD: AERONET, hourly mean during the day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Surface PM</a:t>
            </a:r>
            <a:r>
              <a:rPr lang="en-US" sz="1800" baseline="-25000" dirty="0"/>
              <a:t>2.5</a:t>
            </a:r>
            <a:r>
              <a:rPr lang="en-US" sz="1800" dirty="0"/>
              <a:t>: EPA sites over the US, China </a:t>
            </a:r>
            <a:r>
              <a:rPr lang="en-US" sz="1800" dirty="0" err="1"/>
              <a:t>Enviornmental</a:t>
            </a:r>
            <a:r>
              <a:rPr lang="en-US" sz="1800" dirty="0"/>
              <a:t> Monitoring Center over </a:t>
            </a:r>
            <a:r>
              <a:rPr lang="en-US" sz="1800" dirty="0" err="1"/>
              <a:t>China,hourly</a:t>
            </a:r>
            <a:r>
              <a:rPr lang="en-US" sz="1800" dirty="0"/>
              <a:t> mean day and night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Co-location criteria: AOD and PM</a:t>
            </a:r>
            <a:r>
              <a:rPr lang="en-US" sz="1800" baseline="-25000" dirty="0"/>
              <a:t>2.5</a:t>
            </a:r>
            <a:r>
              <a:rPr lang="en-US" sz="1800" dirty="0"/>
              <a:t> sites &lt; 4 km apart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Sites are chosen for at least having one-year AOD and PM</a:t>
            </a:r>
            <a:r>
              <a:rPr lang="en-US" sz="1800" baseline="-25000" dirty="0"/>
              <a:t>2.5</a:t>
            </a:r>
            <a:r>
              <a:rPr lang="en-US" sz="1800" dirty="0"/>
              <a:t> observations available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889D82-2D2F-B848-A667-C24FB468D1AE}"/>
              </a:ext>
            </a:extLst>
          </p:cNvPr>
          <p:cNvGrpSpPr>
            <a:grpSpLocks noChangeAspect="1"/>
          </p:cNvGrpSpPr>
          <p:nvPr/>
        </p:nvGrpSpPr>
        <p:grpSpPr>
          <a:xfrm>
            <a:off x="7008368" y="3108960"/>
            <a:ext cx="3822466" cy="2834640"/>
            <a:chOff x="6360881" y="1693265"/>
            <a:chExt cx="3200400" cy="2373331"/>
          </a:xfrm>
        </p:grpSpPr>
        <p:pic>
          <p:nvPicPr>
            <p:cNvPr id="31" name="Picture 30" descr="Screen Shot 2017-06-25 at 15.38.07.png">
              <a:extLst>
                <a:ext uri="{FF2B5EF4-FFF2-40B4-BE49-F238E27FC236}">
                  <a16:creationId xmlns:a16="http://schemas.microsoft.com/office/drawing/2014/main" id="{EDC96D8B-B6C6-1D48-BDC6-DE047396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881" y="1693265"/>
              <a:ext cx="3200400" cy="2373331"/>
            </a:xfrm>
            <a:prstGeom prst="rect">
              <a:avLst/>
            </a:prstGeom>
          </p:spPr>
        </p:pic>
        <p:sp>
          <p:nvSpPr>
            <p:cNvPr id="32" name="5-Point Star 31">
              <a:extLst>
                <a:ext uri="{FF2B5EF4-FFF2-40B4-BE49-F238E27FC236}">
                  <a16:creationId xmlns:a16="http://schemas.microsoft.com/office/drawing/2014/main" id="{D566280E-28CE-6C44-B957-DAF4B42D3EF1}"/>
                </a:ext>
              </a:extLst>
            </p:cNvPr>
            <p:cNvSpPr/>
            <p:nvPr/>
          </p:nvSpPr>
          <p:spPr>
            <a:xfrm>
              <a:off x="8488602" y="2629015"/>
              <a:ext cx="182880" cy="182880"/>
            </a:xfrm>
            <a:prstGeom prst="star5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F164A5-3850-1D42-B122-DF5405A6BEE1}"/>
              </a:ext>
            </a:extLst>
          </p:cNvPr>
          <p:cNvSpPr txBox="1"/>
          <p:nvPr/>
        </p:nvSpPr>
        <p:spPr>
          <a:xfrm>
            <a:off x="8706370" y="3124981"/>
            <a:ext cx="1905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Beijing:</a:t>
            </a:r>
          </a:p>
          <a:p>
            <a:r>
              <a:rPr lang="en-US" sz="1200" dirty="0"/>
              <a:t>AERONET AOD: CAMS</a:t>
            </a:r>
          </a:p>
          <a:p>
            <a:r>
              <a:rPr lang="en-US" sz="1200" dirty="0"/>
              <a:t>CEMC PM2.5: </a:t>
            </a:r>
            <a:r>
              <a:rPr lang="en-US" sz="1200" dirty="0" err="1"/>
              <a:t>Guanyuan</a:t>
            </a:r>
            <a:endParaRPr lang="en-US" sz="1200" dirty="0"/>
          </a:p>
          <a:p>
            <a:r>
              <a:rPr lang="en-US" sz="1200" dirty="0"/>
              <a:t>(1 km apart)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5F7B8F-2DFA-D24B-B184-C612249D3BA3}"/>
              </a:ext>
            </a:extLst>
          </p:cNvPr>
          <p:cNvCxnSpPr>
            <a:cxnSpLocks/>
          </p:cNvCxnSpPr>
          <p:nvPr/>
        </p:nvCxnSpPr>
        <p:spPr>
          <a:xfrm>
            <a:off x="9658870" y="3954493"/>
            <a:ext cx="0" cy="339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7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92D5F-ED67-3B4F-9223-433A0FF2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pPr/>
              <a:t>3</a:t>
            </a:fld>
            <a:endParaRPr lang="en-US" sz="1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7B2118-1203-AB48-959F-50B9CB4B5AF1}"/>
              </a:ext>
            </a:extLst>
          </p:cNvPr>
          <p:cNvGrpSpPr>
            <a:grpSpLocks noChangeAspect="1"/>
          </p:cNvGrpSpPr>
          <p:nvPr/>
        </p:nvGrpSpPr>
        <p:grpSpPr>
          <a:xfrm>
            <a:off x="225545" y="865945"/>
            <a:ext cx="9460242" cy="5852160"/>
            <a:chOff x="745277" y="402050"/>
            <a:chExt cx="10288843" cy="63647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29AB6B-BE0B-AE4B-A469-2E76A7FC4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69721"/>
            <a:stretch/>
          </p:blipFill>
          <p:spPr>
            <a:xfrm>
              <a:off x="870143" y="402050"/>
              <a:ext cx="7861946" cy="159648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2DDB26-6DB0-8048-92F2-0941A930A6FB}"/>
                </a:ext>
              </a:extLst>
            </p:cNvPr>
            <p:cNvGrpSpPr/>
            <p:nvPr/>
          </p:nvGrpSpPr>
          <p:grpSpPr>
            <a:xfrm>
              <a:off x="762000" y="1981200"/>
              <a:ext cx="10263935" cy="1610750"/>
              <a:chOff x="167280" y="2001637"/>
              <a:chExt cx="10263935" cy="16107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0BD4F62-BEF1-F147-BA6C-1B45078FC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457"/>
              <a:stretch/>
            </p:blipFill>
            <p:spPr>
              <a:xfrm>
                <a:off x="274320" y="2001637"/>
                <a:ext cx="7863840" cy="16107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C8A3AC-B00C-C748-866B-C204DC6B741E}"/>
                  </a:ext>
                </a:extLst>
              </p:cNvPr>
              <p:cNvSpPr txBox="1"/>
              <p:nvPr/>
            </p:nvSpPr>
            <p:spPr>
              <a:xfrm>
                <a:off x="8229600" y="2221740"/>
                <a:ext cx="2201615" cy="1308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Fresno, 2013:</a:t>
                </a:r>
              </a:p>
              <a:p>
                <a:r>
                  <a:rPr lang="en-US" sz="1000" b="1" dirty="0">
                    <a:latin typeface="Arial"/>
                    <a:cs typeface="Arial"/>
                  </a:rPr>
                  <a:t>Total available days: 225</a:t>
                </a:r>
              </a:p>
              <a:p>
                <a:r>
                  <a:rPr lang="en-US" sz="1000" b="1" dirty="0">
                    <a:solidFill>
                      <a:srgbClr val="008000"/>
                    </a:solidFill>
                    <a:latin typeface="Arial"/>
                    <a:cs typeface="Arial"/>
                  </a:rPr>
                  <a:t>    19% (  42): R ≥ 0.7</a:t>
                </a:r>
              </a:p>
              <a:p>
                <a:r>
                  <a:rPr lang="en-US" sz="1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   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19% (  42): 0.5 ≤ R &lt; 0.7</a:t>
                </a:r>
              </a:p>
              <a:p>
                <a:r>
                  <a:rPr lang="en-US" sz="1000" dirty="0">
                    <a:solidFill>
                      <a:srgbClr val="FF8805"/>
                    </a:solidFill>
                    <a:latin typeface="Arial"/>
                    <a:cs typeface="Arial"/>
                  </a:rPr>
                  <a:t>    11% (  26): 0.3 ≤ R &lt; 0.5</a:t>
                </a:r>
              </a:p>
              <a:p>
                <a:r>
                  <a:rPr lang="en-US" sz="1000" dirty="0">
                    <a:solidFill>
                      <a:srgbClr val="B53A09"/>
                    </a:solidFill>
                    <a:latin typeface="Arial"/>
                    <a:cs typeface="Arial"/>
                  </a:rPr>
                  <a:t>    20% (  46): 0.0 ≤ R &lt; 0.3</a:t>
                </a:r>
              </a:p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    31% (  69): R &lt; 0.0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71CE24-E10B-3F46-BDD0-70006FB8A8AC}"/>
                  </a:ext>
                </a:extLst>
              </p:cNvPr>
              <p:cNvSpPr txBox="1"/>
              <p:nvPr/>
            </p:nvSpPr>
            <p:spPr>
              <a:xfrm>
                <a:off x="651029" y="2179909"/>
                <a:ext cx="13292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charset="0"/>
                    <a:ea typeface="Arial" charset="0"/>
                    <a:cs typeface="Arial" charset="0"/>
                  </a:rPr>
                  <a:t>Fresno, CA, 2013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6E9FD7-B971-DF4B-B6D9-2F8C42A1DFFE}"/>
                  </a:ext>
                </a:extLst>
              </p:cNvPr>
              <p:cNvSpPr txBox="1"/>
              <p:nvPr/>
            </p:nvSpPr>
            <p:spPr>
              <a:xfrm rot="16200000">
                <a:off x="-253989" y="2733188"/>
                <a:ext cx="1088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R (AOD-PM2.5)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28EDE3-6474-5D4A-9B77-742EFAC622FB}"/>
                </a:ext>
              </a:extLst>
            </p:cNvPr>
            <p:cNvGrpSpPr/>
            <p:nvPr/>
          </p:nvGrpSpPr>
          <p:grpSpPr>
            <a:xfrm>
              <a:off x="759798" y="569545"/>
              <a:ext cx="10267892" cy="1366623"/>
              <a:chOff x="165078" y="589982"/>
              <a:chExt cx="10267892" cy="136662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BDE022-3E03-214E-B4B7-596776BF87AE}"/>
                  </a:ext>
                </a:extLst>
              </p:cNvPr>
              <p:cNvSpPr txBox="1"/>
              <p:nvPr/>
            </p:nvSpPr>
            <p:spPr>
              <a:xfrm>
                <a:off x="8231355" y="648555"/>
                <a:ext cx="2201615" cy="1308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GSFC, 2012:</a:t>
                </a:r>
              </a:p>
              <a:p>
                <a:r>
                  <a:rPr lang="en-US" sz="1000" b="1" dirty="0">
                    <a:latin typeface="Arial"/>
                    <a:cs typeface="Arial"/>
                  </a:rPr>
                  <a:t>Total available days: 207</a:t>
                </a:r>
              </a:p>
              <a:p>
                <a:r>
                  <a:rPr lang="en-US" sz="1000" b="1" dirty="0">
                    <a:solidFill>
                      <a:srgbClr val="008000"/>
                    </a:solidFill>
                    <a:latin typeface="Arial"/>
                    <a:cs typeface="Arial"/>
                  </a:rPr>
                  <a:t>    16% (  33): R ≥ 0.7</a:t>
                </a:r>
              </a:p>
              <a:p>
                <a:r>
                  <a:rPr lang="en-US" sz="1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   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15% (  32): 0.5 ≤ R &lt; 0.7</a:t>
                </a:r>
              </a:p>
              <a:p>
                <a:r>
                  <a:rPr lang="en-US" sz="1000" dirty="0">
                    <a:solidFill>
                      <a:srgbClr val="FF8805"/>
                    </a:solidFill>
                    <a:latin typeface="Arial"/>
                    <a:cs typeface="Arial"/>
                  </a:rPr>
                  <a:t>    13% (  26): 0.3 ≤ R &lt; 0.5</a:t>
                </a:r>
              </a:p>
              <a:p>
                <a:r>
                  <a:rPr lang="en-US" sz="1000" dirty="0">
                    <a:solidFill>
                      <a:srgbClr val="B53A09"/>
                    </a:solidFill>
                    <a:latin typeface="Arial"/>
                    <a:cs typeface="Arial"/>
                  </a:rPr>
                  <a:t>    14% (  30): 0.0 ≤ R &lt; 0.3</a:t>
                </a:r>
              </a:p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    42% (  86): R &lt; 0.0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AE41D7-D8CC-904A-8501-1F35CBC91077}"/>
                  </a:ext>
                </a:extLst>
              </p:cNvPr>
              <p:cNvSpPr txBox="1"/>
              <p:nvPr/>
            </p:nvSpPr>
            <p:spPr>
              <a:xfrm>
                <a:off x="660334" y="589982"/>
                <a:ext cx="9685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charset="0"/>
                    <a:ea typeface="Arial" charset="0"/>
                    <a:cs typeface="Arial" charset="0"/>
                  </a:rPr>
                  <a:t>GSFC, 2012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64B255-FF35-A341-94E9-80A068701222}"/>
                  </a:ext>
                </a:extLst>
              </p:cNvPr>
              <p:cNvSpPr txBox="1"/>
              <p:nvPr/>
            </p:nvSpPr>
            <p:spPr>
              <a:xfrm rot="16200000">
                <a:off x="-256191" y="1187081"/>
                <a:ext cx="1088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R (AOD-PM2.5)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538B90-0096-E547-B803-03D284A6682A}"/>
                </a:ext>
              </a:extLst>
            </p:cNvPr>
            <p:cNvGrpSpPr/>
            <p:nvPr/>
          </p:nvGrpSpPr>
          <p:grpSpPr>
            <a:xfrm>
              <a:off x="745277" y="3564210"/>
              <a:ext cx="10280658" cy="1611495"/>
              <a:chOff x="152311" y="5182435"/>
              <a:chExt cx="10280658" cy="16114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5D1B8D-A75E-244D-B0A3-35F65CFDAD17}"/>
                  </a:ext>
                </a:extLst>
              </p:cNvPr>
              <p:cNvSpPr txBox="1"/>
              <p:nvPr/>
            </p:nvSpPr>
            <p:spPr>
              <a:xfrm>
                <a:off x="8231354" y="5380850"/>
                <a:ext cx="2201615" cy="1308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Houston, 2012:</a:t>
                </a:r>
              </a:p>
              <a:p>
                <a:r>
                  <a:rPr lang="en-US" sz="1000" b="1" dirty="0">
                    <a:latin typeface="Arial"/>
                    <a:cs typeface="Arial"/>
                  </a:rPr>
                  <a:t>Total available days: 181</a:t>
                </a:r>
              </a:p>
              <a:p>
                <a:r>
                  <a:rPr lang="en-US" sz="1000" b="1" dirty="0">
                    <a:solidFill>
                      <a:srgbClr val="008000"/>
                    </a:solidFill>
                    <a:latin typeface="Arial"/>
                    <a:cs typeface="Arial"/>
                  </a:rPr>
                  <a:t>    15% (  27): R ≥ 0.7</a:t>
                </a:r>
              </a:p>
              <a:p>
                <a:r>
                  <a:rPr lang="en-US" sz="1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     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7% (  13): 0.5 ≤ R &lt; 0.7</a:t>
                </a:r>
              </a:p>
              <a:p>
                <a:r>
                  <a:rPr lang="en-US" sz="1000" dirty="0">
                    <a:solidFill>
                      <a:srgbClr val="FF8805"/>
                    </a:solidFill>
                    <a:latin typeface="Arial"/>
                    <a:cs typeface="Arial"/>
                  </a:rPr>
                  <a:t>      8% (  14): 0.3 ≤ R &lt; 0.5</a:t>
                </a:r>
              </a:p>
              <a:p>
                <a:r>
                  <a:rPr lang="en-US" sz="1000" dirty="0">
                    <a:solidFill>
                      <a:srgbClr val="B53A09"/>
                    </a:solidFill>
                    <a:latin typeface="Arial"/>
                    <a:cs typeface="Arial"/>
                  </a:rPr>
                  <a:t>    21% (  38): 0.0 ≤ R &lt; 0.3</a:t>
                </a:r>
              </a:p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    49% (  89): R &lt; 0.0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442A047-CF31-4444-8824-CCFE5B2886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443"/>
              <a:stretch/>
            </p:blipFill>
            <p:spPr>
              <a:xfrm>
                <a:off x="273529" y="5182435"/>
                <a:ext cx="7863840" cy="161149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0C3BB-D965-DA48-96DF-07C07BAC42C4}"/>
                  </a:ext>
                </a:extLst>
              </p:cNvPr>
              <p:cNvSpPr txBox="1"/>
              <p:nvPr/>
            </p:nvSpPr>
            <p:spPr>
              <a:xfrm>
                <a:off x="652509" y="5349943"/>
                <a:ext cx="1407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charset="0"/>
                    <a:ea typeface="Arial" charset="0"/>
                    <a:cs typeface="Arial" charset="0"/>
                  </a:rPr>
                  <a:t>Houston, TX, 2012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12E1D6-52FF-754E-9C78-D830F6676BE1}"/>
                  </a:ext>
                </a:extLst>
              </p:cNvPr>
              <p:cNvSpPr txBox="1"/>
              <p:nvPr/>
            </p:nvSpPr>
            <p:spPr>
              <a:xfrm rot="16200000">
                <a:off x="-268958" y="5888826"/>
                <a:ext cx="1088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R (AOD-PM2.5)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21662C-F24C-4E45-A767-FC4136802177}"/>
                </a:ext>
              </a:extLst>
            </p:cNvPr>
            <p:cNvGrpSpPr/>
            <p:nvPr/>
          </p:nvGrpSpPr>
          <p:grpSpPr>
            <a:xfrm>
              <a:off x="762003" y="5157627"/>
              <a:ext cx="10272117" cy="1609161"/>
              <a:chOff x="167280" y="1483420"/>
              <a:chExt cx="10272117" cy="160916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FDF5465-EB20-7549-B625-0236ADD49F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487"/>
              <a:stretch/>
            </p:blipFill>
            <p:spPr>
              <a:xfrm>
                <a:off x="258708" y="1483420"/>
                <a:ext cx="7863840" cy="160916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62518C-E881-D24C-A666-8A1E6416333A}"/>
                  </a:ext>
                </a:extLst>
              </p:cNvPr>
              <p:cNvSpPr txBox="1"/>
              <p:nvPr/>
            </p:nvSpPr>
            <p:spPr>
              <a:xfrm>
                <a:off x="8237782" y="1697769"/>
                <a:ext cx="2201615" cy="1308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/>
                    <a:cs typeface="Arial"/>
                  </a:rPr>
                  <a:t>Beijing, AOD-PM2.5, 2015:</a:t>
                </a:r>
              </a:p>
              <a:p>
                <a:r>
                  <a:rPr lang="en-US" sz="1000" b="1" dirty="0">
                    <a:latin typeface="Arial"/>
                    <a:cs typeface="Arial"/>
                  </a:rPr>
                  <a:t>Total available days: 254</a:t>
                </a:r>
              </a:p>
              <a:p>
                <a:r>
                  <a:rPr lang="en-US" sz="1000" b="1" dirty="0">
                    <a:solidFill>
                      <a:srgbClr val="008000"/>
                    </a:solidFill>
                    <a:latin typeface="Arial"/>
                    <a:cs typeface="Arial"/>
                  </a:rPr>
                  <a:t>    36% (  92): R ≥ 0.7</a:t>
                </a:r>
              </a:p>
              <a:p>
                <a:r>
                  <a:rPr lang="en-US" sz="1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   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14% (  35): 0.5 ≤ R &lt; 0.7</a:t>
                </a:r>
              </a:p>
              <a:p>
                <a:r>
                  <a:rPr lang="en-US" sz="1000" dirty="0">
                    <a:solidFill>
                      <a:srgbClr val="FF8805"/>
                    </a:solidFill>
                    <a:latin typeface="Arial"/>
                    <a:cs typeface="Arial"/>
                  </a:rPr>
                  <a:t>    10% (  25): 0.3 ≤ R &lt; 0.5</a:t>
                </a:r>
              </a:p>
              <a:p>
                <a:r>
                  <a:rPr lang="en-US" sz="1000" dirty="0">
                    <a:solidFill>
                      <a:srgbClr val="B53A09"/>
                    </a:solidFill>
                    <a:latin typeface="Arial"/>
                    <a:cs typeface="Arial"/>
                  </a:rPr>
                  <a:t>    15% (  38): 0.0 ≤ R &lt; 0.3</a:t>
                </a:r>
              </a:p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    25% (  64): R &lt; 0.0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2AE3FC-0876-3540-B2EF-C13F215E6029}"/>
                  </a:ext>
                </a:extLst>
              </p:cNvPr>
              <p:cNvSpPr txBox="1"/>
              <p:nvPr/>
            </p:nvSpPr>
            <p:spPr>
              <a:xfrm>
                <a:off x="644359" y="1661724"/>
                <a:ext cx="15151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charset="0"/>
                    <a:ea typeface="Arial" charset="0"/>
                    <a:cs typeface="Arial" charset="0"/>
                  </a:rPr>
                  <a:t>Beijing, China, 2015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9FE4AB-BA6C-F448-8815-66124B02B9EC}"/>
                  </a:ext>
                </a:extLst>
              </p:cNvPr>
              <p:cNvSpPr txBox="1"/>
              <p:nvPr/>
            </p:nvSpPr>
            <p:spPr>
              <a:xfrm rot="16200000">
                <a:off x="-253989" y="2262285"/>
                <a:ext cx="1088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Arial" charset="0"/>
                    <a:ea typeface="Arial" charset="0"/>
                    <a:cs typeface="Arial" charset="0"/>
                  </a:rPr>
                  <a:t>R (AOD-PM2.5)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C86CDF-0DB7-CE48-90C5-9844AE107D88}"/>
              </a:ext>
            </a:extLst>
          </p:cNvPr>
          <p:cNvSpPr txBox="1"/>
          <p:nvPr/>
        </p:nvSpPr>
        <p:spPr>
          <a:xfrm>
            <a:off x="9802982" y="1502154"/>
            <a:ext cx="2024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dirty="0"/>
              <a:t>At the U.S. sites, AOD and PM2.5 are correlated with R ≥ 0.7 only in 15-20% days but are anticorrelated in 30-50% days. </a:t>
            </a:r>
          </a:p>
          <a:p>
            <a:pPr>
              <a:buClr>
                <a:srgbClr val="C00000"/>
              </a:buClr>
            </a:pPr>
            <a:r>
              <a:rPr lang="en-US" sz="1600" dirty="0"/>
              <a:t>In Beijing, 36% days they are correlated with R ≥ 0.7 and 25% days they are anticorrelated.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8D279-3579-E042-9AF1-3AD28325B73B}"/>
              </a:ext>
            </a:extLst>
          </p:cNvPr>
          <p:cNvSpPr txBox="1"/>
          <p:nvPr/>
        </p:nvSpPr>
        <p:spPr>
          <a:xfrm>
            <a:off x="9802981" y="5316600"/>
            <a:ext cx="2024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dirty="0"/>
              <a:t>In Beijing, 36% days they are correlated with R ≥ 0.7 and 25% days they are anticorrelated.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4B9B04-74CD-AC40-BE45-B94305DACD9E}"/>
              </a:ext>
            </a:extLst>
          </p:cNvPr>
          <p:cNvSpPr txBox="1"/>
          <p:nvPr/>
        </p:nvSpPr>
        <p:spPr>
          <a:xfrm>
            <a:off x="238897" y="171766"/>
            <a:ext cx="1172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91">
              <a:spcBef>
                <a:spcPct val="20000"/>
              </a:spcBef>
              <a:buClr>
                <a:srgbClr val="C00000"/>
              </a:buClr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Observations and model simulations show that column AOD and surface PM</a:t>
            </a:r>
            <a:r>
              <a:rPr lang="en-US" sz="1800" b="1" baseline="-25000" dirty="0">
                <a:solidFill>
                  <a:schemeClr val="accent6">
                    <a:lumMod val="50000"/>
                  </a:schemeClr>
                </a:solidFill>
              </a:rPr>
              <a:t>2.5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are poorly correlated on diurnal time scales, meaning that it is not feasible to directly use the geostationary satellite observed AOD for estimating surface PM</a:t>
            </a:r>
            <a:r>
              <a:rPr lang="en-US" sz="1800" b="1" baseline="-25000" dirty="0">
                <a:solidFill>
                  <a:schemeClr val="accent6">
                    <a:lumMod val="50000"/>
                  </a:schemeClr>
                </a:solidFill>
              </a:rPr>
              <a:t>2.5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6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CE0BD91-C791-FF45-9E29-E85B9767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10" y="1666605"/>
            <a:ext cx="5760720" cy="29039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0C8639-EEB9-9B43-B488-1333E269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Autofit/>
          </a:bodyPr>
          <a:lstStyle/>
          <a:p>
            <a:r>
              <a:rPr lang="en-US" sz="2800" dirty="0"/>
              <a:t>GEOS model simulation of AOD and PM</a:t>
            </a:r>
            <a:r>
              <a:rPr lang="en-US" sz="2800" baseline="-25000" dirty="0"/>
              <a:t>2.5</a:t>
            </a:r>
            <a:r>
              <a:rPr lang="en-US" sz="2800" dirty="0"/>
              <a:t> at 3-hourly output also show poor correlations between them at diurnal time scale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58515-9431-274D-9E20-430128F4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4373EB8-D78B-6E42-80BE-A5BE6614B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9" y="1666605"/>
            <a:ext cx="5760720" cy="2903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06479B-6475-DA44-8A80-7C081CCD8119}"/>
              </a:ext>
            </a:extLst>
          </p:cNvPr>
          <p:cNvSpPr txBox="1"/>
          <p:nvPr/>
        </p:nvSpPr>
        <p:spPr>
          <a:xfrm>
            <a:off x="685800" y="4786664"/>
            <a:ext cx="10593788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Because the consistent processes determining the AOD and PM</a:t>
            </a:r>
            <a:r>
              <a:rPr lang="en-US" baseline="-25000" dirty="0"/>
              <a:t>2.5</a:t>
            </a:r>
            <a:r>
              <a:rPr lang="en-US" dirty="0"/>
              <a:t> in the model, we examine the GEOS output for “good” and “bad” AOD-PM</a:t>
            </a:r>
            <a:r>
              <a:rPr lang="en-US" baseline="-25000" dirty="0"/>
              <a:t>2.5</a:t>
            </a:r>
            <a:r>
              <a:rPr lang="en-US" dirty="0"/>
              <a:t> correlation days to explain their relationship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We use several variables from the GEOS model to perform multi-variable regression to estimate the 3-hourly PM</a:t>
            </a:r>
            <a:r>
              <a:rPr lang="en-US" sz="1800" baseline="-25000" dirty="0"/>
              <a:t>2.5</a:t>
            </a:r>
            <a:r>
              <a:rPr lang="en-US" sz="1800" dirty="0"/>
              <a:t> concentrations from AOD and compare them with model simulated “true”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8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55">
            <a:extLst>
              <a:ext uri="{FF2B5EF4-FFF2-40B4-BE49-F238E27FC236}">
                <a16:creationId xmlns:a16="http://schemas.microsoft.com/office/drawing/2014/main" id="{B8E842DA-D3CD-C343-BC40-F4F555A2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7" y="222937"/>
            <a:ext cx="11234466" cy="602628"/>
          </a:xfrm>
        </p:spPr>
        <p:txBody>
          <a:bodyPr>
            <a:noAutofit/>
          </a:bodyPr>
          <a:lstStyle/>
          <a:p>
            <a:r>
              <a:rPr lang="en-US" sz="2000" dirty="0"/>
              <a:t>Examination of aerosol compositions, vertical profiles, and some meteorological fields to explain the AOD-PM</a:t>
            </a:r>
            <a:r>
              <a:rPr lang="en-US" sz="2000" baseline="-25000" dirty="0"/>
              <a:t>2.5</a:t>
            </a:r>
            <a:r>
              <a:rPr lang="en-US" sz="2000" dirty="0"/>
              <a:t> relationship in two different days, one with R= -0.90 and one with R = +0.98, GEOS simulation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0153ED-B083-9742-8A31-D66EEF50540E}"/>
              </a:ext>
            </a:extLst>
          </p:cNvPr>
          <p:cNvSpPr txBox="1"/>
          <p:nvPr/>
        </p:nvSpPr>
        <p:spPr>
          <a:xfrm>
            <a:off x="433448" y="5936903"/>
            <a:ext cx="5038244" cy="6924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00" b="1" dirty="0"/>
              <a:t>Aerosol compositions of PM</a:t>
            </a:r>
            <a:r>
              <a:rPr lang="en-US" sz="1300" b="1" baseline="-25000" dirty="0"/>
              <a:t>2.5</a:t>
            </a:r>
            <a:r>
              <a:rPr lang="en-US" sz="1300" b="1" dirty="0"/>
              <a:t> and AOD are quite different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00" b="1" dirty="0"/>
              <a:t>~30% of total AOD below 3 km with different temporal variation from aerosols aloft -&gt; AOD variations are not in-sync with PM</a:t>
            </a:r>
            <a:r>
              <a:rPr lang="en-US" sz="1300" b="1" baseline="-25000" dirty="0"/>
              <a:t>2.5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1FAD3B-1F4C-4E46-8941-57CE201812A3}"/>
              </a:ext>
            </a:extLst>
          </p:cNvPr>
          <p:cNvSpPr txBox="1"/>
          <p:nvPr/>
        </p:nvSpPr>
        <p:spPr>
          <a:xfrm>
            <a:off x="6574536" y="5936902"/>
            <a:ext cx="5021911" cy="6924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00" b="1" dirty="0"/>
              <a:t>Aerosol compositions of PM</a:t>
            </a:r>
            <a:r>
              <a:rPr lang="en-US" sz="1300" b="1" baseline="-25000" dirty="0"/>
              <a:t>2.5</a:t>
            </a:r>
            <a:r>
              <a:rPr lang="en-US" sz="1300" b="1" dirty="0"/>
              <a:t> and AOD are similar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300" b="1" dirty="0"/>
              <a:t>55-80% of AOD below 3km -&gt; both AOD and PM</a:t>
            </a:r>
            <a:r>
              <a:rPr lang="en-US" sz="1300" b="1" baseline="-25000" dirty="0"/>
              <a:t>2.5</a:t>
            </a:r>
            <a:r>
              <a:rPr lang="en-US" sz="1300" b="1" dirty="0"/>
              <a:t> temporal variations are controlled by the aerosol below 3 km</a:t>
            </a:r>
          </a:p>
        </p:txBody>
      </p:sp>
      <p:sp>
        <p:nvSpPr>
          <p:cNvPr id="194" name="Slide Number Placeholder 193">
            <a:extLst>
              <a:ext uri="{FF2B5EF4-FFF2-40B4-BE49-F238E27FC236}">
                <a16:creationId xmlns:a16="http://schemas.microsoft.com/office/drawing/2014/main" id="{8DA88B46-F29E-304C-A4F8-B8B716F5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AB66A5-F295-E94A-B294-E98971CB7A0D}"/>
              </a:ext>
            </a:extLst>
          </p:cNvPr>
          <p:cNvGrpSpPr/>
          <p:nvPr/>
        </p:nvGrpSpPr>
        <p:grpSpPr>
          <a:xfrm>
            <a:off x="304800" y="922482"/>
            <a:ext cx="11637264" cy="4930876"/>
            <a:chOff x="304800" y="922482"/>
            <a:chExt cx="11637264" cy="4930876"/>
          </a:xfrm>
        </p:grpSpPr>
        <p:pic>
          <p:nvPicPr>
            <p:cNvPr id="116" name="Picture 115" descr="Chart, line chart&#10;&#10;Description automatically generated">
              <a:extLst>
                <a:ext uri="{FF2B5EF4-FFF2-40B4-BE49-F238E27FC236}">
                  <a16:creationId xmlns:a16="http://schemas.microsoft.com/office/drawing/2014/main" id="{77F953B1-FFB6-C34D-823E-134CCD76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64" y="1211822"/>
              <a:ext cx="5486400" cy="4641536"/>
            </a:xfrm>
            <a:prstGeom prst="rect">
              <a:avLst/>
            </a:prstGeom>
          </p:spPr>
        </p:pic>
        <p:pic>
          <p:nvPicPr>
            <p:cNvPr id="86" name="Picture 85" descr="Chart&#10;&#10;Description automatically generated">
              <a:extLst>
                <a:ext uri="{FF2B5EF4-FFF2-40B4-BE49-F238E27FC236}">
                  <a16:creationId xmlns:a16="http://schemas.microsoft.com/office/drawing/2014/main" id="{039D065B-EADF-3D41-A061-61AD31859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211822"/>
              <a:ext cx="5486400" cy="4641536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F8BE2CA-AF3B-CA49-8996-B7026DA77138}"/>
                </a:ext>
              </a:extLst>
            </p:cNvPr>
            <p:cNvGrpSpPr/>
            <p:nvPr/>
          </p:nvGrpSpPr>
          <p:grpSpPr>
            <a:xfrm>
              <a:off x="5911345" y="1169132"/>
              <a:ext cx="389152" cy="1191866"/>
              <a:chOff x="5867400" y="1366257"/>
              <a:chExt cx="389152" cy="119186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6C2CFA-0283-E94D-AC25-2CD5E044A4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1561134"/>
                <a:ext cx="73152" cy="7315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B656B0-9D7D-8E49-9CE2-3FB6A13AD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1704585"/>
                <a:ext cx="73152" cy="731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A7D7365-222E-2340-8C63-1CE39E62B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1850889"/>
                <a:ext cx="73152" cy="7315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5823BF-5C0A-3B4E-8675-F9A15285A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2289801"/>
                <a:ext cx="73152" cy="7315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8C28F65-2DF4-3C4F-9B46-77385984A7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1997193"/>
                <a:ext cx="73152" cy="731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0486E22-2446-4A44-B2EB-4898C2732D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3" y="2436105"/>
                <a:ext cx="73152" cy="7315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37086AA-2D48-484C-9943-898218C51775}"/>
                  </a:ext>
                </a:extLst>
              </p:cNvPr>
              <p:cNvSpPr txBox="1"/>
              <p:nvPr/>
            </p:nvSpPr>
            <p:spPr>
              <a:xfrm>
                <a:off x="5980207" y="1512366"/>
                <a:ext cx="194027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OA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BF4D75-00C1-2443-BDCE-DFB5D057C39D}"/>
                  </a:ext>
                </a:extLst>
              </p:cNvPr>
              <p:cNvSpPr txBox="1"/>
              <p:nvPr/>
            </p:nvSpPr>
            <p:spPr>
              <a:xfrm>
                <a:off x="5976588" y="1658670"/>
                <a:ext cx="187615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964F10-16B4-394D-89FB-3E3B394C4C68}"/>
                  </a:ext>
                </a:extLst>
              </p:cNvPr>
              <p:cNvSpPr txBox="1"/>
              <p:nvPr/>
            </p:nvSpPr>
            <p:spPr>
              <a:xfrm>
                <a:off x="5976588" y="1805169"/>
                <a:ext cx="275781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  <a:r>
                  <a:rPr lang="en-US" sz="85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85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E52158-291E-4C4A-8B90-E7FE91BAA7D5}"/>
                  </a:ext>
                </a:extLst>
              </p:cNvPr>
              <p:cNvSpPr txBox="1"/>
              <p:nvPr/>
            </p:nvSpPr>
            <p:spPr>
              <a:xfrm>
                <a:off x="5976588" y="1951473"/>
                <a:ext cx="275781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85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85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28577E-A897-0B44-B3B6-66A545042D03}"/>
                  </a:ext>
                </a:extLst>
              </p:cNvPr>
              <p:cNvSpPr txBox="1"/>
              <p:nvPr/>
            </p:nvSpPr>
            <p:spPr>
              <a:xfrm>
                <a:off x="5976588" y="2097777"/>
                <a:ext cx="264560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en-US" sz="85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5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25483B-4084-E845-A74D-4E14FDCE536F}"/>
                  </a:ext>
                </a:extLst>
              </p:cNvPr>
              <p:cNvSpPr txBox="1"/>
              <p:nvPr/>
            </p:nvSpPr>
            <p:spPr>
              <a:xfrm>
                <a:off x="5976588" y="2244081"/>
                <a:ext cx="194027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DU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ACE10D-E008-F147-865B-ACA5B2E15D34}"/>
                  </a:ext>
                </a:extLst>
              </p:cNvPr>
              <p:cNvSpPr txBox="1"/>
              <p:nvPr/>
            </p:nvSpPr>
            <p:spPr>
              <a:xfrm>
                <a:off x="5976588" y="2390385"/>
                <a:ext cx="181203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SS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77D26E8-4EE4-F94C-B7B4-A91CBF815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9052" y="2143497"/>
                <a:ext cx="73152" cy="731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D9A2A30-4CF1-E747-873B-B06FC82B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447800"/>
                <a:ext cx="975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CB1F54-4F8C-734D-92C2-B7FACBD70767}"/>
                  </a:ext>
                </a:extLst>
              </p:cNvPr>
              <p:cNvSpPr txBox="1"/>
              <p:nvPr/>
            </p:nvSpPr>
            <p:spPr>
              <a:xfrm>
                <a:off x="5975962" y="1366257"/>
                <a:ext cx="280590" cy="167738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A7C8893-BDCB-654A-A3A6-5D578126C8E2}"/>
                </a:ext>
              </a:extLst>
            </p:cNvPr>
            <p:cNvGrpSpPr/>
            <p:nvPr/>
          </p:nvGrpSpPr>
          <p:grpSpPr>
            <a:xfrm>
              <a:off x="5883465" y="2752811"/>
              <a:ext cx="415550" cy="1191866"/>
              <a:chOff x="5791200" y="4261104"/>
              <a:chExt cx="415550" cy="119186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202BE76-5FED-7245-B941-0FEA63188F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4315968"/>
                <a:ext cx="64008" cy="6400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D9371E1-5FAB-EA49-9675-400EDDF38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2761" y="4462272"/>
                <a:ext cx="64008" cy="6400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18942B1-1305-7A42-B0C5-56F6C7CA4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4608576"/>
                <a:ext cx="64008" cy="6400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25C2F06-9E05-2A4B-B5B0-19CB3917BA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4754880"/>
                <a:ext cx="64008" cy="64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4A6B2FC-35D6-2442-B13C-DFC06E8284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4901184"/>
                <a:ext cx="64008" cy="6400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AB857FB-7B9C-FB40-B0C6-16EED00B04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5047488"/>
                <a:ext cx="64008" cy="64008"/>
              </a:xfrm>
              <a:prstGeom prst="ellipse">
                <a:avLst/>
              </a:prstGeom>
              <a:solidFill>
                <a:srgbClr val="87B1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B9BC693-56D6-ED40-AC58-BD9516968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5340096"/>
                <a:ext cx="64008" cy="64008"/>
              </a:xfrm>
              <a:prstGeom prst="ellipse">
                <a:avLst/>
              </a:prstGeom>
              <a:solidFill>
                <a:srgbClr val="2BAD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8A6F20-1A7F-AF49-A808-19153B9A40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1200" y="5193792"/>
                <a:ext cx="64008" cy="64008"/>
              </a:xfrm>
              <a:prstGeom prst="ellipse">
                <a:avLst/>
              </a:prstGeom>
              <a:solidFill>
                <a:srgbClr val="10CF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3843FD-8163-D540-89AD-966FB1D93845}"/>
                  </a:ext>
                </a:extLst>
              </p:cNvPr>
              <p:cNvSpPr txBox="1"/>
              <p:nvPr/>
            </p:nvSpPr>
            <p:spPr>
              <a:xfrm>
                <a:off x="5895854" y="4407966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05:30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C49FCFF-8BA3-744D-B26B-248E8DADDCB1}"/>
                  </a:ext>
                </a:extLst>
              </p:cNvPr>
              <p:cNvSpPr txBox="1"/>
              <p:nvPr/>
            </p:nvSpPr>
            <p:spPr>
              <a:xfrm>
                <a:off x="5892236" y="4554270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08:30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C548E32-71EE-394B-9584-B3C79CBB69E0}"/>
                  </a:ext>
                </a:extLst>
              </p:cNvPr>
              <p:cNvSpPr txBox="1"/>
              <p:nvPr/>
            </p:nvSpPr>
            <p:spPr>
              <a:xfrm>
                <a:off x="5892236" y="4700016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11:30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7D744C-24FA-5343-8BCE-970109254AFC}"/>
                  </a:ext>
                </a:extLst>
              </p:cNvPr>
              <p:cNvSpPr txBox="1"/>
              <p:nvPr/>
            </p:nvSpPr>
            <p:spPr>
              <a:xfrm>
                <a:off x="5892236" y="4846320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14:30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311A94D-11C8-0C49-A747-B53131D6CBF2}"/>
                  </a:ext>
                </a:extLst>
              </p:cNvPr>
              <p:cNvSpPr txBox="1"/>
              <p:nvPr/>
            </p:nvSpPr>
            <p:spPr>
              <a:xfrm>
                <a:off x="5892236" y="4992624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17:30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C78E4BB-0F28-234D-AACB-7BD1F20C7741}"/>
                  </a:ext>
                </a:extLst>
              </p:cNvPr>
              <p:cNvSpPr txBox="1"/>
              <p:nvPr/>
            </p:nvSpPr>
            <p:spPr>
              <a:xfrm>
                <a:off x="5892236" y="5138928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20:30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9EE28FE-2617-5244-9EE0-EA0583DB9725}"/>
                  </a:ext>
                </a:extLst>
              </p:cNvPr>
              <p:cNvSpPr txBox="1"/>
              <p:nvPr/>
            </p:nvSpPr>
            <p:spPr>
              <a:xfrm>
                <a:off x="5892235" y="5285232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22:30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0D44ABA-F35E-344B-ACE8-576E9C0DC75C}"/>
                  </a:ext>
                </a:extLst>
              </p:cNvPr>
              <p:cNvSpPr txBox="1"/>
              <p:nvPr/>
            </p:nvSpPr>
            <p:spPr>
              <a:xfrm>
                <a:off x="5891610" y="4261104"/>
                <a:ext cx="310896" cy="167738"/>
              </a:xfrm>
              <a:prstGeom prst="rect">
                <a:avLst/>
              </a:prstGeom>
              <a:noFill/>
            </p:spPr>
            <p:txBody>
              <a:bodyPr wrap="square" lIns="18288" tIns="18288" rIns="18288" bIns="18288" rtlCol="0">
                <a:spAutoFit/>
              </a:bodyPr>
              <a:lstStyle/>
              <a:p>
                <a:r>
                  <a:rPr lang="en-US" sz="850" dirty="0">
                    <a:latin typeface="Arial" panose="020B0604020202020204" pitchFamily="34" charset="0"/>
                    <a:cs typeface="Arial" panose="020B0604020202020204" pitchFamily="34" charset="0"/>
                  </a:rPr>
                  <a:t>02:30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2A3659E-7687-2C4F-A57F-4C57C9004BD5}"/>
                </a:ext>
              </a:extLst>
            </p:cNvPr>
            <p:cNvGrpSpPr/>
            <p:nvPr/>
          </p:nvGrpSpPr>
          <p:grpSpPr>
            <a:xfrm>
              <a:off x="5843648" y="4328905"/>
              <a:ext cx="449728" cy="1191866"/>
              <a:chOff x="5751576" y="2708016"/>
              <a:chExt cx="449728" cy="1191866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7BCECD8-EDAC-8D45-BEC8-FDFAE0F84611}"/>
                  </a:ext>
                </a:extLst>
              </p:cNvPr>
              <p:cNvCxnSpPr/>
              <p:nvPr/>
            </p:nvCxnSpPr>
            <p:spPr>
              <a:xfrm>
                <a:off x="5751576" y="3813048"/>
                <a:ext cx="130872" cy="0"/>
              </a:xfrm>
              <a:prstGeom prst="line">
                <a:avLst/>
              </a:prstGeom>
              <a:ln w="19050">
                <a:solidFill>
                  <a:srgbClr val="2BAD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4246C41-088F-3C4F-89A1-51D224B2FADF}"/>
                  </a:ext>
                </a:extLst>
              </p:cNvPr>
              <p:cNvCxnSpPr/>
              <p:nvPr/>
            </p:nvCxnSpPr>
            <p:spPr>
              <a:xfrm>
                <a:off x="5751576" y="3666744"/>
                <a:ext cx="130872" cy="0"/>
              </a:xfrm>
              <a:prstGeom prst="line">
                <a:avLst/>
              </a:prstGeom>
              <a:ln w="19050">
                <a:solidFill>
                  <a:srgbClr val="10CF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568E891-3C4E-1E43-94AC-46152044AD22}"/>
                  </a:ext>
                </a:extLst>
              </p:cNvPr>
              <p:cNvCxnSpPr/>
              <p:nvPr/>
            </p:nvCxnSpPr>
            <p:spPr>
              <a:xfrm>
                <a:off x="5751576" y="3520440"/>
                <a:ext cx="130872" cy="0"/>
              </a:xfrm>
              <a:prstGeom prst="line">
                <a:avLst/>
              </a:prstGeom>
              <a:ln w="19050">
                <a:solidFill>
                  <a:srgbClr val="87B1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1BB17C3-CC94-104D-9630-0C8E90DDC2A0}"/>
                  </a:ext>
                </a:extLst>
              </p:cNvPr>
              <p:cNvCxnSpPr/>
              <p:nvPr/>
            </p:nvCxnSpPr>
            <p:spPr>
              <a:xfrm>
                <a:off x="5751576" y="3374136"/>
                <a:ext cx="130872" cy="0"/>
              </a:xfrm>
              <a:prstGeom prst="line">
                <a:avLst/>
              </a:prstGeom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C919309-5FA7-7A40-901D-7969A1683867}"/>
                  </a:ext>
                </a:extLst>
              </p:cNvPr>
              <p:cNvCxnSpPr/>
              <p:nvPr/>
            </p:nvCxnSpPr>
            <p:spPr>
              <a:xfrm>
                <a:off x="5751576" y="3227832"/>
                <a:ext cx="130872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52C501F-4EF7-CF4A-A269-581A037E2FA7}"/>
                  </a:ext>
                </a:extLst>
              </p:cNvPr>
              <p:cNvCxnSpPr/>
              <p:nvPr/>
            </p:nvCxnSpPr>
            <p:spPr>
              <a:xfrm>
                <a:off x="5751576" y="3081528"/>
                <a:ext cx="130872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3657533-0B17-2C4B-A531-A04735D966C4}"/>
                  </a:ext>
                </a:extLst>
              </p:cNvPr>
              <p:cNvCxnSpPr/>
              <p:nvPr/>
            </p:nvCxnSpPr>
            <p:spPr>
              <a:xfrm>
                <a:off x="5751576" y="2935224"/>
                <a:ext cx="130872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8B90620-B832-8548-B9F0-3E80F6B21EBA}"/>
                  </a:ext>
                </a:extLst>
              </p:cNvPr>
              <p:cNvCxnSpPr/>
              <p:nvPr/>
            </p:nvCxnSpPr>
            <p:spPr>
              <a:xfrm>
                <a:off x="5755292" y="2788920"/>
                <a:ext cx="13087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2CE8A90-4705-064B-9E16-D2375F104FC9}"/>
                  </a:ext>
                </a:extLst>
              </p:cNvPr>
              <p:cNvGrpSpPr/>
              <p:nvPr/>
            </p:nvGrpSpPr>
            <p:grpSpPr>
              <a:xfrm>
                <a:off x="5886164" y="2708016"/>
                <a:ext cx="315140" cy="1191866"/>
                <a:chOff x="5891610" y="4261104"/>
                <a:chExt cx="315140" cy="1191866"/>
              </a:xfrm>
            </p:grpSpPr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96A52BA-8C05-7E41-966D-8C04EC02EEE6}"/>
                    </a:ext>
                  </a:extLst>
                </p:cNvPr>
                <p:cNvSpPr txBox="1"/>
                <p:nvPr/>
              </p:nvSpPr>
              <p:spPr>
                <a:xfrm>
                  <a:off x="5895854" y="4407966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05:30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70AC9C7-2D0C-D24E-B481-1DBA0A36A3D9}"/>
                    </a:ext>
                  </a:extLst>
                </p:cNvPr>
                <p:cNvSpPr txBox="1"/>
                <p:nvPr/>
              </p:nvSpPr>
              <p:spPr>
                <a:xfrm>
                  <a:off x="5892236" y="4554270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08:30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079D2A26-54AD-4246-8966-1A57B526F5D7}"/>
                    </a:ext>
                  </a:extLst>
                </p:cNvPr>
                <p:cNvSpPr txBox="1"/>
                <p:nvPr/>
              </p:nvSpPr>
              <p:spPr>
                <a:xfrm>
                  <a:off x="5892236" y="4700016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11:30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E4CF4AD-7F2A-D941-908C-B736986A0D7E}"/>
                    </a:ext>
                  </a:extLst>
                </p:cNvPr>
                <p:cNvSpPr txBox="1"/>
                <p:nvPr/>
              </p:nvSpPr>
              <p:spPr>
                <a:xfrm>
                  <a:off x="5892236" y="4846320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14:30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498E9D57-0671-4E49-B800-F1ED7BFFC64C}"/>
                    </a:ext>
                  </a:extLst>
                </p:cNvPr>
                <p:cNvSpPr txBox="1"/>
                <p:nvPr/>
              </p:nvSpPr>
              <p:spPr>
                <a:xfrm>
                  <a:off x="5892236" y="4992624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17:30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69DCD23-2A85-6D47-B3A6-5083021EEEE9}"/>
                    </a:ext>
                  </a:extLst>
                </p:cNvPr>
                <p:cNvSpPr txBox="1"/>
                <p:nvPr/>
              </p:nvSpPr>
              <p:spPr>
                <a:xfrm>
                  <a:off x="5892236" y="5138928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20:30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334BA81A-AE5D-2148-8340-18DCC4AD8C71}"/>
                    </a:ext>
                  </a:extLst>
                </p:cNvPr>
                <p:cNvSpPr txBox="1"/>
                <p:nvPr/>
              </p:nvSpPr>
              <p:spPr>
                <a:xfrm>
                  <a:off x="5892235" y="5285232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23:30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50BD4795-DC8B-AA4B-BD9D-0FB6485BFDF6}"/>
                    </a:ext>
                  </a:extLst>
                </p:cNvPr>
                <p:cNvSpPr txBox="1"/>
                <p:nvPr/>
              </p:nvSpPr>
              <p:spPr>
                <a:xfrm>
                  <a:off x="5891610" y="4261104"/>
                  <a:ext cx="310896" cy="167738"/>
                </a:xfrm>
                <a:prstGeom prst="rect">
                  <a:avLst/>
                </a:prstGeom>
                <a:noFill/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8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02:30</a:t>
                  </a: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964001-C47D-2743-B6FC-3192217274FA}"/>
                </a:ext>
              </a:extLst>
            </p:cNvPr>
            <p:cNvSpPr txBox="1"/>
            <p:nvPr/>
          </p:nvSpPr>
          <p:spPr>
            <a:xfrm>
              <a:off x="1615889" y="925601"/>
              <a:ext cx="32528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GSFC, 2012-01-03 (R</a:t>
              </a:r>
              <a:r>
                <a:rPr lang="en-US" sz="13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AOD-PM2.5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= -0.90)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2634A2-3A8A-FE42-8EA2-73EA5EE39A97}"/>
                </a:ext>
              </a:extLst>
            </p:cNvPr>
            <p:cNvSpPr txBox="1"/>
            <p:nvPr/>
          </p:nvSpPr>
          <p:spPr>
            <a:xfrm>
              <a:off x="1632553" y="1192673"/>
              <a:ext cx="1213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r>
                <a:rPr lang="en-US" sz="1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composition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E9A35-D06E-4C48-8261-FD6214E8211C}"/>
                </a:ext>
              </a:extLst>
            </p:cNvPr>
            <p:cNvSpPr txBox="1"/>
            <p:nvPr/>
          </p:nvSpPr>
          <p:spPr>
            <a:xfrm>
              <a:off x="4312490" y="1192673"/>
              <a:ext cx="1178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AOD composition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8B0DD1-D618-D34C-999E-D5294E329408}"/>
                </a:ext>
              </a:extLst>
            </p:cNvPr>
            <p:cNvSpPr txBox="1"/>
            <p:nvPr/>
          </p:nvSpPr>
          <p:spPr>
            <a:xfrm>
              <a:off x="3481448" y="4298878"/>
              <a:ext cx="20152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Aerosol extinction vertical profile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34B0C-5410-2448-8DE6-E0BC97BCE80D}"/>
                </a:ext>
              </a:extLst>
            </p:cNvPr>
            <p:cNvSpPr txBox="1"/>
            <p:nvPr/>
          </p:nvSpPr>
          <p:spPr>
            <a:xfrm>
              <a:off x="2039716" y="2751133"/>
              <a:ext cx="8066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PBL height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12A69-78B2-C749-913A-9E7F20D8E10E}"/>
                </a:ext>
              </a:extLst>
            </p:cNvPr>
            <p:cNvSpPr txBox="1"/>
            <p:nvPr/>
          </p:nvSpPr>
          <p:spPr>
            <a:xfrm>
              <a:off x="1705765" y="4298878"/>
              <a:ext cx="11576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Surface layer RH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6B4F4A-F0DC-FA4C-81AE-60F74999B23A}"/>
                </a:ext>
              </a:extLst>
            </p:cNvPr>
            <p:cNvSpPr txBox="1"/>
            <p:nvPr/>
          </p:nvSpPr>
          <p:spPr>
            <a:xfrm>
              <a:off x="4144085" y="2751133"/>
              <a:ext cx="13276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Column water vapor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EBEAAE8-E8B2-8343-8979-A9A69FC27D75}"/>
                </a:ext>
              </a:extLst>
            </p:cNvPr>
            <p:cNvSpPr txBox="1"/>
            <p:nvPr/>
          </p:nvSpPr>
          <p:spPr>
            <a:xfrm>
              <a:off x="721144" y="1198991"/>
              <a:ext cx="341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0C01608-57E6-9E4B-A997-622A145BE6FB}"/>
                </a:ext>
              </a:extLst>
            </p:cNvPr>
            <p:cNvSpPr txBox="1"/>
            <p:nvPr/>
          </p:nvSpPr>
          <p:spPr>
            <a:xfrm>
              <a:off x="3331149" y="1196653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9FBBBDE-2775-3F4A-B214-5A7770D88135}"/>
                </a:ext>
              </a:extLst>
            </p:cNvPr>
            <p:cNvSpPr txBox="1"/>
            <p:nvPr/>
          </p:nvSpPr>
          <p:spPr>
            <a:xfrm>
              <a:off x="722376" y="2750396"/>
              <a:ext cx="335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92D4D10-DE08-7C40-9333-6438E26F80B8}"/>
                </a:ext>
              </a:extLst>
            </p:cNvPr>
            <p:cNvSpPr txBox="1"/>
            <p:nvPr/>
          </p:nvSpPr>
          <p:spPr>
            <a:xfrm>
              <a:off x="3331149" y="2748058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E0DDDA3-8347-1040-9A33-D45FD833D9F6}"/>
                </a:ext>
              </a:extLst>
            </p:cNvPr>
            <p:cNvSpPr txBox="1"/>
            <p:nvPr/>
          </p:nvSpPr>
          <p:spPr>
            <a:xfrm>
              <a:off x="722376" y="4314757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(e)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4C9B64C-9DBA-E44C-BCFD-E812CB18F708}"/>
                </a:ext>
              </a:extLst>
            </p:cNvPr>
            <p:cNvSpPr txBox="1"/>
            <p:nvPr/>
          </p:nvSpPr>
          <p:spPr>
            <a:xfrm>
              <a:off x="3323956" y="4311682"/>
              <a:ext cx="3064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(f)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9321E-39F7-2E4C-A0FF-8BD3E999F942}"/>
                </a:ext>
              </a:extLst>
            </p:cNvPr>
            <p:cNvSpPr txBox="1"/>
            <p:nvPr/>
          </p:nvSpPr>
          <p:spPr>
            <a:xfrm>
              <a:off x="7657304" y="922482"/>
              <a:ext cx="32287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GSFC, 2012-08-29 (R</a:t>
              </a:r>
              <a:r>
                <a:rPr lang="en-US" sz="13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AOD-PM2.5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= +0.98)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3B186C0-6D5E-E74D-802B-9BE1A1BD47A9}"/>
                </a:ext>
              </a:extLst>
            </p:cNvPr>
            <p:cNvSpPr txBox="1"/>
            <p:nvPr/>
          </p:nvSpPr>
          <p:spPr>
            <a:xfrm>
              <a:off x="7794534" y="1184921"/>
              <a:ext cx="1213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r>
                <a:rPr lang="en-US" sz="1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composition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DE4CED0-A86E-AF4E-A12C-C4F2800A76FC}"/>
                </a:ext>
              </a:extLst>
            </p:cNvPr>
            <p:cNvSpPr txBox="1"/>
            <p:nvPr/>
          </p:nvSpPr>
          <p:spPr>
            <a:xfrm>
              <a:off x="10489387" y="1184921"/>
              <a:ext cx="1178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AOD composition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801BEF4-F169-CE42-88D8-D1EF21DE2CD4}"/>
                </a:ext>
              </a:extLst>
            </p:cNvPr>
            <p:cNvSpPr txBox="1"/>
            <p:nvPr/>
          </p:nvSpPr>
          <p:spPr>
            <a:xfrm>
              <a:off x="9658345" y="4302494"/>
              <a:ext cx="20152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Aerosol extinction vertical profile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18E6EB8-E13A-9047-AA3F-51977EAB0978}"/>
                </a:ext>
              </a:extLst>
            </p:cNvPr>
            <p:cNvSpPr txBox="1"/>
            <p:nvPr/>
          </p:nvSpPr>
          <p:spPr>
            <a:xfrm>
              <a:off x="8201697" y="2748014"/>
              <a:ext cx="8066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PBL height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DD4FD19-A81D-6344-9ADA-0EF240BBDC32}"/>
                </a:ext>
              </a:extLst>
            </p:cNvPr>
            <p:cNvSpPr txBox="1"/>
            <p:nvPr/>
          </p:nvSpPr>
          <p:spPr>
            <a:xfrm>
              <a:off x="7867746" y="4302494"/>
              <a:ext cx="11576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Surface layer RH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18290B6-CEEB-3845-8F1E-CF5615CE20C9}"/>
                </a:ext>
              </a:extLst>
            </p:cNvPr>
            <p:cNvSpPr txBox="1"/>
            <p:nvPr/>
          </p:nvSpPr>
          <p:spPr>
            <a:xfrm>
              <a:off x="10320982" y="2748014"/>
              <a:ext cx="13276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Column water vapor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73B983A-8185-D042-BFFC-B9F9DF6E14E5}"/>
                </a:ext>
              </a:extLst>
            </p:cNvPr>
            <p:cNvSpPr txBox="1"/>
            <p:nvPr/>
          </p:nvSpPr>
          <p:spPr>
            <a:xfrm>
              <a:off x="6864987" y="1184947"/>
              <a:ext cx="341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99A0275-2C77-6F47-81D6-9EF91EE7ABAB}"/>
                </a:ext>
              </a:extLst>
            </p:cNvPr>
            <p:cNvSpPr txBox="1"/>
            <p:nvPr/>
          </p:nvSpPr>
          <p:spPr>
            <a:xfrm>
              <a:off x="9474992" y="1182609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EBDEC7C-931C-424A-899F-C31911CDFB2E}"/>
                </a:ext>
              </a:extLst>
            </p:cNvPr>
            <p:cNvSpPr txBox="1"/>
            <p:nvPr/>
          </p:nvSpPr>
          <p:spPr>
            <a:xfrm>
              <a:off x="6866219" y="2739427"/>
              <a:ext cx="335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1724901-F612-FB42-ABE2-637DEED4C5F3}"/>
                </a:ext>
              </a:extLst>
            </p:cNvPr>
            <p:cNvSpPr txBox="1"/>
            <p:nvPr/>
          </p:nvSpPr>
          <p:spPr>
            <a:xfrm>
              <a:off x="9474992" y="2739427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8DCA83D-9929-5D4E-84C9-82CC7203DF64}"/>
                </a:ext>
              </a:extLst>
            </p:cNvPr>
            <p:cNvSpPr txBox="1"/>
            <p:nvPr/>
          </p:nvSpPr>
          <p:spPr>
            <a:xfrm>
              <a:off x="6866219" y="4303051"/>
              <a:ext cx="3417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(e)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DF1D6EA-C479-7A4C-8FE5-BDC55ACFF9A2}"/>
                </a:ext>
              </a:extLst>
            </p:cNvPr>
            <p:cNvSpPr txBox="1"/>
            <p:nvPr/>
          </p:nvSpPr>
          <p:spPr>
            <a:xfrm>
              <a:off x="9473184" y="4303051"/>
              <a:ext cx="3064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(f)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F84CC-66C8-154D-AB0D-92DBAE977D19}"/>
                </a:ext>
              </a:extLst>
            </p:cNvPr>
            <p:cNvSpPr txBox="1"/>
            <p:nvPr/>
          </p:nvSpPr>
          <p:spPr>
            <a:xfrm>
              <a:off x="5257800" y="2424358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0389781-61BB-FD42-A2F8-48EFB3A65B86}"/>
                </a:ext>
              </a:extLst>
            </p:cNvPr>
            <p:cNvSpPr txBox="1"/>
            <p:nvPr/>
          </p:nvSpPr>
          <p:spPr>
            <a:xfrm>
              <a:off x="2622574" y="2426968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65F51CD-4C26-EB46-80B2-B17A2F494F07}"/>
                </a:ext>
              </a:extLst>
            </p:cNvPr>
            <p:cNvSpPr txBox="1"/>
            <p:nvPr/>
          </p:nvSpPr>
          <p:spPr>
            <a:xfrm>
              <a:off x="5257800" y="3979972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EEA59A0-A209-F94F-9FDA-0F291F0CD151}"/>
                </a:ext>
              </a:extLst>
            </p:cNvPr>
            <p:cNvSpPr txBox="1"/>
            <p:nvPr/>
          </p:nvSpPr>
          <p:spPr>
            <a:xfrm>
              <a:off x="2622574" y="3982582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5CE35E8-F212-5D44-9733-B708CA5E853F}"/>
                </a:ext>
              </a:extLst>
            </p:cNvPr>
            <p:cNvSpPr txBox="1"/>
            <p:nvPr/>
          </p:nvSpPr>
          <p:spPr>
            <a:xfrm>
              <a:off x="2633084" y="5523381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991F589-E93D-E045-B09B-A1081A7F77C3}"/>
                </a:ext>
              </a:extLst>
            </p:cNvPr>
            <p:cNvSpPr txBox="1"/>
            <p:nvPr/>
          </p:nvSpPr>
          <p:spPr>
            <a:xfrm>
              <a:off x="11431557" y="2424358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FE5BD02-DDCA-F14A-BC88-F5CB508BABC4}"/>
                </a:ext>
              </a:extLst>
            </p:cNvPr>
            <p:cNvSpPr txBox="1"/>
            <p:nvPr/>
          </p:nvSpPr>
          <p:spPr>
            <a:xfrm>
              <a:off x="8796331" y="2426968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3C6CEF0-7289-5E40-A938-DCB5C68929D7}"/>
                </a:ext>
              </a:extLst>
            </p:cNvPr>
            <p:cNvSpPr txBox="1"/>
            <p:nvPr/>
          </p:nvSpPr>
          <p:spPr>
            <a:xfrm>
              <a:off x="11431557" y="3979972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EE39877-1F08-F244-91EA-F9AC4C240BC0}"/>
                </a:ext>
              </a:extLst>
            </p:cNvPr>
            <p:cNvSpPr txBox="1"/>
            <p:nvPr/>
          </p:nvSpPr>
          <p:spPr>
            <a:xfrm>
              <a:off x="8806841" y="5523381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2910841-D3E2-E243-864B-B2BE1F53B2CF}"/>
                </a:ext>
              </a:extLst>
            </p:cNvPr>
            <p:cNvSpPr txBox="1"/>
            <p:nvPr/>
          </p:nvSpPr>
          <p:spPr>
            <a:xfrm>
              <a:off x="8794162" y="3977229"/>
              <a:ext cx="301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44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DB8E-7A45-7247-980E-BCC051B2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5478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200" dirty="0"/>
              <a:t>Select several “observable” variables from the GEOS model for multi-variable regression to estimate the 3-hourly PM</a:t>
            </a:r>
            <a:r>
              <a:rPr lang="en-US" sz="2200" baseline="-25000" dirty="0"/>
              <a:t>2.5</a:t>
            </a:r>
            <a:r>
              <a:rPr lang="en-US" sz="2200" dirty="0"/>
              <a:t> concentrations from AOD and compare them to the “true” simulated PM</a:t>
            </a:r>
            <a:r>
              <a:rPr lang="en-US" sz="2200" baseline="-25000" dirty="0"/>
              <a:t>2.5</a:t>
            </a:r>
            <a:r>
              <a:rPr lang="en-US" sz="2200" dirty="0"/>
              <a:t> values at different places with various aerosol regimes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9D8BD-B11A-CD40-8623-6937C688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pPr/>
              <a:t>6</a:t>
            </a:fld>
            <a:endParaRPr lang="en-US" sz="10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75E54D-575E-ED44-B4F2-26832483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11339"/>
              </p:ext>
            </p:extLst>
          </p:nvPr>
        </p:nvGraphicFramePr>
        <p:xfrm>
          <a:off x="5715000" y="1938892"/>
          <a:ext cx="4956048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2">
                  <a:extLst>
                    <a:ext uri="{9D8B030D-6E8A-4147-A177-3AD203B41FA5}">
                      <a16:colId xmlns:a16="http://schemas.microsoft.com/office/drawing/2014/main" val="762297206"/>
                    </a:ext>
                  </a:extLst>
                </a:gridCol>
                <a:gridCol w="4680576">
                  <a:extLst>
                    <a:ext uri="{9D8B030D-6E8A-4147-A177-3AD203B41FA5}">
                      <a16:colId xmlns:a16="http://schemas.microsoft.com/office/drawing/2014/main" val="813882807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Multivariable regression of 3-hour GEOS output for 2012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: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Multivariable regression 3-hourly GEOS output for 2012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: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R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6805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AOD)</a:t>
                      </a:r>
                      <a:endParaRPr lang="en-US" sz="1600" dirty="0"/>
                    </a:p>
                  </a:txBody>
                  <a:tcPr marR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094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CWV) </a:t>
                      </a:r>
                      <a:endParaRPr lang="en-US" sz="1600" dirty="0"/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6491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CWV, AE)</a:t>
                      </a:r>
                      <a:endParaRPr lang="en-US" sz="1600" dirty="0"/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14487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CWV, AE,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dirty="0"/>
                        <a:t>RH</a:t>
                      </a:r>
                      <a:r>
                        <a:rPr lang="en-US" sz="1600" baseline="0" dirty="0"/>
                        <a:t>s)</a:t>
                      </a:r>
                      <a:endParaRPr lang="en-US" sz="1600" baseline="-25000" dirty="0"/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2412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CWV, AE,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dirty="0"/>
                        <a:t>RHs</a:t>
                      </a:r>
                      <a:r>
                        <a:rPr lang="en-US" sz="1600" baseline="-25000" dirty="0"/>
                        <a:t> 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dirty="0"/>
                        <a:t>PBLH)</a:t>
                      </a:r>
                    </a:p>
                  </a:txBody>
                  <a:tcPr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5191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CWV, AE,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dirty="0"/>
                        <a:t>RHs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dirty="0"/>
                        <a:t>PBLH, </a:t>
                      </a:r>
                      <a:r>
                        <a:rPr lang="en-US" sz="1600" dirty="0" err="1"/>
                        <a:t>ALHe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PM</a:t>
                      </a:r>
                      <a:r>
                        <a:rPr lang="en-US" sz="1600" baseline="-25000" dirty="0"/>
                        <a:t>2.5</a:t>
                      </a:r>
                      <a:r>
                        <a:rPr lang="en-US" sz="1600" baseline="0" dirty="0"/>
                        <a:t> = </a:t>
                      </a:r>
                      <a:r>
                        <a:rPr lang="en-US" sz="1600" i="1" baseline="0" dirty="0"/>
                        <a:t>f (</a:t>
                      </a:r>
                      <a:r>
                        <a:rPr lang="en-US" sz="1600" baseline="0" dirty="0"/>
                        <a:t>AOD, CWV, AE,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dirty="0"/>
                        <a:t>RHs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dirty="0"/>
                        <a:t>PBLH, </a:t>
                      </a:r>
                      <a:r>
                        <a:rPr lang="en-US" sz="1600" dirty="0" err="1"/>
                        <a:t>ALHe</a:t>
                      </a:r>
                      <a:r>
                        <a:rPr lang="en-US" sz="1600" dirty="0"/>
                        <a:t>, MEEs)</a:t>
                      </a:r>
                    </a:p>
                  </a:txBody>
                  <a:tcPr marR="0" marT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725019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E1030D-251C-8B42-ACC9-0D832D97820C}"/>
              </a:ext>
            </a:extLst>
          </p:cNvPr>
          <p:cNvCxnSpPr>
            <a:cxnSpLocks/>
          </p:cNvCxnSpPr>
          <p:nvPr/>
        </p:nvCxnSpPr>
        <p:spPr>
          <a:xfrm>
            <a:off x="10809004" y="2236689"/>
            <a:ext cx="0" cy="191509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BBC1A9-EBD6-A94E-AFF4-CE65041814B1}"/>
              </a:ext>
            </a:extLst>
          </p:cNvPr>
          <p:cNvSpPr txBox="1"/>
          <p:nvPr/>
        </p:nvSpPr>
        <p:spPr>
          <a:xfrm rot="16200000">
            <a:off x="10061298" y="289862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Estimate accuracy increases</a:t>
            </a:r>
          </a:p>
          <a:p>
            <a:pPr algn="ctr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Observability decrease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BDB5E0-452E-AB46-9B10-274544C29B99}"/>
              </a:ext>
            </a:extLst>
          </p:cNvPr>
          <p:cNvGrpSpPr/>
          <p:nvPr/>
        </p:nvGrpSpPr>
        <p:grpSpPr>
          <a:xfrm>
            <a:off x="7015023" y="4151788"/>
            <a:ext cx="3575194" cy="823091"/>
            <a:chOff x="6554775" y="5471661"/>
            <a:chExt cx="3575194" cy="8230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482A02-8C17-7A4E-8354-7261266BE6C4}"/>
                </a:ext>
              </a:extLst>
            </p:cNvPr>
            <p:cNvSpPr txBox="1"/>
            <p:nvPr/>
          </p:nvSpPr>
          <p:spPr>
            <a:xfrm>
              <a:off x="6630975" y="5822306"/>
              <a:ext cx="686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Satellite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4458D-0F3D-B74F-B972-E7BB3BC98B80}"/>
                </a:ext>
              </a:extLst>
            </p:cNvPr>
            <p:cNvSpPr txBox="1"/>
            <p:nvPr/>
          </p:nvSpPr>
          <p:spPr>
            <a:xfrm>
              <a:off x="7392975" y="5648421"/>
              <a:ext cx="773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Ground weather station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693DED-75D0-A74E-8302-95AA12253F4D}"/>
                </a:ext>
              </a:extLst>
            </p:cNvPr>
            <p:cNvSpPr txBox="1"/>
            <p:nvPr/>
          </p:nvSpPr>
          <p:spPr>
            <a:xfrm>
              <a:off x="8028919" y="5648420"/>
              <a:ext cx="779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Ground </a:t>
              </a:r>
              <a:r>
                <a:rPr lang="en-US" sz="1200" dirty="0" err="1"/>
                <a:t>ceilo</a:t>
              </a:r>
              <a:r>
                <a:rPr lang="en-US" sz="1200" dirty="0"/>
                <a:t>-meter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A03D92-19D9-964C-87E5-F273EEFCAB47}"/>
                </a:ext>
              </a:extLst>
            </p:cNvPr>
            <p:cNvSpPr txBox="1"/>
            <p:nvPr/>
          </p:nvSpPr>
          <p:spPr>
            <a:xfrm>
              <a:off x="8596243" y="5648419"/>
              <a:ext cx="77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Satellite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D2836C-1564-5142-A683-49EF9B3BD4B5}"/>
                </a:ext>
              </a:extLst>
            </p:cNvPr>
            <p:cNvSpPr txBox="1"/>
            <p:nvPr/>
          </p:nvSpPr>
          <p:spPr>
            <a:xfrm>
              <a:off x="9064752" y="5645435"/>
              <a:ext cx="1065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Publicly available reanalysis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82CFB8-656B-5743-BC31-4F29B9DD9CAA}"/>
                </a:ext>
              </a:extLst>
            </p:cNvPr>
            <p:cNvCxnSpPr>
              <a:cxnSpLocks/>
            </p:cNvCxnSpPr>
            <p:nvPr/>
          </p:nvCxnSpPr>
          <p:spPr>
            <a:xfrm>
              <a:off x="6554775" y="5471661"/>
              <a:ext cx="0" cy="17675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2F5BC6-B81E-FC4B-AAAA-82EB3C930DFA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75" y="5471661"/>
              <a:ext cx="0" cy="17675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9E863A-37D7-7546-AE00-3D7A214D46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775" y="5645435"/>
              <a:ext cx="914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A9244B-B9C7-FD4C-BB83-A1D331B34FD9}"/>
                </a:ext>
              </a:extLst>
            </p:cNvPr>
            <p:cNvCxnSpPr>
              <a:cxnSpLocks/>
            </p:cNvCxnSpPr>
            <p:nvPr/>
          </p:nvCxnSpPr>
          <p:spPr>
            <a:xfrm>
              <a:off x="7011975" y="5471661"/>
              <a:ext cx="0" cy="4075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E2F850-274A-A04D-BA39-18FFCD8E652D}"/>
                </a:ext>
              </a:extLst>
            </p:cNvPr>
            <p:cNvCxnSpPr/>
            <p:nvPr/>
          </p:nvCxnSpPr>
          <p:spPr>
            <a:xfrm>
              <a:off x="7829867" y="5480799"/>
              <a:ext cx="0" cy="2338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0AB976-E4AF-4544-9644-0DC769E13CFC}"/>
                </a:ext>
              </a:extLst>
            </p:cNvPr>
            <p:cNvCxnSpPr/>
            <p:nvPr/>
          </p:nvCxnSpPr>
          <p:spPr>
            <a:xfrm>
              <a:off x="8383575" y="5471661"/>
              <a:ext cx="0" cy="2338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1164C2D-0858-E343-A45F-C1BB8D77A8B9}"/>
                </a:ext>
              </a:extLst>
            </p:cNvPr>
            <p:cNvCxnSpPr/>
            <p:nvPr/>
          </p:nvCxnSpPr>
          <p:spPr>
            <a:xfrm>
              <a:off x="8993691" y="5471661"/>
              <a:ext cx="0" cy="2338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6AC112-7955-C642-9B83-521677882ECA}"/>
                </a:ext>
              </a:extLst>
            </p:cNvPr>
            <p:cNvCxnSpPr/>
            <p:nvPr/>
          </p:nvCxnSpPr>
          <p:spPr>
            <a:xfrm>
              <a:off x="9512735" y="5477816"/>
              <a:ext cx="0" cy="2338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702E19D-FD69-574E-921D-4BB19368E9CA}"/>
              </a:ext>
            </a:extLst>
          </p:cNvPr>
          <p:cNvSpPr txBox="1"/>
          <p:nvPr/>
        </p:nvSpPr>
        <p:spPr>
          <a:xfrm>
            <a:off x="5718048" y="5022503"/>
            <a:ext cx="54833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CWV = column water vapor; AE = Angstrom exponent; RHs = relative humidity at surface; PBLH = planetary boundary layer height; </a:t>
            </a:r>
            <a:r>
              <a:rPr lang="en-US" sz="1300" dirty="0" err="1"/>
              <a:t>ALHe</a:t>
            </a:r>
            <a:r>
              <a:rPr lang="en-US" sz="1300" dirty="0"/>
              <a:t> = effective aerosol layer height; MEEs = mass extinction efficiency at surface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91858-F271-0D46-8A85-B20524B7AEE9}"/>
              </a:ext>
            </a:extLst>
          </p:cNvPr>
          <p:cNvSpPr txBox="1"/>
          <p:nvPr/>
        </p:nvSpPr>
        <p:spPr>
          <a:xfrm>
            <a:off x="815691" y="1772330"/>
            <a:ext cx="4490364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AOD, CWV, and AE are available from AERONET and mostly available from satellite retrievals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Surface RHs can be obtained from local weather stations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PBLH can be obtained from ceilometer or lidar data, although limited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err="1"/>
              <a:t>ALHe</a:t>
            </a:r>
            <a:r>
              <a:rPr lang="en-US" sz="1800" dirty="0"/>
              <a:t> (or similar quantity) can be retrieved from satellite (e.g., O</a:t>
            </a:r>
            <a:r>
              <a:rPr lang="en-US" sz="1800" baseline="-25000" dirty="0"/>
              <a:t>2</a:t>
            </a:r>
            <a:r>
              <a:rPr lang="en-US" sz="1800" dirty="0"/>
              <a:t>-A or O</a:t>
            </a:r>
            <a:r>
              <a:rPr lang="en-US" sz="1800" baseline="-25000" dirty="0"/>
              <a:t>2</a:t>
            </a:r>
            <a:r>
              <a:rPr lang="en-US" sz="1800" dirty="0"/>
              <a:t>-B)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MEEs is rarely observed, but may obtained from publicly accessible reanalysis data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/>
              <a:t>Note: estimated PM</a:t>
            </a:r>
            <a:r>
              <a:rPr lang="en-US" sz="1800" baseline="-25000" dirty="0"/>
              <a:t>2.5</a:t>
            </a:r>
            <a:r>
              <a:rPr lang="en-US" sz="1800" dirty="0"/>
              <a:t> is from the multivariable linear fitting, although in reality the relationships are not linear</a:t>
            </a:r>
          </a:p>
        </p:txBody>
      </p:sp>
    </p:spTree>
    <p:extLst>
      <p:ext uri="{BB962C8B-B14F-4D97-AF65-F5344CB8AC3E}">
        <p14:creationId xmlns:p14="http://schemas.microsoft.com/office/powerpoint/2010/main" val="21939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BAEE13E-2B61-C74B-87C1-7925F4F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9" y="363558"/>
            <a:ext cx="10972800" cy="5737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Estimated PM</a:t>
            </a:r>
            <a:r>
              <a:rPr lang="en-US" sz="2800" baseline="-25000" dirty="0"/>
              <a:t>2.5</a:t>
            </a:r>
            <a:r>
              <a:rPr lang="en-US" sz="2800" dirty="0"/>
              <a:t> from multi variable fitting vs. GEOS-calculated PM</a:t>
            </a:r>
            <a:r>
              <a:rPr lang="en-US" sz="2800" baseline="-25000" dirty="0"/>
              <a:t>2.5 </a:t>
            </a:r>
            <a:r>
              <a:rPr lang="en-US" sz="2800" dirty="0"/>
              <a:t>at US sites</a:t>
            </a:r>
            <a:endParaRPr lang="en-US" sz="2800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F9F3A-66D2-7A41-9416-BC808946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t>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FA5B10-6C90-9C4D-BFB7-B09006BB04C8}"/>
              </a:ext>
            </a:extLst>
          </p:cNvPr>
          <p:cNvGrpSpPr/>
          <p:nvPr/>
        </p:nvGrpSpPr>
        <p:grpSpPr>
          <a:xfrm>
            <a:off x="284525" y="1143000"/>
            <a:ext cx="11538667" cy="5410200"/>
            <a:chOff x="284525" y="1066800"/>
            <a:chExt cx="11538667" cy="5410200"/>
          </a:xfrm>
        </p:grpSpPr>
        <p:pic>
          <p:nvPicPr>
            <p:cNvPr id="14" name="Picture 13" descr="Chart, scatter chart&#10;&#10;Description automatically generated">
              <a:extLst>
                <a:ext uri="{FF2B5EF4-FFF2-40B4-BE49-F238E27FC236}">
                  <a16:creationId xmlns:a16="http://schemas.microsoft.com/office/drawing/2014/main" id="{0B97125C-1DCF-A549-8781-ED173754A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70" y="4643106"/>
              <a:ext cx="10972800" cy="1833894"/>
            </a:xfrm>
            <a:prstGeom prst="rect">
              <a:avLst/>
            </a:prstGeom>
          </p:spPr>
        </p:pic>
        <p:pic>
          <p:nvPicPr>
            <p:cNvPr id="28" name="Picture 27" descr="Chart, scatter chart&#10;&#10;Description automatically generated">
              <a:extLst>
                <a:ext uri="{FF2B5EF4-FFF2-40B4-BE49-F238E27FC236}">
                  <a16:creationId xmlns:a16="http://schemas.microsoft.com/office/drawing/2014/main" id="{83D2B7EC-8C17-204C-9411-076E3402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69" y="3007299"/>
              <a:ext cx="10972800" cy="1833894"/>
            </a:xfrm>
            <a:prstGeom prst="rect">
              <a:avLst/>
            </a:prstGeom>
          </p:spPr>
        </p:pic>
        <p:pic>
          <p:nvPicPr>
            <p:cNvPr id="30" name="Picture 29" descr="Chart, scatter chart&#10;&#10;Description automatically generated">
              <a:extLst>
                <a:ext uri="{FF2B5EF4-FFF2-40B4-BE49-F238E27FC236}">
                  <a16:creationId xmlns:a16="http://schemas.microsoft.com/office/drawing/2014/main" id="{6510142E-A907-9240-A40C-DFDD8BFD6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92" y="1316289"/>
              <a:ext cx="10972800" cy="1833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A1D34-C5CE-8C4F-BC09-A64BFD0AD054}"/>
                </a:ext>
              </a:extLst>
            </p:cNvPr>
            <p:cNvSpPr txBox="1"/>
            <p:nvPr/>
          </p:nvSpPr>
          <p:spPr>
            <a:xfrm>
              <a:off x="284525" y="1881923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</a:rPr>
                <a:t>DJF</a:t>
              </a:r>
            </a:p>
            <a:p>
              <a:pPr algn="r"/>
              <a:r>
                <a:rPr lang="en-US" sz="1000" b="1" dirty="0">
                  <a:solidFill>
                    <a:srgbClr val="2BAD10"/>
                  </a:solidFill>
                </a:rPr>
                <a:t>MAM</a:t>
              </a:r>
            </a:p>
            <a:p>
              <a:pPr algn="r"/>
              <a:r>
                <a:rPr lang="en-US" sz="1000" b="1" dirty="0">
                  <a:solidFill>
                    <a:srgbClr val="C00000"/>
                  </a:solidFill>
                </a:rPr>
                <a:t>JJA</a:t>
              </a:r>
            </a:p>
            <a:p>
              <a:pPr algn="r"/>
              <a:r>
                <a:rPr lang="en-US" sz="1000" b="1" dirty="0">
                  <a:solidFill>
                    <a:schemeClr val="accent6"/>
                  </a:solidFill>
                </a:rPr>
                <a:t>SON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F8F14-F6BC-974B-A348-54A29BFF39ED}"/>
                </a:ext>
              </a:extLst>
            </p:cNvPr>
            <p:cNvSpPr txBox="1"/>
            <p:nvPr/>
          </p:nvSpPr>
          <p:spPr>
            <a:xfrm>
              <a:off x="700690" y="1200912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PM2.5 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E4CE76-607B-E745-8E24-6D55831DB26D}"/>
                </a:ext>
              </a:extLst>
            </p:cNvPr>
            <p:cNvSpPr txBox="1"/>
            <p:nvPr/>
          </p:nvSpPr>
          <p:spPr>
            <a:xfrm>
              <a:off x="284939" y="3570303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</a:rPr>
                <a:t>DJF</a:t>
              </a:r>
            </a:p>
            <a:p>
              <a:pPr algn="r"/>
              <a:r>
                <a:rPr lang="en-US" sz="1000" b="1" dirty="0">
                  <a:solidFill>
                    <a:srgbClr val="2BAD10"/>
                  </a:solidFill>
                </a:rPr>
                <a:t>MAM</a:t>
              </a:r>
            </a:p>
            <a:p>
              <a:pPr algn="r"/>
              <a:r>
                <a:rPr lang="en-US" sz="1000" b="1" dirty="0">
                  <a:solidFill>
                    <a:srgbClr val="C00000"/>
                  </a:solidFill>
                </a:rPr>
                <a:t>JJA</a:t>
              </a:r>
            </a:p>
            <a:p>
              <a:pPr algn="r"/>
              <a:r>
                <a:rPr lang="en-US" sz="1000" b="1" dirty="0">
                  <a:solidFill>
                    <a:schemeClr val="accent6"/>
                  </a:solidFill>
                </a:rPr>
                <a:t>SON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EBA088-FB1B-A041-8200-20E0D2FA96C6}"/>
                </a:ext>
              </a:extLst>
            </p:cNvPr>
            <p:cNvSpPr txBox="1"/>
            <p:nvPr/>
          </p:nvSpPr>
          <p:spPr>
            <a:xfrm>
              <a:off x="284525" y="5206110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</a:rPr>
                <a:t>DJF</a:t>
              </a:r>
            </a:p>
            <a:p>
              <a:pPr algn="r"/>
              <a:r>
                <a:rPr lang="en-US" sz="1000" b="1" dirty="0">
                  <a:solidFill>
                    <a:srgbClr val="2BAD10"/>
                  </a:solidFill>
                </a:rPr>
                <a:t>MAM</a:t>
              </a:r>
            </a:p>
            <a:p>
              <a:pPr algn="r"/>
              <a:r>
                <a:rPr lang="en-US" sz="1000" b="1" dirty="0">
                  <a:solidFill>
                    <a:srgbClr val="C00000"/>
                  </a:solidFill>
                </a:rPr>
                <a:t>JJA</a:t>
              </a:r>
            </a:p>
            <a:p>
              <a:pPr algn="r"/>
              <a:r>
                <a:rPr lang="en-US" sz="1000" b="1" dirty="0">
                  <a:solidFill>
                    <a:schemeClr val="accent6"/>
                  </a:solidFill>
                </a:rPr>
                <a:t>SON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FE41F6-D1ED-6848-9786-6A577179BEC4}"/>
                </a:ext>
              </a:extLst>
            </p:cNvPr>
            <p:cNvSpPr txBox="1"/>
            <p:nvPr/>
          </p:nvSpPr>
          <p:spPr>
            <a:xfrm>
              <a:off x="1669115" y="1270105"/>
              <a:ext cx="413576" cy="1908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1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f(AOD)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9A85-A6F0-B449-AC0E-B5BDE3BB543B}"/>
                </a:ext>
              </a:extLst>
            </p:cNvPr>
            <p:cNvSpPr txBox="1"/>
            <p:nvPr/>
          </p:nvSpPr>
          <p:spPr>
            <a:xfrm>
              <a:off x="3031905" y="1270105"/>
              <a:ext cx="745397" cy="1908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 f(AOD, CWV)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0D984D-5259-0242-B0A8-677A5EDC1A8F}"/>
                </a:ext>
              </a:extLst>
            </p:cNvPr>
            <p:cNvSpPr txBox="1"/>
            <p:nvPr/>
          </p:nvSpPr>
          <p:spPr>
            <a:xfrm>
              <a:off x="4466031" y="1285112"/>
              <a:ext cx="944169" cy="1908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 f(AOD, CWV, AE)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EAE38E-52C2-224A-B8DF-0AFB03269806}"/>
                </a:ext>
              </a:extLst>
            </p:cNvPr>
            <p:cNvSpPr txBox="1"/>
            <p:nvPr/>
          </p:nvSpPr>
          <p:spPr>
            <a:xfrm>
              <a:off x="5867876" y="1278637"/>
              <a:ext cx="1205458" cy="1908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4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 f(AOD, CWV, AE. RHs)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256C65-031D-2443-A241-414F4C908676}"/>
                </a:ext>
              </a:extLst>
            </p:cNvPr>
            <p:cNvSpPr txBox="1"/>
            <p:nvPr/>
          </p:nvSpPr>
          <p:spPr>
            <a:xfrm>
              <a:off x="7391400" y="1127760"/>
              <a:ext cx="1199046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5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f(AOD, CWV, AE. RHs, </a:t>
              </a:r>
            </a:p>
            <a:p>
              <a:pPr algn="ctr"/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PBLH)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FACFEA-3C8B-314F-92E2-4AA6599C404D}"/>
                </a:ext>
              </a:extLst>
            </p:cNvPr>
            <p:cNvSpPr txBox="1"/>
            <p:nvPr/>
          </p:nvSpPr>
          <p:spPr>
            <a:xfrm>
              <a:off x="8903424" y="1127760"/>
              <a:ext cx="1199046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6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f(AOD, CWV, AE. RHs, </a:t>
              </a:r>
            </a:p>
            <a:p>
              <a:pPr algn="ctr"/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PBLH, </a:t>
              </a:r>
              <a:r>
                <a:rPr lang="en-US" sz="10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ALHe</a:t>
              </a:r>
              <a:r>
                <a:rPr lang="en-US" sz="1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1883FE-CDD2-C347-8CFC-B7ED34CB0961}"/>
                </a:ext>
              </a:extLst>
            </p:cNvPr>
            <p:cNvSpPr/>
            <p:nvPr/>
          </p:nvSpPr>
          <p:spPr>
            <a:xfrm>
              <a:off x="10210800" y="1066800"/>
              <a:ext cx="1603248" cy="541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D4F920-0504-E44B-AE32-0668D49B4AE4}"/>
                </a:ext>
              </a:extLst>
            </p:cNvPr>
            <p:cNvSpPr txBox="1"/>
            <p:nvPr/>
          </p:nvSpPr>
          <p:spPr>
            <a:xfrm>
              <a:off x="10354231" y="1127760"/>
              <a:ext cx="1380569" cy="344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8288" rIns="0" bIns="18288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7</a:t>
              </a:r>
              <a:r>
                <a:rPr lang="en-US" sz="1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f(AOD, CWV, AE. RHs, </a:t>
              </a:r>
            </a:p>
            <a:p>
              <a:pPr algn="ctr"/>
              <a:r>
                <a:rPr lang="en-US" sz="1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PBLH, </a:t>
              </a:r>
              <a:r>
                <a:rPr lang="en-US" sz="1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ALHe</a:t>
              </a:r>
              <a:r>
                <a:rPr lang="en-US" sz="1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MEEs)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00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0F05-3A19-0F43-9DC7-3695C0DC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437"/>
            <a:ext cx="10972800" cy="1351835"/>
          </a:xfrm>
        </p:spPr>
        <p:txBody>
          <a:bodyPr>
            <a:normAutofit/>
          </a:bodyPr>
          <a:lstStyle/>
          <a:p>
            <a:r>
              <a:rPr lang="en-US" sz="2400" dirty="0"/>
              <a:t>How does the multi-variable regression fitting work in different aerosol regimes in various places in the world? – It is generally robust spatially, temporally, although sensitivities to different variables vary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E3251-8F90-8D47-9C27-0072DAC3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pPr/>
              <a:t>8</a:t>
            </a:fld>
            <a:endParaRPr lang="en-US" sz="1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5AF32-C571-524E-BFDA-099D6A126A3C}"/>
              </a:ext>
            </a:extLst>
          </p:cNvPr>
          <p:cNvGrpSpPr/>
          <p:nvPr/>
        </p:nvGrpSpPr>
        <p:grpSpPr>
          <a:xfrm>
            <a:off x="36576" y="1611054"/>
            <a:ext cx="12115800" cy="4856196"/>
            <a:chOff x="91710" y="1379387"/>
            <a:chExt cx="12115800" cy="4856196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06654AE9-2617-B54F-AAC3-457513C67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" y="1379394"/>
              <a:ext cx="4023360" cy="1530871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5F6E70DB-2EC8-7D46-B7B2-E77EE10A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454" y="1379387"/>
              <a:ext cx="4023360" cy="153087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3" name="Picture 12" descr="Chart, line chart&#10;&#10;Description automatically generated">
              <a:extLst>
                <a:ext uri="{FF2B5EF4-FFF2-40B4-BE49-F238E27FC236}">
                  <a16:creationId xmlns:a16="http://schemas.microsoft.com/office/drawing/2014/main" id="{D034E7AD-6937-E142-9920-4FD0D881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50" y="1379387"/>
              <a:ext cx="4023360" cy="153087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5" name="Picture 14" descr="Chart&#10;&#10;Description automatically generated">
              <a:extLst>
                <a:ext uri="{FF2B5EF4-FFF2-40B4-BE49-F238E27FC236}">
                  <a16:creationId xmlns:a16="http://schemas.microsoft.com/office/drawing/2014/main" id="{874D550A-15C1-FB48-B458-C666B42E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780" y="3042047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7" name="Picture 16" descr="Chart, line chart&#10;&#10;Description automatically generated">
              <a:extLst>
                <a:ext uri="{FF2B5EF4-FFF2-40B4-BE49-F238E27FC236}">
                  <a16:creationId xmlns:a16="http://schemas.microsoft.com/office/drawing/2014/main" id="{DEBE02D0-BC5A-414F-A50F-981EEDE24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50" y="3042047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9" name="Picture 18" descr="Chart, line chart&#10;&#10;Description automatically generated">
              <a:extLst>
                <a:ext uri="{FF2B5EF4-FFF2-40B4-BE49-F238E27FC236}">
                  <a16:creationId xmlns:a16="http://schemas.microsoft.com/office/drawing/2014/main" id="{7310F8AE-14D5-424E-B961-7D849DEA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" y="3042047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21" name="Picture 20" descr="Chart, line chart&#10;&#10;Description automatically generated">
              <a:extLst>
                <a:ext uri="{FF2B5EF4-FFF2-40B4-BE49-F238E27FC236}">
                  <a16:creationId xmlns:a16="http://schemas.microsoft.com/office/drawing/2014/main" id="{B61362B0-C38A-6049-A279-61D016834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454" y="4704705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23" name="Picture 22" descr="Chart, line chart&#10;&#10;Description automatically generated">
              <a:extLst>
                <a:ext uri="{FF2B5EF4-FFF2-40B4-BE49-F238E27FC236}">
                  <a16:creationId xmlns:a16="http://schemas.microsoft.com/office/drawing/2014/main" id="{C6349333-658C-B44D-A32B-C27A1D79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50" y="4704705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25" name="Picture 24" descr="Chart, line chart&#10;&#10;Description automatically generated">
              <a:extLst>
                <a:ext uri="{FF2B5EF4-FFF2-40B4-BE49-F238E27FC236}">
                  <a16:creationId xmlns:a16="http://schemas.microsoft.com/office/drawing/2014/main" id="{0A90ED4D-9B76-6C4B-96DF-17603652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" y="4704706"/>
              <a:ext cx="4023360" cy="153087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017E0E-C757-3342-881C-74FF63A60FA0}"/>
                </a:ext>
              </a:extLst>
            </p:cNvPr>
            <p:cNvSpPr txBox="1"/>
            <p:nvPr/>
          </p:nvSpPr>
          <p:spPr>
            <a:xfrm>
              <a:off x="409677" y="2186767"/>
              <a:ext cx="109069" cy="190821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000" b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2F55DD-0BF4-314B-A7C1-A89418D64575}"/>
                </a:ext>
              </a:extLst>
            </p:cNvPr>
            <p:cNvSpPr txBox="1"/>
            <p:nvPr/>
          </p:nvSpPr>
          <p:spPr>
            <a:xfrm>
              <a:off x="412883" y="1533125"/>
              <a:ext cx="102657" cy="19851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050" b="1" dirty="0">
                  <a:solidFill>
                    <a:srgbClr val="2BAD10"/>
                  </a:solidFill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C0D60E-20C4-3546-B7C8-299F4D1F31E7}"/>
                </a:ext>
              </a:extLst>
            </p:cNvPr>
            <p:cNvSpPr txBox="1"/>
            <p:nvPr/>
          </p:nvSpPr>
          <p:spPr>
            <a:xfrm>
              <a:off x="406471" y="2445531"/>
              <a:ext cx="109069" cy="19851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70B8EA-99C2-ED44-8227-4D8E8CC8E04B}"/>
                </a:ext>
              </a:extLst>
            </p:cNvPr>
            <p:cNvSpPr txBox="1"/>
            <p:nvPr/>
          </p:nvSpPr>
          <p:spPr>
            <a:xfrm>
              <a:off x="3118926" y="1562449"/>
              <a:ext cx="557910" cy="198516"/>
            </a:xfrm>
            <a:prstGeom prst="rect">
              <a:avLst/>
            </a:prstGeom>
            <a:noFill/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050" b="1" dirty="0"/>
                <a:t>y = a + bx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5BAB1C-647A-2040-AE56-031CF0E24023}"/>
              </a:ext>
            </a:extLst>
          </p:cNvPr>
          <p:cNvSpPr txBox="1"/>
          <p:nvPr/>
        </p:nvSpPr>
        <p:spPr>
          <a:xfrm>
            <a:off x="1373179" y="2688077"/>
            <a:ext cx="779124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USA, pollution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36F4E-4A00-A04B-A946-8857F187D691}"/>
              </a:ext>
            </a:extLst>
          </p:cNvPr>
          <p:cNvSpPr txBox="1"/>
          <p:nvPr/>
        </p:nvSpPr>
        <p:spPr>
          <a:xfrm>
            <a:off x="5253243" y="2689598"/>
            <a:ext cx="937821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Europe, pollution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CBFF76-3CAB-B441-A420-4660406F7D0C}"/>
              </a:ext>
            </a:extLst>
          </p:cNvPr>
          <p:cNvSpPr txBox="1"/>
          <p:nvPr/>
        </p:nvSpPr>
        <p:spPr>
          <a:xfrm>
            <a:off x="9305284" y="2688077"/>
            <a:ext cx="944233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Mexico, pollution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C466FC-7986-2C40-BB7F-C75F19D8F7D7}"/>
              </a:ext>
            </a:extLst>
          </p:cNvPr>
          <p:cNvSpPr txBox="1"/>
          <p:nvPr/>
        </p:nvSpPr>
        <p:spPr>
          <a:xfrm>
            <a:off x="1309922" y="4347957"/>
            <a:ext cx="820802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India, pollution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C17756-D2F4-9D4C-A53F-5C38BDA82BFC}"/>
              </a:ext>
            </a:extLst>
          </p:cNvPr>
          <p:cNvSpPr txBox="1"/>
          <p:nvPr/>
        </p:nvSpPr>
        <p:spPr>
          <a:xfrm>
            <a:off x="5357265" y="4350736"/>
            <a:ext cx="857672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China, pollution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68141D-B1BD-174E-9834-795CBC3C593D}"/>
              </a:ext>
            </a:extLst>
          </p:cNvPr>
          <p:cNvSpPr txBox="1"/>
          <p:nvPr/>
        </p:nvSpPr>
        <p:spPr>
          <a:xfrm>
            <a:off x="9380625" y="4350736"/>
            <a:ext cx="868892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Korea, pollution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A90103-B96B-7949-87DD-3CF7D82BA3AB}"/>
              </a:ext>
            </a:extLst>
          </p:cNvPr>
          <p:cNvSpPr txBox="1"/>
          <p:nvPr/>
        </p:nvSpPr>
        <p:spPr>
          <a:xfrm>
            <a:off x="1406102" y="6019800"/>
            <a:ext cx="724622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Brazil, smoke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59C47-BF8D-9548-A295-BD626C83C60D}"/>
              </a:ext>
            </a:extLst>
          </p:cNvPr>
          <p:cNvSpPr txBox="1"/>
          <p:nvPr/>
        </p:nvSpPr>
        <p:spPr>
          <a:xfrm>
            <a:off x="5376502" y="6019800"/>
            <a:ext cx="819200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Zambia, smoke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18081C-79AC-634A-93CA-9D5BBB4AABA6}"/>
              </a:ext>
            </a:extLst>
          </p:cNvPr>
          <p:cNvSpPr txBox="1"/>
          <p:nvPr/>
        </p:nvSpPr>
        <p:spPr>
          <a:xfrm>
            <a:off x="9630694" y="6019800"/>
            <a:ext cx="607602" cy="190821"/>
          </a:xfrm>
          <a:prstGeom prst="rect">
            <a:avLst/>
          </a:prstGeom>
          <a:noFill/>
        </p:spPr>
        <p:txBody>
          <a:bodyPr wrap="none" lIns="18288" tIns="18288" rIns="18288" bIns="18288" rtlCol="0">
            <a:spAutoFit/>
          </a:bodyPr>
          <a:lstStyle/>
          <a:p>
            <a:pPr algn="r"/>
            <a:r>
              <a:rPr lang="en-US" sz="1000" dirty="0"/>
              <a:t>Niger, dust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2F622E-E154-3548-BB2C-BEC37E9C5186}"/>
              </a:ext>
            </a:extLst>
          </p:cNvPr>
          <p:cNvSpPr txBox="1"/>
          <p:nvPr/>
        </p:nvSpPr>
        <p:spPr>
          <a:xfrm>
            <a:off x="3845167" y="6471270"/>
            <a:ext cx="4691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PM</a:t>
            </a:r>
            <a:r>
              <a:rPr lang="en-US" sz="1400" baseline="-25000" dirty="0"/>
              <a:t>2.5</a:t>
            </a:r>
            <a:r>
              <a:rPr lang="en-US" sz="1400" dirty="0"/>
              <a:t> = </a:t>
            </a:r>
            <a:r>
              <a:rPr lang="en-US" sz="1400" i="1" dirty="0"/>
              <a:t>f </a:t>
            </a:r>
            <a:r>
              <a:rPr lang="en-US" sz="1400" dirty="0"/>
              <a:t>(1</a:t>
            </a:r>
            <a:r>
              <a:rPr lang="en-US" sz="1400" i="1" dirty="0"/>
              <a:t> </a:t>
            </a:r>
            <a:r>
              <a:rPr lang="en-US" sz="1400" dirty="0"/>
              <a:t>AOD, 2 CWV, 3 AE,</a:t>
            </a:r>
            <a:r>
              <a:rPr lang="en-US" sz="1400" i="1" dirty="0"/>
              <a:t> </a:t>
            </a:r>
            <a:r>
              <a:rPr lang="en-US" sz="1400" dirty="0"/>
              <a:t>4 RHs , 5 PBLH, 6 </a:t>
            </a:r>
            <a:r>
              <a:rPr lang="en-US" sz="1400" dirty="0" err="1"/>
              <a:t>ALHe</a:t>
            </a:r>
            <a:r>
              <a:rPr lang="en-US" sz="1400" dirty="0"/>
              <a:t>, 7 MEEs)</a:t>
            </a:r>
          </a:p>
        </p:txBody>
      </p:sp>
    </p:spTree>
    <p:extLst>
      <p:ext uri="{BB962C8B-B14F-4D97-AF65-F5344CB8AC3E}">
        <p14:creationId xmlns:p14="http://schemas.microsoft.com/office/powerpoint/2010/main" val="311582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8922-656A-084C-8376-FD1BCE77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F7F8D-6626-EB44-BC59-A9D3289AB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Observations from collocated AOD and PM</a:t>
            </a:r>
            <a:r>
              <a:rPr lang="en-US" baseline="-25000" dirty="0"/>
              <a:t>2.5</a:t>
            </a:r>
            <a:r>
              <a:rPr lang="en-US" dirty="0"/>
              <a:t> measurements shows that it is not feasible to directly convert geostationary satellite observed diurnal AOD to diurnal PM</a:t>
            </a:r>
            <a:r>
              <a:rPr lang="en-US" baseline="-25000" dirty="0"/>
              <a:t>2.5</a:t>
            </a:r>
          </a:p>
          <a:p>
            <a:pPr>
              <a:lnSpc>
                <a:spcPct val="110000"/>
              </a:lnSpc>
            </a:pPr>
            <a:r>
              <a:rPr lang="en-US" dirty="0"/>
              <a:t>However, our modeling analysis suggests that it is possible to “retrieve” diurnal PM</a:t>
            </a:r>
            <a:r>
              <a:rPr lang="en-US" baseline="-25000" dirty="0"/>
              <a:t>2.5</a:t>
            </a:r>
            <a:r>
              <a:rPr lang="en-US" dirty="0"/>
              <a:t> from GEO satellite diurnal AOD data with much improved accuracy if additional ancillary variables (observable) are included in the retrieval (e.g., via multi-variable regression fitting)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Additional variables included in our analysis: CWV, AE,</a:t>
            </a:r>
            <a:r>
              <a:rPr lang="en-US" i="1" dirty="0"/>
              <a:t> </a:t>
            </a:r>
            <a:r>
              <a:rPr lang="en-US" dirty="0"/>
              <a:t>RHs, PBLH, </a:t>
            </a:r>
            <a:r>
              <a:rPr lang="en-US" dirty="0" err="1"/>
              <a:t>ALHe</a:t>
            </a:r>
            <a:r>
              <a:rPr lang="en-US" dirty="0"/>
              <a:t>, MEEs</a:t>
            </a:r>
          </a:p>
          <a:p>
            <a:pPr>
              <a:lnSpc>
                <a:spcPct val="110000"/>
              </a:lnSpc>
            </a:pPr>
            <a:r>
              <a:rPr lang="en-US" dirty="0"/>
              <a:t>Such method seems to be temporally and spatially robust across seasons and aerosol regimes, although sensitivity to different variables varies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65626-7930-4546-963A-FBEAA582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622D-11D0-4D17-AFC4-64773C8D9EF7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794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65121</TotalTime>
  <Words>1530</Words>
  <Application>Microsoft Macintosh PowerPoint</Application>
  <PresentationFormat>Widescreen</PresentationFormat>
  <Paragraphs>235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Office Theme</vt:lpstr>
      <vt:lpstr>Monitoring air quality from geostationary satellite: Perspectives from modeling and ground-based measurements to understand the AOD-PM2.5 relationship at sub-daily time scale</vt:lpstr>
      <vt:lpstr>Collocated AOD and PM2.5 observations</vt:lpstr>
      <vt:lpstr>PowerPoint Presentation</vt:lpstr>
      <vt:lpstr>GEOS model simulation of AOD and PM2.5 at 3-hourly output also show poor correlations between them at diurnal time scale</vt:lpstr>
      <vt:lpstr>Examination of aerosol compositions, vertical profiles, and some meteorological fields to explain the AOD-PM2.5 relationship in two different days, one with R= -0.90 and one with R = +0.98, GEOS simulation</vt:lpstr>
      <vt:lpstr>Select several “observable” variables from the GEOS model for multi-variable regression to estimate the 3-hourly PM2.5 concentrations from AOD and compare them to the “true” simulated PM2.5 values at different places with various aerosol regimes</vt:lpstr>
      <vt:lpstr>Estimated PM2.5 from multi variable fitting vs. GEOS-calculated PM2.5 at US sites</vt:lpstr>
      <vt:lpstr>How does the multi-variable regression fitting work in different aerosol regimes in various places in the world? – It is generally robust spatially, temporally, although sensitivities to different variables vary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Chin, Mian (GSFC-6140)</dc:creator>
  <cp:lastModifiedBy>Chin, Mian (GSFC-6140)</cp:lastModifiedBy>
  <cp:revision>522</cp:revision>
  <dcterms:created xsi:type="dcterms:W3CDTF">2020-11-21T23:14:06Z</dcterms:created>
  <dcterms:modified xsi:type="dcterms:W3CDTF">2021-06-04T16:53:46Z</dcterms:modified>
</cp:coreProperties>
</file>