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6"/>
  </p:sldMasterIdLst>
  <p:notesMasterIdLst>
    <p:notesMasterId r:id="rId22"/>
  </p:notesMasterIdLst>
  <p:sldIdLst>
    <p:sldId id="264" r:id="rId7"/>
    <p:sldId id="259" r:id="rId8"/>
    <p:sldId id="296" r:id="rId9"/>
    <p:sldId id="852" r:id="rId10"/>
    <p:sldId id="1343" r:id="rId11"/>
    <p:sldId id="1336" r:id="rId12"/>
    <p:sldId id="853" r:id="rId13"/>
    <p:sldId id="294" r:id="rId14"/>
    <p:sldId id="1339" r:id="rId15"/>
    <p:sldId id="1341" r:id="rId16"/>
    <p:sldId id="1342" r:id="rId17"/>
    <p:sldId id="290" r:id="rId18"/>
    <p:sldId id="1344" r:id="rId19"/>
    <p:sldId id="763" r:id="rId20"/>
    <p:sldId id="1338"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ements, Andrea" initials="CA" lastIdx="2" clrIdx="0">
    <p:extLst>
      <p:ext uri="{19B8F6BF-5375-455C-9EA6-DF929625EA0E}">
        <p15:presenceInfo xmlns:p15="http://schemas.microsoft.com/office/powerpoint/2012/main" userId="S::clements.andrea@epa.gov::b6168093-ff17-43b1-945c-fbcdf48a5c6a" providerId="AD"/>
      </p:ext>
    </p:extLst>
  </p:cmAuthor>
  <p:cmAuthor id="2" name="Hagler, Gayle" initials="HG" lastIdx="27" clrIdx="1">
    <p:extLst>
      <p:ext uri="{19B8F6BF-5375-455C-9EA6-DF929625EA0E}">
        <p15:presenceInfo xmlns:p15="http://schemas.microsoft.com/office/powerpoint/2012/main" userId="S::Hagler.Gayle@epa.gov::ee1e577b-2266-45e0-9e30-b1aab7993c1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9122"/>
    <p:restoredTop sz="94674"/>
  </p:normalViewPr>
  <p:slideViewPr>
    <p:cSldViewPr snapToGrid="0" snapToObjects="1">
      <p:cViewPr varScale="1">
        <p:scale>
          <a:sx n="86" d="100"/>
          <a:sy n="86" d="100"/>
        </p:scale>
        <p:origin x="83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commentAuthors" Target="commentAuthor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16CB1B2-A772-4FE1-8734-FD393749C453}" type="datetimeFigureOut">
              <a:rPr lang="en-US" smtClean="0"/>
              <a:t>6/4/2021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1786DB-46C2-4715-879D-703947BEFF1A}" type="slidenum">
              <a:rPr lang="en-US" smtClean="0"/>
              <a:t>‹#›</a:t>
            </a:fld>
            <a:endParaRPr lang="en-US"/>
          </a:p>
        </p:txBody>
      </p:sp>
    </p:spTree>
    <p:extLst>
      <p:ext uri="{BB962C8B-B14F-4D97-AF65-F5344CB8AC3E}">
        <p14:creationId xmlns:p14="http://schemas.microsoft.com/office/powerpoint/2010/main" val="649839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71170" lvl="1" indent="-173990">
              <a:lnSpc>
                <a:spcPct val="100000"/>
              </a:lnSpc>
              <a:spcBef>
                <a:spcPts val="480"/>
              </a:spcBef>
              <a:buClr>
                <a:srgbClr val="355677"/>
              </a:buClr>
              <a:buChar char="–"/>
              <a:tabLst>
                <a:tab pos="471805" algn="l"/>
              </a:tabLst>
            </a:pPr>
            <a:endParaRPr lang="en-US" sz="2000" dirty="0">
              <a:latin typeface="+mn-lt"/>
              <a:cs typeface="Calibri"/>
            </a:endParaRPr>
          </a:p>
        </p:txBody>
      </p:sp>
      <p:sp>
        <p:nvSpPr>
          <p:cNvPr id="4" name="Slide Number Placeholder 3"/>
          <p:cNvSpPr>
            <a:spLocks noGrp="1"/>
          </p:cNvSpPr>
          <p:nvPr>
            <p:ph type="sldNum" sz="quarter" idx="5"/>
          </p:nvPr>
        </p:nvSpPr>
        <p:spPr/>
        <p:txBody>
          <a:bodyPr/>
          <a:lstStyle/>
          <a:p>
            <a:fld id="{B0366DCC-997E-4BF4-81D2-AE1DBC31F3FC}" type="slidenum">
              <a:rPr lang="en-US" smtClean="0"/>
              <a:t>14</a:t>
            </a:fld>
            <a:endParaRPr lang="en-US"/>
          </a:p>
        </p:txBody>
      </p:sp>
    </p:spTree>
    <p:extLst>
      <p:ext uri="{BB962C8B-B14F-4D97-AF65-F5344CB8AC3E}">
        <p14:creationId xmlns:p14="http://schemas.microsoft.com/office/powerpoint/2010/main" val="31105077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93047DD-9995-FD44-A959-A90FBB8CBCF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D74531-806C-954B-BA72-BACD7EF5F6AD}"/>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A0655E4B-61F1-EF4C-9B2F-C6AC4D9A7F3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BF0D4A-B8A1-AA42-A7B2-6AE1B02DBCBA}"/>
              </a:ext>
            </a:extLst>
          </p:cNvPr>
          <p:cNvSpPr>
            <a:spLocks noGrp="1"/>
          </p:cNvSpPr>
          <p:nvPr>
            <p:ph type="dt" sz="half" idx="10"/>
          </p:nvPr>
        </p:nvSpPr>
        <p:spPr/>
        <p:txBody>
          <a:bodyPr/>
          <a:lstStyle/>
          <a:p>
            <a:fld id="{68EE5BE9-F4FA-4AC8-963F-FDE4294CEA4C}" type="datetime1">
              <a:rPr lang="en-US" smtClean="0"/>
              <a:t>6/4/2021</a:t>
            </a:fld>
            <a:endParaRPr lang="en-US"/>
          </a:p>
        </p:txBody>
      </p:sp>
      <p:sp>
        <p:nvSpPr>
          <p:cNvPr id="5" name="Footer Placeholder 4">
            <a:extLst>
              <a:ext uri="{FF2B5EF4-FFF2-40B4-BE49-F238E27FC236}">
                <a16:creationId xmlns:a16="http://schemas.microsoft.com/office/drawing/2014/main" id="{45F253A5-BCA4-D441-96DF-1607CD7EB64C}"/>
              </a:ext>
            </a:extLst>
          </p:cNvPr>
          <p:cNvSpPr>
            <a:spLocks noGrp="1"/>
          </p:cNvSpPr>
          <p:nvPr>
            <p:ph type="ftr" sz="quarter" idx="11"/>
          </p:nvPr>
        </p:nvSpPr>
        <p:spPr/>
        <p:txBody>
          <a:bodyPr/>
          <a:lstStyle/>
          <a:p>
            <a:r>
              <a:rPr lang="en-US"/>
              <a:t>U.S. Environmental Protection Agency</a:t>
            </a:r>
          </a:p>
        </p:txBody>
      </p:sp>
      <p:sp>
        <p:nvSpPr>
          <p:cNvPr id="6" name="Slide Number Placeholder 5">
            <a:extLst>
              <a:ext uri="{FF2B5EF4-FFF2-40B4-BE49-F238E27FC236}">
                <a16:creationId xmlns:a16="http://schemas.microsoft.com/office/drawing/2014/main" id="{63F3F65C-D98E-A34E-9D72-195E9DA581A5}"/>
              </a:ext>
            </a:extLst>
          </p:cNvPr>
          <p:cNvSpPr>
            <a:spLocks noGrp="1"/>
          </p:cNvSpPr>
          <p:nvPr>
            <p:ph type="sldNum" sz="quarter" idx="12"/>
          </p:nvPr>
        </p:nvSpPr>
        <p:spPr/>
        <p:txBody>
          <a:bodyPr/>
          <a:lstStyle/>
          <a:p>
            <a:fld id="{8D9C3B4F-4B7B-9A4F-9F3C-3A4901A33979}" type="slidenum">
              <a:rPr lang="en-US" smtClean="0"/>
              <a:t>‹#›</a:t>
            </a:fld>
            <a:endParaRPr lang="en-US"/>
          </a:p>
        </p:txBody>
      </p:sp>
      <p:pic>
        <p:nvPicPr>
          <p:cNvPr id="10" name="Picture 9">
            <a:extLst>
              <a:ext uri="{FF2B5EF4-FFF2-40B4-BE49-F238E27FC236}">
                <a16:creationId xmlns:a16="http://schemas.microsoft.com/office/drawing/2014/main" id="{85394741-A623-244C-8E1E-5DAC521AB39E}"/>
              </a:ext>
            </a:extLst>
          </p:cNvPr>
          <p:cNvPicPr>
            <a:picLocks noChangeAspect="1"/>
          </p:cNvPicPr>
          <p:nvPr userDrawn="1"/>
        </p:nvPicPr>
        <p:blipFill>
          <a:blip r:embed="rId3"/>
          <a:stretch>
            <a:fillRect/>
          </a:stretch>
        </p:blipFill>
        <p:spPr>
          <a:xfrm>
            <a:off x="231295" y="371847"/>
            <a:ext cx="2445119" cy="750516"/>
          </a:xfrm>
          <a:prstGeom prst="rect">
            <a:avLst/>
          </a:prstGeom>
        </p:spPr>
      </p:pic>
    </p:spTree>
    <p:extLst>
      <p:ext uri="{BB962C8B-B14F-4D97-AF65-F5344CB8AC3E}">
        <p14:creationId xmlns:p14="http://schemas.microsoft.com/office/powerpoint/2010/main" val="7167419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8F7D3294-63A1-6D4F-A7A7-259272BA657B}"/>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CD463EEF-3D13-9C47-8C3E-E737BCF21E9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ED78D3-D604-184B-8FBC-4247540C5F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3F22EC-0E2A-D941-BFF1-E5C2AAEECC87}"/>
              </a:ext>
            </a:extLst>
          </p:cNvPr>
          <p:cNvSpPr>
            <a:spLocks noGrp="1"/>
          </p:cNvSpPr>
          <p:nvPr>
            <p:ph type="dt" sz="half" idx="10"/>
          </p:nvPr>
        </p:nvSpPr>
        <p:spPr/>
        <p:txBody>
          <a:bodyPr/>
          <a:lstStyle/>
          <a:p>
            <a:fld id="{8EC8B8F1-E34A-4337-9557-F675F2B1ED0B}" type="datetime1">
              <a:rPr lang="en-US" smtClean="0"/>
              <a:t>6/4/2021</a:t>
            </a:fld>
            <a:endParaRPr lang="en-US"/>
          </a:p>
        </p:txBody>
      </p:sp>
      <p:sp>
        <p:nvSpPr>
          <p:cNvPr id="5" name="Footer Placeholder 4">
            <a:extLst>
              <a:ext uri="{FF2B5EF4-FFF2-40B4-BE49-F238E27FC236}">
                <a16:creationId xmlns:a16="http://schemas.microsoft.com/office/drawing/2014/main" id="{0B565B96-A44A-BF42-9011-6627A7778930}"/>
              </a:ext>
            </a:extLst>
          </p:cNvPr>
          <p:cNvSpPr>
            <a:spLocks noGrp="1"/>
          </p:cNvSpPr>
          <p:nvPr>
            <p:ph type="ftr" sz="quarter" idx="11"/>
          </p:nvPr>
        </p:nvSpPr>
        <p:spPr/>
        <p:txBody>
          <a:bodyPr/>
          <a:lstStyle/>
          <a:p>
            <a:r>
              <a:rPr lang="en-US"/>
              <a:t>U.S. Environmental Protection Agency</a:t>
            </a:r>
          </a:p>
        </p:txBody>
      </p:sp>
      <p:sp>
        <p:nvSpPr>
          <p:cNvPr id="6" name="Slide Number Placeholder 5">
            <a:extLst>
              <a:ext uri="{FF2B5EF4-FFF2-40B4-BE49-F238E27FC236}">
                <a16:creationId xmlns:a16="http://schemas.microsoft.com/office/drawing/2014/main" id="{01076543-C031-AD47-BDCE-4DCC474DDB27}"/>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1691563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F9D10236-3734-4E40-A75A-A178A7DE0B53}"/>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Vertical Title 1">
            <a:extLst>
              <a:ext uri="{FF2B5EF4-FFF2-40B4-BE49-F238E27FC236}">
                <a16:creationId xmlns:a16="http://schemas.microsoft.com/office/drawing/2014/main" id="{FE66A9C8-C6ED-2E45-BE97-0827984A239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4E3A35-A859-9D4D-B8AA-4C7F942C28E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F7D102-0EAC-8843-B8E8-710E67B95EAC}"/>
              </a:ext>
            </a:extLst>
          </p:cNvPr>
          <p:cNvSpPr>
            <a:spLocks noGrp="1"/>
          </p:cNvSpPr>
          <p:nvPr>
            <p:ph type="dt" sz="half" idx="10"/>
          </p:nvPr>
        </p:nvSpPr>
        <p:spPr/>
        <p:txBody>
          <a:bodyPr/>
          <a:lstStyle/>
          <a:p>
            <a:fld id="{CC04F11E-0015-42B1-8221-EB0E69114AD8}" type="datetime1">
              <a:rPr lang="en-US" smtClean="0"/>
              <a:t>6/4/2021</a:t>
            </a:fld>
            <a:endParaRPr lang="en-US" dirty="0"/>
          </a:p>
        </p:txBody>
      </p:sp>
      <p:sp>
        <p:nvSpPr>
          <p:cNvPr id="5" name="Footer Placeholder 4">
            <a:extLst>
              <a:ext uri="{FF2B5EF4-FFF2-40B4-BE49-F238E27FC236}">
                <a16:creationId xmlns:a16="http://schemas.microsoft.com/office/drawing/2014/main" id="{6F8E110C-580C-B44B-8862-98AFF17C48C5}"/>
              </a:ext>
            </a:extLst>
          </p:cNvPr>
          <p:cNvSpPr>
            <a:spLocks noGrp="1"/>
          </p:cNvSpPr>
          <p:nvPr>
            <p:ph type="ftr" sz="quarter" idx="11"/>
          </p:nvPr>
        </p:nvSpPr>
        <p:spPr/>
        <p:txBody>
          <a:bodyPr/>
          <a:lstStyle/>
          <a:p>
            <a:r>
              <a:rPr lang="en-US"/>
              <a:t>U.S. Environmental Protection Agency</a:t>
            </a:r>
          </a:p>
        </p:txBody>
      </p:sp>
      <p:sp>
        <p:nvSpPr>
          <p:cNvPr id="6" name="Slide Number Placeholder 5">
            <a:extLst>
              <a:ext uri="{FF2B5EF4-FFF2-40B4-BE49-F238E27FC236}">
                <a16:creationId xmlns:a16="http://schemas.microsoft.com/office/drawing/2014/main" id="{F5345A76-0C8C-D54F-A0BB-DA0F6838B2DC}"/>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13842493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BAF423B1-A0A9-2044-BC25-8C4E5AC6D265}"/>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A702A74D-ABC9-DA43-B9E5-273F903F2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DB64E6-AD2A-2943-A9A1-E2D88AA3EA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8648F-9467-884A-93DD-C81D8F719FF5}"/>
              </a:ext>
            </a:extLst>
          </p:cNvPr>
          <p:cNvSpPr>
            <a:spLocks noGrp="1"/>
          </p:cNvSpPr>
          <p:nvPr>
            <p:ph type="dt" sz="half" idx="10"/>
          </p:nvPr>
        </p:nvSpPr>
        <p:spPr/>
        <p:txBody>
          <a:bodyPr/>
          <a:lstStyle/>
          <a:p>
            <a:fld id="{ED9C3593-3CE5-4F02-8B38-89C943A6C985}" type="datetime1">
              <a:rPr lang="en-US" smtClean="0"/>
              <a:t>6/4/2021</a:t>
            </a:fld>
            <a:endParaRPr lang="en-US"/>
          </a:p>
        </p:txBody>
      </p:sp>
      <p:sp>
        <p:nvSpPr>
          <p:cNvPr id="5" name="Footer Placeholder 4">
            <a:extLst>
              <a:ext uri="{FF2B5EF4-FFF2-40B4-BE49-F238E27FC236}">
                <a16:creationId xmlns:a16="http://schemas.microsoft.com/office/drawing/2014/main" id="{B8FEA4F9-0225-7842-ADAC-D59F7D5F77D9}"/>
              </a:ext>
            </a:extLst>
          </p:cNvPr>
          <p:cNvSpPr>
            <a:spLocks noGrp="1"/>
          </p:cNvSpPr>
          <p:nvPr>
            <p:ph type="ftr" sz="quarter" idx="11"/>
          </p:nvPr>
        </p:nvSpPr>
        <p:spPr/>
        <p:txBody>
          <a:bodyPr/>
          <a:lstStyle/>
          <a:p>
            <a:r>
              <a:rPr lang="en-US"/>
              <a:t>U.S. Environmental Protection Agency</a:t>
            </a:r>
          </a:p>
        </p:txBody>
      </p:sp>
      <p:sp>
        <p:nvSpPr>
          <p:cNvPr id="6" name="Slide Number Placeholder 5">
            <a:extLst>
              <a:ext uri="{FF2B5EF4-FFF2-40B4-BE49-F238E27FC236}">
                <a16:creationId xmlns:a16="http://schemas.microsoft.com/office/drawing/2014/main" id="{3C059BBD-A90D-9C49-A03B-2825559B92DE}"/>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176210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103449D0-0EE0-2E4D-9602-53CFE60A8901}"/>
              </a:ext>
            </a:extLst>
          </p:cNvPr>
          <p:cNvPicPr>
            <a:picLocks noChangeAspect="1"/>
          </p:cNvPicPr>
          <p:nvPr userDrawn="1"/>
        </p:nvPicPr>
        <p:blipFill>
          <a:blip r:embed="rId2"/>
          <a:stretch>
            <a:fillRect/>
          </a:stretch>
        </p:blipFill>
        <p:spPr>
          <a:xfrm>
            <a:off x="0" y="0"/>
            <a:ext cx="12192000" cy="744855"/>
          </a:xfrm>
          <a:prstGeom prst="rect">
            <a:avLst/>
          </a:prstGeom>
        </p:spPr>
      </p:pic>
      <p:sp>
        <p:nvSpPr>
          <p:cNvPr id="2" name="Title 1">
            <a:extLst>
              <a:ext uri="{FF2B5EF4-FFF2-40B4-BE49-F238E27FC236}">
                <a16:creationId xmlns:a16="http://schemas.microsoft.com/office/drawing/2014/main" id="{23E42182-9BCC-EA43-8F60-B2D72BC8A2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1D92C2-FFA6-5F45-8B64-DE2D66449E4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BCCFE-C477-0D43-AD60-E853E721FD8E}"/>
              </a:ext>
            </a:extLst>
          </p:cNvPr>
          <p:cNvSpPr>
            <a:spLocks noGrp="1"/>
          </p:cNvSpPr>
          <p:nvPr>
            <p:ph type="dt" sz="half" idx="10"/>
          </p:nvPr>
        </p:nvSpPr>
        <p:spPr/>
        <p:txBody>
          <a:bodyPr/>
          <a:lstStyle/>
          <a:p>
            <a:fld id="{5218334F-3A6E-41B6-AA92-B6B2551E2961}" type="datetime1">
              <a:rPr lang="en-US" smtClean="0"/>
              <a:t>6/4/2021</a:t>
            </a:fld>
            <a:endParaRPr lang="en-US"/>
          </a:p>
        </p:txBody>
      </p:sp>
      <p:sp>
        <p:nvSpPr>
          <p:cNvPr id="5" name="Footer Placeholder 4">
            <a:extLst>
              <a:ext uri="{FF2B5EF4-FFF2-40B4-BE49-F238E27FC236}">
                <a16:creationId xmlns:a16="http://schemas.microsoft.com/office/drawing/2014/main" id="{36821D9C-B28F-7449-90BE-DDD501CE0091}"/>
              </a:ext>
            </a:extLst>
          </p:cNvPr>
          <p:cNvSpPr>
            <a:spLocks noGrp="1"/>
          </p:cNvSpPr>
          <p:nvPr>
            <p:ph type="ftr" sz="quarter" idx="11"/>
          </p:nvPr>
        </p:nvSpPr>
        <p:spPr/>
        <p:txBody>
          <a:bodyPr/>
          <a:lstStyle/>
          <a:p>
            <a:r>
              <a:rPr lang="en-US"/>
              <a:t>U.S. Environmental Protection Agency</a:t>
            </a:r>
          </a:p>
        </p:txBody>
      </p:sp>
      <p:sp>
        <p:nvSpPr>
          <p:cNvPr id="6" name="Slide Number Placeholder 5">
            <a:extLst>
              <a:ext uri="{FF2B5EF4-FFF2-40B4-BE49-F238E27FC236}">
                <a16:creationId xmlns:a16="http://schemas.microsoft.com/office/drawing/2014/main" id="{FF674F31-C832-F343-A511-B32610000789}"/>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2263477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5FBE31DF-A6D5-BD45-9B71-960BB6C707FF}"/>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CD6DF934-BE9E-674B-89BB-9F85225D2C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DA19420-E610-9442-BD7A-322F6D60DBA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FDE696A-8D11-5A47-AC31-DFCA6D35F4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9525E7-D225-DF49-BDC0-7D7F25BEA39F}"/>
              </a:ext>
            </a:extLst>
          </p:cNvPr>
          <p:cNvSpPr>
            <a:spLocks noGrp="1"/>
          </p:cNvSpPr>
          <p:nvPr>
            <p:ph type="dt" sz="half" idx="10"/>
          </p:nvPr>
        </p:nvSpPr>
        <p:spPr/>
        <p:txBody>
          <a:bodyPr/>
          <a:lstStyle/>
          <a:p>
            <a:fld id="{808A60E6-1B0E-4AEB-B353-8E0D8F8A3BFB}" type="datetime1">
              <a:rPr lang="en-US" smtClean="0"/>
              <a:t>6/4/2021</a:t>
            </a:fld>
            <a:endParaRPr lang="en-US"/>
          </a:p>
        </p:txBody>
      </p:sp>
      <p:sp>
        <p:nvSpPr>
          <p:cNvPr id="6" name="Footer Placeholder 5">
            <a:extLst>
              <a:ext uri="{FF2B5EF4-FFF2-40B4-BE49-F238E27FC236}">
                <a16:creationId xmlns:a16="http://schemas.microsoft.com/office/drawing/2014/main" id="{9E3173F0-5FE9-804A-A7C5-2440A8275827}"/>
              </a:ext>
            </a:extLst>
          </p:cNvPr>
          <p:cNvSpPr>
            <a:spLocks noGrp="1"/>
          </p:cNvSpPr>
          <p:nvPr>
            <p:ph type="ftr" sz="quarter" idx="11"/>
          </p:nvPr>
        </p:nvSpPr>
        <p:spPr/>
        <p:txBody>
          <a:bodyPr/>
          <a:lstStyle/>
          <a:p>
            <a:r>
              <a:rPr lang="en-US"/>
              <a:t>U.S. Environmental Protection Agency</a:t>
            </a:r>
          </a:p>
        </p:txBody>
      </p:sp>
      <p:sp>
        <p:nvSpPr>
          <p:cNvPr id="7" name="Slide Number Placeholder 6">
            <a:extLst>
              <a:ext uri="{FF2B5EF4-FFF2-40B4-BE49-F238E27FC236}">
                <a16:creationId xmlns:a16="http://schemas.microsoft.com/office/drawing/2014/main" id="{B49B1D08-A637-4442-836E-58D664E3361D}"/>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22599443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2363604C-7524-F643-89EE-A32E01FCCF6A}"/>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AC652A70-6D81-9147-A6B2-0133A152E32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DF13A5-8058-CF4D-98C7-9A9A5F36C4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A25D36-FF3E-7449-A928-4F9C0EB236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BD1356-A70C-BE47-82F0-A52F31D29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54ED689-3D40-284F-BC42-54A139A2D0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094458-A111-8247-A174-115CE0272605}"/>
              </a:ext>
            </a:extLst>
          </p:cNvPr>
          <p:cNvSpPr>
            <a:spLocks noGrp="1"/>
          </p:cNvSpPr>
          <p:nvPr>
            <p:ph type="dt" sz="half" idx="10"/>
          </p:nvPr>
        </p:nvSpPr>
        <p:spPr/>
        <p:txBody>
          <a:bodyPr/>
          <a:lstStyle/>
          <a:p>
            <a:fld id="{5523E9DD-74D4-4779-B57E-A31198BE38AA}" type="datetime1">
              <a:rPr lang="en-US" smtClean="0"/>
              <a:t>6/4/2021</a:t>
            </a:fld>
            <a:endParaRPr lang="en-US"/>
          </a:p>
        </p:txBody>
      </p:sp>
      <p:sp>
        <p:nvSpPr>
          <p:cNvPr id="8" name="Footer Placeholder 7">
            <a:extLst>
              <a:ext uri="{FF2B5EF4-FFF2-40B4-BE49-F238E27FC236}">
                <a16:creationId xmlns:a16="http://schemas.microsoft.com/office/drawing/2014/main" id="{94151088-0972-A54C-A0C0-9412B04BE1E7}"/>
              </a:ext>
            </a:extLst>
          </p:cNvPr>
          <p:cNvSpPr>
            <a:spLocks noGrp="1"/>
          </p:cNvSpPr>
          <p:nvPr>
            <p:ph type="ftr" sz="quarter" idx="11"/>
          </p:nvPr>
        </p:nvSpPr>
        <p:spPr/>
        <p:txBody>
          <a:bodyPr/>
          <a:lstStyle/>
          <a:p>
            <a:r>
              <a:rPr lang="en-US"/>
              <a:t>U.S. Environmental Protection Agency</a:t>
            </a:r>
          </a:p>
        </p:txBody>
      </p:sp>
      <p:sp>
        <p:nvSpPr>
          <p:cNvPr id="9" name="Slide Number Placeholder 8">
            <a:extLst>
              <a:ext uri="{FF2B5EF4-FFF2-40B4-BE49-F238E27FC236}">
                <a16:creationId xmlns:a16="http://schemas.microsoft.com/office/drawing/2014/main" id="{BD6F65B1-1811-CC44-A2F7-78C7A7BE8C84}"/>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439238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C2451C8F-0C41-4C4C-9D38-9B748429E22C}"/>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6ABDD63C-2253-704C-A0A5-B596C23F950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53528A-694A-BF41-8F48-95BB5315FA6A}"/>
              </a:ext>
            </a:extLst>
          </p:cNvPr>
          <p:cNvSpPr>
            <a:spLocks noGrp="1"/>
          </p:cNvSpPr>
          <p:nvPr>
            <p:ph type="dt" sz="half" idx="10"/>
          </p:nvPr>
        </p:nvSpPr>
        <p:spPr/>
        <p:txBody>
          <a:bodyPr/>
          <a:lstStyle/>
          <a:p>
            <a:fld id="{56A760BA-0922-4765-9289-49176D7635D7}" type="datetime1">
              <a:rPr lang="en-US" smtClean="0"/>
              <a:t>6/4/2021</a:t>
            </a:fld>
            <a:endParaRPr lang="en-US"/>
          </a:p>
        </p:txBody>
      </p:sp>
      <p:sp>
        <p:nvSpPr>
          <p:cNvPr id="4" name="Footer Placeholder 3">
            <a:extLst>
              <a:ext uri="{FF2B5EF4-FFF2-40B4-BE49-F238E27FC236}">
                <a16:creationId xmlns:a16="http://schemas.microsoft.com/office/drawing/2014/main" id="{F37CE9E9-76B2-C148-AA8C-53536E9E7EEC}"/>
              </a:ext>
            </a:extLst>
          </p:cNvPr>
          <p:cNvSpPr>
            <a:spLocks noGrp="1"/>
          </p:cNvSpPr>
          <p:nvPr>
            <p:ph type="ftr" sz="quarter" idx="11"/>
          </p:nvPr>
        </p:nvSpPr>
        <p:spPr/>
        <p:txBody>
          <a:bodyPr/>
          <a:lstStyle/>
          <a:p>
            <a:r>
              <a:rPr lang="en-US"/>
              <a:t>U.S. Environmental Protection Agency</a:t>
            </a:r>
          </a:p>
        </p:txBody>
      </p:sp>
      <p:sp>
        <p:nvSpPr>
          <p:cNvPr id="5" name="Slide Number Placeholder 4">
            <a:extLst>
              <a:ext uri="{FF2B5EF4-FFF2-40B4-BE49-F238E27FC236}">
                <a16:creationId xmlns:a16="http://schemas.microsoft.com/office/drawing/2014/main" id="{3F719A9D-6B82-024B-BD5C-CE72B4854134}"/>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4143085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0FA87FF-C067-9840-99B5-ECD1F5A6767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Date Placeholder 1">
            <a:extLst>
              <a:ext uri="{FF2B5EF4-FFF2-40B4-BE49-F238E27FC236}">
                <a16:creationId xmlns:a16="http://schemas.microsoft.com/office/drawing/2014/main" id="{E9D688B0-8B0F-E44F-A305-E971E4584E6E}"/>
              </a:ext>
            </a:extLst>
          </p:cNvPr>
          <p:cNvSpPr>
            <a:spLocks noGrp="1"/>
          </p:cNvSpPr>
          <p:nvPr>
            <p:ph type="dt" sz="half" idx="10"/>
          </p:nvPr>
        </p:nvSpPr>
        <p:spPr/>
        <p:txBody>
          <a:bodyPr/>
          <a:lstStyle/>
          <a:p>
            <a:fld id="{E53BEA47-855B-4D78-A3DC-9998B64D9D78}" type="datetime1">
              <a:rPr lang="en-US" smtClean="0"/>
              <a:t>6/4/2021</a:t>
            </a:fld>
            <a:endParaRPr lang="en-US"/>
          </a:p>
        </p:txBody>
      </p:sp>
      <p:sp>
        <p:nvSpPr>
          <p:cNvPr id="3" name="Footer Placeholder 2">
            <a:extLst>
              <a:ext uri="{FF2B5EF4-FFF2-40B4-BE49-F238E27FC236}">
                <a16:creationId xmlns:a16="http://schemas.microsoft.com/office/drawing/2014/main" id="{5D677BA4-34DD-F949-8D9E-F6E1B58C7DAA}"/>
              </a:ext>
            </a:extLst>
          </p:cNvPr>
          <p:cNvSpPr>
            <a:spLocks noGrp="1"/>
          </p:cNvSpPr>
          <p:nvPr>
            <p:ph type="ftr" sz="quarter" idx="11"/>
          </p:nvPr>
        </p:nvSpPr>
        <p:spPr/>
        <p:txBody>
          <a:bodyPr/>
          <a:lstStyle/>
          <a:p>
            <a:r>
              <a:rPr lang="en-US"/>
              <a:t>U.S. Environmental Protection Agency</a:t>
            </a:r>
          </a:p>
        </p:txBody>
      </p:sp>
      <p:sp>
        <p:nvSpPr>
          <p:cNvPr id="4" name="Slide Number Placeholder 3">
            <a:extLst>
              <a:ext uri="{FF2B5EF4-FFF2-40B4-BE49-F238E27FC236}">
                <a16:creationId xmlns:a16="http://schemas.microsoft.com/office/drawing/2014/main" id="{74011E4A-8C69-084D-88A1-ECB23714C5C9}"/>
              </a:ext>
            </a:extLst>
          </p:cNvPr>
          <p:cNvSpPr>
            <a:spLocks noGrp="1"/>
          </p:cNvSpPr>
          <p:nvPr>
            <p:ph type="sldNum" sz="quarter" idx="12"/>
          </p:nvPr>
        </p:nvSpPr>
        <p:spPr/>
        <p:txBody>
          <a:bodyPr/>
          <a:lstStyle/>
          <a:p>
            <a:fld id="{8D9C3B4F-4B7B-9A4F-9F3C-3A4901A33979}" type="slidenum">
              <a:rPr lang="en-US" smtClean="0"/>
              <a:t>‹#›</a:t>
            </a:fld>
            <a:endParaRPr lang="en-US"/>
          </a:p>
        </p:txBody>
      </p:sp>
      <p:pic>
        <p:nvPicPr>
          <p:cNvPr id="8" name="Picture 7">
            <a:extLst>
              <a:ext uri="{FF2B5EF4-FFF2-40B4-BE49-F238E27FC236}">
                <a16:creationId xmlns:a16="http://schemas.microsoft.com/office/drawing/2014/main" id="{0192F557-0AE6-FC4C-BE75-365CF898B2A3}"/>
              </a:ext>
            </a:extLst>
          </p:cNvPr>
          <p:cNvPicPr>
            <a:picLocks noChangeAspect="1"/>
          </p:cNvPicPr>
          <p:nvPr userDrawn="1"/>
        </p:nvPicPr>
        <p:blipFill>
          <a:blip r:embed="rId3"/>
          <a:stretch>
            <a:fillRect/>
          </a:stretch>
        </p:blipFill>
        <p:spPr>
          <a:xfrm>
            <a:off x="231295" y="371847"/>
            <a:ext cx="2445119" cy="750516"/>
          </a:xfrm>
          <a:prstGeom prst="rect">
            <a:avLst/>
          </a:prstGeom>
        </p:spPr>
      </p:pic>
    </p:spTree>
    <p:extLst>
      <p:ext uri="{BB962C8B-B14F-4D97-AF65-F5344CB8AC3E}">
        <p14:creationId xmlns:p14="http://schemas.microsoft.com/office/powerpoint/2010/main" val="960392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364ABFF2-8CC1-E24B-AE0B-C6F49FD9D79A}"/>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54259204-7483-294D-961C-819A95A40D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719F59-5E26-D149-A6B0-563EE15099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90CE9E-9E35-834D-B166-84F84B3189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418D6C-4313-0A46-B8E2-DD56394B3209}"/>
              </a:ext>
            </a:extLst>
          </p:cNvPr>
          <p:cNvSpPr>
            <a:spLocks noGrp="1"/>
          </p:cNvSpPr>
          <p:nvPr>
            <p:ph type="dt" sz="half" idx="10"/>
          </p:nvPr>
        </p:nvSpPr>
        <p:spPr/>
        <p:txBody>
          <a:bodyPr/>
          <a:lstStyle/>
          <a:p>
            <a:fld id="{0141D871-667B-43D7-AAF2-12ED73719ACC}" type="datetime1">
              <a:rPr lang="en-US" smtClean="0"/>
              <a:t>6/4/2021</a:t>
            </a:fld>
            <a:endParaRPr lang="en-US"/>
          </a:p>
        </p:txBody>
      </p:sp>
      <p:sp>
        <p:nvSpPr>
          <p:cNvPr id="6" name="Footer Placeholder 5">
            <a:extLst>
              <a:ext uri="{FF2B5EF4-FFF2-40B4-BE49-F238E27FC236}">
                <a16:creationId xmlns:a16="http://schemas.microsoft.com/office/drawing/2014/main" id="{87A92945-F5A7-4644-B576-E5EAF28EEDA1}"/>
              </a:ext>
            </a:extLst>
          </p:cNvPr>
          <p:cNvSpPr>
            <a:spLocks noGrp="1"/>
          </p:cNvSpPr>
          <p:nvPr>
            <p:ph type="ftr" sz="quarter" idx="11"/>
          </p:nvPr>
        </p:nvSpPr>
        <p:spPr/>
        <p:txBody>
          <a:bodyPr/>
          <a:lstStyle/>
          <a:p>
            <a:r>
              <a:rPr lang="en-US"/>
              <a:t>U.S. Environmental Protection Agency</a:t>
            </a:r>
          </a:p>
        </p:txBody>
      </p:sp>
      <p:sp>
        <p:nvSpPr>
          <p:cNvPr id="7" name="Slide Number Placeholder 6">
            <a:extLst>
              <a:ext uri="{FF2B5EF4-FFF2-40B4-BE49-F238E27FC236}">
                <a16:creationId xmlns:a16="http://schemas.microsoft.com/office/drawing/2014/main" id="{C4FDBDCE-4783-4941-9BCF-7833A952E9F3}"/>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27257943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Content Placeholder 4">
            <a:extLst>
              <a:ext uri="{FF2B5EF4-FFF2-40B4-BE49-F238E27FC236}">
                <a16:creationId xmlns:a16="http://schemas.microsoft.com/office/drawing/2014/main" id="{BCAFB4E2-0833-9643-B9F6-1F261141EFF9}"/>
              </a:ext>
            </a:extLst>
          </p:cNvPr>
          <p:cNvPicPr>
            <a:picLocks noChangeAspect="1"/>
          </p:cNvPicPr>
          <p:nvPr userDrawn="1"/>
        </p:nvPicPr>
        <p:blipFill>
          <a:blip r:embed="rId2"/>
          <a:stretch>
            <a:fillRect/>
          </a:stretch>
        </p:blipFill>
        <p:spPr>
          <a:xfrm>
            <a:off x="0" y="6113145"/>
            <a:ext cx="12192000" cy="744855"/>
          </a:xfrm>
          <a:prstGeom prst="rect">
            <a:avLst/>
          </a:prstGeom>
        </p:spPr>
      </p:pic>
      <p:sp>
        <p:nvSpPr>
          <p:cNvPr id="2" name="Title 1">
            <a:extLst>
              <a:ext uri="{FF2B5EF4-FFF2-40B4-BE49-F238E27FC236}">
                <a16:creationId xmlns:a16="http://schemas.microsoft.com/office/drawing/2014/main" id="{B5401600-E6B4-984A-B2A7-329622914C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425A47C-6047-3A4D-B702-B2FAA41ED2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D86539-2168-C047-AAE5-42B1BC6663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5AF43B-FE1D-7247-A1EC-1682FB3AEB8A}"/>
              </a:ext>
            </a:extLst>
          </p:cNvPr>
          <p:cNvSpPr>
            <a:spLocks noGrp="1"/>
          </p:cNvSpPr>
          <p:nvPr>
            <p:ph type="dt" sz="half" idx="10"/>
          </p:nvPr>
        </p:nvSpPr>
        <p:spPr/>
        <p:txBody>
          <a:bodyPr/>
          <a:lstStyle/>
          <a:p>
            <a:fld id="{019E1F5B-3FE8-4CD3-A300-600B85C9F8BD}" type="datetime1">
              <a:rPr lang="en-US" smtClean="0"/>
              <a:t>6/4/2021</a:t>
            </a:fld>
            <a:endParaRPr lang="en-US"/>
          </a:p>
        </p:txBody>
      </p:sp>
      <p:sp>
        <p:nvSpPr>
          <p:cNvPr id="6" name="Footer Placeholder 5">
            <a:extLst>
              <a:ext uri="{FF2B5EF4-FFF2-40B4-BE49-F238E27FC236}">
                <a16:creationId xmlns:a16="http://schemas.microsoft.com/office/drawing/2014/main" id="{A13D83DA-5F27-A24B-87B2-C611D580E927}"/>
              </a:ext>
            </a:extLst>
          </p:cNvPr>
          <p:cNvSpPr>
            <a:spLocks noGrp="1"/>
          </p:cNvSpPr>
          <p:nvPr>
            <p:ph type="ftr" sz="quarter" idx="11"/>
          </p:nvPr>
        </p:nvSpPr>
        <p:spPr/>
        <p:txBody>
          <a:bodyPr/>
          <a:lstStyle/>
          <a:p>
            <a:r>
              <a:rPr lang="en-US"/>
              <a:t>U.S. Environmental Protection Agency</a:t>
            </a:r>
          </a:p>
        </p:txBody>
      </p:sp>
      <p:sp>
        <p:nvSpPr>
          <p:cNvPr id="7" name="Slide Number Placeholder 6">
            <a:extLst>
              <a:ext uri="{FF2B5EF4-FFF2-40B4-BE49-F238E27FC236}">
                <a16:creationId xmlns:a16="http://schemas.microsoft.com/office/drawing/2014/main" id="{6C985125-34C8-B444-B874-9ABE0F9D2EDD}"/>
              </a:ext>
            </a:extLst>
          </p:cNvPr>
          <p:cNvSpPr>
            <a:spLocks noGrp="1"/>
          </p:cNvSpPr>
          <p:nvPr>
            <p:ph type="sldNum" sz="quarter" idx="12"/>
          </p:nvPr>
        </p:nvSpPr>
        <p:spPr/>
        <p:txBody>
          <a:bodyPr/>
          <a:lstStyle/>
          <a:p>
            <a:fld id="{8D9C3B4F-4B7B-9A4F-9F3C-3A4901A33979}" type="slidenum">
              <a:rPr lang="en-US" smtClean="0"/>
              <a:t>‹#›</a:t>
            </a:fld>
            <a:endParaRPr lang="en-US"/>
          </a:p>
        </p:txBody>
      </p:sp>
    </p:spTree>
    <p:extLst>
      <p:ext uri="{BB962C8B-B14F-4D97-AF65-F5344CB8AC3E}">
        <p14:creationId xmlns:p14="http://schemas.microsoft.com/office/powerpoint/2010/main" val="3609775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9B5DF8-78FD-5841-BD28-013B751C26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3CEF579-F39A-5544-9409-0394F3A999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6CAFEA-DB91-8848-88FE-0F2D2FFA0D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E38AB7-AD48-4B4E-9654-EE66C3C35B13}" type="datetime1">
              <a:rPr lang="en-US" smtClean="0"/>
              <a:t>6/4/2021</a:t>
            </a:fld>
            <a:endParaRPr lang="en-US"/>
          </a:p>
        </p:txBody>
      </p:sp>
      <p:sp>
        <p:nvSpPr>
          <p:cNvPr id="5" name="Footer Placeholder 4">
            <a:extLst>
              <a:ext uri="{FF2B5EF4-FFF2-40B4-BE49-F238E27FC236}">
                <a16:creationId xmlns:a16="http://schemas.microsoft.com/office/drawing/2014/main" id="{2B4B3497-91C7-1048-BCE6-DC58EBE319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U.S. Environmental Protection Agency</a:t>
            </a:r>
          </a:p>
        </p:txBody>
      </p:sp>
      <p:sp>
        <p:nvSpPr>
          <p:cNvPr id="6" name="Slide Number Placeholder 5">
            <a:extLst>
              <a:ext uri="{FF2B5EF4-FFF2-40B4-BE49-F238E27FC236}">
                <a16:creationId xmlns:a16="http://schemas.microsoft.com/office/drawing/2014/main" id="{7064A5EE-3E3D-B348-A4A0-7369138FC5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C3B4F-4B7B-9A4F-9F3C-3A4901A33979}" type="slidenum">
              <a:rPr lang="en-US" smtClean="0"/>
              <a:t>‹#›</a:t>
            </a:fld>
            <a:endParaRPr lang="en-US"/>
          </a:p>
        </p:txBody>
      </p:sp>
    </p:spTree>
    <p:extLst>
      <p:ext uri="{BB962C8B-B14F-4D97-AF65-F5344CB8AC3E}">
        <p14:creationId xmlns:p14="http://schemas.microsoft.com/office/powerpoint/2010/main" val="884944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doi.org/10.1016/j.atmosenv.2021.118432" TargetMode="Externa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www.epa.gov/air-sensor-toolbox/epa-air-sensor-research-overview" TargetMode="External"/><Relationship Id="rId13" Type="http://schemas.openxmlformats.org/officeDocument/2006/relationships/hyperlink" Target="mailto:clements.andrea@epa.gov" TargetMode="External"/><Relationship Id="rId3" Type="http://schemas.openxmlformats.org/officeDocument/2006/relationships/hyperlink" Target="https://www.epa.gov/air-sensor-toolbox/how-use-air-sensors-air-sensor-guidebook" TargetMode="External"/><Relationship Id="rId7" Type="http://schemas.openxmlformats.org/officeDocument/2006/relationships/hyperlink" Target="https://www.epa.gov/air-sensor-toolbox/technical-approaches-sensor-data-airnow-fire-and-smoke-map" TargetMode="External"/><Relationship Id="rId12" Type="http://schemas.openxmlformats.org/officeDocument/2006/relationships/hyperlink" Target="https://www.epa.gov/air-sensor-toolbox/educational-resources-related-air-sensor-technology" TargetMode="External"/><Relationship Id="rId2" Type="http://schemas.openxmlformats.org/officeDocument/2006/relationships/hyperlink" Target="https://www.epa.gov/air-sensor-toolbox" TargetMode="External"/><Relationship Id="rId1" Type="http://schemas.openxmlformats.org/officeDocument/2006/relationships/slideLayout" Target="../slideLayouts/slideLayout2.xml"/><Relationship Id="rId6" Type="http://schemas.openxmlformats.org/officeDocument/2006/relationships/hyperlink" Target="https://www.epa.gov/air-sensor-toolbox/air-sensor-performance-targets-and-testing-protocols" TargetMode="External"/><Relationship Id="rId11" Type="http://schemas.openxmlformats.org/officeDocument/2006/relationships/hyperlink" Target="https://www.epa.gov/air-sensor-toolbox/air-sensor-collocation-instruction-guide" TargetMode="External"/><Relationship Id="rId5" Type="http://schemas.openxmlformats.org/officeDocument/2006/relationships/hyperlink" Target="https://www.epa.gov/air-sensor-toolbox/air-sensor-evaluations-conducted-other-organizations" TargetMode="External"/><Relationship Id="rId10" Type="http://schemas.openxmlformats.org/officeDocument/2006/relationships/hyperlink" Target="https://www.epa.gov/air-sensor-toolbox/technical-reports-and-journal-articles-air-sensor-technology" TargetMode="External"/><Relationship Id="rId4" Type="http://schemas.openxmlformats.org/officeDocument/2006/relationships/hyperlink" Target="https://www.epa.gov/air-sensor-toolbox/evaluation-emerging-air-sensor-performance" TargetMode="External"/><Relationship Id="rId9" Type="http://schemas.openxmlformats.org/officeDocument/2006/relationships/hyperlink" Target="https://www.epa.gov/air-sensor-toolbox/conferences-workshops-and-webinars-air-sensor-technology"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hyperlink" Target="https://doi.org/10.5194/amt-2020-413" TargetMode="External"/><Relationship Id="rId5" Type="http://schemas.openxmlformats.org/officeDocument/2006/relationships/hyperlink" Target="https://doi.org/10.3390/s20174796" TargetMode="Externa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C5FC-2F00-544A-9FD9-5109E6B999A8}"/>
              </a:ext>
            </a:extLst>
          </p:cNvPr>
          <p:cNvSpPr>
            <a:spLocks noGrp="1"/>
          </p:cNvSpPr>
          <p:nvPr>
            <p:ph type="ctrTitle"/>
          </p:nvPr>
        </p:nvSpPr>
        <p:spPr/>
        <p:txBody>
          <a:bodyPr>
            <a:normAutofit/>
          </a:bodyPr>
          <a:lstStyle/>
          <a:p>
            <a:r>
              <a:rPr lang="en-US" sz="4000" b="1" dirty="0"/>
              <a:t>Ground Monitoring of Aerosols:</a:t>
            </a:r>
            <a:br>
              <a:rPr lang="en-US" sz="4000" b="1" dirty="0"/>
            </a:br>
            <a:r>
              <a:rPr lang="en-US" sz="4000" b="1" dirty="0"/>
              <a:t>Low-Cost PM</a:t>
            </a:r>
            <a:r>
              <a:rPr lang="en-US" sz="4000" b="1" baseline="-25000" dirty="0"/>
              <a:t>2.5</a:t>
            </a:r>
            <a:r>
              <a:rPr lang="en-US" sz="4000" b="1" dirty="0"/>
              <a:t> Sensors</a:t>
            </a:r>
          </a:p>
        </p:txBody>
      </p:sp>
      <p:sp>
        <p:nvSpPr>
          <p:cNvPr id="3" name="Subtitle 2">
            <a:extLst>
              <a:ext uri="{FF2B5EF4-FFF2-40B4-BE49-F238E27FC236}">
                <a16:creationId xmlns:a16="http://schemas.microsoft.com/office/drawing/2014/main" id="{35E530EC-8F02-6C42-A63C-2E9DCF8A4C49}"/>
              </a:ext>
            </a:extLst>
          </p:cNvPr>
          <p:cNvSpPr>
            <a:spLocks noGrp="1"/>
          </p:cNvSpPr>
          <p:nvPr>
            <p:ph type="subTitle" idx="1"/>
          </p:nvPr>
        </p:nvSpPr>
        <p:spPr>
          <a:xfrm>
            <a:off x="1524000" y="3821494"/>
            <a:ext cx="9144000" cy="1655762"/>
          </a:xfrm>
        </p:spPr>
        <p:txBody>
          <a:bodyPr>
            <a:normAutofit/>
          </a:bodyPr>
          <a:lstStyle/>
          <a:p>
            <a:r>
              <a:rPr lang="en-US" sz="3200" dirty="0"/>
              <a:t>Andrea Clements, Ph.D.</a:t>
            </a:r>
          </a:p>
          <a:p>
            <a:r>
              <a:rPr lang="en-US" sz="2000" dirty="0"/>
              <a:t>Center for Environmental Measurement and Modeling</a:t>
            </a:r>
          </a:p>
          <a:p>
            <a:r>
              <a:rPr lang="en-US" sz="2000" dirty="0"/>
              <a:t>U.S. Environmental Protection Agency</a:t>
            </a:r>
          </a:p>
        </p:txBody>
      </p:sp>
      <p:sp>
        <p:nvSpPr>
          <p:cNvPr id="4" name="TextBox 3">
            <a:extLst>
              <a:ext uri="{FF2B5EF4-FFF2-40B4-BE49-F238E27FC236}">
                <a16:creationId xmlns:a16="http://schemas.microsoft.com/office/drawing/2014/main" id="{CC2F15F4-A1B0-47F6-B5BF-0EBB0818B03D}"/>
              </a:ext>
            </a:extLst>
          </p:cNvPr>
          <p:cNvSpPr txBox="1"/>
          <p:nvPr/>
        </p:nvSpPr>
        <p:spPr>
          <a:xfrm>
            <a:off x="424207" y="6053308"/>
            <a:ext cx="11623250" cy="646331"/>
          </a:xfrm>
          <a:prstGeom prst="rect">
            <a:avLst/>
          </a:prstGeom>
          <a:noFill/>
        </p:spPr>
        <p:txBody>
          <a:bodyPr wrap="square" rtlCol="0">
            <a:spAutoFit/>
          </a:bodyPr>
          <a:lstStyle/>
          <a:p>
            <a:r>
              <a:rPr lang="en-US" sz="1200" i="1" dirty="0">
                <a:solidFill>
                  <a:schemeClr val="bg1"/>
                </a:solidFill>
              </a:rPr>
              <a:t>Disclaimer: The views expressed in this presentation are those of the authors and do not necessarily represent the views or policies of the U.S. Environmental Protection Agency. Any mention of trade names, products, or services does not imply an endorsement by the U.S. Government or the U.S. Environmental Protection Agency. The EPA does not endorse any commercial products, services, or enterprises.</a:t>
            </a:r>
          </a:p>
        </p:txBody>
      </p:sp>
      <p:sp>
        <p:nvSpPr>
          <p:cNvPr id="5" name="Subtitle 2">
            <a:extLst>
              <a:ext uri="{FF2B5EF4-FFF2-40B4-BE49-F238E27FC236}">
                <a16:creationId xmlns:a16="http://schemas.microsoft.com/office/drawing/2014/main" id="{5777D578-0548-44A2-9FA6-9FBBB14502E0}"/>
              </a:ext>
            </a:extLst>
          </p:cNvPr>
          <p:cNvSpPr txBox="1">
            <a:spLocks/>
          </p:cNvSpPr>
          <p:nvPr/>
        </p:nvSpPr>
        <p:spPr>
          <a:xfrm>
            <a:off x="1524000" y="5371442"/>
            <a:ext cx="9144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000" b="1" i="1" dirty="0">
                <a:solidFill>
                  <a:schemeClr val="bg1"/>
                </a:solidFill>
              </a:rPr>
              <a:t>June 10, 2021</a:t>
            </a:r>
          </a:p>
        </p:txBody>
      </p:sp>
    </p:spTree>
    <p:extLst>
      <p:ext uri="{BB962C8B-B14F-4D97-AF65-F5344CB8AC3E}">
        <p14:creationId xmlns:p14="http://schemas.microsoft.com/office/powerpoint/2010/main" val="2793808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274320" y="313034"/>
            <a:ext cx="11612880" cy="1325563"/>
          </a:xfrm>
        </p:spPr>
        <p:txBody>
          <a:bodyPr>
            <a:normAutofit/>
          </a:bodyPr>
          <a:lstStyle/>
          <a:p>
            <a:r>
              <a:rPr lang="en-US" sz="4000" b="1" dirty="0">
                <a:solidFill>
                  <a:schemeClr val="accent5">
                    <a:lumMod val="50000"/>
                  </a:schemeClr>
                </a:solidFill>
              </a:rPr>
              <a:t>Development of the Extended U.S.-Wide Correction for  PM</a:t>
            </a:r>
            <a:r>
              <a:rPr lang="en-US" sz="4000" b="1" baseline="-25000" dirty="0">
                <a:solidFill>
                  <a:schemeClr val="accent5">
                    <a:lumMod val="50000"/>
                  </a:schemeClr>
                </a:solidFill>
              </a:rPr>
              <a:t>2.5</a:t>
            </a:r>
            <a:r>
              <a:rPr lang="en-US" sz="4000" b="1" dirty="0">
                <a:solidFill>
                  <a:schemeClr val="accent5">
                    <a:lumMod val="50000"/>
                  </a:schemeClr>
                </a:solidFill>
              </a:rPr>
              <a:t> Data from PurpleAir Sensors</a:t>
            </a: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10</a:t>
            </a:fld>
            <a:endParaRPr lang="en-US" dirty="0">
              <a:solidFill>
                <a:schemeClr val="bg1"/>
              </a:solidFill>
            </a:endParaRPr>
          </a:p>
        </p:txBody>
      </p:sp>
      <p:sp>
        <p:nvSpPr>
          <p:cNvPr id="17" name="TextBox 16">
            <a:extLst>
              <a:ext uri="{FF2B5EF4-FFF2-40B4-BE49-F238E27FC236}">
                <a16:creationId xmlns:a16="http://schemas.microsoft.com/office/drawing/2014/main" id="{BF36EB66-D2A5-41CA-B6FC-2E3EAD1EB121}"/>
              </a:ext>
            </a:extLst>
          </p:cNvPr>
          <p:cNvSpPr txBox="1"/>
          <p:nvPr/>
        </p:nvSpPr>
        <p:spPr>
          <a:xfrm>
            <a:off x="274319" y="1644981"/>
            <a:ext cx="11612881" cy="2677656"/>
          </a:xfrm>
          <a:prstGeom prst="rect">
            <a:avLst/>
          </a:prstGeom>
          <a:noFill/>
        </p:spPr>
        <p:txBody>
          <a:bodyPr wrap="square" rtlCol="0">
            <a:spAutoFit/>
          </a:bodyPr>
          <a:lstStyle/>
          <a:p>
            <a:r>
              <a:rPr lang="en-US" sz="2400" b="1" dirty="0"/>
              <a:t>Work led to development of a U.S.-wide correction equation for PurpleAir PM</a:t>
            </a:r>
            <a:r>
              <a:rPr lang="en-US" sz="2400" b="1" baseline="-25000" dirty="0"/>
              <a:t>2.5</a:t>
            </a:r>
            <a:r>
              <a:rPr lang="en-US" sz="2400" b="1" dirty="0"/>
              <a:t> data</a:t>
            </a:r>
            <a:endParaRPr lang="en-US" sz="2000" dirty="0"/>
          </a:p>
          <a:p>
            <a:pPr marL="800100" lvl="1" indent="-342900">
              <a:buFont typeface="Arial" panose="020B0604020202020204" pitchFamily="34" charset="0"/>
              <a:buChar char="•"/>
            </a:pPr>
            <a:r>
              <a:rPr lang="en-US" sz="2000" dirty="0"/>
              <a:t>Goal to develop a single model to be applied to all crowdsourced PM</a:t>
            </a:r>
            <a:r>
              <a:rPr lang="en-US" sz="2000" baseline="-25000" dirty="0"/>
              <a:t>2.5</a:t>
            </a:r>
            <a:r>
              <a:rPr lang="en-US" sz="2000" dirty="0"/>
              <a:t> data from PurpleAir sensors</a:t>
            </a:r>
          </a:p>
          <a:p>
            <a:pPr marL="800100" lvl="1" indent="-342900">
              <a:buFont typeface="Arial" panose="020B0604020202020204" pitchFamily="34" charset="0"/>
              <a:buChar char="•"/>
            </a:pPr>
            <a:r>
              <a:rPr lang="en-US" sz="2000" dirty="0"/>
              <a:t>Model must reduce bias and error across the concentration range using, at most, a two-piece equation</a:t>
            </a:r>
          </a:p>
          <a:p>
            <a:pPr marL="800100" lvl="1" indent="-342900">
              <a:buFont typeface="Arial" panose="020B0604020202020204" pitchFamily="34" charset="0"/>
              <a:buChar char="•"/>
            </a:pPr>
            <a:r>
              <a:rPr lang="en-US" sz="2000" dirty="0"/>
              <a:t>Accurate </a:t>
            </a:r>
            <a:r>
              <a:rPr lang="en-US" sz="2000" dirty="0" err="1"/>
              <a:t>NowCast</a:t>
            </a:r>
            <a:r>
              <a:rPr lang="en-US" sz="2000" dirty="0"/>
              <a:t> AQI determination is a key metric</a:t>
            </a:r>
          </a:p>
          <a:p>
            <a:pPr marL="800100" lvl="1" indent="-342900">
              <a:buFont typeface="Arial" panose="020B0604020202020204" pitchFamily="34" charset="0"/>
              <a:buChar char="•"/>
            </a:pPr>
            <a:r>
              <a:rPr lang="en-US" sz="2000" dirty="0"/>
              <a:t>Performance in areas not represented in the model is key so consistent performance on withheld datasets is important</a:t>
            </a:r>
          </a:p>
          <a:p>
            <a:pPr marL="800100" lvl="1" indent="-342900">
              <a:buFont typeface="Arial" panose="020B0604020202020204" pitchFamily="34" charset="0"/>
              <a:buChar char="•"/>
            </a:pPr>
            <a:r>
              <a:rPr lang="en-US" sz="2000" dirty="0"/>
              <a:t>A less complex model is also less likely to overfit the data</a:t>
            </a:r>
          </a:p>
          <a:p>
            <a:pPr marL="800100" lvl="1" indent="-342900">
              <a:buFont typeface="Arial" panose="020B0604020202020204" pitchFamily="34" charset="0"/>
              <a:buChar char="•"/>
            </a:pPr>
            <a:endParaRPr lang="en-US" sz="2400" b="1" dirty="0"/>
          </a:p>
        </p:txBody>
      </p:sp>
      <p:graphicFrame>
        <p:nvGraphicFramePr>
          <p:cNvPr id="13" name="Table 2">
            <a:extLst>
              <a:ext uri="{FF2B5EF4-FFF2-40B4-BE49-F238E27FC236}">
                <a16:creationId xmlns:a16="http://schemas.microsoft.com/office/drawing/2014/main" id="{8FD12390-DC99-42F9-8CD9-8C4A91B2A2D2}"/>
              </a:ext>
            </a:extLst>
          </p:cNvPr>
          <p:cNvGraphicFramePr>
            <a:graphicFrameLocks noGrp="1"/>
          </p:cNvGraphicFramePr>
          <p:nvPr>
            <p:extLst>
              <p:ext uri="{D42A27DB-BD31-4B8C-83A1-F6EECF244321}">
                <p14:modId xmlns:p14="http://schemas.microsoft.com/office/powerpoint/2010/main" val="2299932216"/>
              </p:ext>
            </p:extLst>
          </p:nvPr>
        </p:nvGraphicFramePr>
        <p:xfrm>
          <a:off x="2304018" y="4091506"/>
          <a:ext cx="8256405" cy="1797403"/>
        </p:xfrm>
        <a:graphic>
          <a:graphicData uri="http://schemas.openxmlformats.org/drawingml/2006/table">
            <a:tbl>
              <a:tblPr firstRow="1" bandRow="1">
                <a:tableStyleId>{5C22544A-7EE6-4342-B048-85BDC9FD1C3A}</a:tableStyleId>
              </a:tblPr>
              <a:tblGrid>
                <a:gridCol w="2445995">
                  <a:extLst>
                    <a:ext uri="{9D8B030D-6E8A-4147-A177-3AD203B41FA5}">
                      <a16:colId xmlns:a16="http://schemas.microsoft.com/office/drawing/2014/main" val="1569814435"/>
                    </a:ext>
                  </a:extLst>
                </a:gridCol>
                <a:gridCol w="5810410">
                  <a:extLst>
                    <a:ext uri="{9D8B030D-6E8A-4147-A177-3AD203B41FA5}">
                      <a16:colId xmlns:a16="http://schemas.microsoft.com/office/drawing/2014/main" val="439528792"/>
                    </a:ext>
                  </a:extLst>
                </a:gridCol>
              </a:tblGrid>
              <a:tr h="77292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Low Concentration</a:t>
                      </a:r>
                      <a:br>
                        <a:rPr lang="en-US" sz="2000" b="0" dirty="0">
                          <a:solidFill>
                            <a:schemeClr val="bg1"/>
                          </a:solidFill>
                        </a:rPr>
                      </a:br>
                      <a:r>
                        <a:rPr lang="en-US" sz="2000" b="0" dirty="0">
                          <a:solidFill>
                            <a:schemeClr val="bg1"/>
                          </a:solidFill>
                        </a:rPr>
                        <a:t>PA</a:t>
                      </a:r>
                      <a:r>
                        <a:rPr lang="en-US" sz="2000" b="0" baseline="-25000" dirty="0">
                          <a:solidFill>
                            <a:schemeClr val="bg1"/>
                          </a:solidFill>
                        </a:rPr>
                        <a:t>cf_1</a:t>
                      </a:r>
                      <a:r>
                        <a:rPr lang="en-US" sz="2000" b="0" dirty="0">
                          <a:solidFill>
                            <a:schemeClr val="bg1"/>
                          </a:solidFill>
                        </a:rPr>
                        <a:t> ≤ 343 µg m</a:t>
                      </a:r>
                      <a:r>
                        <a:rPr lang="en-US" sz="2000" b="0" baseline="30000" dirty="0">
                          <a:solidFill>
                            <a:schemeClr val="bg1"/>
                          </a:solidFill>
                        </a:rPr>
                        <a:t>-3</a:t>
                      </a:r>
                      <a:endParaRPr lang="en-US" sz="2000" b="0" dirty="0">
                        <a:solidFill>
                          <a:schemeClr val="bg1"/>
                        </a:solidFill>
                      </a:endParaRPr>
                    </a:p>
                  </a:txBody>
                  <a:tcPr>
                    <a:solidFill>
                      <a:srgbClr val="5B9B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0" dirty="0">
                          <a:solidFill>
                            <a:schemeClr val="bg1"/>
                          </a:solidFill>
                        </a:rPr>
                        <a:t>PM</a:t>
                      </a:r>
                      <a:r>
                        <a:rPr lang="en-US" sz="2000" b="0" baseline="-25000" dirty="0">
                          <a:solidFill>
                            <a:schemeClr val="bg1"/>
                          </a:solidFill>
                        </a:rPr>
                        <a:t>2.5</a:t>
                      </a:r>
                      <a:r>
                        <a:rPr lang="en-US" sz="2000" b="0" dirty="0">
                          <a:solidFill>
                            <a:schemeClr val="bg1"/>
                          </a:solidFill>
                        </a:rPr>
                        <a:t> = 0.52 x PA</a:t>
                      </a:r>
                      <a:r>
                        <a:rPr lang="en-US" sz="2000" b="0" baseline="-25000" dirty="0">
                          <a:solidFill>
                            <a:schemeClr val="bg1"/>
                          </a:solidFill>
                        </a:rPr>
                        <a:t>cf_1</a:t>
                      </a:r>
                      <a:r>
                        <a:rPr lang="en-US" sz="2000" b="0" dirty="0">
                          <a:solidFill>
                            <a:schemeClr val="bg1"/>
                          </a:solidFill>
                        </a:rPr>
                        <a:t> - 0.086 x RH + 5.75</a:t>
                      </a:r>
                    </a:p>
                    <a:p>
                      <a:endParaRPr lang="en-US" sz="2000" b="0" dirty="0">
                        <a:solidFill>
                          <a:schemeClr val="bg1"/>
                        </a:solidFill>
                      </a:endParaRPr>
                    </a:p>
                  </a:txBody>
                  <a:tcPr>
                    <a:solidFill>
                      <a:srgbClr val="5B9BD5"/>
                    </a:solidFill>
                  </a:tcPr>
                </a:tc>
                <a:extLst>
                  <a:ext uri="{0D108BD9-81ED-4DB2-BD59-A6C34878D82A}">
                    <a16:rowId xmlns:a16="http://schemas.microsoft.com/office/drawing/2014/main" val="4186854698"/>
                  </a:ext>
                </a:extLst>
              </a:tr>
              <a:tr h="102447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High Concentration</a:t>
                      </a:r>
                      <a:br>
                        <a:rPr lang="en-US" sz="2000" dirty="0">
                          <a:solidFill>
                            <a:schemeClr val="bg1"/>
                          </a:solidFill>
                        </a:rPr>
                      </a:br>
                      <a:r>
                        <a:rPr lang="en-US" sz="2000" dirty="0">
                          <a:solidFill>
                            <a:schemeClr val="bg1"/>
                          </a:solidFill>
                        </a:rPr>
                        <a:t>PA</a:t>
                      </a:r>
                      <a:r>
                        <a:rPr lang="en-US" sz="2000" baseline="-25000" dirty="0">
                          <a:solidFill>
                            <a:schemeClr val="bg1"/>
                          </a:solidFill>
                        </a:rPr>
                        <a:t>cf_1</a:t>
                      </a:r>
                      <a:r>
                        <a:rPr lang="en-US" sz="2000" dirty="0">
                          <a:solidFill>
                            <a:schemeClr val="bg1"/>
                          </a:solidFill>
                        </a:rPr>
                        <a:t> &gt; 343 µg m</a:t>
                      </a:r>
                      <a:r>
                        <a:rPr lang="en-US" sz="2000" baseline="30000" dirty="0">
                          <a:solidFill>
                            <a:schemeClr val="bg1"/>
                          </a:solidFill>
                        </a:rPr>
                        <a:t>-3</a:t>
                      </a:r>
                      <a:endParaRPr lang="en-US" sz="2000" dirty="0">
                        <a:solidFill>
                          <a:schemeClr val="bg1"/>
                        </a:solidFill>
                      </a:endParaRPr>
                    </a:p>
                  </a:txBody>
                  <a:tcPr>
                    <a:solidFill>
                      <a:srgbClr val="5B9BD5"/>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chemeClr val="bg1"/>
                          </a:solidFill>
                        </a:rPr>
                        <a:t>PM</a:t>
                      </a:r>
                      <a:r>
                        <a:rPr lang="en-US" sz="2000" baseline="-25000" dirty="0">
                          <a:solidFill>
                            <a:schemeClr val="bg1"/>
                          </a:solidFill>
                        </a:rPr>
                        <a:t>2.5</a:t>
                      </a:r>
                      <a:r>
                        <a:rPr lang="en-US" sz="2000" dirty="0">
                          <a:solidFill>
                            <a:schemeClr val="bg1"/>
                          </a:solidFill>
                        </a:rPr>
                        <a:t> =  0.46 x PA</a:t>
                      </a:r>
                      <a:r>
                        <a:rPr lang="en-US" sz="2000" baseline="-25000" dirty="0">
                          <a:solidFill>
                            <a:schemeClr val="bg1"/>
                          </a:solidFill>
                        </a:rPr>
                        <a:t>cf_1 </a:t>
                      </a:r>
                      <a:r>
                        <a:rPr lang="en-US" sz="2000" dirty="0">
                          <a:solidFill>
                            <a:schemeClr val="bg1"/>
                          </a:solidFill>
                        </a:rPr>
                        <a:t>+ 3.93 x 10</a:t>
                      </a:r>
                      <a:r>
                        <a:rPr lang="en-US" sz="2000" baseline="30000" dirty="0">
                          <a:solidFill>
                            <a:schemeClr val="bg1"/>
                          </a:solidFill>
                        </a:rPr>
                        <a:t>-4 </a:t>
                      </a:r>
                      <a:r>
                        <a:rPr lang="en-US" sz="2000" dirty="0">
                          <a:solidFill>
                            <a:schemeClr val="bg1"/>
                          </a:solidFill>
                        </a:rPr>
                        <a:t>x PA</a:t>
                      </a:r>
                      <a:r>
                        <a:rPr lang="en-US" sz="2000" baseline="-25000" dirty="0">
                          <a:solidFill>
                            <a:schemeClr val="bg1"/>
                          </a:solidFill>
                        </a:rPr>
                        <a:t>cf_1</a:t>
                      </a:r>
                      <a:r>
                        <a:rPr lang="en-US" sz="2000" baseline="30000" dirty="0">
                          <a:solidFill>
                            <a:schemeClr val="bg1"/>
                          </a:solidFill>
                        </a:rPr>
                        <a:t>2 </a:t>
                      </a:r>
                      <a:r>
                        <a:rPr lang="en-US" sz="2000" dirty="0">
                          <a:solidFill>
                            <a:schemeClr val="bg1"/>
                          </a:solidFill>
                        </a:rPr>
                        <a:t>+ 2.97</a:t>
                      </a:r>
                      <a:endParaRPr lang="en-US" sz="2000" baseline="30000" dirty="0">
                        <a:solidFill>
                          <a:schemeClr val="bg1"/>
                        </a:solidFill>
                      </a:endParaRPr>
                    </a:p>
                  </a:txBody>
                  <a:tcPr>
                    <a:solidFill>
                      <a:srgbClr val="5B9BD5"/>
                    </a:solidFill>
                  </a:tcPr>
                </a:tc>
                <a:extLst>
                  <a:ext uri="{0D108BD9-81ED-4DB2-BD59-A6C34878D82A}">
                    <a16:rowId xmlns:a16="http://schemas.microsoft.com/office/drawing/2014/main" val="2714222961"/>
                  </a:ext>
                </a:extLst>
              </a:tr>
            </a:tbl>
          </a:graphicData>
        </a:graphic>
      </p:graphicFrame>
      <p:grpSp>
        <p:nvGrpSpPr>
          <p:cNvPr id="14" name="Group 13">
            <a:extLst>
              <a:ext uri="{FF2B5EF4-FFF2-40B4-BE49-F238E27FC236}">
                <a16:creationId xmlns:a16="http://schemas.microsoft.com/office/drawing/2014/main" id="{1A8C9E6D-A746-4052-8BAC-03F6C012C18B}"/>
              </a:ext>
            </a:extLst>
          </p:cNvPr>
          <p:cNvGrpSpPr/>
          <p:nvPr/>
        </p:nvGrpSpPr>
        <p:grpSpPr>
          <a:xfrm>
            <a:off x="679516" y="3943981"/>
            <a:ext cx="1321601" cy="2092452"/>
            <a:chOff x="2331442" y="1900112"/>
            <a:chExt cx="2502857" cy="4486275"/>
          </a:xfrm>
        </p:grpSpPr>
        <p:pic>
          <p:nvPicPr>
            <p:cNvPr id="15" name="Picture 2" descr="Wednesday AQI | AirNow.gov">
              <a:extLst>
                <a:ext uri="{FF2B5EF4-FFF2-40B4-BE49-F238E27FC236}">
                  <a16:creationId xmlns:a16="http://schemas.microsoft.com/office/drawing/2014/main" id="{5882265E-03B6-4F8D-8892-EA556B84DF8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2095" t="27854" r="1194"/>
            <a:stretch/>
          </p:blipFill>
          <p:spPr bwMode="auto">
            <a:xfrm>
              <a:off x="2379132" y="1900112"/>
              <a:ext cx="2350848" cy="448627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C7C34CB8-FFB0-4CA0-A8BC-E9DA77076092}"/>
                </a:ext>
              </a:extLst>
            </p:cNvPr>
            <p:cNvGrpSpPr/>
            <p:nvPr/>
          </p:nvGrpSpPr>
          <p:grpSpPr>
            <a:xfrm>
              <a:off x="2331442" y="5457818"/>
              <a:ext cx="2502857" cy="161932"/>
              <a:chOff x="2331442" y="5457818"/>
              <a:chExt cx="2502857" cy="133353"/>
            </a:xfrm>
          </p:grpSpPr>
          <p:cxnSp>
            <p:nvCxnSpPr>
              <p:cNvPr id="19" name="Straight Connector 18">
                <a:extLst>
                  <a:ext uri="{FF2B5EF4-FFF2-40B4-BE49-F238E27FC236}">
                    <a16:creationId xmlns:a16="http://schemas.microsoft.com/office/drawing/2014/main" id="{95C0C996-C6CA-48D1-BE7A-D23A3156071A}"/>
                  </a:ext>
                </a:extLst>
              </p:cNvPr>
              <p:cNvCxnSpPr/>
              <p:nvPr/>
            </p:nvCxnSpPr>
            <p:spPr>
              <a:xfrm flipV="1">
                <a:off x="2331442" y="5457821"/>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47D01637-D898-4A67-959B-5775877E8988}"/>
                  </a:ext>
                </a:extLst>
              </p:cNvPr>
              <p:cNvCxnSpPr>
                <a:cxnSpLocks/>
              </p:cNvCxnSpPr>
              <p:nvPr/>
            </p:nvCxnSpPr>
            <p:spPr>
              <a:xfrm>
                <a:off x="2457385" y="5457822"/>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997344E-8FC4-4DD0-A95B-F26CB5BD0B78}"/>
                  </a:ext>
                </a:extLst>
              </p:cNvPr>
              <p:cNvCxnSpPr/>
              <p:nvPr/>
            </p:nvCxnSpPr>
            <p:spPr>
              <a:xfrm flipV="1">
                <a:off x="2582123" y="5457821"/>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7DC4173-E055-4A53-A621-7DA511BC3C60}"/>
                  </a:ext>
                </a:extLst>
              </p:cNvPr>
              <p:cNvCxnSpPr>
                <a:cxnSpLocks/>
              </p:cNvCxnSpPr>
              <p:nvPr/>
            </p:nvCxnSpPr>
            <p:spPr>
              <a:xfrm>
                <a:off x="2708066" y="5457822"/>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F4E1C64-C460-47E5-A776-25DDD7740BF5}"/>
                  </a:ext>
                </a:extLst>
              </p:cNvPr>
              <p:cNvCxnSpPr/>
              <p:nvPr/>
            </p:nvCxnSpPr>
            <p:spPr>
              <a:xfrm flipV="1">
                <a:off x="2820183" y="5457820"/>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4D2D22A-A1F4-4519-96FC-AE21DB59BB9D}"/>
                  </a:ext>
                </a:extLst>
              </p:cNvPr>
              <p:cNvCxnSpPr>
                <a:cxnSpLocks/>
              </p:cNvCxnSpPr>
              <p:nvPr/>
            </p:nvCxnSpPr>
            <p:spPr>
              <a:xfrm>
                <a:off x="2946126" y="5457821"/>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8032639-6358-4171-942E-60FB17E4C180}"/>
                  </a:ext>
                </a:extLst>
              </p:cNvPr>
              <p:cNvCxnSpPr/>
              <p:nvPr/>
            </p:nvCxnSpPr>
            <p:spPr>
              <a:xfrm flipV="1">
                <a:off x="3070864" y="5457820"/>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15F7B06-C5F2-4EAA-9250-3906B6EB3BAB}"/>
                  </a:ext>
                </a:extLst>
              </p:cNvPr>
              <p:cNvCxnSpPr>
                <a:cxnSpLocks/>
              </p:cNvCxnSpPr>
              <p:nvPr/>
            </p:nvCxnSpPr>
            <p:spPr>
              <a:xfrm>
                <a:off x="3196807" y="5457821"/>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BF2FE1D-AF95-43B9-908D-45CE57BD5556}"/>
                  </a:ext>
                </a:extLst>
              </p:cNvPr>
              <p:cNvCxnSpPr/>
              <p:nvPr/>
            </p:nvCxnSpPr>
            <p:spPr>
              <a:xfrm flipV="1">
                <a:off x="3313431" y="5457819"/>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5E2626F3-5D89-4955-9FEA-DB347B6F5C80}"/>
                  </a:ext>
                </a:extLst>
              </p:cNvPr>
              <p:cNvCxnSpPr>
                <a:cxnSpLocks/>
              </p:cNvCxnSpPr>
              <p:nvPr/>
            </p:nvCxnSpPr>
            <p:spPr>
              <a:xfrm>
                <a:off x="3439374" y="5457820"/>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8597F0DB-E5DE-451C-ACD6-C398F08A4C49}"/>
                  </a:ext>
                </a:extLst>
              </p:cNvPr>
              <p:cNvCxnSpPr/>
              <p:nvPr/>
            </p:nvCxnSpPr>
            <p:spPr>
              <a:xfrm flipV="1">
                <a:off x="3564112" y="5457819"/>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21DB8A0-2922-46E9-AF74-E16A642D363D}"/>
                  </a:ext>
                </a:extLst>
              </p:cNvPr>
              <p:cNvCxnSpPr>
                <a:cxnSpLocks/>
              </p:cNvCxnSpPr>
              <p:nvPr/>
            </p:nvCxnSpPr>
            <p:spPr>
              <a:xfrm>
                <a:off x="3690055" y="5457820"/>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3E8E91A-B230-42E9-9FA0-19C2EF01402B}"/>
                  </a:ext>
                </a:extLst>
              </p:cNvPr>
              <p:cNvCxnSpPr/>
              <p:nvPr/>
            </p:nvCxnSpPr>
            <p:spPr>
              <a:xfrm flipV="1">
                <a:off x="3802172" y="5457818"/>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0920003-3E4B-4A8F-B11C-69E96081E82F}"/>
                  </a:ext>
                </a:extLst>
              </p:cNvPr>
              <p:cNvCxnSpPr>
                <a:cxnSpLocks/>
              </p:cNvCxnSpPr>
              <p:nvPr/>
            </p:nvCxnSpPr>
            <p:spPr>
              <a:xfrm>
                <a:off x="3928115" y="5457819"/>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3E5646D-99F5-4744-9CA1-2B4516CFFE17}"/>
                  </a:ext>
                </a:extLst>
              </p:cNvPr>
              <p:cNvCxnSpPr/>
              <p:nvPr/>
            </p:nvCxnSpPr>
            <p:spPr>
              <a:xfrm flipV="1">
                <a:off x="4052853" y="5457818"/>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7CE6D55-1973-435F-983D-130A335E59F3}"/>
                  </a:ext>
                </a:extLst>
              </p:cNvPr>
              <p:cNvCxnSpPr>
                <a:cxnSpLocks/>
              </p:cNvCxnSpPr>
              <p:nvPr/>
            </p:nvCxnSpPr>
            <p:spPr>
              <a:xfrm>
                <a:off x="4178796" y="5457819"/>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D3B358B-4C80-4C2C-BEC2-8945826B75CA}"/>
                  </a:ext>
                </a:extLst>
              </p:cNvPr>
              <p:cNvCxnSpPr/>
              <p:nvPr/>
            </p:nvCxnSpPr>
            <p:spPr>
              <a:xfrm flipV="1">
                <a:off x="4305275" y="5457818"/>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A5AC22B6-E26F-417D-AD44-990B3A6ECE69}"/>
                  </a:ext>
                </a:extLst>
              </p:cNvPr>
              <p:cNvCxnSpPr>
                <a:cxnSpLocks/>
              </p:cNvCxnSpPr>
              <p:nvPr/>
            </p:nvCxnSpPr>
            <p:spPr>
              <a:xfrm>
                <a:off x="4431218" y="5457819"/>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54F19A2-1753-4A2F-8683-7F68BC76E2C1}"/>
                  </a:ext>
                </a:extLst>
              </p:cNvPr>
              <p:cNvCxnSpPr/>
              <p:nvPr/>
            </p:nvCxnSpPr>
            <p:spPr>
              <a:xfrm flipV="1">
                <a:off x="4555956" y="5457818"/>
                <a:ext cx="144993" cy="13335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9A830C46-13C5-4636-8348-1C3E983FE786}"/>
                  </a:ext>
                </a:extLst>
              </p:cNvPr>
              <p:cNvCxnSpPr>
                <a:cxnSpLocks/>
              </p:cNvCxnSpPr>
              <p:nvPr/>
            </p:nvCxnSpPr>
            <p:spPr>
              <a:xfrm>
                <a:off x="4681899" y="5457819"/>
                <a:ext cx="152400" cy="1333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39" name="TextBox 38">
            <a:extLst>
              <a:ext uri="{FF2B5EF4-FFF2-40B4-BE49-F238E27FC236}">
                <a16:creationId xmlns:a16="http://schemas.microsoft.com/office/drawing/2014/main" id="{9BF39D0C-EEAF-4B20-A231-2AA792916474}"/>
              </a:ext>
            </a:extLst>
          </p:cNvPr>
          <p:cNvSpPr txBox="1"/>
          <p:nvPr/>
        </p:nvSpPr>
        <p:spPr>
          <a:xfrm>
            <a:off x="2376412" y="5861019"/>
            <a:ext cx="560441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PA</a:t>
            </a:r>
            <a:r>
              <a:rPr kumimoji="0" lang="en-US" sz="1100" b="0" i="0" u="none" strike="noStrike" kern="1200" cap="none" spc="0" normalizeH="0" baseline="-25000" noProof="0" dirty="0">
                <a:ln>
                  <a:noFill/>
                </a:ln>
                <a:solidFill>
                  <a:prstClr val="black">
                    <a:lumMod val="50000"/>
                    <a:lumOff val="50000"/>
                  </a:prstClr>
                </a:solidFill>
                <a:effectLst/>
                <a:uLnTx/>
                <a:uFillTx/>
                <a:latin typeface="Calibri" panose="020F0502020204030204"/>
                <a:ea typeface="+mn-ea"/>
                <a:cs typeface="+mn-cs"/>
              </a:rPr>
              <a:t>cf_1 </a:t>
            </a:r>
            <a:r>
              <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PurpleAir PM</a:t>
            </a:r>
            <a:r>
              <a:rPr kumimoji="0" lang="en-US" sz="1100" b="0" i="0" u="none" strike="noStrike" kern="1200" cap="none" spc="0" normalizeH="0" baseline="-25000" noProof="0" dirty="0">
                <a:ln>
                  <a:noFill/>
                </a:ln>
                <a:solidFill>
                  <a:prstClr val="black">
                    <a:lumMod val="50000"/>
                    <a:lumOff val="50000"/>
                  </a:prstClr>
                </a:solidFill>
                <a:effectLst/>
                <a:uLnTx/>
                <a:uFillTx/>
                <a:latin typeface="Calibri" panose="020F0502020204030204"/>
                <a:ea typeface="+mn-ea"/>
                <a:cs typeface="+mn-cs"/>
              </a:rPr>
              <a:t>2.5</a:t>
            </a:r>
            <a:r>
              <a:rPr kumimoji="0" lang="en-US" sz="1100" b="0" i="0" u="none" strike="noStrike" kern="1200" cap="none" spc="0" normalizeH="0" baseline="30000" noProof="0" dirty="0">
                <a:ln>
                  <a:noFill/>
                </a:ln>
                <a:solidFill>
                  <a:prstClr val="black">
                    <a:lumMod val="50000"/>
                    <a:lumOff val="50000"/>
                  </a:prstClr>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from the higher of the 2 correction factors (</a:t>
            </a:r>
            <a:r>
              <a:rPr kumimoji="0" lang="en-US" sz="1100" b="0" i="0" u="none" strike="noStrike" kern="1200" cap="none" spc="0" normalizeH="0" baseline="0" noProof="0" dirty="0" err="1">
                <a:ln>
                  <a:noFill/>
                </a:ln>
                <a:solidFill>
                  <a:prstClr val="black">
                    <a:lumMod val="50000"/>
                    <a:lumOff val="50000"/>
                  </a:prstClr>
                </a:solidFill>
                <a:effectLst/>
                <a:uLnTx/>
                <a:uFillTx/>
                <a:latin typeface="Calibri" panose="020F0502020204030204"/>
                <a:ea typeface="+mn-ea"/>
                <a:cs typeface="+mn-cs"/>
              </a:rPr>
              <a:t>cf</a:t>
            </a:r>
            <a:r>
              <a:rPr kumimoji="0" lang="en-US" sz="1100" b="0" i="0" u="none" strike="noStrike" kern="1200" cap="none" spc="0" normalizeH="0" baseline="0" noProof="0" dirty="0">
                <a:ln>
                  <a:noFill/>
                </a:ln>
                <a:solidFill>
                  <a:prstClr val="black">
                    <a:lumMod val="50000"/>
                    <a:lumOff val="50000"/>
                  </a:prstClr>
                </a:solidFill>
                <a:effectLst/>
                <a:uLnTx/>
                <a:uFillTx/>
                <a:latin typeface="Calibri" panose="020F0502020204030204"/>
                <a:ea typeface="+mn-ea"/>
                <a:cs typeface="+mn-cs"/>
              </a:rPr>
              <a:t>) currently labeled as cf_1</a:t>
            </a:r>
          </a:p>
        </p:txBody>
      </p:sp>
    </p:spTree>
    <p:extLst>
      <p:ext uri="{BB962C8B-B14F-4D97-AF65-F5344CB8AC3E}">
        <p14:creationId xmlns:p14="http://schemas.microsoft.com/office/powerpoint/2010/main" val="1546490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11</a:t>
            </a:fld>
            <a:endParaRPr lang="en-US" dirty="0">
              <a:solidFill>
                <a:schemeClr val="bg1"/>
              </a:solidFill>
            </a:endParaRPr>
          </a:p>
        </p:txBody>
      </p:sp>
      <p:sp>
        <p:nvSpPr>
          <p:cNvPr id="17" name="TextBox 16">
            <a:extLst>
              <a:ext uri="{FF2B5EF4-FFF2-40B4-BE49-F238E27FC236}">
                <a16:creationId xmlns:a16="http://schemas.microsoft.com/office/drawing/2014/main" id="{BF36EB66-D2A5-41CA-B6FC-2E3EAD1EB121}"/>
              </a:ext>
            </a:extLst>
          </p:cNvPr>
          <p:cNvSpPr txBox="1"/>
          <p:nvPr/>
        </p:nvSpPr>
        <p:spPr>
          <a:xfrm>
            <a:off x="304800" y="1638597"/>
            <a:ext cx="5118847" cy="4278094"/>
          </a:xfrm>
          <a:prstGeom prst="rect">
            <a:avLst/>
          </a:prstGeom>
          <a:noFill/>
        </p:spPr>
        <p:txBody>
          <a:bodyPr wrap="square" rtlCol="0">
            <a:spAutoFit/>
          </a:bodyPr>
          <a:lstStyle/>
          <a:p>
            <a:r>
              <a:rPr lang="en-US" sz="2400" b="1" dirty="0"/>
              <a:t>The extended U.S.-wide correction yields better agreement between sensor and reference concentrations</a:t>
            </a:r>
          </a:p>
          <a:p>
            <a:pPr marL="800100" lvl="1" indent="-342900">
              <a:buFont typeface="Arial" panose="020B0604020202020204" pitchFamily="34" charset="0"/>
              <a:buChar char="•"/>
            </a:pPr>
            <a:r>
              <a:rPr lang="en-US" sz="2000" dirty="0"/>
              <a:t>Better agreement over the full range of concentrations</a:t>
            </a:r>
          </a:p>
          <a:p>
            <a:pPr marL="800100" lvl="1" indent="-342900">
              <a:buFont typeface="Arial" panose="020B0604020202020204" pitchFamily="34" charset="0"/>
              <a:buChar char="•"/>
            </a:pPr>
            <a:r>
              <a:rPr lang="en-US" sz="2000" dirty="0"/>
              <a:t>Evaluation at Air Quality Index (AQI) breakpoint suggests the bias ≤±8% and error ≤± 20%</a:t>
            </a:r>
          </a:p>
          <a:p>
            <a:pPr marL="800100" lvl="1" indent="-342900">
              <a:buFont typeface="Arial" panose="020B0604020202020204" pitchFamily="34" charset="0"/>
              <a:buChar char="•"/>
            </a:pPr>
            <a:r>
              <a:rPr lang="en-US" sz="2000" dirty="0"/>
              <a:t>Other corrections available on PurpleAir.com</a:t>
            </a:r>
            <a:r>
              <a:rPr lang="en-US" sz="2000" baseline="30000" dirty="0"/>
              <a:t>1</a:t>
            </a:r>
            <a:r>
              <a:rPr lang="en-US" sz="2000" dirty="0"/>
              <a:t> look very similar to the old US-wide correction except the LRAPA</a:t>
            </a:r>
            <a:r>
              <a:rPr lang="en-US" sz="2000" baseline="30000" dirty="0"/>
              <a:t>2</a:t>
            </a:r>
            <a:r>
              <a:rPr lang="en-US" sz="2000" dirty="0"/>
              <a:t> correction which underestimates above 60 µg m</a:t>
            </a:r>
            <a:r>
              <a:rPr lang="en-US" sz="2000" baseline="30000" dirty="0"/>
              <a:t>-3</a:t>
            </a:r>
            <a:endParaRPr lang="en-US" sz="2400" b="1" baseline="30000" dirty="0"/>
          </a:p>
        </p:txBody>
      </p:sp>
      <p:sp>
        <p:nvSpPr>
          <p:cNvPr id="13" name="Title 3">
            <a:extLst>
              <a:ext uri="{FF2B5EF4-FFF2-40B4-BE49-F238E27FC236}">
                <a16:creationId xmlns:a16="http://schemas.microsoft.com/office/drawing/2014/main" id="{D863D3DA-43E8-43AE-B7E2-D940FAC28D09}"/>
              </a:ext>
            </a:extLst>
          </p:cNvPr>
          <p:cNvSpPr txBox="1">
            <a:spLocks/>
          </p:cNvSpPr>
          <p:nvPr/>
        </p:nvSpPr>
        <p:spPr>
          <a:xfrm>
            <a:off x="274320" y="313034"/>
            <a:ext cx="116128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5">
                    <a:lumMod val="50000"/>
                  </a:schemeClr>
                </a:solidFill>
              </a:rPr>
              <a:t>Application of the Extended U.S.-Wide Correction Improves PM</a:t>
            </a:r>
            <a:r>
              <a:rPr lang="en-US" sz="4000" b="1" baseline="-25000" dirty="0">
                <a:solidFill>
                  <a:schemeClr val="accent5">
                    <a:lumMod val="50000"/>
                  </a:schemeClr>
                </a:solidFill>
              </a:rPr>
              <a:t>2.5</a:t>
            </a:r>
            <a:r>
              <a:rPr lang="en-US" sz="4000" b="1" dirty="0">
                <a:solidFill>
                  <a:schemeClr val="accent5">
                    <a:lumMod val="50000"/>
                  </a:schemeClr>
                </a:solidFill>
              </a:rPr>
              <a:t> Estimates</a:t>
            </a:r>
          </a:p>
        </p:txBody>
      </p:sp>
      <p:sp>
        <p:nvSpPr>
          <p:cNvPr id="14" name="TextBox 13">
            <a:extLst>
              <a:ext uri="{FF2B5EF4-FFF2-40B4-BE49-F238E27FC236}">
                <a16:creationId xmlns:a16="http://schemas.microsoft.com/office/drawing/2014/main" id="{F07E5777-E9CE-4801-94C5-5E16228DF803}"/>
              </a:ext>
            </a:extLst>
          </p:cNvPr>
          <p:cNvSpPr txBox="1"/>
          <p:nvPr/>
        </p:nvSpPr>
        <p:spPr>
          <a:xfrm>
            <a:off x="6400801" y="1236205"/>
            <a:ext cx="402515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Example: 1-hr 2020 averaged data from Forks of Salmon (CA)</a:t>
            </a:r>
          </a:p>
        </p:txBody>
      </p:sp>
      <p:cxnSp>
        <p:nvCxnSpPr>
          <p:cNvPr id="15" name="Straight Connector 14">
            <a:extLst>
              <a:ext uri="{FF2B5EF4-FFF2-40B4-BE49-F238E27FC236}">
                <a16:creationId xmlns:a16="http://schemas.microsoft.com/office/drawing/2014/main" id="{1C4B5300-F0C4-4E53-A2FD-947476AFBAA7}"/>
              </a:ext>
            </a:extLst>
          </p:cNvPr>
          <p:cNvCxnSpPr>
            <a:cxnSpLocks/>
          </p:cNvCxnSpPr>
          <p:nvPr/>
        </p:nvCxnSpPr>
        <p:spPr>
          <a:xfrm>
            <a:off x="10612033" y="3187216"/>
            <a:ext cx="235943" cy="0"/>
          </a:xfrm>
          <a:prstGeom prst="line">
            <a:avLst/>
          </a:prstGeom>
          <a:ln w="57150">
            <a:solidFill>
              <a:srgbClr val="9328C9"/>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06CF033-DBBE-4E54-89AD-CB56CB18C872}"/>
              </a:ext>
            </a:extLst>
          </p:cNvPr>
          <p:cNvCxnSpPr>
            <a:cxnSpLocks/>
          </p:cNvCxnSpPr>
          <p:nvPr/>
        </p:nvCxnSpPr>
        <p:spPr>
          <a:xfrm>
            <a:off x="10647855" y="2110202"/>
            <a:ext cx="316633"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81B1A1B-F66C-4C98-9AE6-F01D59F551A4}"/>
              </a:ext>
            </a:extLst>
          </p:cNvPr>
          <p:cNvCxnSpPr>
            <a:cxnSpLocks/>
          </p:cNvCxnSpPr>
          <p:nvPr/>
        </p:nvCxnSpPr>
        <p:spPr>
          <a:xfrm>
            <a:off x="10612033" y="3833742"/>
            <a:ext cx="235943" cy="0"/>
          </a:xfrm>
          <a:prstGeom prst="line">
            <a:avLst/>
          </a:prstGeom>
          <a:ln w="57150">
            <a:solidFill>
              <a:srgbClr val="A7A7A7"/>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EAE8B70D-6164-470D-91E3-2CD5CF75CBC6}"/>
              </a:ext>
            </a:extLst>
          </p:cNvPr>
          <p:cNvSpPr txBox="1"/>
          <p:nvPr/>
        </p:nvSpPr>
        <p:spPr>
          <a:xfrm>
            <a:off x="11015990" y="1941031"/>
            <a:ext cx="100723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Monitor</a:t>
            </a:r>
          </a:p>
        </p:txBody>
      </p:sp>
      <p:sp>
        <p:nvSpPr>
          <p:cNvPr id="21" name="TextBox 20">
            <a:extLst>
              <a:ext uri="{FF2B5EF4-FFF2-40B4-BE49-F238E27FC236}">
                <a16:creationId xmlns:a16="http://schemas.microsoft.com/office/drawing/2014/main" id="{6C05F13A-FD5A-4E52-87E7-49EBCF35C168}"/>
              </a:ext>
            </a:extLst>
          </p:cNvPr>
          <p:cNvSpPr txBox="1"/>
          <p:nvPr/>
        </p:nvSpPr>
        <p:spPr>
          <a:xfrm>
            <a:off x="10863656" y="3024452"/>
            <a:ext cx="119509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Extended correction</a:t>
            </a:r>
          </a:p>
        </p:txBody>
      </p:sp>
      <p:sp>
        <p:nvSpPr>
          <p:cNvPr id="22" name="TextBox 21">
            <a:extLst>
              <a:ext uri="{FF2B5EF4-FFF2-40B4-BE49-F238E27FC236}">
                <a16:creationId xmlns:a16="http://schemas.microsoft.com/office/drawing/2014/main" id="{3CC05066-16DF-416B-B596-B0866B9C68C5}"/>
              </a:ext>
            </a:extLst>
          </p:cNvPr>
          <p:cNvSpPr txBox="1"/>
          <p:nvPr/>
        </p:nvSpPr>
        <p:spPr>
          <a:xfrm>
            <a:off x="10847976" y="3613438"/>
            <a:ext cx="136138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Old U.S.-wide correction</a:t>
            </a:r>
          </a:p>
        </p:txBody>
      </p:sp>
      <p:pic>
        <p:nvPicPr>
          <p:cNvPr id="23" name="Picture 22" descr="Chart, line chart&#10;&#10;Description automatically generated">
            <a:extLst>
              <a:ext uri="{FF2B5EF4-FFF2-40B4-BE49-F238E27FC236}">
                <a16:creationId xmlns:a16="http://schemas.microsoft.com/office/drawing/2014/main" id="{51527BC0-77E4-4E28-8E60-922628DFF6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42965" y="1860998"/>
            <a:ext cx="5253388" cy="3940042"/>
          </a:xfrm>
          <a:prstGeom prst="rect">
            <a:avLst/>
          </a:prstGeom>
        </p:spPr>
      </p:pic>
      <p:sp>
        <p:nvSpPr>
          <p:cNvPr id="24" name="Rectangle 23">
            <a:extLst>
              <a:ext uri="{FF2B5EF4-FFF2-40B4-BE49-F238E27FC236}">
                <a16:creationId xmlns:a16="http://schemas.microsoft.com/office/drawing/2014/main" id="{87FBB537-9ACB-46E3-B50E-0D238ABD089F}"/>
              </a:ext>
            </a:extLst>
          </p:cNvPr>
          <p:cNvSpPr/>
          <p:nvPr/>
        </p:nvSpPr>
        <p:spPr>
          <a:xfrm>
            <a:off x="10636044" y="2646467"/>
            <a:ext cx="1111790"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PurpleAir</a:t>
            </a:r>
          </a:p>
        </p:txBody>
      </p:sp>
      <p:cxnSp>
        <p:nvCxnSpPr>
          <p:cNvPr id="25" name="Straight Connector 24">
            <a:extLst>
              <a:ext uri="{FF2B5EF4-FFF2-40B4-BE49-F238E27FC236}">
                <a16:creationId xmlns:a16="http://schemas.microsoft.com/office/drawing/2014/main" id="{4C156FD9-1396-4DCC-9F95-757326269AE3}"/>
              </a:ext>
            </a:extLst>
          </p:cNvPr>
          <p:cNvCxnSpPr>
            <a:cxnSpLocks/>
          </p:cNvCxnSpPr>
          <p:nvPr/>
        </p:nvCxnSpPr>
        <p:spPr>
          <a:xfrm>
            <a:off x="10612033" y="5601211"/>
            <a:ext cx="235943" cy="0"/>
          </a:xfrm>
          <a:prstGeom prst="line">
            <a:avLst/>
          </a:prstGeom>
          <a:ln w="57150">
            <a:solidFill>
              <a:srgbClr val="FFCDD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8F828F4C-CD31-4BE2-9F96-4A34390C1C86}"/>
              </a:ext>
            </a:extLst>
          </p:cNvPr>
          <p:cNvCxnSpPr>
            <a:cxnSpLocks/>
          </p:cNvCxnSpPr>
          <p:nvPr/>
        </p:nvCxnSpPr>
        <p:spPr>
          <a:xfrm>
            <a:off x="10612033" y="4350706"/>
            <a:ext cx="235943" cy="0"/>
          </a:xfrm>
          <a:prstGeom prst="line">
            <a:avLst/>
          </a:prstGeom>
          <a:ln w="57150">
            <a:solidFill>
              <a:srgbClr val="1A1BE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30A93499-7737-4285-837E-8E02C61A9DB0}"/>
              </a:ext>
            </a:extLst>
          </p:cNvPr>
          <p:cNvCxnSpPr>
            <a:cxnSpLocks/>
          </p:cNvCxnSpPr>
          <p:nvPr/>
        </p:nvCxnSpPr>
        <p:spPr>
          <a:xfrm>
            <a:off x="10612033" y="4902692"/>
            <a:ext cx="235943" cy="768"/>
          </a:xfrm>
          <a:prstGeom prst="line">
            <a:avLst/>
          </a:prstGeom>
          <a:ln w="57150">
            <a:solidFill>
              <a:srgbClr val="27F827"/>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56FC89D-65F5-41BB-A7EE-50EDA98CB177}"/>
              </a:ext>
            </a:extLst>
          </p:cNvPr>
          <p:cNvCxnSpPr>
            <a:cxnSpLocks/>
          </p:cNvCxnSpPr>
          <p:nvPr/>
        </p:nvCxnSpPr>
        <p:spPr>
          <a:xfrm>
            <a:off x="10612033" y="5198186"/>
            <a:ext cx="235943" cy="895"/>
          </a:xfrm>
          <a:prstGeom prst="line">
            <a:avLst/>
          </a:prstGeom>
          <a:ln w="57150">
            <a:solidFill>
              <a:srgbClr val="F8AC1A"/>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1688F40-37E2-4C1A-BA62-83C3349930A7}"/>
              </a:ext>
            </a:extLst>
          </p:cNvPr>
          <p:cNvSpPr txBox="1"/>
          <p:nvPr/>
        </p:nvSpPr>
        <p:spPr>
          <a:xfrm>
            <a:off x="10863656" y="5416545"/>
            <a:ext cx="13457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Cf_alt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*3</a:t>
            </a:r>
            <a:endParaRPr kumimoji="0" lang="en-US" sz="16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16BFAAF1-2CA5-4AFE-974E-E02E435A5400}"/>
              </a:ext>
            </a:extLst>
          </p:cNvPr>
          <p:cNvSpPr txBox="1"/>
          <p:nvPr/>
        </p:nvSpPr>
        <p:spPr>
          <a:xfrm>
            <a:off x="10863656" y="4148402"/>
            <a:ext cx="134570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Wood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smoke</a:t>
            </a:r>
          </a:p>
        </p:txBody>
      </p:sp>
      <p:sp>
        <p:nvSpPr>
          <p:cNvPr id="31" name="TextBox 30">
            <a:extLst>
              <a:ext uri="{FF2B5EF4-FFF2-40B4-BE49-F238E27FC236}">
                <a16:creationId xmlns:a16="http://schemas.microsoft.com/office/drawing/2014/main" id="{E3FE68AA-4636-4A9C-BFF0-3562AFB2EB14}"/>
              </a:ext>
            </a:extLst>
          </p:cNvPr>
          <p:cNvSpPr txBox="1"/>
          <p:nvPr/>
        </p:nvSpPr>
        <p:spPr>
          <a:xfrm>
            <a:off x="10847976" y="4718794"/>
            <a:ext cx="136138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AQ&amp;U</a:t>
            </a:r>
          </a:p>
        </p:txBody>
      </p:sp>
      <p:sp>
        <p:nvSpPr>
          <p:cNvPr id="32" name="TextBox 31">
            <a:extLst>
              <a:ext uri="{FF2B5EF4-FFF2-40B4-BE49-F238E27FC236}">
                <a16:creationId xmlns:a16="http://schemas.microsoft.com/office/drawing/2014/main" id="{6FA1E21B-AC44-4C5F-91FC-F5204487BA3C}"/>
              </a:ext>
            </a:extLst>
          </p:cNvPr>
          <p:cNvSpPr txBox="1"/>
          <p:nvPr/>
        </p:nvSpPr>
        <p:spPr>
          <a:xfrm>
            <a:off x="10863656" y="5047213"/>
            <a:ext cx="134570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LRAPA</a:t>
            </a:r>
          </a:p>
        </p:txBody>
      </p:sp>
      <p:sp>
        <p:nvSpPr>
          <p:cNvPr id="37" name="Rectangle 36">
            <a:extLst>
              <a:ext uri="{FF2B5EF4-FFF2-40B4-BE49-F238E27FC236}">
                <a16:creationId xmlns:a16="http://schemas.microsoft.com/office/drawing/2014/main" id="{0D1E36E9-F380-44B9-A611-FC3DB8A1BF06}"/>
              </a:ext>
            </a:extLst>
          </p:cNvPr>
          <p:cNvSpPr/>
          <p:nvPr/>
        </p:nvSpPr>
        <p:spPr>
          <a:xfrm>
            <a:off x="6115075" y="5723267"/>
            <a:ext cx="5632759"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Cf_alt*3 may soon be added. Details: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tooltip="Persistent link using digital object identifier"/>
              </a:rPr>
              <a:t>https://doi.org/10.1016/j.atmosenv.2021.118432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a:ln>
                  <a:noFill/>
                </a:ln>
                <a:solidFill>
                  <a:prstClr val="black"/>
                </a:solidFill>
                <a:effectLst/>
                <a:uLnTx/>
                <a:uFillTx/>
                <a:latin typeface="Calibri" panose="020F0502020204030204"/>
                <a:ea typeface="+mn-ea"/>
                <a:cs typeface="+mn-cs"/>
              </a:rPr>
              <a:t>2</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LRAPA – Lane Regional Air Protection Agency</a:t>
            </a:r>
          </a:p>
        </p:txBody>
      </p:sp>
    </p:spTree>
    <p:extLst>
      <p:ext uri="{BB962C8B-B14F-4D97-AF65-F5344CB8AC3E}">
        <p14:creationId xmlns:p14="http://schemas.microsoft.com/office/powerpoint/2010/main" val="16904723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E382324-27ED-480C-B484-655056BCB6A5}"/>
              </a:ext>
            </a:extLst>
          </p:cNvPr>
          <p:cNvSpPr txBox="1"/>
          <p:nvPr/>
        </p:nvSpPr>
        <p:spPr>
          <a:xfrm>
            <a:off x="726677" y="1207247"/>
            <a:ext cx="11268453" cy="5262979"/>
          </a:xfrm>
          <a:prstGeom prst="rect">
            <a:avLst/>
          </a:prstGeom>
          <a:noFill/>
        </p:spPr>
        <p:txBody>
          <a:bodyPr wrap="square" rtlCol="0">
            <a:spAutoFit/>
          </a:bodyPr>
          <a:lstStyle/>
          <a:p>
            <a:r>
              <a:rPr lang="en-US" sz="2400" b="1" dirty="0"/>
              <a:t>U.S. EPA Air Sensor Toolbox</a:t>
            </a:r>
            <a:r>
              <a:rPr lang="en-US" sz="2400" dirty="0"/>
              <a:t> - </a:t>
            </a:r>
            <a:r>
              <a:rPr lang="en-US" sz="2400" dirty="0">
                <a:hlinkClick r:id="rId2"/>
              </a:rPr>
              <a:t>https://www.epa.gov/air-sensor-toolbox</a:t>
            </a:r>
            <a:endParaRPr lang="en-US" sz="2400" dirty="0"/>
          </a:p>
          <a:p>
            <a:pPr marL="800100" lvl="1" indent="-342900">
              <a:buFontTx/>
              <a:buChar char="-"/>
            </a:pPr>
            <a:endParaRPr lang="en-US" sz="2000" dirty="0">
              <a:hlinkClick r:id="rId3"/>
            </a:endParaRPr>
          </a:p>
          <a:p>
            <a:pPr marL="800100" lvl="1" indent="-342900">
              <a:buFontTx/>
              <a:buChar char="-"/>
            </a:pPr>
            <a:r>
              <a:rPr lang="en-US" sz="2000" dirty="0"/>
              <a:t>Performance evaluations done </a:t>
            </a:r>
            <a:r>
              <a:rPr lang="en-US" sz="2000" dirty="0">
                <a:hlinkClick r:id="rId4"/>
              </a:rPr>
              <a:t>by EPA </a:t>
            </a:r>
            <a:r>
              <a:rPr lang="en-US" sz="2000" dirty="0"/>
              <a:t>and </a:t>
            </a:r>
            <a:r>
              <a:rPr lang="en-US" sz="2000" dirty="0">
                <a:hlinkClick r:id="rId5"/>
              </a:rPr>
              <a:t>other organizations</a:t>
            </a:r>
            <a:endParaRPr lang="en-US" sz="2000" dirty="0"/>
          </a:p>
          <a:p>
            <a:pPr marL="800100" lvl="1" indent="-342900">
              <a:buFontTx/>
              <a:buChar char="-"/>
            </a:pPr>
            <a:r>
              <a:rPr lang="en-US" sz="2000" dirty="0">
                <a:hlinkClick r:id="rId6"/>
              </a:rPr>
              <a:t>Sensor Performance Targets and Test Protocols Reports </a:t>
            </a:r>
            <a:endParaRPr lang="en-US" sz="2000" dirty="0"/>
          </a:p>
          <a:p>
            <a:pPr marL="800100" lvl="1" indent="-342900">
              <a:buFontTx/>
              <a:buChar char="-"/>
            </a:pPr>
            <a:r>
              <a:rPr lang="en-US" sz="2000" dirty="0">
                <a:hlinkClick r:id="rId7"/>
              </a:rPr>
              <a:t>Technical Details About Air Sensor Data on the Fire &amp; Smoke Map</a:t>
            </a:r>
            <a:endParaRPr lang="en-US" sz="2000" dirty="0">
              <a:hlinkClick r:id="rId8"/>
            </a:endParaRPr>
          </a:p>
          <a:p>
            <a:pPr marL="800100" lvl="1" indent="-342900">
              <a:buFontTx/>
              <a:buChar char="-"/>
            </a:pPr>
            <a:r>
              <a:rPr lang="en-US" sz="2000" dirty="0">
                <a:hlinkClick r:id="rId8"/>
              </a:rPr>
              <a:t>Air Sensor Research Overview</a:t>
            </a:r>
            <a:endParaRPr lang="en-US" sz="2000" dirty="0">
              <a:hlinkClick r:id="rId3"/>
            </a:endParaRPr>
          </a:p>
          <a:p>
            <a:pPr marL="800100" lvl="1" indent="-342900">
              <a:buFontTx/>
              <a:buChar char="-"/>
            </a:pPr>
            <a:r>
              <a:rPr lang="en-US" sz="2000" dirty="0">
                <a:hlinkClick r:id="rId9"/>
              </a:rPr>
              <a:t>Conferences, Workshops, and Webinars</a:t>
            </a:r>
            <a:endParaRPr lang="en-US" sz="2000" dirty="0">
              <a:hlinkClick r:id="rId3"/>
            </a:endParaRPr>
          </a:p>
          <a:p>
            <a:pPr marL="800100" lvl="1" indent="-342900">
              <a:buFontTx/>
              <a:buChar char="-"/>
            </a:pPr>
            <a:r>
              <a:rPr lang="en-US" sz="2000" dirty="0">
                <a:hlinkClick r:id="rId10"/>
              </a:rPr>
              <a:t>Reports and Publications</a:t>
            </a:r>
            <a:endParaRPr lang="en-US" sz="2000" dirty="0">
              <a:hlinkClick r:id="rId3"/>
            </a:endParaRPr>
          </a:p>
          <a:p>
            <a:pPr marL="800100" lvl="1" indent="-342900">
              <a:buFontTx/>
              <a:buChar char="-"/>
            </a:pPr>
            <a:r>
              <a:rPr lang="en-US" sz="2000" dirty="0">
                <a:hlinkClick r:id="rId3"/>
              </a:rPr>
              <a:t>Air Sensor Guidebook</a:t>
            </a:r>
            <a:endParaRPr lang="en-US" sz="2000" dirty="0"/>
          </a:p>
          <a:p>
            <a:pPr marL="800100" lvl="1" indent="-342900">
              <a:buFontTx/>
              <a:buChar char="-"/>
            </a:pPr>
            <a:r>
              <a:rPr lang="en-US" sz="2000" dirty="0">
                <a:hlinkClick r:id="rId11"/>
              </a:rPr>
              <a:t>Collocation Guide</a:t>
            </a:r>
            <a:endParaRPr lang="en-US" sz="2000" dirty="0">
              <a:hlinkClick r:id="rId6"/>
            </a:endParaRPr>
          </a:p>
          <a:p>
            <a:pPr marL="800100" lvl="1" indent="-342900">
              <a:buFontTx/>
              <a:buChar char="-"/>
            </a:pPr>
            <a:r>
              <a:rPr lang="en-US" sz="2000" dirty="0">
                <a:hlinkClick r:id="rId12"/>
              </a:rPr>
              <a:t>Educational resources</a:t>
            </a:r>
            <a:endParaRPr lang="en-US" sz="2400" dirty="0"/>
          </a:p>
          <a:p>
            <a:endParaRPr lang="en-US" sz="2400" b="1" dirty="0"/>
          </a:p>
          <a:p>
            <a:pPr lvl="1"/>
            <a:endParaRPr lang="en-US" sz="2000" dirty="0"/>
          </a:p>
          <a:p>
            <a:endParaRPr lang="en-US" sz="2400" dirty="0"/>
          </a:p>
          <a:p>
            <a:endParaRPr lang="en-US" sz="2400" dirty="0"/>
          </a:p>
          <a:p>
            <a:endParaRPr lang="en-US" sz="2000" dirty="0"/>
          </a:p>
        </p:txBody>
      </p:sp>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466346" y="224500"/>
            <a:ext cx="11789116" cy="1224051"/>
          </a:xfrm>
        </p:spPr>
        <p:txBody>
          <a:bodyPr>
            <a:normAutofit/>
          </a:bodyPr>
          <a:lstStyle/>
          <a:p>
            <a:r>
              <a:rPr lang="en-US" sz="4000" b="1" dirty="0">
                <a:solidFill>
                  <a:schemeClr val="accent5">
                    <a:lumMod val="50000"/>
                  </a:schemeClr>
                </a:solidFill>
              </a:rPr>
              <a:t>Resources</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12</a:t>
            </a:fld>
            <a:endParaRPr lang="en-US" dirty="0">
              <a:solidFill>
                <a:schemeClr val="bg1"/>
              </a:solidFill>
            </a:endParaRPr>
          </a:p>
        </p:txBody>
      </p:sp>
      <p:sp>
        <p:nvSpPr>
          <p:cNvPr id="6" name="TextBox 5">
            <a:extLst>
              <a:ext uri="{FF2B5EF4-FFF2-40B4-BE49-F238E27FC236}">
                <a16:creationId xmlns:a16="http://schemas.microsoft.com/office/drawing/2014/main" id="{BA68A74D-6CC3-496A-9F16-043AD5E6FCFC}"/>
              </a:ext>
            </a:extLst>
          </p:cNvPr>
          <p:cNvSpPr txBox="1"/>
          <p:nvPr/>
        </p:nvSpPr>
        <p:spPr>
          <a:xfrm>
            <a:off x="6620814" y="4819756"/>
            <a:ext cx="4732986" cy="830997"/>
          </a:xfrm>
          <a:prstGeom prst="rect">
            <a:avLst/>
          </a:prstGeom>
          <a:noFill/>
        </p:spPr>
        <p:txBody>
          <a:bodyPr wrap="square" rtlCol="0">
            <a:spAutoFit/>
          </a:bodyPr>
          <a:lstStyle/>
          <a:p>
            <a:pPr algn="ctr"/>
            <a:r>
              <a:rPr lang="en-US" sz="2400" b="1" dirty="0"/>
              <a:t>Andrea Clements</a:t>
            </a:r>
          </a:p>
          <a:p>
            <a:pPr algn="ctr"/>
            <a:r>
              <a:rPr lang="en-US" sz="2400" b="1" dirty="0">
                <a:solidFill>
                  <a:schemeClr val="accent1">
                    <a:lumMod val="50000"/>
                  </a:schemeClr>
                </a:solidFill>
                <a:hlinkClick r:id="rId13">
                  <a:extLst>
                    <a:ext uri="{A12FA001-AC4F-418D-AE19-62706E023703}">
                      <ahyp:hlinkClr xmlns:ahyp="http://schemas.microsoft.com/office/drawing/2018/hyperlinkcolor" val="tx"/>
                    </a:ext>
                  </a:extLst>
                </a:hlinkClick>
              </a:rPr>
              <a:t>clements.andrea@epa.gov</a:t>
            </a:r>
            <a:endParaRPr lang="en-US" sz="2400" b="1" dirty="0">
              <a:solidFill>
                <a:schemeClr val="accent1">
                  <a:lumMod val="50000"/>
                </a:schemeClr>
              </a:solidFill>
            </a:endParaRPr>
          </a:p>
        </p:txBody>
      </p:sp>
      <p:sp>
        <p:nvSpPr>
          <p:cNvPr id="7" name="Footer Placeholder 1">
            <a:extLst>
              <a:ext uri="{FF2B5EF4-FFF2-40B4-BE49-F238E27FC236}">
                <a16:creationId xmlns:a16="http://schemas.microsoft.com/office/drawing/2014/main" id="{3BD72E5F-2792-4F89-A947-F662307395E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U.S. Environmental Protection Agency</a:t>
            </a:r>
            <a:endParaRPr lang="en-US" dirty="0">
              <a:solidFill>
                <a:schemeClr val="bg1"/>
              </a:solidFill>
            </a:endParaRPr>
          </a:p>
        </p:txBody>
      </p:sp>
    </p:spTree>
    <p:extLst>
      <p:ext uri="{BB962C8B-B14F-4D97-AF65-F5344CB8AC3E}">
        <p14:creationId xmlns:p14="http://schemas.microsoft.com/office/powerpoint/2010/main" val="2806223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830243" y="2603716"/>
            <a:ext cx="4323157" cy="1224051"/>
          </a:xfrm>
        </p:spPr>
        <p:txBody>
          <a:bodyPr>
            <a:normAutofit/>
          </a:bodyPr>
          <a:lstStyle/>
          <a:p>
            <a:r>
              <a:rPr lang="en-US" sz="4000" b="1" dirty="0">
                <a:solidFill>
                  <a:schemeClr val="accent5">
                    <a:lumMod val="50000"/>
                  </a:schemeClr>
                </a:solidFill>
              </a:rPr>
              <a:t>Supplemental Slides</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13</a:t>
            </a:fld>
            <a:endParaRPr lang="en-US" dirty="0">
              <a:solidFill>
                <a:schemeClr val="bg1"/>
              </a:solidFill>
            </a:endParaRPr>
          </a:p>
        </p:txBody>
      </p:sp>
      <p:sp>
        <p:nvSpPr>
          <p:cNvPr id="7" name="Footer Placeholder 1">
            <a:extLst>
              <a:ext uri="{FF2B5EF4-FFF2-40B4-BE49-F238E27FC236}">
                <a16:creationId xmlns:a16="http://schemas.microsoft.com/office/drawing/2014/main" id="{3BD72E5F-2792-4F89-A947-F662307395E1}"/>
              </a:ext>
            </a:extLst>
          </p:cNvPr>
          <p:cNvSpPr txBox="1">
            <a:spLocks/>
          </p:cNvSpPr>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solidFill>
              </a:rPr>
              <a:t>U.S. Environmental Protection Agency</a:t>
            </a:r>
            <a:endParaRPr lang="en-US" dirty="0">
              <a:solidFill>
                <a:schemeClr val="bg1"/>
              </a:solidFill>
            </a:endParaRPr>
          </a:p>
        </p:txBody>
      </p:sp>
    </p:spTree>
    <p:extLst>
      <p:ext uri="{BB962C8B-B14F-4D97-AF65-F5344CB8AC3E}">
        <p14:creationId xmlns:p14="http://schemas.microsoft.com/office/powerpoint/2010/main" val="372511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body" idx="1"/>
          </p:nvPr>
        </p:nvSpPr>
        <p:spPr>
          <a:xfrm>
            <a:off x="486348" y="1046283"/>
            <a:ext cx="7832029" cy="5062283"/>
          </a:xfrm>
          <a:prstGeom prst="rect">
            <a:avLst/>
          </a:prstGeom>
        </p:spPr>
        <p:txBody>
          <a:bodyPr vert="horz" wrap="square" lIns="0" tIns="12065" rIns="0" bIns="0" rtlCol="0">
            <a:spAutoFit/>
          </a:bodyPr>
          <a:lstStyle/>
          <a:p>
            <a:pPr marL="355600" marR="5080" indent="-342900">
              <a:lnSpc>
                <a:spcPct val="100000"/>
              </a:lnSpc>
              <a:spcBef>
                <a:spcPts val="0"/>
              </a:spcBef>
              <a:buClr>
                <a:srgbClr val="0070C0"/>
              </a:buClr>
              <a:buSzPct val="100000"/>
              <a:tabLst>
                <a:tab pos="180340" algn="l"/>
              </a:tabLst>
            </a:pPr>
            <a:r>
              <a:rPr lang="en-US" sz="2400" spc="-15" dirty="0"/>
              <a:t>Consider existing evaluation results conducted under ambient (field) and controlled (laboratory) conditions</a:t>
            </a:r>
          </a:p>
          <a:p>
            <a:pPr marL="812800" marR="5080" lvl="1" indent="-342900">
              <a:lnSpc>
                <a:spcPct val="100000"/>
              </a:lnSpc>
              <a:spcBef>
                <a:spcPts val="95"/>
              </a:spcBef>
              <a:buClr>
                <a:srgbClr val="0070C0"/>
              </a:buClr>
              <a:buSzPct val="100000"/>
              <a:tabLst>
                <a:tab pos="180340" algn="l"/>
              </a:tabLst>
            </a:pPr>
            <a:r>
              <a:rPr lang="en-US" sz="2000" spc="-15" dirty="0"/>
              <a:t>South Coast Air Quality Management District’s Air Quality Sensor Performance Evaluation Center (AQ-SPEC)</a:t>
            </a:r>
          </a:p>
          <a:p>
            <a:pPr marL="812800" marR="5080" lvl="1" indent="-342900">
              <a:lnSpc>
                <a:spcPct val="100000"/>
              </a:lnSpc>
              <a:spcBef>
                <a:spcPts val="95"/>
              </a:spcBef>
              <a:buClr>
                <a:srgbClr val="0070C0"/>
              </a:buClr>
              <a:buSzPct val="100000"/>
              <a:tabLst>
                <a:tab pos="180340" algn="l"/>
              </a:tabLst>
            </a:pPr>
            <a:r>
              <a:rPr lang="en-US" sz="2000" spc="-15" dirty="0"/>
              <a:t>U.S. EPA Office of Research and Development (ORD)</a:t>
            </a:r>
          </a:p>
          <a:p>
            <a:pPr marL="812800" marR="5080" lvl="1" indent="-342900">
              <a:lnSpc>
                <a:spcPct val="100000"/>
              </a:lnSpc>
              <a:spcBef>
                <a:spcPts val="95"/>
              </a:spcBef>
              <a:buClr>
                <a:srgbClr val="0070C0"/>
              </a:buClr>
              <a:buSzPct val="100000"/>
              <a:tabLst>
                <a:tab pos="180340" algn="l"/>
              </a:tabLst>
            </a:pPr>
            <a:r>
              <a:rPr lang="en-US" sz="2000" spc="-15" dirty="0"/>
              <a:t>Europe’s Joint Research Center (JRC)</a:t>
            </a:r>
          </a:p>
          <a:p>
            <a:pPr marL="812800" marR="5080" lvl="1" indent="-342900">
              <a:lnSpc>
                <a:spcPct val="100000"/>
              </a:lnSpc>
              <a:spcBef>
                <a:spcPts val="95"/>
              </a:spcBef>
              <a:buClr>
                <a:srgbClr val="0070C0"/>
              </a:buClr>
              <a:buSzPct val="100000"/>
              <a:tabLst>
                <a:tab pos="180340" algn="l"/>
              </a:tabLst>
            </a:pPr>
            <a:r>
              <a:rPr lang="en-US" sz="2000" dirty="0" err="1"/>
              <a:t>Airparif’s</a:t>
            </a:r>
            <a:r>
              <a:rPr lang="en-US" sz="2000" dirty="0"/>
              <a:t> AIRLAB Microsensors Challenge</a:t>
            </a:r>
            <a:endParaRPr lang="en-US" sz="2000" spc="-15" dirty="0"/>
          </a:p>
          <a:p>
            <a:pPr marL="812800" marR="5080" lvl="1" indent="-342900">
              <a:lnSpc>
                <a:spcPct val="100000"/>
              </a:lnSpc>
              <a:spcBef>
                <a:spcPts val="95"/>
              </a:spcBef>
              <a:buClr>
                <a:srgbClr val="0070C0"/>
              </a:buClr>
              <a:buSzPct val="100000"/>
              <a:tabLst>
                <a:tab pos="180340" algn="l"/>
              </a:tabLst>
            </a:pPr>
            <a:endParaRPr lang="en-US" sz="2000" spc="-15" dirty="0"/>
          </a:p>
          <a:p>
            <a:pPr marL="355600" marR="5080" indent="-342900">
              <a:lnSpc>
                <a:spcPct val="100000"/>
              </a:lnSpc>
              <a:spcBef>
                <a:spcPts val="0"/>
              </a:spcBef>
              <a:buClr>
                <a:srgbClr val="0070C0"/>
              </a:buClr>
              <a:buSzPct val="100000"/>
              <a:tabLst>
                <a:tab pos="180340" algn="l"/>
              </a:tabLst>
            </a:pPr>
            <a:r>
              <a:rPr lang="en-US" sz="2400" spc="-15" dirty="0"/>
              <a:t>U.S. EPA recently released two reports</a:t>
            </a:r>
            <a:r>
              <a:rPr lang="en-US" sz="2400" b="1" spc="-15" dirty="0"/>
              <a:t> </a:t>
            </a:r>
            <a:r>
              <a:rPr lang="en-US" sz="2400" spc="-15" dirty="0"/>
              <a:t>that outline recommended performance testing protocols, metrics, and target values for air sensors for ozone (O</a:t>
            </a:r>
            <a:r>
              <a:rPr lang="en-US" sz="2400" spc="-15" baseline="-25000" dirty="0"/>
              <a:t>3</a:t>
            </a:r>
            <a:r>
              <a:rPr lang="en-US" sz="2400" spc="-15" dirty="0"/>
              <a:t>) and fine particulate matter (PM</a:t>
            </a:r>
            <a:r>
              <a:rPr lang="en-US" sz="2400" spc="-15" baseline="-25000" dirty="0"/>
              <a:t>2.5</a:t>
            </a:r>
            <a:r>
              <a:rPr lang="en-US" sz="2400" spc="-15" dirty="0"/>
              <a:t>) sensors</a:t>
            </a:r>
          </a:p>
          <a:p>
            <a:pPr marL="812800" marR="5080" lvl="1" indent="-342900">
              <a:lnSpc>
                <a:spcPct val="100000"/>
              </a:lnSpc>
              <a:spcBef>
                <a:spcPts val="0"/>
              </a:spcBef>
              <a:buClr>
                <a:srgbClr val="0070C0"/>
              </a:buClr>
              <a:buSzPct val="100000"/>
              <a:tabLst>
                <a:tab pos="180340" algn="l"/>
              </a:tabLst>
            </a:pPr>
            <a:r>
              <a:rPr lang="en-US" sz="2000" spc="-15" dirty="0"/>
              <a:t>Provide a consistent approach for performance testing </a:t>
            </a:r>
            <a:r>
              <a:rPr lang="en-US" sz="2000" b="1" u="sng" spc="-15" dirty="0"/>
              <a:t>and</a:t>
            </a:r>
            <a:r>
              <a:rPr lang="en-US" sz="2000" spc="-15" dirty="0"/>
              <a:t> reporting results to help users identify sensors that meet their needs</a:t>
            </a:r>
          </a:p>
          <a:p>
            <a:pPr marL="812800" marR="5080" lvl="1" indent="-342900">
              <a:lnSpc>
                <a:spcPct val="100000"/>
              </a:lnSpc>
              <a:spcBef>
                <a:spcPts val="0"/>
              </a:spcBef>
              <a:buClr>
                <a:srgbClr val="0070C0"/>
              </a:buClr>
              <a:buSzPct val="100000"/>
              <a:tabLst>
                <a:tab pos="180340" algn="l"/>
              </a:tabLst>
            </a:pPr>
            <a:endParaRPr lang="en-US" sz="2000" spc="-15" dirty="0"/>
          </a:p>
        </p:txBody>
      </p:sp>
      <p:pic>
        <p:nvPicPr>
          <p:cNvPr id="10" name="Picture 9">
            <a:extLst>
              <a:ext uri="{FF2B5EF4-FFF2-40B4-BE49-F238E27FC236}">
                <a16:creationId xmlns:a16="http://schemas.microsoft.com/office/drawing/2014/main" id="{133A6FE3-10AC-438C-BD2A-23EE11EBBDF3}"/>
              </a:ext>
            </a:extLst>
          </p:cNvPr>
          <p:cNvPicPr>
            <a:picLocks noChangeAspect="1"/>
          </p:cNvPicPr>
          <p:nvPr/>
        </p:nvPicPr>
        <p:blipFill>
          <a:blip r:embed="rId3"/>
          <a:stretch>
            <a:fillRect/>
          </a:stretch>
        </p:blipFill>
        <p:spPr>
          <a:xfrm>
            <a:off x="8318377" y="1066536"/>
            <a:ext cx="2193932" cy="2834640"/>
          </a:xfrm>
          <a:prstGeom prst="rect">
            <a:avLst/>
          </a:prstGeom>
          <a:ln w="12700">
            <a:solidFill>
              <a:schemeClr val="tx1"/>
            </a:solidFill>
          </a:ln>
        </p:spPr>
      </p:pic>
      <p:pic>
        <p:nvPicPr>
          <p:cNvPr id="11" name="Picture 10">
            <a:extLst>
              <a:ext uri="{FF2B5EF4-FFF2-40B4-BE49-F238E27FC236}">
                <a16:creationId xmlns:a16="http://schemas.microsoft.com/office/drawing/2014/main" id="{39D21C7A-DE81-4CFF-99DC-EF885F650CCD}"/>
              </a:ext>
            </a:extLst>
          </p:cNvPr>
          <p:cNvPicPr>
            <a:picLocks noChangeAspect="1"/>
          </p:cNvPicPr>
          <p:nvPr/>
        </p:nvPicPr>
        <p:blipFill>
          <a:blip r:embed="rId4"/>
          <a:stretch>
            <a:fillRect/>
          </a:stretch>
        </p:blipFill>
        <p:spPr>
          <a:xfrm>
            <a:off x="9723748" y="2993916"/>
            <a:ext cx="2193932" cy="2834640"/>
          </a:xfrm>
          <a:prstGeom prst="rect">
            <a:avLst/>
          </a:prstGeom>
          <a:ln w="12700">
            <a:solidFill>
              <a:schemeClr val="tx1"/>
            </a:solidFill>
          </a:ln>
        </p:spPr>
      </p:pic>
      <p:sp>
        <p:nvSpPr>
          <p:cNvPr id="13" name="Title 3">
            <a:extLst>
              <a:ext uri="{FF2B5EF4-FFF2-40B4-BE49-F238E27FC236}">
                <a16:creationId xmlns:a16="http://schemas.microsoft.com/office/drawing/2014/main" id="{070A8346-988E-422A-A0ED-853963EA5B3D}"/>
              </a:ext>
            </a:extLst>
          </p:cNvPr>
          <p:cNvSpPr>
            <a:spLocks noGrp="1"/>
          </p:cNvSpPr>
          <p:nvPr>
            <p:ph type="title"/>
          </p:nvPr>
        </p:nvSpPr>
        <p:spPr>
          <a:xfrm>
            <a:off x="274320" y="26162"/>
            <a:ext cx="11612880" cy="1325563"/>
          </a:xfrm>
        </p:spPr>
        <p:txBody>
          <a:bodyPr>
            <a:normAutofit/>
          </a:bodyPr>
          <a:lstStyle/>
          <a:p>
            <a:r>
              <a:rPr lang="en-US" sz="4000" b="1" dirty="0">
                <a:solidFill>
                  <a:schemeClr val="accent5">
                    <a:lumMod val="50000"/>
                  </a:schemeClr>
                </a:solidFill>
              </a:rPr>
              <a:t>Estimating Performance for other PM</a:t>
            </a:r>
            <a:r>
              <a:rPr lang="en-US" sz="4000" b="1" baseline="-25000" dirty="0">
                <a:solidFill>
                  <a:schemeClr val="accent5">
                    <a:lumMod val="50000"/>
                  </a:schemeClr>
                </a:solidFill>
              </a:rPr>
              <a:t>2.5</a:t>
            </a:r>
            <a:r>
              <a:rPr lang="en-US" sz="4000" b="1" dirty="0">
                <a:solidFill>
                  <a:schemeClr val="accent5">
                    <a:lumMod val="50000"/>
                  </a:schemeClr>
                </a:solidFill>
              </a:rPr>
              <a:t> Sensors</a:t>
            </a:r>
          </a:p>
        </p:txBody>
      </p:sp>
      <p:sp>
        <p:nvSpPr>
          <p:cNvPr id="8" name="Slide Number Placeholder 2">
            <a:extLst>
              <a:ext uri="{FF2B5EF4-FFF2-40B4-BE49-F238E27FC236}">
                <a16:creationId xmlns:a16="http://schemas.microsoft.com/office/drawing/2014/main" id="{C403D272-F8A6-4E9C-8B20-DD8A83BEAB52}"/>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9C3B4F-4B7B-9A4F-9F3C-3A4901A33979}" type="slidenum">
              <a:rPr lang="en-US" smtClean="0">
                <a:solidFill>
                  <a:schemeClr val="bg1"/>
                </a:solidFill>
              </a:rPr>
              <a:pPr/>
              <a:t>14</a:t>
            </a:fld>
            <a:endParaRPr lang="en-US" dirty="0">
              <a:solidFill>
                <a:schemeClr val="bg1"/>
              </a:solidFill>
            </a:endParaRPr>
          </a:p>
        </p:txBody>
      </p:sp>
      <p:sp>
        <p:nvSpPr>
          <p:cNvPr id="7" name="Footer Placeholder 1">
            <a:extLst>
              <a:ext uri="{FF2B5EF4-FFF2-40B4-BE49-F238E27FC236}">
                <a16:creationId xmlns:a16="http://schemas.microsoft.com/office/drawing/2014/main" id="{88E468ED-1FF2-4335-8B17-BE5CB681D84B}"/>
              </a:ext>
            </a:extLst>
          </p:cNvPr>
          <p:cNvSpPr>
            <a:spLocks noGrp="1"/>
          </p:cNvSpPr>
          <p:nvPr>
            <p:ph type="ftr" sz="quarter" idx="11"/>
          </p:nvPr>
        </p:nvSpPr>
        <p:spPr>
          <a:xfrm>
            <a:off x="4038600" y="6356350"/>
            <a:ext cx="4114800" cy="365125"/>
          </a:xfrm>
        </p:spPr>
        <p:txBody>
          <a:bodyPr/>
          <a:lstStyle/>
          <a:p>
            <a:r>
              <a:rPr lang="en-US" dirty="0">
                <a:solidFill>
                  <a:schemeClr val="bg1"/>
                </a:solidFill>
              </a:rPr>
              <a:t>U.S. Environmental Protection Agency</a:t>
            </a:r>
          </a:p>
        </p:txBody>
      </p:sp>
    </p:spTree>
    <p:extLst>
      <p:ext uri="{BB962C8B-B14F-4D97-AF65-F5344CB8AC3E}">
        <p14:creationId xmlns:p14="http://schemas.microsoft.com/office/powerpoint/2010/main" val="17082658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29184" y="26162"/>
            <a:ext cx="11558016" cy="1325563"/>
          </a:xfrm>
        </p:spPr>
        <p:txBody>
          <a:bodyPr>
            <a:normAutofit/>
          </a:bodyPr>
          <a:lstStyle/>
          <a:p>
            <a:r>
              <a:rPr lang="en-US" sz="4000" b="1" dirty="0">
                <a:solidFill>
                  <a:schemeClr val="accent5">
                    <a:lumMod val="50000"/>
                  </a:schemeClr>
                </a:solidFill>
              </a:rPr>
              <a:t>Overview of PurpleAir Sensors</a:t>
            </a:r>
            <a:endParaRPr lang="en-US" sz="4000" b="1" baseline="-25000" dirty="0">
              <a:solidFill>
                <a:schemeClr val="accent5">
                  <a:lumMod val="50000"/>
                </a:schemeClr>
              </a:solidFill>
            </a:endParaRP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15</a:t>
            </a:fld>
            <a:endParaRPr lang="en-US" dirty="0">
              <a:solidFill>
                <a:schemeClr val="bg1"/>
              </a:solidFill>
            </a:endParaRPr>
          </a:p>
        </p:txBody>
      </p:sp>
      <p:sp>
        <p:nvSpPr>
          <p:cNvPr id="10" name="object 4">
            <a:extLst>
              <a:ext uri="{FF2B5EF4-FFF2-40B4-BE49-F238E27FC236}">
                <a16:creationId xmlns:a16="http://schemas.microsoft.com/office/drawing/2014/main" id="{FD25A8BA-D9E8-4603-BDC3-066E85631986}"/>
              </a:ext>
            </a:extLst>
          </p:cNvPr>
          <p:cNvSpPr txBox="1">
            <a:spLocks/>
          </p:cNvSpPr>
          <p:nvPr/>
        </p:nvSpPr>
        <p:spPr>
          <a:xfrm>
            <a:off x="438344" y="840734"/>
            <a:ext cx="7155581" cy="5607561"/>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2400" b="1" dirty="0">
                <a:ea typeface="ＭＳ Ｐゴシック"/>
              </a:rPr>
              <a:t>PurpleAir Data Hardware</a:t>
            </a:r>
          </a:p>
          <a:p>
            <a:pPr lvl="1">
              <a:spcBef>
                <a:spcPts val="0"/>
              </a:spcBef>
            </a:pPr>
            <a:r>
              <a:rPr lang="en-US" sz="2000" b="1" i="1" dirty="0">
                <a:ea typeface="ＭＳ Ｐゴシック"/>
              </a:rPr>
              <a:t>2 </a:t>
            </a:r>
            <a:r>
              <a:rPr lang="en-US" sz="2000" b="1" i="1" dirty="0" err="1">
                <a:ea typeface="ＭＳ Ｐゴシック"/>
              </a:rPr>
              <a:t>Plantower</a:t>
            </a:r>
            <a:r>
              <a:rPr lang="en-US" sz="2000" b="1" i="1" dirty="0">
                <a:ea typeface="ＭＳ Ｐゴシック"/>
              </a:rPr>
              <a:t> PMS5003 PM sensor (channels A &amp; B)</a:t>
            </a:r>
            <a:endParaRPr lang="en-US" sz="2000" b="1" i="1" dirty="0">
              <a:ea typeface="ＭＳ Ｐゴシック"/>
              <a:cs typeface="Calibri"/>
            </a:endParaRPr>
          </a:p>
          <a:p>
            <a:pPr lvl="1">
              <a:spcBef>
                <a:spcPts val="0"/>
              </a:spcBef>
            </a:pPr>
            <a:r>
              <a:rPr lang="en-US" sz="2000" dirty="0">
                <a:ea typeface="ＭＳ Ｐゴシック"/>
              </a:rPr>
              <a:t>BME280 pressure, temperature, humidity sensor</a:t>
            </a:r>
            <a:endParaRPr lang="en-US" sz="2000" dirty="0">
              <a:ea typeface="ＭＳ Ｐゴシック"/>
              <a:cs typeface="Calibri"/>
            </a:endParaRPr>
          </a:p>
          <a:p>
            <a:pPr lvl="1">
              <a:spcBef>
                <a:spcPts val="0"/>
              </a:spcBef>
            </a:pPr>
            <a:r>
              <a:rPr lang="en-US" sz="2000" dirty="0">
                <a:ea typeface="ＭＳ Ｐゴシック"/>
              </a:rPr>
              <a:t>Sample for alternating 10-second intervals </a:t>
            </a:r>
            <a:endParaRPr lang="en-US" sz="2000" dirty="0">
              <a:cs typeface="Calibri"/>
            </a:endParaRPr>
          </a:p>
          <a:p>
            <a:pPr lvl="1">
              <a:spcBef>
                <a:spcPts val="0"/>
              </a:spcBef>
            </a:pPr>
            <a:r>
              <a:rPr lang="en-US" sz="2000" b="1" i="1" dirty="0">
                <a:ea typeface="ＭＳ Ｐゴシック"/>
              </a:rPr>
              <a:t>Generate 2-minute averages</a:t>
            </a:r>
            <a:endParaRPr lang="en-US" sz="2000" b="1" i="1" dirty="0">
              <a:ea typeface="ＭＳ Ｐゴシック"/>
              <a:cs typeface="Calibri"/>
            </a:endParaRPr>
          </a:p>
          <a:p>
            <a:pPr lvl="2">
              <a:spcBef>
                <a:spcPts val="0"/>
              </a:spcBef>
            </a:pPr>
            <a:r>
              <a:rPr lang="en-US" dirty="0">
                <a:ea typeface="ＭＳ Ｐゴシック"/>
              </a:rPr>
              <a:t>Previously 80-second averages</a:t>
            </a:r>
            <a:endParaRPr lang="en-US" dirty="0">
              <a:ea typeface="ＭＳ Ｐゴシック"/>
              <a:cs typeface="Calibri"/>
            </a:endParaRPr>
          </a:p>
          <a:p>
            <a:pPr marL="0" indent="0">
              <a:lnSpc>
                <a:spcPct val="150000"/>
              </a:lnSpc>
              <a:spcBef>
                <a:spcPts val="0"/>
              </a:spcBef>
              <a:buNone/>
            </a:pPr>
            <a:r>
              <a:rPr lang="en-US" sz="2400" b="1" dirty="0">
                <a:ea typeface="ＭＳ Ｐゴシック"/>
              </a:rPr>
              <a:t>PurpleAir Data Outputs</a:t>
            </a:r>
          </a:p>
          <a:p>
            <a:pPr lvl="1">
              <a:spcBef>
                <a:spcPts val="0"/>
              </a:spcBef>
            </a:pPr>
            <a:r>
              <a:rPr lang="en-US" sz="2000" dirty="0">
                <a:ea typeface="ＭＳ Ｐゴシック"/>
              </a:rPr>
              <a:t>Reports estimated Particulate Matter</a:t>
            </a:r>
            <a:br>
              <a:rPr lang="en-US" sz="2000" dirty="0">
                <a:ea typeface="ＭＳ Ｐゴシック"/>
              </a:rPr>
            </a:br>
            <a:r>
              <a:rPr lang="en-US" sz="2000" dirty="0">
                <a:ea typeface="ＭＳ Ｐゴシック"/>
              </a:rPr>
              <a:t>concentrations (PM</a:t>
            </a:r>
            <a:r>
              <a:rPr lang="en-US" sz="2000" baseline="-25000" dirty="0">
                <a:ea typeface="ＭＳ Ｐゴシック"/>
              </a:rPr>
              <a:t>1</a:t>
            </a:r>
            <a:r>
              <a:rPr lang="en-US" sz="2000" dirty="0">
                <a:ea typeface="ＭＳ Ｐゴシック"/>
              </a:rPr>
              <a:t>, PM</a:t>
            </a:r>
            <a:r>
              <a:rPr lang="en-US" sz="2000" baseline="-25000" dirty="0">
                <a:ea typeface="ＭＳ Ｐゴシック"/>
              </a:rPr>
              <a:t>2.5</a:t>
            </a:r>
            <a:r>
              <a:rPr lang="en-US" sz="2000" dirty="0">
                <a:ea typeface="ＭＳ Ｐゴシック"/>
              </a:rPr>
              <a:t>, PM</a:t>
            </a:r>
            <a:r>
              <a:rPr lang="en-US" sz="2000" baseline="-25000" dirty="0">
                <a:ea typeface="ＭＳ Ｐゴシック"/>
              </a:rPr>
              <a:t>10</a:t>
            </a:r>
            <a:r>
              <a:rPr lang="en-US" sz="2000" dirty="0">
                <a:ea typeface="ＭＳ Ｐゴシック"/>
              </a:rPr>
              <a:t>)</a:t>
            </a:r>
            <a:endParaRPr lang="en-US" sz="2000" dirty="0">
              <a:ea typeface="ＭＳ Ｐゴシック"/>
              <a:cs typeface="Calibri"/>
            </a:endParaRPr>
          </a:p>
          <a:p>
            <a:pPr lvl="1">
              <a:spcBef>
                <a:spcPts val="0"/>
              </a:spcBef>
            </a:pPr>
            <a:r>
              <a:rPr lang="en-US" sz="2000" dirty="0">
                <a:ea typeface="ＭＳ Ｐゴシック"/>
              </a:rPr>
              <a:t>Reports </a:t>
            </a:r>
            <a:r>
              <a:rPr lang="en-US" sz="2000" b="1" i="1" dirty="0">
                <a:ea typeface="ＭＳ Ｐゴシック"/>
              </a:rPr>
              <a:t>internal</a:t>
            </a:r>
            <a:r>
              <a:rPr lang="en-US" sz="2000" dirty="0">
                <a:ea typeface="ＭＳ Ｐゴシック"/>
              </a:rPr>
              <a:t> temperature (T) and relative humidity (RH)</a:t>
            </a:r>
            <a:endParaRPr lang="en-US" sz="2400" dirty="0">
              <a:ea typeface="ＭＳ Ｐゴシック"/>
            </a:endParaRPr>
          </a:p>
          <a:p>
            <a:pPr marL="0" indent="0">
              <a:lnSpc>
                <a:spcPct val="150000"/>
              </a:lnSpc>
              <a:spcBef>
                <a:spcPts val="0"/>
              </a:spcBef>
              <a:buNone/>
            </a:pPr>
            <a:r>
              <a:rPr lang="en-US" sz="2400" b="1" dirty="0"/>
              <a:t>PurpleAir Data Storage</a:t>
            </a:r>
          </a:p>
          <a:p>
            <a:pPr lvl="1">
              <a:spcBef>
                <a:spcPts val="0"/>
              </a:spcBef>
            </a:pPr>
            <a:r>
              <a:rPr lang="en-US" sz="2000" dirty="0"/>
              <a:t>Streamed to the PurpleAir cloud via WiFi</a:t>
            </a:r>
          </a:p>
          <a:p>
            <a:pPr lvl="2">
              <a:spcBef>
                <a:spcPts val="0"/>
              </a:spcBef>
            </a:pPr>
            <a:r>
              <a:rPr lang="en-US" dirty="0"/>
              <a:t>Public – displays on the public PurpleAir map</a:t>
            </a:r>
          </a:p>
          <a:p>
            <a:pPr lvl="2">
              <a:spcBef>
                <a:spcPts val="0"/>
              </a:spcBef>
            </a:pPr>
            <a:r>
              <a:rPr lang="en-US" dirty="0"/>
              <a:t>Private – displays only when the owner is logged in; data can be download/viewed only with owner permission</a:t>
            </a:r>
          </a:p>
          <a:p>
            <a:pPr lvl="1">
              <a:spcBef>
                <a:spcPts val="0"/>
              </a:spcBef>
            </a:pPr>
            <a:r>
              <a:rPr lang="en-US" sz="2000" dirty="0"/>
              <a:t>Stored locally on a microSD card (PA-II-SD model only)</a:t>
            </a:r>
          </a:p>
          <a:p>
            <a:pPr marL="0" indent="0">
              <a:spcBef>
                <a:spcPts val="0"/>
              </a:spcBef>
              <a:buNone/>
            </a:pPr>
            <a:endParaRPr lang="en-US" sz="2400" dirty="0">
              <a:ea typeface="ＭＳ Ｐゴシック"/>
            </a:endParaRPr>
          </a:p>
        </p:txBody>
      </p:sp>
      <p:grpSp>
        <p:nvGrpSpPr>
          <p:cNvPr id="25" name="Group 24">
            <a:extLst>
              <a:ext uri="{FF2B5EF4-FFF2-40B4-BE49-F238E27FC236}">
                <a16:creationId xmlns:a16="http://schemas.microsoft.com/office/drawing/2014/main" id="{C234F63A-5003-438E-A48C-2396992BCBAB}"/>
              </a:ext>
            </a:extLst>
          </p:cNvPr>
          <p:cNvGrpSpPr/>
          <p:nvPr/>
        </p:nvGrpSpPr>
        <p:grpSpPr>
          <a:xfrm>
            <a:off x="5996779" y="944856"/>
            <a:ext cx="5182077" cy="3159784"/>
            <a:chOff x="7637930" y="4473808"/>
            <a:chExt cx="3762067" cy="2204768"/>
          </a:xfrm>
        </p:grpSpPr>
        <p:sp>
          <p:nvSpPr>
            <p:cNvPr id="36" name="TextBox 35">
              <a:extLst>
                <a:ext uri="{FF2B5EF4-FFF2-40B4-BE49-F238E27FC236}">
                  <a16:creationId xmlns:a16="http://schemas.microsoft.com/office/drawing/2014/main" id="{FD7F76F0-2C80-4A5D-8AD2-0EE3E67BEB1C}"/>
                </a:ext>
              </a:extLst>
            </p:cNvPr>
            <p:cNvSpPr txBox="1"/>
            <p:nvPr/>
          </p:nvSpPr>
          <p:spPr>
            <a:xfrm>
              <a:off x="9334880" y="6370799"/>
              <a:ext cx="2065117" cy="307777"/>
            </a:xfrm>
            <a:prstGeom prst="rect">
              <a:avLst/>
            </a:prstGeom>
            <a:noFill/>
          </p:spPr>
          <p:txBody>
            <a:bodyPr wrap="none" rtlCol="0">
              <a:spAutoFit/>
            </a:bodyPr>
            <a:lstStyle/>
            <a:p>
              <a:r>
                <a:rPr lang="en-US" sz="1400" b="1"/>
                <a:t>PurpleAir underside view</a:t>
              </a:r>
            </a:p>
          </p:txBody>
        </p:sp>
        <p:grpSp>
          <p:nvGrpSpPr>
            <p:cNvPr id="37" name="Group 36">
              <a:extLst>
                <a:ext uri="{FF2B5EF4-FFF2-40B4-BE49-F238E27FC236}">
                  <a16:creationId xmlns:a16="http://schemas.microsoft.com/office/drawing/2014/main" id="{889BC3B1-3B2E-4C4E-AAA5-96EADFF8E982}"/>
                </a:ext>
              </a:extLst>
            </p:cNvPr>
            <p:cNvGrpSpPr/>
            <p:nvPr/>
          </p:nvGrpSpPr>
          <p:grpSpPr>
            <a:xfrm>
              <a:off x="7637930" y="4473808"/>
              <a:ext cx="3738849" cy="1919536"/>
              <a:chOff x="7637930" y="4473808"/>
              <a:chExt cx="3738849" cy="1919536"/>
            </a:xfrm>
          </p:grpSpPr>
          <p:pic>
            <p:nvPicPr>
              <p:cNvPr id="38" name="Picture 37">
                <a:extLst>
                  <a:ext uri="{FF2B5EF4-FFF2-40B4-BE49-F238E27FC236}">
                    <a16:creationId xmlns:a16="http://schemas.microsoft.com/office/drawing/2014/main" id="{4EE18EEF-7E99-4FFE-A0B6-1573DF49472A}"/>
                  </a:ext>
                </a:extLst>
              </p:cNvPr>
              <p:cNvPicPr>
                <a:picLocks noChangeAspect="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9402875" y="4473808"/>
                <a:ext cx="1973904" cy="1919536"/>
              </a:xfrm>
              <a:prstGeom prst="rect">
                <a:avLst/>
              </a:prstGeom>
            </p:spPr>
          </p:pic>
          <p:cxnSp>
            <p:nvCxnSpPr>
              <p:cNvPr id="39" name="Straight Arrow Connector 38">
                <a:extLst>
                  <a:ext uri="{FF2B5EF4-FFF2-40B4-BE49-F238E27FC236}">
                    <a16:creationId xmlns:a16="http://schemas.microsoft.com/office/drawing/2014/main" id="{42DA05C1-F58A-49DE-9C16-B4497CE51C94}"/>
                  </a:ext>
                </a:extLst>
              </p:cNvPr>
              <p:cNvCxnSpPr>
                <a:cxnSpLocks/>
                <a:stCxn id="41" idx="3"/>
              </p:cNvCxnSpPr>
              <p:nvPr/>
            </p:nvCxnSpPr>
            <p:spPr>
              <a:xfrm>
                <a:off x="9402878" y="5466795"/>
                <a:ext cx="554883" cy="6648"/>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F5D19E57-346A-400B-9475-88AE6197D95B}"/>
                  </a:ext>
                </a:extLst>
              </p:cNvPr>
              <p:cNvCxnSpPr>
                <a:cxnSpLocks/>
                <a:stCxn id="41" idx="3"/>
              </p:cNvCxnSpPr>
              <p:nvPr/>
            </p:nvCxnSpPr>
            <p:spPr>
              <a:xfrm>
                <a:off x="9402878" y="5466795"/>
                <a:ext cx="616707" cy="29806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46B5E4A-7C5A-441E-9E1B-AFA26FE90B42}"/>
                  </a:ext>
                </a:extLst>
              </p:cNvPr>
              <p:cNvSpPr txBox="1"/>
              <p:nvPr/>
            </p:nvSpPr>
            <p:spPr>
              <a:xfrm>
                <a:off x="7637930" y="5282129"/>
                <a:ext cx="1764948" cy="369332"/>
              </a:xfrm>
              <a:prstGeom prst="rect">
                <a:avLst/>
              </a:prstGeom>
              <a:noFill/>
            </p:spPr>
            <p:txBody>
              <a:bodyPr wrap="square" rtlCol="0">
                <a:spAutoFit/>
              </a:bodyPr>
              <a:lstStyle/>
              <a:p>
                <a:pPr algn="r"/>
                <a:r>
                  <a:rPr lang="en-US">
                    <a:latin typeface="Calibri Light" panose="020F0302020204030204" pitchFamily="34" charset="0"/>
                    <a:cs typeface="Calibri Light" panose="020F0302020204030204" pitchFamily="34" charset="0"/>
                  </a:rPr>
                  <a:t>A &amp; B channels </a:t>
                </a:r>
              </a:p>
            </p:txBody>
          </p:sp>
        </p:grpSp>
      </p:grpSp>
      <p:sp>
        <p:nvSpPr>
          <p:cNvPr id="42" name="Content Placeholder 2">
            <a:extLst>
              <a:ext uri="{FF2B5EF4-FFF2-40B4-BE49-F238E27FC236}">
                <a16:creationId xmlns:a16="http://schemas.microsoft.com/office/drawing/2014/main" id="{4CC268B9-B112-437A-BE0E-BE1797D65E90}"/>
              </a:ext>
            </a:extLst>
          </p:cNvPr>
          <p:cNvSpPr txBox="1">
            <a:spLocks/>
          </p:cNvSpPr>
          <p:nvPr/>
        </p:nvSpPr>
        <p:spPr>
          <a:xfrm>
            <a:off x="7793864" y="4007863"/>
            <a:ext cx="3925377" cy="2531049"/>
          </a:xfrm>
          <a:prstGeom prst="rect">
            <a:avLst/>
          </a:prstGeom>
        </p:spPr>
        <p:txBody>
          <a:bodyPr/>
          <a:lstStyle>
            <a:lvl1pPr marL="342900" indent="-342900" algn="l" rtl="0" eaLnBrk="0" fontAlgn="base" hangingPunct="0">
              <a:spcBef>
                <a:spcPct val="20000"/>
              </a:spcBef>
              <a:spcAft>
                <a:spcPct val="0"/>
              </a:spcAft>
              <a:buFont typeface="Arial" pitchFamily="-72" charset="0"/>
              <a:buChar char="•"/>
              <a:defRPr sz="3200" kern="1200">
                <a:solidFill>
                  <a:schemeClr val="tx1"/>
                </a:solidFill>
                <a:latin typeface="+mn-lt"/>
                <a:ea typeface="ＭＳ Ｐゴシック" pitchFamily="-72" charset="-128"/>
                <a:cs typeface="ＭＳ Ｐゴシック" pitchFamily="-72" charset="-128"/>
              </a:defRPr>
            </a:lvl1pPr>
            <a:lvl2pPr marL="742950" indent="-285750" algn="l" rtl="0" eaLnBrk="0" fontAlgn="base" hangingPunct="0">
              <a:spcBef>
                <a:spcPct val="20000"/>
              </a:spcBef>
              <a:spcAft>
                <a:spcPct val="0"/>
              </a:spcAft>
              <a:buFont typeface="Arial" pitchFamily="-72" charset="0"/>
              <a:buChar char="–"/>
              <a:defRPr sz="2800" kern="1200">
                <a:solidFill>
                  <a:schemeClr val="tx1"/>
                </a:solidFill>
                <a:latin typeface="+mn-lt"/>
                <a:ea typeface="ＭＳ Ｐゴシック" pitchFamily="-72" charset="-128"/>
                <a:cs typeface="+mn-cs"/>
              </a:defRPr>
            </a:lvl2pPr>
            <a:lvl3pPr marL="1143000" indent="-228600" algn="l" rtl="0" eaLnBrk="0" fontAlgn="base" hangingPunct="0">
              <a:spcBef>
                <a:spcPct val="20000"/>
              </a:spcBef>
              <a:spcAft>
                <a:spcPct val="0"/>
              </a:spcAft>
              <a:buFont typeface="Arial" pitchFamily="-72" charset="0"/>
              <a:buChar char="•"/>
              <a:defRPr sz="2400" kern="1200">
                <a:solidFill>
                  <a:schemeClr val="tx1"/>
                </a:solidFill>
                <a:latin typeface="+mn-lt"/>
                <a:ea typeface="ＭＳ Ｐゴシック" pitchFamily="-72" charset="-128"/>
                <a:cs typeface="+mn-cs"/>
              </a:defRPr>
            </a:lvl3pPr>
            <a:lvl4pPr marL="16002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4pPr>
            <a:lvl5pPr marL="2057400" indent="-228600" algn="l" rtl="0" eaLnBrk="0" fontAlgn="base" hangingPunct="0">
              <a:spcBef>
                <a:spcPct val="20000"/>
              </a:spcBef>
              <a:spcAft>
                <a:spcPct val="0"/>
              </a:spcAft>
              <a:buFont typeface="Arial" pitchFamily="-72" charset="0"/>
              <a:buChar char="»"/>
              <a:defRPr sz="2000" kern="1200">
                <a:solidFill>
                  <a:schemeClr val="tx1"/>
                </a:solidFill>
                <a:latin typeface="+mn-lt"/>
                <a:ea typeface="ＭＳ Ｐゴシック" pitchFamily="-7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400" b="1" dirty="0"/>
              <a:t>User supplies information at registration</a:t>
            </a:r>
          </a:p>
          <a:p>
            <a:pPr lvl="1">
              <a:spcBef>
                <a:spcPts val="0"/>
              </a:spcBef>
              <a:buFont typeface="Arial" panose="020B0604020202020204" pitchFamily="34" charset="0"/>
              <a:buChar char="•"/>
            </a:pPr>
            <a:r>
              <a:rPr lang="en-US" sz="2000" dirty="0"/>
              <a:t>Name</a:t>
            </a:r>
          </a:p>
          <a:p>
            <a:pPr lvl="1">
              <a:spcBef>
                <a:spcPts val="0"/>
              </a:spcBef>
              <a:buFont typeface="Arial" panose="020B0604020202020204" pitchFamily="34" charset="0"/>
              <a:buChar char="•"/>
            </a:pPr>
            <a:r>
              <a:rPr lang="en-US" sz="2000" dirty="0"/>
              <a:t>Location</a:t>
            </a:r>
          </a:p>
          <a:p>
            <a:pPr lvl="1">
              <a:spcBef>
                <a:spcPts val="0"/>
              </a:spcBef>
              <a:buFont typeface="Arial" panose="020B0604020202020204" pitchFamily="34" charset="0"/>
              <a:buChar char="•"/>
            </a:pPr>
            <a:r>
              <a:rPr lang="en-US" sz="2000" dirty="0"/>
              <a:t>Indoor/Outdoor</a:t>
            </a:r>
          </a:p>
          <a:p>
            <a:pPr lvl="1">
              <a:spcBef>
                <a:spcPts val="0"/>
              </a:spcBef>
              <a:buFont typeface="Arial" panose="020B0604020202020204" pitchFamily="34" charset="0"/>
              <a:buChar char="•"/>
            </a:pPr>
            <a:r>
              <a:rPr lang="en-US" sz="2000" dirty="0"/>
              <a:t>Public/Private</a:t>
            </a:r>
          </a:p>
        </p:txBody>
      </p:sp>
    </p:spTree>
    <p:extLst>
      <p:ext uri="{BB962C8B-B14F-4D97-AF65-F5344CB8AC3E}">
        <p14:creationId xmlns:p14="http://schemas.microsoft.com/office/powerpoint/2010/main" val="22120105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7834E-BC49-784A-AA13-00D94014210A}"/>
              </a:ext>
            </a:extLst>
          </p:cNvPr>
          <p:cNvSpPr>
            <a:spLocks noGrp="1"/>
          </p:cNvSpPr>
          <p:nvPr>
            <p:ph type="title"/>
          </p:nvPr>
        </p:nvSpPr>
        <p:spPr/>
        <p:txBody>
          <a:bodyPr/>
          <a:lstStyle/>
          <a:p>
            <a:r>
              <a:rPr lang="en-US" b="1" dirty="0">
                <a:solidFill>
                  <a:schemeClr val="accent5">
                    <a:lumMod val="50000"/>
                  </a:schemeClr>
                </a:solidFill>
              </a:rPr>
              <a:t>Outline</a:t>
            </a:r>
          </a:p>
        </p:txBody>
      </p:sp>
      <p:sp>
        <p:nvSpPr>
          <p:cNvPr id="3" name="Content Placeholder 2">
            <a:extLst>
              <a:ext uri="{FF2B5EF4-FFF2-40B4-BE49-F238E27FC236}">
                <a16:creationId xmlns:a16="http://schemas.microsoft.com/office/drawing/2014/main" id="{F2D3D9C1-8103-FA45-B7AC-C51CE9E6BC11}"/>
              </a:ext>
            </a:extLst>
          </p:cNvPr>
          <p:cNvSpPr>
            <a:spLocks noGrp="1"/>
          </p:cNvSpPr>
          <p:nvPr>
            <p:ph idx="1"/>
          </p:nvPr>
        </p:nvSpPr>
        <p:spPr/>
        <p:txBody>
          <a:bodyPr>
            <a:normAutofit/>
          </a:bodyPr>
          <a:lstStyle/>
          <a:p>
            <a:r>
              <a:rPr lang="en-US" dirty="0"/>
              <a:t>Introduction to Low-Cost Air Sensors</a:t>
            </a:r>
          </a:p>
          <a:p>
            <a:r>
              <a:rPr lang="en-US" dirty="0"/>
              <a:t>Major Take-Aways About PM</a:t>
            </a:r>
            <a:r>
              <a:rPr lang="en-US" baseline="-25000" dirty="0"/>
              <a:t>2.5</a:t>
            </a:r>
            <a:r>
              <a:rPr lang="en-US" dirty="0"/>
              <a:t> Air Sensors</a:t>
            </a:r>
          </a:p>
          <a:p>
            <a:r>
              <a:rPr lang="en-US" dirty="0"/>
              <a:t>Summary of US EPA’s Work With PurpleAir Sensors</a:t>
            </a:r>
          </a:p>
          <a:p>
            <a:r>
              <a:rPr lang="en-US" dirty="0"/>
              <a:t>Available Resources</a:t>
            </a:r>
          </a:p>
          <a:p>
            <a:pPr marL="0" indent="0">
              <a:buNone/>
            </a:pPr>
            <a:endParaRPr lang="en-US" dirty="0"/>
          </a:p>
        </p:txBody>
      </p:sp>
      <p:sp>
        <p:nvSpPr>
          <p:cNvPr id="4" name="Footer Placeholder 3">
            <a:extLst>
              <a:ext uri="{FF2B5EF4-FFF2-40B4-BE49-F238E27FC236}">
                <a16:creationId xmlns:a16="http://schemas.microsoft.com/office/drawing/2014/main" id="{B2C44A47-A939-416F-B9D5-445C83F9B9F0}"/>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5" name="Slide Number Placeholder 4">
            <a:extLst>
              <a:ext uri="{FF2B5EF4-FFF2-40B4-BE49-F238E27FC236}">
                <a16:creationId xmlns:a16="http://schemas.microsoft.com/office/drawing/2014/main" id="{B92C8682-476F-4565-8FFC-8CC7ECCEEE22}"/>
              </a:ext>
            </a:extLst>
          </p:cNvPr>
          <p:cNvSpPr>
            <a:spLocks noGrp="1"/>
          </p:cNvSpPr>
          <p:nvPr>
            <p:ph type="sldNum" sz="quarter" idx="12"/>
          </p:nvPr>
        </p:nvSpPr>
        <p:spPr/>
        <p:txBody>
          <a:bodyPr/>
          <a:lstStyle/>
          <a:p>
            <a:fld id="{8D9C3B4F-4B7B-9A4F-9F3C-3A4901A33979}" type="slidenum">
              <a:rPr lang="en-US" smtClean="0">
                <a:solidFill>
                  <a:schemeClr val="bg1"/>
                </a:solidFill>
              </a:rPr>
              <a:t>2</a:t>
            </a:fld>
            <a:endParaRPr lang="en-US" dirty="0">
              <a:solidFill>
                <a:schemeClr val="bg1"/>
              </a:solidFill>
            </a:endParaRPr>
          </a:p>
        </p:txBody>
      </p:sp>
    </p:spTree>
    <p:extLst>
      <p:ext uri="{BB962C8B-B14F-4D97-AF65-F5344CB8AC3E}">
        <p14:creationId xmlns:p14="http://schemas.microsoft.com/office/powerpoint/2010/main" val="26429210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29184" y="26162"/>
            <a:ext cx="11558016" cy="1325563"/>
          </a:xfrm>
        </p:spPr>
        <p:txBody>
          <a:bodyPr>
            <a:normAutofit/>
          </a:bodyPr>
          <a:lstStyle/>
          <a:p>
            <a:r>
              <a:rPr lang="en-US" sz="4000" b="1" dirty="0">
                <a:solidFill>
                  <a:schemeClr val="accent5">
                    <a:lumMod val="50000"/>
                  </a:schemeClr>
                </a:solidFill>
              </a:rPr>
              <a:t>Introduction to Low-Cost Air Sensors</a:t>
            </a:r>
            <a:endParaRPr lang="en-US" sz="4000" b="1" baseline="-25000" dirty="0">
              <a:solidFill>
                <a:schemeClr val="accent5">
                  <a:lumMod val="50000"/>
                </a:schemeClr>
              </a:solidFill>
            </a:endParaRP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3</a:t>
            </a:fld>
            <a:endParaRPr lang="en-US" dirty="0">
              <a:solidFill>
                <a:schemeClr val="bg1"/>
              </a:solidFill>
            </a:endParaRPr>
          </a:p>
        </p:txBody>
      </p:sp>
      <p:sp>
        <p:nvSpPr>
          <p:cNvPr id="25" name="Rectangle 24">
            <a:extLst>
              <a:ext uri="{FF2B5EF4-FFF2-40B4-BE49-F238E27FC236}">
                <a16:creationId xmlns:a16="http://schemas.microsoft.com/office/drawing/2014/main" id="{C55781FF-CA9E-405B-A7C0-98C635D054DE}"/>
              </a:ext>
            </a:extLst>
          </p:cNvPr>
          <p:cNvSpPr/>
          <p:nvPr/>
        </p:nvSpPr>
        <p:spPr>
          <a:xfrm>
            <a:off x="3675888" y="1138519"/>
            <a:ext cx="8119872" cy="4909036"/>
          </a:xfrm>
          <a:prstGeom prst="rect">
            <a:avLst/>
          </a:prstGeom>
        </p:spPr>
        <p:txBody>
          <a:bodyPr wrap="square">
            <a:spAutoFit/>
          </a:bodyPr>
          <a:lstStyle/>
          <a:p>
            <a:pPr>
              <a:spcBef>
                <a:spcPts val="600"/>
              </a:spcBef>
            </a:pPr>
            <a:r>
              <a:rPr lang="en-US" sz="2400" b="1" dirty="0"/>
              <a:t>Generally, air sensors</a:t>
            </a:r>
          </a:p>
          <a:p>
            <a:pPr marL="800100" lvl="1" indent="-342900">
              <a:spcBef>
                <a:spcPts val="600"/>
              </a:spcBef>
              <a:buFont typeface="Arial" panose="020B0604020202020204" pitchFamily="34" charset="0"/>
              <a:buChar char="•"/>
            </a:pPr>
            <a:r>
              <a:rPr lang="en-US" sz="2400" dirty="0"/>
              <a:t>Are smaller, lower in cost, more portable, and easier to use than Federal Reference or Equivalent Method (FRM/FEM) instruments used for regulatory monitoring</a:t>
            </a:r>
          </a:p>
          <a:p>
            <a:pPr marL="800100" lvl="1" indent="-342900">
              <a:spcBef>
                <a:spcPts val="600"/>
              </a:spcBef>
              <a:buFont typeface="Arial" panose="020B0604020202020204" pitchFamily="34" charset="0"/>
              <a:buChar char="•"/>
            </a:pPr>
            <a:r>
              <a:rPr lang="en-US" sz="2400" dirty="0"/>
              <a:t>Demonstrate highly variable data quality</a:t>
            </a:r>
          </a:p>
          <a:p>
            <a:pPr marL="1257300" lvl="2" indent="-342900">
              <a:spcBef>
                <a:spcPts val="600"/>
              </a:spcBef>
              <a:buFont typeface="Arial" panose="020B0604020202020204" pitchFamily="34" charset="0"/>
              <a:buChar char="•"/>
            </a:pPr>
            <a:r>
              <a:rPr lang="en-US" sz="2400" dirty="0"/>
              <a:t>Sensors for some pollutants demonstrate consistent performance while others do not</a:t>
            </a:r>
          </a:p>
          <a:p>
            <a:pPr marL="1257300" lvl="2" indent="-342900">
              <a:spcBef>
                <a:spcPts val="600"/>
              </a:spcBef>
              <a:buFont typeface="Arial" panose="020B0604020202020204" pitchFamily="34" charset="0"/>
              <a:buChar char="•"/>
            </a:pPr>
            <a:r>
              <a:rPr lang="en-US" sz="2400" dirty="0"/>
              <a:t>Not as accurate as FRM/FEM data and need data cleaning and correction</a:t>
            </a:r>
          </a:p>
          <a:p>
            <a:pPr marL="800100" lvl="1" indent="-342900">
              <a:spcBef>
                <a:spcPts val="600"/>
              </a:spcBef>
              <a:buFont typeface="Arial" panose="020B0604020202020204" pitchFamily="34" charset="0"/>
              <a:buChar char="•"/>
            </a:pPr>
            <a:r>
              <a:rPr lang="en-US" sz="2400" dirty="0"/>
              <a:t>Not appropriate for regulatory grade monitoring but may be useful for non-regulatory, supplemental, and informational monitoring (NSIM) applications</a:t>
            </a:r>
          </a:p>
        </p:txBody>
      </p:sp>
      <p:pic>
        <p:nvPicPr>
          <p:cNvPr id="7" name="Picture 6">
            <a:extLst>
              <a:ext uri="{FF2B5EF4-FFF2-40B4-BE49-F238E27FC236}">
                <a16:creationId xmlns:a16="http://schemas.microsoft.com/office/drawing/2014/main" id="{6D52FA72-8B9D-4E2D-91BD-475A6CFED6F1}"/>
              </a:ext>
            </a:extLst>
          </p:cNvPr>
          <p:cNvPicPr>
            <a:picLocks noChangeAspect="1"/>
          </p:cNvPicPr>
          <p:nvPr/>
        </p:nvPicPr>
        <p:blipFill rotWithShape="1">
          <a:blip r:embed="rId2" cstate="print"/>
          <a:srcRect l="32430" t="17707" r="47658" b="8334"/>
          <a:stretch/>
        </p:blipFill>
        <p:spPr>
          <a:xfrm>
            <a:off x="237417" y="2648179"/>
            <a:ext cx="1107803" cy="2313352"/>
          </a:xfrm>
          <a:prstGeom prst="rect">
            <a:avLst/>
          </a:prstGeom>
        </p:spPr>
      </p:pic>
      <p:pic>
        <p:nvPicPr>
          <p:cNvPr id="8" name="Picture 7">
            <a:extLst>
              <a:ext uri="{FF2B5EF4-FFF2-40B4-BE49-F238E27FC236}">
                <a16:creationId xmlns:a16="http://schemas.microsoft.com/office/drawing/2014/main" id="{65F5E05B-F7CC-439D-A1A8-35FEC74F65FA}"/>
              </a:ext>
            </a:extLst>
          </p:cNvPr>
          <p:cNvPicPr>
            <a:picLocks noChangeAspect="1"/>
          </p:cNvPicPr>
          <p:nvPr/>
        </p:nvPicPr>
        <p:blipFill rotWithShape="1">
          <a:blip r:embed="rId3"/>
          <a:srcRect l="55109" t="44732" r="-1" b="6822"/>
          <a:stretch/>
        </p:blipFill>
        <p:spPr>
          <a:xfrm>
            <a:off x="1574466" y="1127875"/>
            <a:ext cx="1807899" cy="1477573"/>
          </a:xfrm>
          <a:prstGeom prst="rect">
            <a:avLst/>
          </a:prstGeom>
        </p:spPr>
      </p:pic>
      <p:pic>
        <p:nvPicPr>
          <p:cNvPr id="9" name="Picture 8">
            <a:extLst>
              <a:ext uri="{FF2B5EF4-FFF2-40B4-BE49-F238E27FC236}">
                <a16:creationId xmlns:a16="http://schemas.microsoft.com/office/drawing/2014/main" id="{8A478B74-FDBE-4C13-B27F-83935A14D578}"/>
              </a:ext>
            </a:extLst>
          </p:cNvPr>
          <p:cNvPicPr>
            <a:picLocks noChangeAspect="1"/>
          </p:cNvPicPr>
          <p:nvPr/>
        </p:nvPicPr>
        <p:blipFill rotWithShape="1">
          <a:blip r:embed="rId4"/>
          <a:srcRect l="9486" t="9524" r="11099" b="21089"/>
          <a:stretch/>
        </p:blipFill>
        <p:spPr>
          <a:xfrm>
            <a:off x="1388050" y="2637753"/>
            <a:ext cx="1994664" cy="2323777"/>
          </a:xfrm>
          <a:prstGeom prst="rect">
            <a:avLst/>
          </a:prstGeom>
        </p:spPr>
      </p:pic>
      <p:pic>
        <p:nvPicPr>
          <p:cNvPr id="12" name="Picture 11">
            <a:extLst>
              <a:ext uri="{FF2B5EF4-FFF2-40B4-BE49-F238E27FC236}">
                <a16:creationId xmlns:a16="http://schemas.microsoft.com/office/drawing/2014/main" id="{83777271-7766-413A-BA82-F49E39428A54}"/>
              </a:ext>
            </a:extLst>
          </p:cNvPr>
          <p:cNvPicPr>
            <a:picLocks noChangeAspect="1"/>
          </p:cNvPicPr>
          <p:nvPr/>
        </p:nvPicPr>
        <p:blipFill>
          <a:blip r:embed="rId5"/>
          <a:stretch>
            <a:fillRect/>
          </a:stretch>
        </p:blipFill>
        <p:spPr>
          <a:xfrm>
            <a:off x="228067" y="1127875"/>
            <a:ext cx="1296971" cy="1487998"/>
          </a:xfrm>
          <a:prstGeom prst="rect">
            <a:avLst/>
          </a:prstGeom>
        </p:spPr>
      </p:pic>
      <p:pic>
        <p:nvPicPr>
          <p:cNvPr id="5" name="Picture 4">
            <a:extLst>
              <a:ext uri="{FF2B5EF4-FFF2-40B4-BE49-F238E27FC236}">
                <a16:creationId xmlns:a16="http://schemas.microsoft.com/office/drawing/2014/main" id="{01649DC1-525D-4CE1-B663-0BD2B66B9929}"/>
              </a:ext>
            </a:extLst>
          </p:cNvPr>
          <p:cNvPicPr>
            <a:picLocks noChangeAspect="1"/>
          </p:cNvPicPr>
          <p:nvPr/>
        </p:nvPicPr>
        <p:blipFill rotWithShape="1">
          <a:blip r:embed="rId6"/>
          <a:srcRect t="8468" b="10132"/>
          <a:stretch/>
        </p:blipFill>
        <p:spPr>
          <a:xfrm>
            <a:off x="2041123" y="4993835"/>
            <a:ext cx="1341242" cy="1091779"/>
          </a:xfrm>
          <a:prstGeom prst="rect">
            <a:avLst/>
          </a:prstGeom>
        </p:spPr>
      </p:pic>
      <p:pic>
        <p:nvPicPr>
          <p:cNvPr id="6" name="Picture 5">
            <a:extLst>
              <a:ext uri="{FF2B5EF4-FFF2-40B4-BE49-F238E27FC236}">
                <a16:creationId xmlns:a16="http://schemas.microsoft.com/office/drawing/2014/main" id="{BE7E2217-9E6C-48F3-AC53-9A908B86F212}"/>
              </a:ext>
            </a:extLst>
          </p:cNvPr>
          <p:cNvPicPr>
            <a:picLocks noChangeAspect="1"/>
          </p:cNvPicPr>
          <p:nvPr/>
        </p:nvPicPr>
        <p:blipFill>
          <a:blip r:embed="rId7"/>
          <a:stretch>
            <a:fillRect/>
          </a:stretch>
        </p:blipFill>
        <p:spPr>
          <a:xfrm>
            <a:off x="237417" y="4993835"/>
            <a:ext cx="1638693" cy="1091779"/>
          </a:xfrm>
          <a:prstGeom prst="rect">
            <a:avLst/>
          </a:prstGeom>
        </p:spPr>
      </p:pic>
    </p:spTree>
    <p:extLst>
      <p:ext uri="{BB962C8B-B14F-4D97-AF65-F5344CB8AC3E}">
        <p14:creationId xmlns:p14="http://schemas.microsoft.com/office/powerpoint/2010/main" val="21479769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29184" y="26162"/>
            <a:ext cx="11558016" cy="1325563"/>
          </a:xfrm>
        </p:spPr>
        <p:txBody>
          <a:bodyPr>
            <a:normAutofit/>
          </a:bodyPr>
          <a:lstStyle/>
          <a:p>
            <a:r>
              <a:rPr lang="en-US" sz="4000" b="1" dirty="0">
                <a:solidFill>
                  <a:schemeClr val="accent5">
                    <a:lumMod val="50000"/>
                  </a:schemeClr>
                </a:solidFill>
              </a:rPr>
              <a:t>Major Take-Aways about PM</a:t>
            </a:r>
            <a:r>
              <a:rPr lang="en-US" sz="4000" b="1" baseline="-25000" dirty="0">
                <a:solidFill>
                  <a:schemeClr val="accent5">
                    <a:lumMod val="50000"/>
                  </a:schemeClr>
                </a:solidFill>
              </a:rPr>
              <a:t>2.5</a:t>
            </a:r>
            <a:r>
              <a:rPr lang="en-US" sz="4000" b="1" dirty="0">
                <a:solidFill>
                  <a:schemeClr val="accent5">
                    <a:lumMod val="50000"/>
                  </a:schemeClr>
                </a:solidFill>
              </a:rPr>
              <a:t> Air Sensors</a:t>
            </a:r>
            <a:endParaRPr lang="en-US" sz="4000" b="1" baseline="-25000" dirty="0">
              <a:solidFill>
                <a:schemeClr val="accent5">
                  <a:lumMod val="50000"/>
                </a:schemeClr>
              </a:solidFill>
            </a:endParaRP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4</a:t>
            </a:fld>
            <a:endParaRPr lang="en-US" dirty="0">
              <a:solidFill>
                <a:schemeClr val="bg1"/>
              </a:solidFill>
            </a:endParaRPr>
          </a:p>
        </p:txBody>
      </p:sp>
      <p:sp>
        <p:nvSpPr>
          <p:cNvPr id="25" name="Rectangle 24">
            <a:extLst>
              <a:ext uri="{FF2B5EF4-FFF2-40B4-BE49-F238E27FC236}">
                <a16:creationId xmlns:a16="http://schemas.microsoft.com/office/drawing/2014/main" id="{C55781FF-CA9E-405B-A7C0-98C635D054DE}"/>
              </a:ext>
            </a:extLst>
          </p:cNvPr>
          <p:cNvSpPr/>
          <p:nvPr/>
        </p:nvSpPr>
        <p:spPr>
          <a:xfrm>
            <a:off x="4439922" y="1138519"/>
            <a:ext cx="7549440" cy="4950073"/>
          </a:xfrm>
          <a:prstGeom prst="rect">
            <a:avLst/>
          </a:prstGeom>
        </p:spPr>
        <p:txBody>
          <a:bodyPr wrap="square">
            <a:spAutoFit/>
          </a:bodyPr>
          <a:lstStyle/>
          <a:p>
            <a:pPr marL="800100" lvl="1" indent="-342900">
              <a:spcBef>
                <a:spcPts val="1000"/>
              </a:spcBef>
              <a:buFont typeface="Arial" panose="020B0604020202020204" pitchFamily="34" charset="0"/>
              <a:buChar char="•"/>
            </a:pPr>
            <a:r>
              <a:rPr lang="en-US" sz="2400" dirty="0"/>
              <a:t>Unlike regulatory instruments, </a:t>
            </a:r>
            <a:r>
              <a:rPr lang="en-US" sz="2400" b="1" dirty="0"/>
              <a:t>sensors often lack status indicators or quality control procedures</a:t>
            </a:r>
          </a:p>
          <a:p>
            <a:pPr marL="800100" lvl="1" indent="-342900">
              <a:spcBef>
                <a:spcPts val="1000"/>
              </a:spcBef>
              <a:buFont typeface="Arial" panose="020B0604020202020204" pitchFamily="34" charset="0"/>
              <a:buChar char="•"/>
            </a:pPr>
            <a:r>
              <a:rPr lang="en-US" sz="2400" dirty="0"/>
              <a:t>Sensors </a:t>
            </a:r>
            <a:r>
              <a:rPr lang="en-US" sz="2400" b="1" dirty="0"/>
              <a:t>typically return real-time data</a:t>
            </a:r>
            <a:r>
              <a:rPr lang="en-US" sz="2400" dirty="0"/>
              <a:t> at fairly high time resolution (e.g., data every minute)</a:t>
            </a:r>
          </a:p>
          <a:p>
            <a:pPr marL="800100" lvl="1" indent="-342900">
              <a:spcBef>
                <a:spcPts val="1000"/>
              </a:spcBef>
              <a:buFont typeface="Arial" panose="020B0604020202020204" pitchFamily="34" charset="0"/>
              <a:buChar char="•"/>
            </a:pPr>
            <a:r>
              <a:rPr lang="en-US" sz="2400" b="1" dirty="0"/>
              <a:t>Most sensors use an optical detection approach</a:t>
            </a:r>
            <a:endParaRPr lang="en-US" sz="2200" b="1" dirty="0"/>
          </a:p>
          <a:p>
            <a:pPr marL="1257300" lvl="2" indent="-342900">
              <a:spcBef>
                <a:spcPts val="1000"/>
              </a:spcBef>
              <a:buFont typeface="Arial" panose="020B0604020202020204" pitchFamily="34" charset="0"/>
              <a:buChar char="•"/>
            </a:pPr>
            <a:r>
              <a:rPr lang="en-US" sz="2200" dirty="0"/>
              <a:t>A small range of particle sizes is observed; generally sensors cannot reliably detect particles smaller than 0.5 </a:t>
            </a:r>
            <a:r>
              <a:rPr lang="en-US" sz="2200" dirty="0">
                <a:latin typeface="Symbol" panose="05050102010706020507" pitchFamily="18" charset="2"/>
              </a:rPr>
              <a:t>m</a:t>
            </a:r>
            <a:r>
              <a:rPr lang="en-US" sz="2200" dirty="0"/>
              <a:t>m or larger than 2.5 </a:t>
            </a:r>
            <a:r>
              <a:rPr lang="en-US" sz="2200" dirty="0">
                <a:latin typeface="Symbol" panose="05050102010706020507" pitchFamily="18" charset="2"/>
              </a:rPr>
              <a:t>m</a:t>
            </a:r>
            <a:r>
              <a:rPr lang="en-US" sz="2200" dirty="0"/>
              <a:t>m</a:t>
            </a:r>
          </a:p>
          <a:p>
            <a:pPr marL="1257300" lvl="2" indent="-342900">
              <a:spcBef>
                <a:spcPts val="1000"/>
              </a:spcBef>
              <a:buFont typeface="Arial" panose="020B0604020202020204" pitchFamily="34" charset="0"/>
              <a:buChar char="•"/>
            </a:pPr>
            <a:r>
              <a:rPr lang="en-US" sz="2200" dirty="0"/>
              <a:t>Assumptions are made to turn observations of particle number into an estimated concentration</a:t>
            </a:r>
          </a:p>
          <a:p>
            <a:pPr marL="1257300" lvl="2" indent="-342900">
              <a:spcBef>
                <a:spcPts val="1000"/>
              </a:spcBef>
              <a:buFont typeface="Arial" panose="020B0604020202020204" pitchFamily="34" charset="0"/>
              <a:buChar char="•"/>
            </a:pPr>
            <a:r>
              <a:rPr lang="en-US" sz="2200" dirty="0"/>
              <a:t>Mass scattering efficiency can vary by particle size and by composition including moisture</a:t>
            </a:r>
          </a:p>
        </p:txBody>
      </p:sp>
      <p:grpSp>
        <p:nvGrpSpPr>
          <p:cNvPr id="12" name="Group 11">
            <a:extLst>
              <a:ext uri="{FF2B5EF4-FFF2-40B4-BE49-F238E27FC236}">
                <a16:creationId xmlns:a16="http://schemas.microsoft.com/office/drawing/2014/main" id="{A3B720A1-8EE0-4C8D-8577-44460A7B92A6}"/>
              </a:ext>
            </a:extLst>
          </p:cNvPr>
          <p:cNvGrpSpPr/>
          <p:nvPr/>
        </p:nvGrpSpPr>
        <p:grpSpPr>
          <a:xfrm>
            <a:off x="527291" y="1239193"/>
            <a:ext cx="4304318" cy="4664457"/>
            <a:chOff x="435575" y="382137"/>
            <a:chExt cx="6047333" cy="6312090"/>
          </a:xfrm>
        </p:grpSpPr>
        <p:pic>
          <p:nvPicPr>
            <p:cNvPr id="17" name="Picture 2">
              <a:extLst>
                <a:ext uri="{FF2B5EF4-FFF2-40B4-BE49-F238E27FC236}">
                  <a16:creationId xmlns:a16="http://schemas.microsoft.com/office/drawing/2014/main" id="{2671E60A-BE1A-45DD-AD16-60060A4F60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75" y="382137"/>
              <a:ext cx="5660425" cy="6312090"/>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F539720E-8127-4E0C-8195-4FBAA7893F27}"/>
                </a:ext>
              </a:extLst>
            </p:cNvPr>
            <p:cNvSpPr/>
            <p:nvPr/>
          </p:nvSpPr>
          <p:spPr>
            <a:xfrm>
              <a:off x="2047164" y="4258101"/>
              <a:ext cx="1897039" cy="12692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F6112C2-12E6-43CF-865C-EFDC64E9078C}"/>
                </a:ext>
              </a:extLst>
            </p:cNvPr>
            <p:cNvSpPr txBox="1"/>
            <p:nvPr/>
          </p:nvSpPr>
          <p:spPr>
            <a:xfrm>
              <a:off x="1386973" y="3888769"/>
              <a:ext cx="1657954" cy="369332"/>
            </a:xfrm>
            <a:prstGeom prst="rect">
              <a:avLst/>
            </a:prstGeom>
            <a:noFill/>
          </p:spPr>
          <p:txBody>
            <a:bodyPr wrap="none" rtlCol="0">
              <a:spAutoFit/>
            </a:bodyPr>
            <a:lstStyle/>
            <a:p>
              <a:r>
                <a:rPr lang="en-US" b="1">
                  <a:solidFill>
                    <a:srgbClr val="FF0000"/>
                  </a:solidFill>
                </a:rPr>
                <a:t>Wild/Rx Smoke</a:t>
              </a:r>
            </a:p>
          </p:txBody>
        </p:sp>
        <p:cxnSp>
          <p:nvCxnSpPr>
            <p:cNvPr id="20" name="Straight Connector 19">
              <a:extLst>
                <a:ext uri="{FF2B5EF4-FFF2-40B4-BE49-F238E27FC236}">
                  <a16:creationId xmlns:a16="http://schemas.microsoft.com/office/drawing/2014/main" id="{BA945A07-D518-4DC1-870E-E6BD44A5705A}"/>
                </a:ext>
              </a:extLst>
            </p:cNvPr>
            <p:cNvCxnSpPr/>
            <p:nvPr/>
          </p:nvCxnSpPr>
          <p:spPr>
            <a:xfrm>
              <a:off x="3944203" y="668740"/>
              <a:ext cx="0" cy="560923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D0BEBE9E-7443-4F7A-9A33-657ACCBBD686}"/>
                </a:ext>
              </a:extLst>
            </p:cNvPr>
            <p:cNvCxnSpPr>
              <a:cxnSpLocks/>
            </p:cNvCxnSpPr>
            <p:nvPr/>
          </p:nvCxnSpPr>
          <p:spPr>
            <a:xfrm flipH="1">
              <a:off x="2887061" y="725603"/>
              <a:ext cx="75745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2" name="Straight Arrow Connector 21">
              <a:extLst>
                <a:ext uri="{FF2B5EF4-FFF2-40B4-BE49-F238E27FC236}">
                  <a16:creationId xmlns:a16="http://schemas.microsoft.com/office/drawing/2014/main" id="{48D14428-9DB0-4968-B2E0-A034D4ACB70C}"/>
                </a:ext>
              </a:extLst>
            </p:cNvPr>
            <p:cNvCxnSpPr>
              <a:cxnSpLocks/>
            </p:cNvCxnSpPr>
            <p:nvPr/>
          </p:nvCxnSpPr>
          <p:spPr>
            <a:xfrm flipH="1">
              <a:off x="4158577" y="725603"/>
              <a:ext cx="757451" cy="0"/>
            </a:xfrm>
            <a:prstGeom prst="straightConnector1">
              <a:avLst/>
            </a:prstGeom>
            <a:ln>
              <a:headEnd type="triangle" w="med" len="med"/>
              <a:tailEnd type="none" w="med" len="med"/>
            </a:ln>
          </p:spPr>
          <p:style>
            <a:lnRef idx="3">
              <a:schemeClr val="dk1"/>
            </a:lnRef>
            <a:fillRef idx="0">
              <a:schemeClr val="dk1"/>
            </a:fillRef>
            <a:effectRef idx="2">
              <a:schemeClr val="dk1"/>
            </a:effectRef>
            <a:fontRef idx="minor">
              <a:schemeClr val="tx1"/>
            </a:fontRef>
          </p:style>
        </p:cxnSp>
        <p:sp>
          <p:nvSpPr>
            <p:cNvPr id="23" name="TextBox 22">
              <a:extLst>
                <a:ext uri="{FF2B5EF4-FFF2-40B4-BE49-F238E27FC236}">
                  <a16:creationId xmlns:a16="http://schemas.microsoft.com/office/drawing/2014/main" id="{3E04B5B4-41EA-42C5-8506-9CD9626A3A86}"/>
                </a:ext>
              </a:extLst>
            </p:cNvPr>
            <p:cNvSpPr txBox="1"/>
            <p:nvPr/>
          </p:nvSpPr>
          <p:spPr>
            <a:xfrm>
              <a:off x="1878158" y="552204"/>
              <a:ext cx="1110751" cy="416494"/>
            </a:xfrm>
            <a:prstGeom prst="rect">
              <a:avLst/>
            </a:prstGeom>
            <a:noFill/>
          </p:spPr>
          <p:txBody>
            <a:bodyPr wrap="none" rtlCol="0">
              <a:spAutoFit/>
            </a:bodyPr>
            <a:lstStyle/>
            <a:p>
              <a:r>
                <a:rPr lang="en-US" sz="1400" b="1" dirty="0"/>
                <a:t>Fine PM</a:t>
              </a:r>
            </a:p>
          </p:txBody>
        </p:sp>
        <p:sp>
          <p:nvSpPr>
            <p:cNvPr id="24" name="TextBox 23">
              <a:extLst>
                <a:ext uri="{FF2B5EF4-FFF2-40B4-BE49-F238E27FC236}">
                  <a16:creationId xmlns:a16="http://schemas.microsoft.com/office/drawing/2014/main" id="{23F0861E-1A2B-4B4A-A88C-767A307800C6}"/>
                </a:ext>
              </a:extLst>
            </p:cNvPr>
            <p:cNvSpPr txBox="1"/>
            <p:nvPr/>
          </p:nvSpPr>
          <p:spPr>
            <a:xfrm>
              <a:off x="4952060" y="557349"/>
              <a:ext cx="1530848" cy="416494"/>
            </a:xfrm>
            <a:prstGeom prst="rect">
              <a:avLst/>
            </a:prstGeom>
            <a:noFill/>
          </p:spPr>
          <p:txBody>
            <a:bodyPr wrap="square" rtlCol="0">
              <a:spAutoFit/>
            </a:bodyPr>
            <a:lstStyle/>
            <a:p>
              <a:r>
                <a:rPr lang="en-US" sz="1400" b="1" dirty="0"/>
                <a:t>Coarse  PM</a:t>
              </a:r>
            </a:p>
          </p:txBody>
        </p:sp>
      </p:grpSp>
      <p:sp>
        <p:nvSpPr>
          <p:cNvPr id="26" name="TextBox 25">
            <a:extLst>
              <a:ext uri="{FF2B5EF4-FFF2-40B4-BE49-F238E27FC236}">
                <a16:creationId xmlns:a16="http://schemas.microsoft.com/office/drawing/2014/main" id="{04049A57-08C1-41EE-AA7B-2DB78F4FAD31}"/>
              </a:ext>
            </a:extLst>
          </p:cNvPr>
          <p:cNvSpPr txBox="1"/>
          <p:nvPr/>
        </p:nvSpPr>
        <p:spPr>
          <a:xfrm>
            <a:off x="527291" y="984630"/>
            <a:ext cx="2828205" cy="307777"/>
          </a:xfrm>
          <a:prstGeom prst="rect">
            <a:avLst/>
          </a:prstGeom>
          <a:noFill/>
        </p:spPr>
        <p:txBody>
          <a:bodyPr wrap="square" rtlCol="0">
            <a:spAutoFit/>
          </a:bodyPr>
          <a:lstStyle/>
          <a:p>
            <a:r>
              <a:rPr lang="en-US" sz="1400" b="1" dirty="0">
                <a:solidFill>
                  <a:schemeClr val="accent4"/>
                </a:solidFill>
              </a:rPr>
              <a:t>PurpleAir Detection Window</a:t>
            </a:r>
          </a:p>
        </p:txBody>
      </p:sp>
      <p:sp>
        <p:nvSpPr>
          <p:cNvPr id="27" name="Rectangle 26">
            <a:extLst>
              <a:ext uri="{FF2B5EF4-FFF2-40B4-BE49-F238E27FC236}">
                <a16:creationId xmlns:a16="http://schemas.microsoft.com/office/drawing/2014/main" id="{0F7AC5FB-4622-46CE-A107-0447F82C9B79}"/>
              </a:ext>
            </a:extLst>
          </p:cNvPr>
          <p:cNvSpPr/>
          <p:nvPr/>
        </p:nvSpPr>
        <p:spPr>
          <a:xfrm>
            <a:off x="601066" y="5868974"/>
            <a:ext cx="2928595" cy="276999"/>
          </a:xfrm>
          <a:prstGeom prst="rect">
            <a:avLst/>
          </a:prstGeom>
        </p:spPr>
        <p:txBody>
          <a:bodyPr wrap="square">
            <a:spAutoFit/>
          </a:bodyPr>
          <a:lstStyle/>
          <a:p>
            <a:r>
              <a:rPr lang="en-US" sz="1200" i="1" dirty="0">
                <a:solidFill>
                  <a:srgbClr val="969696"/>
                </a:solidFill>
              </a:rPr>
              <a:t>Image source: Wikipedia</a:t>
            </a:r>
            <a:endParaRPr lang="en-US" sz="1200" dirty="0">
              <a:solidFill>
                <a:srgbClr val="969696"/>
              </a:solidFill>
            </a:endParaRPr>
          </a:p>
        </p:txBody>
      </p:sp>
      <p:sp>
        <p:nvSpPr>
          <p:cNvPr id="28" name="Rectangle 27">
            <a:extLst>
              <a:ext uri="{FF2B5EF4-FFF2-40B4-BE49-F238E27FC236}">
                <a16:creationId xmlns:a16="http://schemas.microsoft.com/office/drawing/2014/main" id="{43BB13A2-95BA-4BBE-A67E-4AFE43A211B5}"/>
              </a:ext>
            </a:extLst>
          </p:cNvPr>
          <p:cNvSpPr/>
          <p:nvPr/>
        </p:nvSpPr>
        <p:spPr>
          <a:xfrm flipV="1">
            <a:off x="2582660" y="1261949"/>
            <a:ext cx="808062" cy="4748227"/>
          </a:xfrm>
          <a:prstGeom prst="rect">
            <a:avLst/>
          </a:prstGeom>
          <a:solidFill>
            <a:schemeClr val="accent4">
              <a:lumMod val="20000"/>
              <a:lumOff val="80000"/>
              <a:alpha val="52000"/>
            </a:schemeClr>
          </a:solidFill>
          <a:ln w="31750">
            <a:solidFill>
              <a:schemeClr val="accent4"/>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9069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 histogram&#10;&#10;Description automatically generated">
            <a:extLst>
              <a:ext uri="{FF2B5EF4-FFF2-40B4-BE49-F238E27FC236}">
                <a16:creationId xmlns:a16="http://schemas.microsoft.com/office/drawing/2014/main" id="{815B422E-4572-4959-BBAD-87863B9093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38" y="3448027"/>
            <a:ext cx="6116452" cy="2652296"/>
          </a:xfrm>
          <a:prstGeom prst="rect">
            <a:avLst/>
          </a:prstGeom>
        </p:spPr>
      </p:pic>
      <p:pic>
        <p:nvPicPr>
          <p:cNvPr id="14" name="Picture 13" descr="Chart, line chart, histogram&#10;&#10;Description automatically generated">
            <a:extLst>
              <a:ext uri="{FF2B5EF4-FFF2-40B4-BE49-F238E27FC236}">
                <a16:creationId xmlns:a16="http://schemas.microsoft.com/office/drawing/2014/main" id="{874B7343-9EF3-4864-B516-DAFA720E7C92}"/>
              </a:ext>
            </a:extLst>
          </p:cNvPr>
          <p:cNvPicPr>
            <a:picLocks noChangeAspect="1"/>
          </p:cNvPicPr>
          <p:nvPr/>
        </p:nvPicPr>
        <p:blipFill rotWithShape="1">
          <a:blip r:embed="rId3">
            <a:extLst>
              <a:ext uri="{28A0092B-C50C-407E-A947-70E740481C1C}">
                <a14:useLocalDpi xmlns:a14="http://schemas.microsoft.com/office/drawing/2010/main" val="0"/>
              </a:ext>
            </a:extLst>
          </a:blip>
          <a:srcRect b="9461"/>
          <a:stretch/>
        </p:blipFill>
        <p:spPr>
          <a:xfrm>
            <a:off x="201103" y="1125880"/>
            <a:ext cx="6106538" cy="2393369"/>
          </a:xfrm>
          <a:prstGeom prst="rect">
            <a:avLst/>
          </a:prstGeom>
        </p:spPr>
      </p:pic>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29184" y="26162"/>
            <a:ext cx="11558016" cy="1325563"/>
          </a:xfrm>
        </p:spPr>
        <p:txBody>
          <a:bodyPr>
            <a:normAutofit/>
          </a:bodyPr>
          <a:lstStyle/>
          <a:p>
            <a:r>
              <a:rPr lang="en-US" sz="4000" b="1" dirty="0">
                <a:solidFill>
                  <a:schemeClr val="accent5">
                    <a:lumMod val="50000"/>
                  </a:schemeClr>
                </a:solidFill>
              </a:rPr>
              <a:t>Major Take-Aways about PM</a:t>
            </a:r>
            <a:r>
              <a:rPr lang="en-US" sz="4000" b="1" baseline="-25000" dirty="0">
                <a:solidFill>
                  <a:schemeClr val="accent5">
                    <a:lumMod val="50000"/>
                  </a:schemeClr>
                </a:solidFill>
              </a:rPr>
              <a:t>2.5</a:t>
            </a:r>
            <a:r>
              <a:rPr lang="en-US" sz="4000" b="1" dirty="0">
                <a:solidFill>
                  <a:schemeClr val="accent5">
                    <a:lumMod val="50000"/>
                  </a:schemeClr>
                </a:solidFill>
              </a:rPr>
              <a:t> Air Sensors</a:t>
            </a:r>
            <a:endParaRPr lang="en-US" sz="4000" b="1" baseline="-25000" dirty="0">
              <a:solidFill>
                <a:schemeClr val="accent5">
                  <a:lumMod val="50000"/>
                </a:schemeClr>
              </a:solidFill>
            </a:endParaRP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5</a:t>
            </a:fld>
            <a:endParaRPr lang="en-US" dirty="0">
              <a:solidFill>
                <a:schemeClr val="bg1"/>
              </a:solidFill>
            </a:endParaRPr>
          </a:p>
        </p:txBody>
      </p:sp>
      <p:sp>
        <p:nvSpPr>
          <p:cNvPr id="25" name="Rectangle 24">
            <a:extLst>
              <a:ext uri="{FF2B5EF4-FFF2-40B4-BE49-F238E27FC236}">
                <a16:creationId xmlns:a16="http://schemas.microsoft.com/office/drawing/2014/main" id="{C55781FF-CA9E-405B-A7C0-98C635D054DE}"/>
              </a:ext>
            </a:extLst>
          </p:cNvPr>
          <p:cNvSpPr/>
          <p:nvPr/>
        </p:nvSpPr>
        <p:spPr>
          <a:xfrm>
            <a:off x="6196614" y="1138519"/>
            <a:ext cx="5792748" cy="4780796"/>
          </a:xfrm>
          <a:prstGeom prst="rect">
            <a:avLst/>
          </a:prstGeom>
        </p:spPr>
        <p:txBody>
          <a:bodyPr wrap="square">
            <a:spAutoFit/>
          </a:bodyPr>
          <a:lstStyle/>
          <a:p>
            <a:pPr marL="800100" lvl="1" indent="-342900">
              <a:spcBef>
                <a:spcPts val="1000"/>
              </a:spcBef>
              <a:buFont typeface="Arial" panose="020B0604020202020204" pitchFamily="34" charset="0"/>
              <a:buChar char="•"/>
            </a:pPr>
            <a:r>
              <a:rPr lang="en-US" sz="2400" b="1" dirty="0"/>
              <a:t>Sensors </a:t>
            </a:r>
            <a:r>
              <a:rPr lang="en-US" sz="2200" b="1" dirty="0"/>
              <a:t>typically track the ups and downs of PM</a:t>
            </a:r>
            <a:r>
              <a:rPr lang="en-US" sz="2200" b="1" baseline="-25000" dirty="0"/>
              <a:t>2.5</a:t>
            </a:r>
            <a:r>
              <a:rPr lang="en-US" sz="2200" dirty="0"/>
              <a:t> simultaneously with regulatory monitors; however, absolute concentrations may be biased high or low</a:t>
            </a:r>
          </a:p>
          <a:p>
            <a:pPr marL="800100" lvl="1" indent="-342900">
              <a:spcBef>
                <a:spcPts val="1000"/>
              </a:spcBef>
              <a:buFont typeface="Arial" panose="020B0604020202020204" pitchFamily="34" charset="0"/>
              <a:buChar char="•"/>
            </a:pPr>
            <a:r>
              <a:rPr lang="en-US" sz="2200" b="1" dirty="0"/>
              <a:t>There is wide variation in precision</a:t>
            </a:r>
            <a:r>
              <a:rPr lang="en-US" sz="2200" dirty="0"/>
              <a:t> (or agreement between sensors of the same make/model); data corrections may be needed to compare data from two similar sensors</a:t>
            </a:r>
          </a:p>
          <a:p>
            <a:pPr marL="800100" lvl="1" indent="-342900">
              <a:spcBef>
                <a:spcPts val="1000"/>
              </a:spcBef>
              <a:buFont typeface="Arial" panose="020B0604020202020204" pitchFamily="34" charset="0"/>
              <a:buChar char="•"/>
            </a:pPr>
            <a:r>
              <a:rPr lang="en-US" sz="2200" b="1" dirty="0"/>
              <a:t>Short-term spikes, spurious data, and/or baseline shifts may occur</a:t>
            </a:r>
            <a:r>
              <a:rPr lang="en-US" sz="2200" dirty="0"/>
              <a:t>; creating longer term averages and/or data cleaning procedures can improve data quality</a:t>
            </a:r>
          </a:p>
        </p:txBody>
      </p:sp>
      <p:sp>
        <p:nvSpPr>
          <p:cNvPr id="15" name="TextBox 14">
            <a:extLst>
              <a:ext uri="{FF2B5EF4-FFF2-40B4-BE49-F238E27FC236}">
                <a16:creationId xmlns:a16="http://schemas.microsoft.com/office/drawing/2014/main" id="{80180177-A821-49C8-82D1-3F449C548300}"/>
              </a:ext>
            </a:extLst>
          </p:cNvPr>
          <p:cNvSpPr txBox="1"/>
          <p:nvPr/>
        </p:nvSpPr>
        <p:spPr>
          <a:xfrm>
            <a:off x="563222" y="1515049"/>
            <a:ext cx="28082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MS PGothic"/>
                <a:cs typeface="Calibri"/>
              </a:rPr>
              <a:t>Tight agreement (precision)</a:t>
            </a:r>
            <a:endParaRPr lang="en-US" dirty="0">
              <a:cs typeface="Calibri"/>
            </a:endParaRPr>
          </a:p>
        </p:txBody>
      </p:sp>
      <p:sp>
        <p:nvSpPr>
          <p:cNvPr id="16" name="TextBox 15">
            <a:extLst>
              <a:ext uri="{FF2B5EF4-FFF2-40B4-BE49-F238E27FC236}">
                <a16:creationId xmlns:a16="http://schemas.microsoft.com/office/drawing/2014/main" id="{BA075DF5-8B00-4901-9375-4E3C753F26E0}"/>
              </a:ext>
            </a:extLst>
          </p:cNvPr>
          <p:cNvSpPr txBox="1"/>
          <p:nvPr/>
        </p:nvSpPr>
        <p:spPr>
          <a:xfrm>
            <a:off x="563222" y="3709410"/>
            <a:ext cx="368328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Calibri"/>
                <a:ea typeface="MS PGothic"/>
                <a:cs typeface="Calibri"/>
              </a:rPr>
              <a:t>More variable agreement (precision)</a:t>
            </a:r>
            <a:endParaRPr lang="en-US" dirty="0">
              <a:cs typeface="Calibri"/>
            </a:endParaRPr>
          </a:p>
        </p:txBody>
      </p:sp>
      <p:pic>
        <p:nvPicPr>
          <p:cNvPr id="10" name="Picture 9" descr="Chart, histogram&#10;&#10;Description automatically generated">
            <a:extLst>
              <a:ext uri="{FF2B5EF4-FFF2-40B4-BE49-F238E27FC236}">
                <a16:creationId xmlns:a16="http://schemas.microsoft.com/office/drawing/2014/main" id="{18F9B6AC-E1A5-4122-995D-9B037BB1EED8}"/>
              </a:ext>
            </a:extLst>
          </p:cNvPr>
          <p:cNvPicPr>
            <a:picLocks noChangeAspect="1"/>
          </p:cNvPicPr>
          <p:nvPr/>
        </p:nvPicPr>
        <p:blipFill rotWithShape="1">
          <a:blip r:embed="rId2">
            <a:extLst>
              <a:ext uri="{28A0092B-C50C-407E-A947-70E740481C1C}">
                <a14:useLocalDpi xmlns:a14="http://schemas.microsoft.com/office/drawing/2010/main" val="0"/>
              </a:ext>
            </a:extLst>
          </a:blip>
          <a:srcRect l="90111" r="1083"/>
          <a:stretch/>
        </p:blipFill>
        <p:spPr>
          <a:xfrm>
            <a:off x="5644634" y="3651091"/>
            <a:ext cx="902732" cy="2180846"/>
          </a:xfrm>
          <a:prstGeom prst="rect">
            <a:avLst/>
          </a:prstGeom>
        </p:spPr>
      </p:pic>
      <p:pic>
        <p:nvPicPr>
          <p:cNvPr id="11" name="Picture 10" descr="Chart, histogram&#10;&#10;Description automatically generated">
            <a:extLst>
              <a:ext uri="{FF2B5EF4-FFF2-40B4-BE49-F238E27FC236}">
                <a16:creationId xmlns:a16="http://schemas.microsoft.com/office/drawing/2014/main" id="{D82275F9-A01E-42D2-B7EA-04A5ECF1CAD0}"/>
              </a:ext>
            </a:extLst>
          </p:cNvPr>
          <p:cNvPicPr>
            <a:picLocks noChangeAspect="1"/>
          </p:cNvPicPr>
          <p:nvPr/>
        </p:nvPicPr>
        <p:blipFill rotWithShape="1">
          <a:blip r:embed="rId2">
            <a:extLst>
              <a:ext uri="{28A0092B-C50C-407E-A947-70E740481C1C}">
                <a14:useLocalDpi xmlns:a14="http://schemas.microsoft.com/office/drawing/2010/main" val="0"/>
              </a:ext>
            </a:extLst>
          </a:blip>
          <a:srcRect r="95716"/>
          <a:stretch/>
        </p:blipFill>
        <p:spPr>
          <a:xfrm>
            <a:off x="76397" y="3447854"/>
            <a:ext cx="505574" cy="2652296"/>
          </a:xfrm>
          <a:prstGeom prst="rect">
            <a:avLst/>
          </a:prstGeom>
        </p:spPr>
      </p:pic>
    </p:spTree>
    <p:extLst>
      <p:ext uri="{BB962C8B-B14F-4D97-AF65-F5344CB8AC3E}">
        <p14:creationId xmlns:p14="http://schemas.microsoft.com/office/powerpoint/2010/main" val="189803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29184" y="26162"/>
            <a:ext cx="11558016" cy="1325563"/>
          </a:xfrm>
        </p:spPr>
        <p:txBody>
          <a:bodyPr>
            <a:normAutofit/>
          </a:bodyPr>
          <a:lstStyle/>
          <a:p>
            <a:r>
              <a:rPr lang="en-US" sz="4000" b="1" dirty="0">
                <a:solidFill>
                  <a:schemeClr val="accent5">
                    <a:lumMod val="50000"/>
                  </a:schemeClr>
                </a:solidFill>
              </a:rPr>
              <a:t>Major Take-Aways about PM</a:t>
            </a:r>
            <a:r>
              <a:rPr lang="en-US" sz="4000" b="1" baseline="-25000" dirty="0">
                <a:solidFill>
                  <a:schemeClr val="accent5">
                    <a:lumMod val="50000"/>
                  </a:schemeClr>
                </a:solidFill>
              </a:rPr>
              <a:t>2.5</a:t>
            </a:r>
            <a:r>
              <a:rPr lang="en-US" sz="4000" b="1" dirty="0">
                <a:solidFill>
                  <a:schemeClr val="accent5">
                    <a:lumMod val="50000"/>
                  </a:schemeClr>
                </a:solidFill>
              </a:rPr>
              <a:t> Air Sensors</a:t>
            </a:r>
            <a:endParaRPr lang="en-US" sz="4000" b="1" baseline="-25000" dirty="0">
              <a:solidFill>
                <a:schemeClr val="accent5">
                  <a:lumMod val="50000"/>
                </a:schemeClr>
              </a:solidFill>
            </a:endParaRP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6</a:t>
            </a:fld>
            <a:endParaRPr lang="en-US" dirty="0">
              <a:solidFill>
                <a:schemeClr val="bg1"/>
              </a:solidFill>
            </a:endParaRPr>
          </a:p>
        </p:txBody>
      </p:sp>
      <p:sp>
        <p:nvSpPr>
          <p:cNvPr id="25" name="Rectangle 24">
            <a:extLst>
              <a:ext uri="{FF2B5EF4-FFF2-40B4-BE49-F238E27FC236}">
                <a16:creationId xmlns:a16="http://schemas.microsoft.com/office/drawing/2014/main" id="{C55781FF-CA9E-405B-A7C0-98C635D054DE}"/>
              </a:ext>
            </a:extLst>
          </p:cNvPr>
          <p:cNvSpPr/>
          <p:nvPr/>
        </p:nvSpPr>
        <p:spPr>
          <a:xfrm>
            <a:off x="4287915" y="1138519"/>
            <a:ext cx="7701447" cy="4919295"/>
          </a:xfrm>
          <a:prstGeom prst="rect">
            <a:avLst/>
          </a:prstGeom>
        </p:spPr>
        <p:txBody>
          <a:bodyPr wrap="square">
            <a:spAutoFit/>
          </a:bodyPr>
          <a:lstStyle/>
          <a:p>
            <a:pPr marL="800100" lvl="1" indent="-342900">
              <a:spcBef>
                <a:spcPts val="1000"/>
              </a:spcBef>
              <a:buFont typeface="Arial" panose="020B0604020202020204" pitchFamily="34" charset="0"/>
              <a:buChar char="•"/>
            </a:pPr>
            <a:r>
              <a:rPr lang="en-US" sz="2400" dirty="0"/>
              <a:t>Sensor </a:t>
            </a:r>
            <a:r>
              <a:rPr lang="en-US" sz="2400" b="1" dirty="0"/>
              <a:t>lifespans are still unknown</a:t>
            </a:r>
          </a:p>
          <a:p>
            <a:pPr marL="800100" lvl="1" indent="-342900">
              <a:spcBef>
                <a:spcPts val="1000"/>
              </a:spcBef>
              <a:buFont typeface="Arial" panose="020B0604020202020204" pitchFamily="34" charset="0"/>
              <a:buChar char="•"/>
            </a:pPr>
            <a:r>
              <a:rPr lang="en-US" sz="2400" dirty="0"/>
              <a:t>Many PM</a:t>
            </a:r>
            <a:r>
              <a:rPr lang="en-US" sz="2400" baseline="-25000" dirty="0"/>
              <a:t>2.5</a:t>
            </a:r>
            <a:r>
              <a:rPr lang="en-US" sz="2400" dirty="0"/>
              <a:t> sensors </a:t>
            </a:r>
            <a:r>
              <a:rPr lang="en-US" sz="2400" b="1" dirty="0"/>
              <a:t>use identical internal sensor components</a:t>
            </a:r>
            <a:r>
              <a:rPr lang="en-US" sz="2400" dirty="0"/>
              <a:t>; even so, different sensor packages may </a:t>
            </a:r>
            <a:r>
              <a:rPr lang="en-US" sz="2400" b="1" dirty="0"/>
              <a:t>produce different data quality</a:t>
            </a:r>
          </a:p>
          <a:p>
            <a:pPr marL="1257300" lvl="2" indent="-342900">
              <a:spcBef>
                <a:spcPts val="1000"/>
              </a:spcBef>
              <a:buFont typeface="Arial" panose="020B0604020202020204" pitchFamily="34" charset="0"/>
              <a:buChar char="•"/>
            </a:pPr>
            <a:r>
              <a:rPr lang="en-US" sz="2200" dirty="0"/>
              <a:t>Sensor orientation and housing may influence results (e.g. may keep sensor warmer and dryer)</a:t>
            </a:r>
          </a:p>
          <a:p>
            <a:pPr marL="1257300" lvl="2" indent="-342900">
              <a:spcBef>
                <a:spcPts val="1000"/>
              </a:spcBef>
              <a:buFont typeface="Arial" panose="020B0604020202020204" pitchFamily="34" charset="0"/>
              <a:buChar char="•"/>
            </a:pPr>
            <a:r>
              <a:rPr lang="en-US" sz="2200" dirty="0"/>
              <a:t>All rely on some form of a mathematical approach to convert from an optical signal to a mass concentration</a:t>
            </a:r>
          </a:p>
          <a:p>
            <a:pPr marL="1257300" lvl="2" indent="-342900">
              <a:spcBef>
                <a:spcPts val="1000"/>
              </a:spcBef>
              <a:buFont typeface="Arial" panose="020B0604020202020204" pitchFamily="34" charset="0"/>
              <a:buChar char="•"/>
            </a:pPr>
            <a:r>
              <a:rPr lang="en-US" sz="2200" dirty="0"/>
              <a:t>Some may incorporate other on-board sensors (temperature, relative humidity) to adjust the data</a:t>
            </a:r>
          </a:p>
          <a:p>
            <a:pPr marL="1257300" lvl="2" indent="-342900">
              <a:spcBef>
                <a:spcPts val="1000"/>
              </a:spcBef>
              <a:buFont typeface="Arial" panose="020B0604020202020204" pitchFamily="34" charset="0"/>
              <a:buChar char="•"/>
            </a:pPr>
            <a:r>
              <a:rPr lang="en-US" sz="2200" dirty="0"/>
              <a:t>Some may make data adjustments on the manufacturer’s server</a:t>
            </a:r>
          </a:p>
        </p:txBody>
      </p:sp>
      <p:pic>
        <p:nvPicPr>
          <p:cNvPr id="10" name="Picture 9">
            <a:extLst>
              <a:ext uri="{FF2B5EF4-FFF2-40B4-BE49-F238E27FC236}">
                <a16:creationId xmlns:a16="http://schemas.microsoft.com/office/drawing/2014/main" id="{357556BC-452D-45CF-B63D-D188D33F9B82}"/>
              </a:ext>
            </a:extLst>
          </p:cNvPr>
          <p:cNvPicPr>
            <a:picLocks noChangeAspect="1"/>
          </p:cNvPicPr>
          <p:nvPr/>
        </p:nvPicPr>
        <p:blipFill rotWithShape="1">
          <a:blip r:embed="rId2"/>
          <a:srcRect r="60188" b="6121"/>
          <a:stretch/>
        </p:blipFill>
        <p:spPr>
          <a:xfrm>
            <a:off x="481548" y="1024406"/>
            <a:ext cx="2011219" cy="4742633"/>
          </a:xfrm>
          <a:prstGeom prst="rect">
            <a:avLst/>
          </a:prstGeom>
          <a:noFill/>
        </p:spPr>
      </p:pic>
      <p:pic>
        <p:nvPicPr>
          <p:cNvPr id="11" name="Picture 10">
            <a:extLst>
              <a:ext uri="{FF2B5EF4-FFF2-40B4-BE49-F238E27FC236}">
                <a16:creationId xmlns:a16="http://schemas.microsoft.com/office/drawing/2014/main" id="{D6EC5827-2CAD-4509-AC42-AEB48CC134BE}"/>
              </a:ext>
            </a:extLst>
          </p:cNvPr>
          <p:cNvPicPr>
            <a:picLocks noChangeAspect="1"/>
          </p:cNvPicPr>
          <p:nvPr/>
        </p:nvPicPr>
        <p:blipFill rotWithShape="1">
          <a:blip r:embed="rId3"/>
          <a:srcRect r="60649" b="6457"/>
          <a:stretch/>
        </p:blipFill>
        <p:spPr>
          <a:xfrm>
            <a:off x="2504152" y="1090557"/>
            <a:ext cx="1965567" cy="4672375"/>
          </a:xfrm>
          <a:prstGeom prst="rect">
            <a:avLst/>
          </a:prstGeom>
          <a:noFill/>
        </p:spPr>
      </p:pic>
      <p:sp>
        <p:nvSpPr>
          <p:cNvPr id="17" name="TextBox 16">
            <a:extLst>
              <a:ext uri="{FF2B5EF4-FFF2-40B4-BE49-F238E27FC236}">
                <a16:creationId xmlns:a16="http://schemas.microsoft.com/office/drawing/2014/main" id="{3A3E01F6-EDAC-4FA4-81A0-EC218008B7FC}"/>
              </a:ext>
            </a:extLst>
          </p:cNvPr>
          <p:cNvSpPr txBox="1"/>
          <p:nvPr/>
        </p:nvSpPr>
        <p:spPr>
          <a:xfrm>
            <a:off x="878018" y="5725742"/>
            <a:ext cx="1710725" cy="276999"/>
          </a:xfrm>
          <a:prstGeom prst="rect">
            <a:avLst/>
          </a:prstGeom>
          <a:noFill/>
        </p:spPr>
        <p:txBody>
          <a:bodyPr wrap="none" rtlCol="0">
            <a:spAutoFit/>
          </a:bodyPr>
          <a:lstStyle/>
          <a:p>
            <a:r>
              <a:rPr lang="en-US" sz="1200" dirty="0"/>
              <a:t>T640 FEM PM</a:t>
            </a:r>
            <a:r>
              <a:rPr lang="en-US" sz="1200" baseline="-25000" dirty="0"/>
              <a:t>2.5</a:t>
            </a:r>
            <a:r>
              <a:rPr lang="en-US" sz="1200" dirty="0"/>
              <a:t> (µg m</a:t>
            </a:r>
            <a:r>
              <a:rPr lang="en-US" sz="1200" baseline="30000" dirty="0"/>
              <a:t>-3</a:t>
            </a:r>
            <a:r>
              <a:rPr lang="en-US" sz="1200" dirty="0"/>
              <a:t>)</a:t>
            </a:r>
          </a:p>
        </p:txBody>
      </p:sp>
      <p:sp>
        <p:nvSpPr>
          <p:cNvPr id="18" name="TextBox 17">
            <a:extLst>
              <a:ext uri="{FF2B5EF4-FFF2-40B4-BE49-F238E27FC236}">
                <a16:creationId xmlns:a16="http://schemas.microsoft.com/office/drawing/2014/main" id="{32631E1B-28BF-4214-AFCE-876AE7EF6F01}"/>
              </a:ext>
            </a:extLst>
          </p:cNvPr>
          <p:cNvSpPr txBox="1"/>
          <p:nvPr/>
        </p:nvSpPr>
        <p:spPr>
          <a:xfrm>
            <a:off x="2908326" y="5756986"/>
            <a:ext cx="1710725" cy="276999"/>
          </a:xfrm>
          <a:prstGeom prst="rect">
            <a:avLst/>
          </a:prstGeom>
          <a:noFill/>
        </p:spPr>
        <p:txBody>
          <a:bodyPr wrap="none" rtlCol="0">
            <a:spAutoFit/>
          </a:bodyPr>
          <a:lstStyle/>
          <a:p>
            <a:r>
              <a:rPr lang="en-US" sz="1200" dirty="0"/>
              <a:t>T640 FEM PM</a:t>
            </a:r>
            <a:r>
              <a:rPr lang="en-US" sz="1200" baseline="-25000" dirty="0"/>
              <a:t>2.5</a:t>
            </a:r>
            <a:r>
              <a:rPr lang="en-US" sz="1200" dirty="0"/>
              <a:t> (µg m</a:t>
            </a:r>
            <a:r>
              <a:rPr lang="en-US" sz="1200" baseline="30000" dirty="0"/>
              <a:t>-3</a:t>
            </a:r>
            <a:r>
              <a:rPr lang="en-US" sz="1200" dirty="0"/>
              <a:t>)</a:t>
            </a:r>
          </a:p>
        </p:txBody>
      </p:sp>
    </p:spTree>
    <p:extLst>
      <p:ext uri="{BB962C8B-B14F-4D97-AF65-F5344CB8AC3E}">
        <p14:creationId xmlns:p14="http://schemas.microsoft.com/office/powerpoint/2010/main" val="21055159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329184" y="26162"/>
            <a:ext cx="11558016" cy="1325563"/>
          </a:xfrm>
        </p:spPr>
        <p:txBody>
          <a:bodyPr>
            <a:normAutofit/>
          </a:bodyPr>
          <a:lstStyle/>
          <a:p>
            <a:r>
              <a:rPr lang="en-US" sz="4000" b="1" dirty="0">
                <a:solidFill>
                  <a:schemeClr val="accent5">
                    <a:lumMod val="50000"/>
                  </a:schemeClr>
                </a:solidFill>
              </a:rPr>
              <a:t>Major Take-Aways about PM</a:t>
            </a:r>
            <a:r>
              <a:rPr lang="en-US" sz="4000" b="1" baseline="-25000" dirty="0">
                <a:solidFill>
                  <a:schemeClr val="accent5">
                    <a:lumMod val="50000"/>
                  </a:schemeClr>
                </a:solidFill>
              </a:rPr>
              <a:t>2.5</a:t>
            </a:r>
            <a:r>
              <a:rPr lang="en-US" sz="4000" b="1" dirty="0">
                <a:solidFill>
                  <a:schemeClr val="accent5">
                    <a:lumMod val="50000"/>
                  </a:schemeClr>
                </a:solidFill>
              </a:rPr>
              <a:t> Air Sensors</a:t>
            </a:r>
            <a:endParaRPr lang="en-US" sz="4000" b="1" baseline="-25000" dirty="0">
              <a:solidFill>
                <a:schemeClr val="accent5">
                  <a:lumMod val="50000"/>
                </a:schemeClr>
              </a:solidFill>
            </a:endParaRP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7</a:t>
            </a:fld>
            <a:endParaRPr lang="en-US" dirty="0">
              <a:solidFill>
                <a:schemeClr val="bg1"/>
              </a:solidFill>
            </a:endParaRPr>
          </a:p>
        </p:txBody>
      </p:sp>
      <p:sp>
        <p:nvSpPr>
          <p:cNvPr id="10" name="object 4">
            <a:extLst>
              <a:ext uri="{FF2B5EF4-FFF2-40B4-BE49-F238E27FC236}">
                <a16:creationId xmlns:a16="http://schemas.microsoft.com/office/drawing/2014/main" id="{FD25A8BA-D9E8-4603-BDC3-066E85631986}"/>
              </a:ext>
            </a:extLst>
          </p:cNvPr>
          <p:cNvSpPr txBox="1">
            <a:spLocks/>
          </p:cNvSpPr>
          <p:nvPr/>
        </p:nvSpPr>
        <p:spPr>
          <a:xfrm>
            <a:off x="329184" y="1111353"/>
            <a:ext cx="6061216" cy="4828886"/>
          </a:xfrm>
          <a:prstGeom prst="rect">
            <a:avLst/>
          </a:prstGeom>
        </p:spPr>
        <p:txBody>
          <a:bodyPr vert="horz" wrap="square" lIns="0" tIns="12065"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700" marR="5080" indent="0">
              <a:lnSpc>
                <a:spcPct val="100000"/>
              </a:lnSpc>
              <a:spcBef>
                <a:spcPts val="95"/>
              </a:spcBef>
              <a:buClr>
                <a:srgbClr val="0070C0"/>
              </a:buClr>
              <a:buSzPct val="100000"/>
              <a:buNone/>
              <a:tabLst>
                <a:tab pos="180340" algn="l"/>
              </a:tabLst>
            </a:pPr>
            <a:r>
              <a:rPr lang="en-US" sz="2400" b="1" dirty="0"/>
              <a:t>When comparing PM</a:t>
            </a:r>
            <a:r>
              <a:rPr lang="en-US" sz="2400" b="1" baseline="-25000" dirty="0"/>
              <a:t>2.5</a:t>
            </a:r>
            <a:r>
              <a:rPr lang="en-US" sz="2400" b="1" dirty="0"/>
              <a:t> sensor and FRM/FEM measurements</a:t>
            </a:r>
          </a:p>
          <a:p>
            <a:pPr marL="812800" marR="5080" lvl="1" indent="-342900">
              <a:lnSpc>
                <a:spcPct val="100000"/>
              </a:lnSpc>
              <a:spcBef>
                <a:spcPts val="1000"/>
              </a:spcBef>
              <a:buClr>
                <a:srgbClr val="0070C0"/>
              </a:buClr>
              <a:buSzPct val="100000"/>
              <a:tabLst>
                <a:tab pos="180340" algn="l"/>
              </a:tabLst>
            </a:pPr>
            <a:r>
              <a:rPr lang="en-US" dirty="0"/>
              <a:t>Linear corrections may be suitable for most sensors at lower ambient concentrations (common in the U.S.)</a:t>
            </a:r>
          </a:p>
          <a:p>
            <a:pPr marL="812800" marR="5080" lvl="1" indent="-342900">
              <a:lnSpc>
                <a:spcPct val="100000"/>
              </a:lnSpc>
              <a:spcBef>
                <a:spcPts val="1000"/>
              </a:spcBef>
              <a:buClr>
                <a:srgbClr val="0070C0"/>
              </a:buClr>
              <a:buSzPct val="100000"/>
              <a:tabLst>
                <a:tab pos="180340" algn="l"/>
              </a:tabLst>
            </a:pPr>
            <a:r>
              <a:rPr lang="en-US" dirty="0"/>
              <a:t>The relationship between sensor and FRM/FEM measurements may change over a large concentration range</a:t>
            </a:r>
          </a:p>
          <a:p>
            <a:pPr marL="812800" marR="5080" lvl="1" indent="-342900">
              <a:lnSpc>
                <a:spcPct val="100000"/>
              </a:lnSpc>
              <a:spcBef>
                <a:spcPts val="1000"/>
              </a:spcBef>
              <a:buClr>
                <a:srgbClr val="0070C0"/>
              </a:buClr>
              <a:buSzPct val="100000"/>
              <a:tabLst>
                <a:tab pos="180340" algn="l"/>
              </a:tabLst>
            </a:pPr>
            <a:r>
              <a:rPr lang="en-US" dirty="0"/>
              <a:t>Large shifts in aerosol properties (e.g., seasonal dust source) often changes the relationship between sensor and FRM/FEM reference measurements</a:t>
            </a:r>
          </a:p>
        </p:txBody>
      </p:sp>
      <p:pic>
        <p:nvPicPr>
          <p:cNvPr id="12" name="Picture 2" descr="highconc1_13_20.png">
            <a:extLst>
              <a:ext uri="{FF2B5EF4-FFF2-40B4-BE49-F238E27FC236}">
                <a16:creationId xmlns:a16="http://schemas.microsoft.com/office/drawing/2014/main" id="{2F9ECC4C-914C-4F99-AD14-3A1532E011D2}"/>
              </a:ext>
            </a:extLst>
          </p:cNvPr>
          <p:cNvPicPr>
            <a:picLocks noChangeAspect="1"/>
          </p:cNvPicPr>
          <p:nvPr/>
        </p:nvPicPr>
        <p:blipFill rotWithShape="1">
          <a:blip r:embed="rId2"/>
          <a:srcRect r="27749"/>
          <a:stretch/>
        </p:blipFill>
        <p:spPr>
          <a:xfrm>
            <a:off x="9236473" y="2060955"/>
            <a:ext cx="2810984" cy="2765361"/>
          </a:xfrm>
          <a:prstGeom prst="rect">
            <a:avLst/>
          </a:prstGeom>
        </p:spPr>
      </p:pic>
      <p:pic>
        <p:nvPicPr>
          <p:cNvPr id="17" name="Picture 16">
            <a:extLst>
              <a:ext uri="{FF2B5EF4-FFF2-40B4-BE49-F238E27FC236}">
                <a16:creationId xmlns:a16="http://schemas.microsoft.com/office/drawing/2014/main" id="{4E68F781-2959-4EDF-84C8-68BE0457F987}"/>
              </a:ext>
            </a:extLst>
          </p:cNvPr>
          <p:cNvPicPr>
            <a:picLocks noChangeAspect="1"/>
          </p:cNvPicPr>
          <p:nvPr/>
        </p:nvPicPr>
        <p:blipFill rotWithShape="1">
          <a:blip r:embed="rId3"/>
          <a:srcRect r="24091"/>
          <a:stretch/>
        </p:blipFill>
        <p:spPr>
          <a:xfrm>
            <a:off x="6825857" y="1186760"/>
            <a:ext cx="2402908" cy="2448673"/>
          </a:xfrm>
          <a:prstGeom prst="rect">
            <a:avLst/>
          </a:prstGeom>
        </p:spPr>
      </p:pic>
      <p:grpSp>
        <p:nvGrpSpPr>
          <p:cNvPr id="18" name="Group 17">
            <a:extLst>
              <a:ext uri="{FF2B5EF4-FFF2-40B4-BE49-F238E27FC236}">
                <a16:creationId xmlns:a16="http://schemas.microsoft.com/office/drawing/2014/main" id="{3200CAD5-FE1E-4276-BBE5-0984A4B00E91}"/>
              </a:ext>
            </a:extLst>
          </p:cNvPr>
          <p:cNvGrpSpPr/>
          <p:nvPr/>
        </p:nvGrpSpPr>
        <p:grpSpPr>
          <a:xfrm>
            <a:off x="8112603" y="2663561"/>
            <a:ext cx="966097" cy="645143"/>
            <a:chOff x="10606615" y="3087430"/>
            <a:chExt cx="2050086" cy="1360227"/>
          </a:xfrm>
        </p:grpSpPr>
        <p:pic>
          <p:nvPicPr>
            <p:cNvPr id="33" name="Picture 32">
              <a:extLst>
                <a:ext uri="{FF2B5EF4-FFF2-40B4-BE49-F238E27FC236}">
                  <a16:creationId xmlns:a16="http://schemas.microsoft.com/office/drawing/2014/main" id="{AF350CBE-086A-458D-A81A-C288BFF505E1}"/>
                </a:ext>
              </a:extLst>
            </p:cNvPr>
            <p:cNvPicPr>
              <a:picLocks noChangeAspect="1"/>
            </p:cNvPicPr>
            <p:nvPr/>
          </p:nvPicPr>
          <p:blipFill rotWithShape="1">
            <a:blip r:embed="rId3"/>
            <a:srcRect l="78068" t="31517" r="16031" b="50324"/>
            <a:stretch/>
          </p:blipFill>
          <p:spPr>
            <a:xfrm>
              <a:off x="10606615" y="3087431"/>
              <a:ext cx="571394" cy="1360226"/>
            </a:xfrm>
            <a:prstGeom prst="rect">
              <a:avLst/>
            </a:prstGeom>
          </p:spPr>
        </p:pic>
        <p:sp>
          <p:nvSpPr>
            <p:cNvPr id="34" name="TextBox 33">
              <a:extLst>
                <a:ext uri="{FF2B5EF4-FFF2-40B4-BE49-F238E27FC236}">
                  <a16:creationId xmlns:a16="http://schemas.microsoft.com/office/drawing/2014/main" id="{A885F5C5-963B-4569-B088-3E2E0ECD0356}"/>
                </a:ext>
              </a:extLst>
            </p:cNvPr>
            <p:cNvSpPr txBox="1"/>
            <p:nvPr/>
          </p:nvSpPr>
          <p:spPr>
            <a:xfrm>
              <a:off x="10941411" y="3087430"/>
              <a:ext cx="1715290" cy="1167402"/>
            </a:xfrm>
            <a:prstGeom prst="rect">
              <a:avLst/>
            </a:prstGeom>
            <a:solidFill>
              <a:schemeClr val="bg1"/>
            </a:solidFill>
          </p:spPr>
          <p:txBody>
            <a:bodyPr wrap="none" rtlCol="0">
              <a:spAutoFit/>
            </a:bodyPr>
            <a:lstStyle/>
            <a:p>
              <a:r>
                <a:rPr lang="en-US" sz="1100" dirty="0"/>
                <a:t>Raw (</a:t>
              </a:r>
              <a:r>
                <a:rPr lang="en-US" sz="1100" dirty="0" err="1"/>
                <a:t>cf</a:t>
              </a:r>
              <a:r>
                <a:rPr lang="en-US" sz="1100" dirty="0"/>
                <a:t>=atm)</a:t>
              </a:r>
            </a:p>
            <a:p>
              <a:r>
                <a:rPr lang="en-US" sz="1100" dirty="0"/>
                <a:t>Linear</a:t>
              </a:r>
            </a:p>
            <a:p>
              <a:r>
                <a:rPr lang="en-US" sz="1100" dirty="0"/>
                <a:t>T+RH</a:t>
              </a:r>
            </a:p>
          </p:txBody>
        </p:sp>
      </p:grpSp>
      <p:sp>
        <p:nvSpPr>
          <p:cNvPr id="19" name="TextBox 18">
            <a:extLst>
              <a:ext uri="{FF2B5EF4-FFF2-40B4-BE49-F238E27FC236}">
                <a16:creationId xmlns:a16="http://schemas.microsoft.com/office/drawing/2014/main" id="{E795C452-04C2-4012-A2B6-1AC854269D19}"/>
              </a:ext>
            </a:extLst>
          </p:cNvPr>
          <p:cNvSpPr txBox="1"/>
          <p:nvPr/>
        </p:nvSpPr>
        <p:spPr>
          <a:xfrm>
            <a:off x="7115304" y="3497745"/>
            <a:ext cx="1854995" cy="276999"/>
          </a:xfrm>
          <a:prstGeom prst="rect">
            <a:avLst/>
          </a:prstGeom>
          <a:solidFill>
            <a:schemeClr val="bg1"/>
          </a:solidFill>
        </p:spPr>
        <p:txBody>
          <a:bodyPr wrap="none" rtlCol="0">
            <a:spAutoFit/>
          </a:bodyPr>
          <a:lstStyle/>
          <a:p>
            <a:r>
              <a:rPr lang="en-US" sz="1200" dirty="0"/>
              <a:t>FEM or FRM PM</a:t>
            </a:r>
            <a:r>
              <a:rPr lang="en-US" sz="1200" baseline="-25000" dirty="0"/>
              <a:t>2.5</a:t>
            </a:r>
            <a:r>
              <a:rPr lang="en-US" sz="1200" dirty="0"/>
              <a:t> (µg m</a:t>
            </a:r>
            <a:r>
              <a:rPr lang="en-US" sz="1200" baseline="30000" dirty="0"/>
              <a:t>-3</a:t>
            </a:r>
            <a:r>
              <a:rPr lang="en-US" sz="1200" dirty="0"/>
              <a:t>)</a:t>
            </a:r>
          </a:p>
        </p:txBody>
      </p:sp>
      <p:sp>
        <p:nvSpPr>
          <p:cNvPr id="20" name="TextBox 19">
            <a:extLst>
              <a:ext uri="{FF2B5EF4-FFF2-40B4-BE49-F238E27FC236}">
                <a16:creationId xmlns:a16="http://schemas.microsoft.com/office/drawing/2014/main" id="{7DD98C8E-83E4-407F-917D-66E2B8F72368}"/>
              </a:ext>
            </a:extLst>
          </p:cNvPr>
          <p:cNvSpPr txBox="1"/>
          <p:nvPr/>
        </p:nvSpPr>
        <p:spPr>
          <a:xfrm rot="16200000">
            <a:off x="5684276" y="1903769"/>
            <a:ext cx="2283162" cy="276999"/>
          </a:xfrm>
          <a:prstGeom prst="rect">
            <a:avLst/>
          </a:prstGeom>
          <a:solidFill>
            <a:schemeClr val="bg1"/>
          </a:solidFill>
        </p:spPr>
        <p:txBody>
          <a:bodyPr wrap="square" rtlCol="0">
            <a:spAutoFit/>
          </a:bodyPr>
          <a:lstStyle/>
          <a:p>
            <a:r>
              <a:rPr lang="en-US" sz="1200" dirty="0"/>
              <a:t>PurpleAir PM</a:t>
            </a:r>
            <a:r>
              <a:rPr lang="en-US" sz="1200" baseline="-25000" dirty="0"/>
              <a:t>2.5</a:t>
            </a:r>
            <a:r>
              <a:rPr lang="en-US" sz="1200" dirty="0"/>
              <a:t> (µg m</a:t>
            </a:r>
            <a:r>
              <a:rPr lang="en-US" sz="1200" baseline="30000" dirty="0"/>
              <a:t>-3</a:t>
            </a:r>
            <a:r>
              <a:rPr lang="en-US" sz="1200" dirty="0"/>
              <a:t>)</a:t>
            </a:r>
          </a:p>
        </p:txBody>
      </p:sp>
      <p:sp>
        <p:nvSpPr>
          <p:cNvPr id="21" name="TextBox 20">
            <a:extLst>
              <a:ext uri="{FF2B5EF4-FFF2-40B4-BE49-F238E27FC236}">
                <a16:creationId xmlns:a16="http://schemas.microsoft.com/office/drawing/2014/main" id="{2C3CAF6D-36E6-409D-BE81-D93E4DE4004F}"/>
              </a:ext>
            </a:extLst>
          </p:cNvPr>
          <p:cNvSpPr txBox="1"/>
          <p:nvPr/>
        </p:nvSpPr>
        <p:spPr>
          <a:xfrm>
            <a:off x="9572846" y="1800071"/>
            <a:ext cx="2552310" cy="276999"/>
          </a:xfrm>
          <a:prstGeom prst="rect">
            <a:avLst/>
          </a:prstGeom>
          <a:noFill/>
        </p:spPr>
        <p:txBody>
          <a:bodyPr wrap="square" rtlCol="0">
            <a:spAutoFit/>
          </a:bodyPr>
          <a:lstStyle/>
          <a:p>
            <a:pPr algn="ctr"/>
            <a:r>
              <a:rPr lang="en-US" sz="1200" b="1" dirty="0">
                <a:cs typeface="Times New Roman" panose="02020603050405020304" pitchFamily="18" charset="0"/>
              </a:rPr>
              <a:t>High Concentration Wildfire Smoke</a:t>
            </a:r>
          </a:p>
        </p:txBody>
      </p:sp>
      <p:sp>
        <p:nvSpPr>
          <p:cNvPr id="22" name="TextBox 21">
            <a:extLst>
              <a:ext uri="{FF2B5EF4-FFF2-40B4-BE49-F238E27FC236}">
                <a16:creationId xmlns:a16="http://schemas.microsoft.com/office/drawing/2014/main" id="{7C99DA2F-9A36-4B03-9CFE-B4087EA1B977}"/>
              </a:ext>
            </a:extLst>
          </p:cNvPr>
          <p:cNvSpPr txBox="1"/>
          <p:nvPr/>
        </p:nvSpPr>
        <p:spPr>
          <a:xfrm>
            <a:off x="7115304" y="964771"/>
            <a:ext cx="2043166" cy="276999"/>
          </a:xfrm>
          <a:prstGeom prst="rect">
            <a:avLst/>
          </a:prstGeom>
          <a:noFill/>
        </p:spPr>
        <p:txBody>
          <a:bodyPr wrap="square" rtlCol="0">
            <a:spAutoFit/>
          </a:bodyPr>
          <a:lstStyle/>
          <a:p>
            <a:pPr algn="ctr"/>
            <a:r>
              <a:rPr lang="en-US" sz="1200" b="1" dirty="0">
                <a:cs typeface="Times New Roman" panose="02020603050405020304" pitchFamily="18" charset="0"/>
              </a:rPr>
              <a:t>U.S. Ambient Concentrations</a:t>
            </a:r>
          </a:p>
        </p:txBody>
      </p:sp>
      <p:grpSp>
        <p:nvGrpSpPr>
          <p:cNvPr id="23" name="Group 22">
            <a:extLst>
              <a:ext uri="{FF2B5EF4-FFF2-40B4-BE49-F238E27FC236}">
                <a16:creationId xmlns:a16="http://schemas.microsoft.com/office/drawing/2014/main" id="{B3599721-50E8-4B11-ABFA-FB323ACFFCD7}"/>
              </a:ext>
            </a:extLst>
          </p:cNvPr>
          <p:cNvGrpSpPr/>
          <p:nvPr/>
        </p:nvGrpSpPr>
        <p:grpSpPr>
          <a:xfrm>
            <a:off x="6603598" y="3429000"/>
            <a:ext cx="2878405" cy="2738035"/>
            <a:chOff x="5341035" y="3865334"/>
            <a:chExt cx="2878405" cy="2738035"/>
          </a:xfrm>
        </p:grpSpPr>
        <p:pic>
          <p:nvPicPr>
            <p:cNvPr id="24" name="Picture 7" descr="cid:image002.png@01D5BEF5.DEC36530">
              <a:extLst>
                <a:ext uri="{FF2B5EF4-FFF2-40B4-BE49-F238E27FC236}">
                  <a16:creationId xmlns:a16="http://schemas.microsoft.com/office/drawing/2014/main" id="{813AC279-D823-4232-923E-BACBCFA6650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0" t="38925" r="1945" b="11806"/>
            <a:stretch/>
          </p:blipFill>
          <p:spPr bwMode="auto">
            <a:xfrm>
              <a:off x="5606053" y="4316917"/>
              <a:ext cx="2613387" cy="206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D5E13B7B-602C-4479-B763-05E69A47EC55}"/>
                </a:ext>
              </a:extLst>
            </p:cNvPr>
            <p:cNvSpPr txBox="1"/>
            <p:nvPr/>
          </p:nvSpPr>
          <p:spPr>
            <a:xfrm>
              <a:off x="6050787" y="6326370"/>
              <a:ext cx="1710725" cy="276999"/>
            </a:xfrm>
            <a:prstGeom prst="rect">
              <a:avLst/>
            </a:prstGeom>
            <a:noFill/>
          </p:spPr>
          <p:txBody>
            <a:bodyPr wrap="none" rtlCol="0">
              <a:spAutoFit/>
            </a:bodyPr>
            <a:lstStyle/>
            <a:p>
              <a:r>
                <a:rPr lang="en-US" sz="1200" dirty="0"/>
                <a:t>T640 FEM PM</a:t>
              </a:r>
              <a:r>
                <a:rPr lang="en-US" sz="1200" baseline="-25000" dirty="0"/>
                <a:t>2.5</a:t>
              </a:r>
              <a:r>
                <a:rPr lang="en-US" sz="1200" dirty="0"/>
                <a:t> (µg m</a:t>
              </a:r>
              <a:r>
                <a:rPr lang="en-US" sz="1200" baseline="30000" dirty="0"/>
                <a:t>-3</a:t>
              </a:r>
              <a:r>
                <a:rPr lang="en-US" sz="1200" dirty="0"/>
                <a:t>)</a:t>
              </a:r>
            </a:p>
          </p:txBody>
        </p:sp>
        <p:sp>
          <p:nvSpPr>
            <p:cNvPr id="27" name="TextBox 26">
              <a:extLst>
                <a:ext uri="{FF2B5EF4-FFF2-40B4-BE49-F238E27FC236}">
                  <a16:creationId xmlns:a16="http://schemas.microsoft.com/office/drawing/2014/main" id="{7AFEA347-4EC9-43CF-AC6A-209CBEBFA206}"/>
                </a:ext>
              </a:extLst>
            </p:cNvPr>
            <p:cNvSpPr txBox="1"/>
            <p:nvPr/>
          </p:nvSpPr>
          <p:spPr>
            <a:xfrm rot="16200000">
              <a:off x="4337954" y="4868415"/>
              <a:ext cx="2283162" cy="276999"/>
            </a:xfrm>
            <a:prstGeom prst="rect">
              <a:avLst/>
            </a:prstGeom>
            <a:solidFill>
              <a:schemeClr val="bg1"/>
            </a:solidFill>
          </p:spPr>
          <p:txBody>
            <a:bodyPr wrap="square" rtlCol="0">
              <a:spAutoFit/>
            </a:bodyPr>
            <a:lstStyle/>
            <a:p>
              <a:r>
                <a:rPr lang="en-US" sz="1200" dirty="0"/>
                <a:t>PurpleAir PM</a:t>
              </a:r>
              <a:r>
                <a:rPr lang="en-US" sz="1200" baseline="-25000" dirty="0"/>
                <a:t>2.5</a:t>
              </a:r>
              <a:r>
                <a:rPr lang="en-US" sz="1200" dirty="0"/>
                <a:t> (µg m</a:t>
              </a:r>
              <a:r>
                <a:rPr lang="en-US" sz="1200" baseline="30000" dirty="0"/>
                <a:t>-3</a:t>
              </a:r>
              <a:r>
                <a:rPr lang="en-US" sz="1200" dirty="0"/>
                <a:t>)</a:t>
              </a:r>
            </a:p>
          </p:txBody>
        </p:sp>
        <p:sp>
          <p:nvSpPr>
            <p:cNvPr id="28" name="TextBox 27">
              <a:extLst>
                <a:ext uri="{FF2B5EF4-FFF2-40B4-BE49-F238E27FC236}">
                  <a16:creationId xmlns:a16="http://schemas.microsoft.com/office/drawing/2014/main" id="{F7B0556C-6768-496B-8BF3-B64542F3E837}"/>
                </a:ext>
              </a:extLst>
            </p:cNvPr>
            <p:cNvSpPr txBox="1"/>
            <p:nvPr/>
          </p:nvSpPr>
          <p:spPr>
            <a:xfrm>
              <a:off x="5879420" y="4267099"/>
              <a:ext cx="2043166" cy="276999"/>
            </a:xfrm>
            <a:prstGeom prst="rect">
              <a:avLst/>
            </a:prstGeom>
            <a:noFill/>
          </p:spPr>
          <p:txBody>
            <a:bodyPr wrap="square" rtlCol="0">
              <a:spAutoFit/>
            </a:bodyPr>
            <a:lstStyle/>
            <a:p>
              <a:pPr algn="ctr"/>
              <a:r>
                <a:rPr lang="en-US" sz="1200" b="1" dirty="0">
                  <a:cs typeface="Times New Roman" panose="02020603050405020304" pitchFamily="18" charset="0"/>
                </a:rPr>
                <a:t>Dust  Impacts in Phoenix</a:t>
              </a:r>
            </a:p>
          </p:txBody>
        </p:sp>
        <p:sp>
          <p:nvSpPr>
            <p:cNvPr id="29" name="TextBox 28">
              <a:extLst>
                <a:ext uri="{FF2B5EF4-FFF2-40B4-BE49-F238E27FC236}">
                  <a16:creationId xmlns:a16="http://schemas.microsoft.com/office/drawing/2014/main" id="{159C4F50-A126-4AD0-ADA1-32947628C034}"/>
                </a:ext>
              </a:extLst>
            </p:cNvPr>
            <p:cNvSpPr txBox="1"/>
            <p:nvPr/>
          </p:nvSpPr>
          <p:spPr>
            <a:xfrm>
              <a:off x="5732965" y="4689263"/>
              <a:ext cx="1403333" cy="276999"/>
            </a:xfrm>
            <a:prstGeom prst="rect">
              <a:avLst/>
            </a:prstGeom>
            <a:noFill/>
          </p:spPr>
          <p:txBody>
            <a:bodyPr wrap="none" rtlCol="0">
              <a:spAutoFit/>
            </a:bodyPr>
            <a:lstStyle/>
            <a:p>
              <a:r>
                <a:rPr lang="en-US" sz="1200" dirty="0">
                  <a:solidFill>
                    <a:srgbClr val="0070C0"/>
                  </a:solidFill>
                </a:rPr>
                <a:t>Low coarse fraction</a:t>
              </a:r>
            </a:p>
          </p:txBody>
        </p:sp>
        <p:cxnSp>
          <p:nvCxnSpPr>
            <p:cNvPr id="30" name="Straight Arrow Connector 29">
              <a:extLst>
                <a:ext uri="{FF2B5EF4-FFF2-40B4-BE49-F238E27FC236}">
                  <a16:creationId xmlns:a16="http://schemas.microsoft.com/office/drawing/2014/main" id="{542A2708-97D0-45DA-8EFF-CDDE93E6ED8E}"/>
                </a:ext>
              </a:extLst>
            </p:cNvPr>
            <p:cNvCxnSpPr>
              <a:cxnSpLocks/>
            </p:cNvCxnSpPr>
            <p:nvPr/>
          </p:nvCxnSpPr>
          <p:spPr>
            <a:xfrm>
              <a:off x="6132067" y="4956102"/>
              <a:ext cx="0" cy="7282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E4CEF3EE-21CD-42EE-B37A-0DAFC6B643DA}"/>
                </a:ext>
              </a:extLst>
            </p:cNvPr>
            <p:cNvSpPr txBox="1"/>
            <p:nvPr/>
          </p:nvSpPr>
          <p:spPr>
            <a:xfrm>
              <a:off x="6782449" y="5357034"/>
              <a:ext cx="1431161" cy="276999"/>
            </a:xfrm>
            <a:prstGeom prst="rect">
              <a:avLst/>
            </a:prstGeom>
            <a:noFill/>
          </p:spPr>
          <p:txBody>
            <a:bodyPr wrap="none" rtlCol="0">
              <a:spAutoFit/>
            </a:bodyPr>
            <a:lstStyle/>
            <a:p>
              <a:r>
                <a:rPr lang="en-US" sz="1200" dirty="0">
                  <a:solidFill>
                    <a:srgbClr val="FF0000"/>
                  </a:solidFill>
                </a:rPr>
                <a:t>High coarse fraction</a:t>
              </a:r>
            </a:p>
          </p:txBody>
        </p:sp>
        <p:cxnSp>
          <p:nvCxnSpPr>
            <p:cNvPr id="32" name="Straight Arrow Connector 31">
              <a:extLst>
                <a:ext uri="{FF2B5EF4-FFF2-40B4-BE49-F238E27FC236}">
                  <a16:creationId xmlns:a16="http://schemas.microsoft.com/office/drawing/2014/main" id="{77D2458C-708A-432B-931F-589F4F0DF4F9}"/>
                </a:ext>
              </a:extLst>
            </p:cNvPr>
            <p:cNvCxnSpPr>
              <a:cxnSpLocks/>
            </p:cNvCxnSpPr>
            <p:nvPr/>
          </p:nvCxnSpPr>
          <p:spPr>
            <a:xfrm flipH="1">
              <a:off x="6701784" y="5594854"/>
              <a:ext cx="709659" cy="37026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35" name="Picture 2" descr="highconc1_13_20.png">
            <a:extLst>
              <a:ext uri="{FF2B5EF4-FFF2-40B4-BE49-F238E27FC236}">
                <a16:creationId xmlns:a16="http://schemas.microsoft.com/office/drawing/2014/main" id="{6F37B415-44EE-45A9-BD86-1521F01FDDCF}"/>
              </a:ext>
            </a:extLst>
          </p:cNvPr>
          <p:cNvPicPr>
            <a:picLocks noChangeAspect="1"/>
          </p:cNvPicPr>
          <p:nvPr/>
        </p:nvPicPr>
        <p:blipFill rotWithShape="1">
          <a:blip r:embed="rId2"/>
          <a:srcRect l="74248" t="9881" b="21675"/>
          <a:stretch/>
        </p:blipFill>
        <p:spPr>
          <a:xfrm>
            <a:off x="11235247" y="3114702"/>
            <a:ext cx="698786" cy="1320083"/>
          </a:xfrm>
          <a:prstGeom prst="rect">
            <a:avLst/>
          </a:prstGeom>
        </p:spPr>
      </p:pic>
    </p:spTree>
    <p:extLst>
      <p:ext uri="{BB962C8B-B14F-4D97-AF65-F5344CB8AC3E}">
        <p14:creationId xmlns:p14="http://schemas.microsoft.com/office/powerpoint/2010/main" val="25975066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274320" y="26162"/>
            <a:ext cx="11612880" cy="1325563"/>
          </a:xfrm>
        </p:spPr>
        <p:txBody>
          <a:bodyPr>
            <a:normAutofit/>
          </a:bodyPr>
          <a:lstStyle/>
          <a:p>
            <a:r>
              <a:rPr lang="en-US" sz="4000" b="1" dirty="0">
                <a:solidFill>
                  <a:schemeClr val="accent5">
                    <a:lumMod val="50000"/>
                  </a:schemeClr>
                </a:solidFill>
              </a:rPr>
              <a:t>Motivation for USEPA’s Work With PurpleAir Sensors</a:t>
            </a: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8</a:t>
            </a:fld>
            <a:endParaRPr lang="en-US" dirty="0">
              <a:solidFill>
                <a:schemeClr val="bg1"/>
              </a:solidFill>
            </a:endParaRPr>
          </a:p>
        </p:txBody>
      </p:sp>
      <p:sp>
        <p:nvSpPr>
          <p:cNvPr id="17" name="TextBox 16">
            <a:extLst>
              <a:ext uri="{FF2B5EF4-FFF2-40B4-BE49-F238E27FC236}">
                <a16:creationId xmlns:a16="http://schemas.microsoft.com/office/drawing/2014/main" id="{BF36EB66-D2A5-41CA-B6FC-2E3EAD1EB121}"/>
              </a:ext>
            </a:extLst>
          </p:cNvPr>
          <p:cNvSpPr txBox="1"/>
          <p:nvPr/>
        </p:nvSpPr>
        <p:spPr>
          <a:xfrm>
            <a:off x="274320" y="1198690"/>
            <a:ext cx="7333112" cy="4278094"/>
          </a:xfrm>
          <a:prstGeom prst="rect">
            <a:avLst/>
          </a:prstGeom>
          <a:noFill/>
        </p:spPr>
        <p:txBody>
          <a:bodyPr wrap="square" rtlCol="0">
            <a:spAutoFit/>
          </a:bodyPr>
          <a:lstStyle/>
          <a:p>
            <a:r>
              <a:rPr lang="en-US" sz="2400" b="1" dirty="0"/>
              <a:t>Sensors can add information where it’s needed most</a:t>
            </a:r>
          </a:p>
          <a:p>
            <a:pPr marL="800100" lvl="1" indent="-342900">
              <a:buFont typeface="Arial" panose="020B0604020202020204" pitchFamily="34" charset="0"/>
              <a:buChar char="•"/>
            </a:pPr>
            <a:r>
              <a:rPr lang="en-US" sz="2000" dirty="0"/>
              <a:t>For wildfire smoke monitoring, supplemental data are needed due to the high spatial variability of smoke impacts and in rural areas that lack air monitoring</a:t>
            </a:r>
          </a:p>
          <a:p>
            <a:pPr marL="800100" lvl="1" indent="-342900">
              <a:buFont typeface="Arial" panose="020B0604020202020204" pitchFamily="34" charset="0"/>
              <a:buChar char="•"/>
            </a:pPr>
            <a:endParaRPr lang="en-US" sz="2400" b="1" dirty="0"/>
          </a:p>
          <a:p>
            <a:r>
              <a:rPr lang="en-US" sz="2400" b="1" dirty="0"/>
              <a:t>PurpleAir sensors are widely used by the public</a:t>
            </a:r>
          </a:p>
          <a:p>
            <a:pPr marL="800100" lvl="1" indent="-342900">
              <a:buFont typeface="Arial" panose="020B0604020202020204" pitchFamily="34" charset="0"/>
              <a:buChar char="•"/>
            </a:pPr>
            <a:r>
              <a:rPr lang="en-US" sz="2000" dirty="0"/>
              <a:t>Publicly available crowdsourced data has been widely reported by the media, discussed with local air monitoring agencies, and evaluated by a variety of groups</a:t>
            </a:r>
          </a:p>
          <a:p>
            <a:pPr marL="800100" lvl="1" indent="-342900">
              <a:buFont typeface="Arial" panose="020B0604020202020204" pitchFamily="34" charset="0"/>
              <a:buChar char="•"/>
            </a:pPr>
            <a:r>
              <a:rPr lang="en-US" sz="2000" dirty="0"/>
              <a:t>Evaluations revealed the raw data was often biased high</a:t>
            </a:r>
          </a:p>
          <a:p>
            <a:pPr marL="800100" lvl="1" indent="-342900">
              <a:buFont typeface="Arial" panose="020B0604020202020204" pitchFamily="34" charset="0"/>
              <a:buChar char="•"/>
            </a:pPr>
            <a:r>
              <a:rPr lang="en-US" sz="2000" dirty="0"/>
              <a:t>Several “conversions” are available on the public PurpleAir map but there is widespread confusion about which most appropriate for a given area or concentration range</a:t>
            </a:r>
          </a:p>
        </p:txBody>
      </p:sp>
      <p:sp>
        <p:nvSpPr>
          <p:cNvPr id="10" name="Rectangle 9">
            <a:extLst>
              <a:ext uri="{FF2B5EF4-FFF2-40B4-BE49-F238E27FC236}">
                <a16:creationId xmlns:a16="http://schemas.microsoft.com/office/drawing/2014/main" id="{EB85210F-D8B8-4817-9031-A58CA900FFE1}"/>
              </a:ext>
            </a:extLst>
          </p:cNvPr>
          <p:cNvSpPr/>
          <p:nvPr/>
        </p:nvSpPr>
        <p:spPr>
          <a:xfrm>
            <a:off x="7394612" y="3759353"/>
            <a:ext cx="4167652" cy="507831"/>
          </a:xfrm>
          <a:prstGeom prst="rect">
            <a:avLst/>
          </a:prstGeom>
        </p:spPr>
        <p:txBody>
          <a:bodyPr wrap="square">
            <a:spAutoFit/>
          </a:bodyPr>
          <a:lstStyle/>
          <a:p>
            <a:r>
              <a:rPr lang="en-US" sz="1400" b="1" dirty="0"/>
              <a:t>Additional Information in Remote Mountainous Areas </a:t>
            </a:r>
            <a:r>
              <a:rPr lang="en-US" sz="1300" i="1" dirty="0">
                <a:solidFill>
                  <a:srgbClr val="969696"/>
                </a:solidFill>
              </a:rPr>
              <a:t>Image source: https://maps.airfire.org/ara/</a:t>
            </a:r>
            <a:endParaRPr lang="en-US" sz="1300" dirty="0">
              <a:solidFill>
                <a:srgbClr val="969696"/>
              </a:solidFill>
            </a:endParaRPr>
          </a:p>
        </p:txBody>
      </p:sp>
      <p:pic>
        <p:nvPicPr>
          <p:cNvPr id="11" name="Picture 10">
            <a:extLst>
              <a:ext uri="{FF2B5EF4-FFF2-40B4-BE49-F238E27FC236}">
                <a16:creationId xmlns:a16="http://schemas.microsoft.com/office/drawing/2014/main" id="{0D8587FA-C698-494A-8F18-C01165549148}"/>
              </a:ext>
            </a:extLst>
          </p:cNvPr>
          <p:cNvPicPr>
            <a:picLocks noChangeAspect="1"/>
          </p:cNvPicPr>
          <p:nvPr/>
        </p:nvPicPr>
        <p:blipFill rotWithShape="1">
          <a:blip r:embed="rId2"/>
          <a:srcRect l="23667" t="26371" r="21258" b="12589"/>
          <a:stretch/>
        </p:blipFill>
        <p:spPr>
          <a:xfrm>
            <a:off x="7463119" y="1198689"/>
            <a:ext cx="4213613" cy="2626931"/>
          </a:xfrm>
          <a:prstGeom prst="rect">
            <a:avLst/>
          </a:prstGeom>
          <a:ln w="12700" cap="sq">
            <a:noFill/>
            <a:prstDash val="solid"/>
            <a:miter lim="800000"/>
          </a:ln>
          <a:effectLst/>
        </p:spPr>
      </p:pic>
      <p:pic>
        <p:nvPicPr>
          <p:cNvPr id="12" name="Picture 11" descr="A group of people in a field with a mountain in the background&#10;&#10;Description automatically generated">
            <a:extLst>
              <a:ext uri="{FF2B5EF4-FFF2-40B4-BE49-F238E27FC236}">
                <a16:creationId xmlns:a16="http://schemas.microsoft.com/office/drawing/2014/main" id="{5F4ED071-D7CC-43BC-9878-AA6319083F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44504" y="4282889"/>
            <a:ext cx="2573557" cy="1603942"/>
          </a:xfrm>
          <a:prstGeom prst="rect">
            <a:avLst/>
          </a:prstGeom>
        </p:spPr>
      </p:pic>
      <p:sp>
        <p:nvSpPr>
          <p:cNvPr id="18" name="Rectangle 17">
            <a:extLst>
              <a:ext uri="{FF2B5EF4-FFF2-40B4-BE49-F238E27FC236}">
                <a16:creationId xmlns:a16="http://schemas.microsoft.com/office/drawing/2014/main" id="{CF5BAB9B-09B4-44FB-8A6C-7CD6F715DF1D}"/>
              </a:ext>
            </a:extLst>
          </p:cNvPr>
          <p:cNvSpPr/>
          <p:nvPr/>
        </p:nvSpPr>
        <p:spPr>
          <a:xfrm>
            <a:off x="8614138" y="5829202"/>
            <a:ext cx="3167565" cy="292388"/>
          </a:xfrm>
          <a:prstGeom prst="rect">
            <a:avLst/>
          </a:prstGeom>
        </p:spPr>
        <p:txBody>
          <a:bodyPr wrap="square">
            <a:spAutoFit/>
          </a:bodyPr>
          <a:lstStyle/>
          <a:p>
            <a:r>
              <a:rPr lang="en-US" sz="1300" i="1">
                <a:solidFill>
                  <a:srgbClr val="969696"/>
                </a:solidFill>
              </a:rPr>
              <a:t>Image source: http://nwcg.gov</a:t>
            </a:r>
            <a:endParaRPr lang="en-US" sz="1300">
              <a:solidFill>
                <a:srgbClr val="969696"/>
              </a:solidFill>
            </a:endParaRPr>
          </a:p>
        </p:txBody>
      </p:sp>
    </p:spTree>
    <p:extLst>
      <p:ext uri="{BB962C8B-B14F-4D97-AF65-F5344CB8AC3E}">
        <p14:creationId xmlns:p14="http://schemas.microsoft.com/office/powerpoint/2010/main" val="14383685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64BF5CC-084F-ED45-BE3C-E4BAC1FCD4CE}"/>
              </a:ext>
            </a:extLst>
          </p:cNvPr>
          <p:cNvSpPr>
            <a:spLocks noGrp="1"/>
          </p:cNvSpPr>
          <p:nvPr>
            <p:ph type="title"/>
          </p:nvPr>
        </p:nvSpPr>
        <p:spPr>
          <a:xfrm>
            <a:off x="274320" y="26162"/>
            <a:ext cx="11612880" cy="1325563"/>
          </a:xfrm>
        </p:spPr>
        <p:txBody>
          <a:bodyPr>
            <a:normAutofit/>
          </a:bodyPr>
          <a:lstStyle/>
          <a:p>
            <a:r>
              <a:rPr lang="en-US" sz="4000" b="1" dirty="0">
                <a:solidFill>
                  <a:schemeClr val="accent5">
                    <a:lumMod val="50000"/>
                  </a:schemeClr>
                </a:solidFill>
              </a:rPr>
              <a:t>Field Testing of PM</a:t>
            </a:r>
            <a:r>
              <a:rPr lang="en-US" sz="4000" b="1" baseline="-25000" dirty="0">
                <a:solidFill>
                  <a:schemeClr val="accent5">
                    <a:lumMod val="50000"/>
                  </a:schemeClr>
                </a:solidFill>
              </a:rPr>
              <a:t>2.5</a:t>
            </a:r>
            <a:r>
              <a:rPr lang="en-US" sz="4000" b="1" dirty="0">
                <a:solidFill>
                  <a:schemeClr val="accent5">
                    <a:lumMod val="50000"/>
                  </a:schemeClr>
                </a:solidFill>
              </a:rPr>
              <a:t> Data From PurpleAir Sensors</a:t>
            </a:r>
          </a:p>
        </p:txBody>
      </p:sp>
      <p:sp>
        <p:nvSpPr>
          <p:cNvPr id="2" name="Footer Placeholder 1">
            <a:extLst>
              <a:ext uri="{FF2B5EF4-FFF2-40B4-BE49-F238E27FC236}">
                <a16:creationId xmlns:a16="http://schemas.microsoft.com/office/drawing/2014/main" id="{A213489C-AB01-46DF-BD92-C7D9F0547C0F}"/>
              </a:ext>
            </a:extLst>
          </p:cNvPr>
          <p:cNvSpPr>
            <a:spLocks noGrp="1"/>
          </p:cNvSpPr>
          <p:nvPr>
            <p:ph type="ftr" sz="quarter" idx="11"/>
          </p:nvPr>
        </p:nvSpPr>
        <p:spPr/>
        <p:txBody>
          <a:bodyPr/>
          <a:lstStyle/>
          <a:p>
            <a:r>
              <a:rPr lang="en-US" dirty="0">
                <a:solidFill>
                  <a:schemeClr val="bg1"/>
                </a:solidFill>
              </a:rPr>
              <a:t>U.S. Environmental Protection Agency</a:t>
            </a:r>
          </a:p>
        </p:txBody>
      </p:sp>
      <p:sp>
        <p:nvSpPr>
          <p:cNvPr id="3" name="Slide Number Placeholder 2">
            <a:extLst>
              <a:ext uri="{FF2B5EF4-FFF2-40B4-BE49-F238E27FC236}">
                <a16:creationId xmlns:a16="http://schemas.microsoft.com/office/drawing/2014/main" id="{8BB0519B-39A6-47DB-8655-2838F7C534D4}"/>
              </a:ext>
            </a:extLst>
          </p:cNvPr>
          <p:cNvSpPr>
            <a:spLocks noGrp="1"/>
          </p:cNvSpPr>
          <p:nvPr>
            <p:ph type="sldNum" sz="quarter" idx="12"/>
          </p:nvPr>
        </p:nvSpPr>
        <p:spPr/>
        <p:txBody>
          <a:bodyPr/>
          <a:lstStyle/>
          <a:p>
            <a:fld id="{8D9C3B4F-4B7B-9A4F-9F3C-3A4901A33979}" type="slidenum">
              <a:rPr lang="en-US" smtClean="0">
                <a:solidFill>
                  <a:schemeClr val="bg1"/>
                </a:solidFill>
              </a:rPr>
              <a:t>9</a:t>
            </a:fld>
            <a:endParaRPr lang="en-US" dirty="0">
              <a:solidFill>
                <a:schemeClr val="bg1"/>
              </a:solidFill>
            </a:endParaRPr>
          </a:p>
        </p:txBody>
      </p:sp>
      <p:sp>
        <p:nvSpPr>
          <p:cNvPr id="17" name="TextBox 16">
            <a:extLst>
              <a:ext uri="{FF2B5EF4-FFF2-40B4-BE49-F238E27FC236}">
                <a16:creationId xmlns:a16="http://schemas.microsoft.com/office/drawing/2014/main" id="{BF36EB66-D2A5-41CA-B6FC-2E3EAD1EB121}"/>
              </a:ext>
            </a:extLst>
          </p:cNvPr>
          <p:cNvSpPr txBox="1"/>
          <p:nvPr/>
        </p:nvSpPr>
        <p:spPr>
          <a:xfrm>
            <a:off x="229495" y="1198689"/>
            <a:ext cx="5608963" cy="3600986"/>
          </a:xfrm>
          <a:prstGeom prst="rect">
            <a:avLst/>
          </a:prstGeom>
          <a:noFill/>
        </p:spPr>
        <p:txBody>
          <a:bodyPr wrap="square" rtlCol="0">
            <a:spAutoFit/>
          </a:bodyPr>
          <a:lstStyle/>
          <a:p>
            <a:r>
              <a:rPr lang="en-US" sz="2400" b="1" dirty="0"/>
              <a:t>Sensors were collocated with FRM, FEM, or temporary monitors across the country</a:t>
            </a:r>
          </a:p>
          <a:p>
            <a:pPr marL="800100" lvl="1" indent="-342900">
              <a:buFont typeface="Arial" panose="020B0604020202020204" pitchFamily="34" charset="0"/>
              <a:buChar char="•"/>
            </a:pPr>
            <a:r>
              <a:rPr lang="en-US" sz="2000" dirty="0"/>
              <a:t>Typical ambient conditions were sampled in several NOAA climate regions spanning several seasons with the help of state/local/tribal agency partners</a:t>
            </a:r>
          </a:p>
          <a:p>
            <a:pPr marL="800100" lvl="1" indent="-342900">
              <a:buFont typeface="Arial" panose="020B0604020202020204" pitchFamily="34" charset="0"/>
              <a:buChar char="•"/>
            </a:pPr>
            <a:r>
              <a:rPr lang="en-US" sz="2000" dirty="0"/>
              <a:t>Smoke impacted conditions were sampled from fresh and aged prescribed and wildfire burns with several fuel types </a:t>
            </a:r>
          </a:p>
          <a:p>
            <a:pPr marL="800100" lvl="1" indent="-342900">
              <a:buFont typeface="Arial" panose="020B0604020202020204" pitchFamily="34" charset="0"/>
              <a:buChar char="•"/>
            </a:pPr>
            <a:r>
              <a:rPr lang="en-US" sz="2000" dirty="0"/>
              <a:t>Higher concentrations were sampled from several locations during 2020 wildfires</a:t>
            </a:r>
          </a:p>
        </p:txBody>
      </p:sp>
      <p:pic>
        <p:nvPicPr>
          <p:cNvPr id="13" name="Picture 12">
            <a:extLst>
              <a:ext uri="{FF2B5EF4-FFF2-40B4-BE49-F238E27FC236}">
                <a16:creationId xmlns:a16="http://schemas.microsoft.com/office/drawing/2014/main" id="{7AD6952A-9DD2-4515-B587-FA1775B6A58A}"/>
              </a:ext>
            </a:extLst>
          </p:cNvPr>
          <p:cNvPicPr>
            <a:picLocks noChangeAspect="1"/>
          </p:cNvPicPr>
          <p:nvPr/>
        </p:nvPicPr>
        <p:blipFill>
          <a:blip r:embed="rId2"/>
          <a:stretch>
            <a:fillRect/>
          </a:stretch>
        </p:blipFill>
        <p:spPr>
          <a:xfrm>
            <a:off x="7887748" y="1013592"/>
            <a:ext cx="4114800" cy="2662901"/>
          </a:xfrm>
          <a:prstGeom prst="rect">
            <a:avLst/>
          </a:prstGeom>
          <a:ln w="25400">
            <a:solidFill>
              <a:schemeClr val="tx1"/>
            </a:solidFill>
          </a:ln>
        </p:spPr>
      </p:pic>
      <p:pic>
        <p:nvPicPr>
          <p:cNvPr id="15" name="Picture 14">
            <a:extLst>
              <a:ext uri="{FF2B5EF4-FFF2-40B4-BE49-F238E27FC236}">
                <a16:creationId xmlns:a16="http://schemas.microsoft.com/office/drawing/2014/main" id="{AD7E4A08-163E-46C1-B213-2FA4EC981D75}"/>
              </a:ext>
            </a:extLst>
          </p:cNvPr>
          <p:cNvPicPr>
            <a:picLocks noChangeAspect="1"/>
          </p:cNvPicPr>
          <p:nvPr/>
        </p:nvPicPr>
        <p:blipFill rotWithShape="1">
          <a:blip r:embed="rId3"/>
          <a:srcRect t="16852" b="9145"/>
          <a:stretch/>
        </p:blipFill>
        <p:spPr>
          <a:xfrm>
            <a:off x="5978954" y="1023960"/>
            <a:ext cx="1908793" cy="2526942"/>
          </a:xfrm>
          <a:prstGeom prst="rect">
            <a:avLst/>
          </a:prstGeom>
          <a:ln w="25400">
            <a:solidFill>
              <a:schemeClr val="tx1"/>
            </a:solidFill>
          </a:ln>
        </p:spPr>
      </p:pic>
      <p:pic>
        <p:nvPicPr>
          <p:cNvPr id="5" name="Picture 4">
            <a:extLst>
              <a:ext uri="{FF2B5EF4-FFF2-40B4-BE49-F238E27FC236}">
                <a16:creationId xmlns:a16="http://schemas.microsoft.com/office/drawing/2014/main" id="{3300A94A-9D11-4437-827F-721A2B356F38}"/>
              </a:ext>
            </a:extLst>
          </p:cNvPr>
          <p:cNvPicPr>
            <a:picLocks noChangeAspect="1"/>
          </p:cNvPicPr>
          <p:nvPr/>
        </p:nvPicPr>
        <p:blipFill rotWithShape="1">
          <a:blip r:embed="rId4"/>
          <a:srcRect l="25147" t="25795" r="12794" b="18823"/>
          <a:stretch/>
        </p:blipFill>
        <p:spPr>
          <a:xfrm>
            <a:off x="6968579" y="3577119"/>
            <a:ext cx="5033969" cy="2526942"/>
          </a:xfrm>
          <a:prstGeom prst="rect">
            <a:avLst/>
          </a:prstGeom>
          <a:ln w="25400">
            <a:solidFill>
              <a:schemeClr val="tx1"/>
            </a:solidFill>
          </a:ln>
        </p:spPr>
      </p:pic>
      <p:sp>
        <p:nvSpPr>
          <p:cNvPr id="24" name="TextBox 23">
            <a:extLst>
              <a:ext uri="{FF2B5EF4-FFF2-40B4-BE49-F238E27FC236}">
                <a16:creationId xmlns:a16="http://schemas.microsoft.com/office/drawing/2014/main" id="{179C7076-EE1B-49C1-BF13-B53C3ABB95C4}"/>
              </a:ext>
            </a:extLst>
          </p:cNvPr>
          <p:cNvSpPr txBox="1"/>
          <p:nvPr/>
        </p:nvSpPr>
        <p:spPr>
          <a:xfrm>
            <a:off x="6598024" y="1720686"/>
            <a:ext cx="1149227" cy="646331"/>
          </a:xfrm>
          <a:prstGeom prst="rect">
            <a:avLst/>
          </a:prstGeom>
          <a:noFill/>
        </p:spPr>
        <p:txBody>
          <a:bodyPr wrap="square" rtlCol="0">
            <a:spAutoFit/>
          </a:bodyPr>
          <a:lstStyle/>
          <a:p>
            <a:pPr algn="ctr"/>
            <a:r>
              <a:rPr lang="en-US" sz="1200" dirty="0"/>
              <a:t>2020 Extreme Smoke Impacted Sites</a:t>
            </a:r>
          </a:p>
        </p:txBody>
      </p:sp>
      <p:sp>
        <p:nvSpPr>
          <p:cNvPr id="25" name="TextBox 24">
            <a:extLst>
              <a:ext uri="{FF2B5EF4-FFF2-40B4-BE49-F238E27FC236}">
                <a16:creationId xmlns:a16="http://schemas.microsoft.com/office/drawing/2014/main" id="{27F0D558-C0E3-49F4-9AEF-59531A13BA7C}"/>
              </a:ext>
            </a:extLst>
          </p:cNvPr>
          <p:cNvSpPr txBox="1"/>
          <p:nvPr/>
        </p:nvSpPr>
        <p:spPr>
          <a:xfrm>
            <a:off x="10366971" y="1023960"/>
            <a:ext cx="1520229" cy="276999"/>
          </a:xfrm>
          <a:prstGeom prst="rect">
            <a:avLst/>
          </a:prstGeom>
          <a:noFill/>
        </p:spPr>
        <p:txBody>
          <a:bodyPr wrap="square" rtlCol="0">
            <a:spAutoFit/>
          </a:bodyPr>
          <a:lstStyle/>
          <a:p>
            <a:pPr algn="ctr"/>
            <a:r>
              <a:rPr lang="en-US" sz="1200" dirty="0"/>
              <a:t>Ambient Collocations</a:t>
            </a:r>
          </a:p>
        </p:txBody>
      </p:sp>
      <p:sp>
        <p:nvSpPr>
          <p:cNvPr id="26" name="TextBox 25">
            <a:extLst>
              <a:ext uri="{FF2B5EF4-FFF2-40B4-BE49-F238E27FC236}">
                <a16:creationId xmlns:a16="http://schemas.microsoft.com/office/drawing/2014/main" id="{78E53745-EFE7-4920-BBA6-289E638F79ED}"/>
              </a:ext>
            </a:extLst>
          </p:cNvPr>
          <p:cNvSpPr txBox="1"/>
          <p:nvPr/>
        </p:nvSpPr>
        <p:spPr>
          <a:xfrm>
            <a:off x="9161931" y="5798241"/>
            <a:ext cx="2097740" cy="276999"/>
          </a:xfrm>
          <a:prstGeom prst="rect">
            <a:avLst/>
          </a:prstGeom>
          <a:noFill/>
        </p:spPr>
        <p:txBody>
          <a:bodyPr wrap="square" rtlCol="0">
            <a:spAutoFit/>
          </a:bodyPr>
          <a:lstStyle/>
          <a:p>
            <a:pPr algn="ctr"/>
            <a:r>
              <a:rPr lang="en-US" sz="1200" dirty="0"/>
              <a:t>Smoke Impacted Collocations</a:t>
            </a:r>
          </a:p>
        </p:txBody>
      </p:sp>
      <p:sp>
        <p:nvSpPr>
          <p:cNvPr id="27" name="TextBox 26">
            <a:extLst>
              <a:ext uri="{FF2B5EF4-FFF2-40B4-BE49-F238E27FC236}">
                <a16:creationId xmlns:a16="http://schemas.microsoft.com/office/drawing/2014/main" id="{55677918-FD4A-4447-BBAC-3E0EA1D19000}"/>
              </a:ext>
            </a:extLst>
          </p:cNvPr>
          <p:cNvSpPr txBox="1"/>
          <p:nvPr/>
        </p:nvSpPr>
        <p:spPr>
          <a:xfrm>
            <a:off x="357963" y="4962458"/>
            <a:ext cx="5853221"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85000"/>
                    <a:lumOff val="15000"/>
                  </a:schemeClr>
                </a:solidFill>
                <a:ea typeface="MS PGothic"/>
                <a:cs typeface="Arial" panose="020B0604020202020204" pitchFamily="34" charset="0"/>
              </a:rPr>
              <a:t>Publications:</a:t>
            </a:r>
          </a:p>
          <a:p>
            <a:r>
              <a:rPr lang="en-US" dirty="0">
                <a:solidFill>
                  <a:schemeClr val="tx1">
                    <a:lumMod val="85000"/>
                    <a:lumOff val="15000"/>
                  </a:schemeClr>
                </a:solidFill>
                <a:ea typeface="MS PGothic"/>
                <a:cs typeface="Arial"/>
              </a:rPr>
              <a:t>Holder et al. </a:t>
            </a:r>
            <a:r>
              <a:rPr lang="en-US" dirty="0">
                <a:ea typeface="MS PGothic"/>
                <a:cs typeface="Arial"/>
              </a:rPr>
              <a:t>2020</a:t>
            </a:r>
            <a:r>
              <a:rPr lang="en-US" b="1" dirty="0">
                <a:ea typeface="MS PGothic"/>
                <a:cs typeface="Arial"/>
              </a:rPr>
              <a:t>,</a:t>
            </a:r>
            <a:r>
              <a:rPr lang="en-US" dirty="0">
                <a:ea typeface="MS PGothic"/>
                <a:cs typeface="Arial"/>
              </a:rPr>
              <a:t> </a:t>
            </a:r>
            <a:r>
              <a:rPr lang="en-US" dirty="0">
                <a:ea typeface="MS PGothic"/>
                <a:cs typeface="Arial"/>
                <a:hlinkClick r:id="rId5"/>
              </a:rPr>
              <a:t>https</a:t>
            </a:r>
            <a:r>
              <a:rPr lang="en-US" dirty="0">
                <a:solidFill>
                  <a:schemeClr val="tx1">
                    <a:lumMod val="85000"/>
                    <a:lumOff val="15000"/>
                  </a:schemeClr>
                </a:solidFill>
                <a:ea typeface="MS PGothic"/>
                <a:cs typeface="Arial"/>
                <a:hlinkClick r:id="rId5"/>
              </a:rPr>
              <a:t>://doi.org/10.3390/s20174796</a:t>
            </a:r>
            <a:endParaRPr lang="en-US" dirty="0">
              <a:solidFill>
                <a:schemeClr val="tx1">
                  <a:lumMod val="85000"/>
                  <a:lumOff val="15000"/>
                </a:schemeClr>
              </a:solidFill>
              <a:ea typeface="MS PGothic"/>
              <a:cs typeface="Arial"/>
            </a:endParaRPr>
          </a:p>
          <a:p>
            <a:r>
              <a:rPr lang="en-US" dirty="0">
                <a:cs typeface="Calibri"/>
              </a:rPr>
              <a:t>Barkjohn et al. 2020, </a:t>
            </a:r>
            <a:r>
              <a:rPr lang="en-US" dirty="0">
                <a:hlinkClick r:id="rId6"/>
              </a:rPr>
              <a:t>https://doi.org/10.5194/amt-2020-413</a:t>
            </a:r>
            <a:endParaRPr lang="en-US" dirty="0"/>
          </a:p>
          <a:p>
            <a:endParaRPr lang="en-US" dirty="0">
              <a:solidFill>
                <a:schemeClr val="tx1">
                  <a:lumMod val="85000"/>
                  <a:lumOff val="15000"/>
                </a:schemeClr>
              </a:solidFill>
              <a:latin typeface="Arial"/>
              <a:ea typeface="MS PGothic"/>
              <a:cs typeface="Arial"/>
            </a:endParaRPr>
          </a:p>
          <a:p>
            <a:endParaRPr lang="en-US" dirty="0">
              <a:solidFill>
                <a:schemeClr val="tx1">
                  <a:lumMod val="85000"/>
                  <a:lumOff val="15000"/>
                </a:schemeClr>
              </a:solidFill>
              <a:ea typeface="MS PGothic"/>
              <a:cs typeface="Calibri"/>
            </a:endParaRPr>
          </a:p>
        </p:txBody>
      </p:sp>
    </p:spTree>
    <p:extLst>
      <p:ext uri="{BB962C8B-B14F-4D97-AF65-F5344CB8AC3E}">
        <p14:creationId xmlns:p14="http://schemas.microsoft.com/office/powerpoint/2010/main" val="21651625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EsriMapsInfo xmlns="ESRI.ArcGIS.Mapping.OfficeIntegration.PowerPointInfo">
  <Version>Version1</Version>
  <RequiresSignIn>False</RequiresSignIn>
</EsriMapsInfo>
</file>

<file path=customXml/item3.xml><?xml version="1.0" encoding="utf-8"?>
<p:properties xmlns:p="http://schemas.microsoft.com/office/2006/metadata/properties" xmlns:xsi="http://www.w3.org/2001/XMLSchema-instance" xmlns:pc="http://schemas.microsoft.com/office/infopath/2007/PartnerControls">
  <documentManagement>
    <Record xmlns="4ffa91fb-a0ff-4ac5-b2db-65c790d184a4">Shared</Record>
    <Language xmlns="http://schemas.microsoft.com/sharepoint/v3">English</Language>
    <Document_x0020_Creation_x0020_Date xmlns="4ffa91fb-a0ff-4ac5-b2db-65c790d184a4">2021-03-23T04:00:38+00:00</Document_x0020_Creation_x0020_Date>
    <_Source xmlns="http://schemas.microsoft.com/sharepoint/v3/fields" xsi:nil="true"/>
    <j747ac98061d40f0aa7bd47e1db5675d xmlns="4ffa91fb-a0ff-4ac5-b2db-65c790d184a4">
      <Terms xmlns="http://schemas.microsoft.com/office/infopath/2007/PartnerControls"/>
    </j747ac98061d40f0aa7bd47e1db5675d>
    <External_x0020_Contributor xmlns="4ffa91fb-a0ff-4ac5-b2db-65c790d184a4" xsi:nil="true"/>
    <TaxKeywordTaxHTField xmlns="4ffa91fb-a0ff-4ac5-b2db-65c790d184a4">
      <Terms xmlns="http://schemas.microsoft.com/office/infopath/2007/PartnerControls"/>
    </TaxKeywordTaxHTField>
    <Rights xmlns="4ffa91fb-a0ff-4ac5-b2db-65c790d184a4" xsi:nil="true"/>
    <EPA_x0020_Office xmlns="4ffa91fb-a0ff-4ac5-b2db-65c790d184a4" xsi:nil="true"/>
    <CategoryDescription xmlns="http://schemas.microsoft.com/sharepoint.v3" xsi:nil="true"/>
    <Identifier xmlns="4ffa91fb-a0ff-4ac5-b2db-65c790d184a4" xsi:nil="true"/>
    <_Coverage xmlns="http://schemas.microsoft.com/sharepoint/v3/fields" xsi:nil="true"/>
    <Creator xmlns="4ffa91fb-a0ff-4ac5-b2db-65c790d184a4">
      <UserInfo>
        <DisplayName/>
        <AccountId xsi:nil="true"/>
        <AccountType/>
      </UserInfo>
    </Creator>
    <EPA_x0020_Related_x0020_Documents xmlns="4ffa91fb-a0ff-4ac5-b2db-65c790d184a4" xsi:nil="true"/>
    <EPA_x0020_Contributor xmlns="4ffa91fb-a0ff-4ac5-b2db-65c790d184a4">
      <UserInfo>
        <DisplayName/>
        <AccountId xsi:nil="true"/>
        <AccountType/>
      </UserInfo>
    </EPA_x0020_Contributor>
    <TaxCatchAll xmlns="4ffa91fb-a0ff-4ac5-b2db-65c790d184a4"/>
  </documentManagement>
</p:properties>
</file>

<file path=customXml/item4.xml><?xml version="1.0" encoding="utf-8"?>
<ct:contentTypeSchema xmlns:ct="http://schemas.microsoft.com/office/2006/metadata/contentType" xmlns:ma="http://schemas.microsoft.com/office/2006/metadata/properties/metaAttributes" ct:_="" ma:_="" ma:contentTypeName="Document" ma:contentTypeID="0x010100564A490502BCE94B94B40D182DF629A7" ma:contentTypeVersion="10" ma:contentTypeDescription="Create a new document." ma:contentTypeScope="" ma:versionID="328772dc179bf82dfc8fe143f462064e">
  <xsd:schema xmlns:xsd="http://www.w3.org/2001/XMLSchema" xmlns:xs="http://www.w3.org/2001/XMLSchema" xmlns:p="http://schemas.microsoft.com/office/2006/metadata/properties" xmlns:ns1="http://schemas.microsoft.com/sharepoint/v3" xmlns:ns2="4ffa91fb-a0ff-4ac5-b2db-65c790d184a4" xmlns:ns3="http://schemas.microsoft.com/sharepoint.v3" xmlns:ns4="http://schemas.microsoft.com/sharepoint/v3/fields" xmlns:ns5="92953017-96f5-40cd-8d9e-826506a80b1b" targetNamespace="http://schemas.microsoft.com/office/2006/metadata/properties" ma:root="true" ma:fieldsID="fbd7738251e7816047ba4c711603c0e7" ns1:_="" ns2:_="" ns3:_="" ns4:_="" ns5:_="">
    <xsd:import namespace="http://schemas.microsoft.com/sharepoint/v3"/>
    <xsd:import namespace="4ffa91fb-a0ff-4ac5-b2db-65c790d184a4"/>
    <xsd:import namespace="http://schemas.microsoft.com/sharepoint.v3"/>
    <xsd:import namespace="http://schemas.microsoft.com/sharepoint/v3/fields"/>
    <xsd:import namespace="92953017-96f5-40cd-8d9e-826506a80b1b"/>
    <xsd:element name="properties">
      <xsd:complexType>
        <xsd:sequence>
          <xsd:element name="documentManagement">
            <xsd:complexType>
              <xsd:all>
                <xsd:element ref="ns2:Document_x0020_Creation_x0020_Date" minOccurs="0"/>
                <xsd:element ref="ns2:Creator" minOccurs="0"/>
                <xsd:element ref="ns2:EPA_x0020_Office" minOccurs="0"/>
                <xsd:element ref="ns2:Record" minOccurs="0"/>
                <xsd:element ref="ns3:CategoryDescription" minOccurs="0"/>
                <xsd:element ref="ns2:Identifier" minOccurs="0"/>
                <xsd:element ref="ns2:EPA_x0020_Contributor" minOccurs="0"/>
                <xsd:element ref="ns2:External_x0020_Contributor" minOccurs="0"/>
                <xsd:element ref="ns4:_Coverage" minOccurs="0"/>
                <xsd:element ref="ns2:EPA_x0020_Related_x0020_Documents" minOccurs="0"/>
                <xsd:element ref="ns4:_Source" minOccurs="0"/>
                <xsd:element ref="ns2:Rights" minOccurs="0"/>
                <xsd:element ref="ns1:Language" minOccurs="0"/>
                <xsd:element ref="ns2:j747ac98061d40f0aa7bd47e1db5675d" minOccurs="0"/>
                <xsd:element ref="ns2:TaxKeywordTaxHTField" minOccurs="0"/>
                <xsd:element ref="ns2:TaxCatchAllLabel" minOccurs="0"/>
                <xsd:element ref="ns2:TaxCatchAll" minOccurs="0"/>
                <xsd:element ref="ns5:MediaServiceMetadata" minOccurs="0"/>
                <xsd:element ref="ns5:MediaServiceFastMetadata" minOccurs="0"/>
                <xsd:element ref="ns5:MediaServiceDateTaken" minOccurs="0"/>
                <xsd:element ref="ns5:MediaServiceAutoTags" minOccurs="0"/>
                <xsd:element ref="ns5:MediaServiceLocation" minOccurs="0"/>
                <xsd:element ref="ns5:MediaServiceGenerationTime" minOccurs="0"/>
                <xsd:element ref="ns5:MediaServiceEventHashCode" minOccurs="0"/>
                <xsd:element ref="ns5: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nguage" ma:index="17" nillable="true" ma:displayName="Language" ma:default="English" ma:description="Select the document language from the drop down." ma:format="Dropdown" ma:internalName="Language" ma:readOnly="false">
      <xsd:simpleType>
        <xsd:restriction base="dms:Choice">
          <xsd:enumeration value="Arabic (Saudi Arabia)"/>
          <xsd:enumeration value="Bulgarian (Bulgaria)"/>
          <xsd:enumeration value="Chinese (Hong Kong S.A.R.)"/>
          <xsd:enumeration value="Chinese (People's Republic of China)"/>
          <xsd:enumeration value="Chinese (Taiwan)"/>
          <xsd:enumeration value="Croatian (Croatia)"/>
          <xsd:enumeration value="Czech (Czech Republic)"/>
          <xsd:enumeration value="Danish (Denmark)"/>
          <xsd:enumeration value="Dutch (Netherlands)"/>
          <xsd:enumeration value="English"/>
          <xsd:enumeration value="Estonian (Estonia)"/>
          <xsd:enumeration value="Finnish (Finland)"/>
          <xsd:enumeration value="French (France)"/>
          <xsd:enumeration value="German (Germany)"/>
          <xsd:enumeration value="Greek (Greece)"/>
          <xsd:enumeration value="Hebrew (Israel)"/>
          <xsd:enumeration value="Hindi (India)"/>
          <xsd:enumeration value="Hungarian (Hungary)"/>
          <xsd:enumeration value="Indonesian (Indonesia)"/>
          <xsd:enumeration value="Italian (Italy)"/>
          <xsd:enumeration value="Japanese (Japan)"/>
          <xsd:enumeration value="Korean (Korea)"/>
          <xsd:enumeration value="Latvian (Latvia)"/>
          <xsd:enumeration value="Lithuanian (Lithuania)"/>
          <xsd:enumeration value="Malay (Malaysia)"/>
          <xsd:enumeration value="Norwegian (Bokmal) (Norway)"/>
          <xsd:enumeration value="Polish (Poland)"/>
          <xsd:enumeration value="Portuguese (Brazil)"/>
          <xsd:enumeration value="Portuguese (Portugal)"/>
          <xsd:enumeration value="Romanian (Romania)"/>
          <xsd:enumeration value="Russian (Russia)"/>
          <xsd:enumeration value="Serbian (Latin) (Serbia)"/>
          <xsd:enumeration value="Slovak (Slovakia)"/>
          <xsd:enumeration value="Slovenian (Slovenia)"/>
          <xsd:enumeration value="Spanish (Spain)"/>
          <xsd:enumeration value="Swedish (Sweden)"/>
          <xsd:enumeration value="Thai (Thailand)"/>
          <xsd:enumeration value="Turkish (Turkey)"/>
          <xsd:enumeration value="Ukrainian (Ukraine)"/>
          <xsd:enumeration value="Urdu (Islamic Republic of Pakistan)"/>
          <xsd:enumeration value="Vietnamese (Vietnam)"/>
        </xsd:restriction>
      </xsd:simpleType>
    </xsd:element>
  </xsd:schema>
  <xsd:schema xmlns:xsd="http://www.w3.org/2001/XMLSchema" xmlns:xs="http://www.w3.org/2001/XMLSchema" xmlns:dms="http://schemas.microsoft.com/office/2006/documentManagement/types" xmlns:pc="http://schemas.microsoft.com/office/infopath/2007/PartnerControls" targetNamespace="4ffa91fb-a0ff-4ac5-b2db-65c790d184a4" elementFormDefault="qualified">
    <xsd:import namespace="http://schemas.microsoft.com/office/2006/documentManagement/types"/>
    <xsd:import namespace="http://schemas.microsoft.com/office/infopath/2007/PartnerControls"/>
    <xsd:element name="Document_x0020_Creation_x0020_Date" ma:index="2" nillable="true" ma:displayName="Document Date" ma:default="[today]" ma:description="Enter the date this document was last modified. The upload date has been entered by default." ma:format="DateOnly" ma:internalName="Document_x0020_Creation_x0020_Date" ma:readOnly="false">
      <xsd:simpleType>
        <xsd:restriction base="dms:DateTime"/>
      </xsd:simpleType>
    </xsd:element>
    <xsd:element name="Creator" ma:index="3" nillable="true" ma:displayName="Creator" ma:description="Enter the person primarily responsible for the document. The name of the person uploading the document has been entered by default." ma:list="UserInfo" ma:SharePointGroup="0" ma:internalName="Crea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PA_x0020_Office" ma:index="4" nillable="true" ma:displayName="EPA Office" ma:description="Enter the EPA organization primarily responsible for the document. The office of the person uploading the document has been entered by default." ma:internalName="EPA_x0020_Office" ma:readOnly="false">
      <xsd:simpleType>
        <xsd:restriction base="dms:Text">
          <xsd:maxLength value="255"/>
        </xsd:restriction>
      </xsd:simpleType>
    </xsd:element>
    <xsd:element name="Record" ma:index="5" nillable="true" ma:displayName="Record" ma:default="Shared" ma:description="For documents that provide evidence of EPA decisions and actions, select &quot;Shared&quot; (open access) or &quot;Private&quot; (restricted access)." ma:format="Dropdown" ma:internalName="Record">
      <xsd:simpleType>
        <xsd:restriction base="dms:Choice">
          <xsd:enumeration value="None"/>
          <xsd:enumeration value="Shared"/>
          <xsd:enumeration value="Private"/>
        </xsd:restriction>
      </xsd:simpleType>
    </xsd:element>
    <xsd:element name="Identifier" ma:index="9" nillable="true" ma:displayName="Identifier" ma:description="Enter all EPA identification numbers applicable to this document, one on each line." ma:internalName="Identifier" ma:readOnly="false">
      <xsd:simpleType>
        <xsd:restriction base="dms:Note">
          <xsd:maxLength value="255"/>
        </xsd:restriction>
      </xsd:simpleType>
    </xsd:element>
    <xsd:element name="EPA_x0020_Contributor" ma:index="11" nillable="true" ma:displayName="EPA Contributor" ma:description="Enter an EPA person who contributed to the creation of the document but is not the primary author." ma:list="UserInfo" ma:SharePointGroup="0" ma:internalName="EPA_x0020_Contributo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Contributor" ma:index="12" nillable="true" ma:displayName="External Contributor" ma:description="Enter a non-EPA person who contributed to the creation of the document but is not the primary author." ma:internalName="External_x0020_Contributor" ma:readOnly="false">
      <xsd:simpleType>
        <xsd:restriction base="dms:Note">
          <xsd:maxLength value="255"/>
        </xsd:restriction>
      </xsd:simpleType>
    </xsd:element>
    <xsd:element name="EPA_x0020_Related_x0020_Documents" ma:index="14" nillable="true" ma:displayName="Other Related Documents" ma:description="Enter any related document." ma:internalName="EPA_x0020_Related_x0020_Documents" ma:readOnly="false">
      <xsd:simpleType>
        <xsd:restriction base="dms:Note">
          <xsd:maxLength value="255"/>
        </xsd:restriction>
      </xsd:simpleType>
    </xsd:element>
    <xsd:element name="Rights" ma:index="16" nillable="true" ma:displayName="Rights" ma:description="Enter information about intellectual property rights held over the document (e.g. copyright, patent, trademark)." ma:internalName="Rights" ma:readOnly="false">
      <xsd:simpleType>
        <xsd:restriction base="dms:Note">
          <xsd:maxLength value="255"/>
        </xsd:restriction>
      </xsd:simpleType>
    </xsd:element>
    <xsd:element name="j747ac98061d40f0aa7bd47e1db5675d" ma:index="19" nillable="true" ma:taxonomy="true" ma:internalName="j747ac98061d40f0aa7bd47e1db5675d" ma:taxonomyFieldName="Document_x0020_Type" ma:displayName="Document Type" ma:readOnly="false" ma:default="" ma:fieldId="{3747ac98-061d-40f0-aa7b-d47e1db5675d}" ma:sspId="29f62856-1543-49d4-a736-4569d363f533" ma:termSetId="e06cd6a9-a175-4da0-81cb-8dba7aa394ab" ma:anchorId="00000000-0000-0000-0000-000000000000" ma:open="false" ma:isKeyword="false">
      <xsd:complexType>
        <xsd:sequence>
          <xsd:element ref="pc:Terms" minOccurs="0" maxOccurs="1"/>
        </xsd:sequence>
      </xsd:complexType>
    </xsd:element>
    <xsd:element name="TaxKeywordTaxHTField" ma:index="21" nillable="true" ma:taxonomy="true" ma:internalName="TaxKeywordTaxHTField" ma:taxonomyFieldName="TaxKeyword" ma:displayName="Enterprise Keywords" ma:readOnly="false" ma:fieldId="{23f27201-bee3-471e-b2e7-b64fd8b7ca38}" ma:taxonomyMulti="true" ma:sspId="29f62856-1543-49d4-a736-4569d363f533" ma:termSetId="00000000-0000-0000-0000-000000000000" ma:anchorId="00000000-0000-0000-0000-000000000000" ma:open="true" ma:isKeyword="true">
      <xsd:complexType>
        <xsd:sequence>
          <xsd:element ref="pc:Terms" minOccurs="0" maxOccurs="1"/>
        </xsd:sequence>
      </xsd:complexType>
    </xsd:element>
    <xsd:element name="TaxCatchAllLabel" ma:index="23" nillable="true" ma:displayName="Taxonomy Catch All Column1" ma:hidden="true" ma:list="{6ee246d2-a944-4618-a179-8c093568d6d1}" ma:internalName="TaxCatchAllLabel" ma:readOnly="true" ma:showField="CatchAllDataLabel" ma:web="9fc000db-11b0-40bf-9452-f6a3041727fd">
      <xsd:complexType>
        <xsd:complexContent>
          <xsd:extension base="dms:MultiChoiceLookup">
            <xsd:sequence>
              <xsd:element name="Value" type="dms:Lookup" maxOccurs="unbounded" minOccurs="0" nillable="true"/>
            </xsd:sequence>
          </xsd:extension>
        </xsd:complexContent>
      </xsd:complexType>
    </xsd:element>
    <xsd:element name="TaxCatchAll" ma:index="24" nillable="true" ma:displayName="Taxonomy Catch All Column" ma:hidden="true" ma:list="{6ee246d2-a944-4618-a179-8c093568d6d1}" ma:internalName="TaxCatchAll" ma:showField="CatchAllData" ma:web="9fc000db-11b0-40bf-9452-f6a3041727f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CategoryDescription" ma:index="6" nillable="true" ma:displayName="Description" ma:description="Enter a brief description." ma:internalName="CategoryDescription"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Coverage" ma:index="13" nillable="true" ma:displayName="Coverage" ma:description="Enter the geographic location, jurisdiction, or time period for which the document is relevant." ma:internalName="_Coverage" ma:readOnly="false">
      <xsd:simpleType>
        <xsd:restriction base="dms:Text">
          <xsd:maxLength value="255"/>
        </xsd:restriction>
      </xsd:simpleType>
    </xsd:element>
    <xsd:element name="_Source" ma:index="15" nillable="true" ma:displayName="Source" ma:description="Enter a source from which the document is derived." ma:internalName="_Source"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2953017-96f5-40cd-8d9e-826506a80b1b" elementFormDefault="qualified">
    <xsd:import namespace="http://schemas.microsoft.com/office/2006/documentManagement/types"/>
    <xsd:import namespace="http://schemas.microsoft.com/office/infopath/2007/PartnerControls"/>
    <xsd:element name="MediaServiceMetadata" ma:index="28" nillable="true" ma:displayName="MediaServiceMetadata" ma:hidden="true" ma:internalName="MediaServiceMetadata" ma:readOnly="true">
      <xsd:simpleType>
        <xsd:restriction base="dms:Note"/>
      </xsd:simpleType>
    </xsd:element>
    <xsd:element name="MediaServiceFastMetadata" ma:index="29" nillable="true" ma:displayName="MediaServiceFastMetadata" ma:hidden="true" ma:internalName="MediaServiceFastMetadata" ma:readOnly="true">
      <xsd:simpleType>
        <xsd:restriction base="dms:Note"/>
      </xsd:simpleType>
    </xsd:element>
    <xsd:element name="MediaServiceDateTaken" ma:index="30" nillable="true" ma:displayName="MediaServiceDateTaken" ma:hidden="true" ma:internalName="MediaServiceDateTaken" ma:readOnly="true">
      <xsd:simpleType>
        <xsd:restriction base="dms:Text"/>
      </xsd:simpleType>
    </xsd:element>
    <xsd:element name="MediaServiceAutoTags" ma:index="31" nillable="true" ma:displayName="Tags" ma:internalName="MediaServiceAutoTags" ma:readOnly="true">
      <xsd:simpleType>
        <xsd:restriction base="dms:Text"/>
      </xsd:simpleType>
    </xsd:element>
    <xsd:element name="MediaServiceLocation" ma:index="32" nillable="true" ma:displayName="Location" ma:internalName="MediaServiceLocation" ma:readOnly="true">
      <xsd:simpleType>
        <xsd:restriction base="dms:Text"/>
      </xsd:simpleType>
    </xsd:element>
    <xsd:element name="MediaServiceGenerationTime" ma:index="33" nillable="true" ma:displayName="MediaServiceGenerationTime" ma:hidden="true" ma:internalName="MediaServiceGenerationTime" ma:readOnly="true">
      <xsd:simpleType>
        <xsd:restriction base="dms:Text"/>
      </xsd:simpleType>
    </xsd:element>
    <xsd:element name="MediaServiceEventHashCode" ma:index="34" nillable="true" ma:displayName="MediaServiceEventHashCode" ma:hidden="true" ma:internalName="MediaServiceEventHashCode" ma:readOnly="true">
      <xsd:simpleType>
        <xsd:restriction base="dms:Text"/>
      </xsd:simpleType>
    </xsd:element>
    <xsd:element name="MediaServiceOCR" ma:index="35"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5.xml><?xml version="1.0" encoding="utf-8"?>
<?mso-contentType ?>
<SharedContentType xmlns="Microsoft.SharePoint.Taxonomy.ContentTypeSync" SourceId="29f62856-1543-49d4-a736-4569d363f533" ContentTypeId="0x0101" PreviousValue="false"/>
</file>

<file path=customXml/itemProps1.xml><?xml version="1.0" encoding="utf-8"?>
<ds:datastoreItem xmlns:ds="http://schemas.openxmlformats.org/officeDocument/2006/customXml" ds:itemID="{C72D437F-5D02-44A1-B2A0-CAB6503B3934}">
  <ds:schemaRefs>
    <ds:schemaRef ds:uri="http://schemas.microsoft.com/sharepoint/v3/contenttype/forms"/>
  </ds:schemaRefs>
</ds:datastoreItem>
</file>

<file path=customXml/itemProps2.xml><?xml version="1.0" encoding="utf-8"?>
<ds:datastoreItem xmlns:ds="http://schemas.openxmlformats.org/officeDocument/2006/customXml" ds:itemID="{3DAE0920-49C0-4BEB-8059-D7BF55C35AD5}">
  <ds:schemaRefs>
    <ds:schemaRef ds:uri="ESRI.ArcGIS.Mapping.OfficeIntegration.PowerPointInfo"/>
  </ds:schemaRefs>
</ds:datastoreItem>
</file>

<file path=customXml/itemProps3.xml><?xml version="1.0" encoding="utf-8"?>
<ds:datastoreItem xmlns:ds="http://schemas.openxmlformats.org/officeDocument/2006/customXml" ds:itemID="{C75FEFDA-E0BA-4478-BB8A-A84F8C46AA70}">
  <ds:schemaRefs>
    <ds:schemaRef ds:uri="http://schemas.microsoft.com/office/infopath/2007/PartnerControls"/>
    <ds:schemaRef ds:uri="4ffa91fb-a0ff-4ac5-b2db-65c790d184a4"/>
    <ds:schemaRef ds:uri="http://purl.org/dc/terms/"/>
    <ds:schemaRef ds:uri="http://schemas.microsoft.com/sharepoint/v3/fields"/>
    <ds:schemaRef ds:uri="http://schemas.microsoft.com/office/2006/documentManagement/types"/>
    <ds:schemaRef ds:uri="http://purl.org/dc/dcmitype/"/>
    <ds:schemaRef ds:uri="http://schemas.microsoft.com/sharepoint/v3"/>
    <ds:schemaRef ds:uri="92953017-96f5-40cd-8d9e-826506a80b1b"/>
    <ds:schemaRef ds:uri="http://www.w3.org/XML/1998/namespace"/>
    <ds:schemaRef ds:uri="http://schemas.openxmlformats.org/package/2006/metadata/core-properties"/>
    <ds:schemaRef ds:uri="http://schemas.microsoft.com/sharepoint.v3"/>
    <ds:schemaRef ds:uri="http://schemas.microsoft.com/office/2006/metadata/properties"/>
    <ds:schemaRef ds:uri="http://purl.org/dc/elements/1.1/"/>
  </ds:schemaRefs>
</ds:datastoreItem>
</file>

<file path=customXml/itemProps4.xml><?xml version="1.0" encoding="utf-8"?>
<ds:datastoreItem xmlns:ds="http://schemas.openxmlformats.org/officeDocument/2006/customXml" ds:itemID="{DE02E8D3-8087-43C7-A47B-4B543B0F8E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ffa91fb-a0ff-4ac5-b2db-65c790d184a4"/>
    <ds:schemaRef ds:uri="http://schemas.microsoft.com/sharepoint.v3"/>
    <ds:schemaRef ds:uri="http://schemas.microsoft.com/sharepoint/v3/fields"/>
    <ds:schemaRef ds:uri="92953017-96f5-40cd-8d9e-826506a80b1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5.xml><?xml version="1.0" encoding="utf-8"?>
<ds:datastoreItem xmlns:ds="http://schemas.openxmlformats.org/officeDocument/2006/customXml" ds:itemID="{AC9C7A56-EE99-41AF-8652-CF9DD023427B}">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9101</TotalTime>
  <Words>1699</Words>
  <Application>Microsoft Office PowerPoint</Application>
  <PresentationFormat>Widescreen</PresentationFormat>
  <Paragraphs>190</Paragraphs>
  <Slides>15</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Symbol</vt:lpstr>
      <vt:lpstr>Office Theme</vt:lpstr>
      <vt:lpstr>Ground Monitoring of Aerosols: Low-Cost PM2.5 Sensors</vt:lpstr>
      <vt:lpstr>Outline</vt:lpstr>
      <vt:lpstr>Introduction to Low-Cost Air Sensors</vt:lpstr>
      <vt:lpstr>Major Take-Aways about PM2.5 Air Sensors</vt:lpstr>
      <vt:lpstr>Major Take-Aways about PM2.5 Air Sensors</vt:lpstr>
      <vt:lpstr>Major Take-Aways about PM2.5 Air Sensors</vt:lpstr>
      <vt:lpstr>Major Take-Aways about PM2.5 Air Sensors</vt:lpstr>
      <vt:lpstr>Motivation for USEPA’s Work With PurpleAir Sensors</vt:lpstr>
      <vt:lpstr>Field Testing of PM2.5 Data From PurpleAir Sensors</vt:lpstr>
      <vt:lpstr>Development of the Extended U.S.-Wide Correction for  PM2.5 Data from PurpleAir Sensors</vt:lpstr>
      <vt:lpstr>PowerPoint Presentation</vt:lpstr>
      <vt:lpstr>Resources</vt:lpstr>
      <vt:lpstr>Supplemental Slides</vt:lpstr>
      <vt:lpstr>Estimating Performance for other PM2.5 Sensors</vt:lpstr>
      <vt:lpstr>Overview of PurpleAir Sensors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Clements, Andrea</cp:lastModifiedBy>
  <cp:revision>168</cp:revision>
  <dcterms:created xsi:type="dcterms:W3CDTF">2019-11-04T14:04:23Z</dcterms:created>
  <dcterms:modified xsi:type="dcterms:W3CDTF">2021-06-04T14:40:28Z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0x010100564A490502BCE94B94B40D182DF629A7</vt:lpwstr>
  </property>
  <property fmtid="{D5CDD505-2E9C-101B-9397-08002B2CF9AE}" pid="3" name="TaxKeyword">
    <vt:lpwstr/>
  </property>
</Properties>
</file>