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74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87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2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90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68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13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129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62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8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62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38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BACF7-DAB1-41D6-B6DB-A9FAA7AC8DEB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49C3F-2B42-4BC1-A37F-CF8D56B35E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1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5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.wmf"/><Relationship Id="rId4" Type="http://schemas.openxmlformats.org/officeDocument/2006/relationships/image" Target="../media/image6.png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0096" y="-20096"/>
            <a:ext cx="12192000" cy="6858000"/>
          </a:xfrm>
          <a:prstGeom prst="rect">
            <a:avLst/>
          </a:prstGeom>
          <a:solidFill>
            <a:schemeClr val="accent1"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-30420" y="42453"/>
            <a:ext cx="97210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CEOS Atmospheric Composition Virtual Constellation AC-VC-17: Air Quality </a:t>
            </a:r>
            <a:r>
              <a:rPr lang="en-US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Aerosol </a:t>
            </a:r>
            <a:endParaRPr lang="en-US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Mission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Updates -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Polarimeters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3MI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1705" y="72587"/>
            <a:ext cx="2668239" cy="64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0483" y="864158"/>
            <a:ext cx="6094147" cy="37656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315209" y="864158"/>
            <a:ext cx="5714341" cy="3785859"/>
          </a:xfrm>
          <a:prstGeom prst="rect">
            <a:avLst/>
          </a:prstGeom>
          <a:solidFill>
            <a:schemeClr val="accent6">
              <a:lumMod val="20000"/>
              <a:lumOff val="8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57178" y="4693385"/>
            <a:ext cx="7789541" cy="21329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6654" t="15627" r="599"/>
          <a:stretch/>
        </p:blipFill>
        <p:spPr>
          <a:xfrm>
            <a:off x="169063" y="1278936"/>
            <a:ext cx="2928467" cy="17309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45800" y="844248"/>
            <a:ext cx="4546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very specific information content</a:t>
            </a:r>
            <a:endParaRPr lang="en-GB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254867"/>
              </p:ext>
            </p:extLst>
          </p:nvPr>
        </p:nvGraphicFramePr>
        <p:xfrm>
          <a:off x="3167850" y="1908001"/>
          <a:ext cx="3001666" cy="1806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r:id="rId5" imgW="6962760" imgH="4191120" progId="">
                  <p:embed/>
                </p:oleObj>
              </mc:Choice>
              <mc:Fallback>
                <p:oleObj r:id="rId5" imgW="6962760" imgH="4191120" progId="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67850" y="1908001"/>
                        <a:ext cx="3001666" cy="1806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994821"/>
              </p:ext>
            </p:extLst>
          </p:nvPr>
        </p:nvGraphicFramePr>
        <p:xfrm>
          <a:off x="146203" y="3060667"/>
          <a:ext cx="2928467" cy="1569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r:id="rId7" imgW="6915240" imgH="3705120" progId="">
                  <p:embed/>
                </p:oleObj>
              </mc:Choice>
              <mc:Fallback>
                <p:oleObj r:id="rId7" imgW="6915240" imgH="3705120" progId="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6203" y="3060667"/>
                        <a:ext cx="2928467" cy="15691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755294" y="1261322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Spectral</a:t>
            </a:r>
            <a:endParaRPr lang="en-GB" sz="20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8482" y="1899194"/>
            <a:ext cx="1616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0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Directional</a:t>
            </a:r>
            <a:endParaRPr lang="en-GB" sz="20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82781" y="3017287"/>
            <a:ext cx="17242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Polarisation</a:t>
            </a:r>
            <a:endParaRPr lang="en-GB" sz="20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78147" y="864158"/>
            <a:ext cx="4125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Extraction of aerosol properties</a:t>
            </a:r>
            <a:endParaRPr lang="en-GB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201" y="469083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3MI on EPS-SG</a:t>
            </a:r>
            <a:endParaRPr lang="en-GB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55993" y="1387055"/>
            <a:ext cx="54854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Multi-directional </a:t>
            </a:r>
            <a:r>
              <a:rPr lang="en-GB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spectro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-polarimetry = measurement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polarized phase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function. Allows: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Better distinction of fine </a:t>
            </a:r>
            <a:r>
              <a:rPr lang="en-GB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coarse </a:t>
            </a:r>
            <a:r>
              <a:rPr lang="en-GB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modes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AOD</a:t>
            </a:r>
            <a:r>
              <a:rPr lang="en-GB" sz="14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fine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AOD</a:t>
            </a:r>
            <a:r>
              <a:rPr lang="en-GB" sz="14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corse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fine mode fraction, size distribution</a:t>
            </a:r>
            <a:endParaRPr lang="en-GB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Additiona</a:t>
            </a:r>
            <a:r>
              <a:rPr lang="en-GB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 aerosol characteristics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GB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Aerosol model/type, Refractive indices, shape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(non-</a:t>
            </a:r>
            <a:r>
              <a:rPr lang="en-GB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sphericity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Aerosol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absorption, single scattering albedo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23954" y="3870219"/>
            <a:ext cx="5477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Performance strongly </a:t>
            </a: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varies with the geometry of </a:t>
            </a:r>
            <a:r>
              <a:rPr lang="en-GB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acquisition </a:t>
            </a:r>
            <a:r>
              <a:rPr lang="en-GB" sz="1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(Fougnie et al., 2020)</a:t>
            </a:r>
            <a:endParaRPr lang="en-GB" sz="1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7178" y="5044643"/>
            <a:ext cx="76523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 views, 12 bands (410-2130nm) </a:t>
            </a:r>
            <a:r>
              <a:rPr lang="en-GB" sz="1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(Fougnie et al., </a:t>
            </a:r>
            <a:r>
              <a:rPr lang="en-GB" sz="14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2018)</a:t>
            </a:r>
            <a:endParaRPr lang="en-GB" sz="1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Metop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-SG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platform @9:30ECT. Launch &lt; April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Aerosol retrieval will rely on the GRASP approach </a:t>
            </a:r>
            <a:r>
              <a:rPr lang="en-GB" sz="1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(Dubovik et al, 2011)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Multi-sensor Aerosol Product (MAP = 3MI+Metimage+Sentinel5+IASI-NG): The synergy with other sensors from the platform will in addition allow: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Aerosol layer height, aerosol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absorbing 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index, ash/dust discrimination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186834" y="4806399"/>
            <a:ext cx="3870207" cy="1857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8467097" y="5033669"/>
            <a:ext cx="34341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This characterisation of </a:t>
            </a:r>
            <a:r>
              <a:rPr lang="en-GB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aerosol </a:t>
            </a:r>
            <a:r>
              <a:rPr lang="en-GB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properties will support the Air Quality Monitoring at the global &amp; regional scale</a:t>
            </a:r>
            <a:endParaRPr lang="en-GB" sz="2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386005"/>
              </p:ext>
            </p:extLst>
          </p:nvPr>
        </p:nvGraphicFramePr>
        <p:xfrm>
          <a:off x="3214757" y="3722157"/>
          <a:ext cx="1259413" cy="907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r:id="rId9" imgW="1704960" imgH="1228680" progId="">
                  <p:embed/>
                </p:oleObj>
              </mc:Choice>
              <mc:Fallback>
                <p:oleObj r:id="rId9" imgW="1704960" imgH="12286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14757" y="3722157"/>
                        <a:ext cx="1259413" cy="907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270858"/>
              </p:ext>
            </p:extLst>
          </p:nvPr>
        </p:nvGraphicFramePr>
        <p:xfrm>
          <a:off x="4514954" y="3752288"/>
          <a:ext cx="1296000" cy="873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r:id="rId11" imgW="1724040" imgH="1162080" progId="">
                  <p:embed/>
                </p:oleObj>
              </mc:Choice>
              <mc:Fallback>
                <p:oleObj r:id="rId11" imgW="1724040" imgH="11620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14954" y="3752288"/>
                        <a:ext cx="1296000" cy="8735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584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190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>EUMETSAT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Bertrand Fougnie</dc:creator>
  <cp:lastModifiedBy>Bertrand Fougnie</cp:lastModifiedBy>
  <cp:revision>18</cp:revision>
  <dcterms:created xsi:type="dcterms:W3CDTF">2021-06-04T14:28:18Z</dcterms:created>
  <dcterms:modified xsi:type="dcterms:W3CDTF">2021-06-06T18:22:47Z</dcterms:modified>
</cp:coreProperties>
</file>