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60" r:id="rId3"/>
    <p:sldId id="261" r:id="rId4"/>
    <p:sldId id="257" r:id="rId5"/>
    <p:sldId id="258" r:id="rId6"/>
    <p:sldId id="356" r:id="rId7"/>
    <p:sldId id="357" r:id="rId8"/>
    <p:sldId id="358" r:id="rId9"/>
    <p:sldId id="359" r:id="rId10"/>
    <p:sldId id="360" r:id="rId11"/>
    <p:sldId id="361" r:id="rId12"/>
    <p:sldId id="362" r:id="rId13"/>
    <p:sldId id="363" r:id="rId14"/>
    <p:sldId id="259" r:id="rId15"/>
    <p:sldId id="364" r:id="rId16"/>
    <p:sldId id="365" r:id="rId17"/>
    <p:sldId id="262" r:id="rId18"/>
    <p:sldId id="264" r:id="rId19"/>
    <p:sldId id="263" r:id="rId20"/>
    <p:sldId id="265" r:id="rId21"/>
    <p:sldId id="266" r:id="rId22"/>
    <p:sldId id="267" r:id="rId23"/>
    <p:sldId id="319" r:id="rId24"/>
    <p:sldId id="908" r:id="rId25"/>
    <p:sldId id="268" r:id="rId26"/>
    <p:sldId id="366" r:id="rId27"/>
    <p:sldId id="367" r:id="rId28"/>
    <p:sldId id="326" r:id="rId29"/>
    <p:sldId id="281" r:id="rId30"/>
    <p:sldId id="271" r:id="rId31"/>
    <p:sldId id="288" r:id="rId32"/>
    <p:sldId id="287" r:id="rId33"/>
    <p:sldId id="325" r:id="rId34"/>
    <p:sldId id="323" r:id="rId35"/>
    <p:sldId id="324" r:id="rId36"/>
    <p:sldId id="909" r:id="rId37"/>
    <p:sldId id="910" r:id="rId38"/>
    <p:sldId id="91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37285A-F2CD-9C43-BB94-F1126D32DEF9}" v="16" dt="2021-06-08T13:54:42.1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663"/>
  </p:normalViewPr>
  <p:slideViewPr>
    <p:cSldViewPr snapToGrid="0" snapToObjects="1" showGuides="1">
      <p:cViewPr varScale="1">
        <p:scale>
          <a:sx n="112" d="100"/>
          <a:sy n="112" d="100"/>
        </p:scale>
        <p:origin x="384" y="20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DA1CED-06F7-5E4C-8BA4-F4D7CCBEE1E5}"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02FBD12-ACEB-2E4F-9EEB-2468201BE7DF}">
      <dgm:prSet phldrT="[Text]" custT="1"/>
      <dgm:spPr/>
      <dgm:t>
        <a:bodyPr/>
        <a:lstStyle/>
        <a:p>
          <a:r>
            <a:rPr lang="en-US" sz="1200" b="1" dirty="0">
              <a:solidFill>
                <a:schemeClr val="bg1"/>
              </a:solidFill>
            </a:rPr>
            <a:t>MODIS-A – QA/QC – 0.25x0.25 - 30 minutes</a:t>
          </a:r>
        </a:p>
      </dgm:t>
    </dgm:pt>
    <dgm:pt modelId="{A842F8FF-D6CB-1D4D-B3FD-0E9DB73A52E5}" type="parTrans" cxnId="{886969A6-FA00-6945-9B29-6383355FCCE0}">
      <dgm:prSet/>
      <dgm:spPr/>
      <dgm:t>
        <a:bodyPr/>
        <a:lstStyle/>
        <a:p>
          <a:endParaRPr lang="en-US" sz="1200" b="1">
            <a:solidFill>
              <a:schemeClr val="bg1"/>
            </a:solidFill>
          </a:endParaRPr>
        </a:p>
      </dgm:t>
    </dgm:pt>
    <dgm:pt modelId="{09B2E4C8-542C-3645-B866-8A41E1073CA2}" type="sibTrans" cxnId="{886969A6-FA00-6945-9B29-6383355FCCE0}">
      <dgm:prSet/>
      <dgm:spPr/>
      <dgm:t>
        <a:bodyPr/>
        <a:lstStyle/>
        <a:p>
          <a:endParaRPr lang="en-US" sz="1200" b="1">
            <a:solidFill>
              <a:schemeClr val="bg1"/>
            </a:solidFill>
          </a:endParaRPr>
        </a:p>
      </dgm:t>
    </dgm:pt>
    <dgm:pt modelId="{8587D1BB-3679-5A4B-ADE5-B0A4A6C92B08}">
      <dgm:prSet phldrT="[Text]" custT="1"/>
      <dgm:spPr/>
      <dgm:t>
        <a:bodyPr/>
        <a:lstStyle/>
        <a:p>
          <a:r>
            <a:rPr lang="en-US" sz="1200" b="1" dirty="0">
              <a:solidFill>
                <a:schemeClr val="bg1"/>
              </a:solidFill>
            </a:rPr>
            <a:t>MODIS-T – QA/QC – 0.25x0.25 - 30 minutes</a:t>
          </a:r>
        </a:p>
      </dgm:t>
    </dgm:pt>
    <dgm:pt modelId="{A650FC65-1E8B-8949-8C47-A057DC42CBFB}" type="parTrans" cxnId="{5A38DA8C-54D6-9E4C-9754-95017EBEC708}">
      <dgm:prSet/>
      <dgm:spPr/>
      <dgm:t>
        <a:bodyPr/>
        <a:lstStyle/>
        <a:p>
          <a:endParaRPr lang="en-US" sz="1200" b="1">
            <a:solidFill>
              <a:schemeClr val="bg1"/>
            </a:solidFill>
          </a:endParaRPr>
        </a:p>
      </dgm:t>
    </dgm:pt>
    <dgm:pt modelId="{694EE76E-17C5-804C-A604-50E8D7465012}" type="sibTrans" cxnId="{5A38DA8C-54D6-9E4C-9754-95017EBEC708}">
      <dgm:prSet/>
      <dgm:spPr/>
      <dgm:t>
        <a:bodyPr/>
        <a:lstStyle/>
        <a:p>
          <a:endParaRPr lang="en-US" sz="1200" b="1">
            <a:solidFill>
              <a:schemeClr val="bg1"/>
            </a:solidFill>
          </a:endParaRPr>
        </a:p>
      </dgm:t>
    </dgm:pt>
    <dgm:pt modelId="{9DE27F80-926A-8C46-88FC-A985BB095509}">
      <dgm:prSet phldrT="[Text]" custT="1"/>
      <dgm:spPr/>
      <dgm:t>
        <a:bodyPr/>
        <a:lstStyle/>
        <a:p>
          <a:r>
            <a:rPr lang="en-US" sz="1200" b="1" dirty="0">
              <a:solidFill>
                <a:schemeClr val="bg1"/>
              </a:solidFill>
            </a:rPr>
            <a:t>VIIRS-NPP – QA/QC – 0.25x0.25 -30 minutes</a:t>
          </a:r>
        </a:p>
      </dgm:t>
    </dgm:pt>
    <dgm:pt modelId="{E630C22D-D708-894A-A6AA-A5D72D78DB5D}" type="parTrans" cxnId="{0D609497-4D0E-6447-976D-20970D8317F7}">
      <dgm:prSet/>
      <dgm:spPr/>
      <dgm:t>
        <a:bodyPr/>
        <a:lstStyle/>
        <a:p>
          <a:endParaRPr lang="en-US" sz="1200" b="1">
            <a:solidFill>
              <a:schemeClr val="bg1"/>
            </a:solidFill>
          </a:endParaRPr>
        </a:p>
      </dgm:t>
    </dgm:pt>
    <dgm:pt modelId="{B792613D-8519-714A-9FBF-7B4E46F23654}" type="sibTrans" cxnId="{0D609497-4D0E-6447-976D-20970D8317F7}">
      <dgm:prSet/>
      <dgm:spPr/>
      <dgm:t>
        <a:bodyPr/>
        <a:lstStyle/>
        <a:p>
          <a:endParaRPr lang="en-US" sz="1200" b="1">
            <a:solidFill>
              <a:schemeClr val="bg1"/>
            </a:solidFill>
          </a:endParaRPr>
        </a:p>
      </dgm:t>
    </dgm:pt>
    <dgm:pt modelId="{9EE01551-5F0D-DE44-8178-E03C7ABCF9D9}">
      <dgm:prSet phldrT="[Text]" custT="1"/>
      <dgm:spPr/>
      <dgm:t>
        <a:bodyPr/>
        <a:lstStyle/>
        <a:p>
          <a:r>
            <a:rPr lang="en-US" sz="1200" b="1" dirty="0">
              <a:solidFill>
                <a:schemeClr val="bg1"/>
              </a:solidFill>
            </a:rPr>
            <a:t>ABI_EAST – QA/QC – 0.25x0.25 -30 minutes</a:t>
          </a:r>
        </a:p>
      </dgm:t>
    </dgm:pt>
    <dgm:pt modelId="{C6D43981-B3F6-7346-BFCE-4AE2E91E6297}" type="parTrans" cxnId="{EB140007-C558-2644-91F7-A2828242B605}">
      <dgm:prSet/>
      <dgm:spPr/>
      <dgm:t>
        <a:bodyPr/>
        <a:lstStyle/>
        <a:p>
          <a:endParaRPr lang="en-US" sz="1200" b="1">
            <a:solidFill>
              <a:schemeClr val="bg1"/>
            </a:solidFill>
          </a:endParaRPr>
        </a:p>
      </dgm:t>
    </dgm:pt>
    <dgm:pt modelId="{F3393FB3-A097-9E48-91D4-390F1DC7BC91}" type="sibTrans" cxnId="{EB140007-C558-2644-91F7-A2828242B605}">
      <dgm:prSet/>
      <dgm:spPr/>
      <dgm:t>
        <a:bodyPr/>
        <a:lstStyle/>
        <a:p>
          <a:endParaRPr lang="en-US" sz="1200" b="1">
            <a:solidFill>
              <a:schemeClr val="bg1"/>
            </a:solidFill>
          </a:endParaRPr>
        </a:p>
      </dgm:t>
    </dgm:pt>
    <dgm:pt modelId="{0D0948C8-52AE-A747-A8A1-082D842F07D0}">
      <dgm:prSet phldrT="[Text]" custT="1"/>
      <dgm:spPr/>
      <dgm:t>
        <a:bodyPr/>
        <a:lstStyle/>
        <a:p>
          <a:r>
            <a:rPr lang="en-US" sz="1200" b="1" dirty="0">
              <a:solidFill>
                <a:schemeClr val="bg1"/>
              </a:solidFill>
            </a:rPr>
            <a:t>ABI_WEST – QA/QC – 0.25x0.25 -30 minutes</a:t>
          </a:r>
        </a:p>
      </dgm:t>
    </dgm:pt>
    <dgm:pt modelId="{EB3DAA81-81BD-E54A-A912-E5F05F599D5A}" type="parTrans" cxnId="{5D1CABA1-6E8E-824B-9B55-6EB2EE8F606F}">
      <dgm:prSet/>
      <dgm:spPr/>
      <dgm:t>
        <a:bodyPr/>
        <a:lstStyle/>
        <a:p>
          <a:endParaRPr lang="en-US" sz="1200" b="1">
            <a:solidFill>
              <a:schemeClr val="bg1"/>
            </a:solidFill>
          </a:endParaRPr>
        </a:p>
      </dgm:t>
    </dgm:pt>
    <dgm:pt modelId="{BF16DBD5-2560-8F43-8A2C-62D5A50902B2}" type="sibTrans" cxnId="{5D1CABA1-6E8E-824B-9B55-6EB2EE8F606F}">
      <dgm:prSet/>
      <dgm:spPr/>
      <dgm:t>
        <a:bodyPr/>
        <a:lstStyle/>
        <a:p>
          <a:endParaRPr lang="en-US" sz="1200" b="1">
            <a:solidFill>
              <a:schemeClr val="bg1"/>
            </a:solidFill>
          </a:endParaRPr>
        </a:p>
      </dgm:t>
    </dgm:pt>
    <dgm:pt modelId="{DE9B991F-81F0-3F43-9EA4-AF3AD0FF0BA8}">
      <dgm:prSet phldrT="[Text]" custT="1"/>
      <dgm:spPr/>
      <dgm:t>
        <a:bodyPr/>
        <a:lstStyle/>
        <a:p>
          <a:r>
            <a:rPr lang="en-US" sz="1200" b="1" dirty="0">
              <a:solidFill>
                <a:schemeClr val="bg1"/>
              </a:solidFill>
            </a:rPr>
            <a:t>AHI_H8 – QA/QC </a:t>
          </a:r>
          <a:r>
            <a:rPr lang="en-US" sz="1200" b="1">
              <a:solidFill>
                <a:schemeClr val="bg1"/>
              </a:solidFill>
            </a:rPr>
            <a:t>– 0.25x0.25 </a:t>
          </a:r>
          <a:r>
            <a:rPr lang="en-US" sz="1200" b="1" dirty="0">
              <a:solidFill>
                <a:schemeClr val="bg1"/>
              </a:solidFill>
            </a:rPr>
            <a:t>-30 minutes</a:t>
          </a:r>
        </a:p>
      </dgm:t>
    </dgm:pt>
    <dgm:pt modelId="{46C1D96E-B9F2-FA45-82E1-6E9722CC5C13}" type="parTrans" cxnId="{4E77C66D-EF96-E848-86E5-27585B20E8D6}">
      <dgm:prSet/>
      <dgm:spPr/>
      <dgm:t>
        <a:bodyPr/>
        <a:lstStyle/>
        <a:p>
          <a:endParaRPr lang="en-US" sz="1200" b="1">
            <a:solidFill>
              <a:schemeClr val="bg1"/>
            </a:solidFill>
          </a:endParaRPr>
        </a:p>
      </dgm:t>
    </dgm:pt>
    <dgm:pt modelId="{6AF6A8F5-8A8B-0D4F-BCA6-56125DFDD9E4}" type="sibTrans" cxnId="{4E77C66D-EF96-E848-86E5-27585B20E8D6}">
      <dgm:prSet/>
      <dgm:spPr/>
      <dgm:t>
        <a:bodyPr/>
        <a:lstStyle/>
        <a:p>
          <a:endParaRPr lang="en-US" sz="1200" b="1">
            <a:solidFill>
              <a:schemeClr val="bg1"/>
            </a:solidFill>
          </a:endParaRPr>
        </a:p>
      </dgm:t>
    </dgm:pt>
    <dgm:pt modelId="{D8F72F31-7E84-154B-8778-B9FC6F5EDA84}" type="pres">
      <dgm:prSet presAssocID="{89DA1CED-06F7-5E4C-8BA4-F4D7CCBEE1E5}" presName="linear" presStyleCnt="0">
        <dgm:presLayoutVars>
          <dgm:dir/>
          <dgm:animLvl val="lvl"/>
          <dgm:resizeHandles val="exact"/>
        </dgm:presLayoutVars>
      </dgm:prSet>
      <dgm:spPr/>
    </dgm:pt>
    <dgm:pt modelId="{0B361E72-1A86-EB49-9331-1C1206E4B491}" type="pres">
      <dgm:prSet presAssocID="{602FBD12-ACEB-2E4F-9EEB-2468201BE7DF}" presName="parentLin" presStyleCnt="0"/>
      <dgm:spPr/>
    </dgm:pt>
    <dgm:pt modelId="{92DFCDFD-51FC-D44C-A2DF-93F35836AB9C}" type="pres">
      <dgm:prSet presAssocID="{602FBD12-ACEB-2E4F-9EEB-2468201BE7DF}" presName="parentLeftMargin" presStyleLbl="node1" presStyleIdx="0" presStyleCnt="6"/>
      <dgm:spPr/>
    </dgm:pt>
    <dgm:pt modelId="{27FD3E51-C93D-8144-87B3-A01D13492C74}" type="pres">
      <dgm:prSet presAssocID="{602FBD12-ACEB-2E4F-9EEB-2468201BE7DF}" presName="parentText" presStyleLbl="node1" presStyleIdx="0" presStyleCnt="6">
        <dgm:presLayoutVars>
          <dgm:chMax val="0"/>
          <dgm:bulletEnabled val="1"/>
        </dgm:presLayoutVars>
      </dgm:prSet>
      <dgm:spPr/>
    </dgm:pt>
    <dgm:pt modelId="{69D3095B-FA0A-9841-BEE1-5DF5BA50A674}" type="pres">
      <dgm:prSet presAssocID="{602FBD12-ACEB-2E4F-9EEB-2468201BE7DF}" presName="negativeSpace" presStyleCnt="0"/>
      <dgm:spPr/>
    </dgm:pt>
    <dgm:pt modelId="{02967456-631F-6A43-B587-8D0C619A6626}" type="pres">
      <dgm:prSet presAssocID="{602FBD12-ACEB-2E4F-9EEB-2468201BE7DF}" presName="childText" presStyleLbl="conFgAcc1" presStyleIdx="0" presStyleCnt="6">
        <dgm:presLayoutVars>
          <dgm:bulletEnabled val="1"/>
        </dgm:presLayoutVars>
      </dgm:prSet>
      <dgm:spPr/>
    </dgm:pt>
    <dgm:pt modelId="{EBCCD216-979C-A44F-94F6-F6746773B617}" type="pres">
      <dgm:prSet presAssocID="{09B2E4C8-542C-3645-B866-8A41E1073CA2}" presName="spaceBetweenRectangles" presStyleCnt="0"/>
      <dgm:spPr/>
    </dgm:pt>
    <dgm:pt modelId="{4F59A4E6-ECEA-484F-B395-BE64FE7B6582}" type="pres">
      <dgm:prSet presAssocID="{8587D1BB-3679-5A4B-ADE5-B0A4A6C92B08}" presName="parentLin" presStyleCnt="0"/>
      <dgm:spPr/>
    </dgm:pt>
    <dgm:pt modelId="{A7099DE6-12C6-8348-9ED4-A6A10E6D1A99}" type="pres">
      <dgm:prSet presAssocID="{8587D1BB-3679-5A4B-ADE5-B0A4A6C92B08}" presName="parentLeftMargin" presStyleLbl="node1" presStyleIdx="0" presStyleCnt="6"/>
      <dgm:spPr/>
    </dgm:pt>
    <dgm:pt modelId="{369683EE-8C9A-DC4E-86AD-281E697CAE2A}" type="pres">
      <dgm:prSet presAssocID="{8587D1BB-3679-5A4B-ADE5-B0A4A6C92B08}" presName="parentText" presStyleLbl="node1" presStyleIdx="1" presStyleCnt="6">
        <dgm:presLayoutVars>
          <dgm:chMax val="0"/>
          <dgm:bulletEnabled val="1"/>
        </dgm:presLayoutVars>
      </dgm:prSet>
      <dgm:spPr/>
    </dgm:pt>
    <dgm:pt modelId="{9EA62AED-50FD-304E-A7D8-28B0B0F178FE}" type="pres">
      <dgm:prSet presAssocID="{8587D1BB-3679-5A4B-ADE5-B0A4A6C92B08}" presName="negativeSpace" presStyleCnt="0"/>
      <dgm:spPr/>
    </dgm:pt>
    <dgm:pt modelId="{18A1242B-4753-5B4F-8458-8B3141C0ADB4}" type="pres">
      <dgm:prSet presAssocID="{8587D1BB-3679-5A4B-ADE5-B0A4A6C92B08}" presName="childText" presStyleLbl="conFgAcc1" presStyleIdx="1" presStyleCnt="6">
        <dgm:presLayoutVars>
          <dgm:bulletEnabled val="1"/>
        </dgm:presLayoutVars>
      </dgm:prSet>
      <dgm:spPr/>
    </dgm:pt>
    <dgm:pt modelId="{D3858DAF-C508-5943-A6F6-20651CE9560D}" type="pres">
      <dgm:prSet presAssocID="{694EE76E-17C5-804C-A604-50E8D7465012}" presName="spaceBetweenRectangles" presStyleCnt="0"/>
      <dgm:spPr/>
    </dgm:pt>
    <dgm:pt modelId="{182748FF-7B82-1642-B570-70A8A711B32F}" type="pres">
      <dgm:prSet presAssocID="{9DE27F80-926A-8C46-88FC-A985BB095509}" presName="parentLin" presStyleCnt="0"/>
      <dgm:spPr/>
    </dgm:pt>
    <dgm:pt modelId="{6A0C0D21-9576-AB4E-8080-879F79CC98A1}" type="pres">
      <dgm:prSet presAssocID="{9DE27F80-926A-8C46-88FC-A985BB095509}" presName="parentLeftMargin" presStyleLbl="node1" presStyleIdx="1" presStyleCnt="6"/>
      <dgm:spPr/>
    </dgm:pt>
    <dgm:pt modelId="{2FF260E8-2D4E-EA46-83FD-2AC7A53BBAB2}" type="pres">
      <dgm:prSet presAssocID="{9DE27F80-926A-8C46-88FC-A985BB095509}" presName="parentText" presStyleLbl="node1" presStyleIdx="2" presStyleCnt="6">
        <dgm:presLayoutVars>
          <dgm:chMax val="0"/>
          <dgm:bulletEnabled val="1"/>
        </dgm:presLayoutVars>
      </dgm:prSet>
      <dgm:spPr/>
    </dgm:pt>
    <dgm:pt modelId="{DFB69A35-509F-554C-BB7B-CB32328A0B83}" type="pres">
      <dgm:prSet presAssocID="{9DE27F80-926A-8C46-88FC-A985BB095509}" presName="negativeSpace" presStyleCnt="0"/>
      <dgm:spPr/>
    </dgm:pt>
    <dgm:pt modelId="{CD67F5DE-AF43-154F-A8DD-EB590BC2CEF8}" type="pres">
      <dgm:prSet presAssocID="{9DE27F80-926A-8C46-88FC-A985BB095509}" presName="childText" presStyleLbl="conFgAcc1" presStyleIdx="2" presStyleCnt="6">
        <dgm:presLayoutVars>
          <dgm:bulletEnabled val="1"/>
        </dgm:presLayoutVars>
      </dgm:prSet>
      <dgm:spPr/>
    </dgm:pt>
    <dgm:pt modelId="{263B5056-6443-934F-954C-4C8A370BDD54}" type="pres">
      <dgm:prSet presAssocID="{B792613D-8519-714A-9FBF-7B4E46F23654}" presName="spaceBetweenRectangles" presStyleCnt="0"/>
      <dgm:spPr/>
    </dgm:pt>
    <dgm:pt modelId="{4CCC1C12-B20D-5342-B97B-6B9781248E84}" type="pres">
      <dgm:prSet presAssocID="{9EE01551-5F0D-DE44-8178-E03C7ABCF9D9}" presName="parentLin" presStyleCnt="0"/>
      <dgm:spPr/>
    </dgm:pt>
    <dgm:pt modelId="{D62CBAF6-49AF-CC46-8704-CEB14FE924EF}" type="pres">
      <dgm:prSet presAssocID="{9EE01551-5F0D-DE44-8178-E03C7ABCF9D9}" presName="parentLeftMargin" presStyleLbl="node1" presStyleIdx="2" presStyleCnt="6"/>
      <dgm:spPr/>
    </dgm:pt>
    <dgm:pt modelId="{5DAB5C37-603E-8D48-9E74-72568476BA03}" type="pres">
      <dgm:prSet presAssocID="{9EE01551-5F0D-DE44-8178-E03C7ABCF9D9}" presName="parentText" presStyleLbl="node1" presStyleIdx="3" presStyleCnt="6">
        <dgm:presLayoutVars>
          <dgm:chMax val="0"/>
          <dgm:bulletEnabled val="1"/>
        </dgm:presLayoutVars>
      </dgm:prSet>
      <dgm:spPr/>
    </dgm:pt>
    <dgm:pt modelId="{81ABD217-2C6C-6F4B-9E17-A274C086E077}" type="pres">
      <dgm:prSet presAssocID="{9EE01551-5F0D-DE44-8178-E03C7ABCF9D9}" presName="negativeSpace" presStyleCnt="0"/>
      <dgm:spPr/>
    </dgm:pt>
    <dgm:pt modelId="{D1797E99-ED53-BA42-B8A6-9C0065FB20F3}" type="pres">
      <dgm:prSet presAssocID="{9EE01551-5F0D-DE44-8178-E03C7ABCF9D9}" presName="childText" presStyleLbl="conFgAcc1" presStyleIdx="3" presStyleCnt="6">
        <dgm:presLayoutVars>
          <dgm:bulletEnabled val="1"/>
        </dgm:presLayoutVars>
      </dgm:prSet>
      <dgm:spPr/>
    </dgm:pt>
    <dgm:pt modelId="{513D8C2E-E0F2-B94B-8E0F-0A970346AB0C}" type="pres">
      <dgm:prSet presAssocID="{F3393FB3-A097-9E48-91D4-390F1DC7BC91}" presName="spaceBetweenRectangles" presStyleCnt="0"/>
      <dgm:spPr/>
    </dgm:pt>
    <dgm:pt modelId="{848445E6-BA2F-194C-84AC-8C80BA9EF4ED}" type="pres">
      <dgm:prSet presAssocID="{0D0948C8-52AE-A747-A8A1-082D842F07D0}" presName="parentLin" presStyleCnt="0"/>
      <dgm:spPr/>
    </dgm:pt>
    <dgm:pt modelId="{3744516A-A31C-E741-83E3-463266A24FBC}" type="pres">
      <dgm:prSet presAssocID="{0D0948C8-52AE-A747-A8A1-082D842F07D0}" presName="parentLeftMargin" presStyleLbl="node1" presStyleIdx="3" presStyleCnt="6"/>
      <dgm:spPr/>
    </dgm:pt>
    <dgm:pt modelId="{D5EE24B5-0E91-9A41-84C0-1D5E6569372F}" type="pres">
      <dgm:prSet presAssocID="{0D0948C8-52AE-A747-A8A1-082D842F07D0}" presName="parentText" presStyleLbl="node1" presStyleIdx="4" presStyleCnt="6">
        <dgm:presLayoutVars>
          <dgm:chMax val="0"/>
          <dgm:bulletEnabled val="1"/>
        </dgm:presLayoutVars>
      </dgm:prSet>
      <dgm:spPr/>
    </dgm:pt>
    <dgm:pt modelId="{D859C2DB-B006-2E4E-BDB8-77D950AB9CB6}" type="pres">
      <dgm:prSet presAssocID="{0D0948C8-52AE-A747-A8A1-082D842F07D0}" presName="negativeSpace" presStyleCnt="0"/>
      <dgm:spPr/>
    </dgm:pt>
    <dgm:pt modelId="{B83459E5-2399-F643-81C4-11C1AEA0676A}" type="pres">
      <dgm:prSet presAssocID="{0D0948C8-52AE-A747-A8A1-082D842F07D0}" presName="childText" presStyleLbl="conFgAcc1" presStyleIdx="4" presStyleCnt="6">
        <dgm:presLayoutVars>
          <dgm:bulletEnabled val="1"/>
        </dgm:presLayoutVars>
      </dgm:prSet>
      <dgm:spPr/>
    </dgm:pt>
    <dgm:pt modelId="{4ECC5CCC-25BE-E24F-BA0F-AF5AD978132E}" type="pres">
      <dgm:prSet presAssocID="{BF16DBD5-2560-8F43-8A2C-62D5A50902B2}" presName="spaceBetweenRectangles" presStyleCnt="0"/>
      <dgm:spPr/>
    </dgm:pt>
    <dgm:pt modelId="{072AA3A6-5BF5-BB48-A4DC-6A33D703DDDB}" type="pres">
      <dgm:prSet presAssocID="{DE9B991F-81F0-3F43-9EA4-AF3AD0FF0BA8}" presName="parentLin" presStyleCnt="0"/>
      <dgm:spPr/>
    </dgm:pt>
    <dgm:pt modelId="{038D06CF-6D91-1D4D-88A7-A2B51240D09C}" type="pres">
      <dgm:prSet presAssocID="{DE9B991F-81F0-3F43-9EA4-AF3AD0FF0BA8}" presName="parentLeftMargin" presStyleLbl="node1" presStyleIdx="4" presStyleCnt="6"/>
      <dgm:spPr/>
    </dgm:pt>
    <dgm:pt modelId="{4E48D19C-3023-AF48-AA8D-2E0D5A34A56B}" type="pres">
      <dgm:prSet presAssocID="{DE9B991F-81F0-3F43-9EA4-AF3AD0FF0BA8}" presName="parentText" presStyleLbl="node1" presStyleIdx="5" presStyleCnt="6">
        <dgm:presLayoutVars>
          <dgm:chMax val="0"/>
          <dgm:bulletEnabled val="1"/>
        </dgm:presLayoutVars>
      </dgm:prSet>
      <dgm:spPr/>
    </dgm:pt>
    <dgm:pt modelId="{BE821E89-C495-774B-88B9-E825105ADB6E}" type="pres">
      <dgm:prSet presAssocID="{DE9B991F-81F0-3F43-9EA4-AF3AD0FF0BA8}" presName="negativeSpace" presStyleCnt="0"/>
      <dgm:spPr/>
    </dgm:pt>
    <dgm:pt modelId="{D6E9BAB9-901C-E541-ABEB-D5C52255FC99}" type="pres">
      <dgm:prSet presAssocID="{DE9B991F-81F0-3F43-9EA4-AF3AD0FF0BA8}" presName="childText" presStyleLbl="conFgAcc1" presStyleIdx="5" presStyleCnt="6" custLinFactY="53584" custLinFactNeighborX="-194" custLinFactNeighborY="100000">
        <dgm:presLayoutVars>
          <dgm:bulletEnabled val="1"/>
        </dgm:presLayoutVars>
      </dgm:prSet>
      <dgm:spPr/>
    </dgm:pt>
  </dgm:ptLst>
  <dgm:cxnLst>
    <dgm:cxn modelId="{EB140007-C558-2644-91F7-A2828242B605}" srcId="{89DA1CED-06F7-5E4C-8BA4-F4D7CCBEE1E5}" destId="{9EE01551-5F0D-DE44-8178-E03C7ABCF9D9}" srcOrd="3" destOrd="0" parTransId="{C6D43981-B3F6-7346-BFCE-4AE2E91E6297}" sibTransId="{F3393FB3-A097-9E48-91D4-390F1DC7BC91}"/>
    <dgm:cxn modelId="{B4EB8D0A-1E64-1440-8221-716200264D2B}" type="presOf" srcId="{9DE27F80-926A-8C46-88FC-A985BB095509}" destId="{6A0C0D21-9576-AB4E-8080-879F79CC98A1}" srcOrd="0" destOrd="0" presId="urn:microsoft.com/office/officeart/2005/8/layout/list1"/>
    <dgm:cxn modelId="{7CAEDC28-3990-6041-9D82-9E698E566E9A}" type="presOf" srcId="{89DA1CED-06F7-5E4C-8BA4-F4D7CCBEE1E5}" destId="{D8F72F31-7E84-154B-8778-B9FC6F5EDA84}" srcOrd="0" destOrd="0" presId="urn:microsoft.com/office/officeart/2005/8/layout/list1"/>
    <dgm:cxn modelId="{95B3B94B-9784-9F41-9AE1-2B6682135D7F}" type="presOf" srcId="{0D0948C8-52AE-A747-A8A1-082D842F07D0}" destId="{D5EE24B5-0E91-9A41-84C0-1D5E6569372F}" srcOrd="1" destOrd="0" presId="urn:microsoft.com/office/officeart/2005/8/layout/list1"/>
    <dgm:cxn modelId="{78461A60-CAAE-E84C-91FE-EFE288E1EEB9}" type="presOf" srcId="{8587D1BB-3679-5A4B-ADE5-B0A4A6C92B08}" destId="{A7099DE6-12C6-8348-9ED4-A6A10E6D1A99}" srcOrd="0" destOrd="0" presId="urn:microsoft.com/office/officeart/2005/8/layout/list1"/>
    <dgm:cxn modelId="{06E3FC67-A2A3-B144-B9CA-6A4CC424F076}" type="presOf" srcId="{DE9B991F-81F0-3F43-9EA4-AF3AD0FF0BA8}" destId="{038D06CF-6D91-1D4D-88A7-A2B51240D09C}" srcOrd="0" destOrd="0" presId="urn:microsoft.com/office/officeart/2005/8/layout/list1"/>
    <dgm:cxn modelId="{4E77C66D-EF96-E848-86E5-27585B20E8D6}" srcId="{89DA1CED-06F7-5E4C-8BA4-F4D7CCBEE1E5}" destId="{DE9B991F-81F0-3F43-9EA4-AF3AD0FF0BA8}" srcOrd="5" destOrd="0" parTransId="{46C1D96E-B9F2-FA45-82E1-6E9722CC5C13}" sibTransId="{6AF6A8F5-8A8B-0D4F-BCA6-56125DFDD9E4}"/>
    <dgm:cxn modelId="{7D5AFA78-8A7C-6F47-879E-1EF14537B728}" type="presOf" srcId="{602FBD12-ACEB-2E4F-9EEB-2468201BE7DF}" destId="{92DFCDFD-51FC-D44C-A2DF-93F35836AB9C}" srcOrd="0" destOrd="0" presId="urn:microsoft.com/office/officeart/2005/8/layout/list1"/>
    <dgm:cxn modelId="{5A38DA8C-54D6-9E4C-9754-95017EBEC708}" srcId="{89DA1CED-06F7-5E4C-8BA4-F4D7CCBEE1E5}" destId="{8587D1BB-3679-5A4B-ADE5-B0A4A6C92B08}" srcOrd="1" destOrd="0" parTransId="{A650FC65-1E8B-8949-8C47-A057DC42CBFB}" sibTransId="{694EE76E-17C5-804C-A604-50E8D7465012}"/>
    <dgm:cxn modelId="{0D609497-4D0E-6447-976D-20970D8317F7}" srcId="{89DA1CED-06F7-5E4C-8BA4-F4D7CCBEE1E5}" destId="{9DE27F80-926A-8C46-88FC-A985BB095509}" srcOrd="2" destOrd="0" parTransId="{E630C22D-D708-894A-A6AA-A5D72D78DB5D}" sibTransId="{B792613D-8519-714A-9FBF-7B4E46F23654}"/>
    <dgm:cxn modelId="{5D1CABA1-6E8E-824B-9B55-6EB2EE8F606F}" srcId="{89DA1CED-06F7-5E4C-8BA4-F4D7CCBEE1E5}" destId="{0D0948C8-52AE-A747-A8A1-082D842F07D0}" srcOrd="4" destOrd="0" parTransId="{EB3DAA81-81BD-E54A-A912-E5F05F599D5A}" sibTransId="{BF16DBD5-2560-8F43-8A2C-62D5A50902B2}"/>
    <dgm:cxn modelId="{886969A6-FA00-6945-9B29-6383355FCCE0}" srcId="{89DA1CED-06F7-5E4C-8BA4-F4D7CCBEE1E5}" destId="{602FBD12-ACEB-2E4F-9EEB-2468201BE7DF}" srcOrd="0" destOrd="0" parTransId="{A842F8FF-D6CB-1D4D-B3FD-0E9DB73A52E5}" sibTransId="{09B2E4C8-542C-3645-B866-8A41E1073CA2}"/>
    <dgm:cxn modelId="{AF427FA7-C26E-2D49-A320-AFE8934D3C2C}" type="presOf" srcId="{DE9B991F-81F0-3F43-9EA4-AF3AD0FF0BA8}" destId="{4E48D19C-3023-AF48-AA8D-2E0D5A34A56B}" srcOrd="1" destOrd="0" presId="urn:microsoft.com/office/officeart/2005/8/layout/list1"/>
    <dgm:cxn modelId="{0E2DB2A9-6802-D54B-AEFA-31633FA9BA7A}" type="presOf" srcId="{9EE01551-5F0D-DE44-8178-E03C7ABCF9D9}" destId="{5DAB5C37-603E-8D48-9E74-72568476BA03}" srcOrd="1" destOrd="0" presId="urn:microsoft.com/office/officeart/2005/8/layout/list1"/>
    <dgm:cxn modelId="{D50F4DBA-60B5-D44F-B92A-2EEC370EDAD6}" type="presOf" srcId="{9EE01551-5F0D-DE44-8178-E03C7ABCF9D9}" destId="{D62CBAF6-49AF-CC46-8704-CEB14FE924EF}" srcOrd="0" destOrd="0" presId="urn:microsoft.com/office/officeart/2005/8/layout/list1"/>
    <dgm:cxn modelId="{600DB5DF-1728-3D49-93FE-43C9F6EFC454}" type="presOf" srcId="{9DE27F80-926A-8C46-88FC-A985BB095509}" destId="{2FF260E8-2D4E-EA46-83FD-2AC7A53BBAB2}" srcOrd="1" destOrd="0" presId="urn:microsoft.com/office/officeart/2005/8/layout/list1"/>
    <dgm:cxn modelId="{9BA5DCF4-884C-F140-BB45-869180889759}" type="presOf" srcId="{0D0948C8-52AE-A747-A8A1-082D842F07D0}" destId="{3744516A-A31C-E741-83E3-463266A24FBC}" srcOrd="0" destOrd="0" presId="urn:microsoft.com/office/officeart/2005/8/layout/list1"/>
    <dgm:cxn modelId="{21FF20F5-6120-7B4B-A945-327D86EDD5A1}" type="presOf" srcId="{8587D1BB-3679-5A4B-ADE5-B0A4A6C92B08}" destId="{369683EE-8C9A-DC4E-86AD-281E697CAE2A}" srcOrd="1" destOrd="0" presId="urn:microsoft.com/office/officeart/2005/8/layout/list1"/>
    <dgm:cxn modelId="{AE9FE0FC-2464-4C4D-B650-70C0D11BD378}" type="presOf" srcId="{602FBD12-ACEB-2E4F-9EEB-2468201BE7DF}" destId="{27FD3E51-C93D-8144-87B3-A01D13492C74}" srcOrd="1" destOrd="0" presId="urn:microsoft.com/office/officeart/2005/8/layout/list1"/>
    <dgm:cxn modelId="{EB1524DF-CEBB-2A45-BFB0-E399181D414B}" type="presParOf" srcId="{D8F72F31-7E84-154B-8778-B9FC6F5EDA84}" destId="{0B361E72-1A86-EB49-9331-1C1206E4B491}" srcOrd="0" destOrd="0" presId="urn:microsoft.com/office/officeart/2005/8/layout/list1"/>
    <dgm:cxn modelId="{15800D4C-E8A6-B94C-9D80-D9425796EA7E}" type="presParOf" srcId="{0B361E72-1A86-EB49-9331-1C1206E4B491}" destId="{92DFCDFD-51FC-D44C-A2DF-93F35836AB9C}" srcOrd="0" destOrd="0" presId="urn:microsoft.com/office/officeart/2005/8/layout/list1"/>
    <dgm:cxn modelId="{9158C3CB-42DE-4742-897E-B4FAD714AEBF}" type="presParOf" srcId="{0B361E72-1A86-EB49-9331-1C1206E4B491}" destId="{27FD3E51-C93D-8144-87B3-A01D13492C74}" srcOrd="1" destOrd="0" presId="urn:microsoft.com/office/officeart/2005/8/layout/list1"/>
    <dgm:cxn modelId="{E0D4431F-5FE7-5B45-9CD0-A96D15D06F50}" type="presParOf" srcId="{D8F72F31-7E84-154B-8778-B9FC6F5EDA84}" destId="{69D3095B-FA0A-9841-BEE1-5DF5BA50A674}" srcOrd="1" destOrd="0" presId="urn:microsoft.com/office/officeart/2005/8/layout/list1"/>
    <dgm:cxn modelId="{DC3F7749-58CC-F440-95D3-41C0832499FB}" type="presParOf" srcId="{D8F72F31-7E84-154B-8778-B9FC6F5EDA84}" destId="{02967456-631F-6A43-B587-8D0C619A6626}" srcOrd="2" destOrd="0" presId="urn:microsoft.com/office/officeart/2005/8/layout/list1"/>
    <dgm:cxn modelId="{28B1959C-C84D-0A41-A1A3-310D51481C57}" type="presParOf" srcId="{D8F72F31-7E84-154B-8778-B9FC6F5EDA84}" destId="{EBCCD216-979C-A44F-94F6-F6746773B617}" srcOrd="3" destOrd="0" presId="urn:microsoft.com/office/officeart/2005/8/layout/list1"/>
    <dgm:cxn modelId="{0A63B9CF-B89E-D34A-9678-16479CF5F3E4}" type="presParOf" srcId="{D8F72F31-7E84-154B-8778-B9FC6F5EDA84}" destId="{4F59A4E6-ECEA-484F-B395-BE64FE7B6582}" srcOrd="4" destOrd="0" presId="urn:microsoft.com/office/officeart/2005/8/layout/list1"/>
    <dgm:cxn modelId="{383702EF-CD28-ED44-B06C-B24BE4FD0949}" type="presParOf" srcId="{4F59A4E6-ECEA-484F-B395-BE64FE7B6582}" destId="{A7099DE6-12C6-8348-9ED4-A6A10E6D1A99}" srcOrd="0" destOrd="0" presId="urn:microsoft.com/office/officeart/2005/8/layout/list1"/>
    <dgm:cxn modelId="{81599701-C7FF-DB49-9393-46DB3A083663}" type="presParOf" srcId="{4F59A4E6-ECEA-484F-B395-BE64FE7B6582}" destId="{369683EE-8C9A-DC4E-86AD-281E697CAE2A}" srcOrd="1" destOrd="0" presId="urn:microsoft.com/office/officeart/2005/8/layout/list1"/>
    <dgm:cxn modelId="{4D7EFA85-3144-0F4A-9CEF-304F784D4FCE}" type="presParOf" srcId="{D8F72F31-7E84-154B-8778-B9FC6F5EDA84}" destId="{9EA62AED-50FD-304E-A7D8-28B0B0F178FE}" srcOrd="5" destOrd="0" presId="urn:microsoft.com/office/officeart/2005/8/layout/list1"/>
    <dgm:cxn modelId="{DDFC8604-C74B-A34A-BCA8-A8F34EFA7C13}" type="presParOf" srcId="{D8F72F31-7E84-154B-8778-B9FC6F5EDA84}" destId="{18A1242B-4753-5B4F-8458-8B3141C0ADB4}" srcOrd="6" destOrd="0" presId="urn:microsoft.com/office/officeart/2005/8/layout/list1"/>
    <dgm:cxn modelId="{6535C162-85AA-FF45-B002-566C9A5B979E}" type="presParOf" srcId="{D8F72F31-7E84-154B-8778-B9FC6F5EDA84}" destId="{D3858DAF-C508-5943-A6F6-20651CE9560D}" srcOrd="7" destOrd="0" presId="urn:microsoft.com/office/officeart/2005/8/layout/list1"/>
    <dgm:cxn modelId="{1ECB46B2-33ED-804A-9C2C-3BADD7920B1B}" type="presParOf" srcId="{D8F72F31-7E84-154B-8778-B9FC6F5EDA84}" destId="{182748FF-7B82-1642-B570-70A8A711B32F}" srcOrd="8" destOrd="0" presId="urn:microsoft.com/office/officeart/2005/8/layout/list1"/>
    <dgm:cxn modelId="{A08F658D-B8C9-5043-8A62-F9B6D97D566B}" type="presParOf" srcId="{182748FF-7B82-1642-B570-70A8A711B32F}" destId="{6A0C0D21-9576-AB4E-8080-879F79CC98A1}" srcOrd="0" destOrd="0" presId="urn:microsoft.com/office/officeart/2005/8/layout/list1"/>
    <dgm:cxn modelId="{F391C46B-13D6-7E42-B659-28FDB3DBF518}" type="presParOf" srcId="{182748FF-7B82-1642-B570-70A8A711B32F}" destId="{2FF260E8-2D4E-EA46-83FD-2AC7A53BBAB2}" srcOrd="1" destOrd="0" presId="urn:microsoft.com/office/officeart/2005/8/layout/list1"/>
    <dgm:cxn modelId="{A6F1A4A6-D110-DA41-AD84-BF0FB5B4620A}" type="presParOf" srcId="{D8F72F31-7E84-154B-8778-B9FC6F5EDA84}" destId="{DFB69A35-509F-554C-BB7B-CB32328A0B83}" srcOrd="9" destOrd="0" presId="urn:microsoft.com/office/officeart/2005/8/layout/list1"/>
    <dgm:cxn modelId="{1766FA2A-A4E8-2A40-8013-7FDC42C72BEE}" type="presParOf" srcId="{D8F72F31-7E84-154B-8778-B9FC6F5EDA84}" destId="{CD67F5DE-AF43-154F-A8DD-EB590BC2CEF8}" srcOrd="10" destOrd="0" presId="urn:microsoft.com/office/officeart/2005/8/layout/list1"/>
    <dgm:cxn modelId="{C595031B-3545-3145-88B9-868C2B17A4FA}" type="presParOf" srcId="{D8F72F31-7E84-154B-8778-B9FC6F5EDA84}" destId="{263B5056-6443-934F-954C-4C8A370BDD54}" srcOrd="11" destOrd="0" presId="urn:microsoft.com/office/officeart/2005/8/layout/list1"/>
    <dgm:cxn modelId="{C2CADC2A-E80E-234C-89FB-D3A8B2546BB8}" type="presParOf" srcId="{D8F72F31-7E84-154B-8778-B9FC6F5EDA84}" destId="{4CCC1C12-B20D-5342-B97B-6B9781248E84}" srcOrd="12" destOrd="0" presId="urn:microsoft.com/office/officeart/2005/8/layout/list1"/>
    <dgm:cxn modelId="{19616504-F871-144E-8246-8B1487E6B3A4}" type="presParOf" srcId="{4CCC1C12-B20D-5342-B97B-6B9781248E84}" destId="{D62CBAF6-49AF-CC46-8704-CEB14FE924EF}" srcOrd="0" destOrd="0" presId="urn:microsoft.com/office/officeart/2005/8/layout/list1"/>
    <dgm:cxn modelId="{3B02123A-9B3E-624F-BD60-1B64F58600A6}" type="presParOf" srcId="{4CCC1C12-B20D-5342-B97B-6B9781248E84}" destId="{5DAB5C37-603E-8D48-9E74-72568476BA03}" srcOrd="1" destOrd="0" presId="urn:microsoft.com/office/officeart/2005/8/layout/list1"/>
    <dgm:cxn modelId="{A4AD1471-0238-6C4A-860B-2C7E4B12C7F5}" type="presParOf" srcId="{D8F72F31-7E84-154B-8778-B9FC6F5EDA84}" destId="{81ABD217-2C6C-6F4B-9E17-A274C086E077}" srcOrd="13" destOrd="0" presId="urn:microsoft.com/office/officeart/2005/8/layout/list1"/>
    <dgm:cxn modelId="{EF070687-1AA1-3643-861B-075FE0E3ADCF}" type="presParOf" srcId="{D8F72F31-7E84-154B-8778-B9FC6F5EDA84}" destId="{D1797E99-ED53-BA42-B8A6-9C0065FB20F3}" srcOrd="14" destOrd="0" presId="urn:microsoft.com/office/officeart/2005/8/layout/list1"/>
    <dgm:cxn modelId="{07891BAC-FE7B-B646-89F6-8B7E73B3E383}" type="presParOf" srcId="{D8F72F31-7E84-154B-8778-B9FC6F5EDA84}" destId="{513D8C2E-E0F2-B94B-8E0F-0A970346AB0C}" srcOrd="15" destOrd="0" presId="urn:microsoft.com/office/officeart/2005/8/layout/list1"/>
    <dgm:cxn modelId="{846BCA8F-E13C-454C-94C8-D1E562801DBB}" type="presParOf" srcId="{D8F72F31-7E84-154B-8778-B9FC6F5EDA84}" destId="{848445E6-BA2F-194C-84AC-8C80BA9EF4ED}" srcOrd="16" destOrd="0" presId="urn:microsoft.com/office/officeart/2005/8/layout/list1"/>
    <dgm:cxn modelId="{5359636D-5263-5E41-9BA9-49A6DB419C28}" type="presParOf" srcId="{848445E6-BA2F-194C-84AC-8C80BA9EF4ED}" destId="{3744516A-A31C-E741-83E3-463266A24FBC}" srcOrd="0" destOrd="0" presId="urn:microsoft.com/office/officeart/2005/8/layout/list1"/>
    <dgm:cxn modelId="{3F4D7F8B-CAAD-694D-AC48-FE4071AD4DB7}" type="presParOf" srcId="{848445E6-BA2F-194C-84AC-8C80BA9EF4ED}" destId="{D5EE24B5-0E91-9A41-84C0-1D5E6569372F}" srcOrd="1" destOrd="0" presId="urn:microsoft.com/office/officeart/2005/8/layout/list1"/>
    <dgm:cxn modelId="{CCBD11B8-7F7E-EF43-842A-A6F6BFA15807}" type="presParOf" srcId="{D8F72F31-7E84-154B-8778-B9FC6F5EDA84}" destId="{D859C2DB-B006-2E4E-BDB8-77D950AB9CB6}" srcOrd="17" destOrd="0" presId="urn:microsoft.com/office/officeart/2005/8/layout/list1"/>
    <dgm:cxn modelId="{D1DC3178-8E48-824C-AF93-057A0E04E89A}" type="presParOf" srcId="{D8F72F31-7E84-154B-8778-B9FC6F5EDA84}" destId="{B83459E5-2399-F643-81C4-11C1AEA0676A}" srcOrd="18" destOrd="0" presId="urn:microsoft.com/office/officeart/2005/8/layout/list1"/>
    <dgm:cxn modelId="{5834E21F-A1F6-A540-8EC8-91EC58009E54}" type="presParOf" srcId="{D8F72F31-7E84-154B-8778-B9FC6F5EDA84}" destId="{4ECC5CCC-25BE-E24F-BA0F-AF5AD978132E}" srcOrd="19" destOrd="0" presId="urn:microsoft.com/office/officeart/2005/8/layout/list1"/>
    <dgm:cxn modelId="{C0346107-BADD-274E-9B56-1C5B8D39C447}" type="presParOf" srcId="{D8F72F31-7E84-154B-8778-B9FC6F5EDA84}" destId="{072AA3A6-5BF5-BB48-A4DC-6A33D703DDDB}" srcOrd="20" destOrd="0" presId="urn:microsoft.com/office/officeart/2005/8/layout/list1"/>
    <dgm:cxn modelId="{73F72EB3-7A2A-6B42-BCD7-FC2721201B81}" type="presParOf" srcId="{072AA3A6-5BF5-BB48-A4DC-6A33D703DDDB}" destId="{038D06CF-6D91-1D4D-88A7-A2B51240D09C}" srcOrd="0" destOrd="0" presId="urn:microsoft.com/office/officeart/2005/8/layout/list1"/>
    <dgm:cxn modelId="{A2BBB919-696A-E442-A28E-3DF41BB63AD8}" type="presParOf" srcId="{072AA3A6-5BF5-BB48-A4DC-6A33D703DDDB}" destId="{4E48D19C-3023-AF48-AA8D-2E0D5A34A56B}" srcOrd="1" destOrd="0" presId="urn:microsoft.com/office/officeart/2005/8/layout/list1"/>
    <dgm:cxn modelId="{646D0A7F-0739-9F47-B222-00849BA82A73}" type="presParOf" srcId="{D8F72F31-7E84-154B-8778-B9FC6F5EDA84}" destId="{BE821E89-C495-774B-88B9-E825105ADB6E}" srcOrd="21" destOrd="0" presId="urn:microsoft.com/office/officeart/2005/8/layout/list1"/>
    <dgm:cxn modelId="{3D1F3671-B78D-704A-8247-D18E4CA535DC}" type="presParOf" srcId="{D8F72F31-7E84-154B-8778-B9FC6F5EDA84}" destId="{D6E9BAB9-901C-E541-ABEB-D5C52255FC99}"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67456-631F-6A43-B587-8D0C619A6626}">
      <dsp:nvSpPr>
        <dsp:cNvPr id="0" name=""/>
        <dsp:cNvSpPr/>
      </dsp:nvSpPr>
      <dsp:spPr>
        <a:xfrm>
          <a:off x="0" y="290590"/>
          <a:ext cx="447989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FD3E51-C93D-8144-87B3-A01D13492C74}">
      <dsp:nvSpPr>
        <dsp:cNvPr id="0" name=""/>
        <dsp:cNvSpPr/>
      </dsp:nvSpPr>
      <dsp:spPr>
        <a:xfrm>
          <a:off x="223994" y="54430"/>
          <a:ext cx="3135923"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30" tIns="0" rIns="118530" bIns="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1"/>
              </a:solidFill>
            </a:rPr>
            <a:t>MODIS-A – QA/QC – 0.25x0.25 - 30 minutes</a:t>
          </a:r>
        </a:p>
      </dsp:txBody>
      <dsp:txXfrm>
        <a:off x="247051" y="77487"/>
        <a:ext cx="3089809" cy="426206"/>
      </dsp:txXfrm>
    </dsp:sp>
    <dsp:sp modelId="{18A1242B-4753-5B4F-8458-8B3141C0ADB4}">
      <dsp:nvSpPr>
        <dsp:cNvPr id="0" name=""/>
        <dsp:cNvSpPr/>
      </dsp:nvSpPr>
      <dsp:spPr>
        <a:xfrm>
          <a:off x="0" y="1016350"/>
          <a:ext cx="447989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9683EE-8C9A-DC4E-86AD-281E697CAE2A}">
      <dsp:nvSpPr>
        <dsp:cNvPr id="0" name=""/>
        <dsp:cNvSpPr/>
      </dsp:nvSpPr>
      <dsp:spPr>
        <a:xfrm>
          <a:off x="223994" y="780190"/>
          <a:ext cx="3135923"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30" tIns="0" rIns="118530" bIns="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1"/>
              </a:solidFill>
            </a:rPr>
            <a:t>MODIS-T – QA/QC – 0.25x0.25 - 30 minutes</a:t>
          </a:r>
        </a:p>
      </dsp:txBody>
      <dsp:txXfrm>
        <a:off x="247051" y="803247"/>
        <a:ext cx="3089809" cy="426206"/>
      </dsp:txXfrm>
    </dsp:sp>
    <dsp:sp modelId="{CD67F5DE-AF43-154F-A8DD-EB590BC2CEF8}">
      <dsp:nvSpPr>
        <dsp:cNvPr id="0" name=""/>
        <dsp:cNvSpPr/>
      </dsp:nvSpPr>
      <dsp:spPr>
        <a:xfrm>
          <a:off x="0" y="1742110"/>
          <a:ext cx="447989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F260E8-2D4E-EA46-83FD-2AC7A53BBAB2}">
      <dsp:nvSpPr>
        <dsp:cNvPr id="0" name=""/>
        <dsp:cNvSpPr/>
      </dsp:nvSpPr>
      <dsp:spPr>
        <a:xfrm>
          <a:off x="223994" y="1505950"/>
          <a:ext cx="3135923"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30" tIns="0" rIns="118530" bIns="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1"/>
              </a:solidFill>
            </a:rPr>
            <a:t>VIIRS-NPP – QA/QC – 0.25x0.25 -30 minutes</a:t>
          </a:r>
        </a:p>
      </dsp:txBody>
      <dsp:txXfrm>
        <a:off x="247051" y="1529007"/>
        <a:ext cx="3089809" cy="426206"/>
      </dsp:txXfrm>
    </dsp:sp>
    <dsp:sp modelId="{D1797E99-ED53-BA42-B8A6-9C0065FB20F3}">
      <dsp:nvSpPr>
        <dsp:cNvPr id="0" name=""/>
        <dsp:cNvSpPr/>
      </dsp:nvSpPr>
      <dsp:spPr>
        <a:xfrm>
          <a:off x="0" y="2467870"/>
          <a:ext cx="447989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AB5C37-603E-8D48-9E74-72568476BA03}">
      <dsp:nvSpPr>
        <dsp:cNvPr id="0" name=""/>
        <dsp:cNvSpPr/>
      </dsp:nvSpPr>
      <dsp:spPr>
        <a:xfrm>
          <a:off x="223994" y="2231710"/>
          <a:ext cx="3135923"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30" tIns="0" rIns="118530" bIns="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1"/>
              </a:solidFill>
            </a:rPr>
            <a:t>ABI_EAST – QA/QC – 0.25x0.25 -30 minutes</a:t>
          </a:r>
        </a:p>
      </dsp:txBody>
      <dsp:txXfrm>
        <a:off x="247051" y="2254767"/>
        <a:ext cx="3089809" cy="426206"/>
      </dsp:txXfrm>
    </dsp:sp>
    <dsp:sp modelId="{B83459E5-2399-F643-81C4-11C1AEA0676A}">
      <dsp:nvSpPr>
        <dsp:cNvPr id="0" name=""/>
        <dsp:cNvSpPr/>
      </dsp:nvSpPr>
      <dsp:spPr>
        <a:xfrm>
          <a:off x="0" y="3193630"/>
          <a:ext cx="447989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EE24B5-0E91-9A41-84C0-1D5E6569372F}">
      <dsp:nvSpPr>
        <dsp:cNvPr id="0" name=""/>
        <dsp:cNvSpPr/>
      </dsp:nvSpPr>
      <dsp:spPr>
        <a:xfrm>
          <a:off x="223994" y="2957470"/>
          <a:ext cx="3135923"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30" tIns="0" rIns="118530" bIns="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1"/>
              </a:solidFill>
            </a:rPr>
            <a:t>ABI_WEST – QA/QC – 0.25x0.25 -30 minutes</a:t>
          </a:r>
        </a:p>
      </dsp:txBody>
      <dsp:txXfrm>
        <a:off x="247051" y="2980527"/>
        <a:ext cx="3089809" cy="426206"/>
      </dsp:txXfrm>
    </dsp:sp>
    <dsp:sp modelId="{D6E9BAB9-901C-E541-ABEB-D5C52255FC99}">
      <dsp:nvSpPr>
        <dsp:cNvPr id="0" name=""/>
        <dsp:cNvSpPr/>
      </dsp:nvSpPr>
      <dsp:spPr>
        <a:xfrm>
          <a:off x="0" y="3973821"/>
          <a:ext cx="447989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48D19C-3023-AF48-AA8D-2E0D5A34A56B}">
      <dsp:nvSpPr>
        <dsp:cNvPr id="0" name=""/>
        <dsp:cNvSpPr/>
      </dsp:nvSpPr>
      <dsp:spPr>
        <a:xfrm>
          <a:off x="223994" y="3683230"/>
          <a:ext cx="3135923"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30" tIns="0" rIns="118530" bIns="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1"/>
              </a:solidFill>
            </a:rPr>
            <a:t>AHI_H8 – QA/QC </a:t>
          </a:r>
          <a:r>
            <a:rPr lang="en-US" sz="1200" b="1" kern="1200">
              <a:solidFill>
                <a:schemeClr val="bg1"/>
              </a:solidFill>
            </a:rPr>
            <a:t>– 0.25x0.25 </a:t>
          </a:r>
          <a:r>
            <a:rPr lang="en-US" sz="1200" b="1" kern="1200" dirty="0">
              <a:solidFill>
                <a:schemeClr val="bg1"/>
              </a:solidFill>
            </a:rPr>
            <a:t>-30 minutes</a:t>
          </a:r>
        </a:p>
      </dsp:txBody>
      <dsp:txXfrm>
        <a:off x="247051" y="3706287"/>
        <a:ext cx="3089809"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4D56E-DC99-C942-987E-80B9D8650206}" type="datetimeFigureOut">
              <a:rPr lang="en-US" smtClean="0"/>
              <a:t>6/7/21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741A78-AF46-7445-9E72-0B85F389EABB}" type="slidenum">
              <a:rPr lang="en-US" smtClean="0"/>
              <a:t>‹#›</a:t>
            </a:fld>
            <a:endParaRPr lang="en-US"/>
          </a:p>
        </p:txBody>
      </p:sp>
    </p:spTree>
    <p:extLst>
      <p:ext uri="{BB962C8B-B14F-4D97-AF65-F5344CB8AC3E}">
        <p14:creationId xmlns:p14="http://schemas.microsoft.com/office/powerpoint/2010/main" val="3283408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41A78-AF46-7445-9E72-0B85F389EABB}" type="slidenum">
              <a:rPr lang="en-US" smtClean="0"/>
              <a:t>1</a:t>
            </a:fld>
            <a:endParaRPr lang="en-US"/>
          </a:p>
        </p:txBody>
      </p:sp>
    </p:spTree>
    <p:extLst>
      <p:ext uri="{BB962C8B-B14F-4D97-AF65-F5344CB8AC3E}">
        <p14:creationId xmlns:p14="http://schemas.microsoft.com/office/powerpoint/2010/main" val="874431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298c9219d_0_64:notes"/>
          <p:cNvSpPr>
            <a:spLocks noGrp="1" noRot="1" noChangeAspect="1"/>
          </p:cNvSpPr>
          <p:nvPr>
            <p:ph type="sldImg" idx="2"/>
          </p:nvPr>
        </p:nvSpPr>
        <p:spPr>
          <a:xfrm>
            <a:off x="663575" y="922338"/>
            <a:ext cx="5618163" cy="31607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06" name="Google Shape;206;ga298c9219d_0_64:notes"/>
          <p:cNvSpPr txBox="1">
            <a:spLocks noGrp="1"/>
          </p:cNvSpPr>
          <p:nvPr>
            <p:ph type="body" idx="1"/>
          </p:nvPr>
        </p:nvSpPr>
        <p:spPr>
          <a:xfrm>
            <a:off x="1059212" y="4389742"/>
            <a:ext cx="4833300" cy="350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3998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a298c9219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a298c9219d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a298c9219d_0_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a298c9219d_0_159:notes"/>
          <p:cNvSpPr>
            <a:spLocks noGrp="1" noRot="1" noChangeAspect="1"/>
          </p:cNvSpPr>
          <p:nvPr>
            <p:ph type="sldImg" idx="2"/>
          </p:nvPr>
        </p:nvSpPr>
        <p:spPr>
          <a:xfrm>
            <a:off x="663575" y="922338"/>
            <a:ext cx="5618163" cy="31607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15" name="Google Shape;215;ga298c9219d_0_159:notes"/>
          <p:cNvSpPr txBox="1">
            <a:spLocks noGrp="1"/>
          </p:cNvSpPr>
          <p:nvPr>
            <p:ph type="body" idx="1"/>
          </p:nvPr>
        </p:nvSpPr>
        <p:spPr>
          <a:xfrm>
            <a:off x="1059212" y="4389742"/>
            <a:ext cx="4833300" cy="350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a298c9219d_0_253:notes"/>
          <p:cNvSpPr>
            <a:spLocks noGrp="1" noRot="1" noChangeAspect="1"/>
          </p:cNvSpPr>
          <p:nvPr>
            <p:ph type="sldImg" idx="2"/>
          </p:nvPr>
        </p:nvSpPr>
        <p:spPr>
          <a:xfrm>
            <a:off x="663575" y="922338"/>
            <a:ext cx="5618163" cy="31607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4" name="Google Shape;234;ga298c9219d_0_253:notes"/>
          <p:cNvSpPr txBox="1">
            <a:spLocks noGrp="1"/>
          </p:cNvSpPr>
          <p:nvPr>
            <p:ph type="body" idx="1"/>
          </p:nvPr>
        </p:nvSpPr>
        <p:spPr>
          <a:xfrm>
            <a:off x="1059212" y="4389742"/>
            <a:ext cx="4833300" cy="350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298c9219d_0_298:notes"/>
          <p:cNvSpPr>
            <a:spLocks noGrp="1" noRot="1" noChangeAspect="1"/>
          </p:cNvSpPr>
          <p:nvPr>
            <p:ph type="sldImg" idx="2"/>
          </p:nvPr>
        </p:nvSpPr>
        <p:spPr>
          <a:xfrm>
            <a:off x="663575" y="922338"/>
            <a:ext cx="5618163" cy="31607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1" name="Google Shape;251;ga298c9219d_0_298:notes"/>
          <p:cNvSpPr txBox="1">
            <a:spLocks noGrp="1"/>
          </p:cNvSpPr>
          <p:nvPr>
            <p:ph type="body" idx="1"/>
          </p:nvPr>
        </p:nvSpPr>
        <p:spPr>
          <a:xfrm>
            <a:off x="1059212" y="4389742"/>
            <a:ext cx="4833300" cy="350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2AE28-5901-0848-8C52-5FA1FA4AFABC}" type="slidenum">
              <a:rPr lang="en-US" smtClean="0"/>
              <a:pPr/>
              <a:t>24</a:t>
            </a:fld>
            <a:endParaRPr lang="en-US"/>
          </a:p>
        </p:txBody>
      </p:sp>
    </p:spTree>
    <p:extLst>
      <p:ext uri="{BB962C8B-B14F-4D97-AF65-F5344CB8AC3E}">
        <p14:creationId xmlns:p14="http://schemas.microsoft.com/office/powerpoint/2010/main" val="3649543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a2a76ce6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a2a76ce6e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ga2a76ce6eb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770446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4294967295"/>
          </p:nvPr>
        </p:nvSpPr>
        <p:spPr bwMode="auto">
          <a:xfrm>
            <a:off x="3927475" y="8758238"/>
            <a:ext cx="300513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lstStyle>
            <a:lvl1pPr>
              <a:defRPr sz="1400" b="1">
                <a:solidFill>
                  <a:schemeClr val="tx1"/>
                </a:solidFill>
                <a:latin typeface="Arial" panose="020B0604020202020204" pitchFamily="34" charset="0"/>
                <a:ea typeface="MS PGothic" panose="020B0600070205080204" pitchFamily="34" charset="-128"/>
              </a:defRPr>
            </a:lvl1pPr>
            <a:lvl2pPr marL="742950" indent="-285750">
              <a:defRPr sz="1400" b="1">
                <a:solidFill>
                  <a:schemeClr val="tx1"/>
                </a:solidFill>
                <a:latin typeface="Arial" panose="020B0604020202020204" pitchFamily="34" charset="0"/>
                <a:ea typeface="MS PGothic" panose="020B0600070205080204" pitchFamily="34" charset="-128"/>
              </a:defRPr>
            </a:lvl2pPr>
            <a:lvl3pPr marL="1143000" indent="-228600">
              <a:defRPr sz="1400" b="1">
                <a:solidFill>
                  <a:schemeClr val="tx1"/>
                </a:solidFill>
                <a:latin typeface="Arial" panose="020B0604020202020204" pitchFamily="34" charset="0"/>
                <a:ea typeface="MS PGothic" panose="020B0600070205080204" pitchFamily="34" charset="-128"/>
              </a:defRPr>
            </a:lvl3pPr>
            <a:lvl4pPr marL="1600200" indent="-228600">
              <a:defRPr sz="1400" b="1">
                <a:solidFill>
                  <a:schemeClr val="tx1"/>
                </a:solidFill>
                <a:latin typeface="Arial" panose="020B0604020202020204" pitchFamily="34" charset="0"/>
                <a:ea typeface="MS PGothic" panose="020B0600070205080204" pitchFamily="34" charset="-128"/>
              </a:defRPr>
            </a:lvl4pPr>
            <a:lvl5pPr marL="2057400" indent="-22860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2B3910-98BB-4F2A-9833-01257A9385AA}" type="slidenum">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243949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41A78-AF46-7445-9E72-0B85F389EABB}" type="slidenum">
              <a:rPr lang="en-US" smtClean="0"/>
              <a:t>36</a:t>
            </a:fld>
            <a:endParaRPr lang="en-US"/>
          </a:p>
        </p:txBody>
      </p:sp>
    </p:spTree>
    <p:extLst>
      <p:ext uri="{BB962C8B-B14F-4D97-AF65-F5344CB8AC3E}">
        <p14:creationId xmlns:p14="http://schemas.microsoft.com/office/powerpoint/2010/main" val="175341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41A78-AF46-7445-9E72-0B85F389EABB}" type="slidenum">
              <a:rPr lang="en-US" smtClean="0"/>
              <a:t>6</a:t>
            </a:fld>
            <a:endParaRPr lang="en-US"/>
          </a:p>
        </p:txBody>
      </p:sp>
    </p:spTree>
    <p:extLst>
      <p:ext uri="{BB962C8B-B14F-4D97-AF65-F5344CB8AC3E}">
        <p14:creationId xmlns:p14="http://schemas.microsoft.com/office/powerpoint/2010/main" val="829535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2a76ce6e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a2a76ce6eb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a2a76ce6eb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a2a76ce6eb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a2a76ce6eb_0_1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ga2a76ce6eb_0_1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a2a76ce6eb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a2a76ce6eb_0_1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ga2a76ce6eb_0_1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2a76ce6eb_0_146:notes"/>
          <p:cNvSpPr>
            <a:spLocks noGrp="1" noRot="1" noChangeAspect="1"/>
          </p:cNvSpPr>
          <p:nvPr>
            <p:ph type="sldImg" idx="2"/>
          </p:nvPr>
        </p:nvSpPr>
        <p:spPr>
          <a:xfrm>
            <a:off x="663575" y="922338"/>
            <a:ext cx="5618163" cy="31607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35" name="Google Shape;135;ga2a76ce6eb_0_146:notes"/>
          <p:cNvSpPr txBox="1">
            <a:spLocks noGrp="1"/>
          </p:cNvSpPr>
          <p:nvPr>
            <p:ph type="body" idx="1"/>
          </p:nvPr>
        </p:nvSpPr>
        <p:spPr>
          <a:xfrm>
            <a:off x="1059212" y="4389742"/>
            <a:ext cx="4833300" cy="350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298c9219d_0_7:notes"/>
          <p:cNvSpPr>
            <a:spLocks noGrp="1" noRot="1" noChangeAspect="1"/>
          </p:cNvSpPr>
          <p:nvPr>
            <p:ph type="sldImg" idx="2"/>
          </p:nvPr>
        </p:nvSpPr>
        <p:spPr>
          <a:xfrm>
            <a:off x="663575" y="922338"/>
            <a:ext cx="5618163" cy="31607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6" name="Google Shape;156;ga298c9219d_0_7:notes"/>
          <p:cNvSpPr txBox="1">
            <a:spLocks noGrp="1"/>
          </p:cNvSpPr>
          <p:nvPr>
            <p:ph type="body" idx="1"/>
          </p:nvPr>
        </p:nvSpPr>
        <p:spPr>
          <a:xfrm>
            <a:off x="1059212" y="4389742"/>
            <a:ext cx="4833300" cy="350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a2a76ce6eb_0_245:notes"/>
          <p:cNvSpPr>
            <a:spLocks noGrp="1" noRot="1" noChangeAspect="1"/>
          </p:cNvSpPr>
          <p:nvPr>
            <p:ph type="sldImg" idx="2"/>
          </p:nvPr>
        </p:nvSpPr>
        <p:spPr>
          <a:xfrm>
            <a:off x="663575" y="922338"/>
            <a:ext cx="5618163" cy="31607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75" name="Google Shape;175;ga2a76ce6eb_0_245:notes"/>
          <p:cNvSpPr txBox="1">
            <a:spLocks noGrp="1"/>
          </p:cNvSpPr>
          <p:nvPr>
            <p:ph type="body" idx="1"/>
          </p:nvPr>
        </p:nvSpPr>
        <p:spPr>
          <a:xfrm>
            <a:off x="1059212" y="4389742"/>
            <a:ext cx="4833300" cy="350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9BDC1-E165-FB43-8B18-7C5FC9458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B497D2-7069-364D-8104-94DF4DA9A2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5819C1-4475-9448-ACB3-9DB6D94B033D}"/>
              </a:ext>
            </a:extLst>
          </p:cNvPr>
          <p:cNvSpPr>
            <a:spLocks noGrp="1"/>
          </p:cNvSpPr>
          <p:nvPr>
            <p:ph type="dt" sz="half" idx="10"/>
          </p:nvPr>
        </p:nvSpPr>
        <p:spPr/>
        <p:txBody>
          <a:bodyPr/>
          <a:lstStyle/>
          <a:p>
            <a:fld id="{62FEF066-1B7F-1E4B-A9EA-9077B85A06DF}" type="datetimeFigureOut">
              <a:rPr lang="en-US" smtClean="0"/>
              <a:t>6/7/21</a:t>
            </a:fld>
            <a:endParaRPr lang="en-US"/>
          </a:p>
        </p:txBody>
      </p:sp>
      <p:sp>
        <p:nvSpPr>
          <p:cNvPr id="5" name="Footer Placeholder 4">
            <a:extLst>
              <a:ext uri="{FF2B5EF4-FFF2-40B4-BE49-F238E27FC236}">
                <a16:creationId xmlns:a16="http://schemas.microsoft.com/office/drawing/2014/main" id="{47E75F0E-8A49-EC42-BFC2-F2A492EFB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AD31B0-8868-9643-9574-5DAFD7BF4932}"/>
              </a:ext>
            </a:extLst>
          </p:cNvPr>
          <p:cNvSpPr>
            <a:spLocks noGrp="1"/>
          </p:cNvSpPr>
          <p:nvPr>
            <p:ph type="sldNum" sz="quarter" idx="12"/>
          </p:nvPr>
        </p:nvSpPr>
        <p:spPr/>
        <p:txBody>
          <a:bodyPr/>
          <a:lstStyle/>
          <a:p>
            <a:fld id="{CA86B120-4580-A445-A129-6A3D7D90127A}" type="slidenum">
              <a:rPr lang="en-US" smtClean="0"/>
              <a:t>‹#›</a:t>
            </a:fld>
            <a:endParaRPr lang="en-US"/>
          </a:p>
        </p:txBody>
      </p:sp>
    </p:spTree>
    <p:extLst>
      <p:ext uri="{BB962C8B-B14F-4D97-AF65-F5344CB8AC3E}">
        <p14:creationId xmlns:p14="http://schemas.microsoft.com/office/powerpoint/2010/main" val="1858951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F020C-6EB1-2B43-8F1C-8E5AA77759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2D1025-C2FC-C04F-902D-C932EE1115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27182-8FA1-6840-8412-C471B4CF6B8A}"/>
              </a:ext>
            </a:extLst>
          </p:cNvPr>
          <p:cNvSpPr>
            <a:spLocks noGrp="1"/>
          </p:cNvSpPr>
          <p:nvPr>
            <p:ph type="dt" sz="half" idx="10"/>
          </p:nvPr>
        </p:nvSpPr>
        <p:spPr/>
        <p:txBody>
          <a:bodyPr/>
          <a:lstStyle/>
          <a:p>
            <a:fld id="{62FEF066-1B7F-1E4B-A9EA-9077B85A06DF}" type="datetimeFigureOut">
              <a:rPr lang="en-US" smtClean="0"/>
              <a:t>6/7/21</a:t>
            </a:fld>
            <a:endParaRPr lang="en-US"/>
          </a:p>
        </p:txBody>
      </p:sp>
      <p:sp>
        <p:nvSpPr>
          <p:cNvPr id="5" name="Footer Placeholder 4">
            <a:extLst>
              <a:ext uri="{FF2B5EF4-FFF2-40B4-BE49-F238E27FC236}">
                <a16:creationId xmlns:a16="http://schemas.microsoft.com/office/drawing/2014/main" id="{5F053EA2-2836-0349-8401-A2020705FC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8DBDC0-47D0-254A-91F6-99FF09E697F8}"/>
              </a:ext>
            </a:extLst>
          </p:cNvPr>
          <p:cNvSpPr>
            <a:spLocks noGrp="1"/>
          </p:cNvSpPr>
          <p:nvPr>
            <p:ph type="sldNum" sz="quarter" idx="12"/>
          </p:nvPr>
        </p:nvSpPr>
        <p:spPr/>
        <p:txBody>
          <a:bodyPr/>
          <a:lstStyle/>
          <a:p>
            <a:fld id="{CA86B120-4580-A445-A129-6A3D7D90127A}" type="slidenum">
              <a:rPr lang="en-US" smtClean="0"/>
              <a:t>‹#›</a:t>
            </a:fld>
            <a:endParaRPr lang="en-US"/>
          </a:p>
        </p:txBody>
      </p:sp>
    </p:spTree>
    <p:extLst>
      <p:ext uri="{BB962C8B-B14F-4D97-AF65-F5344CB8AC3E}">
        <p14:creationId xmlns:p14="http://schemas.microsoft.com/office/powerpoint/2010/main" val="1251372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E8C928-E475-8B4E-9586-7F30B8997B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B1787A-22EF-2841-B579-49EA2E7029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2A1BE-F876-C641-AE17-406C4790F9B4}"/>
              </a:ext>
            </a:extLst>
          </p:cNvPr>
          <p:cNvSpPr>
            <a:spLocks noGrp="1"/>
          </p:cNvSpPr>
          <p:nvPr>
            <p:ph type="dt" sz="half" idx="10"/>
          </p:nvPr>
        </p:nvSpPr>
        <p:spPr/>
        <p:txBody>
          <a:bodyPr/>
          <a:lstStyle/>
          <a:p>
            <a:fld id="{62FEF066-1B7F-1E4B-A9EA-9077B85A06DF}" type="datetimeFigureOut">
              <a:rPr lang="en-US" smtClean="0"/>
              <a:t>6/7/21</a:t>
            </a:fld>
            <a:endParaRPr lang="en-US"/>
          </a:p>
        </p:txBody>
      </p:sp>
      <p:sp>
        <p:nvSpPr>
          <p:cNvPr id="5" name="Footer Placeholder 4">
            <a:extLst>
              <a:ext uri="{FF2B5EF4-FFF2-40B4-BE49-F238E27FC236}">
                <a16:creationId xmlns:a16="http://schemas.microsoft.com/office/drawing/2014/main" id="{66A48B7D-2059-0441-B867-16608C5CC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C1A9A-2511-3641-84A7-CABF906AE422}"/>
              </a:ext>
            </a:extLst>
          </p:cNvPr>
          <p:cNvSpPr>
            <a:spLocks noGrp="1"/>
          </p:cNvSpPr>
          <p:nvPr>
            <p:ph type="sldNum" sz="quarter" idx="12"/>
          </p:nvPr>
        </p:nvSpPr>
        <p:spPr/>
        <p:txBody>
          <a:bodyPr/>
          <a:lstStyle/>
          <a:p>
            <a:fld id="{CA86B120-4580-A445-A129-6A3D7D90127A}" type="slidenum">
              <a:rPr lang="en-US" smtClean="0"/>
              <a:t>‹#›</a:t>
            </a:fld>
            <a:endParaRPr lang="en-US"/>
          </a:p>
        </p:txBody>
      </p:sp>
    </p:spTree>
    <p:extLst>
      <p:ext uri="{BB962C8B-B14F-4D97-AF65-F5344CB8AC3E}">
        <p14:creationId xmlns:p14="http://schemas.microsoft.com/office/powerpoint/2010/main" val="2135671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DB48-A5A8-5A47-A80B-2162CC5720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8E23A-16CE-EB4D-9486-2465970C75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8AA56-6597-A94F-9A88-E5AB2D72B3C9}"/>
              </a:ext>
            </a:extLst>
          </p:cNvPr>
          <p:cNvSpPr>
            <a:spLocks noGrp="1"/>
          </p:cNvSpPr>
          <p:nvPr>
            <p:ph type="dt" sz="half" idx="10"/>
          </p:nvPr>
        </p:nvSpPr>
        <p:spPr/>
        <p:txBody>
          <a:bodyPr/>
          <a:lstStyle/>
          <a:p>
            <a:fld id="{62FEF066-1B7F-1E4B-A9EA-9077B85A06DF}" type="datetimeFigureOut">
              <a:rPr lang="en-US" smtClean="0"/>
              <a:t>6/7/21</a:t>
            </a:fld>
            <a:endParaRPr lang="en-US"/>
          </a:p>
        </p:txBody>
      </p:sp>
      <p:sp>
        <p:nvSpPr>
          <p:cNvPr id="5" name="Footer Placeholder 4">
            <a:extLst>
              <a:ext uri="{FF2B5EF4-FFF2-40B4-BE49-F238E27FC236}">
                <a16:creationId xmlns:a16="http://schemas.microsoft.com/office/drawing/2014/main" id="{0E263B42-AF96-D142-9D47-AEE1CCD6F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49706A-918F-5F40-9C4C-81370E7728AE}"/>
              </a:ext>
            </a:extLst>
          </p:cNvPr>
          <p:cNvSpPr>
            <a:spLocks noGrp="1"/>
          </p:cNvSpPr>
          <p:nvPr>
            <p:ph type="sldNum" sz="quarter" idx="12"/>
          </p:nvPr>
        </p:nvSpPr>
        <p:spPr/>
        <p:txBody>
          <a:bodyPr/>
          <a:lstStyle/>
          <a:p>
            <a:fld id="{CA86B120-4580-A445-A129-6A3D7D90127A}" type="slidenum">
              <a:rPr lang="en-US" smtClean="0"/>
              <a:t>‹#›</a:t>
            </a:fld>
            <a:endParaRPr lang="en-US"/>
          </a:p>
        </p:txBody>
      </p:sp>
    </p:spTree>
    <p:extLst>
      <p:ext uri="{BB962C8B-B14F-4D97-AF65-F5344CB8AC3E}">
        <p14:creationId xmlns:p14="http://schemas.microsoft.com/office/powerpoint/2010/main" val="1704079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DD4A-1D8A-3344-9550-1842C289EA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9D1BF8-15D9-DD4F-81BF-E5B350F3CB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FD1604-07B8-BD4D-B98C-0D96A36D21AD}"/>
              </a:ext>
            </a:extLst>
          </p:cNvPr>
          <p:cNvSpPr>
            <a:spLocks noGrp="1"/>
          </p:cNvSpPr>
          <p:nvPr>
            <p:ph type="dt" sz="half" idx="10"/>
          </p:nvPr>
        </p:nvSpPr>
        <p:spPr/>
        <p:txBody>
          <a:bodyPr/>
          <a:lstStyle/>
          <a:p>
            <a:fld id="{62FEF066-1B7F-1E4B-A9EA-9077B85A06DF}" type="datetimeFigureOut">
              <a:rPr lang="en-US" smtClean="0"/>
              <a:t>6/7/21</a:t>
            </a:fld>
            <a:endParaRPr lang="en-US"/>
          </a:p>
        </p:txBody>
      </p:sp>
      <p:sp>
        <p:nvSpPr>
          <p:cNvPr id="5" name="Footer Placeholder 4">
            <a:extLst>
              <a:ext uri="{FF2B5EF4-FFF2-40B4-BE49-F238E27FC236}">
                <a16:creationId xmlns:a16="http://schemas.microsoft.com/office/drawing/2014/main" id="{CB9EBFD8-07DF-6848-AEC9-DB15790BC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D5766-E3AA-C14A-B917-1B0035BCC295}"/>
              </a:ext>
            </a:extLst>
          </p:cNvPr>
          <p:cNvSpPr>
            <a:spLocks noGrp="1"/>
          </p:cNvSpPr>
          <p:nvPr>
            <p:ph type="sldNum" sz="quarter" idx="12"/>
          </p:nvPr>
        </p:nvSpPr>
        <p:spPr/>
        <p:txBody>
          <a:bodyPr/>
          <a:lstStyle/>
          <a:p>
            <a:fld id="{CA86B120-4580-A445-A129-6A3D7D90127A}" type="slidenum">
              <a:rPr lang="en-US" smtClean="0"/>
              <a:t>‹#›</a:t>
            </a:fld>
            <a:endParaRPr lang="en-US"/>
          </a:p>
        </p:txBody>
      </p:sp>
    </p:spTree>
    <p:extLst>
      <p:ext uri="{BB962C8B-B14F-4D97-AF65-F5344CB8AC3E}">
        <p14:creationId xmlns:p14="http://schemas.microsoft.com/office/powerpoint/2010/main" val="3573751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E85F-F29A-0E48-8B5C-E6CE68095F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53908-D2C8-F148-BFE2-B6528A41FE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48D84B-304E-3649-9086-8ECF49831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2C4C35-06D7-2649-9657-DAD9C78073F6}"/>
              </a:ext>
            </a:extLst>
          </p:cNvPr>
          <p:cNvSpPr>
            <a:spLocks noGrp="1"/>
          </p:cNvSpPr>
          <p:nvPr>
            <p:ph type="dt" sz="half" idx="10"/>
          </p:nvPr>
        </p:nvSpPr>
        <p:spPr/>
        <p:txBody>
          <a:bodyPr/>
          <a:lstStyle/>
          <a:p>
            <a:fld id="{62FEF066-1B7F-1E4B-A9EA-9077B85A06DF}" type="datetimeFigureOut">
              <a:rPr lang="en-US" smtClean="0"/>
              <a:t>6/7/21</a:t>
            </a:fld>
            <a:endParaRPr lang="en-US"/>
          </a:p>
        </p:txBody>
      </p:sp>
      <p:sp>
        <p:nvSpPr>
          <p:cNvPr id="6" name="Footer Placeholder 5">
            <a:extLst>
              <a:ext uri="{FF2B5EF4-FFF2-40B4-BE49-F238E27FC236}">
                <a16:creationId xmlns:a16="http://schemas.microsoft.com/office/drawing/2014/main" id="{E68B0428-A479-7542-A812-A95F42FEA3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EE2C64-D5C6-E94F-86E8-851B7C70654B}"/>
              </a:ext>
            </a:extLst>
          </p:cNvPr>
          <p:cNvSpPr>
            <a:spLocks noGrp="1"/>
          </p:cNvSpPr>
          <p:nvPr>
            <p:ph type="sldNum" sz="quarter" idx="12"/>
          </p:nvPr>
        </p:nvSpPr>
        <p:spPr/>
        <p:txBody>
          <a:bodyPr/>
          <a:lstStyle/>
          <a:p>
            <a:fld id="{CA86B120-4580-A445-A129-6A3D7D90127A}" type="slidenum">
              <a:rPr lang="en-US" smtClean="0"/>
              <a:t>‹#›</a:t>
            </a:fld>
            <a:endParaRPr lang="en-US"/>
          </a:p>
        </p:txBody>
      </p:sp>
    </p:spTree>
    <p:extLst>
      <p:ext uri="{BB962C8B-B14F-4D97-AF65-F5344CB8AC3E}">
        <p14:creationId xmlns:p14="http://schemas.microsoft.com/office/powerpoint/2010/main" val="3203926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B3B1-982A-4547-BAF8-9B38ECC896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0CDD06-28F6-1F4C-ABFF-747E77E95D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563B5F-221C-DF48-AFDC-14B0773B92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1AA4E0-60A9-D942-A9F9-A7E9CEE8E0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CE8993-8B7A-6642-83E7-6128836B84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71C895-C7D8-5440-9A5F-4297EB3EAABB}"/>
              </a:ext>
            </a:extLst>
          </p:cNvPr>
          <p:cNvSpPr>
            <a:spLocks noGrp="1"/>
          </p:cNvSpPr>
          <p:nvPr>
            <p:ph type="dt" sz="half" idx="10"/>
          </p:nvPr>
        </p:nvSpPr>
        <p:spPr/>
        <p:txBody>
          <a:bodyPr/>
          <a:lstStyle/>
          <a:p>
            <a:fld id="{62FEF066-1B7F-1E4B-A9EA-9077B85A06DF}" type="datetimeFigureOut">
              <a:rPr lang="en-US" smtClean="0"/>
              <a:t>6/7/21</a:t>
            </a:fld>
            <a:endParaRPr lang="en-US"/>
          </a:p>
        </p:txBody>
      </p:sp>
      <p:sp>
        <p:nvSpPr>
          <p:cNvPr id="8" name="Footer Placeholder 7">
            <a:extLst>
              <a:ext uri="{FF2B5EF4-FFF2-40B4-BE49-F238E27FC236}">
                <a16:creationId xmlns:a16="http://schemas.microsoft.com/office/drawing/2014/main" id="{93CE6301-58C8-874C-B535-19D3B989CA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BE64B1-9858-7E42-9097-A8A33176D631}"/>
              </a:ext>
            </a:extLst>
          </p:cNvPr>
          <p:cNvSpPr>
            <a:spLocks noGrp="1"/>
          </p:cNvSpPr>
          <p:nvPr>
            <p:ph type="sldNum" sz="quarter" idx="12"/>
          </p:nvPr>
        </p:nvSpPr>
        <p:spPr/>
        <p:txBody>
          <a:bodyPr/>
          <a:lstStyle/>
          <a:p>
            <a:fld id="{CA86B120-4580-A445-A129-6A3D7D90127A}" type="slidenum">
              <a:rPr lang="en-US" smtClean="0"/>
              <a:t>‹#›</a:t>
            </a:fld>
            <a:endParaRPr lang="en-US"/>
          </a:p>
        </p:txBody>
      </p:sp>
    </p:spTree>
    <p:extLst>
      <p:ext uri="{BB962C8B-B14F-4D97-AF65-F5344CB8AC3E}">
        <p14:creationId xmlns:p14="http://schemas.microsoft.com/office/powerpoint/2010/main" val="1051428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B719E-D000-D24D-93C4-E2D8D93BBB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5E2473-FAE4-DB4B-BFF4-B3EAB8D3BA8F}"/>
              </a:ext>
            </a:extLst>
          </p:cNvPr>
          <p:cNvSpPr>
            <a:spLocks noGrp="1"/>
          </p:cNvSpPr>
          <p:nvPr>
            <p:ph type="dt" sz="half" idx="10"/>
          </p:nvPr>
        </p:nvSpPr>
        <p:spPr/>
        <p:txBody>
          <a:bodyPr/>
          <a:lstStyle/>
          <a:p>
            <a:fld id="{62FEF066-1B7F-1E4B-A9EA-9077B85A06DF}" type="datetimeFigureOut">
              <a:rPr lang="en-US" smtClean="0"/>
              <a:t>6/7/21</a:t>
            </a:fld>
            <a:endParaRPr lang="en-US"/>
          </a:p>
        </p:txBody>
      </p:sp>
      <p:sp>
        <p:nvSpPr>
          <p:cNvPr id="4" name="Footer Placeholder 3">
            <a:extLst>
              <a:ext uri="{FF2B5EF4-FFF2-40B4-BE49-F238E27FC236}">
                <a16:creationId xmlns:a16="http://schemas.microsoft.com/office/drawing/2014/main" id="{FB93AFF0-A86F-164A-8B76-5554B3D668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0B9998-B933-DF4C-A4AE-8F74BEE0A27A}"/>
              </a:ext>
            </a:extLst>
          </p:cNvPr>
          <p:cNvSpPr>
            <a:spLocks noGrp="1"/>
          </p:cNvSpPr>
          <p:nvPr>
            <p:ph type="sldNum" sz="quarter" idx="12"/>
          </p:nvPr>
        </p:nvSpPr>
        <p:spPr/>
        <p:txBody>
          <a:bodyPr/>
          <a:lstStyle/>
          <a:p>
            <a:fld id="{CA86B120-4580-A445-A129-6A3D7D90127A}" type="slidenum">
              <a:rPr lang="en-US" smtClean="0"/>
              <a:t>‹#›</a:t>
            </a:fld>
            <a:endParaRPr lang="en-US"/>
          </a:p>
        </p:txBody>
      </p:sp>
    </p:spTree>
    <p:extLst>
      <p:ext uri="{BB962C8B-B14F-4D97-AF65-F5344CB8AC3E}">
        <p14:creationId xmlns:p14="http://schemas.microsoft.com/office/powerpoint/2010/main" val="1317986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3E0E0-D784-224A-A7A3-DD4E191C7977}"/>
              </a:ext>
            </a:extLst>
          </p:cNvPr>
          <p:cNvSpPr>
            <a:spLocks noGrp="1"/>
          </p:cNvSpPr>
          <p:nvPr>
            <p:ph type="dt" sz="half" idx="10"/>
          </p:nvPr>
        </p:nvSpPr>
        <p:spPr/>
        <p:txBody>
          <a:bodyPr/>
          <a:lstStyle/>
          <a:p>
            <a:fld id="{62FEF066-1B7F-1E4B-A9EA-9077B85A06DF}" type="datetimeFigureOut">
              <a:rPr lang="en-US" smtClean="0"/>
              <a:t>6/7/21</a:t>
            </a:fld>
            <a:endParaRPr lang="en-US"/>
          </a:p>
        </p:txBody>
      </p:sp>
      <p:sp>
        <p:nvSpPr>
          <p:cNvPr id="3" name="Footer Placeholder 2">
            <a:extLst>
              <a:ext uri="{FF2B5EF4-FFF2-40B4-BE49-F238E27FC236}">
                <a16:creationId xmlns:a16="http://schemas.microsoft.com/office/drawing/2014/main" id="{1F4D4332-1C7F-A34D-9082-19F7F7174A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237133-0EF3-2A44-B09B-795A71460D0B}"/>
              </a:ext>
            </a:extLst>
          </p:cNvPr>
          <p:cNvSpPr>
            <a:spLocks noGrp="1"/>
          </p:cNvSpPr>
          <p:nvPr>
            <p:ph type="sldNum" sz="quarter" idx="12"/>
          </p:nvPr>
        </p:nvSpPr>
        <p:spPr/>
        <p:txBody>
          <a:bodyPr/>
          <a:lstStyle/>
          <a:p>
            <a:fld id="{CA86B120-4580-A445-A129-6A3D7D90127A}" type="slidenum">
              <a:rPr lang="en-US" smtClean="0"/>
              <a:t>‹#›</a:t>
            </a:fld>
            <a:endParaRPr lang="en-US"/>
          </a:p>
        </p:txBody>
      </p:sp>
    </p:spTree>
    <p:extLst>
      <p:ext uri="{BB962C8B-B14F-4D97-AF65-F5344CB8AC3E}">
        <p14:creationId xmlns:p14="http://schemas.microsoft.com/office/powerpoint/2010/main" val="320181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F5850-4EAA-634E-AA45-B682485841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770DFA-5F2C-DD40-A50A-ADF081D895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032184-8AB7-E44E-9057-330507A648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B55FB-1578-7D46-A2C0-B149426C857B}"/>
              </a:ext>
            </a:extLst>
          </p:cNvPr>
          <p:cNvSpPr>
            <a:spLocks noGrp="1"/>
          </p:cNvSpPr>
          <p:nvPr>
            <p:ph type="dt" sz="half" idx="10"/>
          </p:nvPr>
        </p:nvSpPr>
        <p:spPr/>
        <p:txBody>
          <a:bodyPr/>
          <a:lstStyle/>
          <a:p>
            <a:fld id="{62FEF066-1B7F-1E4B-A9EA-9077B85A06DF}" type="datetimeFigureOut">
              <a:rPr lang="en-US" smtClean="0"/>
              <a:t>6/7/21</a:t>
            </a:fld>
            <a:endParaRPr lang="en-US"/>
          </a:p>
        </p:txBody>
      </p:sp>
      <p:sp>
        <p:nvSpPr>
          <p:cNvPr id="6" name="Footer Placeholder 5">
            <a:extLst>
              <a:ext uri="{FF2B5EF4-FFF2-40B4-BE49-F238E27FC236}">
                <a16:creationId xmlns:a16="http://schemas.microsoft.com/office/drawing/2014/main" id="{7B1582FB-69E6-2744-9CEA-0C6E041FED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71B332-6CE9-3B45-AAA3-46AED5319A65}"/>
              </a:ext>
            </a:extLst>
          </p:cNvPr>
          <p:cNvSpPr>
            <a:spLocks noGrp="1"/>
          </p:cNvSpPr>
          <p:nvPr>
            <p:ph type="sldNum" sz="quarter" idx="12"/>
          </p:nvPr>
        </p:nvSpPr>
        <p:spPr/>
        <p:txBody>
          <a:bodyPr/>
          <a:lstStyle/>
          <a:p>
            <a:fld id="{CA86B120-4580-A445-A129-6A3D7D90127A}" type="slidenum">
              <a:rPr lang="en-US" smtClean="0"/>
              <a:t>‹#›</a:t>
            </a:fld>
            <a:endParaRPr lang="en-US"/>
          </a:p>
        </p:txBody>
      </p:sp>
    </p:spTree>
    <p:extLst>
      <p:ext uri="{BB962C8B-B14F-4D97-AF65-F5344CB8AC3E}">
        <p14:creationId xmlns:p14="http://schemas.microsoft.com/office/powerpoint/2010/main" val="136645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0C9E9-19D2-EF43-9331-6D4CBCF9C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481D8D-2657-F74A-87F0-E22C8FE2C2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2E641D-B217-0348-8B99-B713E842B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535D60-61DA-5B45-9547-627CB528E603}"/>
              </a:ext>
            </a:extLst>
          </p:cNvPr>
          <p:cNvSpPr>
            <a:spLocks noGrp="1"/>
          </p:cNvSpPr>
          <p:nvPr>
            <p:ph type="dt" sz="half" idx="10"/>
          </p:nvPr>
        </p:nvSpPr>
        <p:spPr/>
        <p:txBody>
          <a:bodyPr/>
          <a:lstStyle/>
          <a:p>
            <a:fld id="{62FEF066-1B7F-1E4B-A9EA-9077B85A06DF}" type="datetimeFigureOut">
              <a:rPr lang="en-US" smtClean="0"/>
              <a:t>6/7/21</a:t>
            </a:fld>
            <a:endParaRPr lang="en-US"/>
          </a:p>
        </p:txBody>
      </p:sp>
      <p:sp>
        <p:nvSpPr>
          <p:cNvPr id="6" name="Footer Placeholder 5">
            <a:extLst>
              <a:ext uri="{FF2B5EF4-FFF2-40B4-BE49-F238E27FC236}">
                <a16:creationId xmlns:a16="http://schemas.microsoft.com/office/drawing/2014/main" id="{3D637BFC-32B2-7A4C-B364-8563EA42A4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4CA59C-93AC-674F-A8FB-37CF8E052AD6}"/>
              </a:ext>
            </a:extLst>
          </p:cNvPr>
          <p:cNvSpPr>
            <a:spLocks noGrp="1"/>
          </p:cNvSpPr>
          <p:nvPr>
            <p:ph type="sldNum" sz="quarter" idx="12"/>
          </p:nvPr>
        </p:nvSpPr>
        <p:spPr/>
        <p:txBody>
          <a:bodyPr/>
          <a:lstStyle/>
          <a:p>
            <a:fld id="{CA86B120-4580-A445-A129-6A3D7D90127A}" type="slidenum">
              <a:rPr lang="en-US" smtClean="0"/>
              <a:t>‹#›</a:t>
            </a:fld>
            <a:endParaRPr lang="en-US"/>
          </a:p>
        </p:txBody>
      </p:sp>
    </p:spTree>
    <p:extLst>
      <p:ext uri="{BB962C8B-B14F-4D97-AF65-F5344CB8AC3E}">
        <p14:creationId xmlns:p14="http://schemas.microsoft.com/office/powerpoint/2010/main" val="4243959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591948-B61D-9F44-9C59-9B896141E9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C6EED2-6CC0-C342-A47A-98C09297DA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A52E6-6ECE-ED47-8FC8-19AE9D35F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EF066-1B7F-1E4B-A9EA-9077B85A06DF}" type="datetimeFigureOut">
              <a:rPr lang="en-US" smtClean="0"/>
              <a:t>6/7/21</a:t>
            </a:fld>
            <a:endParaRPr lang="en-US"/>
          </a:p>
        </p:txBody>
      </p:sp>
      <p:sp>
        <p:nvSpPr>
          <p:cNvPr id="5" name="Footer Placeholder 4">
            <a:extLst>
              <a:ext uri="{FF2B5EF4-FFF2-40B4-BE49-F238E27FC236}">
                <a16:creationId xmlns:a16="http://schemas.microsoft.com/office/drawing/2014/main" id="{D668308D-0D14-EE42-81F9-0401FC9C65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911BF8-B0EF-6C46-9CFF-1C419C7B7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6B120-4580-A445-A129-6A3D7D90127A}" type="slidenum">
              <a:rPr lang="en-US" smtClean="0"/>
              <a:t>‹#›</a:t>
            </a:fld>
            <a:endParaRPr lang="en-US"/>
          </a:p>
        </p:txBody>
      </p:sp>
    </p:spTree>
    <p:extLst>
      <p:ext uri="{BB962C8B-B14F-4D97-AF65-F5344CB8AC3E}">
        <p14:creationId xmlns:p14="http://schemas.microsoft.com/office/powerpoint/2010/main" val="1352398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hyperlink" Target="http://dx.doi.org/10.3390/rs1202030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dx.doi.org/10.1029/2020EA001222" TargetMode="External"/><Relationship Id="rId4" Type="http://schemas.openxmlformats.org/officeDocument/2006/relationships/hyperlink" Target="http://dx.doi.org/10.1029/2020EA00122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5.png"/><Relationship Id="rId4" Type="http://schemas.openxmlformats.org/officeDocument/2006/relationships/image" Target="../media/image25.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7.jpg"/><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ladsweb.modaps.eosdis.nasa.gov/missions-and-measurements/science-domain/aeroso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6.xml"/><Relationship Id="rId5" Type="http://schemas.openxmlformats.org/officeDocument/2006/relationships/image" Target="../media/image55.tiff"/><Relationship Id="rId4" Type="http://schemas.openxmlformats.org/officeDocument/2006/relationships/image" Target="../media/image54.tif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pace.oceansciences.org/home.htm" TargetMode="External"/><Relationship Id="rId2" Type="http://schemas.openxmlformats.org/officeDocument/2006/relationships/hyperlink" Target="https://vac.gsfc.nasa.gov/accp/" TargetMode="Externa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EE244-D9BC-FA47-8EB3-EBA20D2A8959}"/>
              </a:ext>
            </a:extLst>
          </p:cNvPr>
          <p:cNvPicPr>
            <a:picLocks noChangeAspect="1"/>
          </p:cNvPicPr>
          <p:nvPr/>
        </p:nvPicPr>
        <p:blipFill>
          <a:blip r:embed="rId3"/>
          <a:stretch>
            <a:fillRect/>
          </a:stretch>
        </p:blipFill>
        <p:spPr>
          <a:xfrm>
            <a:off x="4569593" y="461363"/>
            <a:ext cx="2401393" cy="1107294"/>
          </a:xfrm>
          <a:prstGeom prst="rect">
            <a:avLst/>
          </a:prstGeom>
        </p:spPr>
      </p:pic>
      <p:sp>
        <p:nvSpPr>
          <p:cNvPr id="2" name="Title 1">
            <a:extLst>
              <a:ext uri="{FF2B5EF4-FFF2-40B4-BE49-F238E27FC236}">
                <a16:creationId xmlns:a16="http://schemas.microsoft.com/office/drawing/2014/main" id="{96C9B8CB-6C75-9B4C-AF43-4C66E74F80C6}"/>
              </a:ext>
            </a:extLst>
          </p:cNvPr>
          <p:cNvSpPr>
            <a:spLocks noGrp="1"/>
          </p:cNvSpPr>
          <p:nvPr>
            <p:ph type="ctrTitle"/>
          </p:nvPr>
        </p:nvSpPr>
        <p:spPr>
          <a:xfrm>
            <a:off x="179070" y="26169"/>
            <a:ext cx="7056120" cy="514668"/>
          </a:xfrm>
        </p:spPr>
        <p:txBody>
          <a:bodyPr>
            <a:noAutofit/>
          </a:bodyPr>
          <a:lstStyle/>
          <a:p>
            <a:r>
              <a:rPr lang="en-US" sz="3200" b="1" dirty="0"/>
              <a:t>Update on LEO-imagers for Aerosols</a:t>
            </a:r>
          </a:p>
        </p:txBody>
      </p:sp>
      <p:sp>
        <p:nvSpPr>
          <p:cNvPr id="3" name="Subtitle 2">
            <a:extLst>
              <a:ext uri="{FF2B5EF4-FFF2-40B4-BE49-F238E27FC236}">
                <a16:creationId xmlns:a16="http://schemas.microsoft.com/office/drawing/2014/main" id="{8FD2040E-4F9D-CD42-8B18-2325634311E8}"/>
              </a:ext>
            </a:extLst>
          </p:cNvPr>
          <p:cNvSpPr>
            <a:spLocks noGrp="1"/>
          </p:cNvSpPr>
          <p:nvPr>
            <p:ph type="subTitle" idx="1"/>
          </p:nvPr>
        </p:nvSpPr>
        <p:spPr>
          <a:xfrm>
            <a:off x="903515" y="619279"/>
            <a:ext cx="3189468" cy="949377"/>
          </a:xfrm>
        </p:spPr>
        <p:txBody>
          <a:bodyPr>
            <a:normAutofit/>
          </a:bodyPr>
          <a:lstStyle/>
          <a:p>
            <a:r>
              <a:rPr lang="en-US" sz="1800" b="1" dirty="0"/>
              <a:t>Robert Levy (NASA/Goddard)</a:t>
            </a:r>
          </a:p>
          <a:p>
            <a:r>
              <a:rPr lang="en-US" sz="1800" b="1" dirty="0"/>
              <a:t>with contributions from many</a:t>
            </a:r>
          </a:p>
        </p:txBody>
      </p:sp>
      <p:pic>
        <p:nvPicPr>
          <p:cNvPr id="6" name="Picture 5">
            <a:extLst>
              <a:ext uri="{FF2B5EF4-FFF2-40B4-BE49-F238E27FC236}">
                <a16:creationId xmlns:a16="http://schemas.microsoft.com/office/drawing/2014/main" id="{2D8E4430-42D3-9843-A2B0-B9AA9D6B67E2}"/>
              </a:ext>
            </a:extLst>
          </p:cNvPr>
          <p:cNvPicPr>
            <a:picLocks noChangeAspect="1"/>
          </p:cNvPicPr>
          <p:nvPr/>
        </p:nvPicPr>
        <p:blipFill>
          <a:blip r:embed="rId4"/>
          <a:stretch>
            <a:fillRect/>
          </a:stretch>
        </p:blipFill>
        <p:spPr>
          <a:xfrm>
            <a:off x="7622408" y="452729"/>
            <a:ext cx="4143218" cy="5946413"/>
          </a:xfrm>
          <a:prstGeom prst="rect">
            <a:avLst/>
          </a:prstGeom>
        </p:spPr>
      </p:pic>
      <p:sp>
        <p:nvSpPr>
          <p:cNvPr id="7" name="TextBox 6">
            <a:extLst>
              <a:ext uri="{FF2B5EF4-FFF2-40B4-BE49-F238E27FC236}">
                <a16:creationId xmlns:a16="http://schemas.microsoft.com/office/drawing/2014/main" id="{A874C4FC-FD6F-614E-9CEE-4A49F6A9B011}"/>
              </a:ext>
            </a:extLst>
          </p:cNvPr>
          <p:cNvSpPr txBox="1"/>
          <p:nvPr/>
        </p:nvSpPr>
        <p:spPr>
          <a:xfrm>
            <a:off x="8654077" y="55275"/>
            <a:ext cx="3211007" cy="369332"/>
          </a:xfrm>
          <a:prstGeom prst="rect">
            <a:avLst/>
          </a:prstGeom>
          <a:noFill/>
        </p:spPr>
        <p:txBody>
          <a:bodyPr wrap="none" rtlCol="0">
            <a:spAutoFit/>
          </a:bodyPr>
          <a:lstStyle/>
          <a:p>
            <a:r>
              <a:rPr lang="en-US" dirty="0"/>
              <a:t>MODIS        VIIRS         </a:t>
            </a:r>
            <a:r>
              <a:rPr lang="en-US" dirty="0" err="1"/>
              <a:t>METImage</a:t>
            </a:r>
            <a:endParaRPr lang="en-US" dirty="0"/>
          </a:p>
        </p:txBody>
      </p:sp>
      <p:sp>
        <p:nvSpPr>
          <p:cNvPr id="9" name="TextBox 8">
            <a:extLst>
              <a:ext uri="{FF2B5EF4-FFF2-40B4-BE49-F238E27FC236}">
                <a16:creationId xmlns:a16="http://schemas.microsoft.com/office/drawing/2014/main" id="{39546539-DC57-5A49-845B-23162CF46697}"/>
              </a:ext>
            </a:extLst>
          </p:cNvPr>
          <p:cNvSpPr txBox="1"/>
          <p:nvPr/>
        </p:nvSpPr>
        <p:spPr>
          <a:xfrm>
            <a:off x="149684" y="1837516"/>
            <a:ext cx="7472724" cy="440120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3 LEO sensors (MODIS, VIIRS and </a:t>
            </a:r>
            <a:r>
              <a:rPr lang="en-US" sz="2000" b="1" dirty="0" err="1"/>
              <a:t>METImage</a:t>
            </a:r>
            <a:r>
              <a:rPr lang="en-US" sz="2000" b="1" dirty="0"/>
              <a:t>)</a:t>
            </a:r>
          </a:p>
          <a:p>
            <a:pPr marL="742950" lvl="1" indent="-285750">
              <a:buFont typeface="Arial" panose="020B0604020202020204" pitchFamily="34" charset="0"/>
              <a:buChar char="•"/>
            </a:pPr>
            <a:r>
              <a:rPr lang="en-US" sz="2000" dirty="0"/>
              <a:t>On 4 current satellites (Terra, Aqua, Suomi-NPP and NOAA20)</a:t>
            </a:r>
          </a:p>
          <a:p>
            <a:pPr marL="742950" lvl="1" indent="-285750">
              <a:buFont typeface="Arial" panose="020B0604020202020204" pitchFamily="34" charset="0"/>
              <a:buChar char="•"/>
            </a:pPr>
            <a:r>
              <a:rPr lang="en-US" sz="2000" dirty="0"/>
              <a:t>On future satellites (JPSS-2,3 and 4 and Metop-SG-A1, 2 and 3)</a:t>
            </a:r>
          </a:p>
          <a:p>
            <a:pPr marL="742950" lvl="1" indent="-285750">
              <a:buFont typeface="Arial" panose="020B0604020202020204" pitchFamily="34" charset="0"/>
              <a:buChar char="•"/>
            </a:pPr>
            <a:r>
              <a:rPr lang="en-US" sz="2000" dirty="0"/>
              <a:t>Polar-orbiting, low earth orbit (LEO)</a:t>
            </a:r>
          </a:p>
          <a:p>
            <a:endParaRPr lang="en-US" sz="2000" dirty="0"/>
          </a:p>
          <a:p>
            <a:pPr marL="285750" indent="-285750">
              <a:buFont typeface="Arial" panose="020B0604020202020204" pitchFamily="34" charset="0"/>
              <a:buChar char="•"/>
            </a:pPr>
            <a:r>
              <a:rPr lang="en-US" sz="2000" dirty="0"/>
              <a:t>Many algorithms </a:t>
            </a:r>
            <a:r>
              <a:rPr lang="en-US" sz="2000" dirty="0">
                <a:sym typeface="Wingdings" pitchFamily="2" charset="2"/>
              </a:rPr>
              <a:t> Many products</a:t>
            </a:r>
          </a:p>
          <a:p>
            <a:pPr marL="285750" indent="-285750">
              <a:buFont typeface="Arial" panose="020B0604020202020204" pitchFamily="34" charset="0"/>
              <a:buChar char="•"/>
            </a:pPr>
            <a:r>
              <a:rPr lang="en-US" sz="2000" dirty="0">
                <a:sym typeface="Wingdings" pitchFamily="2" charset="2"/>
              </a:rPr>
              <a:t>In slide deck:</a:t>
            </a:r>
          </a:p>
          <a:p>
            <a:pPr marL="742950" lvl="1" indent="-285750">
              <a:buFont typeface="Arial" panose="020B0604020202020204" pitchFamily="34" charset="0"/>
              <a:buChar char="•"/>
            </a:pPr>
            <a:r>
              <a:rPr lang="en-US" sz="2000" dirty="0">
                <a:sym typeface="Wingdings" pitchFamily="2" charset="2"/>
              </a:rPr>
              <a:t>Status of twin MODIS including constellation exits</a:t>
            </a:r>
          </a:p>
          <a:p>
            <a:pPr marL="742950" lvl="1" indent="-285750">
              <a:buFont typeface="Arial" panose="020B0604020202020204" pitchFamily="34" charset="0"/>
              <a:buChar char="•"/>
            </a:pPr>
            <a:r>
              <a:rPr lang="en-US" sz="2000" dirty="0">
                <a:sym typeface="Wingdings" pitchFamily="2" charset="2"/>
              </a:rPr>
              <a:t>Status of twin VIIRS</a:t>
            </a:r>
          </a:p>
          <a:p>
            <a:pPr marL="742950" lvl="1" indent="-285750">
              <a:buFont typeface="Arial" panose="020B0604020202020204" pitchFamily="34" charset="0"/>
              <a:buChar char="•"/>
            </a:pPr>
            <a:r>
              <a:rPr lang="en-US" sz="2000" dirty="0">
                <a:sym typeface="Wingdings" pitchFamily="2" charset="2"/>
              </a:rPr>
              <a:t>Dark Target algorithm/product updates (MODIS &amp; VIIRS)</a:t>
            </a:r>
          </a:p>
          <a:p>
            <a:pPr marL="742950" lvl="1" indent="-285750">
              <a:buFont typeface="Arial" panose="020B0604020202020204" pitchFamily="34" charset="0"/>
              <a:buChar char="•"/>
            </a:pPr>
            <a:r>
              <a:rPr lang="en-US" sz="2000" dirty="0">
                <a:sym typeface="Wingdings" pitchFamily="2" charset="2"/>
              </a:rPr>
              <a:t>Deep Blue algorithm/product update (MODIS &amp; VIIRS)</a:t>
            </a:r>
          </a:p>
          <a:p>
            <a:pPr marL="742950" lvl="1" indent="-285750">
              <a:buFont typeface="Arial" panose="020B0604020202020204" pitchFamily="34" charset="0"/>
              <a:buChar char="•"/>
            </a:pPr>
            <a:r>
              <a:rPr lang="en-US" sz="2000" dirty="0">
                <a:sym typeface="Wingdings" pitchFamily="2" charset="2"/>
              </a:rPr>
              <a:t>MAIAC update (MODIS)</a:t>
            </a:r>
          </a:p>
          <a:p>
            <a:pPr marL="285750" indent="-285750">
              <a:buFont typeface="Arial" panose="020B0604020202020204" pitchFamily="34" charset="0"/>
              <a:buChar char="•"/>
            </a:pPr>
            <a:r>
              <a:rPr lang="en-US" sz="2000" dirty="0">
                <a:sym typeface="Wingdings" pitchFamily="2" charset="2"/>
              </a:rPr>
              <a:t>Program of Record for NASA’s Decadal Survey Missions</a:t>
            </a:r>
          </a:p>
          <a:p>
            <a:pPr marL="285750" indent="-285750">
              <a:buFont typeface="Arial" panose="020B0604020202020204" pitchFamily="34" charset="0"/>
              <a:buChar char="•"/>
            </a:pPr>
            <a:endParaRPr lang="en-US" sz="2000" dirty="0">
              <a:sym typeface="Wingdings" pitchFamily="2" charset="2"/>
            </a:endParaRPr>
          </a:p>
        </p:txBody>
      </p:sp>
    </p:spTree>
    <p:extLst>
      <p:ext uri="{BB962C8B-B14F-4D97-AF65-F5344CB8AC3E}">
        <p14:creationId xmlns:p14="http://schemas.microsoft.com/office/powerpoint/2010/main" val="150736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3A699-396C-FB44-A42F-A826BEFFE500}"/>
              </a:ext>
            </a:extLst>
          </p:cNvPr>
          <p:cNvSpPr>
            <a:spLocks noGrp="1"/>
          </p:cNvSpPr>
          <p:nvPr>
            <p:ph type="title"/>
          </p:nvPr>
        </p:nvSpPr>
        <p:spPr/>
        <p:txBody>
          <a:bodyPr>
            <a:normAutofit/>
          </a:bodyPr>
          <a:lstStyle/>
          <a:p>
            <a:r>
              <a:rPr lang="en-US" dirty="0"/>
              <a:t>Dark Target algorithm/product updates</a:t>
            </a:r>
            <a:br>
              <a:rPr lang="en-US" dirty="0"/>
            </a:br>
            <a:r>
              <a:rPr lang="en-US" dirty="0"/>
              <a:t>PI = R. Levy (NASA/GSFC)</a:t>
            </a:r>
          </a:p>
        </p:txBody>
      </p:sp>
      <p:sp>
        <p:nvSpPr>
          <p:cNvPr id="3" name="Content Placeholder 2">
            <a:extLst>
              <a:ext uri="{FF2B5EF4-FFF2-40B4-BE49-F238E27FC236}">
                <a16:creationId xmlns:a16="http://schemas.microsoft.com/office/drawing/2014/main" id="{78C65F26-5C81-604E-8E63-D4359E6E530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839519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2"/>
          <p:cNvSpPr txBox="1">
            <a:spLocks noGrp="1"/>
          </p:cNvSpPr>
          <p:nvPr>
            <p:ph type="sldNum" idx="12"/>
          </p:nvPr>
        </p:nvSpPr>
        <p:spPr>
          <a:xfrm>
            <a:off x="8473440" y="6356350"/>
            <a:ext cx="2560320" cy="365040"/>
          </a:xfrm>
          <a:prstGeom prst="rect">
            <a:avLst/>
          </a:prstGeom>
          <a:noFill/>
          <a:ln>
            <a:noFill/>
          </a:ln>
        </p:spPr>
        <p:txBody>
          <a:bodyPr spcFirstLastPara="1" vert="horz" wrap="square" lIns="109710" tIns="54840" rIns="109710" bIns="54840" rtlCol="0" anchor="ctr" anchorCtr="0">
            <a:noAutofit/>
          </a:bodyPr>
          <a:lstStyle/>
          <a:p>
            <a:fld id="{00000000-1234-1234-1234-123412341234}" type="slidenum">
              <a:rPr lang="en-US"/>
              <a:pPr/>
              <a:t>11</a:t>
            </a:fld>
            <a:endParaRPr/>
          </a:p>
        </p:txBody>
      </p:sp>
      <p:cxnSp>
        <p:nvCxnSpPr>
          <p:cNvPr id="90" name="Google Shape;90;p2"/>
          <p:cNvCxnSpPr/>
          <p:nvPr/>
        </p:nvCxnSpPr>
        <p:spPr>
          <a:xfrm>
            <a:off x="2070810" y="1061850"/>
            <a:ext cx="9429840" cy="17280"/>
          </a:xfrm>
          <a:prstGeom prst="straightConnector1">
            <a:avLst/>
          </a:prstGeom>
          <a:noFill/>
          <a:ln w="25400" cap="flat" cmpd="sng">
            <a:solidFill>
              <a:srgbClr val="519ACC"/>
            </a:solidFill>
            <a:prstDash val="solid"/>
            <a:round/>
            <a:headEnd type="none" w="sm" len="sm"/>
            <a:tailEnd type="none" w="sm" len="sm"/>
          </a:ln>
        </p:spPr>
      </p:cxnSp>
      <p:sp>
        <p:nvSpPr>
          <p:cNvPr id="91" name="Google Shape;91;p2"/>
          <p:cNvSpPr txBox="1"/>
          <p:nvPr/>
        </p:nvSpPr>
        <p:spPr>
          <a:xfrm>
            <a:off x="1005150" y="1288560"/>
            <a:ext cx="10359000" cy="5046840"/>
          </a:xfrm>
          <a:prstGeom prst="rect">
            <a:avLst/>
          </a:prstGeom>
          <a:solidFill>
            <a:srgbClr val="D6E3BC"/>
          </a:solidFill>
          <a:ln>
            <a:noFill/>
          </a:ln>
        </p:spPr>
        <p:txBody>
          <a:bodyPr spcFirstLastPara="1" wrap="square" lIns="109710" tIns="54840" rIns="109710" bIns="54840" anchor="t" anchorCtr="0">
            <a:normAutofit lnSpcReduction="10000"/>
          </a:bodyPr>
          <a:lstStyle/>
          <a:p>
            <a:pPr marL="411480" indent="-411480">
              <a:buClr>
                <a:schemeClr val="dk1"/>
              </a:buClr>
              <a:buSzPts val="1800"/>
              <a:buFont typeface="Arial"/>
              <a:buChar char="•"/>
            </a:pPr>
            <a:r>
              <a:rPr lang="en-US" sz="2160" b="1" dirty="0">
                <a:solidFill>
                  <a:schemeClr val="dk1"/>
                </a:solidFill>
                <a:latin typeface="Calibri"/>
                <a:ea typeface="Calibri"/>
                <a:cs typeface="Calibri"/>
                <a:sym typeface="Calibri"/>
              </a:rPr>
              <a:t>MODIS: C6.1 continuing with no known new issues (MxD04_L2 product)</a:t>
            </a:r>
            <a:endParaRPr sz="2160" dirty="0"/>
          </a:p>
          <a:p>
            <a:pPr marL="411480" indent="-411480">
              <a:spcBef>
                <a:spcPts val="240"/>
              </a:spcBef>
              <a:buClr>
                <a:schemeClr val="dk1"/>
              </a:buClr>
              <a:buSzPts val="1800"/>
              <a:buFont typeface="Arial"/>
              <a:buChar char="•"/>
            </a:pPr>
            <a:r>
              <a:rPr lang="en-US" sz="2160" b="1" dirty="0">
                <a:solidFill>
                  <a:schemeClr val="dk1"/>
                </a:solidFill>
                <a:latin typeface="Calibri"/>
                <a:ea typeface="Calibri"/>
                <a:cs typeface="Calibri"/>
                <a:sym typeface="Calibri"/>
              </a:rPr>
              <a:t>VIIRS: Beta Version 1.1 in LAADS archive 5111 (bow tie correction from Version 1). </a:t>
            </a:r>
            <a:endParaRPr sz="2160" b="1" dirty="0">
              <a:solidFill>
                <a:schemeClr val="dk1"/>
              </a:solidFill>
              <a:latin typeface="Calibri"/>
              <a:ea typeface="Calibri"/>
              <a:cs typeface="Calibri"/>
              <a:sym typeface="Calibri"/>
            </a:endParaRPr>
          </a:p>
          <a:p>
            <a:pPr marL="1097280" lvl="1" indent="-411480">
              <a:spcBef>
                <a:spcPts val="240"/>
              </a:spcBef>
              <a:buClr>
                <a:schemeClr val="dk1"/>
              </a:buClr>
              <a:buSzPts val="1800"/>
              <a:buFont typeface="Arial"/>
              <a:buChar char="⮚"/>
            </a:pPr>
            <a:endParaRPr sz="2160" b="1" dirty="0">
              <a:solidFill>
                <a:schemeClr val="dk1"/>
              </a:solidFill>
              <a:latin typeface="Calibri"/>
              <a:ea typeface="Calibri"/>
              <a:cs typeface="Calibri"/>
              <a:sym typeface="Calibri"/>
            </a:endParaRPr>
          </a:p>
          <a:p>
            <a:pPr marL="1097280" lvl="1" indent="-411480">
              <a:spcBef>
                <a:spcPts val="240"/>
              </a:spcBef>
              <a:buClr>
                <a:schemeClr val="dk1"/>
              </a:buClr>
              <a:buSzPts val="1800"/>
              <a:buFont typeface="Arial"/>
              <a:buChar char="⮚"/>
            </a:pPr>
            <a:endParaRPr sz="2160" b="1" dirty="0">
              <a:solidFill>
                <a:schemeClr val="dk1"/>
              </a:solidFill>
              <a:latin typeface="Calibri"/>
              <a:ea typeface="Calibri"/>
              <a:cs typeface="Calibri"/>
              <a:sym typeface="Calibri"/>
            </a:endParaRPr>
          </a:p>
          <a:p>
            <a:pPr marL="1097280" lvl="1" indent="-411480">
              <a:spcBef>
                <a:spcPts val="240"/>
              </a:spcBef>
              <a:buClr>
                <a:schemeClr val="dk1"/>
              </a:buClr>
              <a:buSzPts val="1800"/>
              <a:buFont typeface="Arial"/>
              <a:buChar char="⮚"/>
            </a:pPr>
            <a:endParaRPr sz="2160" b="1" dirty="0">
              <a:solidFill>
                <a:schemeClr val="dk1"/>
              </a:solidFill>
              <a:latin typeface="Calibri"/>
              <a:ea typeface="Calibri"/>
              <a:cs typeface="Calibri"/>
              <a:sym typeface="Calibri"/>
            </a:endParaRPr>
          </a:p>
          <a:p>
            <a:pPr marL="1097280" lvl="1" indent="-411480">
              <a:spcBef>
                <a:spcPts val="240"/>
              </a:spcBef>
              <a:buClr>
                <a:schemeClr val="dk1"/>
              </a:buClr>
              <a:buSzPts val="1800"/>
              <a:buFont typeface="Arial"/>
              <a:buChar char="⮚"/>
            </a:pPr>
            <a:endParaRPr sz="2160" b="1" dirty="0">
              <a:solidFill>
                <a:schemeClr val="dk1"/>
              </a:solidFill>
              <a:latin typeface="Calibri"/>
              <a:ea typeface="Calibri"/>
              <a:cs typeface="Calibri"/>
              <a:sym typeface="Calibri"/>
            </a:endParaRPr>
          </a:p>
          <a:p>
            <a:pPr marL="1097280" lvl="1" indent="-411480">
              <a:spcBef>
                <a:spcPts val="240"/>
              </a:spcBef>
              <a:buClr>
                <a:schemeClr val="dk1"/>
              </a:buClr>
              <a:buSzPts val="1800"/>
              <a:buFont typeface="Arial"/>
              <a:buChar char="⮚"/>
            </a:pPr>
            <a:endParaRPr sz="2160" b="1" dirty="0">
              <a:solidFill>
                <a:schemeClr val="dk1"/>
              </a:solidFill>
              <a:latin typeface="Calibri"/>
              <a:ea typeface="Calibri"/>
              <a:cs typeface="Calibri"/>
              <a:sym typeface="Calibri"/>
            </a:endParaRPr>
          </a:p>
          <a:p>
            <a:pPr marL="1097280" lvl="1" indent="-411480">
              <a:spcBef>
                <a:spcPts val="240"/>
              </a:spcBef>
              <a:buClr>
                <a:schemeClr val="dk1"/>
              </a:buClr>
              <a:buSzPts val="1800"/>
              <a:buFont typeface="Arial"/>
              <a:buChar char="⮚"/>
            </a:pPr>
            <a:endParaRPr sz="2160" b="1" dirty="0">
              <a:solidFill>
                <a:schemeClr val="dk1"/>
              </a:solidFill>
              <a:latin typeface="Calibri"/>
              <a:ea typeface="Calibri"/>
              <a:cs typeface="Calibri"/>
              <a:sym typeface="Calibri"/>
            </a:endParaRPr>
          </a:p>
          <a:p>
            <a:pPr marL="1097280" lvl="1" indent="-411480">
              <a:spcBef>
                <a:spcPts val="240"/>
              </a:spcBef>
              <a:buClr>
                <a:schemeClr val="dk1"/>
              </a:buClr>
              <a:buSzPts val="1800"/>
              <a:buFont typeface="Arial"/>
              <a:buChar char="⮚"/>
            </a:pPr>
            <a:endParaRPr sz="2160" b="1" dirty="0">
              <a:solidFill>
                <a:schemeClr val="dk1"/>
              </a:solidFill>
              <a:latin typeface="Calibri"/>
              <a:ea typeface="Calibri"/>
              <a:cs typeface="Calibri"/>
              <a:sym typeface="Calibri"/>
            </a:endParaRPr>
          </a:p>
          <a:p>
            <a:pPr marL="1097280" lvl="1" indent="-411480">
              <a:spcBef>
                <a:spcPts val="240"/>
              </a:spcBef>
              <a:buClr>
                <a:schemeClr val="dk1"/>
              </a:buClr>
              <a:buSzPts val="1800"/>
              <a:buFont typeface="Arial"/>
              <a:buChar char="⮚"/>
            </a:pPr>
            <a:endParaRPr sz="2160" b="1" dirty="0">
              <a:solidFill>
                <a:schemeClr val="dk1"/>
              </a:solidFill>
              <a:latin typeface="Calibri"/>
              <a:ea typeface="Calibri"/>
              <a:cs typeface="Calibri"/>
              <a:sym typeface="Calibri"/>
            </a:endParaRPr>
          </a:p>
          <a:p>
            <a:pPr marL="3291840" indent="548640">
              <a:spcBef>
                <a:spcPts val="240"/>
              </a:spcBef>
            </a:pPr>
            <a:endParaRPr lang="en-US" sz="2160" b="1" dirty="0">
              <a:solidFill>
                <a:schemeClr val="dk1"/>
              </a:solidFill>
              <a:latin typeface="Calibri"/>
              <a:ea typeface="Calibri"/>
              <a:cs typeface="Calibri"/>
              <a:sym typeface="Calibri"/>
            </a:endParaRPr>
          </a:p>
          <a:p>
            <a:pPr marL="3291840" indent="548640">
              <a:spcBef>
                <a:spcPts val="240"/>
              </a:spcBef>
            </a:pPr>
            <a:endParaRPr lang="en-US" sz="2160" b="1" dirty="0">
              <a:solidFill>
                <a:schemeClr val="dk1"/>
              </a:solidFill>
              <a:latin typeface="Calibri"/>
              <a:ea typeface="Calibri"/>
              <a:cs typeface="Calibri"/>
              <a:sym typeface="Calibri"/>
            </a:endParaRPr>
          </a:p>
          <a:p>
            <a:pPr marL="3291840" indent="548640">
              <a:spcBef>
                <a:spcPts val="240"/>
              </a:spcBef>
            </a:pPr>
            <a:endParaRPr sz="2160" b="1" dirty="0">
              <a:solidFill>
                <a:schemeClr val="dk1"/>
              </a:solidFill>
              <a:latin typeface="Calibri"/>
              <a:ea typeface="Calibri"/>
              <a:cs typeface="Calibri"/>
              <a:sym typeface="Calibri"/>
            </a:endParaRPr>
          </a:p>
          <a:p>
            <a:pPr marL="3634740" indent="-342900">
              <a:spcBef>
                <a:spcPts val="240"/>
              </a:spcBef>
              <a:buFontTx/>
              <a:buChar char="-"/>
            </a:pPr>
            <a:r>
              <a:rPr lang="en-US" sz="2160" b="1" dirty="0">
                <a:solidFill>
                  <a:schemeClr val="dk1"/>
                </a:solidFill>
                <a:latin typeface="Calibri"/>
                <a:ea typeface="Calibri"/>
                <a:cs typeface="Calibri"/>
                <a:sym typeface="Calibri"/>
              </a:rPr>
              <a:t>NRT/Worldview versions of both MODIS and VIIRS</a:t>
            </a:r>
          </a:p>
          <a:p>
            <a:pPr marL="4091940" lvl="1" indent="-342900">
              <a:spcBef>
                <a:spcPts val="240"/>
              </a:spcBef>
              <a:buFontTx/>
              <a:buChar char="-"/>
            </a:pPr>
            <a:r>
              <a:rPr lang="en-US" sz="2160" b="1" dirty="0">
                <a:solidFill>
                  <a:schemeClr val="dk1"/>
                </a:solidFill>
                <a:latin typeface="Calibri"/>
                <a:ea typeface="Calibri"/>
                <a:cs typeface="Calibri"/>
                <a:sym typeface="Calibri"/>
              </a:rPr>
              <a:t>Now use GFS “forecast” valid at t=T</a:t>
            </a:r>
            <a:endParaRPr sz="2160" b="1" dirty="0">
              <a:solidFill>
                <a:schemeClr val="dk1"/>
              </a:solidFill>
              <a:latin typeface="Calibri"/>
              <a:ea typeface="Calibri"/>
              <a:cs typeface="Calibri"/>
              <a:sym typeface="Calibri"/>
            </a:endParaRPr>
          </a:p>
        </p:txBody>
      </p:sp>
      <p:sp>
        <p:nvSpPr>
          <p:cNvPr id="92" name="Google Shape;92;p2"/>
          <p:cNvSpPr txBox="1"/>
          <p:nvPr/>
        </p:nvSpPr>
        <p:spPr>
          <a:xfrm>
            <a:off x="715710" y="125519"/>
            <a:ext cx="10648440" cy="1006920"/>
          </a:xfrm>
          <a:prstGeom prst="rect">
            <a:avLst/>
          </a:prstGeom>
          <a:noFill/>
          <a:ln>
            <a:noFill/>
          </a:ln>
        </p:spPr>
        <p:txBody>
          <a:bodyPr spcFirstLastPara="1" wrap="square" lIns="99510" tIns="49740" rIns="99510" bIns="49740" anchor="ctr" anchorCtr="0">
            <a:noAutofit/>
          </a:bodyPr>
          <a:lstStyle/>
          <a:p>
            <a:pPr algn="ctr"/>
            <a:r>
              <a:rPr lang="en-US" sz="2640" b="1">
                <a:solidFill>
                  <a:srgbClr val="000000"/>
                </a:solidFill>
                <a:latin typeface="Calibri"/>
                <a:ea typeface="Calibri"/>
                <a:cs typeface="Calibri"/>
                <a:sym typeface="Calibri"/>
              </a:rPr>
              <a:t>Update on the Dark-Target aerosol retrieval project</a:t>
            </a:r>
            <a:br>
              <a:rPr lang="en-US" sz="1440" b="1">
                <a:solidFill>
                  <a:srgbClr val="000000"/>
                </a:solidFill>
                <a:latin typeface="Calibri"/>
                <a:ea typeface="Calibri"/>
                <a:cs typeface="Calibri"/>
                <a:sym typeface="Calibri"/>
              </a:rPr>
            </a:br>
            <a:endParaRPr sz="720" b="1">
              <a:solidFill>
                <a:srgbClr val="000000"/>
              </a:solidFill>
              <a:latin typeface="Calibri"/>
              <a:ea typeface="Calibri"/>
              <a:cs typeface="Calibri"/>
              <a:sym typeface="Calibri"/>
            </a:endParaRPr>
          </a:p>
          <a:p>
            <a:pPr algn="ctr"/>
            <a:r>
              <a:rPr lang="en-US" sz="1440" b="1">
                <a:solidFill>
                  <a:srgbClr val="000000"/>
                </a:solidFill>
                <a:latin typeface="Calibri"/>
                <a:ea typeface="Calibri"/>
                <a:cs typeface="Calibri"/>
                <a:sym typeface="Calibri"/>
              </a:rPr>
              <a:t>R. Levy</a:t>
            </a:r>
            <a:r>
              <a:rPr lang="en-US" sz="1440" b="1" baseline="30000">
                <a:solidFill>
                  <a:srgbClr val="000000"/>
                </a:solidFill>
                <a:latin typeface="Calibri"/>
                <a:ea typeface="Calibri"/>
                <a:cs typeface="Calibri"/>
                <a:sym typeface="Calibri"/>
              </a:rPr>
              <a:t>1</a:t>
            </a:r>
            <a:r>
              <a:rPr lang="en-US" sz="1440" b="1">
                <a:solidFill>
                  <a:srgbClr val="000000"/>
                </a:solidFill>
                <a:latin typeface="Calibri"/>
                <a:ea typeface="Calibri"/>
                <a:cs typeface="Calibri"/>
                <a:sym typeface="Calibri"/>
              </a:rPr>
              <a:t>, S. Mattoo</a:t>
            </a:r>
            <a:r>
              <a:rPr lang="en-US" sz="1440" b="1" baseline="30000">
                <a:solidFill>
                  <a:srgbClr val="000000"/>
                </a:solidFill>
                <a:latin typeface="Calibri"/>
                <a:ea typeface="Calibri"/>
                <a:cs typeface="Calibri"/>
                <a:sym typeface="Calibri"/>
              </a:rPr>
              <a:t>2</a:t>
            </a:r>
            <a:r>
              <a:rPr lang="en-US" sz="1440" b="1">
                <a:solidFill>
                  <a:srgbClr val="000000"/>
                </a:solidFill>
                <a:latin typeface="Calibri"/>
                <a:ea typeface="Calibri"/>
                <a:cs typeface="Calibri"/>
                <a:sym typeface="Calibri"/>
              </a:rPr>
              <a:t>, V. Sawyer</a:t>
            </a:r>
            <a:r>
              <a:rPr lang="en-US" sz="1440" b="1" baseline="30000">
                <a:solidFill>
                  <a:srgbClr val="000000"/>
                </a:solidFill>
                <a:latin typeface="Calibri"/>
                <a:ea typeface="Calibri"/>
                <a:cs typeface="Calibri"/>
                <a:sym typeface="Calibri"/>
              </a:rPr>
              <a:t>2</a:t>
            </a:r>
            <a:r>
              <a:rPr lang="en-US" sz="1440" b="1">
                <a:solidFill>
                  <a:srgbClr val="000000"/>
                </a:solidFill>
                <a:latin typeface="Calibri"/>
                <a:ea typeface="Calibri"/>
                <a:cs typeface="Calibri"/>
                <a:sym typeface="Calibri"/>
              </a:rPr>
              <a:t>, Y. Zhou</a:t>
            </a:r>
            <a:r>
              <a:rPr lang="en-US" sz="1440" b="1" baseline="30000">
                <a:solidFill>
                  <a:srgbClr val="000000"/>
                </a:solidFill>
                <a:latin typeface="Calibri"/>
                <a:ea typeface="Calibri"/>
                <a:cs typeface="Calibri"/>
                <a:sym typeface="Calibri"/>
              </a:rPr>
              <a:t>3</a:t>
            </a:r>
            <a:r>
              <a:rPr lang="en-US" sz="1440" b="1">
                <a:solidFill>
                  <a:srgbClr val="000000"/>
                </a:solidFill>
                <a:latin typeface="Calibri"/>
                <a:ea typeface="Calibri"/>
                <a:cs typeface="Calibri"/>
                <a:sym typeface="Calibri"/>
              </a:rPr>
              <a:t>, Y. Shi</a:t>
            </a:r>
            <a:r>
              <a:rPr lang="en-US" sz="1440" b="1" baseline="30000">
                <a:solidFill>
                  <a:srgbClr val="000000"/>
                </a:solidFill>
                <a:latin typeface="Calibri"/>
                <a:ea typeface="Calibri"/>
                <a:cs typeface="Calibri"/>
                <a:sym typeface="Calibri"/>
              </a:rPr>
              <a:t>3</a:t>
            </a:r>
            <a:r>
              <a:rPr lang="en-US" sz="1440" b="1">
                <a:solidFill>
                  <a:srgbClr val="000000"/>
                </a:solidFill>
                <a:latin typeface="Calibri"/>
                <a:ea typeface="Calibri"/>
                <a:cs typeface="Calibri"/>
                <a:sym typeface="Calibri"/>
              </a:rPr>
              <a:t>, M. Kim</a:t>
            </a:r>
            <a:r>
              <a:rPr lang="en-US" sz="1440" b="1" baseline="30000">
                <a:solidFill>
                  <a:srgbClr val="000000"/>
                </a:solidFill>
                <a:latin typeface="Calibri"/>
                <a:ea typeface="Calibri"/>
                <a:cs typeface="Calibri"/>
                <a:sym typeface="Calibri"/>
              </a:rPr>
              <a:t>4</a:t>
            </a:r>
            <a:r>
              <a:rPr lang="en-US" sz="1440" b="1">
                <a:solidFill>
                  <a:srgbClr val="000000"/>
                </a:solidFill>
                <a:latin typeface="Calibri"/>
                <a:ea typeface="Calibri"/>
                <a:cs typeface="Calibri"/>
                <a:sym typeface="Calibri"/>
              </a:rPr>
              <a:t>, R. Kleidman</a:t>
            </a:r>
            <a:r>
              <a:rPr lang="en-US" sz="1440" b="1" baseline="30000">
                <a:solidFill>
                  <a:srgbClr val="000000"/>
                </a:solidFill>
                <a:latin typeface="Calibri"/>
                <a:ea typeface="Calibri"/>
                <a:cs typeface="Calibri"/>
                <a:sym typeface="Calibri"/>
              </a:rPr>
              <a:t>2</a:t>
            </a:r>
            <a:r>
              <a:rPr lang="en-US" sz="1440" b="1">
                <a:solidFill>
                  <a:srgbClr val="000000"/>
                </a:solidFill>
                <a:latin typeface="Calibri"/>
                <a:ea typeface="Calibri"/>
                <a:cs typeface="Calibri"/>
                <a:sym typeface="Calibri"/>
              </a:rPr>
              <a:t>, P. Gupta</a:t>
            </a:r>
            <a:r>
              <a:rPr lang="en-US" sz="1440" b="1" baseline="30000">
                <a:solidFill>
                  <a:srgbClr val="000000"/>
                </a:solidFill>
                <a:latin typeface="Calibri"/>
                <a:ea typeface="Calibri"/>
                <a:cs typeface="Calibri"/>
                <a:sym typeface="Calibri"/>
              </a:rPr>
              <a:t>5</a:t>
            </a:r>
            <a:r>
              <a:rPr lang="en-US" sz="1440" b="1">
                <a:solidFill>
                  <a:srgbClr val="000000"/>
                </a:solidFill>
                <a:latin typeface="Calibri"/>
                <a:ea typeface="Calibri"/>
                <a:cs typeface="Calibri"/>
                <a:sym typeface="Calibri"/>
              </a:rPr>
              <a:t>, Z. Zhang</a:t>
            </a:r>
            <a:r>
              <a:rPr lang="en-US" sz="1440" b="1" baseline="30000">
                <a:solidFill>
                  <a:srgbClr val="000000"/>
                </a:solidFill>
                <a:latin typeface="Calibri"/>
                <a:ea typeface="Calibri"/>
                <a:cs typeface="Calibri"/>
                <a:sym typeface="Calibri"/>
              </a:rPr>
              <a:t>6</a:t>
            </a:r>
            <a:r>
              <a:rPr lang="en-US" sz="1440" b="1">
                <a:solidFill>
                  <a:srgbClr val="000000"/>
                </a:solidFill>
                <a:latin typeface="Calibri"/>
                <a:ea typeface="Calibri"/>
                <a:cs typeface="Calibri"/>
                <a:sym typeface="Calibri"/>
              </a:rPr>
              <a:t>, S. Gassó</a:t>
            </a:r>
            <a:r>
              <a:rPr lang="en-US" sz="1440" b="1" baseline="30000">
                <a:solidFill>
                  <a:srgbClr val="000000"/>
                </a:solidFill>
                <a:latin typeface="Calibri"/>
                <a:ea typeface="Calibri"/>
                <a:cs typeface="Calibri"/>
                <a:sym typeface="Calibri"/>
              </a:rPr>
              <a:t>7</a:t>
            </a:r>
            <a:r>
              <a:rPr lang="en-US" sz="1440" b="1">
                <a:solidFill>
                  <a:srgbClr val="000000"/>
                </a:solidFill>
                <a:latin typeface="Calibri"/>
                <a:ea typeface="Calibri"/>
                <a:cs typeface="Calibri"/>
                <a:sym typeface="Calibri"/>
              </a:rPr>
              <a:t>, L. Remer</a:t>
            </a:r>
            <a:r>
              <a:rPr lang="en-US" sz="1440" b="1" baseline="30000">
                <a:solidFill>
                  <a:srgbClr val="000000"/>
                </a:solidFill>
                <a:latin typeface="Calibri"/>
                <a:ea typeface="Calibri"/>
                <a:cs typeface="Calibri"/>
                <a:sym typeface="Calibri"/>
              </a:rPr>
              <a:t>8</a:t>
            </a:r>
            <a:endParaRPr sz="2160"/>
          </a:p>
          <a:p>
            <a:pPr algn="ctr"/>
            <a:r>
              <a:rPr lang="en-US" sz="1440" b="1" baseline="30000">
                <a:solidFill>
                  <a:srgbClr val="000000"/>
                </a:solidFill>
                <a:latin typeface="Calibri"/>
                <a:ea typeface="Calibri"/>
                <a:cs typeface="Calibri"/>
                <a:sym typeface="Calibri"/>
              </a:rPr>
              <a:t>1</a:t>
            </a:r>
            <a:r>
              <a:rPr lang="en-US" sz="1440" b="1">
                <a:solidFill>
                  <a:srgbClr val="000000"/>
                </a:solidFill>
                <a:latin typeface="Calibri"/>
                <a:ea typeface="Calibri"/>
                <a:cs typeface="Calibri"/>
                <a:sym typeface="Calibri"/>
              </a:rPr>
              <a:t>GSFC/613, </a:t>
            </a:r>
            <a:r>
              <a:rPr lang="en-US" sz="1440" b="1" baseline="30000">
                <a:solidFill>
                  <a:srgbClr val="000000"/>
                </a:solidFill>
                <a:latin typeface="Calibri"/>
                <a:ea typeface="Calibri"/>
                <a:cs typeface="Calibri"/>
                <a:sym typeface="Calibri"/>
              </a:rPr>
              <a:t>2</a:t>
            </a:r>
            <a:r>
              <a:rPr lang="en-US" sz="1440" b="1">
                <a:solidFill>
                  <a:srgbClr val="000000"/>
                </a:solidFill>
                <a:latin typeface="Calibri"/>
                <a:ea typeface="Calibri"/>
                <a:cs typeface="Calibri"/>
                <a:sym typeface="Calibri"/>
              </a:rPr>
              <a:t>SSAI/613, </a:t>
            </a:r>
            <a:r>
              <a:rPr lang="en-US" sz="1440" b="1" baseline="30000">
                <a:solidFill>
                  <a:srgbClr val="000000"/>
                </a:solidFill>
                <a:latin typeface="Calibri"/>
                <a:ea typeface="Calibri"/>
                <a:cs typeface="Calibri"/>
                <a:sym typeface="Calibri"/>
              </a:rPr>
              <a:t>3</a:t>
            </a:r>
            <a:r>
              <a:rPr lang="en-US" sz="1440" b="1">
                <a:solidFill>
                  <a:srgbClr val="000000"/>
                </a:solidFill>
                <a:latin typeface="Calibri"/>
                <a:ea typeface="Calibri"/>
                <a:cs typeface="Calibri"/>
                <a:sym typeface="Calibri"/>
              </a:rPr>
              <a:t>UMBC/613, </a:t>
            </a:r>
            <a:r>
              <a:rPr lang="en-US" sz="1440" b="1" baseline="30000">
                <a:solidFill>
                  <a:srgbClr val="000000"/>
                </a:solidFill>
                <a:latin typeface="Calibri"/>
                <a:ea typeface="Calibri"/>
                <a:cs typeface="Calibri"/>
                <a:sym typeface="Calibri"/>
              </a:rPr>
              <a:t>4</a:t>
            </a:r>
            <a:r>
              <a:rPr lang="en-US" sz="1440" b="1">
                <a:solidFill>
                  <a:srgbClr val="000000"/>
                </a:solidFill>
                <a:latin typeface="Calibri"/>
                <a:ea typeface="Calibri"/>
                <a:cs typeface="Calibri"/>
                <a:sym typeface="Calibri"/>
              </a:rPr>
              <a:t>NPP/613, </a:t>
            </a:r>
            <a:r>
              <a:rPr lang="en-US" sz="1440" b="1" baseline="30000">
                <a:solidFill>
                  <a:srgbClr val="000000"/>
                </a:solidFill>
                <a:latin typeface="Calibri"/>
                <a:ea typeface="Calibri"/>
                <a:cs typeface="Calibri"/>
                <a:sym typeface="Calibri"/>
              </a:rPr>
              <a:t>5</a:t>
            </a:r>
            <a:r>
              <a:rPr lang="en-US" sz="1440" b="1">
                <a:solidFill>
                  <a:srgbClr val="000000"/>
                </a:solidFill>
                <a:latin typeface="Calibri"/>
                <a:ea typeface="Calibri"/>
                <a:cs typeface="Calibri"/>
                <a:sym typeface="Calibri"/>
              </a:rPr>
              <a:t>USRA/MSFC, </a:t>
            </a:r>
            <a:r>
              <a:rPr lang="en-US" sz="1440" b="1" baseline="30000">
                <a:solidFill>
                  <a:srgbClr val="000000"/>
                </a:solidFill>
                <a:latin typeface="Calibri"/>
                <a:ea typeface="Calibri"/>
                <a:cs typeface="Calibri"/>
                <a:sym typeface="Calibri"/>
              </a:rPr>
              <a:t>6</a:t>
            </a:r>
            <a:r>
              <a:rPr lang="en-US" sz="1440" b="1">
                <a:solidFill>
                  <a:srgbClr val="000000"/>
                </a:solidFill>
                <a:latin typeface="Calibri"/>
                <a:ea typeface="Calibri"/>
                <a:cs typeface="Calibri"/>
                <a:sym typeface="Calibri"/>
              </a:rPr>
              <a:t>ADNET/610, </a:t>
            </a:r>
            <a:r>
              <a:rPr lang="en-US" sz="1440" b="1" baseline="30000">
                <a:solidFill>
                  <a:srgbClr val="000000"/>
                </a:solidFill>
                <a:latin typeface="Calibri"/>
                <a:ea typeface="Calibri"/>
                <a:cs typeface="Calibri"/>
                <a:sym typeface="Calibri"/>
              </a:rPr>
              <a:t>7</a:t>
            </a:r>
            <a:r>
              <a:rPr lang="en-US" sz="1440" b="1">
                <a:solidFill>
                  <a:srgbClr val="000000"/>
                </a:solidFill>
                <a:latin typeface="Calibri"/>
                <a:ea typeface="Calibri"/>
                <a:cs typeface="Calibri"/>
                <a:sym typeface="Calibri"/>
              </a:rPr>
              <a:t>ESSIC/613, </a:t>
            </a:r>
            <a:r>
              <a:rPr lang="en-US" sz="1440" b="1" baseline="30000">
                <a:solidFill>
                  <a:srgbClr val="000000"/>
                </a:solidFill>
                <a:latin typeface="Calibri"/>
                <a:ea typeface="Calibri"/>
                <a:cs typeface="Calibri"/>
                <a:sym typeface="Calibri"/>
              </a:rPr>
              <a:t>8</a:t>
            </a:r>
            <a:r>
              <a:rPr lang="en-US" sz="1440" b="1">
                <a:solidFill>
                  <a:srgbClr val="000000"/>
                </a:solidFill>
                <a:latin typeface="Calibri"/>
                <a:ea typeface="Calibri"/>
                <a:cs typeface="Calibri"/>
                <a:sym typeface="Calibri"/>
              </a:rPr>
              <a:t>JCET/UMBC </a:t>
            </a:r>
            <a:endParaRPr sz="2160"/>
          </a:p>
          <a:p>
            <a:pPr algn="ctr"/>
            <a:endParaRPr sz="1440" b="1" baseline="30000">
              <a:solidFill>
                <a:srgbClr val="000000"/>
              </a:solidFill>
              <a:latin typeface="Calibri"/>
              <a:ea typeface="Calibri"/>
              <a:cs typeface="Calibri"/>
              <a:sym typeface="Calibri"/>
            </a:endParaRPr>
          </a:p>
        </p:txBody>
      </p:sp>
      <p:pic>
        <p:nvPicPr>
          <p:cNvPr id="93" name="Google Shape;93;p2"/>
          <p:cNvPicPr preferRelativeResize="0"/>
          <p:nvPr/>
        </p:nvPicPr>
        <p:blipFill rotWithShape="1">
          <a:blip r:embed="rId3">
            <a:alphaModFix/>
          </a:blip>
          <a:srcRect/>
          <a:stretch/>
        </p:blipFill>
        <p:spPr>
          <a:xfrm>
            <a:off x="883919" y="174253"/>
            <a:ext cx="746213" cy="775037"/>
          </a:xfrm>
          <a:prstGeom prst="rect">
            <a:avLst/>
          </a:prstGeom>
          <a:noFill/>
          <a:ln>
            <a:noFill/>
          </a:ln>
        </p:spPr>
      </p:pic>
      <p:pic>
        <p:nvPicPr>
          <p:cNvPr id="94" name="Google Shape;94;p2"/>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4212752" y="2417033"/>
            <a:ext cx="7004550" cy="857790"/>
          </a:xfrm>
          <a:prstGeom prst="rect">
            <a:avLst/>
          </a:prstGeom>
          <a:noFill/>
          <a:ln>
            <a:noFill/>
          </a:ln>
        </p:spPr>
      </p:pic>
      <p:pic>
        <p:nvPicPr>
          <p:cNvPr id="95" name="Google Shape;95;p2"/>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4907341" y="3385072"/>
            <a:ext cx="6309960" cy="915840"/>
          </a:xfrm>
          <a:prstGeom prst="rect">
            <a:avLst/>
          </a:prstGeom>
          <a:noFill/>
          <a:ln>
            <a:noFill/>
          </a:ln>
        </p:spPr>
      </p:pic>
      <p:pic>
        <p:nvPicPr>
          <p:cNvPr id="96" name="Google Shape;96;p2"/>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7645261" y="4411163"/>
            <a:ext cx="3541589" cy="775050"/>
          </a:xfrm>
          <a:prstGeom prst="rect">
            <a:avLst/>
          </a:prstGeom>
          <a:noFill/>
          <a:ln>
            <a:noFill/>
          </a:ln>
        </p:spPr>
      </p:pic>
      <p:sp>
        <p:nvSpPr>
          <p:cNvPr id="97" name="Google Shape;97;p2"/>
          <p:cNvSpPr txBox="1"/>
          <p:nvPr/>
        </p:nvSpPr>
        <p:spPr>
          <a:xfrm>
            <a:off x="7562221" y="4316258"/>
            <a:ext cx="2758320" cy="365040"/>
          </a:xfrm>
          <a:prstGeom prst="rect">
            <a:avLst/>
          </a:prstGeom>
          <a:noFill/>
          <a:ln>
            <a:noFill/>
          </a:ln>
        </p:spPr>
        <p:txBody>
          <a:bodyPr spcFirstLastPara="1" wrap="square" lIns="109710" tIns="109710" rIns="109710" bIns="109710" anchor="t" anchorCtr="0">
            <a:noAutofit/>
          </a:bodyPr>
          <a:lstStyle/>
          <a:p>
            <a:r>
              <a:rPr lang="en-US" sz="1440" b="1">
                <a:solidFill>
                  <a:srgbClr val="B45F06"/>
                </a:solidFill>
                <a:highlight>
                  <a:srgbClr val="FDFDFD"/>
                </a:highlight>
              </a:rPr>
              <a:t>VIIRS/SNPP</a:t>
            </a:r>
            <a:endParaRPr sz="2160" b="1">
              <a:solidFill>
                <a:srgbClr val="B45F06"/>
              </a:solidFill>
            </a:endParaRPr>
          </a:p>
        </p:txBody>
      </p:sp>
      <p:sp>
        <p:nvSpPr>
          <p:cNvPr id="98" name="Google Shape;98;p2"/>
          <p:cNvSpPr txBox="1"/>
          <p:nvPr/>
        </p:nvSpPr>
        <p:spPr>
          <a:xfrm>
            <a:off x="6459174" y="1957085"/>
            <a:ext cx="4978400" cy="498600"/>
          </a:xfrm>
          <a:prstGeom prst="rect">
            <a:avLst/>
          </a:prstGeom>
          <a:noFill/>
          <a:ln>
            <a:noFill/>
          </a:ln>
        </p:spPr>
        <p:txBody>
          <a:bodyPr spcFirstLastPara="1" wrap="square" lIns="109710" tIns="109710" rIns="109710" bIns="109710" anchor="t" anchorCtr="0">
            <a:noAutofit/>
          </a:bodyPr>
          <a:lstStyle/>
          <a:p>
            <a:r>
              <a:rPr lang="en-US" sz="2160" dirty="0">
                <a:latin typeface="Calibri"/>
                <a:ea typeface="Calibri"/>
                <a:cs typeface="Calibri"/>
                <a:sym typeface="Calibri"/>
              </a:rPr>
              <a:t>https://atmosphere-</a:t>
            </a:r>
            <a:r>
              <a:rPr lang="en-US" sz="2160" dirty="0" err="1">
                <a:latin typeface="Calibri"/>
                <a:ea typeface="Calibri"/>
                <a:cs typeface="Calibri"/>
                <a:sym typeface="Calibri"/>
              </a:rPr>
              <a:t>imager.gsfc.nasa.gov</a:t>
            </a:r>
            <a:r>
              <a:rPr lang="en-US" sz="2160" dirty="0">
                <a:latin typeface="Calibri"/>
                <a:ea typeface="Calibri"/>
                <a:cs typeface="Calibri"/>
                <a:sym typeface="Calibri"/>
              </a:rPr>
              <a:t>/</a:t>
            </a:r>
            <a:endParaRPr sz="2160" dirty="0">
              <a:latin typeface="Calibri"/>
              <a:ea typeface="Calibri"/>
              <a:cs typeface="Calibri"/>
              <a:sym typeface="Calibri"/>
            </a:endParaRPr>
          </a:p>
        </p:txBody>
      </p:sp>
      <p:pic>
        <p:nvPicPr>
          <p:cNvPr id="99" name="Google Shape;99;p2"/>
          <p:cNvPicPr preferRelativeResize="0"/>
          <p:nvPr/>
        </p:nvPicPr>
        <p:blipFill rotWithShape="1">
          <a:blip r:embed="rId7">
            <a:alphaModFix/>
          </a:blip>
          <a:srcRect/>
          <a:stretch/>
        </p:blipFill>
        <p:spPr>
          <a:xfrm>
            <a:off x="974699" y="3522477"/>
            <a:ext cx="3541589" cy="2379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a2a76ce6eb_0_19"/>
          <p:cNvSpPr txBox="1">
            <a:spLocks noGrp="1"/>
          </p:cNvSpPr>
          <p:nvPr>
            <p:ph type="sldNum" idx="12"/>
          </p:nvPr>
        </p:nvSpPr>
        <p:spPr>
          <a:xfrm>
            <a:off x="8473440" y="6356350"/>
            <a:ext cx="2560320" cy="365040"/>
          </a:xfrm>
          <a:prstGeom prst="rect">
            <a:avLst/>
          </a:prstGeom>
          <a:noFill/>
          <a:ln>
            <a:noFill/>
          </a:ln>
        </p:spPr>
        <p:txBody>
          <a:bodyPr spcFirstLastPara="1" vert="horz" wrap="square" lIns="109710" tIns="54840" rIns="109710" bIns="54840" rtlCol="0" anchor="ctr" anchorCtr="0">
            <a:noAutofit/>
          </a:bodyPr>
          <a:lstStyle/>
          <a:p>
            <a:fld id="{00000000-1234-1234-1234-123412341234}" type="slidenum">
              <a:rPr lang="en-US"/>
              <a:pPr/>
              <a:t>12</a:t>
            </a:fld>
            <a:endParaRPr/>
          </a:p>
        </p:txBody>
      </p:sp>
      <p:cxnSp>
        <p:nvCxnSpPr>
          <p:cNvPr id="106" name="Google Shape;106;ga2a76ce6eb_0_19"/>
          <p:cNvCxnSpPr/>
          <p:nvPr/>
        </p:nvCxnSpPr>
        <p:spPr>
          <a:xfrm>
            <a:off x="2070840" y="701400"/>
            <a:ext cx="9429840" cy="17280"/>
          </a:xfrm>
          <a:prstGeom prst="straightConnector1">
            <a:avLst/>
          </a:prstGeom>
          <a:noFill/>
          <a:ln w="25400" cap="flat" cmpd="sng">
            <a:solidFill>
              <a:srgbClr val="519ACC"/>
            </a:solidFill>
            <a:prstDash val="solid"/>
            <a:round/>
            <a:headEnd type="none" w="sm" len="sm"/>
            <a:tailEnd type="none" w="sm" len="sm"/>
          </a:ln>
        </p:spPr>
      </p:cxnSp>
      <p:sp>
        <p:nvSpPr>
          <p:cNvPr id="107" name="Google Shape;107;ga2a76ce6eb_0_19"/>
          <p:cNvSpPr txBox="1"/>
          <p:nvPr/>
        </p:nvSpPr>
        <p:spPr>
          <a:xfrm>
            <a:off x="624115" y="837780"/>
            <a:ext cx="11103428" cy="5735520"/>
          </a:xfrm>
          <a:prstGeom prst="rect">
            <a:avLst/>
          </a:prstGeom>
          <a:solidFill>
            <a:srgbClr val="D6E3BC"/>
          </a:solidFill>
          <a:ln>
            <a:noFill/>
          </a:ln>
        </p:spPr>
        <p:txBody>
          <a:bodyPr spcFirstLastPara="1" wrap="square" lIns="109710" tIns="54840" rIns="109710" bIns="54840" anchor="t" anchorCtr="0">
            <a:noAutofit/>
          </a:bodyPr>
          <a:lstStyle/>
          <a:p>
            <a:pPr marL="548640" indent="-396240">
              <a:spcBef>
                <a:spcPts val="240"/>
              </a:spcBef>
              <a:buSzPts val="1600"/>
              <a:buChar char="●"/>
            </a:pPr>
            <a:r>
              <a:rPr lang="en-US" sz="1920" u="sng" dirty="0"/>
              <a:t>Senior Review</a:t>
            </a:r>
            <a:r>
              <a:rPr lang="en-US" sz="1920" dirty="0"/>
              <a:t>:  Terra/Aqua algorithm maintenance (MODIS)</a:t>
            </a:r>
            <a:endParaRPr sz="1920" dirty="0"/>
          </a:p>
          <a:p>
            <a:pPr marL="1097280" lvl="1" indent="-396240">
              <a:buSzPts val="1600"/>
              <a:buChar char="○"/>
            </a:pPr>
            <a:r>
              <a:rPr lang="en-US" sz="1920" dirty="0"/>
              <a:t>Ensures DT is running on MODIS (C061), fix bugs, </a:t>
            </a:r>
            <a:r>
              <a:rPr lang="en-US" sz="1920" dirty="0" err="1"/>
              <a:t>MsWG</a:t>
            </a:r>
            <a:r>
              <a:rPr lang="en-US" sz="1920" dirty="0"/>
              <a:t> calibration</a:t>
            </a:r>
            <a:endParaRPr sz="1920" dirty="0"/>
          </a:p>
          <a:p>
            <a:pPr marL="1097280" lvl="1" indent="-396240">
              <a:buSzPts val="1600"/>
              <a:buChar char="○"/>
            </a:pPr>
            <a:r>
              <a:rPr lang="en-US" sz="1920" dirty="0"/>
              <a:t>Global view of aerosol ‘trends’</a:t>
            </a:r>
            <a:endParaRPr sz="1920" dirty="0"/>
          </a:p>
          <a:p>
            <a:pPr marL="1097280" lvl="1" indent="-396240">
              <a:buSzPts val="1600"/>
              <a:buChar char="○"/>
            </a:pPr>
            <a:r>
              <a:rPr lang="en-US" sz="1920" dirty="0"/>
              <a:t>Ensured ‘Beta’ version for VIIRS (001) would be available</a:t>
            </a:r>
            <a:endParaRPr sz="1920" dirty="0"/>
          </a:p>
          <a:p>
            <a:pPr marL="1097280" lvl="1" indent="-396240">
              <a:buSzPts val="1600"/>
              <a:buChar char="○"/>
            </a:pPr>
            <a:r>
              <a:rPr lang="en-US" sz="1920" dirty="0"/>
              <a:t>Near Real Time (NRT)</a:t>
            </a:r>
            <a:endParaRPr sz="1920" dirty="0"/>
          </a:p>
          <a:p>
            <a:pPr marL="1097280" lvl="1" indent="-396240">
              <a:buSzPts val="1600"/>
              <a:buChar char="○"/>
            </a:pPr>
            <a:r>
              <a:rPr lang="en-US" sz="1920" dirty="0"/>
              <a:t>No major new science or improvements</a:t>
            </a:r>
            <a:endParaRPr sz="1920" dirty="0"/>
          </a:p>
          <a:p>
            <a:pPr marL="548640" indent="-396240">
              <a:buSzPts val="1600"/>
              <a:buChar char="●"/>
            </a:pPr>
            <a:r>
              <a:rPr lang="en-US" sz="1920" u="sng" dirty="0" err="1"/>
              <a:t>MEaSUREs</a:t>
            </a:r>
            <a:r>
              <a:rPr lang="en-US" sz="1920" dirty="0"/>
              <a:t>:  (Making Earth Science Data Records for Use in Research Environments):   </a:t>
            </a:r>
          </a:p>
          <a:p>
            <a:pPr marL="609600" lvl="1">
              <a:buSzPts val="1600"/>
            </a:pPr>
            <a:r>
              <a:rPr lang="en-US" sz="1920" b="1" dirty="0"/>
              <a:t>Porting DT to Geostationary and creating merged GEO/LEO</a:t>
            </a:r>
            <a:endParaRPr sz="1920" b="1" dirty="0"/>
          </a:p>
          <a:p>
            <a:pPr marL="1097280" lvl="1" indent="-396240">
              <a:buClr>
                <a:srgbClr val="FF0000"/>
              </a:buClr>
              <a:buSzPts val="1600"/>
              <a:buChar char="○"/>
            </a:pPr>
            <a:r>
              <a:rPr lang="en-US" sz="1920" dirty="0">
                <a:solidFill>
                  <a:srgbClr val="FF0000"/>
                </a:solidFill>
              </a:rPr>
              <a:t>Creating ‘The Package’:  modularizing the DT algorithm</a:t>
            </a:r>
            <a:endParaRPr sz="1920" dirty="0">
              <a:solidFill>
                <a:srgbClr val="FF0000"/>
              </a:solidFill>
            </a:endParaRPr>
          </a:p>
          <a:p>
            <a:pPr marL="1097280" lvl="1" indent="-396240">
              <a:buSzPts val="1600"/>
              <a:buChar char="○"/>
            </a:pPr>
            <a:r>
              <a:rPr lang="en-US" sz="1920" dirty="0"/>
              <a:t>Revisit over-land surface reflectance assumptions/parameterization</a:t>
            </a:r>
            <a:endParaRPr sz="1920" dirty="0"/>
          </a:p>
          <a:p>
            <a:pPr marL="1097280" lvl="1" indent="-396240">
              <a:buSzPts val="1600"/>
              <a:buChar char="○"/>
            </a:pPr>
            <a:r>
              <a:rPr lang="en-US" sz="1920" dirty="0"/>
              <a:t>GEO-LEO also now part of C. Hsu’s project (DT/Deep Blue merge)</a:t>
            </a:r>
            <a:endParaRPr sz="1920" dirty="0"/>
          </a:p>
          <a:p>
            <a:pPr marL="548640" indent="-396240">
              <a:buSzPts val="1600"/>
              <a:buChar char="●"/>
            </a:pPr>
            <a:r>
              <a:rPr lang="en-US" sz="1920" u="sng" dirty="0"/>
              <a:t>Terra Aqua SNPP Science</a:t>
            </a:r>
            <a:r>
              <a:rPr lang="en-US" sz="1920" dirty="0"/>
              <a:t>:  Levy group lead or participation (through 2020, ROSES-2020 is ‘pending’)</a:t>
            </a:r>
            <a:endParaRPr sz="1920" dirty="0"/>
          </a:p>
          <a:p>
            <a:pPr marL="1097280" lvl="1" indent="-396240">
              <a:buSzPts val="1600"/>
              <a:buChar char="○"/>
            </a:pPr>
            <a:r>
              <a:rPr lang="en-US" sz="1920" dirty="0"/>
              <a:t>Heavy aerosol retrieval (Smoke/Dust/Haze)</a:t>
            </a:r>
            <a:endParaRPr sz="1920" dirty="0"/>
          </a:p>
          <a:p>
            <a:pPr marL="1097280" lvl="1" indent="-396240">
              <a:buSzPts val="1600"/>
              <a:buChar char="○"/>
            </a:pPr>
            <a:r>
              <a:rPr lang="en-US" sz="1920" dirty="0"/>
              <a:t>Non-spherical dust over ocean</a:t>
            </a:r>
            <a:endParaRPr sz="1920" dirty="0"/>
          </a:p>
          <a:p>
            <a:pPr marL="1097280" lvl="1" indent="-396240">
              <a:buSzPts val="1600"/>
              <a:buChar char="○"/>
            </a:pPr>
            <a:r>
              <a:rPr lang="en-US" sz="1920" dirty="0"/>
              <a:t>Consistent aerosol models (join with UV observations, like VIIRS/OMPS)</a:t>
            </a:r>
            <a:endParaRPr sz="1920" dirty="0"/>
          </a:p>
          <a:p>
            <a:pPr marL="1097280" lvl="1" indent="-396240">
              <a:buSzPts val="1600"/>
              <a:buChar char="○"/>
            </a:pPr>
            <a:r>
              <a:rPr lang="en-US" sz="1920" dirty="0"/>
              <a:t>Trends of aerosol and fires over India</a:t>
            </a:r>
            <a:endParaRPr sz="1920" dirty="0"/>
          </a:p>
          <a:p>
            <a:pPr marL="548640" indent="-396240">
              <a:buSzPts val="1600"/>
              <a:buChar char="●"/>
            </a:pPr>
            <a:r>
              <a:rPr lang="en-US" sz="1920" u="sng" dirty="0"/>
              <a:t>PACE</a:t>
            </a:r>
            <a:r>
              <a:rPr lang="en-US" sz="1920" dirty="0"/>
              <a:t>:  Unifying DT, DB and OMI aerosol retrieval algorithms for OCI.</a:t>
            </a:r>
            <a:endParaRPr sz="1920" dirty="0"/>
          </a:p>
          <a:p>
            <a:pPr marL="548640" indent="-396240">
              <a:buSzPts val="1600"/>
              <a:buChar char="●"/>
            </a:pPr>
            <a:r>
              <a:rPr lang="en-US" sz="1920" u="sng" dirty="0" err="1"/>
              <a:t>Etc</a:t>
            </a:r>
            <a:r>
              <a:rPr lang="en-US" sz="1920" u="sng" dirty="0"/>
              <a:t>: </a:t>
            </a:r>
            <a:r>
              <a:rPr lang="en-US" sz="1920" dirty="0"/>
              <a:t> Participation in A-CCP/</a:t>
            </a:r>
            <a:r>
              <a:rPr lang="en-US" sz="1920" dirty="0" err="1"/>
              <a:t>AtmOS</a:t>
            </a:r>
            <a:r>
              <a:rPr lang="en-US" sz="1920" dirty="0"/>
              <a:t>, GOES-R project science, Goddard’s internal funding</a:t>
            </a:r>
            <a:endParaRPr sz="1920" dirty="0"/>
          </a:p>
        </p:txBody>
      </p:sp>
      <p:sp>
        <p:nvSpPr>
          <p:cNvPr id="108" name="Google Shape;108;ga2a76ce6eb_0_19"/>
          <p:cNvSpPr txBox="1"/>
          <p:nvPr/>
        </p:nvSpPr>
        <p:spPr>
          <a:xfrm>
            <a:off x="1277040" y="30720"/>
            <a:ext cx="9927360" cy="687960"/>
          </a:xfrm>
          <a:prstGeom prst="rect">
            <a:avLst/>
          </a:prstGeom>
          <a:noFill/>
          <a:ln>
            <a:noFill/>
          </a:ln>
        </p:spPr>
        <p:txBody>
          <a:bodyPr spcFirstLastPara="1" wrap="square" lIns="99510" tIns="49740" rIns="99510" bIns="49740" anchor="ctr" anchorCtr="0">
            <a:noAutofit/>
          </a:bodyPr>
          <a:lstStyle/>
          <a:p>
            <a:pPr algn="ctr">
              <a:lnSpc>
                <a:spcPct val="150000"/>
              </a:lnSpc>
              <a:spcBef>
                <a:spcPts val="240"/>
              </a:spcBef>
              <a:buSzPts val="1100"/>
            </a:pPr>
            <a:r>
              <a:rPr lang="en-US" sz="2400" b="1">
                <a:solidFill>
                  <a:schemeClr val="dk1"/>
                </a:solidFill>
                <a:latin typeface="Calibri"/>
                <a:ea typeface="Calibri"/>
                <a:cs typeface="Calibri"/>
                <a:sym typeface="Calibri"/>
              </a:rPr>
              <a:t>Dark Target funding sources (how we cobble together for MODIS and VIIRS)</a:t>
            </a:r>
            <a:endParaRPr sz="1440" b="1" baseline="30000">
              <a:solidFill>
                <a:srgbClr val="000000"/>
              </a:solidFill>
              <a:latin typeface="Calibri"/>
              <a:ea typeface="Calibri"/>
              <a:cs typeface="Calibri"/>
              <a:sym typeface="Calibri"/>
            </a:endParaRPr>
          </a:p>
        </p:txBody>
      </p:sp>
      <p:pic>
        <p:nvPicPr>
          <p:cNvPr id="109" name="Google Shape;109;ga2a76ce6eb_0_19"/>
          <p:cNvPicPr preferRelativeResize="0"/>
          <p:nvPr/>
        </p:nvPicPr>
        <p:blipFill rotWithShape="1">
          <a:blip r:embed="rId3">
            <a:alphaModFix/>
          </a:blip>
          <a:srcRect/>
          <a:stretch/>
        </p:blipFill>
        <p:spPr>
          <a:xfrm>
            <a:off x="883919" y="174253"/>
            <a:ext cx="746213" cy="7750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a2a76ce6eb_0_118"/>
          <p:cNvSpPr txBox="1">
            <a:spLocks noGrp="1"/>
          </p:cNvSpPr>
          <p:nvPr>
            <p:ph type="title"/>
          </p:nvPr>
        </p:nvSpPr>
        <p:spPr>
          <a:xfrm>
            <a:off x="1158240" y="1301448"/>
            <a:ext cx="9875520" cy="1143000"/>
          </a:xfrm>
          <a:prstGeom prst="rect">
            <a:avLst/>
          </a:prstGeom>
        </p:spPr>
        <p:txBody>
          <a:bodyPr spcFirstLastPara="1" vert="horz" wrap="square" lIns="109710" tIns="54840" rIns="109710" bIns="54840" rtlCol="0" anchor="ctr" anchorCtr="0">
            <a:noAutofit/>
          </a:bodyPr>
          <a:lstStyle/>
          <a:p>
            <a:pPr algn="ctr">
              <a:spcBef>
                <a:spcPts val="0"/>
              </a:spcBef>
            </a:pPr>
            <a:r>
              <a:rPr lang="en-US" dirty="0"/>
              <a:t>Some recent papers</a:t>
            </a:r>
            <a:endParaRPr dirty="0"/>
          </a:p>
        </p:txBody>
      </p:sp>
      <p:sp>
        <p:nvSpPr>
          <p:cNvPr id="116" name="Google Shape;116;ga2a76ce6eb_0_118"/>
          <p:cNvSpPr txBox="1">
            <a:spLocks noGrp="1"/>
          </p:cNvSpPr>
          <p:nvPr>
            <p:ph type="sldNum" idx="12"/>
          </p:nvPr>
        </p:nvSpPr>
        <p:spPr>
          <a:xfrm>
            <a:off x="8473440" y="6356350"/>
            <a:ext cx="2560320" cy="365040"/>
          </a:xfrm>
          <a:prstGeom prst="rect">
            <a:avLst/>
          </a:prstGeom>
        </p:spPr>
        <p:txBody>
          <a:bodyPr spcFirstLastPara="1" vert="horz" wrap="square" lIns="109710" tIns="54840" rIns="109710" bIns="54840" rtlCol="0" anchor="ctr" anchorCtr="0">
            <a:noAutofit/>
          </a:bodyPr>
          <a:lstStyle/>
          <a:p>
            <a:pPr>
              <a:buClr>
                <a:srgbClr val="000000"/>
              </a:buClr>
            </a:pPr>
            <a:fld id="{00000000-1234-1234-1234-123412341234}" type="slidenum">
              <a:rPr lang="en-US"/>
              <a:pPr>
                <a:buClr>
                  <a:srgbClr val="000000"/>
                </a:buClr>
              </a:pPr>
              <a:t>13</a:t>
            </a:fld>
            <a:endParaRPr/>
          </a:p>
        </p:txBody>
      </p:sp>
      <p:cxnSp>
        <p:nvCxnSpPr>
          <p:cNvPr id="117" name="Google Shape;117;ga2a76ce6eb_0_118"/>
          <p:cNvCxnSpPr/>
          <p:nvPr/>
        </p:nvCxnSpPr>
        <p:spPr>
          <a:xfrm>
            <a:off x="2070840" y="701400"/>
            <a:ext cx="9429840" cy="17280"/>
          </a:xfrm>
          <a:prstGeom prst="straightConnector1">
            <a:avLst/>
          </a:prstGeom>
          <a:noFill/>
          <a:ln w="25400" cap="flat" cmpd="sng">
            <a:solidFill>
              <a:srgbClr val="519ACC"/>
            </a:solidFill>
            <a:prstDash val="solid"/>
            <a:round/>
            <a:headEnd type="none" w="sm" len="sm"/>
            <a:tailEnd type="none" w="sm" len="sm"/>
          </a:ln>
        </p:spPr>
      </p:cxnSp>
      <p:pic>
        <p:nvPicPr>
          <p:cNvPr id="118" name="Google Shape;118;ga2a76ce6eb_0_118"/>
          <p:cNvPicPr preferRelativeResize="0"/>
          <p:nvPr/>
        </p:nvPicPr>
        <p:blipFill rotWithShape="1">
          <a:blip r:embed="rId3">
            <a:alphaModFix/>
          </a:blip>
          <a:srcRect/>
          <a:stretch/>
        </p:blipFill>
        <p:spPr>
          <a:xfrm>
            <a:off x="883919" y="174253"/>
            <a:ext cx="746213" cy="7750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ga2a76ce6eb_0_125"/>
          <p:cNvPicPr preferRelativeResize="0"/>
          <p:nvPr/>
        </p:nvPicPr>
        <p:blipFill>
          <a:blip r:embed="rId3">
            <a:alphaModFix/>
          </a:blip>
          <a:stretch>
            <a:fillRect/>
          </a:stretch>
        </p:blipFill>
        <p:spPr>
          <a:xfrm>
            <a:off x="833340" y="3430261"/>
            <a:ext cx="4912740" cy="3133290"/>
          </a:xfrm>
          <a:prstGeom prst="rect">
            <a:avLst/>
          </a:prstGeom>
          <a:noFill/>
          <a:ln>
            <a:noFill/>
          </a:ln>
        </p:spPr>
      </p:pic>
      <p:sp>
        <p:nvSpPr>
          <p:cNvPr id="125" name="Google Shape;125;ga2a76ce6eb_0_125"/>
          <p:cNvSpPr txBox="1">
            <a:spLocks noGrp="1"/>
          </p:cNvSpPr>
          <p:nvPr>
            <p:ph type="title"/>
          </p:nvPr>
        </p:nvSpPr>
        <p:spPr>
          <a:xfrm>
            <a:off x="1179810" y="174240"/>
            <a:ext cx="10321920" cy="632160"/>
          </a:xfrm>
          <a:prstGeom prst="rect">
            <a:avLst/>
          </a:prstGeom>
        </p:spPr>
        <p:txBody>
          <a:bodyPr spcFirstLastPara="1" vert="horz" wrap="square" lIns="109710" tIns="54840" rIns="109710" bIns="54840" rtlCol="0" anchor="ctr" anchorCtr="0">
            <a:noAutofit/>
          </a:bodyPr>
          <a:lstStyle/>
          <a:p>
            <a:pPr algn="ctr">
              <a:spcBef>
                <a:spcPts val="0"/>
              </a:spcBef>
            </a:pPr>
            <a:r>
              <a:rPr lang="en-US" sz="2520" b="1" dirty="0">
                <a:solidFill>
                  <a:srgbClr val="000000"/>
                </a:solidFill>
              </a:rPr>
              <a:t>Using VIIRS SNPP to continue MODIS for a Climate Data Record</a:t>
            </a:r>
            <a:endParaRPr sz="2520" b="1" dirty="0">
              <a:solidFill>
                <a:srgbClr val="000000"/>
              </a:solidFill>
            </a:endParaRPr>
          </a:p>
          <a:p>
            <a:pPr algn="ctr">
              <a:spcBef>
                <a:spcPts val="0"/>
              </a:spcBef>
            </a:pPr>
            <a:r>
              <a:rPr lang="en-US" sz="1560" b="1" dirty="0">
                <a:solidFill>
                  <a:srgbClr val="FF0000"/>
                </a:solidFill>
              </a:rPr>
              <a:t>Virginia Sawyer, </a:t>
            </a:r>
            <a:r>
              <a:rPr lang="en-US" sz="1560" b="1" dirty="0">
                <a:solidFill>
                  <a:srgbClr val="000000"/>
                </a:solidFill>
              </a:rPr>
              <a:t>Robert C. Levy, Shana </a:t>
            </a:r>
            <a:r>
              <a:rPr lang="en-US" sz="1560" b="1" dirty="0" err="1">
                <a:solidFill>
                  <a:srgbClr val="000000"/>
                </a:solidFill>
              </a:rPr>
              <a:t>Mattoo</a:t>
            </a:r>
            <a:r>
              <a:rPr lang="en-US" sz="1560" b="1" dirty="0">
                <a:solidFill>
                  <a:srgbClr val="000000"/>
                </a:solidFill>
              </a:rPr>
              <a:t>, Geoff </a:t>
            </a:r>
            <a:r>
              <a:rPr lang="en-US" sz="1560" b="1" dirty="0" err="1">
                <a:solidFill>
                  <a:srgbClr val="000000"/>
                </a:solidFill>
              </a:rPr>
              <a:t>Cureton,Yingxi</a:t>
            </a:r>
            <a:r>
              <a:rPr lang="en-US" sz="1560" b="1" dirty="0">
                <a:solidFill>
                  <a:srgbClr val="000000"/>
                </a:solidFill>
              </a:rPr>
              <a:t> Shi, Lorraine Remer</a:t>
            </a:r>
            <a:endParaRPr sz="2520" b="1" dirty="0">
              <a:solidFill>
                <a:srgbClr val="000000"/>
              </a:solidFill>
            </a:endParaRPr>
          </a:p>
        </p:txBody>
      </p:sp>
      <p:sp>
        <p:nvSpPr>
          <p:cNvPr id="126" name="Google Shape;126;ga2a76ce6eb_0_125"/>
          <p:cNvSpPr txBox="1">
            <a:spLocks noGrp="1"/>
          </p:cNvSpPr>
          <p:nvPr>
            <p:ph type="sldNum" idx="12"/>
          </p:nvPr>
        </p:nvSpPr>
        <p:spPr>
          <a:xfrm>
            <a:off x="8473440" y="6356350"/>
            <a:ext cx="2560320" cy="365040"/>
          </a:xfrm>
          <a:prstGeom prst="rect">
            <a:avLst/>
          </a:prstGeom>
        </p:spPr>
        <p:txBody>
          <a:bodyPr spcFirstLastPara="1" vert="horz" wrap="square" lIns="109710" tIns="54840" rIns="109710" bIns="54840" rtlCol="0" anchor="ctr" anchorCtr="0">
            <a:noAutofit/>
          </a:bodyPr>
          <a:lstStyle/>
          <a:p>
            <a:pPr>
              <a:buClr>
                <a:srgbClr val="000000"/>
              </a:buClr>
            </a:pPr>
            <a:fld id="{00000000-1234-1234-1234-123412341234}" type="slidenum">
              <a:rPr lang="en-US"/>
              <a:pPr>
                <a:buClr>
                  <a:srgbClr val="000000"/>
                </a:buClr>
              </a:pPr>
              <a:t>14</a:t>
            </a:fld>
            <a:endParaRPr/>
          </a:p>
        </p:txBody>
      </p:sp>
      <p:sp>
        <p:nvSpPr>
          <p:cNvPr id="127" name="Google Shape;127;ga2a76ce6eb_0_125"/>
          <p:cNvSpPr txBox="1"/>
          <p:nvPr/>
        </p:nvSpPr>
        <p:spPr>
          <a:xfrm>
            <a:off x="6193350" y="1051109"/>
            <a:ext cx="5177520" cy="4726800"/>
          </a:xfrm>
          <a:prstGeom prst="rect">
            <a:avLst/>
          </a:prstGeom>
          <a:noFill/>
          <a:ln>
            <a:noFill/>
          </a:ln>
        </p:spPr>
        <p:txBody>
          <a:bodyPr spcFirstLastPara="1" wrap="square" lIns="109710" tIns="54840" rIns="109710" bIns="54840" anchor="t" anchorCtr="0">
            <a:noAutofit/>
          </a:bodyPr>
          <a:lstStyle/>
          <a:p>
            <a:pPr>
              <a:lnSpc>
                <a:spcPct val="70000"/>
              </a:lnSpc>
              <a:spcBef>
                <a:spcPts val="1200"/>
              </a:spcBef>
            </a:pPr>
            <a:r>
              <a:rPr lang="en-US" sz="2220" dirty="0">
                <a:latin typeface="Calibri"/>
                <a:ea typeface="Calibri"/>
                <a:cs typeface="Calibri"/>
                <a:sym typeface="Calibri"/>
              </a:rPr>
              <a:t>Version 001: Compared to MODIS Aqua DT:</a:t>
            </a:r>
            <a:endParaRPr sz="3360" dirty="0">
              <a:solidFill>
                <a:srgbClr val="000000"/>
              </a:solidFill>
              <a:latin typeface="Calibri"/>
              <a:ea typeface="Calibri"/>
              <a:cs typeface="Calibri"/>
              <a:sym typeface="Calibri"/>
            </a:endParaRPr>
          </a:p>
          <a:p>
            <a:pPr marL="274320" indent="-274320">
              <a:lnSpc>
                <a:spcPct val="70000"/>
              </a:lnSpc>
              <a:spcBef>
                <a:spcPts val="1200"/>
              </a:spcBef>
              <a:buClr>
                <a:srgbClr val="000000"/>
              </a:buClr>
              <a:buSzPts val="1850"/>
              <a:buChar char="•"/>
            </a:pPr>
            <a:r>
              <a:rPr lang="en-US" sz="2220" dirty="0">
                <a:latin typeface="Calibri"/>
                <a:ea typeface="Calibri"/>
                <a:cs typeface="Calibri"/>
                <a:sym typeface="Calibri"/>
              </a:rPr>
              <a:t>Values of aerosol optical depth (AOD) are highly correlated with MODIS Aqua, and nearly identical where both sensors retrieve on the same day</a:t>
            </a:r>
            <a:endParaRPr sz="3360" dirty="0">
              <a:solidFill>
                <a:srgbClr val="000000"/>
              </a:solidFill>
              <a:latin typeface="Calibri"/>
              <a:ea typeface="Calibri"/>
              <a:cs typeface="Calibri"/>
              <a:sym typeface="Calibri"/>
            </a:endParaRPr>
          </a:p>
          <a:p>
            <a:pPr marL="274320" indent="-274320">
              <a:lnSpc>
                <a:spcPct val="70000"/>
              </a:lnSpc>
              <a:spcBef>
                <a:spcPts val="1200"/>
              </a:spcBef>
              <a:buClr>
                <a:srgbClr val="000000"/>
              </a:buClr>
              <a:buSzPts val="1850"/>
              <a:buChar char="•"/>
            </a:pPr>
            <a:r>
              <a:rPr lang="en-US" sz="2220" dirty="0">
                <a:latin typeface="Calibri"/>
                <a:ea typeface="Calibri"/>
                <a:cs typeface="Calibri"/>
                <a:sym typeface="Calibri"/>
              </a:rPr>
              <a:t>VIIRS is offset higher than MODIS because of solo-sensor retrievals</a:t>
            </a:r>
            <a:endParaRPr sz="3360" dirty="0">
              <a:solidFill>
                <a:srgbClr val="000000"/>
              </a:solidFill>
              <a:latin typeface="Calibri"/>
              <a:ea typeface="Calibri"/>
              <a:cs typeface="Calibri"/>
              <a:sym typeface="Calibri"/>
            </a:endParaRPr>
          </a:p>
          <a:p>
            <a:pPr marL="274320" indent="-274320">
              <a:lnSpc>
                <a:spcPct val="70000"/>
              </a:lnSpc>
              <a:spcBef>
                <a:spcPts val="1200"/>
              </a:spcBef>
              <a:buClr>
                <a:srgbClr val="000000"/>
              </a:buClr>
              <a:buSzPts val="1850"/>
              <a:buChar char="•"/>
            </a:pPr>
            <a:r>
              <a:rPr lang="en-US" sz="2220" dirty="0">
                <a:latin typeface="Calibri"/>
                <a:ea typeface="Calibri"/>
                <a:cs typeface="Calibri"/>
                <a:sym typeface="Calibri"/>
              </a:rPr>
              <a:t>Solo-sensor retrievals skew higher than collocated retrievals for both MODIS and VIIRS, but by different amounts for each sensor, and also by different amounts over land vs. ocean</a:t>
            </a:r>
            <a:endParaRPr sz="3360" dirty="0">
              <a:solidFill>
                <a:srgbClr val="000000"/>
              </a:solidFill>
              <a:latin typeface="Calibri"/>
              <a:ea typeface="Calibri"/>
              <a:cs typeface="Calibri"/>
              <a:sym typeface="Calibri"/>
            </a:endParaRPr>
          </a:p>
          <a:p>
            <a:pPr marL="274320" indent="-274320">
              <a:lnSpc>
                <a:spcPct val="70000"/>
              </a:lnSpc>
              <a:spcBef>
                <a:spcPts val="1200"/>
              </a:spcBef>
              <a:buClr>
                <a:srgbClr val="000000"/>
              </a:buClr>
              <a:buSzPts val="1850"/>
              <a:buChar char="•"/>
            </a:pPr>
            <a:r>
              <a:rPr lang="en-US" sz="2220" dirty="0">
                <a:latin typeface="Calibri"/>
                <a:ea typeface="Calibri"/>
                <a:cs typeface="Calibri"/>
                <a:sym typeface="Calibri"/>
              </a:rPr>
              <a:t>Most solo-sensor retrievals come from VIIRS rather than MODIS, because wider swath and finer resolution = more retrieved area per day</a:t>
            </a:r>
            <a:endParaRPr sz="3360" dirty="0">
              <a:solidFill>
                <a:srgbClr val="000000"/>
              </a:solidFill>
              <a:latin typeface="Calibri"/>
              <a:ea typeface="Calibri"/>
              <a:cs typeface="Calibri"/>
              <a:sym typeface="Calibri"/>
            </a:endParaRPr>
          </a:p>
        </p:txBody>
      </p:sp>
      <p:sp>
        <p:nvSpPr>
          <p:cNvPr id="128" name="Google Shape;128;ga2a76ce6eb_0_125"/>
          <p:cNvSpPr txBox="1"/>
          <p:nvPr/>
        </p:nvSpPr>
        <p:spPr>
          <a:xfrm>
            <a:off x="5099310" y="5861730"/>
            <a:ext cx="6271560" cy="903240"/>
          </a:xfrm>
          <a:prstGeom prst="rect">
            <a:avLst/>
          </a:prstGeom>
          <a:solidFill>
            <a:srgbClr val="D6E3BC"/>
          </a:solidFill>
          <a:ln w="9525" cap="flat" cmpd="sng">
            <a:solidFill>
              <a:srgbClr val="000000"/>
            </a:solidFill>
            <a:prstDash val="solid"/>
            <a:round/>
            <a:headEnd type="none" w="sm" len="sm"/>
            <a:tailEnd type="none" w="sm" len="sm"/>
          </a:ln>
        </p:spPr>
        <p:txBody>
          <a:bodyPr spcFirstLastPara="1" wrap="square" lIns="109710" tIns="109710" rIns="109710" bIns="109710" anchor="t" anchorCtr="0">
            <a:noAutofit/>
          </a:bodyPr>
          <a:lstStyle/>
          <a:p>
            <a:pPr>
              <a:lnSpc>
                <a:spcPct val="70000"/>
              </a:lnSpc>
            </a:pPr>
            <a:r>
              <a:rPr lang="en-US" sz="1980" u="sng">
                <a:solidFill>
                  <a:schemeClr val="dk1"/>
                </a:solidFill>
                <a:latin typeface="Calibri"/>
                <a:ea typeface="Calibri"/>
                <a:cs typeface="Calibri"/>
                <a:sym typeface="Calibri"/>
              </a:rPr>
              <a:t>Sawyer, V., et al., </a:t>
            </a:r>
            <a:r>
              <a:rPr lang="en-US" sz="1980">
                <a:solidFill>
                  <a:schemeClr val="dk1"/>
                </a:solidFill>
                <a:latin typeface="Calibri"/>
                <a:ea typeface="Calibri"/>
                <a:cs typeface="Calibri"/>
                <a:sym typeface="Calibri"/>
              </a:rPr>
              <a:t>2020. "Continuing the MODIS Dark Target Aerosol Time Series with VIIRS." </a:t>
            </a:r>
            <a:r>
              <a:rPr lang="en-US" sz="1980" i="1">
                <a:solidFill>
                  <a:schemeClr val="dk1"/>
                </a:solidFill>
                <a:latin typeface="Calibri"/>
                <a:ea typeface="Calibri"/>
                <a:cs typeface="Calibri"/>
                <a:sym typeface="Calibri"/>
              </a:rPr>
              <a:t>Remote Sensing</a:t>
            </a:r>
            <a:r>
              <a:rPr lang="en-US" sz="1980">
                <a:solidFill>
                  <a:schemeClr val="dk1"/>
                </a:solidFill>
                <a:latin typeface="Calibri"/>
                <a:ea typeface="Calibri"/>
                <a:cs typeface="Calibri"/>
                <a:sym typeface="Calibri"/>
              </a:rPr>
              <a:t>, </a:t>
            </a:r>
            <a:r>
              <a:rPr lang="en-US" sz="1980" b="1">
                <a:solidFill>
                  <a:schemeClr val="dk1"/>
                </a:solidFill>
                <a:latin typeface="Calibri"/>
                <a:ea typeface="Calibri"/>
                <a:cs typeface="Calibri"/>
                <a:sym typeface="Calibri"/>
              </a:rPr>
              <a:t> </a:t>
            </a:r>
            <a:r>
              <a:rPr lang="en-US" sz="1980">
                <a:solidFill>
                  <a:schemeClr val="dk1"/>
                </a:solidFill>
                <a:latin typeface="Calibri"/>
                <a:ea typeface="Calibri"/>
                <a:cs typeface="Calibri"/>
                <a:sym typeface="Calibri"/>
              </a:rPr>
              <a:t>[</a:t>
            </a:r>
            <a:r>
              <a:rPr lang="en-US" sz="1980" u="sng">
                <a:solidFill>
                  <a:srgbClr val="99339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10.3390/rs12020308</a:t>
            </a:r>
            <a:r>
              <a:rPr lang="en-US" sz="1980">
                <a:solidFill>
                  <a:schemeClr val="dk1"/>
                </a:solidFill>
                <a:latin typeface="Calibri"/>
                <a:ea typeface="Calibri"/>
                <a:cs typeface="Calibri"/>
                <a:sym typeface="Calibri"/>
              </a:rPr>
              <a:t>]</a:t>
            </a:r>
            <a:endParaRPr sz="1440"/>
          </a:p>
        </p:txBody>
      </p:sp>
      <p:cxnSp>
        <p:nvCxnSpPr>
          <p:cNvPr id="129" name="Google Shape;129;ga2a76ce6eb_0_125"/>
          <p:cNvCxnSpPr/>
          <p:nvPr/>
        </p:nvCxnSpPr>
        <p:spPr>
          <a:xfrm>
            <a:off x="1799040" y="806400"/>
            <a:ext cx="9429840" cy="17280"/>
          </a:xfrm>
          <a:prstGeom prst="straightConnector1">
            <a:avLst/>
          </a:prstGeom>
          <a:noFill/>
          <a:ln w="25400" cap="flat" cmpd="sng">
            <a:solidFill>
              <a:srgbClr val="519ACC"/>
            </a:solidFill>
            <a:prstDash val="solid"/>
            <a:round/>
            <a:headEnd type="none" w="sm" len="sm"/>
            <a:tailEnd type="none" w="sm" len="sm"/>
          </a:ln>
        </p:spPr>
      </p:cxnSp>
      <p:pic>
        <p:nvPicPr>
          <p:cNvPr id="130" name="Google Shape;130;ga2a76ce6eb_0_125"/>
          <p:cNvPicPr preferRelativeResize="0"/>
          <p:nvPr/>
        </p:nvPicPr>
        <p:blipFill rotWithShape="1">
          <a:blip r:embed="rId5">
            <a:alphaModFix/>
          </a:blip>
          <a:srcRect/>
          <a:stretch/>
        </p:blipFill>
        <p:spPr>
          <a:xfrm>
            <a:off x="792479" y="174253"/>
            <a:ext cx="746213" cy="775037"/>
          </a:xfrm>
          <a:prstGeom prst="rect">
            <a:avLst/>
          </a:prstGeom>
          <a:noFill/>
          <a:ln>
            <a:noFill/>
          </a:ln>
        </p:spPr>
      </p:pic>
      <p:pic>
        <p:nvPicPr>
          <p:cNvPr id="131" name="Google Shape;131;ga2a76ce6eb_0_125"/>
          <p:cNvPicPr preferRelativeResize="0"/>
          <p:nvPr/>
        </p:nvPicPr>
        <p:blipFill>
          <a:blip r:embed="rId6">
            <a:alphaModFix/>
          </a:blip>
          <a:stretch>
            <a:fillRect/>
          </a:stretch>
        </p:blipFill>
        <p:spPr>
          <a:xfrm>
            <a:off x="3375398" y="959309"/>
            <a:ext cx="2370681" cy="2453672"/>
          </a:xfrm>
          <a:prstGeom prst="rect">
            <a:avLst/>
          </a:prstGeom>
          <a:noFill/>
          <a:ln>
            <a:noFill/>
          </a:ln>
        </p:spPr>
      </p:pic>
      <p:pic>
        <p:nvPicPr>
          <p:cNvPr id="132" name="Google Shape;132;ga2a76ce6eb_0_125"/>
          <p:cNvPicPr preferRelativeResize="0"/>
          <p:nvPr/>
        </p:nvPicPr>
        <p:blipFill>
          <a:blip r:embed="rId7">
            <a:alphaModFix/>
          </a:blip>
          <a:stretch>
            <a:fillRect/>
          </a:stretch>
        </p:blipFill>
        <p:spPr>
          <a:xfrm>
            <a:off x="648038" y="997427"/>
            <a:ext cx="2493983" cy="245011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a2a76ce6eb_0_146"/>
          <p:cNvSpPr txBox="1"/>
          <p:nvPr/>
        </p:nvSpPr>
        <p:spPr>
          <a:xfrm>
            <a:off x="975360" y="215592"/>
            <a:ext cx="10648440" cy="699480"/>
          </a:xfrm>
          <a:prstGeom prst="rect">
            <a:avLst/>
          </a:prstGeom>
          <a:noFill/>
          <a:ln>
            <a:noFill/>
          </a:ln>
        </p:spPr>
        <p:txBody>
          <a:bodyPr spcFirstLastPara="1" wrap="square" lIns="99510" tIns="49740" rIns="99510" bIns="49740" anchor="ctr" anchorCtr="0">
            <a:noAutofit/>
          </a:bodyPr>
          <a:lstStyle/>
          <a:p>
            <a:pPr algn="ctr"/>
            <a:r>
              <a:rPr lang="en-US" sz="2760" b="1" dirty="0">
                <a:solidFill>
                  <a:srgbClr val="000000"/>
                </a:solidFill>
                <a:latin typeface="Calibri"/>
                <a:ea typeface="Calibri"/>
                <a:cs typeface="Calibri"/>
                <a:sym typeface="Calibri"/>
              </a:rPr>
              <a:t>Dust detection and dust model for DT ocean algorithm </a:t>
            </a:r>
            <a:endParaRPr sz="840" b="1" dirty="0">
              <a:solidFill>
                <a:srgbClr val="000000"/>
              </a:solidFill>
              <a:latin typeface="Calibri"/>
              <a:ea typeface="Calibri"/>
              <a:cs typeface="Calibri"/>
              <a:sym typeface="Calibri"/>
            </a:endParaRPr>
          </a:p>
          <a:p>
            <a:pPr algn="ctr"/>
            <a:r>
              <a:rPr lang="en-US" sz="1560" b="1" dirty="0" err="1">
                <a:solidFill>
                  <a:srgbClr val="FF0000"/>
                </a:solidFill>
                <a:latin typeface="Calibri"/>
                <a:ea typeface="Calibri"/>
                <a:cs typeface="Calibri"/>
                <a:sym typeface="Calibri"/>
              </a:rPr>
              <a:t>Yaping</a:t>
            </a:r>
            <a:r>
              <a:rPr lang="en-US" sz="1560" b="1" dirty="0">
                <a:solidFill>
                  <a:srgbClr val="FF0000"/>
                </a:solidFill>
                <a:latin typeface="Calibri"/>
                <a:ea typeface="Calibri"/>
                <a:cs typeface="Calibri"/>
                <a:sym typeface="Calibri"/>
              </a:rPr>
              <a:t> Zhou, </a:t>
            </a:r>
            <a:r>
              <a:rPr lang="en-US" sz="1560" b="1" dirty="0">
                <a:solidFill>
                  <a:srgbClr val="000000"/>
                </a:solidFill>
                <a:latin typeface="Calibri"/>
                <a:ea typeface="Calibri"/>
                <a:cs typeface="Calibri"/>
                <a:sym typeface="Calibri"/>
              </a:rPr>
              <a:t>Robert C. Levy, Shana </a:t>
            </a:r>
            <a:r>
              <a:rPr lang="en-US" sz="1560" b="1" dirty="0" err="1">
                <a:solidFill>
                  <a:srgbClr val="000000"/>
                </a:solidFill>
                <a:latin typeface="Calibri"/>
                <a:ea typeface="Calibri"/>
                <a:cs typeface="Calibri"/>
                <a:sym typeface="Calibri"/>
              </a:rPr>
              <a:t>Mattoo</a:t>
            </a:r>
            <a:r>
              <a:rPr lang="en-US" sz="1560" b="1" dirty="0">
                <a:solidFill>
                  <a:srgbClr val="000000"/>
                </a:solidFill>
                <a:latin typeface="Calibri"/>
                <a:ea typeface="Calibri"/>
                <a:cs typeface="Calibri"/>
                <a:sym typeface="Calibri"/>
              </a:rPr>
              <a:t>, Lorraine A. Remer, </a:t>
            </a:r>
            <a:r>
              <a:rPr lang="en-US" sz="1560" b="1" dirty="0" err="1">
                <a:solidFill>
                  <a:srgbClr val="000000"/>
                </a:solidFill>
                <a:latin typeface="Calibri"/>
                <a:ea typeface="Calibri"/>
                <a:cs typeface="Calibri"/>
                <a:sym typeface="Calibri"/>
              </a:rPr>
              <a:t>Yingxi</a:t>
            </a:r>
            <a:r>
              <a:rPr lang="en-US" sz="1560" b="1" dirty="0">
                <a:solidFill>
                  <a:srgbClr val="000000"/>
                </a:solidFill>
                <a:latin typeface="Calibri"/>
                <a:ea typeface="Calibri"/>
                <a:cs typeface="Calibri"/>
                <a:sym typeface="Calibri"/>
              </a:rPr>
              <a:t> Chen, Reed Espinosa, </a:t>
            </a:r>
            <a:r>
              <a:rPr lang="en-US" sz="1560" b="1" dirty="0" err="1">
                <a:solidFill>
                  <a:srgbClr val="000000"/>
                </a:solidFill>
                <a:latin typeface="Calibri"/>
                <a:ea typeface="Calibri"/>
                <a:cs typeface="Calibri"/>
                <a:sym typeface="Calibri"/>
              </a:rPr>
              <a:t>Chenxi</a:t>
            </a:r>
            <a:r>
              <a:rPr lang="en-US" sz="1560" b="1" dirty="0">
                <a:solidFill>
                  <a:srgbClr val="000000"/>
                </a:solidFill>
                <a:latin typeface="Calibri"/>
                <a:ea typeface="Calibri"/>
                <a:cs typeface="Calibri"/>
                <a:sym typeface="Calibri"/>
              </a:rPr>
              <a:t> Wang</a:t>
            </a:r>
            <a:endParaRPr dirty="0"/>
          </a:p>
        </p:txBody>
      </p:sp>
      <p:sp>
        <p:nvSpPr>
          <p:cNvPr id="138" name="Google Shape;138;ga2a76ce6eb_0_146"/>
          <p:cNvSpPr txBox="1"/>
          <p:nvPr/>
        </p:nvSpPr>
        <p:spPr>
          <a:xfrm>
            <a:off x="4221960" y="1363441"/>
            <a:ext cx="3525120" cy="3971880"/>
          </a:xfrm>
          <a:prstGeom prst="rect">
            <a:avLst/>
          </a:prstGeom>
          <a:solidFill>
            <a:srgbClr val="CCFFCC"/>
          </a:solidFill>
          <a:ln w="19050" cap="flat" cmpd="sng">
            <a:solidFill>
              <a:schemeClr val="dk1"/>
            </a:solidFill>
            <a:prstDash val="solid"/>
            <a:round/>
            <a:headEnd type="none" w="sm" len="sm"/>
            <a:tailEnd type="none" w="sm" len="sm"/>
          </a:ln>
        </p:spPr>
        <p:txBody>
          <a:bodyPr spcFirstLastPara="1" wrap="square" lIns="109710" tIns="54840" rIns="109710" bIns="54840" anchor="t" anchorCtr="0">
            <a:noAutofit/>
          </a:bodyPr>
          <a:lstStyle/>
          <a:p>
            <a:r>
              <a:rPr lang="en-US" sz="1920" dirty="0">
                <a:solidFill>
                  <a:schemeClr val="dk1"/>
                </a:solidFill>
                <a:latin typeface="Calibri"/>
                <a:ea typeface="Calibri"/>
                <a:cs typeface="Calibri"/>
                <a:sym typeface="Calibri"/>
              </a:rPr>
              <a:t>The DT algorithm for dust over ocean has long-standing biases due to assuming spheres, instead of non-spheres. Solution is:</a:t>
            </a:r>
            <a:endParaRPr sz="1920" dirty="0">
              <a:solidFill>
                <a:schemeClr val="dk1"/>
              </a:solidFill>
              <a:latin typeface="Calibri"/>
              <a:ea typeface="Calibri"/>
              <a:cs typeface="Calibri"/>
              <a:sym typeface="Calibri"/>
            </a:endParaRPr>
          </a:p>
          <a:p>
            <a:pPr marL="548640" indent="-396240">
              <a:buClr>
                <a:schemeClr val="dk1"/>
              </a:buClr>
              <a:buSzPts val="1600"/>
              <a:buFont typeface="Calibri"/>
              <a:buChar char="●"/>
            </a:pPr>
            <a:r>
              <a:rPr lang="en-US" sz="1920" dirty="0">
                <a:solidFill>
                  <a:schemeClr val="dk1"/>
                </a:solidFill>
                <a:latin typeface="Calibri"/>
                <a:ea typeface="Calibri"/>
                <a:cs typeface="Calibri"/>
                <a:sym typeface="Calibri"/>
              </a:rPr>
              <a:t>Detect ‘likely’ dust using series of visible/NIR/IR tests. </a:t>
            </a:r>
            <a:endParaRPr sz="1920" dirty="0">
              <a:solidFill>
                <a:schemeClr val="dk1"/>
              </a:solidFill>
              <a:latin typeface="Calibri"/>
              <a:ea typeface="Calibri"/>
              <a:cs typeface="Calibri"/>
              <a:sym typeface="Calibri"/>
            </a:endParaRPr>
          </a:p>
          <a:p>
            <a:pPr marL="548640" indent="-396240">
              <a:buClr>
                <a:schemeClr val="dk1"/>
              </a:buClr>
              <a:buSzPts val="1600"/>
              <a:buFont typeface="Calibri"/>
              <a:buChar char="●"/>
            </a:pPr>
            <a:r>
              <a:rPr lang="en-US" sz="1920" dirty="0">
                <a:solidFill>
                  <a:schemeClr val="dk1"/>
                </a:solidFill>
                <a:latin typeface="Calibri"/>
                <a:ea typeface="Calibri"/>
                <a:cs typeface="Calibri"/>
                <a:sym typeface="Calibri"/>
              </a:rPr>
              <a:t>Apply non-spherical model (collection of </a:t>
            </a:r>
            <a:r>
              <a:rPr lang="en-US" sz="1920" dirty="0" err="1">
                <a:solidFill>
                  <a:schemeClr val="dk1"/>
                </a:solidFill>
                <a:latin typeface="Calibri"/>
                <a:ea typeface="Calibri"/>
                <a:cs typeface="Calibri"/>
                <a:sym typeface="Calibri"/>
              </a:rPr>
              <a:t>spheriods</a:t>
            </a:r>
            <a:r>
              <a:rPr lang="en-US" sz="1920" dirty="0">
                <a:solidFill>
                  <a:schemeClr val="dk1"/>
                </a:solidFill>
                <a:latin typeface="Calibri"/>
                <a:ea typeface="Calibri"/>
                <a:cs typeface="Calibri"/>
                <a:sym typeface="Calibri"/>
              </a:rPr>
              <a:t>)  </a:t>
            </a:r>
            <a:endParaRPr sz="1920" dirty="0">
              <a:solidFill>
                <a:schemeClr val="dk1"/>
              </a:solidFill>
              <a:latin typeface="Calibri"/>
              <a:ea typeface="Calibri"/>
              <a:cs typeface="Calibri"/>
              <a:sym typeface="Calibri"/>
            </a:endParaRPr>
          </a:p>
          <a:p>
            <a:endParaRPr sz="1920" u="sng" dirty="0">
              <a:solidFill>
                <a:schemeClr val="dk1"/>
              </a:solidFill>
              <a:latin typeface="Calibri"/>
              <a:ea typeface="Calibri"/>
              <a:cs typeface="Calibri"/>
              <a:sym typeface="Calibri"/>
            </a:endParaRPr>
          </a:p>
          <a:p>
            <a:r>
              <a:rPr lang="en-US" sz="1920" u="sng" dirty="0">
                <a:solidFill>
                  <a:schemeClr val="dk1"/>
                </a:solidFill>
                <a:latin typeface="Calibri"/>
                <a:ea typeface="Calibri"/>
                <a:cs typeface="Calibri"/>
                <a:sym typeface="Calibri"/>
              </a:rPr>
              <a:t>Result</a:t>
            </a:r>
            <a:r>
              <a:rPr lang="en-US" sz="1920" dirty="0">
                <a:solidFill>
                  <a:schemeClr val="dk1"/>
                </a:solidFill>
                <a:latin typeface="Calibri"/>
                <a:ea typeface="Calibri"/>
                <a:cs typeface="Calibri"/>
                <a:sym typeface="Calibri"/>
              </a:rPr>
              <a:t> is improved (AOD), fine mode fraction (FMF) and angstrom exponent (AE). </a:t>
            </a:r>
            <a:endParaRPr sz="2160" dirty="0">
              <a:solidFill>
                <a:schemeClr val="dk1"/>
              </a:solidFill>
              <a:latin typeface="Calibri"/>
              <a:ea typeface="Calibri"/>
              <a:cs typeface="Calibri"/>
              <a:sym typeface="Calibri"/>
            </a:endParaRPr>
          </a:p>
        </p:txBody>
      </p:sp>
      <p:sp>
        <p:nvSpPr>
          <p:cNvPr id="139" name="Google Shape;139;ga2a76ce6eb_0_146"/>
          <p:cNvSpPr/>
          <p:nvPr/>
        </p:nvSpPr>
        <p:spPr>
          <a:xfrm>
            <a:off x="7931744" y="1304122"/>
            <a:ext cx="3458160" cy="409320"/>
          </a:xfrm>
          <a:prstGeom prst="rect">
            <a:avLst/>
          </a:prstGeom>
          <a:noFill/>
          <a:ln>
            <a:noFill/>
          </a:ln>
        </p:spPr>
        <p:txBody>
          <a:bodyPr spcFirstLastPara="1" wrap="square" lIns="109710" tIns="54840" rIns="109710" bIns="54840" anchor="t" anchorCtr="0">
            <a:noAutofit/>
          </a:bodyPr>
          <a:lstStyle/>
          <a:p>
            <a:pPr algn="ctr"/>
            <a:r>
              <a:rPr lang="en-US" sz="2040" dirty="0">
                <a:solidFill>
                  <a:schemeClr val="dk1"/>
                </a:solidFill>
                <a:latin typeface="Calibri"/>
                <a:ea typeface="Calibri"/>
                <a:cs typeface="Calibri"/>
                <a:sym typeface="Calibri"/>
              </a:rPr>
              <a:t>Dust retrieval</a:t>
            </a:r>
            <a:endParaRPr b="1" dirty="0">
              <a:solidFill>
                <a:schemeClr val="dk1"/>
              </a:solidFill>
              <a:latin typeface="Calibri"/>
              <a:ea typeface="Calibri"/>
              <a:cs typeface="Calibri"/>
              <a:sym typeface="Calibri"/>
            </a:endParaRPr>
          </a:p>
        </p:txBody>
      </p:sp>
      <p:cxnSp>
        <p:nvCxnSpPr>
          <p:cNvPr id="140" name="Google Shape;140;ga2a76ce6eb_0_146"/>
          <p:cNvCxnSpPr/>
          <p:nvPr/>
        </p:nvCxnSpPr>
        <p:spPr>
          <a:xfrm>
            <a:off x="963799" y="1025383"/>
            <a:ext cx="10149840" cy="0"/>
          </a:xfrm>
          <a:prstGeom prst="straightConnector1">
            <a:avLst/>
          </a:prstGeom>
          <a:noFill/>
          <a:ln w="25400" cap="flat" cmpd="sng">
            <a:solidFill>
              <a:srgbClr val="519ACC"/>
            </a:solidFill>
            <a:prstDash val="solid"/>
            <a:round/>
            <a:headEnd type="none" w="sm" len="sm"/>
            <a:tailEnd type="none" w="sm" len="sm"/>
          </a:ln>
        </p:spPr>
      </p:cxnSp>
      <p:pic>
        <p:nvPicPr>
          <p:cNvPr id="141" name="Google Shape;141;ga2a76ce6eb_0_146" descr="Diagram&#10;&#10;Description automatically generated"/>
          <p:cNvPicPr preferRelativeResize="0"/>
          <p:nvPr/>
        </p:nvPicPr>
        <p:blipFill rotWithShape="1">
          <a:blip r:embed="rId3">
            <a:alphaModFix/>
          </a:blip>
          <a:srcRect/>
          <a:stretch/>
        </p:blipFill>
        <p:spPr>
          <a:xfrm>
            <a:off x="8229511" y="1851253"/>
            <a:ext cx="3610049" cy="3155494"/>
          </a:xfrm>
          <a:prstGeom prst="rect">
            <a:avLst/>
          </a:prstGeom>
          <a:noFill/>
          <a:ln>
            <a:noFill/>
          </a:ln>
        </p:spPr>
      </p:pic>
      <p:sp>
        <p:nvSpPr>
          <p:cNvPr id="142" name="Google Shape;142;ga2a76ce6eb_0_146"/>
          <p:cNvSpPr/>
          <p:nvPr/>
        </p:nvSpPr>
        <p:spPr>
          <a:xfrm>
            <a:off x="817410" y="5547149"/>
            <a:ext cx="10648440" cy="1137240"/>
          </a:xfrm>
          <a:prstGeom prst="rect">
            <a:avLst/>
          </a:prstGeom>
          <a:solidFill>
            <a:srgbClr val="EAF1DD"/>
          </a:solidFill>
          <a:ln w="9525" cap="flat" cmpd="sng">
            <a:solidFill>
              <a:schemeClr val="accent1"/>
            </a:solidFill>
            <a:prstDash val="solid"/>
            <a:round/>
            <a:headEnd type="none" w="sm" len="sm"/>
            <a:tailEnd type="none" w="sm" len="sm"/>
          </a:ln>
        </p:spPr>
        <p:txBody>
          <a:bodyPr spcFirstLastPara="1" wrap="square" lIns="109710" tIns="54840" rIns="109710" bIns="54840" anchor="t" anchorCtr="0">
            <a:noAutofit/>
          </a:bodyPr>
          <a:lstStyle/>
          <a:p>
            <a:r>
              <a:rPr lang="en-US" dirty="0">
                <a:latin typeface="Calibri"/>
                <a:ea typeface="Calibri"/>
                <a:cs typeface="Calibri"/>
                <a:sym typeface="Calibri"/>
              </a:rPr>
              <a:t>- </a:t>
            </a:r>
            <a:r>
              <a:rPr lang="en-US" dirty="0">
                <a:solidFill>
                  <a:srgbClr val="000000"/>
                </a:solidFill>
                <a:latin typeface="Calibri"/>
                <a:ea typeface="Calibri"/>
                <a:cs typeface="Calibri"/>
                <a:sym typeface="Calibri"/>
              </a:rPr>
              <a:t>Zhou, Y., et al. Dust Aerosol Retrieval over the Oceans with the MODIS/VIIRS Dark Target algorithm. Part I: Dust Detection (</a:t>
            </a:r>
            <a:r>
              <a:rPr lang="en-US" u="sng"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http://dx.doi.org/10.1029/2020EA001221</a:t>
            </a:r>
            <a:r>
              <a:rPr lang="en-US" dirty="0">
                <a:solidFill>
                  <a:srgbClr val="000000"/>
                </a:solidFill>
                <a:latin typeface="Calibri"/>
                <a:ea typeface="Calibri"/>
                <a:cs typeface="Calibri"/>
                <a:sym typeface="Calibri"/>
              </a:rPr>
              <a:t>)  </a:t>
            </a:r>
            <a:endParaRPr dirty="0">
              <a:latin typeface="Calibri"/>
              <a:ea typeface="Calibri"/>
              <a:cs typeface="Calibri"/>
              <a:sym typeface="Calibri"/>
            </a:endParaRPr>
          </a:p>
          <a:p>
            <a:r>
              <a:rPr lang="en-US" dirty="0">
                <a:latin typeface="Calibri"/>
                <a:ea typeface="Calibri"/>
                <a:cs typeface="Calibri"/>
                <a:sym typeface="Calibri"/>
              </a:rPr>
              <a:t>- </a:t>
            </a:r>
            <a:r>
              <a:rPr lang="en-US" dirty="0">
                <a:solidFill>
                  <a:srgbClr val="000000"/>
                </a:solidFill>
                <a:latin typeface="Calibri"/>
                <a:ea typeface="Calibri"/>
                <a:cs typeface="Calibri"/>
                <a:sym typeface="Calibri"/>
              </a:rPr>
              <a:t>Zhou, Y. et al. Dust Aerosol Retrieval Over the Oceans with the MODIS/VIIRS Dark Target algorithm. Part II: Non-Spherical Dust Model (</a:t>
            </a:r>
            <a:r>
              <a:rPr lang="en-US" u="sng" dirty="0">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http://dx.doi.org/10.1029/2020EA001222</a:t>
            </a:r>
            <a:r>
              <a:rPr lang="en-US" dirty="0">
                <a:solidFill>
                  <a:srgbClr val="000000"/>
                </a:solidFill>
                <a:latin typeface="Calibri"/>
                <a:ea typeface="Calibri"/>
                <a:cs typeface="Calibri"/>
                <a:sym typeface="Calibri"/>
              </a:rPr>
              <a:t>).</a:t>
            </a:r>
            <a:endParaRPr dirty="0">
              <a:solidFill>
                <a:srgbClr val="000000"/>
              </a:solidFill>
              <a:latin typeface="Calibri"/>
              <a:ea typeface="Calibri"/>
              <a:cs typeface="Calibri"/>
              <a:sym typeface="Calibri"/>
            </a:endParaRPr>
          </a:p>
        </p:txBody>
      </p:sp>
      <p:pic>
        <p:nvPicPr>
          <p:cNvPr id="143" name="Google Shape;143;ga2a76ce6eb_0_146"/>
          <p:cNvPicPr preferRelativeResize="0"/>
          <p:nvPr/>
        </p:nvPicPr>
        <p:blipFill rotWithShape="1">
          <a:blip r:embed="rId6">
            <a:alphaModFix/>
          </a:blip>
          <a:srcRect/>
          <a:stretch/>
        </p:blipFill>
        <p:spPr>
          <a:xfrm>
            <a:off x="792479" y="174253"/>
            <a:ext cx="746213" cy="775037"/>
          </a:xfrm>
          <a:prstGeom prst="rect">
            <a:avLst/>
          </a:prstGeom>
          <a:noFill/>
          <a:ln>
            <a:noFill/>
          </a:ln>
        </p:spPr>
      </p:pic>
      <p:pic>
        <p:nvPicPr>
          <p:cNvPr id="144" name="Google Shape;144;ga2a76ce6eb_0_146"/>
          <p:cNvPicPr preferRelativeResize="0"/>
          <p:nvPr/>
        </p:nvPicPr>
        <p:blipFill rotWithShape="1">
          <a:blip r:embed="rId7">
            <a:alphaModFix/>
          </a:blip>
          <a:srcRect/>
          <a:stretch/>
        </p:blipFill>
        <p:spPr>
          <a:xfrm>
            <a:off x="1117027" y="1577353"/>
            <a:ext cx="3104929" cy="3689146"/>
          </a:xfrm>
          <a:prstGeom prst="rect">
            <a:avLst/>
          </a:prstGeom>
          <a:noFill/>
          <a:ln>
            <a:noFill/>
          </a:ln>
        </p:spPr>
      </p:pic>
      <p:sp>
        <p:nvSpPr>
          <p:cNvPr id="145" name="Google Shape;145;ga2a76ce6eb_0_146"/>
          <p:cNvSpPr/>
          <p:nvPr/>
        </p:nvSpPr>
        <p:spPr>
          <a:xfrm>
            <a:off x="1023960" y="1211571"/>
            <a:ext cx="2769120" cy="409320"/>
          </a:xfrm>
          <a:prstGeom prst="rect">
            <a:avLst/>
          </a:prstGeom>
          <a:noFill/>
          <a:ln>
            <a:noFill/>
          </a:ln>
        </p:spPr>
        <p:txBody>
          <a:bodyPr spcFirstLastPara="1" wrap="square" lIns="109710" tIns="54840" rIns="109710" bIns="54840" anchor="t" anchorCtr="0">
            <a:noAutofit/>
          </a:bodyPr>
          <a:lstStyle/>
          <a:p>
            <a:pPr algn="ctr"/>
            <a:r>
              <a:rPr lang="en-US" sz="2040" dirty="0">
                <a:solidFill>
                  <a:schemeClr val="dk1"/>
                </a:solidFill>
                <a:latin typeface="Calibri"/>
                <a:ea typeface="Calibri"/>
                <a:cs typeface="Calibri"/>
                <a:sym typeface="Calibri"/>
              </a:rPr>
              <a:t>Dust detection:</a:t>
            </a:r>
            <a:endParaRPr sz="2040" dirty="0">
              <a:solidFill>
                <a:schemeClr val="dk1"/>
              </a:solidFill>
              <a:latin typeface="Calibri"/>
              <a:ea typeface="Calibri"/>
              <a:cs typeface="Calibri"/>
              <a:sym typeface="Calibri"/>
            </a:endParaRPr>
          </a:p>
        </p:txBody>
      </p:sp>
      <p:sp>
        <p:nvSpPr>
          <p:cNvPr id="146" name="Google Shape;146;ga2a76ce6eb_0_146"/>
          <p:cNvSpPr/>
          <p:nvPr/>
        </p:nvSpPr>
        <p:spPr>
          <a:xfrm>
            <a:off x="8456489" y="1766343"/>
            <a:ext cx="701072" cy="409320"/>
          </a:xfrm>
          <a:prstGeom prst="rect">
            <a:avLst/>
          </a:prstGeom>
          <a:noFill/>
          <a:ln>
            <a:noFill/>
          </a:ln>
        </p:spPr>
        <p:txBody>
          <a:bodyPr spcFirstLastPara="1" wrap="square" lIns="109710" tIns="54840" rIns="109710" bIns="54840" anchor="t" anchorCtr="0">
            <a:noAutofit/>
          </a:bodyPr>
          <a:lstStyle/>
          <a:p>
            <a:r>
              <a:rPr lang="en-US" dirty="0">
                <a:solidFill>
                  <a:schemeClr val="dk1"/>
                </a:solidFill>
                <a:latin typeface="Calibri"/>
                <a:ea typeface="Calibri"/>
                <a:cs typeface="Calibri"/>
                <a:sym typeface="Calibri"/>
              </a:rPr>
              <a:t>AOD</a:t>
            </a:r>
            <a:endParaRPr b="1" dirty="0">
              <a:solidFill>
                <a:schemeClr val="dk1"/>
              </a:solidFill>
              <a:latin typeface="Calibri"/>
              <a:ea typeface="Calibri"/>
              <a:cs typeface="Calibri"/>
              <a:sym typeface="Calibri"/>
            </a:endParaRPr>
          </a:p>
        </p:txBody>
      </p:sp>
      <p:sp>
        <p:nvSpPr>
          <p:cNvPr id="147" name="Google Shape;147;ga2a76ce6eb_0_146"/>
          <p:cNvSpPr/>
          <p:nvPr/>
        </p:nvSpPr>
        <p:spPr>
          <a:xfrm>
            <a:off x="9677913" y="1756905"/>
            <a:ext cx="636120" cy="409320"/>
          </a:xfrm>
          <a:prstGeom prst="rect">
            <a:avLst/>
          </a:prstGeom>
          <a:noFill/>
          <a:ln>
            <a:noFill/>
          </a:ln>
        </p:spPr>
        <p:txBody>
          <a:bodyPr spcFirstLastPara="1" wrap="square" lIns="109710" tIns="54840" rIns="109710" bIns="54840" anchor="t" anchorCtr="0">
            <a:noAutofit/>
          </a:bodyPr>
          <a:lstStyle/>
          <a:p>
            <a:pPr algn="ctr"/>
            <a:r>
              <a:rPr lang="en-US" dirty="0">
                <a:solidFill>
                  <a:schemeClr val="dk1"/>
                </a:solidFill>
                <a:latin typeface="Calibri"/>
                <a:ea typeface="Calibri"/>
                <a:cs typeface="Calibri"/>
                <a:sym typeface="Calibri"/>
              </a:rPr>
              <a:t>AE</a:t>
            </a:r>
            <a:endParaRPr b="1" dirty="0">
              <a:solidFill>
                <a:schemeClr val="dk1"/>
              </a:solidFill>
              <a:latin typeface="Calibri"/>
              <a:ea typeface="Calibri"/>
              <a:cs typeface="Calibri"/>
              <a:sym typeface="Calibri"/>
            </a:endParaRPr>
          </a:p>
        </p:txBody>
      </p:sp>
      <p:sp>
        <p:nvSpPr>
          <p:cNvPr id="148" name="Google Shape;148;ga2a76ce6eb_0_146"/>
          <p:cNvSpPr/>
          <p:nvPr/>
        </p:nvSpPr>
        <p:spPr>
          <a:xfrm>
            <a:off x="10628820" y="1520349"/>
            <a:ext cx="1437717" cy="409320"/>
          </a:xfrm>
          <a:prstGeom prst="rect">
            <a:avLst/>
          </a:prstGeom>
          <a:noFill/>
          <a:ln>
            <a:noFill/>
          </a:ln>
        </p:spPr>
        <p:txBody>
          <a:bodyPr spcFirstLastPara="1" wrap="square" lIns="109710" tIns="54840" rIns="109710" bIns="54840" anchor="t" anchorCtr="0">
            <a:noAutofit/>
          </a:bodyPr>
          <a:lstStyle/>
          <a:p>
            <a:pPr algn="ctr"/>
            <a:r>
              <a:rPr lang="en-US" dirty="0">
                <a:solidFill>
                  <a:schemeClr val="dk1"/>
                </a:solidFill>
                <a:latin typeface="Calibri"/>
                <a:ea typeface="Calibri"/>
                <a:cs typeface="Calibri"/>
                <a:sym typeface="Calibri"/>
              </a:rPr>
              <a:t>AOD Error vs </a:t>
            </a:r>
            <a:r>
              <a:rPr lang="en-US" dirty="0" err="1">
                <a:solidFill>
                  <a:schemeClr val="dk1"/>
                </a:solidFill>
                <a:latin typeface="Calibri"/>
                <a:ea typeface="Calibri"/>
                <a:cs typeface="Calibri"/>
                <a:sym typeface="Calibri"/>
              </a:rPr>
              <a:t>ScatAngle</a:t>
            </a:r>
            <a:endParaRPr b="1" dirty="0">
              <a:solidFill>
                <a:schemeClr val="dk1"/>
              </a:solidFill>
              <a:latin typeface="Calibri"/>
              <a:ea typeface="Calibri"/>
              <a:cs typeface="Calibri"/>
              <a:sym typeface="Calibri"/>
            </a:endParaRPr>
          </a:p>
        </p:txBody>
      </p:sp>
      <p:sp>
        <p:nvSpPr>
          <p:cNvPr id="149" name="Google Shape;149;ga2a76ce6eb_0_146"/>
          <p:cNvSpPr/>
          <p:nvPr/>
        </p:nvSpPr>
        <p:spPr>
          <a:xfrm rot="-5400000">
            <a:off x="350760" y="2088300"/>
            <a:ext cx="1123200" cy="409320"/>
          </a:xfrm>
          <a:prstGeom prst="rect">
            <a:avLst/>
          </a:prstGeom>
          <a:noFill/>
          <a:ln>
            <a:noFill/>
          </a:ln>
        </p:spPr>
        <p:txBody>
          <a:bodyPr spcFirstLastPara="1" wrap="square" lIns="109710" tIns="54840" rIns="109710" bIns="54840" anchor="t" anchorCtr="0">
            <a:noAutofit/>
          </a:bodyPr>
          <a:lstStyle/>
          <a:p>
            <a:pPr algn="ctr"/>
            <a:r>
              <a:rPr lang="en-US" sz="1600">
                <a:solidFill>
                  <a:schemeClr val="dk1"/>
                </a:solidFill>
                <a:latin typeface="Calibri"/>
                <a:ea typeface="Calibri"/>
                <a:cs typeface="Calibri"/>
                <a:sym typeface="Calibri"/>
              </a:rPr>
              <a:t>MOD35 </a:t>
            </a:r>
            <a:endParaRPr sz="1600">
              <a:solidFill>
                <a:schemeClr val="dk1"/>
              </a:solidFill>
              <a:latin typeface="Calibri"/>
              <a:ea typeface="Calibri"/>
              <a:cs typeface="Calibri"/>
              <a:sym typeface="Calibri"/>
            </a:endParaRPr>
          </a:p>
          <a:p>
            <a:pPr algn="ctr"/>
            <a:r>
              <a:rPr lang="en-US" sz="1600">
                <a:solidFill>
                  <a:schemeClr val="dk1"/>
                </a:solidFill>
                <a:latin typeface="Calibri"/>
                <a:ea typeface="Calibri"/>
                <a:cs typeface="Calibri"/>
                <a:sym typeface="Calibri"/>
              </a:rPr>
              <a:t>Dust Flag</a:t>
            </a:r>
            <a:endParaRPr sz="1600" b="1">
              <a:solidFill>
                <a:schemeClr val="dk1"/>
              </a:solidFill>
              <a:latin typeface="Calibri"/>
              <a:ea typeface="Calibri"/>
              <a:cs typeface="Calibri"/>
              <a:sym typeface="Calibri"/>
            </a:endParaRPr>
          </a:p>
        </p:txBody>
      </p:sp>
      <p:sp>
        <p:nvSpPr>
          <p:cNvPr id="150" name="Google Shape;150;ga2a76ce6eb_0_146"/>
          <p:cNvSpPr/>
          <p:nvPr/>
        </p:nvSpPr>
        <p:spPr>
          <a:xfrm rot="-5400000">
            <a:off x="155460" y="3259290"/>
            <a:ext cx="1540080" cy="435600"/>
          </a:xfrm>
          <a:prstGeom prst="rect">
            <a:avLst/>
          </a:prstGeom>
          <a:noFill/>
          <a:ln>
            <a:noFill/>
          </a:ln>
        </p:spPr>
        <p:txBody>
          <a:bodyPr spcFirstLastPara="1" wrap="square" lIns="109710" tIns="54840" rIns="109710" bIns="54840" anchor="t" anchorCtr="0">
            <a:noAutofit/>
          </a:bodyPr>
          <a:lstStyle/>
          <a:p>
            <a:pPr algn="ctr"/>
            <a:r>
              <a:rPr lang="en-US" sz="1600">
                <a:solidFill>
                  <a:schemeClr val="dk1"/>
                </a:solidFill>
                <a:latin typeface="Calibri"/>
                <a:ea typeface="Calibri"/>
                <a:cs typeface="Calibri"/>
                <a:sym typeface="Calibri"/>
              </a:rPr>
              <a:t>AOD&gt; &amp; AE&lt;</a:t>
            </a:r>
            <a:endParaRPr sz="1600" b="1">
              <a:solidFill>
                <a:schemeClr val="dk1"/>
              </a:solidFill>
              <a:latin typeface="Calibri"/>
              <a:ea typeface="Calibri"/>
              <a:cs typeface="Calibri"/>
              <a:sym typeface="Calibri"/>
            </a:endParaRPr>
          </a:p>
        </p:txBody>
      </p:sp>
      <p:sp>
        <p:nvSpPr>
          <p:cNvPr id="151" name="Google Shape;151;ga2a76ce6eb_0_146"/>
          <p:cNvSpPr/>
          <p:nvPr/>
        </p:nvSpPr>
        <p:spPr>
          <a:xfrm rot="-5400000">
            <a:off x="462360" y="4457460"/>
            <a:ext cx="1123200" cy="632520"/>
          </a:xfrm>
          <a:prstGeom prst="rect">
            <a:avLst/>
          </a:prstGeom>
          <a:noFill/>
          <a:ln>
            <a:noFill/>
          </a:ln>
        </p:spPr>
        <p:txBody>
          <a:bodyPr spcFirstLastPara="1" wrap="square" lIns="109710" tIns="54840" rIns="109710" bIns="54840" anchor="t" anchorCtr="0">
            <a:noAutofit/>
          </a:bodyPr>
          <a:lstStyle/>
          <a:p>
            <a:pPr algn="ctr"/>
            <a:r>
              <a:rPr lang="en-US" sz="1600" dirty="0">
                <a:solidFill>
                  <a:schemeClr val="dk1"/>
                </a:solidFill>
                <a:latin typeface="Calibri"/>
                <a:ea typeface="Calibri"/>
                <a:cs typeface="Calibri"/>
                <a:sym typeface="Calibri"/>
              </a:rPr>
              <a:t>New Dust Flag</a:t>
            </a:r>
            <a:endParaRPr sz="1600" b="1" dirty="0">
              <a:solidFill>
                <a:schemeClr val="dk1"/>
              </a:solidFill>
              <a:latin typeface="Calibri"/>
              <a:ea typeface="Calibri"/>
              <a:cs typeface="Calibri"/>
              <a:sym typeface="Calibri"/>
            </a:endParaRPr>
          </a:p>
        </p:txBody>
      </p:sp>
      <p:sp>
        <p:nvSpPr>
          <p:cNvPr id="152" name="Google Shape;152;ga2a76ce6eb_0_146"/>
          <p:cNvSpPr/>
          <p:nvPr/>
        </p:nvSpPr>
        <p:spPr>
          <a:xfrm>
            <a:off x="11704560" y="2523379"/>
            <a:ext cx="487440" cy="409320"/>
          </a:xfrm>
          <a:prstGeom prst="rect">
            <a:avLst/>
          </a:prstGeom>
          <a:noFill/>
          <a:ln>
            <a:noFill/>
          </a:ln>
        </p:spPr>
        <p:txBody>
          <a:bodyPr spcFirstLastPara="1" wrap="square" lIns="109710" tIns="54840" rIns="109710" bIns="54840" anchor="t" anchorCtr="0">
            <a:noAutofit/>
          </a:bodyPr>
          <a:lstStyle/>
          <a:p>
            <a:r>
              <a:rPr lang="en-US" dirty="0">
                <a:solidFill>
                  <a:schemeClr val="dk1"/>
                </a:solidFill>
                <a:latin typeface="Calibri"/>
                <a:ea typeface="Calibri"/>
                <a:cs typeface="Calibri"/>
                <a:sym typeface="Calibri"/>
              </a:rPr>
              <a:t>C6</a:t>
            </a:r>
            <a:endParaRPr b="1" dirty="0">
              <a:solidFill>
                <a:schemeClr val="dk1"/>
              </a:solidFill>
              <a:latin typeface="Calibri"/>
              <a:ea typeface="Calibri"/>
              <a:cs typeface="Calibri"/>
              <a:sym typeface="Calibri"/>
            </a:endParaRPr>
          </a:p>
        </p:txBody>
      </p:sp>
      <p:sp>
        <p:nvSpPr>
          <p:cNvPr id="153" name="Google Shape;153;ga2a76ce6eb_0_146"/>
          <p:cNvSpPr/>
          <p:nvPr/>
        </p:nvSpPr>
        <p:spPr>
          <a:xfrm>
            <a:off x="11262452" y="3976817"/>
            <a:ext cx="698181" cy="409320"/>
          </a:xfrm>
          <a:prstGeom prst="rect">
            <a:avLst/>
          </a:prstGeom>
          <a:noFill/>
          <a:ln>
            <a:noFill/>
          </a:ln>
        </p:spPr>
        <p:txBody>
          <a:bodyPr spcFirstLastPara="1" wrap="square" lIns="109710" tIns="54840" rIns="109710" bIns="54840" anchor="t" anchorCtr="0">
            <a:noAutofit/>
          </a:bodyPr>
          <a:lstStyle/>
          <a:p>
            <a:r>
              <a:rPr lang="en-US" dirty="0">
                <a:solidFill>
                  <a:schemeClr val="dk1"/>
                </a:solidFill>
                <a:latin typeface="Calibri"/>
                <a:ea typeface="Calibri"/>
                <a:cs typeface="Calibri"/>
                <a:sym typeface="Calibri"/>
              </a:rPr>
              <a:t>new</a:t>
            </a:r>
            <a:endParaRPr b="1" dirty="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a298c9219d_0_7"/>
          <p:cNvSpPr txBox="1"/>
          <p:nvPr/>
        </p:nvSpPr>
        <p:spPr>
          <a:xfrm>
            <a:off x="975360" y="215592"/>
            <a:ext cx="10648440" cy="699480"/>
          </a:xfrm>
          <a:prstGeom prst="rect">
            <a:avLst/>
          </a:prstGeom>
          <a:noFill/>
          <a:ln>
            <a:noFill/>
          </a:ln>
        </p:spPr>
        <p:txBody>
          <a:bodyPr spcFirstLastPara="1" wrap="square" lIns="99510" tIns="49740" rIns="99510" bIns="49740" anchor="ctr" anchorCtr="0">
            <a:noAutofit/>
          </a:bodyPr>
          <a:lstStyle/>
          <a:p>
            <a:pPr algn="ctr"/>
            <a:r>
              <a:rPr lang="en-US" sz="2760" b="1" dirty="0">
                <a:latin typeface="Calibri"/>
                <a:ea typeface="Calibri"/>
                <a:cs typeface="Calibri"/>
                <a:sym typeface="Calibri"/>
              </a:rPr>
              <a:t>Towards integration of GEO and LEO</a:t>
            </a:r>
            <a:endParaRPr sz="840" b="1" dirty="0">
              <a:solidFill>
                <a:srgbClr val="000000"/>
              </a:solidFill>
              <a:latin typeface="Calibri"/>
              <a:ea typeface="Calibri"/>
              <a:cs typeface="Calibri"/>
              <a:sym typeface="Calibri"/>
            </a:endParaRPr>
          </a:p>
          <a:p>
            <a:pPr algn="ctr"/>
            <a:r>
              <a:rPr lang="en-US" sz="1560" b="1" dirty="0">
                <a:solidFill>
                  <a:srgbClr val="FF0000"/>
                </a:solidFill>
                <a:latin typeface="Calibri"/>
                <a:ea typeface="Calibri"/>
                <a:cs typeface="Calibri"/>
                <a:sym typeface="Calibri"/>
              </a:rPr>
              <a:t>Pawan Gupta, </a:t>
            </a:r>
            <a:r>
              <a:rPr lang="en-US" sz="1560" b="1" dirty="0">
                <a:latin typeface="Calibri"/>
                <a:ea typeface="Calibri"/>
                <a:cs typeface="Calibri"/>
                <a:sym typeface="Calibri"/>
              </a:rPr>
              <a:t>R. Levy, S. </a:t>
            </a:r>
            <a:r>
              <a:rPr lang="en-US" sz="1560" b="1" dirty="0" err="1">
                <a:latin typeface="Calibri"/>
                <a:ea typeface="Calibri"/>
                <a:cs typeface="Calibri"/>
                <a:sym typeface="Calibri"/>
              </a:rPr>
              <a:t>Mattoo</a:t>
            </a:r>
            <a:r>
              <a:rPr lang="en-US" sz="1560" b="1" dirty="0">
                <a:latin typeface="Calibri"/>
                <a:ea typeface="Calibri"/>
                <a:cs typeface="Calibri"/>
                <a:sym typeface="Calibri"/>
              </a:rPr>
              <a:t>, S. Christopher, L. Remer, R. </a:t>
            </a:r>
            <a:r>
              <a:rPr lang="en-US" sz="1560" b="1" dirty="0" err="1">
                <a:latin typeface="Calibri"/>
                <a:ea typeface="Calibri"/>
                <a:cs typeface="Calibri"/>
                <a:sym typeface="Calibri"/>
              </a:rPr>
              <a:t>Holz</a:t>
            </a:r>
            <a:r>
              <a:rPr lang="en-US" sz="1560" b="1" dirty="0">
                <a:latin typeface="Calibri"/>
                <a:ea typeface="Calibri"/>
                <a:cs typeface="Calibri"/>
                <a:sym typeface="Calibri"/>
              </a:rPr>
              <a:t>, A. </a:t>
            </a:r>
            <a:r>
              <a:rPr lang="en-US" sz="1560" b="1" dirty="0" err="1">
                <a:latin typeface="Calibri"/>
                <a:ea typeface="Calibri"/>
                <a:cs typeface="Calibri"/>
                <a:sym typeface="Calibri"/>
              </a:rPr>
              <a:t>Heidinger</a:t>
            </a:r>
            <a:r>
              <a:rPr lang="en-US" sz="1560" b="1" dirty="0">
                <a:latin typeface="Calibri"/>
                <a:ea typeface="Calibri"/>
                <a:cs typeface="Calibri"/>
                <a:sym typeface="Calibri"/>
              </a:rPr>
              <a:t>, et al.</a:t>
            </a:r>
            <a:endParaRPr dirty="0"/>
          </a:p>
        </p:txBody>
      </p:sp>
      <p:cxnSp>
        <p:nvCxnSpPr>
          <p:cNvPr id="159" name="Google Shape;159;ga298c9219d_0_7"/>
          <p:cNvCxnSpPr/>
          <p:nvPr/>
        </p:nvCxnSpPr>
        <p:spPr>
          <a:xfrm>
            <a:off x="963799" y="1025383"/>
            <a:ext cx="10149840" cy="0"/>
          </a:xfrm>
          <a:prstGeom prst="straightConnector1">
            <a:avLst/>
          </a:prstGeom>
          <a:noFill/>
          <a:ln w="25400" cap="flat" cmpd="sng">
            <a:solidFill>
              <a:srgbClr val="519ACC"/>
            </a:solidFill>
            <a:prstDash val="solid"/>
            <a:round/>
            <a:headEnd type="none" w="sm" len="sm"/>
            <a:tailEnd type="none" w="sm" len="sm"/>
          </a:ln>
        </p:spPr>
      </p:cxnSp>
      <p:sp>
        <p:nvSpPr>
          <p:cNvPr id="160" name="Google Shape;160;ga298c9219d_0_7"/>
          <p:cNvSpPr/>
          <p:nvPr/>
        </p:nvSpPr>
        <p:spPr>
          <a:xfrm>
            <a:off x="420914" y="5547149"/>
            <a:ext cx="11044936" cy="1137240"/>
          </a:xfrm>
          <a:prstGeom prst="rect">
            <a:avLst/>
          </a:prstGeom>
          <a:solidFill>
            <a:srgbClr val="EAF1DD"/>
          </a:solidFill>
          <a:ln w="9525" cap="flat" cmpd="sng">
            <a:solidFill>
              <a:schemeClr val="accent1"/>
            </a:solidFill>
            <a:prstDash val="solid"/>
            <a:round/>
            <a:headEnd type="none" w="sm" len="sm"/>
            <a:tailEnd type="none" w="sm" len="sm"/>
          </a:ln>
        </p:spPr>
        <p:txBody>
          <a:bodyPr spcFirstLastPara="1" wrap="square" lIns="109710" tIns="54840" rIns="109710" bIns="54840" anchor="t" anchorCtr="0">
            <a:noAutofit/>
          </a:bodyPr>
          <a:lstStyle/>
          <a:p>
            <a:pPr>
              <a:buSzPts val="1100"/>
            </a:pPr>
            <a:r>
              <a:rPr lang="en-US" dirty="0">
                <a:latin typeface="Calibri"/>
                <a:ea typeface="Calibri"/>
                <a:cs typeface="Calibri"/>
                <a:sym typeface="Calibri"/>
              </a:rPr>
              <a:t>- Gupta, P., et al., 2020. "High-Resolution Gridded Level 3 Aerosol Optical Depth Data from MODIS." Remote Sensing, 12 (17): 2847  [10.3390/rs12172847]</a:t>
            </a:r>
            <a:endParaRPr dirty="0">
              <a:latin typeface="Calibri"/>
              <a:ea typeface="Calibri"/>
              <a:cs typeface="Calibri"/>
              <a:sym typeface="Calibri"/>
            </a:endParaRPr>
          </a:p>
          <a:p>
            <a:pPr>
              <a:buSzPts val="1100"/>
            </a:pPr>
            <a:r>
              <a:rPr lang="en-US" dirty="0">
                <a:latin typeface="Calibri"/>
                <a:ea typeface="Calibri"/>
                <a:cs typeface="Calibri"/>
                <a:sym typeface="Calibri"/>
              </a:rPr>
              <a:t>- Gupta, P., et al. 2019. "Retrieval of aerosols over Asia from the Advanced </a:t>
            </a:r>
            <a:r>
              <a:rPr lang="en-US" dirty="0" err="1">
                <a:latin typeface="Calibri"/>
                <a:ea typeface="Calibri"/>
                <a:cs typeface="Calibri"/>
                <a:sym typeface="Calibri"/>
              </a:rPr>
              <a:t>Himawari</a:t>
            </a:r>
            <a:r>
              <a:rPr lang="en-US" dirty="0">
                <a:latin typeface="Calibri"/>
                <a:ea typeface="Calibri"/>
                <a:cs typeface="Calibri"/>
                <a:sym typeface="Calibri"/>
              </a:rPr>
              <a:t> Imager: Expansion of temporal coverage of the global Dark Target aerosol product." Atmos. Meas. Techniques, [10.5194/amt-12-6557-2019]</a:t>
            </a:r>
            <a:endParaRPr dirty="0">
              <a:latin typeface="Calibri"/>
              <a:ea typeface="Calibri"/>
              <a:cs typeface="Calibri"/>
              <a:sym typeface="Calibri"/>
            </a:endParaRPr>
          </a:p>
        </p:txBody>
      </p:sp>
      <p:pic>
        <p:nvPicPr>
          <p:cNvPr id="161" name="Google Shape;161;ga298c9219d_0_7"/>
          <p:cNvPicPr preferRelativeResize="0"/>
          <p:nvPr/>
        </p:nvPicPr>
        <p:blipFill rotWithShape="1">
          <a:blip r:embed="rId3">
            <a:alphaModFix/>
          </a:blip>
          <a:srcRect/>
          <a:stretch/>
        </p:blipFill>
        <p:spPr>
          <a:xfrm>
            <a:off x="792479" y="174253"/>
            <a:ext cx="746213" cy="775037"/>
          </a:xfrm>
          <a:prstGeom prst="rect">
            <a:avLst/>
          </a:prstGeom>
          <a:noFill/>
          <a:ln>
            <a:noFill/>
          </a:ln>
        </p:spPr>
      </p:pic>
      <p:sp>
        <p:nvSpPr>
          <p:cNvPr id="163" name="Google Shape;163;ga298c9219d_0_7"/>
          <p:cNvSpPr/>
          <p:nvPr/>
        </p:nvSpPr>
        <p:spPr>
          <a:xfrm>
            <a:off x="1532097" y="1097382"/>
            <a:ext cx="2769120" cy="775080"/>
          </a:xfrm>
          <a:prstGeom prst="rect">
            <a:avLst/>
          </a:prstGeom>
          <a:noFill/>
          <a:ln>
            <a:noFill/>
          </a:ln>
        </p:spPr>
        <p:txBody>
          <a:bodyPr spcFirstLastPara="1" wrap="square" lIns="109710" tIns="54840" rIns="109710" bIns="54840" anchor="t" anchorCtr="0">
            <a:noAutofit/>
          </a:bodyPr>
          <a:lstStyle/>
          <a:p>
            <a:pPr algn="ctr"/>
            <a:r>
              <a:rPr lang="en-US" sz="2040" dirty="0">
                <a:solidFill>
                  <a:schemeClr val="dk1"/>
                </a:solidFill>
                <a:latin typeface="Calibri"/>
                <a:ea typeface="Calibri"/>
                <a:cs typeface="Calibri"/>
                <a:sym typeface="Calibri"/>
              </a:rPr>
              <a:t>What resolution should we compare products?</a:t>
            </a:r>
            <a:endParaRPr sz="2040" dirty="0">
              <a:solidFill>
                <a:schemeClr val="dk1"/>
              </a:solidFill>
              <a:latin typeface="Calibri"/>
              <a:ea typeface="Calibri"/>
              <a:cs typeface="Calibri"/>
              <a:sym typeface="Calibri"/>
            </a:endParaRPr>
          </a:p>
        </p:txBody>
      </p:sp>
      <p:sp>
        <p:nvSpPr>
          <p:cNvPr id="164" name="Google Shape;164;ga298c9219d_0_7"/>
          <p:cNvSpPr txBox="1"/>
          <p:nvPr/>
        </p:nvSpPr>
        <p:spPr>
          <a:xfrm>
            <a:off x="1773224" y="4696232"/>
            <a:ext cx="3053908" cy="536760"/>
          </a:xfrm>
          <a:prstGeom prst="rect">
            <a:avLst/>
          </a:prstGeom>
          <a:noFill/>
          <a:ln>
            <a:noFill/>
          </a:ln>
        </p:spPr>
        <p:txBody>
          <a:bodyPr spcFirstLastPara="1" wrap="square" lIns="109710" tIns="109710" rIns="109710" bIns="109710" anchor="t" anchorCtr="0">
            <a:noAutofit/>
          </a:bodyPr>
          <a:lstStyle/>
          <a:p>
            <a:r>
              <a:rPr lang="en-US" sz="1400" dirty="0">
                <a:solidFill>
                  <a:srgbClr val="222222"/>
                </a:solidFill>
                <a:highlight>
                  <a:srgbClr val="F6F6F6"/>
                </a:highlight>
              </a:rPr>
              <a:t>Monitor dust transport across the Atlantic Ocean during June 2018. </a:t>
            </a:r>
            <a:endParaRPr sz="1400" dirty="0"/>
          </a:p>
        </p:txBody>
      </p:sp>
      <p:sp>
        <p:nvSpPr>
          <p:cNvPr id="165" name="Google Shape;165;ga298c9219d_0_7"/>
          <p:cNvSpPr/>
          <p:nvPr/>
        </p:nvSpPr>
        <p:spPr>
          <a:xfrm>
            <a:off x="4152360" y="2102110"/>
            <a:ext cx="1165139" cy="624600"/>
          </a:xfrm>
          <a:prstGeom prst="rect">
            <a:avLst/>
          </a:prstGeom>
          <a:noFill/>
          <a:ln>
            <a:noFill/>
          </a:ln>
        </p:spPr>
        <p:txBody>
          <a:bodyPr spcFirstLastPara="1" wrap="square" lIns="109710" tIns="54840" rIns="109710" bIns="54840" anchor="t" anchorCtr="0">
            <a:noAutofit/>
          </a:bodyPr>
          <a:lstStyle/>
          <a:p>
            <a:pPr algn="ctr"/>
            <a:r>
              <a:rPr lang="en-US" sz="2160" dirty="0">
                <a:solidFill>
                  <a:srgbClr val="FF0000"/>
                </a:solidFill>
                <a:latin typeface="Calibri"/>
                <a:ea typeface="Calibri"/>
                <a:cs typeface="Calibri"/>
                <a:sym typeface="Calibri"/>
              </a:rPr>
              <a:t>HRG (0.1°)</a:t>
            </a:r>
            <a:endParaRPr sz="2160" b="1" dirty="0">
              <a:solidFill>
                <a:srgbClr val="FF0000"/>
              </a:solidFill>
              <a:latin typeface="Calibri"/>
              <a:ea typeface="Calibri"/>
              <a:cs typeface="Calibri"/>
              <a:sym typeface="Calibri"/>
            </a:endParaRPr>
          </a:p>
        </p:txBody>
      </p:sp>
      <p:sp>
        <p:nvSpPr>
          <p:cNvPr id="166" name="Google Shape;166;ga298c9219d_0_7"/>
          <p:cNvSpPr/>
          <p:nvPr/>
        </p:nvSpPr>
        <p:spPr>
          <a:xfrm>
            <a:off x="4301217" y="3181532"/>
            <a:ext cx="1165138" cy="536760"/>
          </a:xfrm>
          <a:prstGeom prst="rect">
            <a:avLst/>
          </a:prstGeom>
          <a:noFill/>
          <a:ln>
            <a:noFill/>
          </a:ln>
        </p:spPr>
        <p:txBody>
          <a:bodyPr spcFirstLastPara="1" wrap="square" lIns="109710" tIns="54840" rIns="109710" bIns="54840" anchor="t" anchorCtr="0">
            <a:noAutofit/>
          </a:bodyPr>
          <a:lstStyle/>
          <a:p>
            <a:pPr algn="ctr"/>
            <a:r>
              <a:rPr lang="en-US" sz="2160" dirty="0">
                <a:solidFill>
                  <a:srgbClr val="0000FF"/>
                </a:solidFill>
                <a:latin typeface="Calibri"/>
                <a:ea typeface="Calibri"/>
                <a:cs typeface="Calibri"/>
                <a:sym typeface="Calibri"/>
              </a:rPr>
              <a:t>C6 (1.0°)</a:t>
            </a:r>
            <a:endParaRPr sz="2160" b="1" dirty="0">
              <a:solidFill>
                <a:srgbClr val="0000FF"/>
              </a:solidFill>
              <a:latin typeface="Calibri"/>
              <a:ea typeface="Calibri"/>
              <a:cs typeface="Calibri"/>
              <a:sym typeface="Calibri"/>
            </a:endParaRPr>
          </a:p>
        </p:txBody>
      </p:sp>
      <p:pic>
        <p:nvPicPr>
          <p:cNvPr id="167" name="Google Shape;167;ga298c9219d_0_7"/>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6518101" y="1584211"/>
            <a:ext cx="1631430" cy="3648781"/>
          </a:xfrm>
          <a:prstGeom prst="rect">
            <a:avLst/>
          </a:prstGeom>
          <a:noFill/>
          <a:ln>
            <a:noFill/>
          </a:ln>
        </p:spPr>
      </p:pic>
      <p:pic>
        <p:nvPicPr>
          <p:cNvPr id="168" name="Google Shape;168;ga298c9219d_0_7"/>
          <p:cNvPicPr preferRelativeResize="0"/>
          <p:nvPr/>
        </p:nvPicPr>
        <p:blipFill>
          <a:blip r:embed="rId5">
            <a:alphaModFix/>
          </a:blip>
          <a:stretch>
            <a:fillRect/>
          </a:stretch>
        </p:blipFill>
        <p:spPr>
          <a:xfrm>
            <a:off x="8280361" y="1814776"/>
            <a:ext cx="2942970" cy="2942970"/>
          </a:xfrm>
          <a:prstGeom prst="rect">
            <a:avLst/>
          </a:prstGeom>
          <a:noFill/>
          <a:ln>
            <a:noFill/>
          </a:ln>
        </p:spPr>
      </p:pic>
      <p:sp>
        <p:nvSpPr>
          <p:cNvPr id="169" name="Google Shape;169;ga298c9219d_0_7"/>
          <p:cNvSpPr/>
          <p:nvPr/>
        </p:nvSpPr>
        <p:spPr>
          <a:xfrm>
            <a:off x="7130730" y="1025370"/>
            <a:ext cx="3655800" cy="775080"/>
          </a:xfrm>
          <a:prstGeom prst="rect">
            <a:avLst/>
          </a:prstGeom>
          <a:noFill/>
          <a:ln>
            <a:noFill/>
          </a:ln>
        </p:spPr>
        <p:txBody>
          <a:bodyPr spcFirstLastPara="1" wrap="square" lIns="109710" tIns="54840" rIns="109710" bIns="54840" anchor="t" anchorCtr="0">
            <a:noAutofit/>
          </a:bodyPr>
          <a:lstStyle/>
          <a:p>
            <a:pPr algn="ctr"/>
            <a:r>
              <a:rPr lang="en-US" sz="2040">
                <a:solidFill>
                  <a:schemeClr val="dk1"/>
                </a:solidFill>
                <a:latin typeface="Calibri"/>
                <a:ea typeface="Calibri"/>
                <a:cs typeface="Calibri"/>
                <a:sym typeface="Calibri"/>
              </a:rPr>
              <a:t>Using GEO to study diurnal cycle</a:t>
            </a:r>
            <a:endParaRPr sz="2040">
              <a:solidFill>
                <a:schemeClr val="dk1"/>
              </a:solidFill>
              <a:latin typeface="Calibri"/>
              <a:ea typeface="Calibri"/>
              <a:cs typeface="Calibri"/>
              <a:sym typeface="Calibri"/>
            </a:endParaRPr>
          </a:p>
        </p:txBody>
      </p:sp>
      <p:sp>
        <p:nvSpPr>
          <p:cNvPr id="170" name="Google Shape;170;ga298c9219d_0_7"/>
          <p:cNvSpPr/>
          <p:nvPr/>
        </p:nvSpPr>
        <p:spPr>
          <a:xfrm rot="-5400000">
            <a:off x="5870352" y="2145090"/>
            <a:ext cx="1098600" cy="409320"/>
          </a:xfrm>
          <a:prstGeom prst="rect">
            <a:avLst/>
          </a:prstGeom>
          <a:noFill/>
          <a:ln>
            <a:noFill/>
          </a:ln>
        </p:spPr>
        <p:txBody>
          <a:bodyPr spcFirstLastPara="1" wrap="square" lIns="109710" tIns="54840" rIns="109710" bIns="54840" anchor="t" anchorCtr="0">
            <a:noAutofit/>
          </a:bodyPr>
          <a:lstStyle/>
          <a:p>
            <a:pPr algn="ctr"/>
            <a:r>
              <a:rPr lang="en-US" sz="2160" dirty="0">
                <a:solidFill>
                  <a:schemeClr val="dk1"/>
                </a:solidFill>
                <a:latin typeface="Calibri"/>
                <a:ea typeface="Calibri"/>
                <a:cs typeface="Calibri"/>
                <a:sym typeface="Calibri"/>
              </a:rPr>
              <a:t>AOD </a:t>
            </a:r>
            <a:endParaRPr sz="2160" b="1" dirty="0">
              <a:solidFill>
                <a:schemeClr val="dk1"/>
              </a:solidFill>
              <a:latin typeface="Calibri"/>
              <a:ea typeface="Calibri"/>
              <a:cs typeface="Calibri"/>
              <a:sym typeface="Calibri"/>
            </a:endParaRPr>
          </a:p>
        </p:txBody>
      </p:sp>
      <p:sp>
        <p:nvSpPr>
          <p:cNvPr id="171" name="Google Shape;171;ga298c9219d_0_7"/>
          <p:cNvSpPr/>
          <p:nvPr/>
        </p:nvSpPr>
        <p:spPr>
          <a:xfrm rot="-5400000">
            <a:off x="5843538" y="3810210"/>
            <a:ext cx="1123200" cy="409320"/>
          </a:xfrm>
          <a:prstGeom prst="rect">
            <a:avLst/>
          </a:prstGeom>
          <a:noFill/>
          <a:ln>
            <a:noFill/>
          </a:ln>
        </p:spPr>
        <p:txBody>
          <a:bodyPr spcFirstLastPara="1" wrap="square" lIns="109710" tIns="54840" rIns="109710" bIns="54840" anchor="t" anchorCtr="0">
            <a:noAutofit/>
          </a:bodyPr>
          <a:lstStyle/>
          <a:p>
            <a:pPr algn="ctr"/>
            <a:r>
              <a:rPr lang="en-US" sz="2160" dirty="0">
                <a:solidFill>
                  <a:schemeClr val="dk1"/>
                </a:solidFill>
                <a:latin typeface="Calibri"/>
                <a:ea typeface="Calibri"/>
                <a:cs typeface="Calibri"/>
                <a:sym typeface="Calibri"/>
              </a:rPr>
              <a:t>AOD </a:t>
            </a:r>
            <a:endParaRPr sz="2160" b="1" dirty="0">
              <a:solidFill>
                <a:schemeClr val="dk1"/>
              </a:solidFill>
              <a:latin typeface="Calibri"/>
              <a:ea typeface="Calibri"/>
              <a:cs typeface="Calibri"/>
              <a:sym typeface="Calibri"/>
            </a:endParaRPr>
          </a:p>
        </p:txBody>
      </p:sp>
      <p:sp>
        <p:nvSpPr>
          <p:cNvPr id="172" name="Google Shape;172;ga298c9219d_0_7"/>
          <p:cNvSpPr txBox="1"/>
          <p:nvPr/>
        </p:nvSpPr>
        <p:spPr>
          <a:xfrm>
            <a:off x="7027050" y="5022840"/>
            <a:ext cx="892584" cy="624600"/>
          </a:xfrm>
          <a:prstGeom prst="rect">
            <a:avLst/>
          </a:prstGeom>
          <a:noFill/>
          <a:ln>
            <a:noFill/>
          </a:ln>
        </p:spPr>
        <p:txBody>
          <a:bodyPr spcFirstLastPara="1" wrap="square" lIns="109710" tIns="109710" rIns="109710" bIns="109710" anchor="t" anchorCtr="0">
            <a:noAutofit/>
          </a:bodyPr>
          <a:lstStyle/>
          <a:p>
            <a:pPr algn="ctr"/>
            <a:r>
              <a:rPr lang="en-US" sz="2160" dirty="0">
                <a:latin typeface="Calibri"/>
                <a:ea typeface="Calibri"/>
                <a:cs typeface="Calibri"/>
                <a:sym typeface="Calibri"/>
              </a:rPr>
              <a:t>Time</a:t>
            </a:r>
            <a:endParaRPr sz="2160" dirty="0">
              <a:latin typeface="Calibri"/>
              <a:ea typeface="Calibri"/>
              <a:cs typeface="Calibri"/>
              <a:sym typeface="Calibri"/>
            </a:endParaRPr>
          </a:p>
        </p:txBody>
      </p:sp>
      <p:pic>
        <p:nvPicPr>
          <p:cNvPr id="18" name="Google Shape;162;ga298c9219d_0_7">
            <a:extLst>
              <a:ext uri="{FF2B5EF4-FFF2-40B4-BE49-F238E27FC236}">
                <a16:creationId xmlns:a16="http://schemas.microsoft.com/office/drawing/2014/main" id="{1BE6A5E6-E34A-E047-9F4D-EE28FCBC5257}"/>
              </a:ext>
            </a:extLst>
          </p:cNvPr>
          <p:cNvPicPr preferRelativeResize="0"/>
          <p:nvPr/>
        </p:nvPicPr>
        <p:blipFill rotWithShape="1">
          <a:blip r:embed="rId6">
            <a:alphaModFix/>
            <a:extLst>
              <a:ext uri="{28A0092B-C50C-407E-A947-70E740481C1C}">
                <a14:useLocalDpi xmlns:a14="http://schemas.microsoft.com/office/drawing/2010/main"/>
              </a:ext>
            </a:extLst>
          </a:blip>
          <a:srcRect b="42844"/>
          <a:stretch/>
        </p:blipFill>
        <p:spPr>
          <a:xfrm>
            <a:off x="1470589" y="1814776"/>
            <a:ext cx="3053909" cy="28846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a2a76ce6eb_0_245"/>
          <p:cNvSpPr txBox="1"/>
          <p:nvPr/>
        </p:nvSpPr>
        <p:spPr>
          <a:xfrm>
            <a:off x="975360" y="140010"/>
            <a:ext cx="10648440" cy="927000"/>
          </a:xfrm>
          <a:prstGeom prst="rect">
            <a:avLst/>
          </a:prstGeom>
          <a:noFill/>
          <a:ln>
            <a:noFill/>
          </a:ln>
        </p:spPr>
        <p:txBody>
          <a:bodyPr spcFirstLastPara="1" wrap="square" lIns="99510" tIns="49740" rIns="99510" bIns="49740" anchor="ctr" anchorCtr="0">
            <a:noAutofit/>
          </a:bodyPr>
          <a:lstStyle/>
          <a:p>
            <a:pPr algn="ctr"/>
            <a:r>
              <a:rPr lang="en-US" sz="2400" b="1">
                <a:latin typeface="Calibri"/>
                <a:ea typeface="Calibri"/>
                <a:cs typeface="Calibri"/>
                <a:sym typeface="Calibri"/>
              </a:rPr>
              <a:t>Doing ‘science’ with the DT products</a:t>
            </a:r>
            <a:endParaRPr sz="2400" b="1">
              <a:latin typeface="Calibri"/>
              <a:ea typeface="Calibri"/>
              <a:cs typeface="Calibri"/>
              <a:sym typeface="Calibri"/>
            </a:endParaRPr>
          </a:p>
          <a:p>
            <a:pPr algn="ctr">
              <a:buSzPts val="1100"/>
            </a:pPr>
            <a:endParaRPr sz="1560" b="1">
              <a:latin typeface="Calibri"/>
              <a:ea typeface="Calibri"/>
              <a:cs typeface="Calibri"/>
              <a:sym typeface="Calibri"/>
            </a:endParaRPr>
          </a:p>
        </p:txBody>
      </p:sp>
      <p:cxnSp>
        <p:nvCxnSpPr>
          <p:cNvPr id="178" name="Google Shape;178;ga2a76ce6eb_0_245"/>
          <p:cNvCxnSpPr/>
          <p:nvPr/>
        </p:nvCxnSpPr>
        <p:spPr>
          <a:xfrm>
            <a:off x="975349" y="996853"/>
            <a:ext cx="10149840" cy="0"/>
          </a:xfrm>
          <a:prstGeom prst="straightConnector1">
            <a:avLst/>
          </a:prstGeom>
          <a:noFill/>
          <a:ln w="25400" cap="flat" cmpd="sng">
            <a:solidFill>
              <a:srgbClr val="519ACC"/>
            </a:solidFill>
            <a:prstDash val="solid"/>
            <a:round/>
            <a:headEnd type="none" w="sm" len="sm"/>
            <a:tailEnd type="none" w="sm" len="sm"/>
          </a:ln>
        </p:spPr>
      </p:cxnSp>
      <p:sp>
        <p:nvSpPr>
          <p:cNvPr id="179" name="Google Shape;179;ga2a76ce6eb_0_245"/>
          <p:cNvSpPr/>
          <p:nvPr/>
        </p:nvSpPr>
        <p:spPr>
          <a:xfrm>
            <a:off x="771780" y="5023320"/>
            <a:ext cx="10648440" cy="1711440"/>
          </a:xfrm>
          <a:prstGeom prst="rect">
            <a:avLst/>
          </a:prstGeom>
          <a:solidFill>
            <a:srgbClr val="EAF1DD"/>
          </a:solidFill>
          <a:ln w="9525" cap="flat" cmpd="sng">
            <a:solidFill>
              <a:schemeClr val="accent1"/>
            </a:solidFill>
            <a:prstDash val="solid"/>
            <a:round/>
            <a:headEnd type="none" w="sm" len="sm"/>
            <a:tailEnd type="none" w="sm" len="sm"/>
          </a:ln>
        </p:spPr>
        <p:txBody>
          <a:bodyPr spcFirstLastPara="1" wrap="square" lIns="109710" tIns="54840" rIns="109710" bIns="54840" anchor="t" anchorCtr="0">
            <a:noAutofit/>
          </a:bodyPr>
          <a:lstStyle/>
          <a:p>
            <a:r>
              <a:rPr lang="en-US" sz="1560" dirty="0">
                <a:latin typeface="Calibri"/>
                <a:ea typeface="Calibri"/>
                <a:cs typeface="Calibri"/>
                <a:sym typeface="Calibri"/>
              </a:rPr>
              <a:t>-  Hammer, M. S., et al., 2020. "Global Estimates and Long-Term Trends of Fine Particulate Matter Concentrations (1998–2018)." Environmental Science &amp; Technology, [10.1021/acs.est.0c01764]</a:t>
            </a:r>
            <a:endParaRPr sz="1560" dirty="0">
              <a:latin typeface="Calibri"/>
              <a:ea typeface="Calibri"/>
              <a:cs typeface="Calibri"/>
              <a:sym typeface="Calibri"/>
            </a:endParaRPr>
          </a:p>
          <a:p>
            <a:pPr>
              <a:spcBef>
                <a:spcPts val="480"/>
              </a:spcBef>
            </a:pPr>
            <a:r>
              <a:rPr lang="en-US" sz="1560" dirty="0">
                <a:latin typeface="Calibri"/>
                <a:ea typeface="Calibri"/>
                <a:cs typeface="Calibri"/>
                <a:sym typeface="Calibri"/>
              </a:rPr>
              <a:t>-  </a:t>
            </a:r>
            <a:r>
              <a:rPr lang="en-US" sz="1560" dirty="0" err="1">
                <a:latin typeface="Calibri"/>
                <a:ea typeface="Calibri"/>
                <a:cs typeface="Calibri"/>
                <a:sym typeface="Calibri"/>
              </a:rPr>
              <a:t>Sogacheva</a:t>
            </a:r>
            <a:r>
              <a:rPr lang="en-US" sz="1560" dirty="0">
                <a:latin typeface="Calibri"/>
                <a:ea typeface="Calibri"/>
                <a:cs typeface="Calibri"/>
                <a:sym typeface="Calibri"/>
              </a:rPr>
              <a:t>, L., et al., 2020. "Merging regional and global aerosol optical depth records from major available satellite products."  Atmos. Chem. Phys,  [10.5194/acp-20-2031-2020]</a:t>
            </a:r>
            <a:endParaRPr sz="1560" dirty="0">
              <a:latin typeface="Calibri"/>
              <a:ea typeface="Calibri"/>
              <a:cs typeface="Calibri"/>
              <a:sym typeface="Calibri"/>
            </a:endParaRPr>
          </a:p>
          <a:p>
            <a:pPr>
              <a:spcBef>
                <a:spcPts val="480"/>
              </a:spcBef>
            </a:pPr>
            <a:r>
              <a:rPr lang="en-US" sz="1560" dirty="0">
                <a:latin typeface="Calibri"/>
                <a:ea typeface="Calibri"/>
                <a:cs typeface="Calibri"/>
                <a:sym typeface="Calibri"/>
              </a:rPr>
              <a:t>-  Yu, H., et al., 2020. "Interannual variability and trends of combustion aerosol and dust in major continental outflows revealed by MODIS retrievals and CAM5 simulations during 2003–2017." Atmos. Chem. Phys, [10.5194/acp-20-139-2020]</a:t>
            </a:r>
            <a:endParaRPr sz="1560" dirty="0">
              <a:latin typeface="Calibri"/>
              <a:ea typeface="Calibri"/>
              <a:cs typeface="Calibri"/>
              <a:sym typeface="Calibri"/>
            </a:endParaRPr>
          </a:p>
          <a:p>
            <a:pPr>
              <a:spcBef>
                <a:spcPts val="480"/>
              </a:spcBef>
            </a:pPr>
            <a:endParaRPr sz="2160" dirty="0">
              <a:latin typeface="Calibri"/>
              <a:ea typeface="Calibri"/>
              <a:cs typeface="Calibri"/>
              <a:sym typeface="Calibri"/>
            </a:endParaRPr>
          </a:p>
        </p:txBody>
      </p:sp>
      <p:pic>
        <p:nvPicPr>
          <p:cNvPr id="180" name="Google Shape;180;ga2a76ce6eb_0_245"/>
          <p:cNvPicPr preferRelativeResize="0"/>
          <p:nvPr/>
        </p:nvPicPr>
        <p:blipFill rotWithShape="1">
          <a:blip r:embed="rId3">
            <a:alphaModFix/>
          </a:blip>
          <a:srcRect/>
          <a:stretch/>
        </p:blipFill>
        <p:spPr>
          <a:xfrm>
            <a:off x="792479" y="174253"/>
            <a:ext cx="746213" cy="775037"/>
          </a:xfrm>
          <a:prstGeom prst="rect">
            <a:avLst/>
          </a:prstGeom>
          <a:noFill/>
          <a:ln>
            <a:noFill/>
          </a:ln>
        </p:spPr>
      </p:pic>
      <p:pic>
        <p:nvPicPr>
          <p:cNvPr id="181" name="Google Shape;181;ga2a76ce6eb_0_245"/>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701880" y="1823701"/>
            <a:ext cx="2605800" cy="2676150"/>
          </a:xfrm>
          <a:prstGeom prst="rect">
            <a:avLst/>
          </a:prstGeom>
          <a:noFill/>
          <a:ln>
            <a:noFill/>
          </a:ln>
        </p:spPr>
      </p:pic>
      <p:sp>
        <p:nvSpPr>
          <p:cNvPr id="182" name="Google Shape;182;ga2a76ce6eb_0_245"/>
          <p:cNvSpPr txBox="1"/>
          <p:nvPr/>
        </p:nvSpPr>
        <p:spPr>
          <a:xfrm>
            <a:off x="771780" y="1208010"/>
            <a:ext cx="2354400" cy="676440"/>
          </a:xfrm>
          <a:prstGeom prst="rect">
            <a:avLst/>
          </a:prstGeom>
          <a:noFill/>
          <a:ln>
            <a:noFill/>
          </a:ln>
        </p:spPr>
        <p:txBody>
          <a:bodyPr spcFirstLastPara="1" wrap="square" lIns="109710" tIns="109710" rIns="109710" bIns="109710" anchor="t" anchorCtr="0">
            <a:noAutofit/>
          </a:bodyPr>
          <a:lstStyle/>
          <a:p>
            <a:pPr algn="ctr"/>
            <a:r>
              <a:rPr lang="en-US" sz="1600" dirty="0">
                <a:latin typeface="Calibri"/>
                <a:ea typeface="Calibri"/>
                <a:cs typeface="Calibri"/>
                <a:sym typeface="Calibri"/>
              </a:rPr>
              <a:t>Using satellites + models to estimate PM2.5</a:t>
            </a:r>
            <a:endParaRPr sz="1600" dirty="0">
              <a:latin typeface="Calibri"/>
              <a:ea typeface="Calibri"/>
              <a:cs typeface="Calibri"/>
              <a:sym typeface="Calibri"/>
            </a:endParaRPr>
          </a:p>
        </p:txBody>
      </p:sp>
      <p:sp>
        <p:nvSpPr>
          <p:cNvPr id="183" name="Google Shape;183;ga2a76ce6eb_0_245"/>
          <p:cNvSpPr txBox="1"/>
          <p:nvPr/>
        </p:nvSpPr>
        <p:spPr>
          <a:xfrm>
            <a:off x="2010510" y="2293530"/>
            <a:ext cx="746280" cy="462960"/>
          </a:xfrm>
          <a:prstGeom prst="rect">
            <a:avLst/>
          </a:prstGeom>
          <a:noFill/>
          <a:ln>
            <a:noFill/>
          </a:ln>
        </p:spPr>
        <p:txBody>
          <a:bodyPr spcFirstLastPara="1" wrap="square" lIns="109710" tIns="109710" rIns="109710" bIns="109710" anchor="t" anchorCtr="0">
            <a:noAutofit/>
          </a:bodyPr>
          <a:lstStyle/>
          <a:p>
            <a:r>
              <a:rPr lang="en-US" sz="1600">
                <a:solidFill>
                  <a:srgbClr val="FFFFFF"/>
                </a:solidFill>
                <a:latin typeface="Calibri"/>
                <a:ea typeface="Calibri"/>
                <a:cs typeface="Calibri"/>
                <a:sym typeface="Calibri"/>
              </a:rPr>
              <a:t>AOD</a:t>
            </a:r>
            <a:endParaRPr sz="1600">
              <a:solidFill>
                <a:srgbClr val="FFFFFF"/>
              </a:solidFill>
              <a:latin typeface="Calibri"/>
              <a:ea typeface="Calibri"/>
              <a:cs typeface="Calibri"/>
              <a:sym typeface="Calibri"/>
            </a:endParaRPr>
          </a:p>
        </p:txBody>
      </p:sp>
      <p:sp>
        <p:nvSpPr>
          <p:cNvPr id="184" name="Google Shape;184;ga2a76ce6eb_0_245"/>
          <p:cNvSpPr txBox="1"/>
          <p:nvPr/>
        </p:nvSpPr>
        <p:spPr>
          <a:xfrm>
            <a:off x="1455210" y="3249480"/>
            <a:ext cx="1377360" cy="529560"/>
          </a:xfrm>
          <a:prstGeom prst="rect">
            <a:avLst/>
          </a:prstGeom>
          <a:noFill/>
          <a:ln>
            <a:noFill/>
          </a:ln>
        </p:spPr>
        <p:txBody>
          <a:bodyPr spcFirstLastPara="1" wrap="square" lIns="109710" tIns="109710" rIns="109710" bIns="109710" anchor="t" anchorCtr="0">
            <a:noAutofit/>
          </a:bodyPr>
          <a:lstStyle/>
          <a:p>
            <a:r>
              <a:rPr lang="en-US" sz="1600">
                <a:solidFill>
                  <a:srgbClr val="FFFFFF"/>
                </a:solidFill>
                <a:latin typeface="Calibri"/>
                <a:ea typeface="Calibri"/>
                <a:cs typeface="Calibri"/>
                <a:sym typeface="Calibri"/>
              </a:rPr>
              <a:t>PM2.5 / AOD</a:t>
            </a:r>
            <a:endParaRPr sz="1600">
              <a:solidFill>
                <a:srgbClr val="FFFFFF"/>
              </a:solidFill>
              <a:latin typeface="Calibri"/>
              <a:ea typeface="Calibri"/>
              <a:cs typeface="Calibri"/>
              <a:sym typeface="Calibri"/>
            </a:endParaRPr>
          </a:p>
        </p:txBody>
      </p:sp>
      <p:sp>
        <p:nvSpPr>
          <p:cNvPr id="185" name="Google Shape;185;ga2a76ce6eb_0_245"/>
          <p:cNvSpPr txBox="1"/>
          <p:nvPr/>
        </p:nvSpPr>
        <p:spPr>
          <a:xfrm>
            <a:off x="1758900" y="4053180"/>
            <a:ext cx="864000" cy="529560"/>
          </a:xfrm>
          <a:prstGeom prst="rect">
            <a:avLst/>
          </a:prstGeom>
          <a:noFill/>
          <a:ln>
            <a:noFill/>
          </a:ln>
        </p:spPr>
        <p:txBody>
          <a:bodyPr spcFirstLastPara="1" wrap="square" lIns="109710" tIns="109710" rIns="109710" bIns="109710" anchor="t" anchorCtr="0">
            <a:noAutofit/>
          </a:bodyPr>
          <a:lstStyle/>
          <a:p>
            <a:r>
              <a:rPr lang="en-US" sz="1600" dirty="0">
                <a:solidFill>
                  <a:srgbClr val="FFFFFF"/>
                </a:solidFill>
                <a:latin typeface="Calibri"/>
                <a:ea typeface="Calibri"/>
                <a:cs typeface="Calibri"/>
                <a:sym typeface="Calibri"/>
              </a:rPr>
              <a:t>PM2.5 </a:t>
            </a:r>
            <a:endParaRPr sz="1600" dirty="0">
              <a:solidFill>
                <a:srgbClr val="FFFFFF"/>
              </a:solidFill>
              <a:latin typeface="Calibri"/>
              <a:ea typeface="Calibri"/>
              <a:cs typeface="Calibri"/>
              <a:sym typeface="Calibri"/>
            </a:endParaRPr>
          </a:p>
        </p:txBody>
      </p:sp>
      <p:sp>
        <p:nvSpPr>
          <p:cNvPr id="186" name="Google Shape;186;ga2a76ce6eb_0_245"/>
          <p:cNvSpPr txBox="1"/>
          <p:nvPr/>
        </p:nvSpPr>
        <p:spPr>
          <a:xfrm>
            <a:off x="1183410" y="4358940"/>
            <a:ext cx="1573380" cy="529560"/>
          </a:xfrm>
          <a:prstGeom prst="rect">
            <a:avLst/>
          </a:prstGeom>
          <a:noFill/>
          <a:ln>
            <a:noFill/>
          </a:ln>
        </p:spPr>
        <p:txBody>
          <a:bodyPr spcFirstLastPara="1" wrap="square" lIns="109710" tIns="109710" rIns="109710" bIns="109710" anchor="t" anchorCtr="0">
            <a:noAutofit/>
          </a:bodyPr>
          <a:lstStyle/>
          <a:p>
            <a:r>
              <a:rPr lang="en-US" sz="1600" dirty="0">
                <a:solidFill>
                  <a:schemeClr val="dk1"/>
                </a:solidFill>
                <a:latin typeface="Times New Roman"/>
                <a:ea typeface="Times New Roman"/>
                <a:cs typeface="Times New Roman"/>
                <a:sym typeface="Times New Roman"/>
              </a:rPr>
              <a:t>for 1998-2018</a:t>
            </a:r>
            <a:endParaRPr sz="1600" dirty="0"/>
          </a:p>
        </p:txBody>
      </p:sp>
      <p:pic>
        <p:nvPicPr>
          <p:cNvPr id="187" name="Google Shape;187;ga2a76ce6eb_0_245"/>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4114021" y="1783156"/>
            <a:ext cx="2738219" cy="1565880"/>
          </a:xfrm>
          <a:prstGeom prst="rect">
            <a:avLst/>
          </a:prstGeom>
          <a:noFill/>
          <a:ln>
            <a:noFill/>
          </a:ln>
        </p:spPr>
      </p:pic>
      <p:pic>
        <p:nvPicPr>
          <p:cNvPr id="188" name="Google Shape;188;ga2a76ce6eb_0_245"/>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4053601" y="3520442"/>
            <a:ext cx="3109561" cy="1265910"/>
          </a:xfrm>
          <a:prstGeom prst="rect">
            <a:avLst/>
          </a:prstGeom>
          <a:noFill/>
          <a:ln>
            <a:noFill/>
          </a:ln>
        </p:spPr>
      </p:pic>
      <p:sp>
        <p:nvSpPr>
          <p:cNvPr id="189" name="Google Shape;189;ga2a76ce6eb_0_245"/>
          <p:cNvSpPr txBox="1"/>
          <p:nvPr/>
        </p:nvSpPr>
        <p:spPr>
          <a:xfrm>
            <a:off x="4431180" y="1207996"/>
            <a:ext cx="2354400" cy="676440"/>
          </a:xfrm>
          <a:prstGeom prst="rect">
            <a:avLst/>
          </a:prstGeom>
          <a:noFill/>
          <a:ln>
            <a:noFill/>
          </a:ln>
        </p:spPr>
        <p:txBody>
          <a:bodyPr spcFirstLastPara="1" wrap="square" lIns="109710" tIns="109710" rIns="109710" bIns="109710" anchor="t" anchorCtr="0">
            <a:noAutofit/>
          </a:bodyPr>
          <a:lstStyle/>
          <a:p>
            <a:pPr algn="ctr"/>
            <a:r>
              <a:rPr lang="en-US" sz="1600" dirty="0">
                <a:latin typeface="Calibri"/>
                <a:ea typeface="Calibri"/>
                <a:cs typeface="Calibri"/>
                <a:sym typeface="Calibri"/>
              </a:rPr>
              <a:t>Using satellites + statistics for climatology</a:t>
            </a:r>
            <a:endParaRPr sz="1600" dirty="0">
              <a:latin typeface="Calibri"/>
              <a:ea typeface="Calibri"/>
              <a:cs typeface="Calibri"/>
              <a:sym typeface="Calibri"/>
            </a:endParaRPr>
          </a:p>
        </p:txBody>
      </p:sp>
      <p:sp>
        <p:nvSpPr>
          <p:cNvPr id="190" name="Google Shape;190;ga2a76ce6eb_0_245"/>
          <p:cNvSpPr txBox="1"/>
          <p:nvPr/>
        </p:nvSpPr>
        <p:spPr>
          <a:xfrm>
            <a:off x="4497840" y="3176026"/>
            <a:ext cx="2354400" cy="676440"/>
          </a:xfrm>
          <a:prstGeom prst="rect">
            <a:avLst/>
          </a:prstGeom>
          <a:noFill/>
          <a:ln>
            <a:noFill/>
          </a:ln>
        </p:spPr>
        <p:txBody>
          <a:bodyPr spcFirstLastPara="1" wrap="square" lIns="109710" tIns="109710" rIns="109710" bIns="109710" anchor="t" anchorCtr="0">
            <a:noAutofit/>
          </a:bodyPr>
          <a:lstStyle/>
          <a:p>
            <a:pPr algn="ctr"/>
            <a:r>
              <a:rPr lang="en-US" sz="1600">
                <a:latin typeface="Calibri"/>
                <a:ea typeface="Calibri"/>
                <a:cs typeface="Calibri"/>
                <a:sym typeface="Calibri"/>
              </a:rPr>
              <a:t>Merged products</a:t>
            </a:r>
            <a:endParaRPr sz="1600">
              <a:latin typeface="Calibri"/>
              <a:ea typeface="Calibri"/>
              <a:cs typeface="Calibri"/>
              <a:sym typeface="Calibri"/>
            </a:endParaRPr>
          </a:p>
        </p:txBody>
      </p:sp>
      <p:pic>
        <p:nvPicPr>
          <p:cNvPr id="191" name="Google Shape;191;ga2a76ce6eb_0_245"/>
          <p:cNvPicPr preferRelativeResize="0"/>
          <p:nvPr/>
        </p:nvPicPr>
        <p:blipFill rotWithShape="1">
          <a:blip r:embed="rId7">
            <a:alphaModFix/>
            <a:extLst>
              <a:ext uri="{28A0092B-C50C-407E-A947-70E740481C1C}">
                <a14:useLocalDpi xmlns:a14="http://schemas.microsoft.com/office/drawing/2010/main"/>
              </a:ext>
            </a:extLst>
          </a:blip>
          <a:srcRect/>
          <a:stretch/>
        </p:blipFill>
        <p:spPr>
          <a:xfrm>
            <a:off x="8355360" y="1809188"/>
            <a:ext cx="2354402" cy="2953432"/>
          </a:xfrm>
          <a:prstGeom prst="rect">
            <a:avLst/>
          </a:prstGeom>
          <a:noFill/>
          <a:ln>
            <a:noFill/>
          </a:ln>
        </p:spPr>
      </p:pic>
      <p:sp>
        <p:nvSpPr>
          <p:cNvPr id="192" name="Google Shape;192;ga2a76ce6eb_0_245"/>
          <p:cNvSpPr txBox="1"/>
          <p:nvPr/>
        </p:nvSpPr>
        <p:spPr>
          <a:xfrm>
            <a:off x="8355360" y="1208010"/>
            <a:ext cx="2472480" cy="676440"/>
          </a:xfrm>
          <a:prstGeom prst="rect">
            <a:avLst/>
          </a:prstGeom>
          <a:noFill/>
          <a:ln>
            <a:noFill/>
          </a:ln>
        </p:spPr>
        <p:txBody>
          <a:bodyPr spcFirstLastPara="1" wrap="square" lIns="109710" tIns="109710" rIns="109710" bIns="109710" anchor="t" anchorCtr="0">
            <a:noAutofit/>
          </a:bodyPr>
          <a:lstStyle/>
          <a:p>
            <a:pPr algn="ctr"/>
            <a:r>
              <a:rPr lang="en-US" sz="1600">
                <a:latin typeface="Calibri"/>
                <a:ea typeface="Calibri"/>
                <a:cs typeface="Calibri"/>
                <a:sym typeface="Calibri"/>
              </a:rPr>
              <a:t>FMF versus AOD to determine aerosol ‘type”</a:t>
            </a:r>
            <a:endParaRPr sz="1600">
              <a:latin typeface="Calibri"/>
              <a:ea typeface="Calibri"/>
              <a:cs typeface="Calibri"/>
              <a:sym typeface="Calibri"/>
            </a:endParaRPr>
          </a:p>
        </p:txBody>
      </p:sp>
      <p:sp>
        <p:nvSpPr>
          <p:cNvPr id="193" name="Google Shape;193;ga2a76ce6eb_0_245"/>
          <p:cNvSpPr/>
          <p:nvPr/>
        </p:nvSpPr>
        <p:spPr>
          <a:xfrm>
            <a:off x="9747090" y="2658900"/>
            <a:ext cx="916920" cy="409320"/>
          </a:xfrm>
          <a:prstGeom prst="rect">
            <a:avLst/>
          </a:prstGeom>
          <a:noFill/>
          <a:ln>
            <a:noFill/>
          </a:ln>
        </p:spPr>
        <p:txBody>
          <a:bodyPr spcFirstLastPara="1" wrap="square" lIns="109710" tIns="54840" rIns="109710" bIns="54840" anchor="t" anchorCtr="0">
            <a:noAutofit/>
          </a:bodyPr>
          <a:lstStyle/>
          <a:p>
            <a:r>
              <a:rPr lang="en-US" sz="1600">
                <a:solidFill>
                  <a:schemeClr val="dk1"/>
                </a:solidFill>
                <a:latin typeface="Calibri"/>
                <a:ea typeface="Calibri"/>
                <a:cs typeface="Calibri"/>
                <a:sym typeface="Calibri"/>
              </a:rPr>
              <a:t>MODIS</a:t>
            </a:r>
            <a:endParaRPr sz="1600" b="1">
              <a:solidFill>
                <a:schemeClr val="dk1"/>
              </a:solidFill>
              <a:latin typeface="Calibri"/>
              <a:ea typeface="Calibri"/>
              <a:cs typeface="Calibri"/>
              <a:sym typeface="Calibri"/>
            </a:endParaRPr>
          </a:p>
        </p:txBody>
      </p:sp>
      <p:sp>
        <p:nvSpPr>
          <p:cNvPr id="194" name="Google Shape;194;ga2a76ce6eb_0_245"/>
          <p:cNvSpPr/>
          <p:nvPr/>
        </p:nvSpPr>
        <p:spPr>
          <a:xfrm>
            <a:off x="9792840" y="4222110"/>
            <a:ext cx="916920" cy="409320"/>
          </a:xfrm>
          <a:prstGeom prst="rect">
            <a:avLst/>
          </a:prstGeom>
          <a:noFill/>
          <a:ln>
            <a:noFill/>
          </a:ln>
        </p:spPr>
        <p:txBody>
          <a:bodyPr spcFirstLastPara="1" wrap="square" lIns="109710" tIns="54840" rIns="109710" bIns="54840" anchor="t" anchorCtr="0">
            <a:noAutofit/>
          </a:bodyPr>
          <a:lstStyle/>
          <a:p>
            <a:r>
              <a:rPr lang="en-US" sz="1600">
                <a:solidFill>
                  <a:schemeClr val="dk1"/>
                </a:solidFill>
                <a:latin typeface="Calibri"/>
                <a:ea typeface="Calibri"/>
                <a:cs typeface="Calibri"/>
                <a:sym typeface="Calibri"/>
              </a:rPr>
              <a:t>CAM5</a:t>
            </a:r>
            <a:endParaRPr sz="1600" b="1">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a298c9219d_0_64"/>
          <p:cNvSpPr txBox="1"/>
          <p:nvPr/>
        </p:nvSpPr>
        <p:spPr>
          <a:xfrm>
            <a:off x="975349" y="111164"/>
            <a:ext cx="10648440" cy="1006920"/>
          </a:xfrm>
          <a:prstGeom prst="rect">
            <a:avLst/>
          </a:prstGeom>
          <a:noFill/>
          <a:ln>
            <a:noFill/>
          </a:ln>
        </p:spPr>
        <p:txBody>
          <a:bodyPr spcFirstLastPara="1" wrap="square" lIns="99510" tIns="49740" rIns="99510" bIns="49740" anchor="ctr" anchorCtr="0">
            <a:noAutofit/>
          </a:bodyPr>
          <a:lstStyle/>
          <a:p>
            <a:pPr algn="ctr"/>
            <a:r>
              <a:rPr lang="en-US" sz="2160" dirty="0">
                <a:solidFill>
                  <a:schemeClr val="dk1"/>
                </a:solidFill>
                <a:latin typeface="Calibri"/>
                <a:ea typeface="Calibri"/>
                <a:cs typeface="Calibri"/>
                <a:sym typeface="Calibri"/>
              </a:rPr>
              <a:t>A Dark Target research aerosol algorithm for MODIS observations over eastern China: Increasing coverage while maintaining accuracy at high aerosol loading</a:t>
            </a:r>
            <a:r>
              <a:rPr lang="en-US" sz="2880" dirty="0">
                <a:solidFill>
                  <a:schemeClr val="dk1"/>
                </a:solidFill>
                <a:latin typeface="Calibri"/>
                <a:ea typeface="Calibri"/>
                <a:cs typeface="Calibri"/>
                <a:sym typeface="Calibri"/>
              </a:rPr>
              <a:t> </a:t>
            </a:r>
            <a:endParaRPr sz="720" b="1" dirty="0">
              <a:solidFill>
                <a:srgbClr val="000000"/>
              </a:solidFill>
              <a:latin typeface="Calibri"/>
              <a:ea typeface="Calibri"/>
              <a:cs typeface="Calibri"/>
              <a:sym typeface="Calibri"/>
            </a:endParaRPr>
          </a:p>
          <a:p>
            <a:pPr algn="ctr"/>
            <a:r>
              <a:rPr lang="en-US" sz="1440" b="1" dirty="0" err="1">
                <a:solidFill>
                  <a:srgbClr val="FF0000"/>
                </a:solidFill>
                <a:latin typeface="Calibri"/>
                <a:ea typeface="Calibri"/>
                <a:cs typeface="Calibri"/>
                <a:sym typeface="Calibri"/>
              </a:rPr>
              <a:t>Yingxi</a:t>
            </a:r>
            <a:r>
              <a:rPr lang="en-US" sz="1440" b="1" dirty="0">
                <a:solidFill>
                  <a:srgbClr val="FF0000"/>
                </a:solidFill>
                <a:latin typeface="Calibri"/>
                <a:ea typeface="Calibri"/>
                <a:cs typeface="Calibri"/>
                <a:sym typeface="Calibri"/>
              </a:rPr>
              <a:t> R. Shi, </a:t>
            </a:r>
            <a:r>
              <a:rPr lang="en-US" sz="1440" b="1" dirty="0">
                <a:solidFill>
                  <a:srgbClr val="000000"/>
                </a:solidFill>
                <a:latin typeface="Calibri"/>
                <a:ea typeface="Calibri"/>
                <a:cs typeface="Calibri"/>
                <a:sym typeface="Calibri"/>
              </a:rPr>
              <a:t>Robert C. Levy, </a:t>
            </a:r>
            <a:r>
              <a:rPr lang="en-US" sz="1440" b="1" dirty="0" err="1">
                <a:solidFill>
                  <a:srgbClr val="000000"/>
                </a:solidFill>
                <a:latin typeface="Calibri"/>
                <a:ea typeface="Calibri"/>
                <a:cs typeface="Calibri"/>
                <a:sym typeface="Calibri"/>
              </a:rPr>
              <a:t>Leiku</a:t>
            </a:r>
            <a:r>
              <a:rPr lang="en-US" sz="1440" b="1" dirty="0">
                <a:solidFill>
                  <a:srgbClr val="000000"/>
                </a:solidFill>
                <a:latin typeface="Calibri"/>
                <a:ea typeface="Calibri"/>
                <a:cs typeface="Calibri"/>
                <a:sym typeface="Calibri"/>
              </a:rPr>
              <a:t> Yang, Lorraine A. Remer, Shana </a:t>
            </a:r>
            <a:r>
              <a:rPr lang="en-US" sz="1440" b="1" dirty="0" err="1">
                <a:solidFill>
                  <a:srgbClr val="000000"/>
                </a:solidFill>
                <a:latin typeface="Calibri"/>
                <a:ea typeface="Calibri"/>
                <a:cs typeface="Calibri"/>
                <a:sym typeface="Calibri"/>
              </a:rPr>
              <a:t>Mattoo</a:t>
            </a:r>
            <a:r>
              <a:rPr lang="en-US" sz="1440" b="1" dirty="0">
                <a:solidFill>
                  <a:srgbClr val="000000"/>
                </a:solidFill>
                <a:latin typeface="Calibri"/>
                <a:ea typeface="Calibri"/>
                <a:cs typeface="Calibri"/>
                <a:sym typeface="Calibri"/>
              </a:rPr>
              <a:t>, and Oleg </a:t>
            </a:r>
            <a:r>
              <a:rPr lang="en-US" sz="1440" b="1" dirty="0" err="1">
                <a:solidFill>
                  <a:srgbClr val="000000"/>
                </a:solidFill>
                <a:latin typeface="Calibri"/>
                <a:ea typeface="Calibri"/>
                <a:cs typeface="Calibri"/>
                <a:sym typeface="Calibri"/>
              </a:rPr>
              <a:t>Dubovik</a:t>
            </a:r>
            <a:endParaRPr sz="1440" b="1" dirty="0">
              <a:solidFill>
                <a:srgbClr val="000000"/>
              </a:solidFill>
              <a:latin typeface="Calibri"/>
              <a:ea typeface="Calibri"/>
              <a:cs typeface="Calibri"/>
              <a:sym typeface="Calibri"/>
            </a:endParaRPr>
          </a:p>
        </p:txBody>
      </p:sp>
      <p:sp>
        <p:nvSpPr>
          <p:cNvPr id="209" name="Google Shape;209;ga298c9219d_0_64"/>
          <p:cNvSpPr txBox="1"/>
          <p:nvPr/>
        </p:nvSpPr>
        <p:spPr>
          <a:xfrm>
            <a:off x="6096000" y="1377508"/>
            <a:ext cx="5682343" cy="2311733"/>
          </a:xfrm>
          <a:prstGeom prst="rect">
            <a:avLst/>
          </a:prstGeom>
          <a:solidFill>
            <a:srgbClr val="CCFFCC"/>
          </a:solidFill>
          <a:ln w="19050" cap="flat" cmpd="sng">
            <a:solidFill>
              <a:schemeClr val="dk1"/>
            </a:solidFill>
            <a:prstDash val="solid"/>
            <a:round/>
            <a:headEnd type="none" w="sm" len="sm"/>
            <a:tailEnd type="none" w="sm" len="sm"/>
          </a:ln>
        </p:spPr>
        <p:txBody>
          <a:bodyPr spcFirstLastPara="1" wrap="square" lIns="109710" tIns="54840" rIns="109710" bIns="54840" anchor="t" anchorCtr="0">
            <a:noAutofit/>
          </a:bodyPr>
          <a:lstStyle/>
          <a:p>
            <a:r>
              <a:rPr lang="en-US" dirty="0">
                <a:solidFill>
                  <a:schemeClr val="dk1"/>
                </a:solidFill>
                <a:latin typeface="Calibri"/>
                <a:ea typeface="Calibri"/>
                <a:cs typeface="Calibri"/>
                <a:sym typeface="Calibri"/>
              </a:rPr>
              <a:t>DT algorithm fails over heavy haze, such as over Beijing and northeast China during Winter season. Fix by: </a:t>
            </a:r>
            <a:endParaRPr dirty="0">
              <a:solidFill>
                <a:schemeClr val="dk1"/>
              </a:solidFill>
              <a:latin typeface="Calibri"/>
              <a:ea typeface="Calibri"/>
              <a:cs typeface="Calibri"/>
              <a:sym typeface="Calibri"/>
            </a:endParaRPr>
          </a:p>
          <a:p>
            <a:pPr marL="548640" indent="-381000">
              <a:buClr>
                <a:schemeClr val="dk1"/>
              </a:buClr>
              <a:buSzPts val="1400"/>
              <a:buFont typeface="Calibri"/>
              <a:buChar char="●"/>
            </a:pPr>
            <a:r>
              <a:rPr lang="en-US" dirty="0">
                <a:solidFill>
                  <a:schemeClr val="dk1"/>
                </a:solidFill>
                <a:latin typeface="Calibri"/>
                <a:ea typeface="Calibri"/>
                <a:cs typeface="Calibri"/>
                <a:sym typeface="Calibri"/>
              </a:rPr>
              <a:t>Improving ‘inland water mask’ and ‘snow mask’</a:t>
            </a:r>
            <a:endParaRPr dirty="0">
              <a:solidFill>
                <a:schemeClr val="dk1"/>
              </a:solidFill>
              <a:latin typeface="Calibri"/>
              <a:ea typeface="Calibri"/>
              <a:cs typeface="Calibri"/>
              <a:sym typeface="Calibri"/>
            </a:endParaRPr>
          </a:p>
          <a:p>
            <a:pPr marL="548640" indent="-381000">
              <a:buClr>
                <a:schemeClr val="dk1"/>
              </a:buClr>
              <a:buSzPts val="1400"/>
              <a:buFont typeface="Calibri"/>
              <a:buChar char="●"/>
            </a:pPr>
            <a:r>
              <a:rPr lang="en-US" dirty="0">
                <a:solidFill>
                  <a:schemeClr val="dk1"/>
                </a:solidFill>
                <a:latin typeface="Calibri"/>
                <a:ea typeface="Calibri"/>
                <a:cs typeface="Calibri"/>
                <a:sym typeface="Calibri"/>
              </a:rPr>
              <a:t>Updating assumptions compared to C6.1</a:t>
            </a:r>
            <a:endParaRPr dirty="0">
              <a:solidFill>
                <a:schemeClr val="dk1"/>
              </a:solidFill>
              <a:latin typeface="Calibri"/>
              <a:ea typeface="Calibri"/>
              <a:cs typeface="Calibri"/>
              <a:sym typeface="Calibri"/>
            </a:endParaRPr>
          </a:p>
          <a:p>
            <a:pPr marL="1097280" lvl="1" indent="-381000">
              <a:buClr>
                <a:schemeClr val="dk1"/>
              </a:buClr>
              <a:buSzPts val="1400"/>
              <a:buFont typeface="Calibri"/>
              <a:buChar char="○"/>
            </a:pPr>
            <a:r>
              <a:rPr lang="en-US" dirty="0">
                <a:solidFill>
                  <a:schemeClr val="dk1"/>
                </a:solidFill>
                <a:latin typeface="Calibri"/>
                <a:ea typeface="Calibri"/>
                <a:cs typeface="Calibri"/>
                <a:sym typeface="Calibri"/>
              </a:rPr>
              <a:t>aerosol at H&lt;1km instead of H=2km</a:t>
            </a:r>
            <a:endParaRPr dirty="0">
              <a:solidFill>
                <a:schemeClr val="dk1"/>
              </a:solidFill>
              <a:latin typeface="Calibri"/>
              <a:ea typeface="Calibri"/>
              <a:cs typeface="Calibri"/>
              <a:sym typeface="Calibri"/>
            </a:endParaRPr>
          </a:p>
          <a:p>
            <a:pPr marL="1097280" lvl="1" indent="-381000">
              <a:buClr>
                <a:schemeClr val="dk1"/>
              </a:buClr>
              <a:buSzPts val="1400"/>
              <a:buFont typeface="Calibri"/>
              <a:buChar char="○"/>
            </a:pPr>
            <a:r>
              <a:rPr lang="en-US" dirty="0">
                <a:solidFill>
                  <a:schemeClr val="dk1"/>
                </a:solidFill>
                <a:latin typeface="Calibri"/>
                <a:ea typeface="Calibri"/>
                <a:cs typeface="Calibri"/>
                <a:sym typeface="Calibri"/>
              </a:rPr>
              <a:t>SSA ~ 0.95 instead of 0.9  </a:t>
            </a:r>
            <a:endParaRPr dirty="0">
              <a:solidFill>
                <a:schemeClr val="dk1"/>
              </a:solidFill>
              <a:latin typeface="Calibri"/>
              <a:ea typeface="Calibri"/>
              <a:cs typeface="Calibri"/>
              <a:sym typeface="Calibri"/>
            </a:endParaRPr>
          </a:p>
          <a:p>
            <a:pPr marL="548640" indent="-381000">
              <a:buClr>
                <a:schemeClr val="dk1"/>
              </a:buClr>
              <a:buSzPts val="1400"/>
              <a:buFont typeface="Calibri"/>
              <a:buChar char="●"/>
            </a:pPr>
            <a:r>
              <a:rPr lang="en-US" dirty="0">
                <a:solidFill>
                  <a:schemeClr val="dk1"/>
                </a:solidFill>
                <a:latin typeface="Calibri"/>
                <a:ea typeface="Calibri"/>
                <a:cs typeface="Calibri"/>
                <a:sym typeface="Calibri"/>
              </a:rPr>
              <a:t>Combine masking and aerosol assumptions</a:t>
            </a:r>
          </a:p>
          <a:p>
            <a:pPr marL="167640">
              <a:buClr>
                <a:schemeClr val="dk1"/>
              </a:buClr>
              <a:buSzPts val="1400"/>
            </a:pPr>
            <a:r>
              <a:rPr lang="en-US" dirty="0">
                <a:solidFill>
                  <a:schemeClr val="dk1"/>
                </a:solidFill>
                <a:latin typeface="Calibri"/>
                <a:ea typeface="Calibri"/>
                <a:cs typeface="Calibri"/>
                <a:sym typeface="Calibri"/>
              </a:rPr>
              <a:t>Result is much greater coverage of high AOD cases</a:t>
            </a:r>
          </a:p>
        </p:txBody>
      </p:sp>
      <p:cxnSp>
        <p:nvCxnSpPr>
          <p:cNvPr id="210" name="Google Shape;210;ga298c9219d_0_64"/>
          <p:cNvCxnSpPr/>
          <p:nvPr/>
        </p:nvCxnSpPr>
        <p:spPr>
          <a:xfrm>
            <a:off x="975349" y="1276303"/>
            <a:ext cx="10149840" cy="0"/>
          </a:xfrm>
          <a:prstGeom prst="straightConnector1">
            <a:avLst/>
          </a:prstGeom>
          <a:noFill/>
          <a:ln w="25400" cap="flat" cmpd="sng">
            <a:solidFill>
              <a:srgbClr val="519ACC"/>
            </a:solidFill>
            <a:prstDash val="solid"/>
            <a:round/>
            <a:headEnd type="none" w="sm" len="sm"/>
            <a:tailEnd type="none" w="sm" len="sm"/>
          </a:ln>
        </p:spPr>
      </p:cxnSp>
      <p:pic>
        <p:nvPicPr>
          <p:cNvPr id="211" name="Google Shape;211;ga298c9219d_0_64"/>
          <p:cNvPicPr preferRelativeResize="0"/>
          <p:nvPr/>
        </p:nvPicPr>
        <p:blipFill rotWithShape="1">
          <a:blip r:embed="rId3">
            <a:alphaModFix/>
          </a:blip>
          <a:srcRect/>
          <a:stretch/>
        </p:blipFill>
        <p:spPr>
          <a:xfrm>
            <a:off x="177318" y="1377507"/>
            <a:ext cx="6190825" cy="3542817"/>
          </a:xfrm>
          <a:prstGeom prst="rect">
            <a:avLst/>
          </a:prstGeom>
          <a:noFill/>
          <a:ln>
            <a:noFill/>
          </a:ln>
        </p:spPr>
      </p:pic>
      <p:pic>
        <p:nvPicPr>
          <p:cNvPr id="212" name="Google Shape;212;ga298c9219d_0_64"/>
          <p:cNvPicPr preferRelativeResize="0"/>
          <p:nvPr/>
        </p:nvPicPr>
        <p:blipFill rotWithShape="1">
          <a:blip r:embed="rId4">
            <a:alphaModFix/>
          </a:blip>
          <a:srcRect/>
          <a:stretch/>
        </p:blipFill>
        <p:spPr>
          <a:xfrm>
            <a:off x="883919" y="174253"/>
            <a:ext cx="746213" cy="775037"/>
          </a:xfrm>
          <a:prstGeom prst="rect">
            <a:avLst/>
          </a:prstGeom>
          <a:noFill/>
          <a:ln>
            <a:noFill/>
          </a:ln>
        </p:spPr>
      </p:pic>
      <p:sp>
        <p:nvSpPr>
          <p:cNvPr id="2" name="Rectangle 1">
            <a:extLst>
              <a:ext uri="{FF2B5EF4-FFF2-40B4-BE49-F238E27FC236}">
                <a16:creationId xmlns:a16="http://schemas.microsoft.com/office/drawing/2014/main" id="{2C0C04BF-E67F-8547-BF6A-7DB3740430F3}"/>
              </a:ext>
            </a:extLst>
          </p:cNvPr>
          <p:cNvSpPr/>
          <p:nvPr/>
        </p:nvSpPr>
        <p:spPr>
          <a:xfrm>
            <a:off x="177318" y="4896368"/>
            <a:ext cx="5718260" cy="646331"/>
          </a:xfrm>
          <a:prstGeom prst="rect">
            <a:avLst/>
          </a:prstGeom>
          <a:solidFill>
            <a:schemeClr val="accent6">
              <a:lumMod val="20000"/>
              <a:lumOff val="80000"/>
            </a:schemeClr>
          </a:solidFill>
        </p:spPr>
        <p:txBody>
          <a:bodyPr wrap="square">
            <a:spAutoFit/>
          </a:bodyPr>
          <a:lstStyle/>
          <a:p>
            <a:r>
              <a:rPr lang="en-US" b="0" i="0" dirty="0">
                <a:solidFill>
                  <a:srgbClr val="464646"/>
                </a:solidFill>
                <a:effectLst/>
                <a:latin typeface="Open Sans" panose="020B0606030504020204" pitchFamily="34" charset="0"/>
              </a:rPr>
              <a:t>Shi et al., </a:t>
            </a:r>
            <a:r>
              <a:rPr lang="en-US" b="0" i="1" dirty="0">
                <a:solidFill>
                  <a:srgbClr val="464646"/>
                </a:solidFill>
                <a:effectLst/>
                <a:latin typeface="Open Sans" panose="020B0606030504020204" pitchFamily="34" charset="0"/>
              </a:rPr>
              <a:t>Atmos. Meas. Tech., </a:t>
            </a:r>
            <a:r>
              <a:rPr lang="en-US" b="0" i="0" dirty="0">
                <a:solidFill>
                  <a:srgbClr val="464646"/>
                </a:solidFill>
                <a:effectLst/>
                <a:latin typeface="Open Sans" panose="020B0606030504020204" pitchFamily="34" charset="0"/>
              </a:rPr>
              <a:t>14, 3449–3468, 2021</a:t>
            </a:r>
          </a:p>
          <a:p>
            <a:r>
              <a:rPr lang="en-US" b="0" i="0" dirty="0">
                <a:solidFill>
                  <a:srgbClr val="464646"/>
                </a:solidFill>
                <a:effectLst/>
                <a:latin typeface="Open Sans" panose="020B0606030504020204" pitchFamily="34" charset="0"/>
              </a:rPr>
              <a:t>https://</a:t>
            </a:r>
            <a:r>
              <a:rPr lang="en-US" b="0" i="0" dirty="0" err="1">
                <a:solidFill>
                  <a:srgbClr val="464646"/>
                </a:solidFill>
                <a:effectLst/>
                <a:latin typeface="Open Sans" panose="020B0606030504020204" pitchFamily="34" charset="0"/>
              </a:rPr>
              <a:t>doi.org</a:t>
            </a:r>
            <a:r>
              <a:rPr lang="en-US" b="0" i="0" dirty="0">
                <a:solidFill>
                  <a:srgbClr val="464646"/>
                </a:solidFill>
                <a:effectLst/>
                <a:latin typeface="Open Sans" panose="020B0606030504020204" pitchFamily="34" charset="0"/>
              </a:rPr>
              <a:t>/10.5194/amt-14-3449-2021</a:t>
            </a:r>
          </a:p>
        </p:txBody>
      </p:sp>
      <p:pic>
        <p:nvPicPr>
          <p:cNvPr id="8" name="Picture 7">
            <a:extLst>
              <a:ext uri="{FF2B5EF4-FFF2-40B4-BE49-F238E27FC236}">
                <a16:creationId xmlns:a16="http://schemas.microsoft.com/office/drawing/2014/main" id="{76ED2316-C6F1-EE43-80C9-8820CC0312F1}"/>
              </a:ext>
            </a:extLst>
          </p:cNvPr>
          <p:cNvPicPr>
            <a:picLocks noChangeAspect="1"/>
          </p:cNvPicPr>
          <p:nvPr/>
        </p:nvPicPr>
        <p:blipFill>
          <a:blip r:embed="rId5"/>
          <a:stretch>
            <a:fillRect/>
          </a:stretch>
        </p:blipFill>
        <p:spPr>
          <a:xfrm>
            <a:off x="6270173" y="3790447"/>
            <a:ext cx="5464177" cy="2622805"/>
          </a:xfrm>
          <a:prstGeom prst="rect">
            <a:avLst/>
          </a:prstGeom>
        </p:spPr>
      </p:pic>
      <p:sp>
        <p:nvSpPr>
          <p:cNvPr id="9" name="TextBox 8">
            <a:extLst>
              <a:ext uri="{FF2B5EF4-FFF2-40B4-BE49-F238E27FC236}">
                <a16:creationId xmlns:a16="http://schemas.microsoft.com/office/drawing/2014/main" id="{7C4D623A-49CB-9145-B0ED-B363F98B8B44}"/>
              </a:ext>
            </a:extLst>
          </p:cNvPr>
          <p:cNvSpPr txBox="1"/>
          <p:nvPr/>
        </p:nvSpPr>
        <p:spPr>
          <a:xfrm>
            <a:off x="6496616" y="6413252"/>
            <a:ext cx="5464177" cy="307777"/>
          </a:xfrm>
          <a:prstGeom prst="rect">
            <a:avLst/>
          </a:prstGeom>
          <a:noFill/>
        </p:spPr>
        <p:txBody>
          <a:bodyPr wrap="square" rtlCol="0">
            <a:spAutoFit/>
          </a:bodyPr>
          <a:lstStyle/>
          <a:p>
            <a:r>
              <a:rPr lang="en-US" sz="1400" dirty="0"/>
              <a:t>New mask versus C6.1; 		New retrieval versus New mask</a:t>
            </a:r>
          </a:p>
        </p:txBody>
      </p:sp>
      <p:sp>
        <p:nvSpPr>
          <p:cNvPr id="3" name="TextBox 2">
            <a:extLst>
              <a:ext uri="{FF2B5EF4-FFF2-40B4-BE49-F238E27FC236}">
                <a16:creationId xmlns:a16="http://schemas.microsoft.com/office/drawing/2014/main" id="{9AA3F763-223B-A342-91D5-0EB1D1D2294A}"/>
              </a:ext>
            </a:extLst>
          </p:cNvPr>
          <p:cNvSpPr txBox="1"/>
          <p:nvPr/>
        </p:nvSpPr>
        <p:spPr>
          <a:xfrm>
            <a:off x="231207" y="5570171"/>
            <a:ext cx="4812577" cy="646331"/>
          </a:xfrm>
          <a:prstGeom prst="rect">
            <a:avLst/>
          </a:prstGeom>
          <a:noFill/>
        </p:spPr>
        <p:txBody>
          <a:bodyPr wrap="square" rtlCol="0">
            <a:spAutoFit/>
          </a:bodyPr>
          <a:lstStyle/>
          <a:p>
            <a:r>
              <a:rPr lang="en-US" dirty="0"/>
              <a:t>Similar (but different details) for recovering intense smoke over Southeast Asia</a:t>
            </a:r>
          </a:p>
        </p:txBody>
      </p:sp>
      <p:sp>
        <p:nvSpPr>
          <p:cNvPr id="11" name="Rectangle 10">
            <a:extLst>
              <a:ext uri="{FF2B5EF4-FFF2-40B4-BE49-F238E27FC236}">
                <a16:creationId xmlns:a16="http://schemas.microsoft.com/office/drawing/2014/main" id="{2C881511-E158-D141-AD9D-CEAE9E34E909}"/>
              </a:ext>
            </a:extLst>
          </p:cNvPr>
          <p:cNvSpPr/>
          <p:nvPr/>
        </p:nvSpPr>
        <p:spPr>
          <a:xfrm>
            <a:off x="177318" y="6207243"/>
            <a:ext cx="5718260" cy="646331"/>
          </a:xfrm>
          <a:prstGeom prst="rect">
            <a:avLst/>
          </a:prstGeom>
          <a:solidFill>
            <a:schemeClr val="accent6">
              <a:lumMod val="20000"/>
              <a:lumOff val="80000"/>
            </a:schemeClr>
          </a:solidFill>
        </p:spPr>
        <p:txBody>
          <a:bodyPr wrap="square">
            <a:spAutoFit/>
          </a:bodyPr>
          <a:lstStyle/>
          <a:p>
            <a:r>
              <a:rPr lang="en-US" b="0" i="0" dirty="0">
                <a:solidFill>
                  <a:srgbClr val="464646"/>
                </a:solidFill>
                <a:effectLst/>
                <a:latin typeface="Open Sans" panose="020B0606030504020204" pitchFamily="34" charset="0"/>
              </a:rPr>
              <a:t>Shi et al., </a:t>
            </a:r>
            <a:r>
              <a:rPr lang="en-US" i="1" dirty="0">
                <a:solidFill>
                  <a:srgbClr val="464646"/>
                </a:solidFill>
                <a:latin typeface="Open Sans" panose="020B0606030504020204" pitchFamily="34" charset="0"/>
              </a:rPr>
              <a:t>Atmos. Chem. Phys., </a:t>
            </a:r>
            <a:r>
              <a:rPr lang="en-US" dirty="0">
                <a:solidFill>
                  <a:srgbClr val="464646"/>
                </a:solidFill>
                <a:latin typeface="Open Sans" panose="020B0606030504020204" pitchFamily="34" charset="0"/>
              </a:rPr>
              <a:t>19, 259–274, 2019</a:t>
            </a:r>
          </a:p>
          <a:p>
            <a:r>
              <a:rPr lang="en-US" dirty="0">
                <a:solidFill>
                  <a:srgbClr val="464646"/>
                </a:solidFill>
                <a:latin typeface="Open Sans" panose="020B0606030504020204" pitchFamily="34" charset="0"/>
              </a:rPr>
              <a:t>https://</a:t>
            </a:r>
            <a:r>
              <a:rPr lang="en-US" dirty="0" err="1">
                <a:solidFill>
                  <a:srgbClr val="464646"/>
                </a:solidFill>
                <a:latin typeface="Open Sans" panose="020B0606030504020204" pitchFamily="34" charset="0"/>
              </a:rPr>
              <a:t>doi.org</a:t>
            </a:r>
            <a:r>
              <a:rPr lang="en-US" dirty="0">
                <a:solidFill>
                  <a:srgbClr val="464646"/>
                </a:solidFill>
                <a:latin typeface="Open Sans" panose="020B0606030504020204" pitchFamily="34" charset="0"/>
              </a:rPr>
              <a:t>/10.5194/acp-19-259-2019</a:t>
            </a:r>
            <a:endParaRPr lang="en-US" b="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1211009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a298c9219d_0_43"/>
          <p:cNvSpPr txBox="1">
            <a:spLocks noGrp="1"/>
          </p:cNvSpPr>
          <p:nvPr>
            <p:ph type="title"/>
          </p:nvPr>
        </p:nvSpPr>
        <p:spPr>
          <a:xfrm>
            <a:off x="1158240" y="1301448"/>
            <a:ext cx="9875520" cy="1143000"/>
          </a:xfrm>
          <a:prstGeom prst="rect">
            <a:avLst/>
          </a:prstGeom>
        </p:spPr>
        <p:txBody>
          <a:bodyPr spcFirstLastPara="1" vert="horz" wrap="square" lIns="109710" tIns="54840" rIns="109710" bIns="54840" rtlCol="0" anchor="ctr" anchorCtr="0">
            <a:noAutofit/>
          </a:bodyPr>
          <a:lstStyle/>
          <a:p>
            <a:pPr algn="ctr">
              <a:spcBef>
                <a:spcPts val="0"/>
              </a:spcBef>
            </a:pPr>
            <a:r>
              <a:rPr lang="en-US" dirty="0"/>
              <a:t>In Progress</a:t>
            </a:r>
            <a:endParaRPr dirty="0"/>
          </a:p>
        </p:txBody>
      </p:sp>
      <p:sp>
        <p:nvSpPr>
          <p:cNvPr id="201" name="Google Shape;201;ga298c9219d_0_43"/>
          <p:cNvSpPr txBox="1">
            <a:spLocks noGrp="1"/>
          </p:cNvSpPr>
          <p:nvPr>
            <p:ph type="sldNum" idx="12"/>
          </p:nvPr>
        </p:nvSpPr>
        <p:spPr>
          <a:xfrm>
            <a:off x="8473440" y="6356350"/>
            <a:ext cx="2560320" cy="365040"/>
          </a:xfrm>
          <a:prstGeom prst="rect">
            <a:avLst/>
          </a:prstGeom>
        </p:spPr>
        <p:txBody>
          <a:bodyPr spcFirstLastPara="1" vert="horz" wrap="square" lIns="109710" tIns="54840" rIns="109710" bIns="54840" rtlCol="0" anchor="ctr" anchorCtr="0">
            <a:noAutofit/>
          </a:bodyPr>
          <a:lstStyle/>
          <a:p>
            <a:pPr>
              <a:buClr>
                <a:srgbClr val="000000"/>
              </a:buClr>
            </a:pPr>
            <a:fld id="{00000000-1234-1234-1234-123412341234}" type="slidenum">
              <a:rPr lang="en-US"/>
              <a:pPr>
                <a:buClr>
                  <a:srgbClr val="000000"/>
                </a:buClr>
              </a:pPr>
              <a:t>19</a:t>
            </a:fld>
            <a:endParaRPr/>
          </a:p>
        </p:txBody>
      </p:sp>
      <p:cxnSp>
        <p:nvCxnSpPr>
          <p:cNvPr id="202" name="Google Shape;202;ga298c9219d_0_43"/>
          <p:cNvCxnSpPr/>
          <p:nvPr/>
        </p:nvCxnSpPr>
        <p:spPr>
          <a:xfrm>
            <a:off x="2070840" y="701400"/>
            <a:ext cx="9429840" cy="17280"/>
          </a:xfrm>
          <a:prstGeom prst="straightConnector1">
            <a:avLst/>
          </a:prstGeom>
          <a:noFill/>
          <a:ln w="25400" cap="flat" cmpd="sng">
            <a:solidFill>
              <a:srgbClr val="519ACC"/>
            </a:solidFill>
            <a:prstDash val="solid"/>
            <a:round/>
            <a:headEnd type="none" w="sm" len="sm"/>
            <a:tailEnd type="none" w="sm" len="sm"/>
          </a:ln>
        </p:spPr>
      </p:cxnSp>
      <p:pic>
        <p:nvPicPr>
          <p:cNvPr id="203" name="Google Shape;203;ga298c9219d_0_43"/>
          <p:cNvPicPr preferRelativeResize="0"/>
          <p:nvPr/>
        </p:nvPicPr>
        <p:blipFill rotWithShape="1">
          <a:blip r:embed="rId3">
            <a:alphaModFix/>
          </a:blip>
          <a:srcRect/>
          <a:stretch/>
        </p:blipFill>
        <p:spPr>
          <a:xfrm>
            <a:off x="883919" y="174253"/>
            <a:ext cx="746213" cy="7750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B8CB-6C75-9B4C-AF43-4C66E74F80C6}"/>
              </a:ext>
            </a:extLst>
          </p:cNvPr>
          <p:cNvSpPr>
            <a:spLocks noGrp="1"/>
          </p:cNvSpPr>
          <p:nvPr>
            <p:ph type="ctrTitle"/>
          </p:nvPr>
        </p:nvSpPr>
        <p:spPr>
          <a:xfrm>
            <a:off x="224790" y="362036"/>
            <a:ext cx="11742420" cy="514668"/>
          </a:xfrm>
        </p:spPr>
        <p:txBody>
          <a:bodyPr>
            <a:noAutofit/>
          </a:bodyPr>
          <a:lstStyle/>
          <a:p>
            <a:r>
              <a:rPr lang="en-US" sz="4000" b="1" dirty="0"/>
              <a:t>Update on LEO-imagers for Aerosols</a:t>
            </a:r>
          </a:p>
        </p:txBody>
      </p:sp>
      <p:sp>
        <p:nvSpPr>
          <p:cNvPr id="3" name="Subtitle 2">
            <a:extLst>
              <a:ext uri="{FF2B5EF4-FFF2-40B4-BE49-F238E27FC236}">
                <a16:creationId xmlns:a16="http://schemas.microsoft.com/office/drawing/2014/main" id="{8FD2040E-4F9D-CD42-8B18-2325634311E8}"/>
              </a:ext>
            </a:extLst>
          </p:cNvPr>
          <p:cNvSpPr>
            <a:spLocks noGrp="1"/>
          </p:cNvSpPr>
          <p:nvPr>
            <p:ph type="subTitle" idx="1"/>
          </p:nvPr>
        </p:nvSpPr>
        <p:spPr>
          <a:xfrm>
            <a:off x="3459108" y="2213324"/>
            <a:ext cx="5273784" cy="514668"/>
          </a:xfrm>
        </p:spPr>
        <p:txBody>
          <a:bodyPr>
            <a:normAutofit fontScale="70000" lnSpcReduction="20000"/>
          </a:bodyPr>
          <a:lstStyle/>
          <a:p>
            <a:r>
              <a:rPr lang="en-US" sz="1800" b="1" dirty="0"/>
              <a:t>Robert Levy (NASA/Goddard)</a:t>
            </a:r>
          </a:p>
          <a:p>
            <a:r>
              <a:rPr lang="en-US" sz="1800" b="1" dirty="0"/>
              <a:t>with contributions from many :</a:t>
            </a:r>
          </a:p>
        </p:txBody>
      </p:sp>
      <p:pic>
        <p:nvPicPr>
          <p:cNvPr id="5" name="Picture 4">
            <a:extLst>
              <a:ext uri="{FF2B5EF4-FFF2-40B4-BE49-F238E27FC236}">
                <a16:creationId xmlns:a16="http://schemas.microsoft.com/office/drawing/2014/main" id="{49AEE244-D9BC-FA47-8EB3-EBA20D2A8959}"/>
              </a:ext>
            </a:extLst>
          </p:cNvPr>
          <p:cNvPicPr>
            <a:picLocks noChangeAspect="1"/>
          </p:cNvPicPr>
          <p:nvPr/>
        </p:nvPicPr>
        <p:blipFill>
          <a:blip r:embed="rId2"/>
          <a:stretch>
            <a:fillRect/>
          </a:stretch>
        </p:blipFill>
        <p:spPr>
          <a:xfrm>
            <a:off x="3675448" y="3749040"/>
            <a:ext cx="4841103" cy="2232256"/>
          </a:xfrm>
          <a:prstGeom prst="rect">
            <a:avLst/>
          </a:prstGeom>
        </p:spPr>
      </p:pic>
    </p:spTree>
    <p:extLst>
      <p:ext uri="{BB962C8B-B14F-4D97-AF65-F5344CB8AC3E}">
        <p14:creationId xmlns:p14="http://schemas.microsoft.com/office/powerpoint/2010/main" val="656453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a298c9219d_0_159"/>
          <p:cNvSpPr txBox="1"/>
          <p:nvPr/>
        </p:nvSpPr>
        <p:spPr>
          <a:xfrm>
            <a:off x="1026840" y="271838"/>
            <a:ext cx="10138320" cy="606960"/>
          </a:xfrm>
          <a:prstGeom prst="rect">
            <a:avLst/>
          </a:prstGeom>
          <a:noFill/>
          <a:ln>
            <a:noFill/>
          </a:ln>
        </p:spPr>
        <p:txBody>
          <a:bodyPr spcFirstLastPara="1" wrap="square" lIns="99510" tIns="49740" rIns="99510" bIns="49740" anchor="ctr" anchorCtr="0">
            <a:noAutofit/>
          </a:bodyPr>
          <a:lstStyle/>
          <a:p>
            <a:pPr algn="ctr"/>
            <a:r>
              <a:rPr lang="en-US" sz="2640" b="1" dirty="0">
                <a:solidFill>
                  <a:srgbClr val="000000"/>
                </a:solidFill>
                <a:latin typeface="Calibri"/>
                <a:ea typeface="Calibri"/>
                <a:cs typeface="Calibri"/>
                <a:sym typeface="Calibri"/>
              </a:rPr>
              <a:t>An evaluation of the DT surface reflectance (</a:t>
            </a:r>
            <a:r>
              <a:rPr lang="en-US" sz="2640" b="1" dirty="0">
                <a:latin typeface="Calibri"/>
                <a:ea typeface="Calibri"/>
                <a:cs typeface="Calibri"/>
                <a:sym typeface="Calibri"/>
              </a:rPr>
              <a:t>MODIS, VIIRS and GEO)</a:t>
            </a:r>
            <a:r>
              <a:rPr lang="en-US" sz="2640" b="1" dirty="0">
                <a:solidFill>
                  <a:srgbClr val="000000"/>
                </a:solidFill>
                <a:latin typeface="Calibri"/>
                <a:ea typeface="Calibri"/>
                <a:cs typeface="Calibri"/>
                <a:sym typeface="Calibri"/>
              </a:rPr>
              <a:t> </a:t>
            </a:r>
            <a:endParaRPr sz="2160" dirty="0"/>
          </a:p>
          <a:p>
            <a:pPr algn="ctr"/>
            <a:r>
              <a:rPr lang="en-US" sz="1440" b="1" dirty="0" err="1">
                <a:solidFill>
                  <a:srgbClr val="FF0000"/>
                </a:solidFill>
                <a:latin typeface="Calibri"/>
                <a:ea typeface="Calibri"/>
                <a:cs typeface="Calibri"/>
                <a:sym typeface="Calibri"/>
              </a:rPr>
              <a:t>Mijin</a:t>
            </a:r>
            <a:r>
              <a:rPr lang="en-US" sz="1440" b="1" dirty="0">
                <a:solidFill>
                  <a:srgbClr val="FF0000"/>
                </a:solidFill>
                <a:latin typeface="Calibri"/>
                <a:ea typeface="Calibri"/>
                <a:cs typeface="Calibri"/>
                <a:sym typeface="Calibri"/>
              </a:rPr>
              <a:t> Kim (postdoc), </a:t>
            </a:r>
            <a:r>
              <a:rPr lang="en-US" sz="1440" b="1" dirty="0">
                <a:solidFill>
                  <a:srgbClr val="000000"/>
                </a:solidFill>
                <a:latin typeface="Calibri"/>
                <a:ea typeface="Calibri"/>
                <a:cs typeface="Calibri"/>
                <a:sym typeface="Calibri"/>
              </a:rPr>
              <a:t>Robert C. Levy, Lorraine A. Remer, and Shana </a:t>
            </a:r>
            <a:r>
              <a:rPr lang="en-US" sz="1440" b="1" dirty="0" err="1">
                <a:solidFill>
                  <a:srgbClr val="000000"/>
                </a:solidFill>
                <a:latin typeface="Calibri"/>
                <a:ea typeface="Calibri"/>
                <a:cs typeface="Calibri"/>
                <a:sym typeface="Calibri"/>
              </a:rPr>
              <a:t>Mattoo</a:t>
            </a:r>
            <a:endParaRPr sz="1440" b="1" dirty="0">
              <a:solidFill>
                <a:srgbClr val="000000"/>
              </a:solidFill>
              <a:latin typeface="Calibri"/>
              <a:ea typeface="Calibri"/>
              <a:cs typeface="Calibri"/>
              <a:sym typeface="Calibri"/>
            </a:endParaRPr>
          </a:p>
        </p:txBody>
      </p:sp>
      <p:sp>
        <p:nvSpPr>
          <p:cNvPr id="218" name="Google Shape;218;ga298c9219d_0_159"/>
          <p:cNvSpPr txBox="1"/>
          <p:nvPr/>
        </p:nvSpPr>
        <p:spPr>
          <a:xfrm>
            <a:off x="6318120" y="1132290"/>
            <a:ext cx="5335854" cy="1076040"/>
          </a:xfrm>
          <a:prstGeom prst="rect">
            <a:avLst/>
          </a:prstGeom>
          <a:solidFill>
            <a:srgbClr val="CCFFCC"/>
          </a:solidFill>
          <a:ln w="19050" cap="flat" cmpd="sng">
            <a:solidFill>
              <a:schemeClr val="dk1"/>
            </a:solidFill>
            <a:prstDash val="solid"/>
            <a:round/>
            <a:headEnd type="none" w="sm" len="sm"/>
            <a:tailEnd type="none" w="sm" len="sm"/>
          </a:ln>
        </p:spPr>
        <p:txBody>
          <a:bodyPr spcFirstLastPara="1" wrap="square" lIns="109710" tIns="54840" rIns="109710" bIns="54840" anchor="t" anchorCtr="0">
            <a:noAutofit/>
          </a:bodyPr>
          <a:lstStyle/>
          <a:p>
            <a:pPr algn="just"/>
            <a:r>
              <a:rPr lang="en-US" sz="1920">
                <a:solidFill>
                  <a:schemeClr val="dk1"/>
                </a:solidFill>
                <a:latin typeface="Calibri"/>
                <a:ea typeface="Calibri"/>
                <a:cs typeface="Calibri"/>
                <a:sym typeface="Calibri"/>
              </a:rPr>
              <a:t>Identify the issues in the current surface reflectance parameterization process, and investigate the improvement of DT algorithm.</a:t>
            </a:r>
            <a:endParaRPr sz="1920">
              <a:solidFill>
                <a:schemeClr val="dk1"/>
              </a:solidFill>
              <a:latin typeface="Calibri"/>
              <a:ea typeface="Calibri"/>
              <a:cs typeface="Calibri"/>
              <a:sym typeface="Calibri"/>
            </a:endParaRPr>
          </a:p>
        </p:txBody>
      </p:sp>
      <p:cxnSp>
        <p:nvCxnSpPr>
          <p:cNvPr id="219" name="Google Shape;219;ga298c9219d_0_159"/>
          <p:cNvCxnSpPr/>
          <p:nvPr/>
        </p:nvCxnSpPr>
        <p:spPr>
          <a:xfrm>
            <a:off x="1021069" y="994468"/>
            <a:ext cx="10149840" cy="0"/>
          </a:xfrm>
          <a:prstGeom prst="straightConnector1">
            <a:avLst/>
          </a:prstGeom>
          <a:noFill/>
          <a:ln w="25400" cap="flat" cmpd="sng">
            <a:solidFill>
              <a:srgbClr val="519ACC"/>
            </a:solidFill>
            <a:prstDash val="solid"/>
            <a:round/>
            <a:headEnd type="none" w="sm" len="sm"/>
            <a:tailEnd type="none" w="sm" len="sm"/>
          </a:ln>
        </p:spPr>
      </p:cxnSp>
      <p:sp>
        <p:nvSpPr>
          <p:cNvPr id="220" name="Google Shape;220;ga298c9219d_0_159"/>
          <p:cNvSpPr txBox="1"/>
          <p:nvPr/>
        </p:nvSpPr>
        <p:spPr>
          <a:xfrm>
            <a:off x="1135577" y="1075720"/>
            <a:ext cx="4912200" cy="584640"/>
          </a:xfrm>
          <a:prstGeom prst="rect">
            <a:avLst/>
          </a:prstGeom>
          <a:noFill/>
          <a:ln>
            <a:noFill/>
          </a:ln>
        </p:spPr>
        <p:txBody>
          <a:bodyPr spcFirstLastPara="1" wrap="square" lIns="109710" tIns="54840" rIns="109710" bIns="54840" anchor="t" anchorCtr="0">
            <a:noAutofit/>
          </a:bodyPr>
          <a:lstStyle/>
          <a:p>
            <a:r>
              <a:rPr lang="en-US" sz="1920">
                <a:solidFill>
                  <a:schemeClr val="dk1"/>
                </a:solidFill>
                <a:latin typeface="Calibri"/>
                <a:ea typeface="Calibri"/>
                <a:cs typeface="Calibri"/>
                <a:sym typeface="Calibri"/>
              </a:rPr>
              <a:t>Differences between </a:t>
            </a:r>
            <a:r>
              <a:rPr lang="en-US" sz="1920">
                <a:solidFill>
                  <a:srgbClr val="C00000"/>
                </a:solidFill>
                <a:latin typeface="Calibri"/>
                <a:ea typeface="Calibri"/>
                <a:cs typeface="Calibri"/>
                <a:sym typeface="Calibri"/>
              </a:rPr>
              <a:t>DT surface reflectance</a:t>
            </a:r>
            <a:r>
              <a:rPr lang="en-US" sz="1920">
                <a:solidFill>
                  <a:schemeClr val="dk1"/>
                </a:solidFill>
                <a:latin typeface="Calibri"/>
                <a:ea typeface="Calibri"/>
                <a:cs typeface="Calibri"/>
                <a:sym typeface="Calibri"/>
              </a:rPr>
              <a:t> and the atmospherically-corrected reflectance</a:t>
            </a:r>
            <a:endParaRPr sz="2160"/>
          </a:p>
        </p:txBody>
      </p:sp>
      <p:pic>
        <p:nvPicPr>
          <p:cNvPr id="221" name="Google Shape;221;ga298c9219d_0_159"/>
          <p:cNvPicPr preferRelativeResize="0"/>
          <p:nvPr/>
        </p:nvPicPr>
        <p:blipFill rotWithShape="1">
          <a:blip r:embed="rId3">
            <a:alphaModFix/>
          </a:blip>
          <a:srcRect/>
          <a:stretch/>
        </p:blipFill>
        <p:spPr>
          <a:xfrm>
            <a:off x="755318" y="1742969"/>
            <a:ext cx="2405496" cy="1641749"/>
          </a:xfrm>
          <a:prstGeom prst="rect">
            <a:avLst/>
          </a:prstGeom>
          <a:noFill/>
          <a:ln>
            <a:noFill/>
          </a:ln>
        </p:spPr>
      </p:pic>
      <p:pic>
        <p:nvPicPr>
          <p:cNvPr id="222" name="Google Shape;222;ga298c9219d_0_159"/>
          <p:cNvPicPr preferRelativeResize="0"/>
          <p:nvPr/>
        </p:nvPicPr>
        <p:blipFill rotWithShape="1">
          <a:blip r:embed="rId4">
            <a:alphaModFix/>
          </a:blip>
          <a:srcRect/>
          <a:stretch/>
        </p:blipFill>
        <p:spPr>
          <a:xfrm>
            <a:off x="745391" y="3477892"/>
            <a:ext cx="2405494" cy="1641749"/>
          </a:xfrm>
          <a:prstGeom prst="rect">
            <a:avLst/>
          </a:prstGeom>
          <a:noFill/>
          <a:ln>
            <a:noFill/>
          </a:ln>
        </p:spPr>
      </p:pic>
      <p:sp>
        <p:nvSpPr>
          <p:cNvPr id="223" name="Google Shape;223;ga298c9219d_0_159"/>
          <p:cNvSpPr txBox="1"/>
          <p:nvPr/>
        </p:nvSpPr>
        <p:spPr>
          <a:xfrm>
            <a:off x="1831693" y="2140220"/>
            <a:ext cx="1579680" cy="307800"/>
          </a:xfrm>
          <a:prstGeom prst="rect">
            <a:avLst/>
          </a:prstGeom>
          <a:noFill/>
          <a:ln>
            <a:noFill/>
          </a:ln>
        </p:spPr>
        <p:txBody>
          <a:bodyPr spcFirstLastPara="1" wrap="square" lIns="109710" tIns="54840" rIns="109710" bIns="54840" anchor="t" anchorCtr="0">
            <a:noAutofit/>
          </a:bodyPr>
          <a:lstStyle/>
          <a:p>
            <a:r>
              <a:rPr lang="en-US" sz="1680">
                <a:solidFill>
                  <a:schemeClr val="dk1"/>
                </a:solidFill>
                <a:latin typeface="Calibri"/>
                <a:ea typeface="Calibri"/>
                <a:cs typeface="Calibri"/>
                <a:sym typeface="Calibri"/>
              </a:rPr>
              <a:t>MODIS (Global)</a:t>
            </a:r>
            <a:endParaRPr sz="2160"/>
          </a:p>
        </p:txBody>
      </p:sp>
      <p:sp>
        <p:nvSpPr>
          <p:cNvPr id="224" name="Google Shape;224;ga298c9219d_0_159"/>
          <p:cNvSpPr txBox="1"/>
          <p:nvPr/>
        </p:nvSpPr>
        <p:spPr>
          <a:xfrm>
            <a:off x="2149164" y="3781970"/>
            <a:ext cx="944640" cy="307800"/>
          </a:xfrm>
          <a:prstGeom prst="rect">
            <a:avLst/>
          </a:prstGeom>
          <a:noFill/>
          <a:ln>
            <a:noFill/>
          </a:ln>
        </p:spPr>
        <p:txBody>
          <a:bodyPr spcFirstLastPara="1" wrap="square" lIns="109710" tIns="54840" rIns="109710" bIns="54840" anchor="t" anchorCtr="0">
            <a:noAutofit/>
          </a:bodyPr>
          <a:lstStyle/>
          <a:p>
            <a:r>
              <a:rPr lang="en-US" sz="1680">
                <a:solidFill>
                  <a:schemeClr val="dk1"/>
                </a:solidFill>
                <a:latin typeface="Calibri"/>
                <a:ea typeface="Calibri"/>
                <a:cs typeface="Calibri"/>
                <a:sym typeface="Calibri"/>
              </a:rPr>
              <a:t>ABI-East</a:t>
            </a:r>
            <a:endParaRPr sz="2160"/>
          </a:p>
        </p:txBody>
      </p:sp>
      <p:sp>
        <p:nvSpPr>
          <p:cNvPr id="225" name="Google Shape;225;ga298c9219d_0_159"/>
          <p:cNvSpPr txBox="1"/>
          <p:nvPr/>
        </p:nvSpPr>
        <p:spPr>
          <a:xfrm>
            <a:off x="6261060" y="2346150"/>
            <a:ext cx="5335854" cy="4395600"/>
          </a:xfrm>
          <a:prstGeom prst="rect">
            <a:avLst/>
          </a:prstGeom>
          <a:solidFill>
            <a:srgbClr val="EAF1DD">
              <a:alpha val="50980"/>
            </a:srgbClr>
          </a:solidFill>
          <a:ln w="19050" cap="flat" cmpd="sng">
            <a:solidFill>
              <a:schemeClr val="dk1"/>
            </a:solidFill>
            <a:prstDash val="solid"/>
            <a:round/>
            <a:headEnd type="none" w="sm" len="sm"/>
            <a:tailEnd type="none" w="sm" len="sm"/>
          </a:ln>
        </p:spPr>
        <p:txBody>
          <a:bodyPr spcFirstLastPara="1" wrap="square" lIns="109710" tIns="54840" rIns="109710" bIns="54840" anchor="t" anchorCtr="0">
            <a:noAutofit/>
          </a:bodyPr>
          <a:lstStyle/>
          <a:p>
            <a:pPr marL="342900" indent="-342900" algn="just">
              <a:buClr>
                <a:schemeClr val="dk1"/>
              </a:buClr>
              <a:buSzPts val="1400"/>
              <a:buFont typeface="Arial"/>
              <a:buChar char="•"/>
            </a:pPr>
            <a:r>
              <a:rPr lang="en-US" sz="1680">
                <a:solidFill>
                  <a:schemeClr val="dk1"/>
                </a:solidFill>
                <a:latin typeface="Calibri"/>
                <a:ea typeface="Calibri"/>
                <a:cs typeface="Calibri"/>
                <a:sym typeface="Calibri"/>
              </a:rPr>
              <a:t>ABIE DT product showed higher error in surface reflectance than the MODIS DT products, and revealed a change with scattering angle and NDVI</a:t>
            </a:r>
            <a:r>
              <a:rPr lang="en-US" sz="1680" baseline="-25000">
                <a:solidFill>
                  <a:schemeClr val="dk1"/>
                </a:solidFill>
                <a:latin typeface="Calibri"/>
                <a:ea typeface="Calibri"/>
                <a:cs typeface="Calibri"/>
                <a:sym typeface="Calibri"/>
              </a:rPr>
              <a:t>SWIR</a:t>
            </a:r>
            <a:r>
              <a:rPr lang="en-US" sz="1680">
                <a:solidFill>
                  <a:schemeClr val="dk1"/>
                </a:solidFill>
                <a:latin typeface="Calibri"/>
                <a:ea typeface="Calibri"/>
                <a:cs typeface="Calibri"/>
                <a:sym typeface="Calibri"/>
              </a:rPr>
              <a:t> also. </a:t>
            </a:r>
            <a:endParaRPr sz="2160"/>
          </a:p>
          <a:p>
            <a:pPr marL="342900" indent="-236220" algn="just">
              <a:buClr>
                <a:schemeClr val="dk1"/>
              </a:buClr>
              <a:buSzPts val="1400"/>
            </a:pPr>
            <a:endParaRPr sz="1680">
              <a:solidFill>
                <a:schemeClr val="dk1"/>
              </a:solidFill>
              <a:latin typeface="Calibri"/>
              <a:ea typeface="Calibri"/>
              <a:cs typeface="Calibri"/>
              <a:sym typeface="Calibri"/>
            </a:endParaRPr>
          </a:p>
          <a:p>
            <a:pPr marL="342900" indent="-236220" algn="just">
              <a:buClr>
                <a:schemeClr val="dk1"/>
              </a:buClr>
              <a:buSzPts val="1400"/>
            </a:pPr>
            <a:endParaRPr sz="1680">
              <a:solidFill>
                <a:schemeClr val="dk1"/>
              </a:solidFill>
              <a:latin typeface="Calibri"/>
              <a:ea typeface="Calibri"/>
              <a:cs typeface="Calibri"/>
              <a:sym typeface="Calibri"/>
            </a:endParaRPr>
          </a:p>
          <a:p>
            <a:pPr marL="342900" indent="-236220" algn="just">
              <a:buClr>
                <a:schemeClr val="dk1"/>
              </a:buClr>
              <a:buSzPts val="1400"/>
            </a:pPr>
            <a:endParaRPr sz="1680">
              <a:solidFill>
                <a:schemeClr val="dk1"/>
              </a:solidFill>
              <a:latin typeface="Calibri"/>
              <a:ea typeface="Calibri"/>
              <a:cs typeface="Calibri"/>
              <a:sym typeface="Calibri"/>
            </a:endParaRPr>
          </a:p>
          <a:p>
            <a:pPr marL="342900" indent="-236220" algn="just">
              <a:buClr>
                <a:schemeClr val="dk1"/>
              </a:buClr>
              <a:buSzPts val="1400"/>
            </a:pPr>
            <a:endParaRPr sz="1680">
              <a:solidFill>
                <a:schemeClr val="dk1"/>
              </a:solidFill>
              <a:latin typeface="Calibri"/>
              <a:ea typeface="Calibri"/>
              <a:cs typeface="Calibri"/>
              <a:sym typeface="Calibri"/>
            </a:endParaRPr>
          </a:p>
          <a:p>
            <a:pPr marL="342900" indent="-236220" algn="just">
              <a:buClr>
                <a:schemeClr val="dk1"/>
              </a:buClr>
              <a:buSzPts val="1400"/>
            </a:pPr>
            <a:endParaRPr sz="1680">
              <a:solidFill>
                <a:schemeClr val="dk1"/>
              </a:solidFill>
              <a:latin typeface="Calibri"/>
              <a:ea typeface="Calibri"/>
              <a:cs typeface="Calibri"/>
              <a:sym typeface="Calibri"/>
            </a:endParaRPr>
          </a:p>
          <a:p>
            <a:pPr marL="342900" indent="-236220" algn="just">
              <a:buClr>
                <a:schemeClr val="dk1"/>
              </a:buClr>
              <a:buSzPts val="1400"/>
            </a:pPr>
            <a:endParaRPr sz="1680">
              <a:solidFill>
                <a:schemeClr val="dk1"/>
              </a:solidFill>
              <a:latin typeface="Calibri"/>
              <a:ea typeface="Calibri"/>
              <a:cs typeface="Calibri"/>
              <a:sym typeface="Calibri"/>
            </a:endParaRPr>
          </a:p>
          <a:p>
            <a:pPr marL="342900" indent="-236220" algn="just">
              <a:buClr>
                <a:schemeClr val="dk1"/>
              </a:buClr>
              <a:buSzPts val="1400"/>
            </a:pPr>
            <a:endParaRPr sz="1680">
              <a:solidFill>
                <a:schemeClr val="dk1"/>
              </a:solidFill>
              <a:latin typeface="Calibri"/>
              <a:ea typeface="Calibri"/>
              <a:cs typeface="Calibri"/>
              <a:sym typeface="Calibri"/>
            </a:endParaRPr>
          </a:p>
          <a:p>
            <a:pPr marL="342900" indent="-342900" algn="just">
              <a:buClr>
                <a:schemeClr val="dk1"/>
              </a:buClr>
              <a:buSzPts val="1400"/>
              <a:buFont typeface="Arial"/>
              <a:buChar char="•"/>
            </a:pPr>
            <a:r>
              <a:rPr lang="en-US" sz="2160">
                <a:solidFill>
                  <a:schemeClr val="dk1"/>
                </a:solidFill>
                <a:latin typeface="Calibri"/>
                <a:ea typeface="Calibri"/>
                <a:cs typeface="Calibri"/>
                <a:sym typeface="Calibri"/>
              </a:rPr>
              <a:t>U</a:t>
            </a:r>
            <a:r>
              <a:rPr lang="en-US" sz="1680">
                <a:solidFill>
                  <a:schemeClr val="dk1"/>
                </a:solidFill>
                <a:latin typeface="Calibri"/>
                <a:ea typeface="Calibri"/>
                <a:cs typeface="Calibri"/>
                <a:sym typeface="Calibri"/>
              </a:rPr>
              <a:t>nderestimation in surface reflectance correspond</a:t>
            </a:r>
            <a:r>
              <a:rPr lang="en-US" sz="2160">
                <a:solidFill>
                  <a:schemeClr val="dk1"/>
                </a:solidFill>
                <a:latin typeface="Calibri"/>
                <a:ea typeface="Calibri"/>
                <a:cs typeface="Calibri"/>
                <a:sym typeface="Calibri"/>
              </a:rPr>
              <a:t>s</a:t>
            </a:r>
            <a:r>
              <a:rPr lang="en-US" sz="1680">
                <a:solidFill>
                  <a:schemeClr val="dk1"/>
                </a:solidFill>
                <a:latin typeface="Calibri"/>
                <a:ea typeface="Calibri"/>
                <a:cs typeface="Calibri"/>
                <a:sym typeface="Calibri"/>
              </a:rPr>
              <a:t> to the overestimation of AOD.</a:t>
            </a:r>
            <a:endParaRPr sz="2160"/>
          </a:p>
          <a:p>
            <a:pPr marL="342900" indent="-342900" algn="just">
              <a:buClr>
                <a:schemeClr val="dk1"/>
              </a:buClr>
              <a:buSzPts val="1400"/>
              <a:buFont typeface="Arial"/>
              <a:buChar char="•"/>
            </a:pPr>
            <a:r>
              <a:rPr lang="en-US" sz="1680">
                <a:solidFill>
                  <a:schemeClr val="dk1"/>
                </a:solidFill>
                <a:latin typeface="Calibri"/>
                <a:ea typeface="Calibri"/>
                <a:cs typeface="Calibri"/>
                <a:sym typeface="Calibri"/>
              </a:rPr>
              <a:t>Diurnal variations were found in both errors in surface reflectance and AOD. </a:t>
            </a:r>
            <a:endParaRPr sz="2160"/>
          </a:p>
          <a:p>
            <a:pPr marL="342900" indent="-342900" algn="just">
              <a:buClr>
                <a:schemeClr val="dk1"/>
              </a:buClr>
              <a:buSzPts val="1400"/>
              <a:buFont typeface="Arial"/>
              <a:buChar char="•"/>
            </a:pPr>
            <a:r>
              <a:rPr lang="en-US" sz="1680">
                <a:solidFill>
                  <a:schemeClr val="dk1"/>
                </a:solidFill>
                <a:latin typeface="Calibri"/>
                <a:ea typeface="Calibri"/>
                <a:cs typeface="Calibri"/>
                <a:sym typeface="Calibri"/>
              </a:rPr>
              <a:t>Accordingly, we are investigating a new SR parameterization.</a:t>
            </a:r>
            <a:endParaRPr sz="1920">
              <a:solidFill>
                <a:schemeClr val="dk1"/>
              </a:solidFill>
              <a:latin typeface="Calibri"/>
              <a:ea typeface="Calibri"/>
              <a:cs typeface="Calibri"/>
              <a:sym typeface="Calibri"/>
            </a:endParaRPr>
          </a:p>
          <a:p>
            <a:pPr algn="just"/>
            <a:endParaRPr sz="1920">
              <a:solidFill>
                <a:schemeClr val="dk1"/>
              </a:solidFill>
              <a:latin typeface="Calibri"/>
              <a:ea typeface="Calibri"/>
              <a:cs typeface="Calibri"/>
              <a:sym typeface="Calibri"/>
            </a:endParaRPr>
          </a:p>
          <a:p>
            <a:pPr algn="just"/>
            <a:endParaRPr sz="1920">
              <a:solidFill>
                <a:schemeClr val="dk1"/>
              </a:solidFill>
              <a:latin typeface="Calibri"/>
              <a:ea typeface="Calibri"/>
              <a:cs typeface="Calibri"/>
              <a:sym typeface="Calibri"/>
            </a:endParaRPr>
          </a:p>
        </p:txBody>
      </p:sp>
      <p:pic>
        <p:nvPicPr>
          <p:cNvPr id="226" name="Google Shape;226;ga298c9219d_0_159"/>
          <p:cNvPicPr preferRelativeResize="0"/>
          <p:nvPr/>
        </p:nvPicPr>
        <p:blipFill rotWithShape="1">
          <a:blip r:embed="rId5">
            <a:alphaModFix/>
          </a:blip>
          <a:srcRect/>
          <a:stretch/>
        </p:blipFill>
        <p:spPr>
          <a:xfrm>
            <a:off x="3508188" y="1741579"/>
            <a:ext cx="2405494" cy="1641749"/>
          </a:xfrm>
          <a:prstGeom prst="rect">
            <a:avLst/>
          </a:prstGeom>
          <a:noFill/>
          <a:ln>
            <a:noFill/>
          </a:ln>
        </p:spPr>
      </p:pic>
      <p:pic>
        <p:nvPicPr>
          <p:cNvPr id="227" name="Google Shape;227;ga298c9219d_0_159"/>
          <p:cNvPicPr preferRelativeResize="0"/>
          <p:nvPr/>
        </p:nvPicPr>
        <p:blipFill rotWithShape="1">
          <a:blip r:embed="rId6">
            <a:alphaModFix/>
          </a:blip>
          <a:srcRect/>
          <a:stretch/>
        </p:blipFill>
        <p:spPr>
          <a:xfrm>
            <a:off x="3500175" y="3475116"/>
            <a:ext cx="2411606" cy="1645920"/>
          </a:xfrm>
          <a:prstGeom prst="rect">
            <a:avLst/>
          </a:prstGeom>
          <a:noFill/>
          <a:ln>
            <a:noFill/>
          </a:ln>
        </p:spPr>
      </p:pic>
      <p:pic>
        <p:nvPicPr>
          <p:cNvPr id="228" name="Google Shape;228;ga298c9219d_0_159"/>
          <p:cNvPicPr preferRelativeResize="0"/>
          <p:nvPr/>
        </p:nvPicPr>
        <p:blipFill rotWithShape="1">
          <a:blip r:embed="rId7">
            <a:alphaModFix/>
          </a:blip>
          <a:srcRect/>
          <a:stretch/>
        </p:blipFill>
        <p:spPr>
          <a:xfrm>
            <a:off x="755318" y="5212823"/>
            <a:ext cx="2411604" cy="1645920"/>
          </a:xfrm>
          <a:prstGeom prst="rect">
            <a:avLst/>
          </a:prstGeom>
          <a:noFill/>
          <a:ln>
            <a:noFill/>
          </a:ln>
        </p:spPr>
      </p:pic>
      <p:pic>
        <p:nvPicPr>
          <p:cNvPr id="229" name="Google Shape;229;ga298c9219d_0_159"/>
          <p:cNvPicPr preferRelativeResize="0"/>
          <p:nvPr/>
        </p:nvPicPr>
        <p:blipFill rotWithShape="1">
          <a:blip r:embed="rId8">
            <a:alphaModFix/>
          </a:blip>
          <a:srcRect/>
          <a:stretch/>
        </p:blipFill>
        <p:spPr>
          <a:xfrm>
            <a:off x="3508188" y="5241565"/>
            <a:ext cx="2411606" cy="1645920"/>
          </a:xfrm>
          <a:prstGeom prst="rect">
            <a:avLst/>
          </a:prstGeom>
          <a:noFill/>
          <a:ln>
            <a:noFill/>
          </a:ln>
        </p:spPr>
      </p:pic>
      <p:pic>
        <p:nvPicPr>
          <p:cNvPr id="230" name="Google Shape;230;ga298c9219d_0_159"/>
          <p:cNvPicPr preferRelativeResize="0"/>
          <p:nvPr/>
        </p:nvPicPr>
        <p:blipFill rotWithShape="1">
          <a:blip r:embed="rId9">
            <a:alphaModFix/>
          </a:blip>
          <a:srcRect/>
          <a:stretch/>
        </p:blipFill>
        <p:spPr>
          <a:xfrm>
            <a:off x="7987020" y="3383340"/>
            <a:ext cx="2743171" cy="1645920"/>
          </a:xfrm>
          <a:prstGeom prst="rect">
            <a:avLst/>
          </a:prstGeom>
          <a:noFill/>
          <a:ln>
            <a:noFill/>
          </a:ln>
        </p:spPr>
      </p:pic>
      <p:pic>
        <p:nvPicPr>
          <p:cNvPr id="231" name="Google Shape;231;ga298c9219d_0_159"/>
          <p:cNvPicPr preferRelativeResize="0"/>
          <p:nvPr/>
        </p:nvPicPr>
        <p:blipFill rotWithShape="1">
          <a:blip r:embed="rId10">
            <a:alphaModFix/>
          </a:blip>
          <a:srcRect/>
          <a:stretch/>
        </p:blipFill>
        <p:spPr>
          <a:xfrm>
            <a:off x="883919" y="174253"/>
            <a:ext cx="746213" cy="7750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a298c9219d_0_253"/>
          <p:cNvSpPr txBox="1"/>
          <p:nvPr/>
        </p:nvSpPr>
        <p:spPr>
          <a:xfrm>
            <a:off x="1026840" y="271838"/>
            <a:ext cx="10138320" cy="606960"/>
          </a:xfrm>
          <a:prstGeom prst="rect">
            <a:avLst/>
          </a:prstGeom>
          <a:noFill/>
          <a:ln>
            <a:noFill/>
          </a:ln>
        </p:spPr>
        <p:txBody>
          <a:bodyPr spcFirstLastPara="1" wrap="square" lIns="99510" tIns="49740" rIns="99510" bIns="49740" anchor="ctr" anchorCtr="0">
            <a:noAutofit/>
          </a:bodyPr>
          <a:lstStyle/>
          <a:p>
            <a:pPr algn="ctr"/>
            <a:r>
              <a:rPr lang="en-US" sz="2640" b="1" dirty="0">
                <a:latin typeface="Calibri"/>
                <a:ea typeface="Calibri"/>
                <a:cs typeface="Calibri"/>
                <a:sym typeface="Calibri"/>
              </a:rPr>
              <a:t>Consistency of Trends from Terra and Aqua MODIS</a:t>
            </a:r>
            <a:endParaRPr sz="2160" dirty="0"/>
          </a:p>
          <a:p>
            <a:pPr algn="ctr"/>
            <a:r>
              <a:rPr lang="en-US" sz="1440" b="1" dirty="0">
                <a:solidFill>
                  <a:srgbClr val="FF0000"/>
                </a:solidFill>
                <a:latin typeface="Calibri"/>
                <a:ea typeface="Calibri"/>
                <a:cs typeface="Calibri"/>
                <a:sym typeface="Calibri"/>
              </a:rPr>
              <a:t>Virginia Sawyer, </a:t>
            </a:r>
            <a:r>
              <a:rPr lang="en-US" sz="1440" b="1" dirty="0">
                <a:latin typeface="Calibri"/>
                <a:ea typeface="Calibri"/>
                <a:cs typeface="Calibri"/>
                <a:sym typeface="Calibri"/>
              </a:rPr>
              <a:t>R. Levy, S. </a:t>
            </a:r>
            <a:r>
              <a:rPr lang="en-US" sz="1440" b="1" dirty="0" err="1">
                <a:latin typeface="Calibri"/>
                <a:ea typeface="Calibri"/>
                <a:cs typeface="Calibri"/>
                <a:sym typeface="Calibri"/>
              </a:rPr>
              <a:t>Mattoo</a:t>
            </a:r>
            <a:r>
              <a:rPr lang="en-US" sz="1440" b="1" dirty="0">
                <a:latin typeface="Calibri"/>
                <a:ea typeface="Calibri"/>
                <a:cs typeface="Calibri"/>
                <a:sym typeface="Calibri"/>
              </a:rPr>
              <a:t>, et al., </a:t>
            </a:r>
            <a:endParaRPr sz="1440" b="1" dirty="0">
              <a:solidFill>
                <a:srgbClr val="000000"/>
              </a:solidFill>
              <a:latin typeface="Calibri"/>
              <a:ea typeface="Calibri"/>
              <a:cs typeface="Calibri"/>
              <a:sym typeface="Calibri"/>
            </a:endParaRPr>
          </a:p>
        </p:txBody>
      </p:sp>
      <p:sp>
        <p:nvSpPr>
          <p:cNvPr id="237" name="Google Shape;237;ga298c9219d_0_253"/>
          <p:cNvSpPr txBox="1"/>
          <p:nvPr/>
        </p:nvSpPr>
        <p:spPr>
          <a:xfrm>
            <a:off x="2545050" y="1074450"/>
            <a:ext cx="6763680" cy="775080"/>
          </a:xfrm>
          <a:prstGeom prst="rect">
            <a:avLst/>
          </a:prstGeom>
          <a:solidFill>
            <a:srgbClr val="CCFFCC"/>
          </a:solidFill>
          <a:ln w="19050" cap="flat" cmpd="sng">
            <a:solidFill>
              <a:schemeClr val="dk1"/>
            </a:solidFill>
            <a:prstDash val="solid"/>
            <a:round/>
            <a:headEnd type="none" w="sm" len="sm"/>
            <a:tailEnd type="none" w="sm" len="sm"/>
          </a:ln>
        </p:spPr>
        <p:txBody>
          <a:bodyPr spcFirstLastPara="1" wrap="square" lIns="109710" tIns="54840" rIns="109710" bIns="54840" anchor="t" anchorCtr="0">
            <a:noAutofit/>
          </a:bodyPr>
          <a:lstStyle/>
          <a:p>
            <a:pPr algn="ctr"/>
            <a:r>
              <a:rPr lang="en-US" sz="1920">
                <a:solidFill>
                  <a:schemeClr val="dk1"/>
                </a:solidFill>
                <a:latin typeface="Calibri"/>
                <a:ea typeface="Calibri"/>
                <a:cs typeface="Calibri"/>
                <a:sym typeface="Calibri"/>
              </a:rPr>
              <a:t>After all the updates and calibration and such, how consistent are ‘Trends’ from Terra and Aqua MODIS? (2002-2020)</a:t>
            </a:r>
            <a:endParaRPr sz="1920">
              <a:solidFill>
                <a:schemeClr val="dk1"/>
              </a:solidFill>
              <a:latin typeface="Calibri"/>
              <a:ea typeface="Calibri"/>
              <a:cs typeface="Calibri"/>
              <a:sym typeface="Calibri"/>
            </a:endParaRPr>
          </a:p>
        </p:txBody>
      </p:sp>
      <p:cxnSp>
        <p:nvCxnSpPr>
          <p:cNvPr id="238" name="Google Shape;238;ga298c9219d_0_253"/>
          <p:cNvCxnSpPr/>
          <p:nvPr/>
        </p:nvCxnSpPr>
        <p:spPr>
          <a:xfrm>
            <a:off x="883909" y="994468"/>
            <a:ext cx="10149840" cy="0"/>
          </a:xfrm>
          <a:prstGeom prst="straightConnector1">
            <a:avLst/>
          </a:prstGeom>
          <a:noFill/>
          <a:ln w="25400" cap="flat" cmpd="sng">
            <a:solidFill>
              <a:srgbClr val="519ACC"/>
            </a:solidFill>
            <a:prstDash val="solid"/>
            <a:round/>
            <a:headEnd type="none" w="sm" len="sm"/>
            <a:tailEnd type="none" w="sm" len="sm"/>
          </a:ln>
        </p:spPr>
      </p:cxnSp>
      <p:pic>
        <p:nvPicPr>
          <p:cNvPr id="239" name="Google Shape;239;ga298c9219d_0_253"/>
          <p:cNvPicPr preferRelativeResize="0"/>
          <p:nvPr/>
        </p:nvPicPr>
        <p:blipFill rotWithShape="1">
          <a:blip r:embed="rId3">
            <a:alphaModFix/>
          </a:blip>
          <a:srcRect/>
          <a:stretch/>
        </p:blipFill>
        <p:spPr>
          <a:xfrm>
            <a:off x="883919" y="174253"/>
            <a:ext cx="746213" cy="775037"/>
          </a:xfrm>
          <a:prstGeom prst="rect">
            <a:avLst/>
          </a:prstGeom>
          <a:noFill/>
          <a:ln>
            <a:noFill/>
          </a:ln>
        </p:spPr>
      </p:pic>
      <p:pic>
        <p:nvPicPr>
          <p:cNvPr id="240" name="Google Shape;240;ga298c9219d_0_253"/>
          <p:cNvPicPr preferRelativeResize="0"/>
          <p:nvPr/>
        </p:nvPicPr>
        <p:blipFill rotWithShape="1">
          <a:blip r:embed="rId4">
            <a:alphaModFix/>
          </a:blip>
          <a:srcRect/>
          <a:stretch/>
        </p:blipFill>
        <p:spPr>
          <a:xfrm>
            <a:off x="1560351" y="4339919"/>
            <a:ext cx="3553508" cy="2387491"/>
          </a:xfrm>
          <a:prstGeom prst="rect">
            <a:avLst/>
          </a:prstGeom>
          <a:noFill/>
          <a:ln>
            <a:noFill/>
          </a:ln>
        </p:spPr>
      </p:pic>
      <p:pic>
        <p:nvPicPr>
          <p:cNvPr id="241" name="Google Shape;241;ga298c9219d_0_253"/>
          <p:cNvPicPr preferRelativeResize="0"/>
          <p:nvPr/>
        </p:nvPicPr>
        <p:blipFill rotWithShape="1">
          <a:blip r:embed="rId5">
            <a:alphaModFix/>
          </a:blip>
          <a:srcRect/>
          <a:stretch/>
        </p:blipFill>
        <p:spPr>
          <a:xfrm>
            <a:off x="1630141" y="2045190"/>
            <a:ext cx="3553441" cy="2387491"/>
          </a:xfrm>
          <a:prstGeom prst="rect">
            <a:avLst/>
          </a:prstGeom>
          <a:noFill/>
          <a:ln>
            <a:noFill/>
          </a:ln>
        </p:spPr>
      </p:pic>
      <p:sp>
        <p:nvSpPr>
          <p:cNvPr id="242" name="Google Shape;242;ga298c9219d_0_253"/>
          <p:cNvSpPr txBox="1"/>
          <p:nvPr/>
        </p:nvSpPr>
        <p:spPr>
          <a:xfrm>
            <a:off x="418470" y="3942256"/>
            <a:ext cx="2354400" cy="676440"/>
          </a:xfrm>
          <a:prstGeom prst="rect">
            <a:avLst/>
          </a:prstGeom>
          <a:noFill/>
          <a:ln>
            <a:noFill/>
          </a:ln>
        </p:spPr>
        <p:txBody>
          <a:bodyPr spcFirstLastPara="1" wrap="square" lIns="109710" tIns="109710" rIns="109710" bIns="109710" anchor="t" anchorCtr="0">
            <a:noAutofit/>
          </a:bodyPr>
          <a:lstStyle/>
          <a:p>
            <a:pPr algn="ctr"/>
            <a:r>
              <a:rPr lang="en-US" sz="2280">
                <a:latin typeface="Calibri"/>
                <a:ea typeface="Calibri"/>
                <a:cs typeface="Calibri"/>
                <a:sym typeface="Calibri"/>
              </a:rPr>
              <a:t>AOD </a:t>
            </a:r>
            <a:endParaRPr sz="2280">
              <a:latin typeface="Calibri"/>
              <a:ea typeface="Calibri"/>
              <a:cs typeface="Calibri"/>
              <a:sym typeface="Calibri"/>
            </a:endParaRPr>
          </a:p>
          <a:p>
            <a:pPr algn="ctr"/>
            <a:r>
              <a:rPr lang="en-US" sz="2280">
                <a:latin typeface="Calibri"/>
                <a:ea typeface="Calibri"/>
                <a:cs typeface="Calibri"/>
                <a:sym typeface="Calibri"/>
              </a:rPr>
              <a:t>change per year</a:t>
            </a:r>
            <a:endParaRPr sz="2280">
              <a:latin typeface="Calibri"/>
              <a:ea typeface="Calibri"/>
              <a:cs typeface="Calibri"/>
              <a:sym typeface="Calibri"/>
            </a:endParaRPr>
          </a:p>
        </p:txBody>
      </p:sp>
      <p:sp>
        <p:nvSpPr>
          <p:cNvPr id="243" name="Google Shape;243;ga298c9219d_0_253"/>
          <p:cNvSpPr txBox="1"/>
          <p:nvPr/>
        </p:nvSpPr>
        <p:spPr>
          <a:xfrm>
            <a:off x="5024010" y="2900700"/>
            <a:ext cx="2354400" cy="676440"/>
          </a:xfrm>
          <a:prstGeom prst="rect">
            <a:avLst/>
          </a:prstGeom>
          <a:noFill/>
          <a:ln>
            <a:noFill/>
          </a:ln>
        </p:spPr>
        <p:txBody>
          <a:bodyPr spcFirstLastPara="1" wrap="square" lIns="109710" tIns="109710" rIns="109710" bIns="109710" anchor="t" anchorCtr="0">
            <a:noAutofit/>
          </a:bodyPr>
          <a:lstStyle/>
          <a:p>
            <a:pPr algn="ctr"/>
            <a:r>
              <a:rPr lang="en-US" sz="2280">
                <a:latin typeface="Calibri"/>
                <a:ea typeface="Calibri"/>
                <a:cs typeface="Calibri"/>
                <a:sym typeface="Calibri"/>
              </a:rPr>
              <a:t>Terra</a:t>
            </a:r>
            <a:endParaRPr sz="2280">
              <a:latin typeface="Calibri"/>
              <a:ea typeface="Calibri"/>
              <a:cs typeface="Calibri"/>
              <a:sym typeface="Calibri"/>
            </a:endParaRPr>
          </a:p>
        </p:txBody>
      </p:sp>
      <p:sp>
        <p:nvSpPr>
          <p:cNvPr id="244" name="Google Shape;244;ga298c9219d_0_253"/>
          <p:cNvSpPr txBox="1"/>
          <p:nvPr/>
        </p:nvSpPr>
        <p:spPr>
          <a:xfrm>
            <a:off x="5024010" y="5125680"/>
            <a:ext cx="2354400" cy="676440"/>
          </a:xfrm>
          <a:prstGeom prst="rect">
            <a:avLst/>
          </a:prstGeom>
          <a:noFill/>
          <a:ln>
            <a:noFill/>
          </a:ln>
        </p:spPr>
        <p:txBody>
          <a:bodyPr spcFirstLastPara="1" wrap="square" lIns="109710" tIns="109710" rIns="109710" bIns="109710" anchor="t" anchorCtr="0">
            <a:noAutofit/>
          </a:bodyPr>
          <a:lstStyle/>
          <a:p>
            <a:pPr algn="ctr"/>
            <a:r>
              <a:rPr lang="en-US" sz="2280">
                <a:latin typeface="Calibri"/>
                <a:ea typeface="Calibri"/>
                <a:cs typeface="Calibri"/>
                <a:sym typeface="Calibri"/>
              </a:rPr>
              <a:t>Aqua</a:t>
            </a:r>
            <a:endParaRPr sz="2280">
              <a:latin typeface="Calibri"/>
              <a:ea typeface="Calibri"/>
              <a:cs typeface="Calibri"/>
              <a:sym typeface="Calibri"/>
            </a:endParaRPr>
          </a:p>
        </p:txBody>
      </p:sp>
      <p:pic>
        <p:nvPicPr>
          <p:cNvPr id="245" name="Google Shape;245;ga298c9219d_0_253"/>
          <p:cNvPicPr preferRelativeResize="0"/>
          <p:nvPr/>
        </p:nvPicPr>
        <p:blipFill rotWithShape="1">
          <a:blip r:embed="rId6">
            <a:alphaModFix/>
          </a:blip>
          <a:srcRect/>
          <a:stretch/>
        </p:blipFill>
        <p:spPr>
          <a:xfrm>
            <a:off x="7003952" y="2045190"/>
            <a:ext cx="3553499" cy="2387524"/>
          </a:xfrm>
          <a:prstGeom prst="rect">
            <a:avLst/>
          </a:prstGeom>
          <a:noFill/>
          <a:ln>
            <a:noFill/>
          </a:ln>
        </p:spPr>
      </p:pic>
      <p:pic>
        <p:nvPicPr>
          <p:cNvPr id="246" name="Google Shape;246;ga298c9219d_0_253"/>
          <p:cNvPicPr preferRelativeResize="0"/>
          <p:nvPr/>
        </p:nvPicPr>
        <p:blipFill rotWithShape="1">
          <a:blip r:embed="rId7">
            <a:alphaModFix/>
          </a:blip>
          <a:srcRect/>
          <a:stretch/>
        </p:blipFill>
        <p:spPr>
          <a:xfrm>
            <a:off x="7173211" y="4396770"/>
            <a:ext cx="3384226" cy="2273760"/>
          </a:xfrm>
          <a:prstGeom prst="rect">
            <a:avLst/>
          </a:prstGeom>
          <a:noFill/>
          <a:ln>
            <a:noFill/>
          </a:ln>
        </p:spPr>
      </p:pic>
      <p:sp>
        <p:nvSpPr>
          <p:cNvPr id="247" name="Google Shape;247;ga298c9219d_0_253"/>
          <p:cNvSpPr txBox="1"/>
          <p:nvPr/>
        </p:nvSpPr>
        <p:spPr>
          <a:xfrm>
            <a:off x="9483750" y="3942256"/>
            <a:ext cx="2354400" cy="676440"/>
          </a:xfrm>
          <a:prstGeom prst="rect">
            <a:avLst/>
          </a:prstGeom>
          <a:noFill/>
          <a:ln>
            <a:noFill/>
          </a:ln>
        </p:spPr>
        <p:txBody>
          <a:bodyPr spcFirstLastPara="1" wrap="square" lIns="109710" tIns="109710" rIns="109710" bIns="109710" anchor="t" anchorCtr="0">
            <a:noAutofit/>
          </a:bodyPr>
          <a:lstStyle/>
          <a:p>
            <a:pPr algn="ctr"/>
            <a:r>
              <a:rPr lang="en-US" sz="2280">
                <a:latin typeface="Calibri"/>
                <a:ea typeface="Calibri"/>
                <a:cs typeface="Calibri"/>
                <a:sym typeface="Calibri"/>
              </a:rPr>
              <a:t>FMF </a:t>
            </a:r>
            <a:endParaRPr sz="2280">
              <a:latin typeface="Calibri"/>
              <a:ea typeface="Calibri"/>
              <a:cs typeface="Calibri"/>
              <a:sym typeface="Calibri"/>
            </a:endParaRPr>
          </a:p>
          <a:p>
            <a:pPr algn="ctr"/>
            <a:r>
              <a:rPr lang="en-US" sz="2280">
                <a:latin typeface="Calibri"/>
                <a:ea typeface="Calibri"/>
                <a:cs typeface="Calibri"/>
                <a:sym typeface="Calibri"/>
              </a:rPr>
              <a:t>change per year</a:t>
            </a:r>
            <a:endParaRPr sz="2280">
              <a:latin typeface="Calibri"/>
              <a:ea typeface="Calibri"/>
              <a:cs typeface="Calibri"/>
              <a:sym typeface="Calibri"/>
            </a:endParaRPr>
          </a:p>
        </p:txBody>
      </p:sp>
      <p:sp>
        <p:nvSpPr>
          <p:cNvPr id="248" name="Google Shape;248;ga298c9219d_0_253"/>
          <p:cNvSpPr txBox="1"/>
          <p:nvPr/>
        </p:nvSpPr>
        <p:spPr>
          <a:xfrm>
            <a:off x="4038600" y="6082920"/>
            <a:ext cx="4431600" cy="775080"/>
          </a:xfrm>
          <a:prstGeom prst="rect">
            <a:avLst/>
          </a:prstGeom>
          <a:solidFill>
            <a:srgbClr val="CCFFCC"/>
          </a:solidFill>
          <a:ln w="19050" cap="flat" cmpd="sng">
            <a:solidFill>
              <a:schemeClr val="dk1"/>
            </a:solidFill>
            <a:prstDash val="solid"/>
            <a:round/>
            <a:headEnd type="none" w="sm" len="sm"/>
            <a:tailEnd type="none" w="sm" len="sm"/>
          </a:ln>
        </p:spPr>
        <p:txBody>
          <a:bodyPr spcFirstLastPara="1" wrap="square" lIns="109710" tIns="54840" rIns="109710" bIns="54840" anchor="t" anchorCtr="0">
            <a:noAutofit/>
          </a:bodyPr>
          <a:lstStyle/>
          <a:p>
            <a:pPr algn="ctr"/>
            <a:r>
              <a:rPr lang="en-US" sz="1920">
                <a:solidFill>
                  <a:schemeClr val="dk1"/>
                </a:solidFill>
                <a:latin typeface="Calibri"/>
                <a:ea typeface="Calibri"/>
                <a:cs typeface="Calibri"/>
                <a:sym typeface="Calibri"/>
              </a:rPr>
              <a:t>AOD very consistent but FMF has trends.  Spectral calibration drift?</a:t>
            </a:r>
            <a:endParaRPr sz="192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ga298c9219d_0_298"/>
          <p:cNvPicPr preferRelativeResize="0"/>
          <p:nvPr/>
        </p:nvPicPr>
        <p:blipFill>
          <a:blip r:embed="rId3">
            <a:alphaModFix/>
          </a:blip>
          <a:stretch>
            <a:fillRect/>
          </a:stretch>
        </p:blipFill>
        <p:spPr>
          <a:xfrm>
            <a:off x="7537261" y="1929504"/>
            <a:ext cx="3297450" cy="2221027"/>
          </a:xfrm>
          <a:prstGeom prst="rect">
            <a:avLst/>
          </a:prstGeom>
          <a:noFill/>
          <a:ln>
            <a:noFill/>
          </a:ln>
        </p:spPr>
      </p:pic>
      <p:pic>
        <p:nvPicPr>
          <p:cNvPr id="254" name="Google Shape;254;ga298c9219d_0_298"/>
          <p:cNvPicPr preferRelativeResize="0"/>
          <p:nvPr/>
        </p:nvPicPr>
        <p:blipFill>
          <a:blip r:embed="rId4">
            <a:alphaModFix/>
          </a:blip>
          <a:stretch>
            <a:fillRect/>
          </a:stretch>
        </p:blipFill>
        <p:spPr>
          <a:xfrm>
            <a:off x="1810381" y="4234080"/>
            <a:ext cx="3763230" cy="2526120"/>
          </a:xfrm>
          <a:prstGeom prst="rect">
            <a:avLst/>
          </a:prstGeom>
          <a:noFill/>
          <a:ln>
            <a:noFill/>
          </a:ln>
        </p:spPr>
      </p:pic>
      <p:pic>
        <p:nvPicPr>
          <p:cNvPr id="255" name="Google Shape;255;ga298c9219d_0_298"/>
          <p:cNvPicPr preferRelativeResize="0"/>
          <p:nvPr/>
        </p:nvPicPr>
        <p:blipFill>
          <a:blip r:embed="rId5">
            <a:alphaModFix/>
          </a:blip>
          <a:stretch>
            <a:fillRect/>
          </a:stretch>
        </p:blipFill>
        <p:spPr>
          <a:xfrm>
            <a:off x="1810381" y="1929509"/>
            <a:ext cx="3609750" cy="2423100"/>
          </a:xfrm>
          <a:prstGeom prst="rect">
            <a:avLst/>
          </a:prstGeom>
          <a:noFill/>
          <a:ln>
            <a:noFill/>
          </a:ln>
        </p:spPr>
      </p:pic>
      <p:sp>
        <p:nvSpPr>
          <p:cNvPr id="256" name="Google Shape;256;ga298c9219d_0_298"/>
          <p:cNvSpPr txBox="1"/>
          <p:nvPr/>
        </p:nvSpPr>
        <p:spPr>
          <a:xfrm>
            <a:off x="1026840" y="271838"/>
            <a:ext cx="10138320" cy="606960"/>
          </a:xfrm>
          <a:prstGeom prst="rect">
            <a:avLst/>
          </a:prstGeom>
          <a:noFill/>
          <a:ln>
            <a:noFill/>
          </a:ln>
        </p:spPr>
        <p:txBody>
          <a:bodyPr spcFirstLastPara="1" wrap="square" lIns="99510" tIns="49740" rIns="99510" bIns="49740" anchor="ctr" anchorCtr="0">
            <a:noAutofit/>
          </a:bodyPr>
          <a:lstStyle/>
          <a:p>
            <a:pPr algn="ctr"/>
            <a:r>
              <a:rPr lang="en-US" sz="2640" b="1" dirty="0">
                <a:latin typeface="Calibri"/>
                <a:ea typeface="Calibri"/>
                <a:cs typeface="Calibri"/>
                <a:sym typeface="Calibri"/>
              </a:rPr>
              <a:t>“The Package”:  Onwards toward C7</a:t>
            </a:r>
            <a:endParaRPr sz="2160" dirty="0"/>
          </a:p>
          <a:p>
            <a:pPr algn="ctr"/>
            <a:r>
              <a:rPr lang="en-US" sz="1440" b="1" dirty="0">
                <a:solidFill>
                  <a:srgbClr val="FF0000"/>
                </a:solidFill>
                <a:latin typeface="Calibri"/>
                <a:ea typeface="Calibri"/>
                <a:cs typeface="Calibri"/>
                <a:sym typeface="Calibri"/>
              </a:rPr>
              <a:t>Shana </a:t>
            </a:r>
            <a:r>
              <a:rPr lang="en-US" sz="1440" b="1" dirty="0" err="1">
                <a:solidFill>
                  <a:srgbClr val="FF0000"/>
                </a:solidFill>
                <a:latin typeface="Calibri"/>
                <a:ea typeface="Calibri"/>
                <a:cs typeface="Calibri"/>
                <a:sym typeface="Calibri"/>
              </a:rPr>
              <a:t>Mattoo</a:t>
            </a:r>
            <a:r>
              <a:rPr lang="en-US" sz="1440" b="1" dirty="0">
                <a:solidFill>
                  <a:srgbClr val="FF0000"/>
                </a:solidFill>
                <a:latin typeface="Calibri"/>
                <a:ea typeface="Calibri"/>
                <a:cs typeface="Calibri"/>
                <a:sym typeface="Calibri"/>
              </a:rPr>
              <a:t>, </a:t>
            </a:r>
            <a:r>
              <a:rPr lang="en-US" sz="1440" b="1" dirty="0">
                <a:latin typeface="Calibri"/>
                <a:ea typeface="Calibri"/>
                <a:cs typeface="Calibri"/>
                <a:sym typeface="Calibri"/>
              </a:rPr>
              <a:t>V. Sawyer, et al.</a:t>
            </a:r>
            <a:endParaRPr sz="1440" b="1" dirty="0">
              <a:solidFill>
                <a:srgbClr val="000000"/>
              </a:solidFill>
              <a:latin typeface="Calibri"/>
              <a:ea typeface="Calibri"/>
              <a:cs typeface="Calibri"/>
              <a:sym typeface="Calibri"/>
            </a:endParaRPr>
          </a:p>
        </p:txBody>
      </p:sp>
      <p:sp>
        <p:nvSpPr>
          <p:cNvPr id="257" name="Google Shape;257;ga298c9219d_0_298"/>
          <p:cNvSpPr txBox="1"/>
          <p:nvPr/>
        </p:nvSpPr>
        <p:spPr>
          <a:xfrm>
            <a:off x="1057800" y="1154460"/>
            <a:ext cx="10076400" cy="775080"/>
          </a:xfrm>
          <a:prstGeom prst="rect">
            <a:avLst/>
          </a:prstGeom>
          <a:solidFill>
            <a:srgbClr val="CCFFCC"/>
          </a:solidFill>
          <a:ln w="19050" cap="flat" cmpd="sng">
            <a:solidFill>
              <a:schemeClr val="dk1"/>
            </a:solidFill>
            <a:prstDash val="solid"/>
            <a:round/>
            <a:headEnd type="none" w="sm" len="sm"/>
            <a:tailEnd type="none" w="sm" len="sm"/>
          </a:ln>
        </p:spPr>
        <p:txBody>
          <a:bodyPr spcFirstLastPara="1" wrap="square" lIns="109710" tIns="54840" rIns="109710" bIns="54840" anchor="t" anchorCtr="0">
            <a:noAutofit/>
          </a:bodyPr>
          <a:lstStyle/>
          <a:p>
            <a:pPr algn="ctr"/>
            <a:r>
              <a:rPr lang="en-US" sz="1920">
                <a:solidFill>
                  <a:schemeClr val="dk1"/>
                </a:solidFill>
                <a:latin typeface="Calibri"/>
                <a:ea typeface="Calibri"/>
                <a:cs typeface="Calibri"/>
                <a:sym typeface="Calibri"/>
              </a:rPr>
              <a:t>As we have ported DT from MODIS to VIIRS and other sensors, how do we ensure that MODIS code doesn’t become obsolete?       We also want DT code to be flexible</a:t>
            </a:r>
            <a:endParaRPr sz="1920">
              <a:solidFill>
                <a:schemeClr val="dk1"/>
              </a:solidFill>
              <a:latin typeface="Calibri"/>
              <a:ea typeface="Calibri"/>
              <a:cs typeface="Calibri"/>
              <a:sym typeface="Calibri"/>
            </a:endParaRPr>
          </a:p>
        </p:txBody>
      </p:sp>
      <p:cxnSp>
        <p:nvCxnSpPr>
          <p:cNvPr id="258" name="Google Shape;258;ga298c9219d_0_298"/>
          <p:cNvCxnSpPr/>
          <p:nvPr/>
        </p:nvCxnSpPr>
        <p:spPr>
          <a:xfrm>
            <a:off x="1021069" y="994468"/>
            <a:ext cx="10149840" cy="0"/>
          </a:xfrm>
          <a:prstGeom prst="straightConnector1">
            <a:avLst/>
          </a:prstGeom>
          <a:noFill/>
          <a:ln w="25400" cap="flat" cmpd="sng">
            <a:solidFill>
              <a:srgbClr val="519ACC"/>
            </a:solidFill>
            <a:prstDash val="solid"/>
            <a:round/>
            <a:headEnd type="none" w="sm" len="sm"/>
            <a:tailEnd type="none" w="sm" len="sm"/>
          </a:ln>
        </p:spPr>
      </p:cxnSp>
      <p:pic>
        <p:nvPicPr>
          <p:cNvPr id="259" name="Google Shape;259;ga298c9219d_0_298"/>
          <p:cNvPicPr preferRelativeResize="0"/>
          <p:nvPr/>
        </p:nvPicPr>
        <p:blipFill rotWithShape="1">
          <a:blip r:embed="rId6">
            <a:alphaModFix/>
          </a:blip>
          <a:srcRect/>
          <a:stretch/>
        </p:blipFill>
        <p:spPr>
          <a:xfrm>
            <a:off x="883919" y="174253"/>
            <a:ext cx="746213" cy="775037"/>
          </a:xfrm>
          <a:prstGeom prst="rect">
            <a:avLst/>
          </a:prstGeom>
          <a:noFill/>
          <a:ln>
            <a:noFill/>
          </a:ln>
        </p:spPr>
      </p:pic>
      <p:sp>
        <p:nvSpPr>
          <p:cNvPr id="260" name="Google Shape;260;ga298c9219d_0_298"/>
          <p:cNvSpPr txBox="1"/>
          <p:nvPr/>
        </p:nvSpPr>
        <p:spPr>
          <a:xfrm>
            <a:off x="418470" y="3942256"/>
            <a:ext cx="2354400" cy="676440"/>
          </a:xfrm>
          <a:prstGeom prst="rect">
            <a:avLst/>
          </a:prstGeom>
          <a:noFill/>
          <a:ln>
            <a:noFill/>
          </a:ln>
        </p:spPr>
        <p:txBody>
          <a:bodyPr spcFirstLastPara="1" wrap="square" lIns="109710" tIns="109710" rIns="109710" bIns="109710" anchor="t" anchorCtr="0">
            <a:noAutofit/>
          </a:bodyPr>
          <a:lstStyle/>
          <a:p>
            <a:pPr algn="ctr"/>
            <a:r>
              <a:rPr lang="en-US" sz="2280">
                <a:latin typeface="Calibri"/>
                <a:ea typeface="Calibri"/>
                <a:cs typeface="Calibri"/>
                <a:sym typeface="Calibri"/>
              </a:rPr>
              <a:t>AOD </a:t>
            </a:r>
            <a:endParaRPr sz="2280">
              <a:latin typeface="Calibri"/>
              <a:ea typeface="Calibri"/>
              <a:cs typeface="Calibri"/>
              <a:sym typeface="Calibri"/>
            </a:endParaRPr>
          </a:p>
        </p:txBody>
      </p:sp>
      <p:sp>
        <p:nvSpPr>
          <p:cNvPr id="261" name="Google Shape;261;ga298c9219d_0_298"/>
          <p:cNvSpPr txBox="1"/>
          <p:nvPr/>
        </p:nvSpPr>
        <p:spPr>
          <a:xfrm>
            <a:off x="5024010" y="2900700"/>
            <a:ext cx="2354400" cy="676440"/>
          </a:xfrm>
          <a:prstGeom prst="rect">
            <a:avLst/>
          </a:prstGeom>
          <a:noFill/>
          <a:ln>
            <a:noFill/>
          </a:ln>
        </p:spPr>
        <p:txBody>
          <a:bodyPr spcFirstLastPara="1" wrap="square" lIns="109710" tIns="109710" rIns="109710" bIns="109710" anchor="t" anchorCtr="0">
            <a:noAutofit/>
          </a:bodyPr>
          <a:lstStyle/>
          <a:p>
            <a:pPr algn="ctr"/>
            <a:r>
              <a:rPr lang="en-US" sz="2280">
                <a:latin typeface="Calibri"/>
                <a:ea typeface="Calibri"/>
                <a:cs typeface="Calibri"/>
                <a:sym typeface="Calibri"/>
              </a:rPr>
              <a:t>C6.1</a:t>
            </a:r>
            <a:endParaRPr sz="2280">
              <a:latin typeface="Calibri"/>
              <a:ea typeface="Calibri"/>
              <a:cs typeface="Calibri"/>
              <a:sym typeface="Calibri"/>
            </a:endParaRPr>
          </a:p>
        </p:txBody>
      </p:sp>
      <p:sp>
        <p:nvSpPr>
          <p:cNvPr id="262" name="Google Shape;262;ga298c9219d_0_298"/>
          <p:cNvSpPr txBox="1"/>
          <p:nvPr/>
        </p:nvSpPr>
        <p:spPr>
          <a:xfrm>
            <a:off x="5274300" y="5085570"/>
            <a:ext cx="2354400" cy="676440"/>
          </a:xfrm>
          <a:prstGeom prst="rect">
            <a:avLst/>
          </a:prstGeom>
          <a:noFill/>
          <a:ln>
            <a:noFill/>
          </a:ln>
        </p:spPr>
        <p:txBody>
          <a:bodyPr spcFirstLastPara="1" wrap="square" lIns="109710" tIns="109710" rIns="109710" bIns="109710" anchor="t" anchorCtr="0">
            <a:noAutofit/>
          </a:bodyPr>
          <a:lstStyle/>
          <a:p>
            <a:pPr algn="ctr"/>
            <a:r>
              <a:rPr lang="en-US" sz="2280">
                <a:latin typeface="Calibri"/>
                <a:ea typeface="Calibri"/>
                <a:cs typeface="Calibri"/>
                <a:sym typeface="Calibri"/>
              </a:rPr>
              <a:t>“The Package”</a:t>
            </a:r>
            <a:endParaRPr sz="2280">
              <a:latin typeface="Calibri"/>
              <a:ea typeface="Calibri"/>
              <a:cs typeface="Calibri"/>
              <a:sym typeface="Calibri"/>
            </a:endParaRPr>
          </a:p>
        </p:txBody>
      </p:sp>
      <p:pic>
        <p:nvPicPr>
          <p:cNvPr id="263" name="Google Shape;263;ga298c9219d_0_298"/>
          <p:cNvPicPr preferRelativeResize="0"/>
          <p:nvPr/>
        </p:nvPicPr>
        <p:blipFill>
          <a:blip r:embed="rId7">
            <a:alphaModFix/>
          </a:blip>
          <a:stretch>
            <a:fillRect/>
          </a:stretch>
        </p:blipFill>
        <p:spPr>
          <a:xfrm>
            <a:off x="7537261" y="4352610"/>
            <a:ext cx="3297450" cy="2221020"/>
          </a:xfrm>
          <a:prstGeom prst="rect">
            <a:avLst/>
          </a:prstGeom>
          <a:noFill/>
          <a:ln>
            <a:noFill/>
          </a:ln>
        </p:spPr>
      </p:pic>
      <p:sp>
        <p:nvSpPr>
          <p:cNvPr id="264" name="Google Shape;264;ga298c9219d_0_298"/>
          <p:cNvSpPr txBox="1"/>
          <p:nvPr/>
        </p:nvSpPr>
        <p:spPr>
          <a:xfrm>
            <a:off x="9434490" y="3880336"/>
            <a:ext cx="2354400" cy="676440"/>
          </a:xfrm>
          <a:prstGeom prst="rect">
            <a:avLst/>
          </a:prstGeom>
          <a:noFill/>
          <a:ln>
            <a:noFill/>
          </a:ln>
        </p:spPr>
        <p:txBody>
          <a:bodyPr spcFirstLastPara="1" wrap="square" lIns="109710" tIns="109710" rIns="109710" bIns="109710" anchor="t" anchorCtr="0">
            <a:noAutofit/>
          </a:bodyPr>
          <a:lstStyle/>
          <a:p>
            <a:pPr algn="ctr"/>
            <a:r>
              <a:rPr lang="en-US" sz="2280">
                <a:latin typeface="Calibri"/>
                <a:ea typeface="Calibri"/>
                <a:cs typeface="Calibri"/>
                <a:sym typeface="Calibri"/>
              </a:rPr>
              <a:t>Fine Mode AOD </a:t>
            </a:r>
            <a:endParaRPr sz="228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0ABA20-A308-2141-9C61-8968AE0A57C6}"/>
              </a:ext>
            </a:extLst>
          </p:cNvPr>
          <p:cNvPicPr>
            <a:picLocks noChangeAspect="1"/>
          </p:cNvPicPr>
          <p:nvPr/>
        </p:nvPicPr>
        <p:blipFill>
          <a:blip r:embed="rId2"/>
          <a:stretch>
            <a:fillRect/>
          </a:stretch>
        </p:blipFill>
        <p:spPr>
          <a:xfrm>
            <a:off x="5555796" y="1110344"/>
            <a:ext cx="6636204" cy="5574411"/>
          </a:xfrm>
          <a:prstGeom prst="rect">
            <a:avLst/>
          </a:prstGeom>
        </p:spPr>
      </p:pic>
      <p:sp>
        <p:nvSpPr>
          <p:cNvPr id="3" name="Title 2">
            <a:extLst>
              <a:ext uri="{FF2B5EF4-FFF2-40B4-BE49-F238E27FC236}">
                <a16:creationId xmlns:a16="http://schemas.microsoft.com/office/drawing/2014/main" id="{C692BBD3-4BAD-C14E-AF56-65FAD4893A89}"/>
              </a:ext>
            </a:extLst>
          </p:cNvPr>
          <p:cNvSpPr>
            <a:spLocks noGrp="1"/>
          </p:cNvSpPr>
          <p:nvPr>
            <p:ph type="title"/>
          </p:nvPr>
        </p:nvSpPr>
        <p:spPr>
          <a:xfrm>
            <a:off x="979715" y="240597"/>
            <a:ext cx="10515600" cy="745218"/>
          </a:xfrm>
        </p:spPr>
        <p:txBody>
          <a:bodyPr/>
          <a:lstStyle/>
          <a:p>
            <a:r>
              <a:rPr lang="en-US" dirty="0"/>
              <a:t>Creating a joint LEO-GEO aerosol product</a:t>
            </a:r>
          </a:p>
        </p:txBody>
      </p:sp>
      <p:graphicFrame>
        <p:nvGraphicFramePr>
          <p:cNvPr id="6" name="Diagram 5">
            <a:extLst>
              <a:ext uri="{FF2B5EF4-FFF2-40B4-BE49-F238E27FC236}">
                <a16:creationId xmlns:a16="http://schemas.microsoft.com/office/drawing/2014/main" id="{98260E68-8F5C-C940-A539-5AE44FEFE22C}"/>
              </a:ext>
            </a:extLst>
          </p:cNvPr>
          <p:cNvGraphicFramePr/>
          <p:nvPr>
            <p:extLst>
              <p:ext uri="{D42A27DB-BD31-4B8C-83A1-F6EECF244321}">
                <p14:modId xmlns:p14="http://schemas.microsoft.com/office/powerpoint/2010/main" val="4136777625"/>
              </p:ext>
            </p:extLst>
          </p:nvPr>
        </p:nvGraphicFramePr>
        <p:xfrm>
          <a:off x="0" y="1495164"/>
          <a:ext cx="4479890" cy="4377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triped Right Arrow 7">
            <a:extLst>
              <a:ext uri="{FF2B5EF4-FFF2-40B4-BE49-F238E27FC236}">
                <a16:creationId xmlns:a16="http://schemas.microsoft.com/office/drawing/2014/main" id="{064DB917-AFBB-C84B-A6E3-07F75EF538CC}"/>
              </a:ext>
            </a:extLst>
          </p:cNvPr>
          <p:cNvSpPr/>
          <p:nvPr/>
        </p:nvSpPr>
        <p:spPr>
          <a:xfrm>
            <a:off x="3739432" y="2897124"/>
            <a:ext cx="1926336" cy="987552"/>
          </a:xfrm>
          <a:prstGeom prst="striped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2C07A00E-73EC-C04A-A1EC-50EC9C0B3389}"/>
              </a:ext>
            </a:extLst>
          </p:cNvPr>
          <p:cNvSpPr/>
          <p:nvPr/>
        </p:nvSpPr>
        <p:spPr>
          <a:xfrm>
            <a:off x="2747010" y="801149"/>
            <a:ext cx="6269793" cy="369332"/>
          </a:xfrm>
          <a:prstGeom prst="rect">
            <a:avLst/>
          </a:prstGeom>
        </p:spPr>
        <p:txBody>
          <a:bodyPr wrap="none">
            <a:spAutoFit/>
          </a:bodyPr>
          <a:lstStyle/>
          <a:p>
            <a:pPr algn="ctr"/>
            <a:r>
              <a:rPr lang="en-US" b="1" dirty="0">
                <a:solidFill>
                  <a:srgbClr val="FF0000"/>
                </a:solidFill>
                <a:ea typeface="Calibri"/>
                <a:cs typeface="Calibri"/>
                <a:sym typeface="Calibri"/>
              </a:rPr>
              <a:t>Pawan Gupta, </a:t>
            </a:r>
            <a:r>
              <a:rPr lang="en-US" b="1" dirty="0">
                <a:ea typeface="Calibri"/>
                <a:cs typeface="Calibri"/>
                <a:sym typeface="Calibri"/>
              </a:rPr>
              <a:t>R. Levy, Y. Shi,  S. </a:t>
            </a:r>
            <a:r>
              <a:rPr lang="en-US" b="1" dirty="0" err="1">
                <a:ea typeface="Calibri"/>
                <a:cs typeface="Calibri"/>
                <a:sym typeface="Calibri"/>
              </a:rPr>
              <a:t>Mattoo</a:t>
            </a:r>
            <a:r>
              <a:rPr lang="en-US" b="1" dirty="0">
                <a:ea typeface="Calibri"/>
                <a:cs typeface="Calibri"/>
                <a:sym typeface="Calibri"/>
              </a:rPr>
              <a:t>, L. Remer, R. </a:t>
            </a:r>
            <a:r>
              <a:rPr lang="en-US" b="1" dirty="0" err="1">
                <a:ea typeface="Calibri"/>
                <a:cs typeface="Calibri"/>
                <a:sym typeface="Calibri"/>
              </a:rPr>
              <a:t>Holz</a:t>
            </a:r>
            <a:r>
              <a:rPr lang="en-US" b="1" dirty="0">
                <a:ea typeface="Calibri"/>
                <a:cs typeface="Calibri"/>
                <a:sym typeface="Calibri"/>
              </a:rPr>
              <a:t>, J. Wei</a:t>
            </a:r>
          </a:p>
        </p:txBody>
      </p:sp>
    </p:spTree>
    <p:extLst>
      <p:ext uri="{BB962C8B-B14F-4D97-AF65-F5344CB8AC3E}">
        <p14:creationId xmlns:p14="http://schemas.microsoft.com/office/powerpoint/2010/main" val="285127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96E1-9A6F-4848-B6F7-E7FE0C85B83E}"/>
              </a:ext>
            </a:extLst>
          </p:cNvPr>
          <p:cNvSpPr>
            <a:spLocks noGrp="1"/>
          </p:cNvSpPr>
          <p:nvPr>
            <p:ph type="title"/>
          </p:nvPr>
        </p:nvSpPr>
        <p:spPr>
          <a:xfrm>
            <a:off x="1338580" y="131832"/>
            <a:ext cx="9952495" cy="759032"/>
          </a:xfrm>
        </p:spPr>
        <p:txBody>
          <a:bodyPr>
            <a:normAutofit/>
          </a:bodyPr>
          <a:lstStyle/>
          <a:p>
            <a:r>
              <a:rPr lang="en-US" dirty="0"/>
              <a:t>Status of MODIS and VIIRS </a:t>
            </a:r>
            <a:r>
              <a:rPr lang="en-US" dirty="0" err="1"/>
              <a:t>DarkTarget</a:t>
            </a:r>
            <a:endParaRPr lang="en-US" dirty="0"/>
          </a:p>
        </p:txBody>
      </p:sp>
      <p:sp>
        <p:nvSpPr>
          <p:cNvPr id="3" name="Content Placeholder 2">
            <a:extLst>
              <a:ext uri="{FF2B5EF4-FFF2-40B4-BE49-F238E27FC236}">
                <a16:creationId xmlns:a16="http://schemas.microsoft.com/office/drawing/2014/main" id="{A146B2A9-52B7-3442-B43A-81595DF40878}"/>
              </a:ext>
            </a:extLst>
          </p:cNvPr>
          <p:cNvSpPr>
            <a:spLocks noGrp="1"/>
          </p:cNvSpPr>
          <p:nvPr>
            <p:ph idx="1"/>
          </p:nvPr>
        </p:nvSpPr>
        <p:spPr>
          <a:xfrm>
            <a:off x="588160" y="841401"/>
            <a:ext cx="9829469" cy="5243541"/>
          </a:xfrm>
        </p:spPr>
        <p:txBody>
          <a:bodyPr>
            <a:noAutofit/>
          </a:bodyPr>
          <a:lstStyle/>
          <a:p>
            <a:r>
              <a:rPr lang="en-US" sz="1800" b="1" dirty="0">
                <a:solidFill>
                  <a:srgbClr val="FF0000"/>
                </a:solidFill>
              </a:rPr>
              <a:t>MODIS Collection 6.1 (MxD04) available from 2017 - present</a:t>
            </a:r>
          </a:p>
          <a:p>
            <a:pPr lvl="1"/>
            <a:r>
              <a:rPr lang="en-US" sz="1800" dirty="0"/>
              <a:t>All data reprocessed (2000 – 2017) use ‘reprocessed’ calibration for L1B, </a:t>
            </a:r>
          </a:p>
          <a:p>
            <a:pPr lvl="1"/>
            <a:r>
              <a:rPr lang="en-US" sz="1800" dirty="0"/>
              <a:t>&gt;2017 data use ‘step-forward’ calibration for L1B </a:t>
            </a:r>
          </a:p>
          <a:p>
            <a:pPr lvl="1"/>
            <a:r>
              <a:rPr lang="en-US" sz="1800" dirty="0"/>
              <a:t>Data available in HDF4 format, scripts to convert to NetCDF4. </a:t>
            </a:r>
          </a:p>
          <a:p>
            <a:pPr lvl="1"/>
            <a:r>
              <a:rPr lang="en-US" sz="1800" dirty="0"/>
              <a:t>Provides ‘reflectance’ information for data assimilation</a:t>
            </a:r>
          </a:p>
          <a:p>
            <a:pPr lvl="1"/>
            <a:r>
              <a:rPr lang="en-US" sz="1800" dirty="0">
                <a:solidFill>
                  <a:srgbClr val="0432FF"/>
                </a:solidFill>
              </a:rPr>
              <a:t>Includes Dark-Target / Deep Blue (DT/DB) merge product</a:t>
            </a:r>
          </a:p>
          <a:p>
            <a:pPr lvl="1"/>
            <a:r>
              <a:rPr lang="en-US" sz="1800" b="1" dirty="0"/>
              <a:t>Includes 3 km resolution product (MxD04_3K)</a:t>
            </a:r>
          </a:p>
          <a:p>
            <a:pPr lvl="1"/>
            <a:r>
              <a:rPr lang="en-US" sz="1800" b="1" dirty="0">
                <a:solidFill>
                  <a:srgbClr val="FF0000"/>
                </a:solidFill>
              </a:rPr>
              <a:t>We are funded for “maintenance” </a:t>
            </a:r>
            <a:endParaRPr lang="en-US" sz="1800" dirty="0">
              <a:solidFill>
                <a:srgbClr val="0432FF"/>
              </a:solidFill>
            </a:endParaRPr>
          </a:p>
          <a:p>
            <a:r>
              <a:rPr lang="en-US" sz="1800" b="1" dirty="0">
                <a:solidFill>
                  <a:srgbClr val="B88623"/>
                </a:solidFill>
              </a:rPr>
              <a:t>VIIRS Version 1.1 Dark-Target (‘AERDT_VIIRS_SNPP’): 2011-present.</a:t>
            </a:r>
          </a:p>
          <a:p>
            <a:pPr lvl="1"/>
            <a:r>
              <a:rPr lang="en-US" sz="1800" dirty="0"/>
              <a:t>All data (2011-present) use ‘step-forward’ calibration (no de-trending applied)</a:t>
            </a:r>
          </a:p>
          <a:p>
            <a:pPr lvl="1"/>
            <a:r>
              <a:rPr lang="en-US" sz="1800" dirty="0"/>
              <a:t>DT Data available in NetCDF4.   All output parameters same as MODIS</a:t>
            </a:r>
          </a:p>
          <a:p>
            <a:pPr lvl="1"/>
            <a:r>
              <a:rPr lang="en-US" sz="1800" dirty="0"/>
              <a:t>Deep Blue already (‘AERDB’) available since early 2019.</a:t>
            </a:r>
          </a:p>
          <a:p>
            <a:pPr lvl="1"/>
            <a:r>
              <a:rPr lang="en-US" sz="1800" dirty="0">
                <a:solidFill>
                  <a:srgbClr val="0432FF"/>
                </a:solidFill>
              </a:rPr>
              <a:t>Currently, no DT/DB merge, but maybe in future? </a:t>
            </a:r>
          </a:p>
          <a:p>
            <a:pPr lvl="1"/>
            <a:r>
              <a:rPr lang="en-US" sz="1800" dirty="0"/>
              <a:t>Testing on NOAA-20 (‘AERDT_VIIRS_N20’). </a:t>
            </a:r>
          </a:p>
          <a:p>
            <a:pPr lvl="1"/>
            <a:r>
              <a:rPr lang="en-US" sz="1800" dirty="0" err="1"/>
              <a:t>Develping</a:t>
            </a:r>
            <a:r>
              <a:rPr lang="en-US" sz="1800" dirty="0"/>
              <a:t> Level 3 (and high-resolution gridding)</a:t>
            </a:r>
          </a:p>
          <a:p>
            <a:pPr lvl="1"/>
            <a:r>
              <a:rPr lang="en-US" sz="1800" b="1" dirty="0">
                <a:solidFill>
                  <a:srgbClr val="B88623"/>
                </a:solidFill>
              </a:rPr>
              <a:t>We were not funded for VIIRS, but are leveraging other funds (including LEO-GEO) </a:t>
            </a:r>
          </a:p>
        </p:txBody>
      </p:sp>
      <p:sp>
        <p:nvSpPr>
          <p:cNvPr id="4" name="TextBox 3">
            <a:extLst>
              <a:ext uri="{FF2B5EF4-FFF2-40B4-BE49-F238E27FC236}">
                <a16:creationId xmlns:a16="http://schemas.microsoft.com/office/drawing/2014/main" id="{31FC36AA-39C0-A34E-B4BB-9B76228B9A66}"/>
              </a:ext>
            </a:extLst>
          </p:cNvPr>
          <p:cNvSpPr txBox="1"/>
          <p:nvPr/>
        </p:nvSpPr>
        <p:spPr>
          <a:xfrm>
            <a:off x="1338580" y="6084942"/>
            <a:ext cx="8872220" cy="630942"/>
          </a:xfrm>
          <a:prstGeom prst="rect">
            <a:avLst/>
          </a:prstGeom>
          <a:noFill/>
        </p:spPr>
        <p:txBody>
          <a:bodyPr wrap="square" rtlCol="0">
            <a:spAutoFit/>
          </a:bodyPr>
          <a:lstStyle/>
          <a:p>
            <a:r>
              <a:rPr lang="en-US" dirty="0">
                <a:solidFill>
                  <a:srgbClr val="FF0000"/>
                </a:solidFill>
              </a:rPr>
              <a:t>Data available on LAADS </a:t>
            </a:r>
          </a:p>
          <a:p>
            <a:r>
              <a:rPr lang="en-US" sz="1700" dirty="0">
                <a:hlinkClick r:id="rId3"/>
              </a:rPr>
              <a:t>https://ladsweb.modaps.eosdis.nasa.gov/missions-and-measurements/science-domain/aerosol/</a:t>
            </a:r>
            <a:r>
              <a:rPr lang="en-US" sz="1700" dirty="0"/>
              <a:t> </a:t>
            </a:r>
          </a:p>
        </p:txBody>
      </p:sp>
    </p:spTree>
    <p:extLst>
      <p:ext uri="{BB962C8B-B14F-4D97-AF65-F5344CB8AC3E}">
        <p14:creationId xmlns:p14="http://schemas.microsoft.com/office/powerpoint/2010/main" val="730711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a2a76ce6eb_0_0"/>
          <p:cNvSpPr txBox="1">
            <a:spLocks noGrp="1"/>
          </p:cNvSpPr>
          <p:nvPr>
            <p:ph type="sldNum" idx="12"/>
          </p:nvPr>
        </p:nvSpPr>
        <p:spPr>
          <a:xfrm>
            <a:off x="8473440" y="6356350"/>
            <a:ext cx="2560320" cy="365040"/>
          </a:xfrm>
          <a:prstGeom prst="rect">
            <a:avLst/>
          </a:prstGeom>
          <a:noFill/>
          <a:ln>
            <a:noFill/>
          </a:ln>
        </p:spPr>
        <p:txBody>
          <a:bodyPr spcFirstLastPara="1" vert="horz" wrap="square" lIns="109710" tIns="54840" rIns="109710" bIns="54840" rtlCol="0" anchor="ctr" anchorCtr="0">
            <a:noAutofit/>
          </a:bodyPr>
          <a:lstStyle/>
          <a:p>
            <a:fld id="{00000000-1234-1234-1234-123412341234}" type="slidenum">
              <a:rPr lang="en-US"/>
              <a:pPr/>
              <a:t>25</a:t>
            </a:fld>
            <a:endParaRPr/>
          </a:p>
        </p:txBody>
      </p:sp>
      <p:cxnSp>
        <p:nvCxnSpPr>
          <p:cNvPr id="271" name="Google Shape;271;ga2a76ce6eb_0_0"/>
          <p:cNvCxnSpPr/>
          <p:nvPr/>
        </p:nvCxnSpPr>
        <p:spPr>
          <a:xfrm>
            <a:off x="2255520" y="786906"/>
            <a:ext cx="9326880" cy="53280"/>
          </a:xfrm>
          <a:prstGeom prst="straightConnector1">
            <a:avLst/>
          </a:prstGeom>
          <a:noFill/>
          <a:ln w="25400" cap="flat" cmpd="sng">
            <a:solidFill>
              <a:srgbClr val="519ACC"/>
            </a:solidFill>
            <a:prstDash val="solid"/>
            <a:round/>
            <a:headEnd type="none" w="sm" len="sm"/>
            <a:tailEnd type="none" w="sm" len="sm"/>
          </a:ln>
        </p:spPr>
      </p:cxnSp>
      <p:sp>
        <p:nvSpPr>
          <p:cNvPr id="272" name="Google Shape;272;ga2a76ce6eb_0_0"/>
          <p:cNvSpPr txBox="1"/>
          <p:nvPr/>
        </p:nvSpPr>
        <p:spPr>
          <a:xfrm>
            <a:off x="1870921" y="159058"/>
            <a:ext cx="9540000" cy="556200"/>
          </a:xfrm>
          <a:prstGeom prst="rect">
            <a:avLst/>
          </a:prstGeom>
          <a:noFill/>
          <a:ln>
            <a:noFill/>
          </a:ln>
        </p:spPr>
        <p:txBody>
          <a:bodyPr spcFirstLastPara="1" wrap="square" lIns="109710" tIns="54840" rIns="109710" bIns="54840" anchor="ctr" anchorCtr="0">
            <a:noAutofit/>
          </a:bodyPr>
          <a:lstStyle/>
          <a:p>
            <a:pPr algn="ctr">
              <a:lnSpc>
                <a:spcPct val="90000"/>
              </a:lnSpc>
              <a:buClr>
                <a:srgbClr val="000000"/>
              </a:buClr>
              <a:buSzPts val="2590"/>
            </a:pPr>
            <a:r>
              <a:rPr lang="en-US" sz="3108" b="1">
                <a:latin typeface="Calibri"/>
                <a:ea typeface="Calibri"/>
                <a:cs typeface="Calibri"/>
                <a:sym typeface="Calibri"/>
              </a:rPr>
              <a:t>Near and Far Future</a:t>
            </a:r>
            <a:endParaRPr sz="776" b="1">
              <a:solidFill>
                <a:srgbClr val="000000"/>
              </a:solidFill>
              <a:latin typeface="Calibri"/>
              <a:ea typeface="Calibri"/>
              <a:cs typeface="Calibri"/>
              <a:sym typeface="Calibri"/>
            </a:endParaRPr>
          </a:p>
        </p:txBody>
      </p:sp>
      <p:sp>
        <p:nvSpPr>
          <p:cNvPr id="273" name="Google Shape;273;ga2a76ce6eb_0_0"/>
          <p:cNvSpPr txBox="1"/>
          <p:nvPr/>
        </p:nvSpPr>
        <p:spPr>
          <a:xfrm>
            <a:off x="1051910" y="911834"/>
            <a:ext cx="10359000" cy="5821920"/>
          </a:xfrm>
          <a:prstGeom prst="rect">
            <a:avLst/>
          </a:prstGeom>
          <a:solidFill>
            <a:srgbClr val="D6E3BC"/>
          </a:solidFill>
          <a:ln>
            <a:noFill/>
          </a:ln>
        </p:spPr>
        <p:txBody>
          <a:bodyPr spcFirstLastPara="1" wrap="square" lIns="109710" tIns="54840" rIns="109710" bIns="54840" anchor="t" anchorCtr="0">
            <a:noAutofit/>
          </a:bodyPr>
          <a:lstStyle/>
          <a:p>
            <a:pPr marL="411480" indent="-403860">
              <a:spcBef>
                <a:spcPts val="240"/>
              </a:spcBef>
              <a:buClr>
                <a:schemeClr val="dk1"/>
              </a:buClr>
              <a:buSzPts val="1700"/>
              <a:buFont typeface="Arial"/>
              <a:buChar char="•"/>
            </a:pPr>
            <a:r>
              <a:rPr lang="en-US" sz="2040" b="1" dirty="0">
                <a:solidFill>
                  <a:srgbClr val="FF0000"/>
                </a:solidFill>
                <a:latin typeface="Calibri"/>
                <a:ea typeface="Calibri"/>
                <a:cs typeface="Calibri"/>
                <a:sym typeface="Calibri"/>
              </a:rPr>
              <a:t>Finalize ‘the package’ (general modular code) that reports in </a:t>
            </a:r>
            <a:r>
              <a:rPr lang="en-US" sz="2040" b="1" dirty="0" err="1">
                <a:solidFill>
                  <a:srgbClr val="FF0000"/>
                </a:solidFill>
                <a:latin typeface="Calibri"/>
                <a:ea typeface="Calibri"/>
                <a:cs typeface="Calibri"/>
                <a:sym typeface="Calibri"/>
              </a:rPr>
              <a:t>NetCDF</a:t>
            </a:r>
            <a:r>
              <a:rPr lang="en-US" sz="2040" b="1" dirty="0">
                <a:solidFill>
                  <a:srgbClr val="FF0000"/>
                </a:solidFill>
                <a:latin typeface="Calibri"/>
                <a:ea typeface="Calibri"/>
                <a:cs typeface="Calibri"/>
                <a:sym typeface="Calibri"/>
              </a:rPr>
              <a:t> </a:t>
            </a:r>
            <a:r>
              <a:rPr lang="en-US" sz="2040" dirty="0">
                <a:solidFill>
                  <a:srgbClr val="FF0000"/>
                </a:solidFill>
                <a:latin typeface="Calibri"/>
                <a:ea typeface="Calibri"/>
                <a:cs typeface="Calibri"/>
                <a:sym typeface="Calibri"/>
              </a:rPr>
              <a:t>(S. </a:t>
            </a:r>
            <a:r>
              <a:rPr lang="en-US" sz="2040" dirty="0" err="1">
                <a:solidFill>
                  <a:srgbClr val="FF0000"/>
                </a:solidFill>
                <a:latin typeface="Calibri"/>
                <a:ea typeface="Calibri"/>
                <a:cs typeface="Calibri"/>
                <a:sym typeface="Calibri"/>
              </a:rPr>
              <a:t>Mattoo</a:t>
            </a:r>
            <a:r>
              <a:rPr lang="en-US" sz="2040" dirty="0">
                <a:solidFill>
                  <a:srgbClr val="FF0000"/>
                </a:solidFill>
                <a:latin typeface="Calibri"/>
                <a:ea typeface="Calibri"/>
                <a:cs typeface="Calibri"/>
                <a:sym typeface="Calibri"/>
              </a:rPr>
              <a:t>)</a:t>
            </a:r>
            <a:endParaRPr sz="1560" dirty="0">
              <a:solidFill>
                <a:srgbClr val="FF0000"/>
              </a:solidFill>
            </a:endParaRPr>
          </a:p>
          <a:p>
            <a:pPr marL="411480" indent="-403860">
              <a:spcBef>
                <a:spcPts val="240"/>
              </a:spcBef>
              <a:buClr>
                <a:schemeClr val="dk1"/>
              </a:buClr>
              <a:buSzPts val="1700"/>
              <a:buFont typeface="Arial"/>
              <a:buChar char="•"/>
            </a:pPr>
            <a:r>
              <a:rPr lang="en-US" sz="2040" b="1" dirty="0">
                <a:solidFill>
                  <a:schemeClr val="dk1"/>
                </a:solidFill>
                <a:latin typeface="Calibri"/>
                <a:ea typeface="Calibri"/>
                <a:cs typeface="Calibri"/>
                <a:sym typeface="Calibri"/>
              </a:rPr>
              <a:t>Under Senior Review ‘maintenance’ we intend to:</a:t>
            </a:r>
            <a:endParaRPr sz="1560" dirty="0"/>
          </a:p>
          <a:p>
            <a:pPr marL="559613" lvl="1" indent="-335280">
              <a:spcBef>
                <a:spcPts val="240"/>
              </a:spcBef>
              <a:buClr>
                <a:schemeClr val="dk1"/>
              </a:buClr>
              <a:buSzPts val="1600"/>
              <a:buFont typeface="Noto Sans Symbols"/>
              <a:buChar char="⮚"/>
            </a:pPr>
            <a:r>
              <a:rPr lang="en-US" sz="1920" dirty="0">
                <a:solidFill>
                  <a:schemeClr val="dk1"/>
                </a:solidFill>
                <a:latin typeface="Calibri"/>
                <a:ea typeface="Calibri"/>
                <a:cs typeface="Calibri"/>
                <a:sym typeface="Calibri"/>
              </a:rPr>
              <a:t>Continue validation (Y. Shi)</a:t>
            </a:r>
            <a:endParaRPr sz="1560" dirty="0"/>
          </a:p>
          <a:p>
            <a:pPr marL="559613" lvl="1" indent="-335280">
              <a:spcBef>
                <a:spcPts val="240"/>
              </a:spcBef>
              <a:buClr>
                <a:schemeClr val="dk1"/>
              </a:buClr>
              <a:buSzPts val="1600"/>
              <a:buFont typeface="Noto Sans Symbols"/>
              <a:buChar char="⮚"/>
            </a:pPr>
            <a:r>
              <a:rPr lang="en-US" sz="1920" dirty="0">
                <a:solidFill>
                  <a:schemeClr val="dk1"/>
                </a:solidFill>
                <a:latin typeface="Calibri"/>
                <a:ea typeface="Calibri"/>
                <a:cs typeface="Calibri"/>
                <a:sym typeface="Calibri"/>
              </a:rPr>
              <a:t>Continue looking at trends (V. Sawyer)</a:t>
            </a:r>
            <a:endParaRPr sz="1560" dirty="0"/>
          </a:p>
          <a:p>
            <a:pPr marL="559613" lvl="1" indent="-335280">
              <a:spcBef>
                <a:spcPts val="240"/>
              </a:spcBef>
              <a:buClr>
                <a:schemeClr val="dk1"/>
              </a:buClr>
              <a:buSzPts val="1600"/>
              <a:buFont typeface="Noto Sans Symbols"/>
              <a:buChar char="⮚"/>
            </a:pPr>
            <a:r>
              <a:rPr lang="en-US" sz="1920" dirty="0">
                <a:solidFill>
                  <a:schemeClr val="dk1"/>
                </a:solidFill>
                <a:latin typeface="Calibri"/>
                <a:ea typeface="Calibri"/>
                <a:cs typeface="Calibri"/>
                <a:sym typeface="Calibri"/>
              </a:rPr>
              <a:t>Finish adding dust-detection/non spherical dust over ocean (Y. Zhou)</a:t>
            </a:r>
            <a:endParaRPr sz="1560" dirty="0"/>
          </a:p>
          <a:p>
            <a:pPr marL="559613" lvl="1" indent="-335280">
              <a:spcBef>
                <a:spcPts val="240"/>
              </a:spcBef>
              <a:buClr>
                <a:schemeClr val="dk1"/>
              </a:buClr>
              <a:buSzPts val="1600"/>
              <a:buFont typeface="Noto Sans Symbols"/>
              <a:buChar char="⮚"/>
            </a:pPr>
            <a:r>
              <a:rPr lang="en-US" sz="1920" dirty="0">
                <a:solidFill>
                  <a:schemeClr val="dk1"/>
                </a:solidFill>
                <a:latin typeface="Calibri"/>
                <a:ea typeface="Calibri"/>
                <a:cs typeface="Calibri"/>
                <a:sym typeface="Calibri"/>
              </a:rPr>
              <a:t>Revisit our list of reported SDS’s (balance of information versus file size/confusion)</a:t>
            </a:r>
            <a:endParaRPr sz="1560" dirty="0"/>
          </a:p>
          <a:p>
            <a:pPr marL="559613" lvl="1" indent="-335280">
              <a:spcBef>
                <a:spcPts val="240"/>
              </a:spcBef>
              <a:buClr>
                <a:schemeClr val="dk1"/>
              </a:buClr>
              <a:buSzPts val="1600"/>
              <a:buFont typeface="Noto Sans Symbols"/>
              <a:buChar char="⮚"/>
            </a:pPr>
            <a:r>
              <a:rPr lang="en-US" sz="1920" dirty="0">
                <a:solidFill>
                  <a:schemeClr val="dk1"/>
                </a:solidFill>
                <a:latin typeface="Calibri"/>
                <a:ea typeface="Calibri"/>
                <a:cs typeface="Calibri"/>
                <a:sym typeface="Calibri"/>
              </a:rPr>
              <a:t>Add calculations for ‘true’ Fine Mode Fraction over land (re-do LUTs)</a:t>
            </a:r>
            <a:endParaRPr sz="1560" dirty="0"/>
          </a:p>
          <a:p>
            <a:pPr marL="411480" indent="-403860">
              <a:spcBef>
                <a:spcPts val="240"/>
              </a:spcBef>
              <a:buClr>
                <a:schemeClr val="dk1"/>
              </a:buClr>
              <a:buSzPts val="1700"/>
              <a:buFont typeface="Arial"/>
              <a:buChar char="•"/>
            </a:pPr>
            <a:r>
              <a:rPr lang="en-US" sz="2040" b="1" dirty="0">
                <a:solidFill>
                  <a:schemeClr val="dk1"/>
                </a:solidFill>
                <a:latin typeface="Calibri"/>
                <a:ea typeface="Calibri"/>
                <a:cs typeface="Calibri"/>
                <a:sym typeface="Calibri"/>
              </a:rPr>
              <a:t>Dark Target “science” in discussion (pending results of ROSES 2020?)</a:t>
            </a:r>
            <a:endParaRPr sz="1560" dirty="0"/>
          </a:p>
          <a:p>
            <a:pPr marL="559613" lvl="1" indent="-335280">
              <a:spcBef>
                <a:spcPts val="240"/>
              </a:spcBef>
              <a:buClr>
                <a:schemeClr val="dk1"/>
              </a:buClr>
              <a:buSzPts val="1600"/>
              <a:buFont typeface="Noto Sans Symbols"/>
              <a:buChar char="⮚"/>
            </a:pPr>
            <a:r>
              <a:rPr lang="en-US" sz="1920" dirty="0">
                <a:solidFill>
                  <a:schemeClr val="dk1"/>
                </a:solidFill>
                <a:latin typeface="Calibri"/>
                <a:ea typeface="Calibri"/>
                <a:cs typeface="Calibri"/>
                <a:sym typeface="Calibri"/>
              </a:rPr>
              <a:t>Implement Heavy aerosol retrieval over Beijing and other region (Y. Shi)</a:t>
            </a:r>
            <a:endParaRPr sz="1560" dirty="0"/>
          </a:p>
          <a:p>
            <a:pPr marL="559613" lvl="1" indent="-335280">
              <a:spcBef>
                <a:spcPts val="240"/>
              </a:spcBef>
              <a:buClr>
                <a:schemeClr val="dk1"/>
              </a:buClr>
              <a:buSzPts val="1600"/>
              <a:buFont typeface="Noto Sans Symbols"/>
              <a:buChar char="⮚"/>
            </a:pPr>
            <a:r>
              <a:rPr lang="en-US" sz="1920" dirty="0">
                <a:solidFill>
                  <a:schemeClr val="dk1"/>
                </a:solidFill>
                <a:latin typeface="Calibri"/>
                <a:ea typeface="Calibri"/>
                <a:cs typeface="Calibri"/>
                <a:sym typeface="Calibri"/>
              </a:rPr>
              <a:t>Revisit surface reflectance assumptions (M. Kim)</a:t>
            </a:r>
            <a:endParaRPr sz="1560" dirty="0"/>
          </a:p>
          <a:p>
            <a:pPr marL="559613" lvl="1" indent="-335280">
              <a:spcBef>
                <a:spcPts val="240"/>
              </a:spcBef>
              <a:buClr>
                <a:schemeClr val="dk1"/>
              </a:buClr>
              <a:buSzPts val="1600"/>
              <a:buFont typeface="Noto Sans Symbols"/>
              <a:buChar char="⮚"/>
            </a:pPr>
            <a:r>
              <a:rPr lang="en-US" sz="1920" dirty="0">
                <a:solidFill>
                  <a:schemeClr val="dk1"/>
                </a:solidFill>
                <a:latin typeface="Calibri"/>
                <a:ea typeface="Calibri"/>
                <a:cs typeface="Calibri"/>
                <a:sym typeface="Calibri"/>
              </a:rPr>
              <a:t>Revisit spatial variability structure for cloud/surface masking (R. </a:t>
            </a:r>
            <a:r>
              <a:rPr lang="en-US" sz="1920" dirty="0" err="1">
                <a:solidFill>
                  <a:schemeClr val="dk1"/>
                </a:solidFill>
                <a:latin typeface="Calibri"/>
                <a:ea typeface="Calibri"/>
                <a:cs typeface="Calibri"/>
                <a:sym typeface="Calibri"/>
              </a:rPr>
              <a:t>Kleidman</a:t>
            </a:r>
            <a:r>
              <a:rPr lang="en-US" sz="1920" dirty="0">
                <a:solidFill>
                  <a:schemeClr val="dk1"/>
                </a:solidFill>
                <a:latin typeface="Calibri"/>
                <a:ea typeface="Calibri"/>
                <a:cs typeface="Calibri"/>
                <a:sym typeface="Calibri"/>
              </a:rPr>
              <a:t>)</a:t>
            </a:r>
            <a:endParaRPr sz="1560" dirty="0"/>
          </a:p>
          <a:p>
            <a:pPr marL="559613" lvl="1" indent="-335280">
              <a:spcBef>
                <a:spcPts val="240"/>
              </a:spcBef>
              <a:buClr>
                <a:schemeClr val="dk1"/>
              </a:buClr>
              <a:buSzPts val="1600"/>
              <a:buFont typeface="Noto Sans Symbols"/>
              <a:buChar char="⮚"/>
            </a:pPr>
            <a:r>
              <a:rPr lang="en-US" sz="1920" dirty="0">
                <a:solidFill>
                  <a:schemeClr val="dk1"/>
                </a:solidFill>
                <a:latin typeface="Calibri"/>
                <a:ea typeface="Calibri"/>
                <a:cs typeface="Calibri"/>
                <a:sym typeface="Calibri"/>
              </a:rPr>
              <a:t>Include uncertainties (Jacobians, ensemble, error propagation, etc. )</a:t>
            </a:r>
            <a:endParaRPr sz="1920" dirty="0">
              <a:solidFill>
                <a:schemeClr val="dk1"/>
              </a:solidFill>
              <a:latin typeface="Calibri"/>
              <a:ea typeface="Calibri"/>
              <a:cs typeface="Calibri"/>
              <a:sym typeface="Calibri"/>
            </a:endParaRPr>
          </a:p>
          <a:p>
            <a:pPr marL="559613" lvl="1" indent="-335280">
              <a:spcBef>
                <a:spcPts val="240"/>
              </a:spcBef>
              <a:buClr>
                <a:schemeClr val="dk1"/>
              </a:buClr>
              <a:buSzPts val="1600"/>
              <a:buFont typeface="Calibri"/>
              <a:buChar char="⮚"/>
            </a:pPr>
            <a:r>
              <a:rPr lang="en-US" sz="1920" dirty="0">
                <a:solidFill>
                  <a:schemeClr val="dk1"/>
                </a:solidFill>
                <a:latin typeface="Calibri"/>
                <a:ea typeface="Calibri"/>
                <a:cs typeface="Calibri"/>
                <a:sym typeface="Calibri"/>
              </a:rPr>
              <a:t>Machine learning exercises?  Cloud/smoke detection/masking?</a:t>
            </a:r>
            <a:endParaRPr sz="1920" dirty="0">
              <a:solidFill>
                <a:schemeClr val="dk1"/>
              </a:solidFill>
              <a:latin typeface="Calibri"/>
              <a:ea typeface="Calibri"/>
              <a:cs typeface="Calibri"/>
              <a:sym typeface="Calibri"/>
            </a:endParaRPr>
          </a:p>
          <a:p>
            <a:pPr marL="342900" indent="-335280">
              <a:buClr>
                <a:schemeClr val="dk1"/>
              </a:buClr>
              <a:buSzPts val="1700"/>
              <a:buFont typeface="Arial"/>
              <a:buChar char="•"/>
            </a:pPr>
            <a:r>
              <a:rPr lang="en-US" sz="2040" b="1" dirty="0">
                <a:solidFill>
                  <a:schemeClr val="dk1"/>
                </a:solidFill>
                <a:latin typeface="Calibri"/>
                <a:ea typeface="Calibri"/>
                <a:cs typeface="Calibri"/>
                <a:sym typeface="Calibri"/>
              </a:rPr>
              <a:t>Collaborative science (leveraging other work)</a:t>
            </a:r>
            <a:endParaRPr sz="1560" dirty="0"/>
          </a:p>
          <a:p>
            <a:pPr marL="559613" lvl="1" indent="-335280">
              <a:buClr>
                <a:schemeClr val="dk1"/>
              </a:buClr>
              <a:buSzPts val="1600"/>
              <a:buFont typeface="Noto Sans Symbols"/>
              <a:buChar char="⮚"/>
            </a:pPr>
            <a:r>
              <a:rPr lang="en-US" sz="1920" dirty="0">
                <a:solidFill>
                  <a:schemeClr val="dk1"/>
                </a:solidFill>
                <a:latin typeface="Calibri"/>
                <a:ea typeface="Calibri"/>
                <a:cs typeface="Calibri"/>
                <a:sym typeface="Calibri"/>
              </a:rPr>
              <a:t>Integrate with GEO imagers (my </a:t>
            </a:r>
            <a:r>
              <a:rPr lang="en-US" sz="1920" dirty="0" err="1">
                <a:solidFill>
                  <a:schemeClr val="dk1"/>
                </a:solidFill>
                <a:latin typeface="Calibri"/>
                <a:ea typeface="Calibri"/>
                <a:cs typeface="Calibri"/>
                <a:sym typeface="Calibri"/>
              </a:rPr>
              <a:t>MEaSUREs</a:t>
            </a:r>
            <a:r>
              <a:rPr lang="en-US" sz="1920" dirty="0">
                <a:solidFill>
                  <a:schemeClr val="dk1"/>
                </a:solidFill>
                <a:latin typeface="Calibri"/>
                <a:ea typeface="Calibri"/>
                <a:cs typeface="Calibri"/>
                <a:sym typeface="Calibri"/>
              </a:rPr>
              <a:t> project, with P. Gupta, Jennifer Wei, )</a:t>
            </a:r>
            <a:endParaRPr sz="1560" dirty="0"/>
          </a:p>
          <a:p>
            <a:pPr marL="559613" lvl="1" indent="-335280">
              <a:buClr>
                <a:schemeClr val="dk1"/>
              </a:buClr>
              <a:buSzPts val="1600"/>
              <a:buFont typeface="Noto Sans Symbols"/>
              <a:buChar char="⮚"/>
            </a:pPr>
            <a:r>
              <a:rPr lang="en-US" sz="1920" dirty="0">
                <a:solidFill>
                  <a:schemeClr val="dk1"/>
                </a:solidFill>
                <a:latin typeface="Calibri"/>
                <a:ea typeface="Calibri"/>
                <a:cs typeface="Calibri"/>
                <a:sym typeface="Calibri"/>
              </a:rPr>
              <a:t>Integrate with Deep Blue (new GEO funding with C. Hsu)</a:t>
            </a:r>
            <a:endParaRPr sz="1560" dirty="0"/>
          </a:p>
          <a:p>
            <a:pPr marL="559613" lvl="1" indent="-335280">
              <a:buClr>
                <a:schemeClr val="dk1"/>
              </a:buClr>
              <a:buSzPts val="1600"/>
              <a:buFont typeface="Noto Sans Symbols"/>
              <a:buChar char="⮚"/>
            </a:pPr>
            <a:r>
              <a:rPr lang="en-US" sz="1920" dirty="0">
                <a:solidFill>
                  <a:srgbClr val="0432FF"/>
                </a:solidFill>
                <a:latin typeface="Calibri"/>
                <a:ea typeface="Calibri"/>
                <a:cs typeface="Calibri"/>
                <a:sym typeface="Calibri"/>
              </a:rPr>
              <a:t>Joint UV-VIS/NIR retrieval (e.g. OMPS + VIIRS, led by S. </a:t>
            </a:r>
            <a:r>
              <a:rPr lang="en-US" sz="1920" dirty="0" err="1">
                <a:solidFill>
                  <a:srgbClr val="0432FF"/>
                </a:solidFill>
                <a:latin typeface="Calibri"/>
                <a:ea typeface="Calibri"/>
                <a:cs typeface="Calibri"/>
                <a:sym typeface="Calibri"/>
              </a:rPr>
              <a:t>Gassó</a:t>
            </a:r>
            <a:r>
              <a:rPr lang="en-US" sz="1920" dirty="0">
                <a:solidFill>
                  <a:srgbClr val="0432FF"/>
                </a:solidFill>
                <a:latin typeface="Calibri"/>
                <a:ea typeface="Calibri"/>
                <a:cs typeface="Calibri"/>
                <a:sym typeface="Calibri"/>
              </a:rPr>
              <a:t>)</a:t>
            </a:r>
            <a:endParaRPr sz="1560" dirty="0">
              <a:solidFill>
                <a:srgbClr val="0432FF"/>
              </a:solidFill>
            </a:endParaRPr>
          </a:p>
          <a:p>
            <a:pPr marL="559613" lvl="1" indent="-335280">
              <a:buClr>
                <a:schemeClr val="dk1"/>
              </a:buClr>
              <a:buSzPts val="1600"/>
              <a:buFont typeface="Noto Sans Symbols"/>
              <a:buChar char="⮚"/>
            </a:pPr>
            <a:r>
              <a:rPr lang="en-US" sz="1920" dirty="0">
                <a:solidFill>
                  <a:srgbClr val="0432FF"/>
                </a:solidFill>
                <a:latin typeface="Calibri"/>
                <a:ea typeface="Calibri"/>
                <a:cs typeface="Calibri"/>
                <a:sym typeface="Calibri"/>
              </a:rPr>
              <a:t>Unified UV-VIS-NIR-SWIR retrieval (</a:t>
            </a:r>
            <a:r>
              <a:rPr lang="en-US" sz="1920" dirty="0" err="1">
                <a:solidFill>
                  <a:srgbClr val="0432FF"/>
                </a:solidFill>
                <a:latin typeface="Calibri"/>
                <a:ea typeface="Calibri"/>
                <a:cs typeface="Calibri"/>
                <a:sym typeface="Calibri"/>
              </a:rPr>
              <a:t>e.g</a:t>
            </a:r>
            <a:r>
              <a:rPr lang="en-US" sz="1920" dirty="0">
                <a:solidFill>
                  <a:srgbClr val="0432FF"/>
                </a:solidFill>
                <a:latin typeface="Calibri"/>
                <a:ea typeface="Calibri"/>
                <a:cs typeface="Calibri"/>
                <a:sym typeface="Calibri"/>
              </a:rPr>
              <a:t> OCI on PACE, led by L. Remer)</a:t>
            </a:r>
            <a:endParaRPr sz="1560" dirty="0">
              <a:solidFill>
                <a:srgbClr val="0432FF"/>
              </a:solidFill>
            </a:endParaRPr>
          </a:p>
        </p:txBody>
      </p:sp>
      <p:pic>
        <p:nvPicPr>
          <p:cNvPr id="274" name="Google Shape;274;ga2a76ce6eb_0_0"/>
          <p:cNvPicPr preferRelativeResize="0"/>
          <p:nvPr/>
        </p:nvPicPr>
        <p:blipFill rotWithShape="1">
          <a:blip r:embed="rId3">
            <a:alphaModFix/>
          </a:blip>
          <a:srcRect/>
          <a:stretch/>
        </p:blipFill>
        <p:spPr>
          <a:xfrm>
            <a:off x="942029" y="49648"/>
            <a:ext cx="746213" cy="77503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3A699-396C-FB44-A42F-A826BEFFE500}"/>
              </a:ext>
            </a:extLst>
          </p:cNvPr>
          <p:cNvSpPr>
            <a:spLocks noGrp="1"/>
          </p:cNvSpPr>
          <p:nvPr>
            <p:ph type="title"/>
          </p:nvPr>
        </p:nvSpPr>
        <p:spPr/>
        <p:txBody>
          <a:bodyPr/>
          <a:lstStyle/>
          <a:p>
            <a:r>
              <a:rPr lang="en-US" dirty="0"/>
              <a:t>Deep Blue algorithm/product updates</a:t>
            </a:r>
            <a:br>
              <a:rPr lang="en-US" dirty="0"/>
            </a:br>
            <a:r>
              <a:rPr lang="en-US" dirty="0"/>
              <a:t>PI = C. Hsu (NASA/GSFC)</a:t>
            </a:r>
          </a:p>
        </p:txBody>
      </p:sp>
      <p:sp>
        <p:nvSpPr>
          <p:cNvPr id="3" name="Content Placeholder 2">
            <a:extLst>
              <a:ext uri="{FF2B5EF4-FFF2-40B4-BE49-F238E27FC236}">
                <a16:creationId xmlns:a16="http://schemas.microsoft.com/office/drawing/2014/main" id="{78C65F26-5C81-604E-8E63-D4359E6E530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732895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4211" name="Rectangle 9"/>
          <p:cNvSpPr>
            <a:spLocks noChangeArrowheads="1"/>
          </p:cNvSpPr>
          <p:nvPr/>
        </p:nvSpPr>
        <p:spPr bwMode="auto">
          <a:xfrm>
            <a:off x="1713470" y="-76200"/>
            <a:ext cx="87566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a:defRPr sz="1400" b="1">
                <a:solidFill>
                  <a:schemeClr val="tx1"/>
                </a:solidFill>
                <a:latin typeface="Arial" panose="020B0604020202020204" pitchFamily="34" charset="0"/>
                <a:ea typeface="MS PGothic" panose="020B0600070205080204" pitchFamily="34" charset="-128"/>
              </a:defRPr>
            </a:lvl1pPr>
            <a:lvl2pPr marL="742950" indent="-285750">
              <a:defRPr sz="1400" b="1">
                <a:solidFill>
                  <a:schemeClr val="tx1"/>
                </a:solidFill>
                <a:latin typeface="Arial" panose="020B0604020202020204" pitchFamily="34" charset="0"/>
                <a:ea typeface="MS PGothic" panose="020B0600070205080204" pitchFamily="34" charset="-128"/>
              </a:defRPr>
            </a:lvl2pPr>
            <a:lvl3pPr marL="1143000" indent="-228600">
              <a:defRPr sz="1400" b="1">
                <a:solidFill>
                  <a:schemeClr val="tx1"/>
                </a:solidFill>
                <a:latin typeface="Arial" panose="020B0604020202020204" pitchFamily="34" charset="0"/>
                <a:ea typeface="MS PGothic" panose="020B0600070205080204" pitchFamily="34" charset="-128"/>
              </a:defRPr>
            </a:lvl3pPr>
            <a:lvl4pPr marL="1600200" indent="-228600">
              <a:defRPr sz="1400" b="1">
                <a:solidFill>
                  <a:schemeClr val="tx1"/>
                </a:solidFill>
                <a:latin typeface="Arial" panose="020B0604020202020204" pitchFamily="34" charset="0"/>
                <a:ea typeface="MS PGothic" panose="020B0600070205080204" pitchFamily="34" charset="-128"/>
              </a:defRPr>
            </a:lvl4pPr>
            <a:lvl5pPr marL="2057400" indent="-22860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100000"/>
              </a:spcBef>
              <a:spcAft>
                <a:spcPct val="0"/>
              </a:spcAft>
            </a:pPr>
            <a:r>
              <a:rPr lang="en-US" altLang="en-US" sz="2400" i="1" dirty="0">
                <a:solidFill>
                  <a:srgbClr val="EFF418"/>
                </a:solidFill>
                <a:latin typeface="Times New Roman" panose="02020603050405020304" pitchFamily="18" charset="0"/>
              </a:rPr>
              <a:t>Status Update and New Aerosol Products From MODIS and VIIRS Using Deep Blue Aerosol Algorithm </a:t>
            </a:r>
          </a:p>
        </p:txBody>
      </p:sp>
      <p:sp>
        <p:nvSpPr>
          <p:cNvPr id="94212" name="Rectangle 10"/>
          <p:cNvSpPr>
            <a:spLocks noChangeArrowheads="1"/>
          </p:cNvSpPr>
          <p:nvPr/>
        </p:nvSpPr>
        <p:spPr bwMode="auto">
          <a:xfrm>
            <a:off x="1676400" y="5105401"/>
            <a:ext cx="879372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285750" indent="-285750">
              <a:defRPr sz="1400" b="1">
                <a:solidFill>
                  <a:schemeClr val="tx1"/>
                </a:solidFill>
                <a:latin typeface="Arial" panose="020B0604020202020204" pitchFamily="34" charset="0"/>
                <a:ea typeface="MS PGothic" panose="020B0600070205080204" pitchFamily="34" charset="-128"/>
              </a:defRPr>
            </a:lvl1pPr>
            <a:lvl2pPr marL="742950" indent="-285750">
              <a:defRPr sz="1400" b="1">
                <a:solidFill>
                  <a:schemeClr val="tx1"/>
                </a:solidFill>
                <a:latin typeface="Arial" panose="020B0604020202020204" pitchFamily="34" charset="0"/>
                <a:ea typeface="MS PGothic" panose="020B0600070205080204" pitchFamily="34" charset="-128"/>
              </a:defRPr>
            </a:lvl2pPr>
            <a:lvl3pPr marL="1143000" indent="-228600">
              <a:defRPr sz="1400" b="1">
                <a:solidFill>
                  <a:schemeClr val="tx1"/>
                </a:solidFill>
                <a:latin typeface="Arial" panose="020B0604020202020204" pitchFamily="34" charset="0"/>
                <a:ea typeface="MS PGothic" panose="020B0600070205080204" pitchFamily="34" charset="-128"/>
              </a:defRPr>
            </a:lvl3pPr>
            <a:lvl4pPr marL="1600200" indent="-228600">
              <a:defRPr sz="1400" b="1">
                <a:solidFill>
                  <a:schemeClr val="tx1"/>
                </a:solidFill>
                <a:latin typeface="Arial" panose="020B0604020202020204" pitchFamily="34" charset="0"/>
                <a:ea typeface="MS PGothic" panose="020B0600070205080204" pitchFamily="34" charset="-128"/>
              </a:defRPr>
            </a:lvl4pPr>
            <a:lvl5pPr marL="2057400" indent="-22860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algn="ctr" eaLnBrk="0" fontAlgn="base" hangingPunct="0">
              <a:lnSpc>
                <a:spcPct val="92000"/>
              </a:lnSpc>
              <a:spcBef>
                <a:spcPct val="28000"/>
              </a:spcBef>
              <a:spcAft>
                <a:spcPct val="0"/>
              </a:spcAft>
              <a:buSzPct val="100000"/>
            </a:pPr>
            <a:r>
              <a:rPr lang="en-US" altLang="en-US" sz="2400" i="1" dirty="0">
                <a:solidFill>
                  <a:srgbClr val="EFF418"/>
                </a:solidFill>
                <a:latin typeface="Times New Roman" panose="02020603050405020304" pitchFamily="18" charset="0"/>
              </a:rPr>
              <a:t>N. Christina Hsu (PI), Jaehwa Lee, Vincent Kim, William Heinson, and Andrew Sayer (collaborator)</a:t>
            </a:r>
          </a:p>
        </p:txBody>
      </p:sp>
      <p:sp>
        <p:nvSpPr>
          <p:cNvPr id="94213" name="Rectangle 26"/>
          <p:cNvSpPr>
            <a:spLocks noChangeArrowheads="1"/>
          </p:cNvSpPr>
          <p:nvPr/>
        </p:nvSpPr>
        <p:spPr bwMode="auto">
          <a:xfrm>
            <a:off x="7232650" y="3805238"/>
            <a:ext cx="34686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400" b="1">
                <a:solidFill>
                  <a:schemeClr val="tx1"/>
                </a:solidFill>
                <a:latin typeface="Arial" panose="020B0604020202020204" pitchFamily="34" charset="0"/>
                <a:ea typeface="MS PGothic" panose="020B0600070205080204" pitchFamily="34" charset="-128"/>
              </a:defRPr>
            </a:lvl1pPr>
            <a:lvl2pPr marL="742950" indent="-285750">
              <a:defRPr sz="1400" b="1">
                <a:solidFill>
                  <a:schemeClr val="tx1"/>
                </a:solidFill>
                <a:latin typeface="Arial" panose="020B0604020202020204" pitchFamily="34" charset="0"/>
                <a:ea typeface="MS PGothic" panose="020B0600070205080204" pitchFamily="34" charset="-128"/>
              </a:defRPr>
            </a:lvl2pPr>
            <a:lvl3pPr marL="1143000" indent="-228600">
              <a:defRPr sz="1400" b="1">
                <a:solidFill>
                  <a:schemeClr val="tx1"/>
                </a:solidFill>
                <a:latin typeface="Arial" panose="020B0604020202020204" pitchFamily="34" charset="0"/>
                <a:ea typeface="MS PGothic" panose="020B0600070205080204" pitchFamily="34" charset="-128"/>
              </a:defRPr>
            </a:lvl3pPr>
            <a:lvl4pPr marL="1600200" indent="-228600">
              <a:defRPr sz="1400" b="1">
                <a:solidFill>
                  <a:schemeClr val="tx1"/>
                </a:solidFill>
                <a:latin typeface="Arial" panose="020B0604020202020204" pitchFamily="34" charset="0"/>
                <a:ea typeface="MS PGothic" panose="020B0600070205080204" pitchFamily="34" charset="-128"/>
              </a:defRPr>
            </a:lvl4pPr>
            <a:lvl5pPr marL="2057400" indent="-22860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algn="r" eaLnBrk="0" fontAlgn="base" hangingPunct="0">
              <a:spcBef>
                <a:spcPct val="0"/>
              </a:spcBef>
              <a:spcAft>
                <a:spcPct val="0"/>
              </a:spcAft>
            </a:pPr>
            <a:r>
              <a:rPr lang="en-US" altLang="en-US" sz="1800" i="1">
                <a:solidFill>
                  <a:srgbClr val="FFFFFF"/>
                </a:solidFill>
                <a:latin typeface="Palatino" charset="0"/>
              </a:rPr>
              <a:t>Photo taken from Space Shuttle:</a:t>
            </a:r>
          </a:p>
          <a:p>
            <a:pPr algn="r" eaLnBrk="0" fontAlgn="base" hangingPunct="0">
              <a:spcBef>
                <a:spcPct val="0"/>
              </a:spcBef>
              <a:spcAft>
                <a:spcPct val="0"/>
              </a:spcAft>
            </a:pPr>
            <a:r>
              <a:rPr lang="en-US" altLang="en-US" sz="1800" i="1">
                <a:solidFill>
                  <a:srgbClr val="FFFFFF"/>
                </a:solidFill>
                <a:latin typeface="Palatino" charset="0"/>
              </a:rPr>
              <a:t>Fierce dust front over Libya</a:t>
            </a:r>
            <a:endParaRPr lang="en-US" altLang="en-US" sz="2400" b="0">
              <a:solidFill>
                <a:srgbClr val="FFFFFF"/>
              </a:solidFill>
              <a:latin typeface="Times" panose="02020603050405020304" pitchFamily="18" charset="0"/>
            </a:endParaRPr>
          </a:p>
        </p:txBody>
      </p:sp>
      <p:sp>
        <p:nvSpPr>
          <p:cNvPr id="94214" name="TextBox 5"/>
          <p:cNvSpPr txBox="1">
            <a:spLocks noChangeArrowheads="1"/>
          </p:cNvSpPr>
          <p:nvPr/>
        </p:nvSpPr>
        <p:spPr bwMode="auto">
          <a:xfrm>
            <a:off x="2565401" y="5924550"/>
            <a:ext cx="6965881"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1400" b="1">
                <a:solidFill>
                  <a:schemeClr val="tx1"/>
                </a:solidFill>
                <a:latin typeface="Arial" panose="020B0604020202020204" pitchFamily="34" charset="0"/>
                <a:ea typeface="MS PGothic" panose="020B0600070205080204" pitchFamily="34" charset="-128"/>
              </a:defRPr>
            </a:lvl1pPr>
            <a:lvl2pPr marL="742950" indent="-285750">
              <a:defRPr sz="1400" b="1">
                <a:solidFill>
                  <a:schemeClr val="tx1"/>
                </a:solidFill>
                <a:latin typeface="Arial" panose="020B0604020202020204" pitchFamily="34" charset="0"/>
                <a:ea typeface="MS PGothic" panose="020B0600070205080204" pitchFamily="34" charset="-128"/>
              </a:defRPr>
            </a:lvl2pPr>
            <a:lvl3pPr marL="1143000" indent="-228600">
              <a:defRPr sz="1400" b="1">
                <a:solidFill>
                  <a:schemeClr val="tx1"/>
                </a:solidFill>
                <a:latin typeface="Arial" panose="020B0604020202020204" pitchFamily="34" charset="0"/>
                <a:ea typeface="MS PGothic" panose="020B0600070205080204" pitchFamily="34" charset="-128"/>
              </a:defRPr>
            </a:lvl3pPr>
            <a:lvl4pPr marL="1600200" indent="-228600">
              <a:defRPr sz="1400" b="1">
                <a:solidFill>
                  <a:schemeClr val="tx1"/>
                </a:solidFill>
                <a:latin typeface="Arial" panose="020B0604020202020204" pitchFamily="34" charset="0"/>
                <a:ea typeface="MS PGothic" panose="020B0600070205080204" pitchFamily="34" charset="-128"/>
              </a:defRPr>
            </a:lvl4pPr>
            <a:lvl5pPr marL="2057400" indent="-22860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0" fontAlgn="base" hangingPunct="0">
              <a:lnSpc>
                <a:spcPct val="92000"/>
              </a:lnSpc>
              <a:spcBef>
                <a:spcPct val="28000"/>
              </a:spcBef>
              <a:spcAft>
                <a:spcPct val="0"/>
              </a:spcAft>
              <a:buSzPct val="100000"/>
            </a:pPr>
            <a:r>
              <a:rPr lang="en-US" altLang="en-US" sz="2000" i="1" dirty="0">
                <a:solidFill>
                  <a:srgbClr val="CCFFCC"/>
                </a:solidFill>
                <a:latin typeface="Times New Roman" panose="02020603050405020304" pitchFamily="18" charset="0"/>
              </a:rPr>
              <a:t>Climate and Radiation Laboratory</a:t>
            </a:r>
            <a:endParaRPr lang="en-US" altLang="en-US" sz="2000" dirty="0">
              <a:solidFill>
                <a:srgbClr val="CCFFCC"/>
              </a:solidFill>
              <a:latin typeface="Times New Roman" panose="02020603050405020304" pitchFamily="18" charset="0"/>
            </a:endParaRPr>
          </a:p>
          <a:p>
            <a:pPr eaLnBrk="0" fontAlgn="base" hangingPunct="0">
              <a:lnSpc>
                <a:spcPct val="92000"/>
              </a:lnSpc>
              <a:spcBef>
                <a:spcPct val="28000"/>
              </a:spcBef>
              <a:spcAft>
                <a:spcPct val="0"/>
              </a:spcAft>
              <a:buSzPct val="100000"/>
            </a:pPr>
            <a:r>
              <a:rPr lang="en-US" altLang="en-US" sz="2000" i="1" dirty="0">
                <a:solidFill>
                  <a:srgbClr val="CCFFCC"/>
                </a:solidFill>
                <a:latin typeface="Times New Roman" panose="02020603050405020304" pitchFamily="18" charset="0"/>
              </a:rPr>
              <a:t>NASA Goddard Space Flight Center, Greenbelt, Maryland  USA</a:t>
            </a:r>
            <a:endParaRPr lang="en-US" altLang="en-US" sz="2000" i="1" dirty="0">
              <a:solidFill>
                <a:srgbClr val="CCFFCC"/>
              </a:solidFill>
              <a:latin typeface="Palatino" charset="0"/>
            </a:endParaRPr>
          </a:p>
          <a:p>
            <a:pPr eaLnBrk="0" fontAlgn="base" hangingPunct="0">
              <a:spcBef>
                <a:spcPct val="0"/>
              </a:spcBef>
              <a:spcAft>
                <a:spcPct val="0"/>
              </a:spcAft>
            </a:pPr>
            <a:endParaRPr lang="en-US" altLang="en-US" sz="2000" dirty="0">
              <a:solidFill>
                <a:srgbClr val="000000"/>
              </a:solidFill>
            </a:endParaRPr>
          </a:p>
        </p:txBody>
      </p:sp>
    </p:spTree>
    <p:extLst>
      <p:ext uri="{BB962C8B-B14F-4D97-AF65-F5344CB8AC3E}">
        <p14:creationId xmlns:p14="http://schemas.microsoft.com/office/powerpoint/2010/main" val="1838145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432FF"/>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939162" y="555626"/>
            <a:ext cx="7927975" cy="461665"/>
          </a:xfrm>
          <a:prstGeom prst="rect">
            <a:avLst/>
          </a:prstGeom>
          <a:noFill/>
          <a:ln w="9525">
            <a:noFill/>
            <a:miter lim="800000"/>
            <a:headEnd/>
            <a:tailEnd/>
          </a:ln>
          <a:effectLst>
            <a:outerShdw blurRad="63500" dist="38100" dir="2700000" algn="tl" rotWithShape="0">
              <a:srgbClr val="000000">
                <a:alpha val="39998"/>
              </a:srgbClr>
            </a:outerShdw>
          </a:effectLst>
          <a:extLst>
            <a:ext uri="{909E8E84-426E-40dd-AFC4-6F175D3DCCD1}"/>
          </a:extLst>
        </p:spPr>
        <p:txBody>
          <a:bodyPr>
            <a:spAutoFit/>
          </a:bodyPr>
          <a:lstStyle/>
          <a:p>
            <a:pPr algn="ctr" eaLnBrk="0" fontAlgn="base" hangingPunct="0">
              <a:spcBef>
                <a:spcPct val="0"/>
              </a:spcBef>
              <a:spcAft>
                <a:spcPct val="0"/>
              </a:spcAft>
              <a:defRPr/>
            </a:pPr>
            <a:r>
              <a:rPr lang="en-US" sz="2400" b="1" i="1">
                <a:solidFill>
                  <a:srgbClr val="FFFF00"/>
                </a:solidFill>
                <a:latin typeface="Palatino"/>
                <a:ea typeface="ＭＳ Ｐゴシック" charset="-128"/>
              </a:rPr>
              <a:t>Multi-Sensor Long-Term Deep Blue Aerosol Products</a:t>
            </a:r>
          </a:p>
        </p:txBody>
      </p:sp>
      <p:sp>
        <p:nvSpPr>
          <p:cNvPr id="2" name="TextBox 1"/>
          <p:cNvSpPr txBox="1"/>
          <p:nvPr/>
        </p:nvSpPr>
        <p:spPr>
          <a:xfrm>
            <a:off x="1747342" y="1266805"/>
            <a:ext cx="8747231" cy="5806718"/>
          </a:xfrm>
          <a:prstGeom prst="rect">
            <a:avLst/>
          </a:prstGeom>
          <a:noFill/>
        </p:spPr>
        <p:txBody>
          <a:bodyPr wrap="square" rtlCol="0">
            <a:spAutoFit/>
          </a:bodyPr>
          <a:lstStyle/>
          <a:p>
            <a:pPr marL="285750" indent="-285750">
              <a:buFont typeface="Wingdings" panose="05000000000000000000" pitchFamily="2" charset="2"/>
              <a:buChar char="Ø"/>
              <a:defRPr/>
            </a:pPr>
            <a:r>
              <a:rPr lang="en-US" b="1" i="1" dirty="0">
                <a:solidFill>
                  <a:srgbClr val="FFFF00"/>
                </a:solidFill>
                <a:latin typeface="Arial" panose="020B0604020202020204" pitchFamily="34" charset="0"/>
                <a:cs typeface="Arial" panose="020B0604020202020204" pitchFamily="34" charset="0"/>
              </a:rPr>
              <a:t>Science Objectives</a:t>
            </a:r>
            <a:r>
              <a:rPr lang="en-US" b="1" dirty="0">
                <a:solidFill>
                  <a:srgbClr val="FFFF00"/>
                </a:solidFill>
                <a:latin typeface="Arial" panose="020B0604020202020204" pitchFamily="34" charset="0"/>
                <a:cs typeface="Arial" panose="020B0604020202020204" pitchFamily="34" charset="0"/>
              </a:rPr>
              <a:t>:</a:t>
            </a:r>
          </a:p>
          <a:p>
            <a:pPr marL="285750" indent="-285750">
              <a:spcBef>
                <a:spcPts val="600"/>
              </a:spcBef>
              <a:buFont typeface="Arial" panose="020B0604020202020204" pitchFamily="34" charset="0"/>
              <a:buChar char="•"/>
              <a:defRPr/>
            </a:pPr>
            <a:r>
              <a:rPr lang="en-US" sz="1600" b="1" dirty="0">
                <a:solidFill>
                  <a:srgbClr val="FFFFFF"/>
                </a:solidFill>
                <a:latin typeface="Arial" panose="020B0604020202020204" pitchFamily="34" charset="0"/>
                <a:cs typeface="Arial" panose="020B0604020202020204" pitchFamily="34" charset="0"/>
              </a:rPr>
              <a:t>Our primary goal is to produce consistent long-term aerosol climate data record using multiple satellite sensor data from </a:t>
            </a:r>
            <a:r>
              <a:rPr lang="en-US" sz="1600" b="1" dirty="0">
                <a:solidFill>
                  <a:srgbClr val="FFFF00"/>
                </a:solidFill>
                <a:latin typeface="Arial" panose="020B0604020202020204" pitchFamily="34" charset="0"/>
                <a:cs typeface="Arial" panose="020B0604020202020204" pitchFamily="34" charset="0"/>
              </a:rPr>
              <a:t>AVHRR</a:t>
            </a:r>
            <a:r>
              <a:rPr lang="en-US" sz="1600" b="1" dirty="0">
                <a:solidFill>
                  <a:srgbClr val="FFFFFF"/>
                </a:solidFill>
                <a:latin typeface="Arial" panose="020B0604020202020204" pitchFamily="34" charset="0"/>
                <a:cs typeface="Arial" panose="020B0604020202020204" pitchFamily="34" charset="0"/>
              </a:rPr>
              <a:t> (historic) to </a:t>
            </a:r>
            <a:r>
              <a:rPr lang="en-US" sz="1600" b="1" dirty="0" err="1">
                <a:solidFill>
                  <a:srgbClr val="FFFF00"/>
                </a:solidFill>
                <a:latin typeface="Arial" panose="020B0604020202020204" pitchFamily="34" charset="0"/>
                <a:cs typeface="Arial" panose="020B0604020202020204" pitchFamily="34" charset="0"/>
              </a:rPr>
              <a:t>SeaWiFS</a:t>
            </a:r>
            <a:r>
              <a:rPr lang="en-US" sz="1600" b="1" dirty="0">
                <a:solidFill>
                  <a:srgbClr val="FFFFFF"/>
                </a:solidFill>
                <a:latin typeface="Arial" panose="020B0604020202020204" pitchFamily="34" charset="0"/>
                <a:cs typeface="Arial" panose="020B0604020202020204" pitchFamily="34" charset="0"/>
              </a:rPr>
              <a:t> and </a:t>
            </a:r>
            <a:r>
              <a:rPr lang="en-US" sz="1600" b="1" dirty="0">
                <a:solidFill>
                  <a:srgbClr val="FFFF00"/>
                </a:solidFill>
                <a:latin typeface="Arial" panose="020B0604020202020204" pitchFamily="34" charset="0"/>
                <a:cs typeface="Arial" panose="020B0604020202020204" pitchFamily="34" charset="0"/>
              </a:rPr>
              <a:t>MODIS</a:t>
            </a:r>
            <a:r>
              <a:rPr lang="en-US" sz="1600" b="1" dirty="0">
                <a:solidFill>
                  <a:srgbClr val="FFFFFF"/>
                </a:solidFill>
                <a:latin typeface="Arial" panose="020B0604020202020204" pitchFamily="34" charset="0"/>
                <a:cs typeface="Arial" panose="020B0604020202020204" pitchFamily="34" charset="0"/>
              </a:rPr>
              <a:t> (EOS-era) to </a:t>
            </a:r>
            <a:r>
              <a:rPr lang="en-US" sz="1600" b="1" dirty="0">
                <a:solidFill>
                  <a:srgbClr val="FFFF00"/>
                </a:solidFill>
                <a:latin typeface="Arial" panose="020B0604020202020204" pitchFamily="34" charset="0"/>
                <a:cs typeface="Arial" panose="020B0604020202020204" pitchFamily="34" charset="0"/>
              </a:rPr>
              <a:t>VIIRS </a:t>
            </a:r>
            <a:r>
              <a:rPr lang="en-US" sz="1600" b="1" dirty="0">
                <a:solidFill>
                  <a:srgbClr val="FFFFFF"/>
                </a:solidFill>
                <a:latin typeface="Arial" panose="020B0604020202020204" pitchFamily="34" charset="0"/>
                <a:cs typeface="Arial" panose="020B0604020202020204" pitchFamily="34" charset="0"/>
              </a:rPr>
              <a:t>(JPSS-era) as well as latest </a:t>
            </a:r>
            <a:r>
              <a:rPr lang="en-US" sz="1600" b="1" dirty="0">
                <a:solidFill>
                  <a:srgbClr val="FFFF00"/>
                </a:solidFill>
                <a:latin typeface="Arial" panose="020B0604020202020204" pitchFamily="34" charset="0"/>
                <a:cs typeface="Arial" panose="020B0604020202020204" pitchFamily="34" charset="0"/>
              </a:rPr>
              <a:t>GEO</a:t>
            </a:r>
            <a:r>
              <a:rPr lang="en-US" sz="1600" b="1" dirty="0">
                <a:solidFill>
                  <a:srgbClr val="FFFFFF"/>
                </a:solidFill>
                <a:latin typeface="Arial" panose="020B0604020202020204" pitchFamily="34" charset="0"/>
                <a:cs typeface="Arial" panose="020B0604020202020204" pitchFamily="34" charset="0"/>
              </a:rPr>
              <a:t> sensors (such as AHI and ABI) for diurnal cycle</a:t>
            </a:r>
          </a:p>
          <a:p>
            <a:pPr marL="285750" indent="-285750">
              <a:spcBef>
                <a:spcPts val="600"/>
              </a:spcBef>
              <a:buFont typeface="Arial" panose="020B0604020202020204" pitchFamily="34" charset="0"/>
              <a:buChar char="•"/>
              <a:defRPr/>
            </a:pPr>
            <a:r>
              <a:rPr lang="en-US" sz="1600" b="1" dirty="0">
                <a:solidFill>
                  <a:srgbClr val="FFFFFF"/>
                </a:solidFill>
                <a:latin typeface="Arial" panose="020B0604020202020204" pitchFamily="34" charset="0"/>
                <a:cs typeface="Arial" panose="020B0604020202020204" pitchFamily="34" charset="0"/>
              </a:rPr>
              <a:t>Our </a:t>
            </a:r>
            <a:r>
              <a:rPr lang="en-US" sz="1600" b="1" dirty="0">
                <a:solidFill>
                  <a:srgbClr val="FFFF00"/>
                </a:solidFill>
                <a:latin typeface="Arial" panose="020B0604020202020204" pitchFamily="34" charset="0"/>
                <a:cs typeface="Arial" panose="020B0604020202020204" pitchFamily="34" charset="0"/>
              </a:rPr>
              <a:t>VIIRS </a:t>
            </a:r>
            <a:r>
              <a:rPr lang="en-US" sz="1600" b="1" dirty="0">
                <a:solidFill>
                  <a:srgbClr val="FFFFFF"/>
                </a:solidFill>
                <a:latin typeface="Arial" panose="020B0604020202020204" pitchFamily="34" charset="0"/>
                <a:cs typeface="Arial" panose="020B0604020202020204" pitchFamily="34" charset="0"/>
              </a:rPr>
              <a:t>and</a:t>
            </a:r>
            <a:r>
              <a:rPr lang="en-US" sz="1600" b="1" dirty="0">
                <a:solidFill>
                  <a:srgbClr val="FFFF00"/>
                </a:solidFill>
                <a:latin typeface="Arial" panose="020B0604020202020204" pitchFamily="34" charset="0"/>
                <a:cs typeface="Arial" panose="020B0604020202020204" pitchFamily="34" charset="0"/>
              </a:rPr>
              <a:t> GEO</a:t>
            </a:r>
            <a:r>
              <a:rPr lang="en-US" sz="1600" b="1" dirty="0">
                <a:solidFill>
                  <a:srgbClr val="FFFFFF"/>
                </a:solidFill>
                <a:latin typeface="Arial" panose="020B0604020202020204" pitchFamily="34" charset="0"/>
                <a:cs typeface="Arial" panose="020B0604020202020204" pitchFamily="34" charset="0"/>
              </a:rPr>
              <a:t> aerosol products are generated based upon </a:t>
            </a:r>
            <a:r>
              <a:rPr lang="en-US" sz="1600" b="1" i="1" dirty="0">
                <a:solidFill>
                  <a:srgbClr val="FFFFFF"/>
                </a:solidFill>
                <a:latin typeface="Arial" panose="020B0604020202020204" pitchFamily="34" charset="0"/>
                <a:cs typeface="Arial" panose="020B0604020202020204" pitchFamily="34" charset="0"/>
              </a:rPr>
              <a:t>Deep Blue </a:t>
            </a:r>
            <a:r>
              <a:rPr lang="en-US" sz="1600" b="1" dirty="0">
                <a:solidFill>
                  <a:srgbClr val="FFFFFF"/>
                </a:solidFill>
                <a:latin typeface="Arial" panose="020B0604020202020204" pitchFamily="34" charset="0"/>
                <a:cs typeface="Arial" panose="020B0604020202020204" pitchFamily="34" charset="0"/>
              </a:rPr>
              <a:t>algorithm (over land) (previously applied to </a:t>
            </a:r>
            <a:r>
              <a:rPr lang="en-US" sz="1600" b="1" dirty="0">
                <a:solidFill>
                  <a:srgbClr val="FFFF00"/>
                </a:solidFill>
                <a:latin typeface="Arial" panose="020B0604020202020204" pitchFamily="34" charset="0"/>
                <a:cs typeface="Arial" panose="020B0604020202020204" pitchFamily="34" charset="0"/>
              </a:rPr>
              <a:t>AVHRR, </a:t>
            </a:r>
            <a:r>
              <a:rPr lang="en-US" sz="1600" b="1" dirty="0" err="1">
                <a:solidFill>
                  <a:srgbClr val="FFFF00"/>
                </a:solidFill>
                <a:latin typeface="Arial" panose="020B0604020202020204" pitchFamily="34" charset="0"/>
                <a:cs typeface="Arial" panose="020B0604020202020204" pitchFamily="34" charset="0"/>
              </a:rPr>
              <a:t>SeaWiFS</a:t>
            </a:r>
            <a:r>
              <a:rPr lang="en-US" sz="1600" b="1" dirty="0">
                <a:solidFill>
                  <a:srgbClr val="FFFF00"/>
                </a:solidFill>
                <a:latin typeface="Arial" panose="020B0604020202020204" pitchFamily="34" charset="0"/>
                <a:cs typeface="Arial" panose="020B0604020202020204" pitchFamily="34" charset="0"/>
              </a:rPr>
              <a:t> </a:t>
            </a:r>
            <a:r>
              <a:rPr lang="en-US" sz="1600" b="1" dirty="0">
                <a:solidFill>
                  <a:srgbClr val="FFFFFF"/>
                </a:solidFill>
                <a:latin typeface="Arial" panose="020B0604020202020204" pitchFamily="34" charset="0"/>
                <a:cs typeface="Arial" panose="020B0604020202020204" pitchFamily="34" charset="0"/>
              </a:rPr>
              <a:t>and </a:t>
            </a:r>
            <a:r>
              <a:rPr lang="en-US" sz="1600" b="1" dirty="0">
                <a:solidFill>
                  <a:srgbClr val="FFFF00"/>
                </a:solidFill>
                <a:latin typeface="Arial" panose="020B0604020202020204" pitchFamily="34" charset="0"/>
                <a:cs typeface="Arial" panose="020B0604020202020204" pitchFamily="34" charset="0"/>
              </a:rPr>
              <a:t>MODIS</a:t>
            </a:r>
            <a:r>
              <a:rPr lang="en-US" sz="1600" b="1" dirty="0">
                <a:solidFill>
                  <a:srgbClr val="FFFFFF"/>
                </a:solidFill>
                <a:latin typeface="Arial" panose="020B0604020202020204" pitchFamily="34" charset="0"/>
                <a:cs typeface="Arial" panose="020B0604020202020204" pitchFamily="34" charset="0"/>
              </a:rPr>
              <a:t>) and SOAR algorithm (over ocean) (applied to </a:t>
            </a:r>
            <a:r>
              <a:rPr lang="en-US" sz="1600" b="1" dirty="0">
                <a:solidFill>
                  <a:srgbClr val="FFFF00"/>
                </a:solidFill>
                <a:latin typeface="Arial" panose="020B0604020202020204" pitchFamily="34" charset="0"/>
                <a:cs typeface="Arial" panose="020B0604020202020204" pitchFamily="34" charset="0"/>
              </a:rPr>
              <a:t>AVHRR</a:t>
            </a:r>
            <a:r>
              <a:rPr lang="en-US" sz="1600" b="1" dirty="0">
                <a:solidFill>
                  <a:srgbClr val="FFFFFF"/>
                </a:solidFill>
                <a:latin typeface="Arial" panose="020B0604020202020204" pitchFamily="34" charset="0"/>
                <a:cs typeface="Arial" panose="020B0604020202020204" pitchFamily="34" charset="0"/>
              </a:rPr>
              <a:t> and </a:t>
            </a:r>
            <a:r>
              <a:rPr lang="en-US" sz="1600" b="1" dirty="0" err="1">
                <a:solidFill>
                  <a:srgbClr val="FFFF00"/>
                </a:solidFill>
                <a:latin typeface="Arial" panose="020B0604020202020204" pitchFamily="34" charset="0"/>
                <a:cs typeface="Arial" panose="020B0604020202020204" pitchFamily="34" charset="0"/>
              </a:rPr>
              <a:t>SeaWiFS</a:t>
            </a:r>
            <a:r>
              <a:rPr lang="en-US" sz="1600" b="1" dirty="0">
                <a:solidFill>
                  <a:srgbClr val="FFFFFF"/>
                </a:solidFill>
                <a:latin typeface="Arial" panose="020B0604020202020204" pitchFamily="34" charset="0"/>
                <a:cs typeface="Arial" panose="020B0604020202020204" pitchFamily="34" charset="0"/>
              </a:rPr>
              <a:t>)</a:t>
            </a:r>
          </a:p>
          <a:p>
            <a:pPr marL="285750" indent="-285750">
              <a:spcBef>
                <a:spcPts val="1600"/>
              </a:spcBef>
              <a:buFont typeface="Wingdings" panose="05000000000000000000" pitchFamily="2" charset="2"/>
              <a:buChar char="Ø"/>
              <a:defRPr/>
            </a:pPr>
            <a:r>
              <a:rPr lang="en-US" b="1" i="1" dirty="0">
                <a:solidFill>
                  <a:srgbClr val="FFFF00"/>
                </a:solidFill>
                <a:latin typeface="Arial" panose="020B0604020202020204" pitchFamily="34" charset="0"/>
                <a:cs typeface="Arial" panose="020B0604020202020204" pitchFamily="34" charset="0"/>
              </a:rPr>
              <a:t>Status of the VIIRS Deep Blue aerosol products</a:t>
            </a:r>
            <a:r>
              <a:rPr lang="en-US" b="1" dirty="0">
                <a:solidFill>
                  <a:srgbClr val="FFFF00"/>
                </a:solidFill>
                <a:latin typeface="Arial" panose="020B0604020202020204" pitchFamily="34" charset="0"/>
                <a:cs typeface="Arial" panose="020B0604020202020204" pitchFamily="34" charset="0"/>
              </a:rPr>
              <a:t>:</a:t>
            </a:r>
          </a:p>
          <a:p>
            <a:pPr marL="285750" indent="-285750">
              <a:spcBef>
                <a:spcPts val="600"/>
              </a:spcBef>
              <a:buFont typeface="Wingdings" panose="05000000000000000000" pitchFamily="2" charset="2"/>
              <a:buChar char="ü"/>
              <a:defRPr/>
            </a:pPr>
            <a:r>
              <a:rPr lang="en-US" sz="1600" b="1" dirty="0">
                <a:solidFill>
                  <a:srgbClr val="FFFF00"/>
                </a:solidFill>
                <a:latin typeface="Arial" panose="020B0604020202020204" pitchFamily="34" charset="0"/>
                <a:cs typeface="Arial" panose="020B0604020202020204" pitchFamily="34" charset="0"/>
              </a:rPr>
              <a:t>Standard VIIRS L2 and L3 </a:t>
            </a:r>
            <a:r>
              <a:rPr lang="en-US" sz="1600" b="1" dirty="0">
                <a:solidFill>
                  <a:srgbClr val="FFFFFF"/>
                </a:solidFill>
                <a:latin typeface="Arial" panose="020B0604020202020204" pitchFamily="34" charset="0"/>
                <a:cs typeface="Arial" panose="020B0604020202020204" pitchFamily="34" charset="0"/>
              </a:rPr>
              <a:t>Version 1 Deep Blue products have been operational and available at </a:t>
            </a:r>
            <a:r>
              <a:rPr lang="en-US" sz="1600" b="1" dirty="0">
                <a:solidFill>
                  <a:srgbClr val="FFFF00"/>
                </a:solidFill>
                <a:latin typeface="Arial" panose="020B0604020202020204" pitchFamily="34" charset="0"/>
                <a:cs typeface="Arial" panose="020B0604020202020204" pitchFamily="34" charset="0"/>
              </a:rPr>
              <a:t>LAADS</a:t>
            </a:r>
            <a:r>
              <a:rPr lang="en-US" sz="1600" b="1" dirty="0">
                <a:solidFill>
                  <a:srgbClr val="FFFFFF"/>
                </a:solidFill>
                <a:latin typeface="Arial" panose="020B0604020202020204" pitchFamily="34" charset="0"/>
                <a:cs typeface="Arial" panose="020B0604020202020204" pitchFamily="34" charset="0"/>
              </a:rPr>
              <a:t> since late 2018.</a:t>
            </a:r>
          </a:p>
          <a:p>
            <a:pPr marL="285750" indent="-285750">
              <a:spcBef>
                <a:spcPts val="600"/>
              </a:spcBef>
              <a:buFont typeface="Wingdings" panose="05000000000000000000" pitchFamily="2" charset="2"/>
              <a:buChar char="ü"/>
              <a:defRPr/>
            </a:pPr>
            <a:r>
              <a:rPr lang="en-US" sz="1600" b="1" dirty="0">
                <a:solidFill>
                  <a:srgbClr val="FFFF00"/>
                </a:solidFill>
                <a:latin typeface="Arial" panose="020B0604020202020204" pitchFamily="34" charset="0"/>
                <a:cs typeface="Arial" panose="020B0604020202020204" pitchFamily="34" charset="0"/>
              </a:rPr>
              <a:t>NRT VIIRS </a:t>
            </a:r>
            <a:r>
              <a:rPr lang="en-US" sz="1600" b="1" dirty="0">
                <a:solidFill>
                  <a:srgbClr val="FFFFFF"/>
                </a:solidFill>
                <a:latin typeface="Arial" panose="020B0604020202020204" pitchFamily="34" charset="0"/>
                <a:cs typeface="Arial" panose="020B0604020202020204" pitchFamily="34" charset="0"/>
              </a:rPr>
              <a:t>Deep Blue products also officially became operational in 2019 via </a:t>
            </a:r>
            <a:r>
              <a:rPr lang="en-US" sz="1600" b="1" dirty="0">
                <a:solidFill>
                  <a:srgbClr val="FFFF00"/>
                </a:solidFill>
                <a:latin typeface="Arial" panose="020B0604020202020204" pitchFamily="34" charset="0"/>
                <a:cs typeface="Arial" panose="020B0604020202020204" pitchFamily="34" charset="0"/>
              </a:rPr>
              <a:t>LANCE</a:t>
            </a:r>
            <a:r>
              <a:rPr lang="en-US" sz="1600" b="1" dirty="0">
                <a:solidFill>
                  <a:srgbClr val="FFFFFF"/>
                </a:solidFill>
                <a:latin typeface="Arial" panose="020B0604020202020204" pitchFamily="34" charset="0"/>
                <a:cs typeface="Arial" panose="020B0604020202020204" pitchFamily="34" charset="0"/>
              </a:rPr>
              <a:t>. The imagery is now available at </a:t>
            </a:r>
            <a:r>
              <a:rPr lang="en-US" sz="1600" b="1" dirty="0">
                <a:solidFill>
                  <a:srgbClr val="FFFF00"/>
                </a:solidFill>
                <a:latin typeface="Arial" panose="020B0604020202020204" pitchFamily="34" charset="0"/>
                <a:cs typeface="Arial" panose="020B0604020202020204" pitchFamily="34" charset="0"/>
              </a:rPr>
              <a:t>Worldview</a:t>
            </a:r>
            <a:r>
              <a:rPr lang="en-US" sz="1600" b="1" dirty="0">
                <a:solidFill>
                  <a:srgbClr val="FFFFFF"/>
                </a:solidFill>
                <a:latin typeface="Arial" panose="020B0604020202020204" pitchFamily="34" charset="0"/>
                <a:cs typeface="Arial" panose="020B0604020202020204" pitchFamily="34" charset="0"/>
              </a:rPr>
              <a:t>.</a:t>
            </a:r>
          </a:p>
          <a:p>
            <a:pPr marL="285750" indent="-285750">
              <a:spcBef>
                <a:spcPts val="600"/>
              </a:spcBef>
              <a:buFont typeface="Wingdings" panose="05000000000000000000" pitchFamily="2" charset="2"/>
              <a:buChar char="ü"/>
              <a:defRPr/>
            </a:pPr>
            <a:r>
              <a:rPr lang="en-US" sz="1600" b="1" dirty="0">
                <a:solidFill>
                  <a:srgbClr val="FFFF00"/>
                </a:solidFill>
                <a:latin typeface="Arial" panose="020B0604020202020204" pitchFamily="34" charset="0"/>
                <a:cs typeface="Arial" panose="020B0604020202020204" pitchFamily="34" charset="0"/>
              </a:rPr>
              <a:t>VIIRS Version 1.1 </a:t>
            </a:r>
            <a:r>
              <a:rPr lang="en-US" sz="1600" b="1" dirty="0">
                <a:solidFill>
                  <a:srgbClr val="FFFFFF"/>
                </a:solidFill>
                <a:latin typeface="Arial" panose="020B0604020202020204" pitchFamily="34" charset="0"/>
                <a:cs typeface="Arial" panose="020B0604020202020204" pitchFamily="34" charset="0"/>
              </a:rPr>
              <a:t>Deep Blue algorithm is finalized and the products will be available at DAAC soon. Compared to V1.0, the changes made in V1.1 include the improvement of AOD retrieval during the extreme fire events and a few minor bug fixes.</a:t>
            </a:r>
          </a:p>
          <a:p>
            <a:pPr marL="285750" indent="-285750">
              <a:spcBef>
                <a:spcPts val="600"/>
              </a:spcBef>
              <a:buFont typeface="Wingdings" panose="05000000000000000000" pitchFamily="2" charset="2"/>
              <a:buChar char="ü"/>
              <a:defRPr/>
            </a:pPr>
            <a:r>
              <a:rPr lang="en-US" sz="1600" b="1" dirty="0">
                <a:solidFill>
                  <a:srgbClr val="FFFFFF"/>
                </a:solidFill>
                <a:latin typeface="Arial" panose="020B0604020202020204" pitchFamily="34" charset="0"/>
                <a:cs typeface="Arial" panose="020B0604020202020204" pitchFamily="34" charset="0"/>
              </a:rPr>
              <a:t>Preparation of implementing new aerosol product retrieval such as </a:t>
            </a:r>
            <a:r>
              <a:rPr lang="en-US" sz="1600" b="1" dirty="0">
                <a:solidFill>
                  <a:srgbClr val="FFFF00"/>
                </a:solidFill>
                <a:latin typeface="Arial" panose="020B0604020202020204" pitchFamily="34" charset="0"/>
                <a:cs typeface="Arial" panose="020B0604020202020204" pitchFamily="34" charset="0"/>
              </a:rPr>
              <a:t>aerosol height  and AOD retrieval over cloud</a:t>
            </a:r>
            <a:r>
              <a:rPr lang="en-US" sz="1600" b="1" dirty="0">
                <a:solidFill>
                  <a:srgbClr val="FFFFFF"/>
                </a:solidFill>
                <a:latin typeface="Arial" panose="020B0604020202020204" pitchFamily="34" charset="0"/>
                <a:cs typeface="Arial" panose="020B0604020202020204" pitchFamily="34" charset="0"/>
              </a:rPr>
              <a:t> in the </a:t>
            </a:r>
            <a:r>
              <a:rPr lang="en-US" sz="1600" b="1" dirty="0">
                <a:solidFill>
                  <a:srgbClr val="FFFF00"/>
                </a:solidFill>
                <a:latin typeface="Arial" panose="020B0604020202020204" pitchFamily="34" charset="0"/>
                <a:cs typeface="Arial" panose="020B0604020202020204" pitchFamily="34" charset="0"/>
              </a:rPr>
              <a:t>VIIRS V2.0 </a:t>
            </a:r>
            <a:r>
              <a:rPr lang="en-US" sz="1600" b="1" dirty="0">
                <a:solidFill>
                  <a:srgbClr val="FFFFFF"/>
                </a:solidFill>
                <a:latin typeface="Arial" panose="020B0604020202020204" pitchFamily="34" charset="0"/>
                <a:cs typeface="Arial" panose="020B0604020202020204" pitchFamily="34" charset="0"/>
              </a:rPr>
              <a:t>algorithm has started.</a:t>
            </a:r>
          </a:p>
          <a:p>
            <a:pPr marL="285750" indent="-285750">
              <a:buFont typeface="Wingdings" panose="05000000000000000000" pitchFamily="2" charset="2"/>
              <a:buChar char="ü"/>
              <a:defRPr/>
            </a:pPr>
            <a:endParaRPr lang="en-US" b="1" dirty="0">
              <a:solidFill>
                <a:srgbClr val="FFFFFF"/>
              </a:solidFill>
              <a:latin typeface="Arial" panose="020B0604020202020204" pitchFamily="34" charset="0"/>
              <a:cs typeface="Arial" panose="020B0604020202020204" pitchFamily="34" charset="0"/>
            </a:endParaRPr>
          </a:p>
          <a:p>
            <a:pPr>
              <a:defRPr/>
            </a:pPr>
            <a:endParaRPr lang="en-US" dirty="0">
              <a:solidFill>
                <a:srgbClr val="000000"/>
              </a:solidFill>
              <a:latin typeface="Palatino"/>
            </a:endParaRPr>
          </a:p>
        </p:txBody>
      </p:sp>
      <p:pic>
        <p:nvPicPr>
          <p:cNvPr id="5" name="Picture 1">
            <a:extLst>
              <a:ext uri="{FF2B5EF4-FFF2-40B4-BE49-F238E27FC236}">
                <a16:creationId xmlns:a16="http://schemas.microsoft.com/office/drawing/2014/main" id="{1EAF93CB-5850-F540-B623-74E285FBBA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56685" y="149768"/>
            <a:ext cx="105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05F9E3E3-BC2D-2643-9AD2-587C744273C4}"/>
              </a:ext>
            </a:extLst>
          </p:cNvPr>
          <p:cNvCxnSpPr/>
          <p:nvPr/>
        </p:nvCxnSpPr>
        <p:spPr bwMode="auto">
          <a:xfrm>
            <a:off x="1524000" y="1222896"/>
            <a:ext cx="9144000" cy="0"/>
          </a:xfrm>
          <a:prstGeom prst="line">
            <a:avLst/>
          </a:prstGeom>
          <a:noFill/>
          <a:ln w="127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788882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referRelativeResize="0">
            <a:picLocks/>
          </p:cNvPicPr>
          <p:nvPr/>
        </p:nvPicPr>
        <p:blipFill rotWithShape="1">
          <a:blip r:embed="rId2" cstate="print">
            <a:extLst>
              <a:ext uri="{28A0092B-C50C-407E-A947-70E740481C1C}">
                <a14:useLocalDpi xmlns:a14="http://schemas.microsoft.com/office/drawing/2010/main" val="0"/>
              </a:ext>
            </a:extLst>
          </a:blip>
          <a:srcRect t="9081" r="-148"/>
          <a:stretch/>
        </p:blipFill>
        <p:spPr>
          <a:xfrm>
            <a:off x="6172200" y="895068"/>
            <a:ext cx="3209544" cy="2140167"/>
          </a:xfrm>
          <a:prstGeom prst="rect">
            <a:avLst/>
          </a:prstGeom>
        </p:spPr>
      </p:pic>
      <p:pic>
        <p:nvPicPr>
          <p:cNvPr id="6" name="Picture 5"/>
          <p:cNvPicPr preferRelativeResize="0">
            <a:picLocks/>
          </p:cNvPicPr>
          <p:nvPr/>
        </p:nvPicPr>
        <p:blipFill rotWithShape="1">
          <a:blip r:embed="rId3" cstate="print">
            <a:extLst>
              <a:ext uri="{28A0092B-C50C-407E-A947-70E740481C1C}">
                <a14:useLocalDpi xmlns:a14="http://schemas.microsoft.com/office/drawing/2010/main" val="0"/>
              </a:ext>
            </a:extLst>
          </a:blip>
          <a:srcRect t="9102" r="587"/>
          <a:stretch/>
        </p:blipFill>
        <p:spPr>
          <a:xfrm>
            <a:off x="6160008" y="3290449"/>
            <a:ext cx="3194006" cy="2129060"/>
          </a:xfrm>
          <a:prstGeom prst="rect">
            <a:avLst/>
          </a:prstGeom>
        </p:spPr>
      </p:pic>
      <p:pic>
        <p:nvPicPr>
          <p:cNvPr id="7" name="Picture 6"/>
          <p:cNvPicPr preferRelativeResize="0">
            <a:picLocks/>
          </p:cNvPicPr>
          <p:nvPr/>
        </p:nvPicPr>
        <p:blipFill rotWithShape="1">
          <a:blip r:embed="rId4" cstate="print">
            <a:extLst>
              <a:ext uri="{28A0092B-C50C-407E-A947-70E740481C1C}">
                <a14:useLocalDpi xmlns:a14="http://schemas.microsoft.com/office/drawing/2010/main" val="0"/>
              </a:ext>
            </a:extLst>
          </a:blip>
          <a:srcRect l="-1" t="8836" r="1093" b="13340"/>
          <a:stretch/>
        </p:blipFill>
        <p:spPr>
          <a:xfrm>
            <a:off x="2650539" y="3295499"/>
            <a:ext cx="3206042" cy="1827658"/>
          </a:xfrm>
          <a:prstGeom prst="rect">
            <a:avLst/>
          </a:prstGeom>
        </p:spPr>
      </p:pic>
      <p:grpSp>
        <p:nvGrpSpPr>
          <p:cNvPr id="2" name="Group 1"/>
          <p:cNvGrpSpPr/>
          <p:nvPr/>
        </p:nvGrpSpPr>
        <p:grpSpPr>
          <a:xfrm>
            <a:off x="2950668" y="5138000"/>
            <a:ext cx="2628831" cy="348401"/>
            <a:chOff x="4491875" y="4478936"/>
            <a:chExt cx="3505109" cy="464534"/>
          </a:xfrm>
        </p:grpSpPr>
        <p:pic>
          <p:nvPicPr>
            <p:cNvPr id="8" name="Picture 7"/>
            <p:cNvPicPr preferRelativeResize="0">
              <a:picLocks/>
            </p:cNvPicPr>
            <p:nvPr/>
          </p:nvPicPr>
          <p:blipFill rotWithShape="1">
            <a:blip r:embed="rId4" cstate="print">
              <a:extLst>
                <a:ext uri="{28A0092B-C50C-407E-A947-70E740481C1C}">
                  <a14:useLocalDpi xmlns:a14="http://schemas.microsoft.com/office/drawing/2010/main" val="0"/>
                </a:ext>
              </a:extLst>
            </a:blip>
            <a:srcRect l="5272" t="87645" r="6193" b="5640"/>
            <a:stretch/>
          </p:blipFill>
          <p:spPr>
            <a:xfrm>
              <a:off x="4491875" y="4478936"/>
              <a:ext cx="3479307" cy="228600"/>
            </a:xfrm>
            <a:prstGeom prst="rect">
              <a:avLst/>
            </a:prstGeom>
          </p:spPr>
        </p:pic>
        <p:sp>
          <p:nvSpPr>
            <p:cNvPr id="14" name="TextBox 13"/>
            <p:cNvSpPr txBox="1"/>
            <p:nvPr/>
          </p:nvSpPr>
          <p:spPr>
            <a:xfrm>
              <a:off x="4572002" y="4651082"/>
              <a:ext cx="419347" cy="292388"/>
            </a:xfrm>
            <a:prstGeom prst="rect">
              <a:avLst/>
            </a:prstGeom>
            <a:noFill/>
          </p:spPr>
          <p:txBody>
            <a:bodyPr wrap="none" rtlCol="0">
              <a:spAutoFit/>
            </a:bodyPr>
            <a:lstStyle/>
            <a:p>
              <a:r>
                <a:rPr lang="en-US" sz="825" dirty="0">
                  <a:latin typeface="Arial" panose="020B0604020202020204" pitchFamily="34" charset="0"/>
                  <a:cs typeface="Arial" panose="020B0604020202020204" pitchFamily="34" charset="0"/>
                </a:rPr>
                <a:t>Ds</a:t>
              </a:r>
            </a:p>
          </p:txBody>
        </p:sp>
        <p:sp>
          <p:nvSpPr>
            <p:cNvPr id="15" name="TextBox 14"/>
            <p:cNvSpPr txBox="1"/>
            <p:nvPr/>
          </p:nvSpPr>
          <p:spPr>
            <a:xfrm>
              <a:off x="4952875" y="4651082"/>
              <a:ext cx="528349" cy="292388"/>
            </a:xfrm>
            <a:prstGeom prst="rect">
              <a:avLst/>
            </a:prstGeom>
            <a:noFill/>
          </p:spPr>
          <p:txBody>
            <a:bodyPr wrap="none" rtlCol="0">
              <a:spAutoFit/>
            </a:bodyPr>
            <a:lstStyle/>
            <a:p>
              <a:r>
                <a:rPr lang="en-US" sz="825" dirty="0" err="1">
                  <a:latin typeface="Arial" panose="020B0604020202020204" pitchFamily="34" charset="0"/>
                  <a:cs typeface="Arial" panose="020B0604020202020204" pitchFamily="34" charset="0"/>
                </a:rPr>
                <a:t>Smk</a:t>
              </a:r>
              <a:endParaRPr lang="en-US" sz="825" dirty="0">
                <a:latin typeface="Arial" panose="020B0604020202020204" pitchFamily="34" charset="0"/>
                <a:cs typeface="Arial" panose="020B0604020202020204" pitchFamily="34" charset="0"/>
              </a:endParaRPr>
            </a:p>
          </p:txBody>
        </p:sp>
        <p:sp>
          <p:nvSpPr>
            <p:cNvPr id="17" name="TextBox 16"/>
            <p:cNvSpPr txBox="1"/>
            <p:nvPr/>
          </p:nvSpPr>
          <p:spPr>
            <a:xfrm>
              <a:off x="5421962" y="4651082"/>
              <a:ext cx="442856" cy="292388"/>
            </a:xfrm>
            <a:prstGeom prst="rect">
              <a:avLst/>
            </a:prstGeom>
            <a:noFill/>
          </p:spPr>
          <p:txBody>
            <a:bodyPr wrap="none" rtlCol="0">
              <a:spAutoFit/>
            </a:bodyPr>
            <a:lstStyle/>
            <a:p>
              <a:r>
                <a:rPr lang="en-US" sz="825" dirty="0">
                  <a:latin typeface="Arial" panose="020B0604020202020204" pitchFamily="34" charset="0"/>
                  <a:cs typeface="Arial" panose="020B0604020202020204" pitchFamily="34" charset="0"/>
                </a:rPr>
                <a:t>HS</a:t>
              </a:r>
            </a:p>
          </p:txBody>
        </p:sp>
        <p:sp>
          <p:nvSpPr>
            <p:cNvPr id="18" name="TextBox 17"/>
            <p:cNvSpPr txBox="1"/>
            <p:nvPr/>
          </p:nvSpPr>
          <p:spPr>
            <a:xfrm>
              <a:off x="5870171" y="4651082"/>
              <a:ext cx="410797" cy="292388"/>
            </a:xfrm>
            <a:prstGeom prst="rect">
              <a:avLst/>
            </a:prstGeom>
            <a:noFill/>
          </p:spPr>
          <p:txBody>
            <a:bodyPr wrap="none" rtlCol="0">
              <a:spAutoFit/>
            </a:bodyPr>
            <a:lstStyle/>
            <a:p>
              <a:r>
                <a:rPr lang="en-US" sz="825" dirty="0" err="1">
                  <a:latin typeface="Arial" panose="020B0604020202020204" pitchFamily="34" charset="0"/>
                  <a:cs typeface="Arial" panose="020B0604020202020204" pitchFamily="34" charset="0"/>
                </a:rPr>
                <a:t>Py</a:t>
              </a:r>
              <a:endParaRPr lang="en-US" sz="825" dirty="0">
                <a:latin typeface="Arial" panose="020B0604020202020204" pitchFamily="34" charset="0"/>
                <a:cs typeface="Arial" panose="020B0604020202020204" pitchFamily="34" charset="0"/>
              </a:endParaRPr>
            </a:p>
          </p:txBody>
        </p:sp>
        <p:sp>
          <p:nvSpPr>
            <p:cNvPr id="19" name="TextBox 18"/>
            <p:cNvSpPr txBox="1"/>
            <p:nvPr/>
          </p:nvSpPr>
          <p:spPr>
            <a:xfrm>
              <a:off x="6179738" y="4651082"/>
              <a:ext cx="630941" cy="292388"/>
            </a:xfrm>
            <a:prstGeom prst="rect">
              <a:avLst/>
            </a:prstGeom>
            <a:noFill/>
          </p:spPr>
          <p:txBody>
            <a:bodyPr wrap="none" rtlCol="0">
              <a:spAutoFit/>
            </a:bodyPr>
            <a:lstStyle/>
            <a:p>
              <a:r>
                <a:rPr lang="en-US" sz="825" dirty="0">
                  <a:latin typeface="Arial" panose="020B0604020202020204" pitchFamily="34" charset="0"/>
                  <a:cs typeface="Arial" panose="020B0604020202020204" pitchFamily="34" charset="0"/>
                </a:rPr>
                <a:t>NSFD</a:t>
              </a:r>
            </a:p>
          </p:txBody>
        </p:sp>
        <p:sp>
          <p:nvSpPr>
            <p:cNvPr id="20" name="TextBox 19"/>
            <p:cNvSpPr txBox="1"/>
            <p:nvPr/>
          </p:nvSpPr>
          <p:spPr>
            <a:xfrm>
              <a:off x="6697573" y="4651082"/>
              <a:ext cx="466368" cy="292388"/>
            </a:xfrm>
            <a:prstGeom prst="rect">
              <a:avLst/>
            </a:prstGeom>
            <a:noFill/>
          </p:spPr>
          <p:txBody>
            <a:bodyPr wrap="none" rtlCol="0">
              <a:spAutoFit/>
            </a:bodyPr>
            <a:lstStyle/>
            <a:p>
              <a:r>
                <a:rPr lang="en-US" sz="825" dirty="0">
                  <a:latin typeface="Arial" panose="020B0604020202020204" pitchFamily="34" charset="0"/>
                  <a:cs typeface="Arial" panose="020B0604020202020204" pitchFamily="34" charset="0"/>
                </a:rPr>
                <a:t>Mix</a:t>
              </a:r>
            </a:p>
          </p:txBody>
        </p:sp>
        <p:sp>
          <p:nvSpPr>
            <p:cNvPr id="21" name="TextBox 20"/>
            <p:cNvSpPr txBox="1"/>
            <p:nvPr/>
          </p:nvSpPr>
          <p:spPr>
            <a:xfrm>
              <a:off x="7103573" y="4651082"/>
              <a:ext cx="449269" cy="292388"/>
            </a:xfrm>
            <a:prstGeom prst="rect">
              <a:avLst/>
            </a:prstGeom>
            <a:noFill/>
          </p:spPr>
          <p:txBody>
            <a:bodyPr wrap="none" rtlCol="0">
              <a:spAutoFit/>
            </a:bodyPr>
            <a:lstStyle/>
            <a:p>
              <a:r>
                <a:rPr lang="en-US" sz="825" dirty="0">
                  <a:latin typeface="Arial" panose="020B0604020202020204" pitchFamily="34" charset="0"/>
                  <a:cs typeface="Arial" panose="020B0604020202020204" pitchFamily="34" charset="0"/>
                </a:rPr>
                <a:t>BG</a:t>
              </a:r>
            </a:p>
          </p:txBody>
        </p:sp>
        <p:sp>
          <p:nvSpPr>
            <p:cNvPr id="22" name="TextBox 21"/>
            <p:cNvSpPr txBox="1"/>
            <p:nvPr/>
          </p:nvSpPr>
          <p:spPr>
            <a:xfrm>
              <a:off x="7562677" y="4651082"/>
              <a:ext cx="434307" cy="292388"/>
            </a:xfrm>
            <a:prstGeom prst="rect">
              <a:avLst/>
            </a:prstGeom>
            <a:noFill/>
          </p:spPr>
          <p:txBody>
            <a:bodyPr wrap="none" rtlCol="0">
              <a:spAutoFit/>
            </a:bodyPr>
            <a:lstStyle/>
            <a:p>
              <a:r>
                <a:rPr lang="en-US" sz="825" dirty="0">
                  <a:latin typeface="Arial" panose="020B0604020202020204" pitchFamily="34" charset="0"/>
                  <a:cs typeface="Arial" panose="020B0604020202020204" pitchFamily="34" charset="0"/>
                </a:rPr>
                <a:t>FD</a:t>
              </a:r>
            </a:p>
          </p:txBody>
        </p:sp>
      </p:grpSp>
      <p:sp>
        <p:nvSpPr>
          <p:cNvPr id="3" name="TextBox 2"/>
          <p:cNvSpPr txBox="1"/>
          <p:nvPr/>
        </p:nvSpPr>
        <p:spPr>
          <a:xfrm>
            <a:off x="6984027" y="613663"/>
            <a:ext cx="1456553" cy="307777"/>
          </a:xfrm>
          <a:prstGeom prst="rect">
            <a:avLst/>
          </a:prstGeom>
          <a:noFill/>
        </p:spPr>
        <p:txBody>
          <a:bodyPr wrap="none" rtlCol="0">
            <a:spAutoFit/>
          </a:bodyPr>
          <a:lstStyle/>
          <a:p>
            <a:r>
              <a:rPr lang="en-US" sz="1400" b="1" dirty="0"/>
              <a:t>AOD at 0.550 µm</a:t>
            </a:r>
          </a:p>
        </p:txBody>
      </p:sp>
      <p:sp>
        <p:nvSpPr>
          <p:cNvPr id="16" name="TextBox 15"/>
          <p:cNvSpPr txBox="1"/>
          <p:nvPr/>
        </p:nvSpPr>
        <p:spPr>
          <a:xfrm>
            <a:off x="3663697" y="2997199"/>
            <a:ext cx="1148263" cy="307777"/>
          </a:xfrm>
          <a:prstGeom prst="rect">
            <a:avLst/>
          </a:prstGeom>
          <a:noFill/>
        </p:spPr>
        <p:txBody>
          <a:bodyPr wrap="none" rtlCol="0">
            <a:spAutoFit/>
          </a:bodyPr>
          <a:lstStyle/>
          <a:p>
            <a:r>
              <a:rPr lang="en-US" sz="1400" b="1" dirty="0"/>
              <a:t>Aerosol Type</a:t>
            </a:r>
          </a:p>
        </p:txBody>
      </p:sp>
      <p:sp>
        <p:nvSpPr>
          <p:cNvPr id="23" name="TextBox 22"/>
          <p:cNvSpPr txBox="1"/>
          <p:nvPr/>
        </p:nvSpPr>
        <p:spPr>
          <a:xfrm>
            <a:off x="6973824" y="2997199"/>
            <a:ext cx="1656800" cy="307777"/>
          </a:xfrm>
          <a:prstGeom prst="rect">
            <a:avLst/>
          </a:prstGeom>
          <a:noFill/>
        </p:spPr>
        <p:txBody>
          <a:bodyPr wrap="none" rtlCol="0">
            <a:spAutoFit/>
          </a:bodyPr>
          <a:lstStyle/>
          <a:p>
            <a:r>
              <a:rPr lang="en-US" sz="1400" b="1" dirty="0"/>
              <a:t>Angstrom Exponent</a:t>
            </a:r>
          </a:p>
        </p:txBody>
      </p:sp>
      <p:grpSp>
        <p:nvGrpSpPr>
          <p:cNvPr id="24" name="Group 23"/>
          <p:cNvGrpSpPr/>
          <p:nvPr/>
        </p:nvGrpSpPr>
        <p:grpSpPr>
          <a:xfrm>
            <a:off x="2664272" y="613663"/>
            <a:ext cx="3209172" cy="2080273"/>
            <a:chOff x="15469" y="832238"/>
            <a:chExt cx="4019818" cy="3874676"/>
          </a:xfrm>
        </p:grpSpPr>
        <p:pic>
          <p:nvPicPr>
            <p:cNvPr id="25" name="Picture 24"/>
            <p:cNvPicPr preferRelativeResize="0">
              <a:picLocks/>
            </p:cNvPicPr>
            <p:nvPr/>
          </p:nvPicPr>
          <p:blipFill rotWithShape="1">
            <a:blip r:embed="rId5">
              <a:extLst>
                <a:ext uri="{28A0092B-C50C-407E-A947-70E740481C1C}">
                  <a14:useLocalDpi xmlns:a14="http://schemas.microsoft.com/office/drawing/2010/main" val="0"/>
                </a:ext>
              </a:extLst>
            </a:blip>
            <a:srcRect l="5455" t="6841" r="6371" b="14203"/>
            <a:stretch/>
          </p:blipFill>
          <p:spPr>
            <a:xfrm>
              <a:off x="15469" y="1351721"/>
              <a:ext cx="4019818" cy="3355193"/>
            </a:xfrm>
            <a:prstGeom prst="rect">
              <a:avLst/>
            </a:prstGeom>
          </p:spPr>
        </p:pic>
        <p:sp>
          <p:nvSpPr>
            <p:cNvPr id="26" name="TextBox 25"/>
            <p:cNvSpPr txBox="1"/>
            <p:nvPr/>
          </p:nvSpPr>
          <p:spPr>
            <a:xfrm>
              <a:off x="543347" y="832238"/>
              <a:ext cx="2704757" cy="573259"/>
            </a:xfrm>
            <a:prstGeom prst="rect">
              <a:avLst/>
            </a:prstGeom>
            <a:noFill/>
          </p:spPr>
          <p:txBody>
            <a:bodyPr wrap="none" rtlCol="0">
              <a:spAutoFit/>
            </a:bodyPr>
            <a:lstStyle/>
            <a:p>
              <a:r>
                <a:rPr lang="en-US" sz="1400" b="1" dirty="0"/>
                <a:t>VIIRS RGB image 3/8/2014</a:t>
              </a:r>
            </a:p>
          </p:txBody>
        </p:sp>
      </p:grpSp>
      <p:sp>
        <p:nvSpPr>
          <p:cNvPr id="4" name="TextBox 3"/>
          <p:cNvSpPr txBox="1"/>
          <p:nvPr/>
        </p:nvSpPr>
        <p:spPr>
          <a:xfrm>
            <a:off x="2514600" y="164068"/>
            <a:ext cx="7162800" cy="369332"/>
          </a:xfrm>
          <a:prstGeom prst="rect">
            <a:avLst/>
          </a:prstGeom>
          <a:solidFill>
            <a:schemeClr val="bg2">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b="1" dirty="0">
                <a:solidFill>
                  <a:srgbClr val="FFFF00"/>
                </a:solidFill>
                <a:latin typeface="Arial" panose="020B0604020202020204" pitchFamily="34" charset="0"/>
                <a:cs typeface="Arial" panose="020B0604020202020204" pitchFamily="34" charset="0"/>
              </a:rPr>
              <a:t>Adding Aerosol Type Product into the Deep Blue Data Suite</a:t>
            </a:r>
          </a:p>
        </p:txBody>
      </p:sp>
      <p:sp>
        <p:nvSpPr>
          <p:cNvPr id="10" name="TextBox 9"/>
          <p:cNvSpPr txBox="1"/>
          <p:nvPr/>
        </p:nvSpPr>
        <p:spPr>
          <a:xfrm>
            <a:off x="2212528" y="5027220"/>
            <a:ext cx="683072" cy="307777"/>
          </a:xfrm>
          <a:prstGeom prst="rect">
            <a:avLst/>
          </a:prstGeom>
          <a:noFill/>
        </p:spPr>
        <p:txBody>
          <a:bodyPr wrap="none" rtlCol="0">
            <a:spAutoFit/>
          </a:bodyPr>
          <a:lstStyle/>
          <a:p>
            <a:r>
              <a:rPr lang="en-US" sz="1350" b="1" dirty="0"/>
              <a:t>Smoke</a:t>
            </a:r>
          </a:p>
        </p:txBody>
      </p:sp>
      <p:sp>
        <p:nvSpPr>
          <p:cNvPr id="11" name="TextBox 10"/>
          <p:cNvSpPr txBox="1"/>
          <p:nvPr/>
        </p:nvSpPr>
        <p:spPr>
          <a:xfrm>
            <a:off x="4253560" y="4192086"/>
            <a:ext cx="1434624" cy="307777"/>
          </a:xfrm>
          <a:prstGeom prst="rect">
            <a:avLst/>
          </a:prstGeom>
          <a:noFill/>
        </p:spPr>
        <p:txBody>
          <a:bodyPr wrap="none" rtlCol="0">
            <a:spAutoFit/>
          </a:bodyPr>
          <a:lstStyle/>
          <a:p>
            <a:r>
              <a:rPr lang="en-US" sz="1350" b="1" dirty="0"/>
              <a:t>Urban/Industrial</a:t>
            </a:r>
          </a:p>
        </p:txBody>
      </p:sp>
      <p:cxnSp>
        <p:nvCxnSpPr>
          <p:cNvPr id="32" name="Straight Arrow Connector 31"/>
          <p:cNvCxnSpPr/>
          <p:nvPr/>
        </p:nvCxnSpPr>
        <p:spPr>
          <a:xfrm flipV="1">
            <a:off x="2771834" y="4798619"/>
            <a:ext cx="1114367" cy="33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4876800" y="4060950"/>
            <a:ext cx="16156" cy="2103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176676" y="5493604"/>
            <a:ext cx="7653124" cy="738664"/>
          </a:xfrm>
          <a:prstGeom prst="rect">
            <a:avLst/>
          </a:prstGeom>
          <a:noFill/>
        </p:spPr>
        <p:txBody>
          <a:bodyPr wrap="square" rtlCol="0">
            <a:spAutoFit/>
          </a:bodyPr>
          <a:lstStyle/>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By taking advantage of the </a:t>
            </a:r>
            <a:r>
              <a:rPr lang="en-US" sz="1400" b="1" dirty="0">
                <a:solidFill>
                  <a:srgbClr val="3366CC"/>
                </a:solidFill>
                <a:latin typeface="Arial" panose="020B0604020202020204" pitchFamily="34" charset="0"/>
                <a:cs typeface="Arial" panose="020B0604020202020204" pitchFamily="34" charset="0"/>
              </a:rPr>
              <a:t>spectral curvature approach </a:t>
            </a:r>
            <a:r>
              <a:rPr lang="en-US" sz="1400" b="1" dirty="0">
                <a:latin typeface="Arial" panose="020B0604020202020204" pitchFamily="34" charset="0"/>
                <a:cs typeface="Arial" panose="020B0604020202020204" pitchFamily="34" charset="0"/>
              </a:rPr>
              <a:t>due to the light absorption of </a:t>
            </a:r>
            <a:r>
              <a:rPr lang="en-US" sz="1400" b="1" dirty="0">
                <a:solidFill>
                  <a:srgbClr val="3366CC"/>
                </a:solidFill>
                <a:latin typeface="Arial" panose="020B0604020202020204" pitchFamily="34" charset="0"/>
                <a:cs typeface="Arial" panose="020B0604020202020204" pitchFamily="34" charset="0"/>
              </a:rPr>
              <a:t>biomass burning smoke aerosols </a:t>
            </a:r>
            <a:r>
              <a:rPr lang="en-US" sz="1400" b="1" dirty="0">
                <a:latin typeface="Arial" panose="020B0604020202020204" pitchFamily="34" charset="0"/>
                <a:cs typeface="Arial" panose="020B0604020202020204" pitchFamily="34" charset="0"/>
              </a:rPr>
              <a:t>at the </a:t>
            </a:r>
            <a:r>
              <a:rPr lang="en-US" sz="1400" b="1" dirty="0">
                <a:solidFill>
                  <a:srgbClr val="3366CC"/>
                </a:solidFill>
                <a:latin typeface="Arial" panose="020B0604020202020204" pitchFamily="34" charset="0"/>
                <a:cs typeface="Arial" panose="020B0604020202020204" pitchFamily="34" charset="0"/>
              </a:rPr>
              <a:t>blue wavelengths</a:t>
            </a:r>
            <a:r>
              <a:rPr lang="en-US" sz="1400" b="1" dirty="0">
                <a:latin typeface="Arial" panose="020B0604020202020204" pitchFamily="34" charset="0"/>
                <a:cs typeface="Arial" panose="020B0604020202020204" pitchFamily="34" charset="0"/>
              </a:rPr>
              <a:t>, we are able to distinguish smoke aerosols from other fine mode aerosols such as urban/industrial aerosols;</a:t>
            </a:r>
          </a:p>
        </p:txBody>
      </p:sp>
      <p:cxnSp>
        <p:nvCxnSpPr>
          <p:cNvPr id="37" name="Straight Arrow Connector 36"/>
          <p:cNvCxnSpPr/>
          <p:nvPr/>
        </p:nvCxnSpPr>
        <p:spPr>
          <a:xfrm flipV="1">
            <a:off x="2479539" y="3884220"/>
            <a:ext cx="606159" cy="3018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173224" y="6172200"/>
            <a:ext cx="7792590" cy="523220"/>
          </a:xfrm>
          <a:prstGeom prst="rect">
            <a:avLst/>
          </a:prstGeom>
          <a:noFill/>
        </p:spPr>
        <p:txBody>
          <a:bodyPr wrap="square" rtlCol="0">
            <a:spAutoFit/>
          </a:bodyPr>
          <a:lstStyle/>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Aerosol type information is derived by combining this smoke mask with retrieved AOD and Angstrom Exponent.</a:t>
            </a:r>
          </a:p>
        </p:txBody>
      </p:sp>
      <p:sp>
        <p:nvSpPr>
          <p:cNvPr id="39" name="TextBox 38"/>
          <p:cNvSpPr txBox="1"/>
          <p:nvPr/>
        </p:nvSpPr>
        <p:spPr>
          <a:xfrm>
            <a:off x="2209801" y="4118862"/>
            <a:ext cx="512961" cy="300082"/>
          </a:xfrm>
          <a:prstGeom prst="rect">
            <a:avLst/>
          </a:prstGeom>
          <a:noFill/>
        </p:spPr>
        <p:txBody>
          <a:bodyPr wrap="none" rtlCol="0">
            <a:spAutoFit/>
          </a:bodyPr>
          <a:lstStyle/>
          <a:p>
            <a:r>
              <a:rPr lang="en-US" sz="1350" b="1" dirty="0"/>
              <a:t>Dust</a:t>
            </a:r>
          </a:p>
        </p:txBody>
      </p:sp>
    </p:spTree>
    <p:extLst>
      <p:ext uri="{BB962C8B-B14F-4D97-AF65-F5344CB8AC3E}">
        <p14:creationId xmlns:p14="http://schemas.microsoft.com/office/powerpoint/2010/main" val="1988272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DF89-AA17-964E-ABBA-D4340B9685E8}"/>
              </a:ext>
            </a:extLst>
          </p:cNvPr>
          <p:cNvSpPr>
            <a:spLocks noGrp="1"/>
          </p:cNvSpPr>
          <p:nvPr>
            <p:ph type="title"/>
          </p:nvPr>
        </p:nvSpPr>
        <p:spPr>
          <a:xfrm>
            <a:off x="838200" y="365125"/>
            <a:ext cx="10515600" cy="366395"/>
          </a:xfrm>
        </p:spPr>
        <p:txBody>
          <a:bodyPr>
            <a:normAutofit fontScale="90000"/>
          </a:bodyPr>
          <a:lstStyle/>
          <a:p>
            <a:r>
              <a:rPr lang="en-US" dirty="0"/>
              <a:t>Outline</a:t>
            </a:r>
          </a:p>
        </p:txBody>
      </p:sp>
      <p:sp>
        <p:nvSpPr>
          <p:cNvPr id="5" name="TextBox 4">
            <a:extLst>
              <a:ext uri="{FF2B5EF4-FFF2-40B4-BE49-F238E27FC236}">
                <a16:creationId xmlns:a16="http://schemas.microsoft.com/office/drawing/2014/main" id="{DE016925-7D11-C54A-9C0E-CA25A76F3BA0}"/>
              </a:ext>
            </a:extLst>
          </p:cNvPr>
          <p:cNvSpPr txBox="1"/>
          <p:nvPr/>
        </p:nvSpPr>
        <p:spPr>
          <a:xfrm>
            <a:off x="731520" y="1512074"/>
            <a:ext cx="10043160" cy="440120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3 LEO sensors (MODIS, VIIRS and </a:t>
            </a:r>
            <a:r>
              <a:rPr lang="en-US" sz="2000" b="1" dirty="0" err="1"/>
              <a:t>METImage</a:t>
            </a:r>
            <a:r>
              <a:rPr lang="en-US" sz="2000" b="1" dirty="0"/>
              <a:t>)</a:t>
            </a:r>
          </a:p>
          <a:p>
            <a:pPr marL="742950" lvl="1" indent="-285750">
              <a:buFont typeface="Arial" panose="020B0604020202020204" pitchFamily="34" charset="0"/>
              <a:buChar char="•"/>
            </a:pPr>
            <a:r>
              <a:rPr lang="en-US" sz="2000" dirty="0"/>
              <a:t>On 4 current satellites (Terra, Aqua, Suomi-NPP and NOAA20)</a:t>
            </a:r>
          </a:p>
          <a:p>
            <a:pPr marL="742950" lvl="1" indent="-285750">
              <a:buFont typeface="Arial" panose="020B0604020202020204" pitchFamily="34" charset="0"/>
              <a:buChar char="•"/>
            </a:pPr>
            <a:r>
              <a:rPr lang="en-US" sz="2000" dirty="0"/>
              <a:t>On future satellites (JPSS-2,3 and 4 and Metop-SG-A1, 2 and 3)</a:t>
            </a:r>
          </a:p>
          <a:p>
            <a:pPr marL="742950" lvl="1" indent="-285750">
              <a:buFont typeface="Arial" panose="020B0604020202020204" pitchFamily="34" charset="0"/>
              <a:buChar char="•"/>
            </a:pPr>
            <a:r>
              <a:rPr lang="en-US" sz="2000" dirty="0"/>
              <a:t>Polar-orbiting, low earth orbit (LEO)</a:t>
            </a:r>
          </a:p>
          <a:p>
            <a:endParaRPr lang="en-US" sz="2000" dirty="0"/>
          </a:p>
          <a:p>
            <a:pPr marL="285750" indent="-285750">
              <a:buFont typeface="Arial" panose="020B0604020202020204" pitchFamily="34" charset="0"/>
              <a:buChar char="•"/>
            </a:pPr>
            <a:r>
              <a:rPr lang="en-US" sz="2000" dirty="0"/>
              <a:t>Many algorithms </a:t>
            </a:r>
            <a:r>
              <a:rPr lang="en-US" sz="2000" dirty="0">
                <a:sym typeface="Wingdings" pitchFamily="2" charset="2"/>
              </a:rPr>
              <a:t> Many products</a:t>
            </a:r>
          </a:p>
          <a:p>
            <a:pPr marL="285750" indent="-285750">
              <a:buFont typeface="Arial" panose="020B0604020202020204" pitchFamily="34" charset="0"/>
              <a:buChar char="•"/>
            </a:pPr>
            <a:r>
              <a:rPr lang="en-US" sz="2000" dirty="0">
                <a:sym typeface="Wingdings" pitchFamily="2" charset="2"/>
              </a:rPr>
              <a:t>In slide deck:</a:t>
            </a:r>
          </a:p>
          <a:p>
            <a:pPr marL="742950" lvl="1" indent="-285750">
              <a:buFont typeface="Arial" panose="020B0604020202020204" pitchFamily="34" charset="0"/>
              <a:buChar char="•"/>
            </a:pPr>
            <a:r>
              <a:rPr lang="en-US" sz="2000" dirty="0">
                <a:sym typeface="Wingdings" pitchFamily="2" charset="2"/>
              </a:rPr>
              <a:t>Status of twin MODIS including constellation exits</a:t>
            </a:r>
          </a:p>
          <a:p>
            <a:pPr marL="742950" lvl="1" indent="-285750">
              <a:buFont typeface="Arial" panose="020B0604020202020204" pitchFamily="34" charset="0"/>
              <a:buChar char="•"/>
            </a:pPr>
            <a:r>
              <a:rPr lang="en-US" sz="2000" dirty="0">
                <a:sym typeface="Wingdings" pitchFamily="2" charset="2"/>
              </a:rPr>
              <a:t>Status of twin VIIRS</a:t>
            </a:r>
          </a:p>
          <a:p>
            <a:pPr marL="742950" lvl="1" indent="-285750">
              <a:buFont typeface="Arial" panose="020B0604020202020204" pitchFamily="34" charset="0"/>
              <a:buChar char="•"/>
            </a:pPr>
            <a:r>
              <a:rPr lang="en-US" sz="2000" dirty="0">
                <a:sym typeface="Wingdings" pitchFamily="2" charset="2"/>
              </a:rPr>
              <a:t>Dark Target algorithm/product updates (MODIS &amp; VIIRS)</a:t>
            </a:r>
          </a:p>
          <a:p>
            <a:pPr marL="742950" lvl="1" indent="-285750">
              <a:buFont typeface="Arial" panose="020B0604020202020204" pitchFamily="34" charset="0"/>
              <a:buChar char="•"/>
            </a:pPr>
            <a:r>
              <a:rPr lang="en-US" sz="2000" dirty="0">
                <a:sym typeface="Wingdings" pitchFamily="2" charset="2"/>
              </a:rPr>
              <a:t>Deep Blue algorithm/product update (MODIS &amp; VIIRS)</a:t>
            </a:r>
          </a:p>
          <a:p>
            <a:pPr marL="742950" lvl="1" indent="-285750">
              <a:buFont typeface="Arial" panose="020B0604020202020204" pitchFamily="34" charset="0"/>
              <a:buChar char="•"/>
            </a:pPr>
            <a:r>
              <a:rPr lang="en-US" sz="2000" dirty="0">
                <a:sym typeface="Wingdings" pitchFamily="2" charset="2"/>
              </a:rPr>
              <a:t>MAIAC update (MODIS)</a:t>
            </a:r>
          </a:p>
          <a:p>
            <a:pPr marL="285750" indent="-285750">
              <a:buFont typeface="Arial" panose="020B0604020202020204" pitchFamily="34" charset="0"/>
              <a:buChar char="•"/>
            </a:pPr>
            <a:r>
              <a:rPr lang="en-US" sz="2000" dirty="0">
                <a:sym typeface="Wingdings" pitchFamily="2" charset="2"/>
              </a:rPr>
              <a:t>Program of Record for NASA’s Decadal Survey Missions</a:t>
            </a:r>
          </a:p>
          <a:p>
            <a:pPr marL="285750" indent="-285750">
              <a:buFont typeface="Arial" panose="020B0604020202020204" pitchFamily="34" charset="0"/>
              <a:buChar char="•"/>
            </a:pPr>
            <a:endParaRPr lang="en-US" sz="2000" dirty="0">
              <a:sym typeface="Wingdings" pitchFamily="2" charset="2"/>
            </a:endParaRPr>
          </a:p>
        </p:txBody>
      </p:sp>
    </p:spTree>
    <p:extLst>
      <p:ext uri="{BB962C8B-B14F-4D97-AF65-F5344CB8AC3E}">
        <p14:creationId xmlns:p14="http://schemas.microsoft.com/office/powerpoint/2010/main" val="1424044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p:cNvPicPr>
          <p:nvPr/>
        </p:nvPicPr>
        <p:blipFill>
          <a:blip r:embed="rId2">
            <a:extLst>
              <a:ext uri="{28A0092B-C50C-407E-A947-70E740481C1C}">
                <a14:useLocalDpi xmlns:a14="http://schemas.microsoft.com/office/drawing/2010/main" val="0"/>
              </a:ext>
            </a:extLst>
          </a:blip>
          <a:srcRect r="630" b="16217"/>
          <a:stretch>
            <a:fillRect/>
          </a:stretch>
        </p:blipFill>
        <p:spPr bwMode="auto">
          <a:xfrm>
            <a:off x="1697038" y="1327150"/>
            <a:ext cx="8069262"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2"/>
          <p:cNvPicPr>
            <a:picLocks noChangeAspect="1"/>
          </p:cNvPicPr>
          <p:nvPr/>
        </p:nvPicPr>
        <p:blipFill>
          <a:blip r:embed="rId3">
            <a:extLst>
              <a:ext uri="{28A0092B-C50C-407E-A947-70E740481C1C}">
                <a14:useLocalDpi xmlns:a14="http://schemas.microsoft.com/office/drawing/2010/main" val="0"/>
              </a:ext>
            </a:extLst>
          </a:blip>
          <a:srcRect l="92" t="4778" r="-89" b="-9261"/>
          <a:stretch>
            <a:fillRect/>
          </a:stretch>
        </p:blipFill>
        <p:spPr bwMode="auto">
          <a:xfrm>
            <a:off x="1697039" y="3889376"/>
            <a:ext cx="8116887"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1"/>
          <p:cNvSpPr txBox="1">
            <a:spLocks noChangeArrowheads="1"/>
          </p:cNvSpPr>
          <p:nvPr/>
        </p:nvSpPr>
        <p:spPr bwMode="auto">
          <a:xfrm>
            <a:off x="1941514" y="293689"/>
            <a:ext cx="78247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buFont typeface="Wingdings" panose="05000000000000000000" pitchFamily="2" charset="2"/>
              <a:buChar char="Ø"/>
            </a:pPr>
            <a:r>
              <a:rPr lang="en-US" altLang="en-US" sz="1800" b="1" dirty="0">
                <a:solidFill>
                  <a:srgbClr val="0033CC"/>
                </a:solidFill>
                <a:latin typeface="Arial" panose="020B0604020202020204" pitchFamily="34" charset="0"/>
              </a:rPr>
              <a:t>For </a:t>
            </a:r>
            <a:r>
              <a:rPr lang="en-US" altLang="en-US" sz="1800" b="1" dirty="0">
                <a:solidFill>
                  <a:srgbClr val="FF0000"/>
                </a:solidFill>
                <a:latin typeface="Arial" panose="020B0604020202020204" pitchFamily="34" charset="0"/>
              </a:rPr>
              <a:t>extreme events</a:t>
            </a:r>
            <a:r>
              <a:rPr lang="en-US" altLang="en-US" sz="1800" b="1" dirty="0">
                <a:solidFill>
                  <a:srgbClr val="0033CC"/>
                </a:solidFill>
                <a:latin typeface="Arial" panose="020B0604020202020204" pitchFamily="34" charset="0"/>
              </a:rPr>
              <a:t>, improved VIIRS heavy smoke/cloud detection scheme significantly increases the spatial coverage of the retrieved AOD compared to MODIS C6 over major smoke plumes</a:t>
            </a:r>
          </a:p>
        </p:txBody>
      </p:sp>
    </p:spTree>
    <p:extLst>
      <p:ext uri="{BB962C8B-B14F-4D97-AF65-F5344CB8AC3E}">
        <p14:creationId xmlns:p14="http://schemas.microsoft.com/office/powerpoint/2010/main" val="445310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p:nvPr/>
        </p:nvPicPr>
        <p:blipFill>
          <a:blip r:embed="rId2" cstate="print">
            <a:extLst>
              <a:ext uri="{28A0092B-C50C-407E-A947-70E740481C1C}">
                <a14:useLocalDpi xmlns:a14="http://schemas.microsoft.com/office/drawing/2010/main" val="0"/>
              </a:ext>
            </a:extLst>
          </a:blip>
          <a:stretch>
            <a:fillRect/>
          </a:stretch>
        </p:blipFill>
        <p:spPr>
          <a:xfrm>
            <a:off x="2209800" y="1371600"/>
            <a:ext cx="7620000" cy="2590800"/>
          </a:xfrm>
          <a:prstGeom prst="rect">
            <a:avLst/>
          </a:prstGeom>
        </p:spPr>
      </p:pic>
      <p:sp>
        <p:nvSpPr>
          <p:cNvPr id="3" name="Title 1"/>
          <p:cNvSpPr txBox="1">
            <a:spLocks/>
          </p:cNvSpPr>
          <p:nvPr/>
        </p:nvSpPr>
        <p:spPr bwMode="auto">
          <a:xfrm>
            <a:off x="2555876" y="306389"/>
            <a:ext cx="6983413"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fontAlgn="base">
              <a:lnSpc>
                <a:spcPct val="100000"/>
              </a:lnSpc>
              <a:spcBef>
                <a:spcPct val="0"/>
              </a:spcBef>
              <a:spcAft>
                <a:spcPct val="0"/>
              </a:spcAft>
              <a:buFont typeface="Arial" panose="020B0604020202020204" pitchFamily="34" charset="0"/>
              <a:buNone/>
            </a:pPr>
            <a:r>
              <a:rPr lang="en-US" altLang="en-US" sz="2600" b="1" dirty="0">
                <a:solidFill>
                  <a:srgbClr val="00B050"/>
                </a:solidFill>
                <a:ea typeface="MS PGothic" panose="020B0600070205080204" pitchFamily="34" charset="-128"/>
              </a:rPr>
              <a:t>Comparisons of VIIRS, MODIS/Terra, MODIS/Aqua over-land products with AERONET</a:t>
            </a:r>
            <a:endParaRPr lang="en-GB" altLang="en-US" sz="2600" b="1" dirty="0">
              <a:solidFill>
                <a:srgbClr val="00B050"/>
              </a:solidFill>
              <a:ea typeface="MS PGothic" panose="020B0600070205080204" pitchFamily="34" charset="-128"/>
            </a:endParaRPr>
          </a:p>
        </p:txBody>
      </p:sp>
      <p:sp>
        <p:nvSpPr>
          <p:cNvPr id="4" name="TextBox 3"/>
          <p:cNvSpPr txBox="1"/>
          <p:nvPr/>
        </p:nvSpPr>
        <p:spPr>
          <a:xfrm>
            <a:off x="2251244" y="4114801"/>
            <a:ext cx="7608492" cy="1323439"/>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latin typeface="Arial" panose="020B0604020202020204" pitchFamily="34" charset="0"/>
                <a:cs typeface="Arial" panose="020B0604020202020204" pitchFamily="34" charset="0"/>
              </a:rPr>
              <a:t>The performances of the VIIRS V1, MODIS/Aqua C6.1, and MODIS/Terra C6.1 Deep Blue AOD product against the AERONET </a:t>
            </a:r>
            <a:r>
              <a:rPr lang="en-US" sz="1600" b="1" dirty="0">
                <a:solidFill>
                  <a:srgbClr val="993300"/>
                </a:solidFill>
                <a:latin typeface="Arial" panose="020B0604020202020204" pitchFamily="34" charset="0"/>
                <a:cs typeface="Arial" panose="020B0604020202020204" pitchFamily="34" charset="0"/>
              </a:rPr>
              <a:t>on global scale </a:t>
            </a:r>
            <a:r>
              <a:rPr lang="en-US" sz="1600" b="1" dirty="0">
                <a:latin typeface="Arial" panose="020B0604020202020204" pitchFamily="34" charset="0"/>
                <a:cs typeface="Arial" panose="020B0604020202020204" pitchFamily="34" charset="0"/>
              </a:rPr>
              <a:t>are comparable. The percentage of the data that fall within the expected error of ±(0.05+20%) is slightly better for </a:t>
            </a:r>
            <a:r>
              <a:rPr lang="en-US" sz="1600" b="1" dirty="0">
                <a:solidFill>
                  <a:srgbClr val="993300"/>
                </a:solidFill>
                <a:latin typeface="Arial" panose="020B0604020202020204" pitchFamily="34" charset="0"/>
                <a:cs typeface="Arial" panose="020B0604020202020204" pitchFamily="34" charset="0"/>
              </a:rPr>
              <a:t>VIIRS V1 (~80%)</a:t>
            </a:r>
            <a:r>
              <a:rPr lang="en-US" sz="1600" b="1" dirty="0">
                <a:latin typeface="Arial" panose="020B0604020202020204" pitchFamily="34" charset="0"/>
                <a:cs typeface="Arial" panose="020B0604020202020204" pitchFamily="34" charset="0"/>
              </a:rPr>
              <a:t>,</a:t>
            </a:r>
            <a:r>
              <a:rPr lang="en-US" sz="1600" b="1" dirty="0">
                <a:solidFill>
                  <a:srgbClr val="993300"/>
                </a:solidFill>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compared to </a:t>
            </a:r>
            <a:r>
              <a:rPr lang="en-US" sz="1600" b="1" dirty="0">
                <a:solidFill>
                  <a:srgbClr val="993300"/>
                </a:solidFill>
                <a:latin typeface="Arial" panose="020B0604020202020204" pitchFamily="34" charset="0"/>
                <a:cs typeface="Arial" panose="020B0604020202020204" pitchFamily="34" charset="0"/>
              </a:rPr>
              <a:t>MODIS C6.1 (78% for Terra and 79% for Aqua)</a:t>
            </a:r>
            <a:r>
              <a:rPr lang="en-US" sz="1600" b="1" dirty="0">
                <a:latin typeface="Arial" panose="020B0604020202020204" pitchFamily="34" charset="0"/>
                <a:cs typeface="Arial" panose="020B0604020202020204" pitchFamily="34" charset="0"/>
              </a:rPr>
              <a:t>. </a:t>
            </a:r>
          </a:p>
        </p:txBody>
      </p:sp>
      <p:sp>
        <p:nvSpPr>
          <p:cNvPr id="5" name="TextBox 4"/>
          <p:cNvSpPr txBox="1"/>
          <p:nvPr/>
        </p:nvSpPr>
        <p:spPr>
          <a:xfrm>
            <a:off x="1752601" y="5562601"/>
            <a:ext cx="8534399" cy="954107"/>
          </a:xfrm>
          <a:prstGeom prst="rect">
            <a:avLst/>
          </a:prstGeom>
          <a:noFill/>
        </p:spPr>
        <p:txBody>
          <a:bodyPr wrap="square" rtlCol="0">
            <a:spAutoFit/>
          </a:bodyPr>
          <a:lstStyle/>
          <a:p>
            <a:r>
              <a:rPr lang="en-US" sz="1400" b="1" u="sng" dirty="0">
                <a:solidFill>
                  <a:srgbClr val="3366CC"/>
                </a:solidFill>
                <a:latin typeface="Arial" panose="020B0604020202020204" pitchFamily="34" charset="0"/>
                <a:cs typeface="Arial" panose="020B0604020202020204" pitchFamily="34" charset="0"/>
              </a:rPr>
              <a:t>References</a:t>
            </a:r>
            <a:r>
              <a:rPr lang="en-US" sz="1400" b="1" dirty="0">
                <a:solidFill>
                  <a:srgbClr val="3366CC"/>
                </a:solidFill>
                <a:latin typeface="Arial" panose="020B0604020202020204" pitchFamily="34" charset="0"/>
                <a:cs typeface="Arial" panose="020B0604020202020204" pitchFamily="34" charset="0"/>
              </a:rPr>
              <a:t>: 1. Hsu </a:t>
            </a:r>
            <a:r>
              <a:rPr lang="en-US" sz="1400" b="1" i="1" dirty="0">
                <a:solidFill>
                  <a:srgbClr val="3366CC"/>
                </a:solidFill>
                <a:latin typeface="Arial" panose="020B0604020202020204" pitchFamily="34" charset="0"/>
                <a:cs typeface="Arial" panose="020B0604020202020204" pitchFamily="34" charset="0"/>
              </a:rPr>
              <a:t>et al</a:t>
            </a:r>
            <a:r>
              <a:rPr lang="en-US" sz="1400" b="1" dirty="0">
                <a:solidFill>
                  <a:srgbClr val="3366CC"/>
                </a:solidFill>
                <a:latin typeface="Arial" panose="020B0604020202020204" pitchFamily="34" charset="0"/>
                <a:cs typeface="Arial" panose="020B0604020202020204" pitchFamily="34" charset="0"/>
              </a:rPr>
              <a:t>., 2019, JGR, “VIIRS Deep Blue Aerosol Products over Land: Extending the</a:t>
            </a:r>
          </a:p>
          <a:p>
            <a:r>
              <a:rPr lang="en-US" sz="1400" b="1" dirty="0">
                <a:solidFill>
                  <a:srgbClr val="3366CC"/>
                </a:solidFill>
                <a:latin typeface="Arial" panose="020B0604020202020204" pitchFamily="34" charset="0"/>
                <a:cs typeface="Arial" panose="020B0604020202020204" pitchFamily="34" charset="0"/>
              </a:rPr>
              <a:t>                          EOS Long-Term Aerosol Data Records”. </a:t>
            </a:r>
          </a:p>
          <a:p>
            <a:r>
              <a:rPr lang="en-US" sz="1400" b="1" dirty="0">
                <a:solidFill>
                  <a:srgbClr val="3366CC"/>
                </a:solidFill>
                <a:latin typeface="Arial" panose="020B0604020202020204" pitchFamily="34" charset="0"/>
                <a:cs typeface="Arial" panose="020B0604020202020204" pitchFamily="34" charset="0"/>
              </a:rPr>
              <a:t>                      2. Sayer </a:t>
            </a:r>
            <a:r>
              <a:rPr lang="en-US" sz="1400" b="1" i="1" dirty="0">
                <a:solidFill>
                  <a:srgbClr val="3366CC"/>
                </a:solidFill>
                <a:latin typeface="Arial" panose="020B0604020202020204" pitchFamily="34" charset="0"/>
                <a:cs typeface="Arial" panose="020B0604020202020204" pitchFamily="34" charset="0"/>
              </a:rPr>
              <a:t>et al</a:t>
            </a:r>
            <a:r>
              <a:rPr lang="en-US" sz="1400" b="1" dirty="0">
                <a:solidFill>
                  <a:srgbClr val="3366CC"/>
                </a:solidFill>
                <a:latin typeface="Arial" panose="020B0604020202020204" pitchFamily="34" charset="0"/>
                <a:cs typeface="Arial" panose="020B0604020202020204" pitchFamily="34" charset="0"/>
              </a:rPr>
              <a:t>., 2019, JGR, “Validation, stability, and consistency of MODIS Collection</a:t>
            </a:r>
          </a:p>
          <a:p>
            <a:r>
              <a:rPr lang="en-US" sz="1400" b="1" dirty="0">
                <a:solidFill>
                  <a:srgbClr val="3366CC"/>
                </a:solidFill>
                <a:latin typeface="Arial" panose="020B0604020202020204" pitchFamily="34" charset="0"/>
                <a:cs typeface="Arial" panose="020B0604020202020204" pitchFamily="34" charset="0"/>
              </a:rPr>
              <a:t>                          6.1 and VIIRS Version 1 Deep Blue aerosol data over land”</a:t>
            </a:r>
          </a:p>
        </p:txBody>
      </p:sp>
    </p:spTree>
    <p:extLst>
      <p:ext uri="{BB962C8B-B14F-4D97-AF65-F5344CB8AC3E}">
        <p14:creationId xmlns:p14="http://schemas.microsoft.com/office/powerpoint/2010/main" val="3642823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p:nvPr/>
        </p:nvPicPr>
        <p:blipFill>
          <a:blip r:embed="rId2" cstate="print">
            <a:extLst>
              <a:ext uri="{28A0092B-C50C-407E-A947-70E740481C1C}">
                <a14:useLocalDpi xmlns:a14="http://schemas.microsoft.com/office/drawing/2010/main" val="0"/>
              </a:ext>
            </a:extLst>
          </a:blip>
          <a:stretch>
            <a:fillRect/>
          </a:stretch>
        </p:blipFill>
        <p:spPr>
          <a:xfrm>
            <a:off x="2940050" y="990601"/>
            <a:ext cx="6215063" cy="5700713"/>
          </a:xfrm>
          <a:prstGeom prst="rect">
            <a:avLst/>
          </a:prstGeom>
        </p:spPr>
      </p:pic>
      <p:sp>
        <p:nvSpPr>
          <p:cNvPr id="3" name="Title 1"/>
          <p:cNvSpPr txBox="1">
            <a:spLocks/>
          </p:cNvSpPr>
          <p:nvPr/>
        </p:nvSpPr>
        <p:spPr bwMode="auto">
          <a:xfrm>
            <a:off x="2555874" y="97293"/>
            <a:ext cx="6983413"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fontAlgn="base">
              <a:lnSpc>
                <a:spcPct val="100000"/>
              </a:lnSpc>
              <a:spcBef>
                <a:spcPct val="0"/>
              </a:spcBef>
              <a:spcAft>
                <a:spcPct val="0"/>
              </a:spcAft>
              <a:buNone/>
              <a:defRPr/>
            </a:pPr>
            <a:r>
              <a:rPr lang="en-US" altLang="en-US" sz="2600" b="1" dirty="0">
                <a:solidFill>
                  <a:srgbClr val="00B050"/>
                </a:solidFill>
                <a:ea typeface="MS PGothic" panose="020B0600070205080204" pitchFamily="34" charset="-128"/>
              </a:rPr>
              <a:t>Site-by-Site Comparisons of VIIRS and MODIS/Aqua over-land products with AERONET</a:t>
            </a:r>
            <a:endParaRPr lang="en-GB" altLang="en-US" sz="2600" b="1" dirty="0">
              <a:solidFill>
                <a:srgbClr val="00B050"/>
              </a:solidFill>
              <a:ea typeface="MS PGothic" panose="020B0600070205080204" pitchFamily="34" charset="-128"/>
            </a:endParaRPr>
          </a:p>
        </p:txBody>
      </p:sp>
    </p:spTree>
    <p:extLst>
      <p:ext uri="{BB962C8B-B14F-4D97-AF65-F5344CB8AC3E}">
        <p14:creationId xmlns:p14="http://schemas.microsoft.com/office/powerpoint/2010/main" val="417082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79448" y="155449"/>
            <a:ext cx="805938" cy="685799"/>
          </a:xfrm>
          <a:prstGeom prst="rect">
            <a:avLst/>
          </a:prstGeom>
        </p:spPr>
      </p:pic>
      <p:sp>
        <p:nvSpPr>
          <p:cNvPr id="7" name="TextBox 6"/>
          <p:cNvSpPr txBox="1"/>
          <p:nvPr/>
        </p:nvSpPr>
        <p:spPr>
          <a:xfrm>
            <a:off x="1977015" y="1056894"/>
            <a:ext cx="6522574" cy="579646"/>
          </a:xfrm>
          <a:prstGeom prst="rect">
            <a:avLst/>
          </a:prstGeom>
          <a:noFill/>
        </p:spPr>
        <p:txBody>
          <a:bodyPr wrap="square" rtlCol="0">
            <a:spAutoFit/>
          </a:bodyPr>
          <a:lstStyle/>
          <a:p>
            <a:pPr algn="ctr" fontAlgn="base">
              <a:lnSpc>
                <a:spcPts val="1885"/>
              </a:lnSpc>
              <a:spcBef>
                <a:spcPct val="0"/>
              </a:spcBef>
              <a:spcAft>
                <a:spcPct val="0"/>
              </a:spcAft>
              <a:buClr>
                <a:srgbClr val="000000"/>
              </a:buClr>
              <a:buSzPct val="45000"/>
              <a:tabLst>
                <a:tab pos="0" algn="l"/>
                <a:tab pos="310754" algn="l"/>
                <a:tab pos="621506" algn="l"/>
                <a:tab pos="932260" algn="l"/>
                <a:tab pos="1243013" algn="l"/>
                <a:tab pos="1554956" algn="l"/>
                <a:tab pos="1865710" algn="l"/>
                <a:tab pos="2176463" algn="l"/>
                <a:tab pos="2487216" algn="l"/>
                <a:tab pos="2799160" algn="l"/>
                <a:tab pos="3109913" algn="l"/>
                <a:tab pos="3420666" algn="l"/>
                <a:tab pos="3731419" algn="l"/>
                <a:tab pos="4043363" algn="l"/>
                <a:tab pos="4354116" algn="l"/>
                <a:tab pos="4664869" algn="l"/>
                <a:tab pos="4975622" algn="l"/>
                <a:tab pos="5287566" algn="l"/>
                <a:tab pos="5598319" algn="l"/>
                <a:tab pos="5909072" algn="l"/>
                <a:tab pos="6219825" algn="l"/>
              </a:tabLst>
              <a:defRPr/>
            </a:pPr>
            <a:r>
              <a:rPr lang="en-US" b="1">
                <a:solidFill>
                  <a:srgbClr val="000000"/>
                </a:solidFill>
                <a:latin typeface="Arial" panose="020B0604020202020204" pitchFamily="34" charset="0"/>
                <a:cs typeface="Arial" panose="020B0604020202020204" pitchFamily="34" charset="0"/>
              </a:rPr>
              <a:t>Time Series of Monthly Mean AOD from Multi-satellite Deep Blue data at select AERONET sites </a:t>
            </a:r>
            <a:endParaRPr lang="en-US" b="1">
              <a:solidFill>
                <a:prstClr val="black"/>
              </a:solidFill>
              <a:latin typeface="Calibri"/>
            </a:endParaRPr>
          </a:p>
        </p:txBody>
      </p:sp>
      <p:sp>
        <p:nvSpPr>
          <p:cNvPr id="8" name="TextBox 7"/>
          <p:cNvSpPr txBox="1"/>
          <p:nvPr/>
        </p:nvSpPr>
        <p:spPr>
          <a:xfrm>
            <a:off x="7789600" y="2378202"/>
            <a:ext cx="2416337" cy="3046988"/>
          </a:xfrm>
          <a:prstGeom prst="rect">
            <a:avLst/>
          </a:prstGeom>
          <a:solidFill>
            <a:srgbClr val="CCFFCC"/>
          </a:solidFill>
          <a:ln w="19050">
            <a:solidFill>
              <a:schemeClr val="tx1"/>
            </a:solidFill>
          </a:ln>
        </p:spPr>
        <p:txBody>
          <a:bodyPr wrap="square" rtlCol="0">
            <a:spAutoFit/>
          </a:bodyPr>
          <a:lstStyle/>
          <a:p>
            <a:pPr algn="just">
              <a:defRPr/>
            </a:pPr>
            <a:r>
              <a:rPr lang="en-GB" sz="1200">
                <a:solidFill>
                  <a:prstClr val="black"/>
                </a:solidFill>
                <a:latin typeface="Calibri"/>
              </a:rPr>
              <a:t>This comparison</a:t>
            </a:r>
            <a:r>
              <a:rPr lang="en-US" sz="1200">
                <a:solidFill>
                  <a:prstClr val="black"/>
                </a:solidFill>
                <a:latin typeface="Calibri"/>
              </a:rPr>
              <a:t> shows multi-year (2002-2018) quantitative consistency of the VIIRS AOD in comparison with our heritage MODIS and </a:t>
            </a:r>
            <a:r>
              <a:rPr lang="en-US" sz="1200" err="1">
                <a:solidFill>
                  <a:prstClr val="black"/>
                </a:solidFill>
                <a:latin typeface="Calibri"/>
              </a:rPr>
              <a:t>SeaWiFS</a:t>
            </a:r>
            <a:r>
              <a:rPr lang="en-US" sz="1200">
                <a:solidFill>
                  <a:prstClr val="black"/>
                </a:solidFill>
                <a:latin typeface="Calibri"/>
              </a:rPr>
              <a:t> results, as well as AERONET validation data</a:t>
            </a:r>
            <a:r>
              <a:rPr lang="en-GB" sz="1200">
                <a:solidFill>
                  <a:prstClr val="black"/>
                </a:solidFill>
                <a:latin typeface="Calibri"/>
              </a:rPr>
              <a:t>.</a:t>
            </a:r>
          </a:p>
          <a:p>
            <a:pPr algn="just">
              <a:defRPr/>
            </a:pPr>
            <a:r>
              <a:rPr lang="en-GB" sz="1200">
                <a:solidFill>
                  <a:prstClr val="black"/>
                </a:solidFill>
                <a:latin typeface="Calibri"/>
              </a:rPr>
              <a:t>These VIIRS AOD data are generated using corrected VIIRS L1B files after </a:t>
            </a:r>
            <a:r>
              <a:rPr lang="en-US" sz="1200">
                <a:solidFill>
                  <a:prstClr val="black"/>
                </a:solidFill>
                <a:latin typeface="Calibri"/>
              </a:rPr>
              <a:t>we assessed the calibration of S-NPP VIIRS against MODIS Aqua and developed a cross-calibration correction for VIIRS, which was shown to decrease the uncertainty in retrieved AOD and make VIIRS results more comparable to MODIS </a:t>
            </a:r>
            <a:r>
              <a:rPr lang="en-GB" sz="1200">
                <a:solidFill>
                  <a:prstClr val="black"/>
                </a:solidFill>
                <a:latin typeface="Calibri"/>
              </a:rPr>
              <a:t>.</a:t>
            </a:r>
            <a:endParaRPr lang="en-US" sz="1200">
              <a:solidFill>
                <a:prstClr val="black"/>
              </a:solidFill>
              <a:latin typeface="Calibri"/>
            </a:endParaRPr>
          </a:p>
        </p:txBody>
      </p:sp>
      <p:pic>
        <p:nvPicPr>
          <p:cNvPr id="12" name="Picture 11">
            <a:extLst>
              <a:ext uri="{FF2B5EF4-FFF2-40B4-BE49-F238E27FC236}">
                <a16:creationId xmlns:a16="http://schemas.microsoft.com/office/drawing/2014/main" id="{1AE5AA86-0E8D-8949-8E3B-D740CA21C503}"/>
              </a:ext>
            </a:extLst>
          </p:cNvPr>
          <p:cNvPicPr preferRelativeResize="0">
            <a:picLocks/>
          </p:cNvPicPr>
          <p:nvPr/>
        </p:nvPicPr>
        <p:blipFill>
          <a:blip r:embed="rId3"/>
          <a:stretch>
            <a:fillRect/>
          </a:stretch>
        </p:blipFill>
        <p:spPr>
          <a:xfrm>
            <a:off x="2485387" y="1742694"/>
            <a:ext cx="4581197" cy="4878259"/>
          </a:xfrm>
          <a:prstGeom prst="rect">
            <a:avLst/>
          </a:prstGeom>
        </p:spPr>
      </p:pic>
      <p:sp>
        <p:nvSpPr>
          <p:cNvPr id="13" name="TextBox 12">
            <a:extLst>
              <a:ext uri="{FF2B5EF4-FFF2-40B4-BE49-F238E27FC236}">
                <a16:creationId xmlns:a16="http://schemas.microsoft.com/office/drawing/2014/main" id="{0B2F2BB7-5AD9-7944-AD54-222530CFF8C4}"/>
              </a:ext>
            </a:extLst>
          </p:cNvPr>
          <p:cNvSpPr txBox="1"/>
          <p:nvPr/>
        </p:nvSpPr>
        <p:spPr>
          <a:xfrm>
            <a:off x="2409475" y="374058"/>
            <a:ext cx="8418948" cy="400110"/>
          </a:xfrm>
          <a:prstGeom prst="rect">
            <a:avLst/>
          </a:prstGeom>
          <a:noFill/>
        </p:spPr>
        <p:txBody>
          <a:bodyPr wrap="square" rtlCol="0">
            <a:spAutoFit/>
          </a:bodyPr>
          <a:lstStyle/>
          <a:p>
            <a:pPr defTabSz="457200">
              <a:defRPr/>
            </a:pPr>
            <a:r>
              <a:rPr lang="en-US" sz="2000" b="1">
                <a:solidFill>
                  <a:srgbClr val="F79646">
                    <a:lumMod val="50000"/>
                  </a:srgbClr>
                </a:solidFill>
                <a:latin typeface="Arial" panose="020B0604020202020204" pitchFamily="34" charset="0"/>
                <a:cs typeface="Arial" panose="020B0604020202020204" pitchFamily="34" charset="0"/>
              </a:rPr>
              <a:t>Constructing Consistent Long-Term Aerosol Climate Data Record</a:t>
            </a:r>
            <a:endParaRPr lang="en-US" sz="2000">
              <a:solidFill>
                <a:srgbClr val="F79646">
                  <a:lumMod val="50000"/>
                </a:srgbClr>
              </a:solidFill>
              <a:latin typeface="Calibri"/>
            </a:endParaRPr>
          </a:p>
        </p:txBody>
      </p:sp>
      <p:cxnSp>
        <p:nvCxnSpPr>
          <p:cNvPr id="16" name="Straight Connector 15">
            <a:extLst>
              <a:ext uri="{FF2B5EF4-FFF2-40B4-BE49-F238E27FC236}">
                <a16:creationId xmlns:a16="http://schemas.microsoft.com/office/drawing/2014/main" id="{48A0CE33-5C61-4B4D-98F4-EACB978364EA}"/>
              </a:ext>
            </a:extLst>
          </p:cNvPr>
          <p:cNvCxnSpPr/>
          <p:nvPr/>
        </p:nvCxnSpPr>
        <p:spPr>
          <a:xfrm>
            <a:off x="1524000" y="912516"/>
            <a:ext cx="914400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25547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F5B70242-AB87-B147-B31E-8F93FF81FB88}"/>
              </a:ext>
            </a:extLst>
          </p:cNvPr>
          <p:cNvSpPr txBox="1">
            <a:spLocks noChangeArrowheads="1"/>
          </p:cNvSpPr>
          <p:nvPr/>
        </p:nvSpPr>
        <p:spPr bwMode="auto">
          <a:xfrm>
            <a:off x="1915497" y="128143"/>
            <a:ext cx="8030607" cy="400110"/>
          </a:xfrm>
          <a:prstGeom prst="rect">
            <a:avLst/>
          </a:prstGeom>
          <a:solidFill>
            <a:srgbClr val="2158A1"/>
          </a:solidFill>
          <a:ln>
            <a:noFill/>
          </a:ln>
          <a:effectLst>
            <a:outerShdw blurRad="63500" dist="38100" dir="2700000" rotWithShape="0">
              <a:srgbClr val="000000">
                <a:alpha val="42998"/>
              </a:srgbClr>
            </a:outerShdw>
          </a:effectLst>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algn="ctr" defTabSz="685800">
              <a:defRPr/>
            </a:pPr>
            <a:r>
              <a:rPr lang="en-GB" sz="2000">
                <a:solidFill>
                  <a:schemeClr val="bg1"/>
                </a:solidFill>
                <a:latin typeface="Arial"/>
                <a:ea typeface="+mn-ea"/>
                <a:cs typeface="+mn-cs"/>
              </a:rPr>
              <a:t>New Deep Blue Aerosol Layer Height from VIIRS and OMPS-NM</a:t>
            </a:r>
            <a:endParaRPr lang="en-US" sz="2000" i="1">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DB9E632-08D5-C545-B35B-0540C9EBBDD0}"/>
              </a:ext>
            </a:extLst>
          </p:cNvPr>
          <p:cNvPicPr>
            <a:picLocks noChangeAspect="1"/>
          </p:cNvPicPr>
          <p:nvPr/>
        </p:nvPicPr>
        <p:blipFill>
          <a:blip r:embed="rId2"/>
          <a:stretch>
            <a:fillRect/>
          </a:stretch>
        </p:blipFill>
        <p:spPr>
          <a:xfrm>
            <a:off x="1775359" y="1151025"/>
            <a:ext cx="2743200" cy="1764591"/>
          </a:xfrm>
          <a:prstGeom prst="rect">
            <a:avLst/>
          </a:prstGeom>
        </p:spPr>
      </p:pic>
      <p:pic>
        <p:nvPicPr>
          <p:cNvPr id="7" name="Picture 6">
            <a:extLst>
              <a:ext uri="{FF2B5EF4-FFF2-40B4-BE49-F238E27FC236}">
                <a16:creationId xmlns:a16="http://schemas.microsoft.com/office/drawing/2014/main" id="{DD26E668-0870-9245-A0E1-C8D666D6FD2D}"/>
              </a:ext>
            </a:extLst>
          </p:cNvPr>
          <p:cNvPicPr>
            <a:picLocks noChangeAspect="1"/>
          </p:cNvPicPr>
          <p:nvPr/>
        </p:nvPicPr>
        <p:blipFill>
          <a:blip r:embed="rId3"/>
          <a:stretch>
            <a:fillRect/>
          </a:stretch>
        </p:blipFill>
        <p:spPr>
          <a:xfrm>
            <a:off x="1698860" y="3341565"/>
            <a:ext cx="3017520" cy="2306263"/>
          </a:xfrm>
          <a:prstGeom prst="rect">
            <a:avLst/>
          </a:prstGeom>
        </p:spPr>
      </p:pic>
      <p:pic>
        <p:nvPicPr>
          <p:cNvPr id="11" name="Picture 10">
            <a:extLst>
              <a:ext uri="{FF2B5EF4-FFF2-40B4-BE49-F238E27FC236}">
                <a16:creationId xmlns:a16="http://schemas.microsoft.com/office/drawing/2014/main" id="{8F88A55F-2856-F843-96D3-854C5797AB5E}"/>
              </a:ext>
            </a:extLst>
          </p:cNvPr>
          <p:cNvPicPr>
            <a:picLocks noChangeAspect="1"/>
          </p:cNvPicPr>
          <p:nvPr/>
        </p:nvPicPr>
        <p:blipFill>
          <a:blip r:embed="rId4"/>
          <a:stretch>
            <a:fillRect/>
          </a:stretch>
        </p:blipFill>
        <p:spPr>
          <a:xfrm>
            <a:off x="4764752" y="939049"/>
            <a:ext cx="3017520" cy="2306263"/>
          </a:xfrm>
          <a:prstGeom prst="rect">
            <a:avLst/>
          </a:prstGeom>
        </p:spPr>
      </p:pic>
      <p:grpSp>
        <p:nvGrpSpPr>
          <p:cNvPr id="2" name="Group 1">
            <a:extLst>
              <a:ext uri="{FF2B5EF4-FFF2-40B4-BE49-F238E27FC236}">
                <a16:creationId xmlns:a16="http://schemas.microsoft.com/office/drawing/2014/main" id="{15651432-40A0-4B49-BB55-776E9B76BB09}"/>
              </a:ext>
            </a:extLst>
          </p:cNvPr>
          <p:cNvGrpSpPr/>
          <p:nvPr/>
        </p:nvGrpSpPr>
        <p:grpSpPr>
          <a:xfrm>
            <a:off x="4716380" y="3300694"/>
            <a:ext cx="3154680" cy="2366568"/>
            <a:chOff x="6096000" y="3728491"/>
            <a:chExt cx="4206240" cy="3155424"/>
          </a:xfrm>
        </p:grpSpPr>
        <p:pic>
          <p:nvPicPr>
            <p:cNvPr id="12" name="Picture 11">
              <a:extLst>
                <a:ext uri="{FF2B5EF4-FFF2-40B4-BE49-F238E27FC236}">
                  <a16:creationId xmlns:a16="http://schemas.microsoft.com/office/drawing/2014/main" id="{C644BB9B-9AE0-824F-82E1-7B37255CBAF0}"/>
                </a:ext>
              </a:extLst>
            </p:cNvPr>
            <p:cNvPicPr>
              <a:picLocks noChangeAspect="1"/>
            </p:cNvPicPr>
            <p:nvPr/>
          </p:nvPicPr>
          <p:blipFill>
            <a:blip r:embed="rId5"/>
            <a:stretch>
              <a:fillRect/>
            </a:stretch>
          </p:blipFill>
          <p:spPr>
            <a:xfrm>
              <a:off x="6096000" y="3728491"/>
              <a:ext cx="4206240" cy="3155424"/>
            </a:xfrm>
            <a:prstGeom prst="rect">
              <a:avLst/>
            </a:prstGeom>
          </p:spPr>
        </p:pic>
        <p:sp>
          <p:nvSpPr>
            <p:cNvPr id="13" name="TextBox 12">
              <a:extLst>
                <a:ext uri="{FF2B5EF4-FFF2-40B4-BE49-F238E27FC236}">
                  <a16:creationId xmlns:a16="http://schemas.microsoft.com/office/drawing/2014/main" id="{614191CD-DD0D-B641-BC7D-D91D3F34A445}"/>
                </a:ext>
              </a:extLst>
            </p:cNvPr>
            <p:cNvSpPr txBox="1"/>
            <p:nvPr/>
          </p:nvSpPr>
          <p:spPr>
            <a:xfrm>
              <a:off x="6729109" y="4067174"/>
              <a:ext cx="2131353" cy="677108"/>
            </a:xfrm>
            <a:prstGeom prst="rect">
              <a:avLst/>
            </a:prstGeom>
            <a:noFill/>
          </p:spPr>
          <p:txBody>
            <a:bodyPr wrap="none" rtlCol="0">
              <a:spAutoFit/>
            </a:bodyPr>
            <a:lstStyle/>
            <a:p>
              <a:pPr defTabSz="685800"/>
              <a:r>
                <a:rPr lang="en-US" sz="1350">
                  <a:solidFill>
                    <a:prstClr val="black"/>
                  </a:solidFill>
                  <a:latin typeface="Arial" panose="020B0604020202020204" pitchFamily="34" charset="0"/>
                  <a:cs typeface="Arial" panose="020B0604020202020204" pitchFamily="34" charset="0"/>
                </a:rPr>
                <a:t>August 2012-2018</a:t>
              </a:r>
            </a:p>
            <a:p>
              <a:pPr defTabSz="685800"/>
              <a:r>
                <a:rPr lang="en-US" sz="1350">
                  <a:solidFill>
                    <a:prstClr val="black"/>
                  </a:solidFill>
                  <a:latin typeface="Arial" panose="020B0604020202020204" pitchFamily="34" charset="0"/>
                  <a:cs typeface="Arial" panose="020B0604020202020204" pitchFamily="34" charset="0"/>
                </a:rPr>
                <a:t>AOD &gt; 1.0</a:t>
              </a:r>
            </a:p>
          </p:txBody>
        </p:sp>
      </p:grpSp>
      <p:sp>
        <p:nvSpPr>
          <p:cNvPr id="3" name="TextBox 2">
            <a:extLst>
              <a:ext uri="{FF2B5EF4-FFF2-40B4-BE49-F238E27FC236}">
                <a16:creationId xmlns:a16="http://schemas.microsoft.com/office/drawing/2014/main" id="{DB1E83BA-64CC-A64D-8E10-D2388BCF9693}"/>
              </a:ext>
            </a:extLst>
          </p:cNvPr>
          <p:cNvSpPr txBox="1"/>
          <p:nvPr/>
        </p:nvSpPr>
        <p:spPr>
          <a:xfrm>
            <a:off x="1921776" y="5888458"/>
            <a:ext cx="8675370" cy="1200329"/>
          </a:xfrm>
          <a:prstGeom prst="rect">
            <a:avLst/>
          </a:prstGeom>
          <a:noFill/>
        </p:spPr>
        <p:txBody>
          <a:bodyPr wrap="square" rtlCol="0">
            <a:spAutoFit/>
          </a:bodyPr>
          <a:lstStyle/>
          <a:p>
            <a:r>
              <a:rPr lang="en-US" b="1" u="sng"/>
              <a:t>Publication</a:t>
            </a:r>
            <a:r>
              <a:rPr lang="en-US"/>
              <a:t>: Lee, </a:t>
            </a:r>
            <a:r>
              <a:rPr lang="en-US" i="1"/>
              <a:t>et al</a:t>
            </a:r>
            <a:r>
              <a:rPr lang="en-US"/>
              <a:t>., 2020, Aerosol layer height with enhanced spectral coverage achieved by synergy between VIIRS and OMPS-NM measurements, </a:t>
            </a:r>
            <a:r>
              <a:rPr lang="en-US" i="1"/>
              <a:t>IEEE Geo. and Remote Sens. Lett.</a:t>
            </a:r>
            <a:r>
              <a:rPr lang="en-US"/>
              <a:t>, </a:t>
            </a:r>
            <a:r>
              <a:rPr lang="en-US" err="1"/>
              <a:t>doi</a:t>
            </a:r>
            <a:r>
              <a:rPr lang="en-US"/>
              <a:t>: 10.1109/LGRS.2020.2992099.</a:t>
            </a:r>
          </a:p>
          <a:p>
            <a:r>
              <a:rPr lang="en-US"/>
              <a:t> </a:t>
            </a:r>
          </a:p>
        </p:txBody>
      </p:sp>
      <p:sp>
        <p:nvSpPr>
          <p:cNvPr id="10" name="TextBox 9">
            <a:extLst>
              <a:ext uri="{FF2B5EF4-FFF2-40B4-BE49-F238E27FC236}">
                <a16:creationId xmlns:a16="http://schemas.microsoft.com/office/drawing/2014/main" id="{CD5D3046-1684-964D-A58B-41241644A17B}"/>
              </a:ext>
            </a:extLst>
          </p:cNvPr>
          <p:cNvSpPr txBox="1"/>
          <p:nvPr/>
        </p:nvSpPr>
        <p:spPr>
          <a:xfrm>
            <a:off x="7924745" y="629235"/>
            <a:ext cx="2647001" cy="5016758"/>
          </a:xfrm>
          <a:prstGeom prst="rect">
            <a:avLst/>
          </a:prstGeom>
          <a:solidFill>
            <a:schemeClr val="bg1">
              <a:lumMod val="75000"/>
            </a:schemeClr>
          </a:solidFill>
          <a:ln w="19050">
            <a:solidFill>
              <a:schemeClr val="tx1"/>
            </a:solidFill>
          </a:ln>
        </p:spPr>
        <p:txBody>
          <a:bodyPr wrap="square" rtlCol="0">
            <a:spAutoFit/>
          </a:bodyPr>
          <a:lstStyle/>
          <a:p>
            <a:r>
              <a:rPr lang="en-US" sz="1600"/>
              <a:t>An operation-ready Aerosol Single-scattering albedo and Height Estimation (ASHE) algorithm has been implemented in the VIIRS Deep Blue aerosol algorithm suite to provide the height of absorbing aerosols from synergistic use of VIIRS and OMPS, both onboard the S-NPP satellite. With extensive spatial coverage, the data set can contribute to better understanding of the effects of aerosol layer height on long-range transport and surface air quality. </a:t>
            </a:r>
            <a:r>
              <a:rPr lang="en-US" sz="1600">
                <a:solidFill>
                  <a:srgbClr val="FF0000"/>
                </a:solidFill>
              </a:rPr>
              <a:t>The data product will be available as part of the Version 2 VIIRS Deep Blue products. </a:t>
            </a:r>
          </a:p>
        </p:txBody>
      </p:sp>
    </p:spTree>
    <p:extLst>
      <p:ext uri="{BB962C8B-B14F-4D97-AF65-F5344CB8AC3E}">
        <p14:creationId xmlns:p14="http://schemas.microsoft.com/office/powerpoint/2010/main" val="218074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432FF"/>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2192338" y="219075"/>
            <a:ext cx="77724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ea typeface="MS PGothic" panose="020B0600070205080204" pitchFamily="34" charset="-128"/>
              </a:defRPr>
            </a:lvl1pPr>
            <a:lvl2pPr marL="742950" indent="-285750">
              <a:defRPr sz="1400" b="1">
                <a:solidFill>
                  <a:schemeClr val="tx1"/>
                </a:solidFill>
                <a:latin typeface="Arial" panose="020B0604020202020204" pitchFamily="34" charset="0"/>
                <a:ea typeface="MS PGothic" panose="020B0600070205080204" pitchFamily="34" charset="-128"/>
              </a:defRPr>
            </a:lvl2pPr>
            <a:lvl3pPr marL="1143000" indent="-228600">
              <a:defRPr sz="1400" b="1">
                <a:solidFill>
                  <a:schemeClr val="tx1"/>
                </a:solidFill>
                <a:latin typeface="Arial" panose="020B0604020202020204" pitchFamily="34" charset="0"/>
                <a:ea typeface="MS PGothic" panose="020B0600070205080204" pitchFamily="34" charset="-128"/>
              </a:defRPr>
            </a:lvl3pPr>
            <a:lvl4pPr marL="1600200" indent="-228600">
              <a:defRPr sz="1400" b="1">
                <a:solidFill>
                  <a:schemeClr val="tx1"/>
                </a:solidFill>
                <a:latin typeface="Arial" panose="020B0604020202020204" pitchFamily="34" charset="0"/>
                <a:ea typeface="MS PGothic" panose="020B0600070205080204" pitchFamily="34" charset="-128"/>
              </a:defRPr>
            </a:lvl4pPr>
            <a:lvl5pPr marL="2057400" indent="-22860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defRPr/>
            </a:pPr>
            <a:r>
              <a:rPr lang="en-US" altLang="en-US" sz="3600" i="1" dirty="0">
                <a:solidFill>
                  <a:srgbClr val="EFF418"/>
                </a:solidFill>
                <a:latin typeface="Times New Roman" panose="02020603050405020304" pitchFamily="18" charset="0"/>
              </a:rPr>
              <a:t>Summary</a:t>
            </a:r>
          </a:p>
        </p:txBody>
      </p:sp>
      <p:sp>
        <p:nvSpPr>
          <p:cNvPr id="111619" name="Rectangle 3"/>
          <p:cNvSpPr>
            <a:spLocks noChangeArrowheads="1"/>
          </p:cNvSpPr>
          <p:nvPr/>
        </p:nvSpPr>
        <p:spPr bwMode="auto">
          <a:xfrm>
            <a:off x="1741489" y="1066801"/>
            <a:ext cx="8715375"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2575" indent="-282575">
              <a:defRPr sz="1400" b="1">
                <a:solidFill>
                  <a:schemeClr val="tx1"/>
                </a:solidFill>
                <a:latin typeface="Arial" panose="020B0604020202020204" pitchFamily="34" charset="0"/>
                <a:ea typeface="MS PGothic" panose="020B0600070205080204" pitchFamily="34" charset="-128"/>
              </a:defRPr>
            </a:lvl1pPr>
            <a:lvl2pPr marL="742950" indent="-285750">
              <a:defRPr sz="1400" b="1">
                <a:solidFill>
                  <a:schemeClr val="tx1"/>
                </a:solidFill>
                <a:latin typeface="Arial" panose="020B0604020202020204" pitchFamily="34" charset="0"/>
                <a:ea typeface="MS PGothic" panose="020B0600070205080204" pitchFamily="34" charset="-128"/>
              </a:defRPr>
            </a:lvl2pPr>
            <a:lvl3pPr marL="1143000" indent="-228600">
              <a:defRPr sz="1400" b="1">
                <a:solidFill>
                  <a:schemeClr val="tx1"/>
                </a:solidFill>
                <a:latin typeface="Arial" panose="020B0604020202020204" pitchFamily="34" charset="0"/>
                <a:ea typeface="MS PGothic" panose="020B0600070205080204" pitchFamily="34" charset="-128"/>
              </a:defRPr>
            </a:lvl3pPr>
            <a:lvl4pPr marL="1600200" indent="-228600">
              <a:defRPr sz="1400" b="1">
                <a:solidFill>
                  <a:schemeClr val="tx1"/>
                </a:solidFill>
                <a:latin typeface="Arial" panose="020B0604020202020204" pitchFamily="34" charset="0"/>
                <a:ea typeface="MS PGothic" panose="020B0600070205080204" pitchFamily="34" charset="-128"/>
              </a:defRPr>
            </a:lvl4pPr>
            <a:lvl5pPr marL="2057400" indent="-22860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0" fontAlgn="base" hangingPunct="0">
              <a:spcBef>
                <a:spcPct val="50000"/>
              </a:spcBef>
              <a:spcAft>
                <a:spcPct val="0"/>
              </a:spcAft>
              <a:buFontTx/>
              <a:buChar char="•"/>
              <a:defRPr/>
            </a:pPr>
            <a:r>
              <a:rPr lang="en-US" altLang="en-US" sz="2000" dirty="0">
                <a:solidFill>
                  <a:srgbClr val="FFFFFF"/>
                </a:solidFill>
                <a:latin typeface="Times New Roman" panose="02020603050405020304" pitchFamily="18" charset="0"/>
                <a:cs typeface="Times New Roman" panose="02020603050405020304" pitchFamily="18" charset="0"/>
              </a:rPr>
              <a:t>Big Thanks for the supports from Atmosphere SIPS, LAADS and LANCE, standard and NRT VIIRS DB aerosol products are now available operationally, including daily imagery on Worldview. </a:t>
            </a:r>
          </a:p>
          <a:p>
            <a:pPr marL="285750" indent="-285750">
              <a:spcBef>
                <a:spcPts val="1200"/>
              </a:spcBef>
              <a:buFont typeface="Wingdings" panose="05000000000000000000" pitchFamily="2" charset="2"/>
              <a:buChar char="ü"/>
              <a:defRPr/>
            </a:pPr>
            <a:r>
              <a:rPr lang="en-US" altLang="en-US" sz="2000" dirty="0">
                <a:solidFill>
                  <a:srgbClr val="FFFFFF"/>
                </a:solidFill>
                <a:latin typeface="Times New Roman" panose="02020603050405020304" pitchFamily="18" charset="0"/>
                <a:cs typeface="Times New Roman" panose="02020603050405020304" pitchFamily="18" charset="0"/>
              </a:rPr>
              <a:t>The reprocessing of VIIRS Version 1.1 Deep Blue products is complete at SIPS and the products will be available at DAAC soon. Compared to V1.0, the changes made in V1.1 include the improvement of AOD retrieval during the extreme fire events and a few minor bug fixes.</a:t>
            </a:r>
          </a:p>
          <a:p>
            <a:pPr marL="285750" indent="-285750">
              <a:spcBef>
                <a:spcPts val="1200"/>
              </a:spcBef>
              <a:buFont typeface="Wingdings" panose="05000000000000000000" pitchFamily="2" charset="2"/>
              <a:buChar char="ü"/>
              <a:defRPr/>
            </a:pPr>
            <a:r>
              <a:rPr lang="en-US" sz="2000" dirty="0">
                <a:solidFill>
                  <a:srgbClr val="FFFFFF"/>
                </a:solidFill>
                <a:latin typeface="Times New Roman" panose="02020603050405020304" pitchFamily="18" charset="0"/>
                <a:cs typeface="Times New Roman" panose="02020603050405020304" pitchFamily="18" charset="0"/>
              </a:rPr>
              <a:t>Preparation of implementing new aerosol product retrieval such as aerosol height and AOD retrieval over cloud in the VIIRS V2.0 algorithm has started.</a:t>
            </a:r>
          </a:p>
          <a:p>
            <a:pPr marL="285750" indent="-285750">
              <a:spcBef>
                <a:spcPts val="1200"/>
              </a:spcBef>
              <a:buFont typeface="Wingdings" panose="05000000000000000000" pitchFamily="2" charset="2"/>
              <a:buChar char="ü"/>
              <a:defRPr/>
            </a:pPr>
            <a:r>
              <a:rPr lang="en-US" sz="2000" dirty="0">
                <a:solidFill>
                  <a:srgbClr val="FFFFFF"/>
                </a:solidFill>
                <a:latin typeface="Times New Roman" panose="02020603050405020304" pitchFamily="18" charset="0"/>
                <a:cs typeface="Times New Roman" panose="02020603050405020304" pitchFamily="18" charset="0"/>
              </a:rPr>
              <a:t>Efforts of backporting all the improvements made in VIIRS to MODIS Collection 7 are also underway.</a:t>
            </a:r>
          </a:p>
        </p:txBody>
      </p:sp>
    </p:spTree>
    <p:extLst>
      <p:ext uri="{BB962C8B-B14F-4D97-AF65-F5344CB8AC3E}">
        <p14:creationId xmlns:p14="http://schemas.microsoft.com/office/powerpoint/2010/main" val="2151781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3A699-396C-FB44-A42F-A826BEFFE500}"/>
              </a:ext>
            </a:extLst>
          </p:cNvPr>
          <p:cNvSpPr>
            <a:spLocks noGrp="1"/>
          </p:cNvSpPr>
          <p:nvPr>
            <p:ph type="title"/>
          </p:nvPr>
        </p:nvSpPr>
        <p:spPr/>
        <p:txBody>
          <a:bodyPr/>
          <a:lstStyle/>
          <a:p>
            <a:r>
              <a:rPr lang="en-US" dirty="0"/>
              <a:t>MAIAC algorithm/product updates</a:t>
            </a:r>
            <a:br>
              <a:rPr lang="en-US" dirty="0"/>
            </a:br>
            <a:r>
              <a:rPr lang="en-US" dirty="0"/>
              <a:t>PI = A. </a:t>
            </a:r>
            <a:r>
              <a:rPr lang="en-US" dirty="0" err="1"/>
              <a:t>Lyapustin</a:t>
            </a:r>
            <a:r>
              <a:rPr lang="en-US" dirty="0"/>
              <a:t> (NASA/GSFC)</a:t>
            </a:r>
          </a:p>
        </p:txBody>
      </p:sp>
      <p:sp>
        <p:nvSpPr>
          <p:cNvPr id="3" name="Content Placeholder 2">
            <a:extLst>
              <a:ext uri="{FF2B5EF4-FFF2-40B4-BE49-F238E27FC236}">
                <a16:creationId xmlns:a16="http://schemas.microsoft.com/office/drawing/2014/main" id="{78C65F26-5C81-604E-8E63-D4359E6E5305}"/>
              </a:ext>
            </a:extLst>
          </p:cNvPr>
          <p:cNvSpPr>
            <a:spLocks noGrp="1"/>
          </p:cNvSpPr>
          <p:nvPr>
            <p:ph idx="1"/>
          </p:nvPr>
        </p:nvSpPr>
        <p:spPr>
          <a:xfrm>
            <a:off x="914400" y="1825625"/>
            <a:ext cx="9993086" cy="4351338"/>
          </a:xfrm>
        </p:spPr>
        <p:txBody>
          <a:bodyPr/>
          <a:lstStyle/>
          <a:p>
            <a:r>
              <a:rPr lang="en-US" dirty="0"/>
              <a:t>MAIAC is processed as a “land” product with different schedule than “atmosphere”</a:t>
            </a:r>
          </a:p>
          <a:p>
            <a:r>
              <a:rPr lang="en-US" dirty="0"/>
              <a:t>New MAIAC version (MODIS) for Collection 6.1 beginning within next few months</a:t>
            </a:r>
          </a:p>
          <a:p>
            <a:r>
              <a:rPr lang="en-US" dirty="0"/>
              <a:t>Improved regional aerosol models to correct low bias at high AOD</a:t>
            </a:r>
          </a:p>
        </p:txBody>
      </p:sp>
    </p:spTree>
    <p:extLst>
      <p:ext uri="{BB962C8B-B14F-4D97-AF65-F5344CB8AC3E}">
        <p14:creationId xmlns:p14="http://schemas.microsoft.com/office/powerpoint/2010/main" val="3214316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819A-5546-0441-93B0-121015AFA481}"/>
              </a:ext>
            </a:extLst>
          </p:cNvPr>
          <p:cNvSpPr>
            <a:spLocks noGrp="1"/>
          </p:cNvSpPr>
          <p:nvPr>
            <p:ph type="title"/>
          </p:nvPr>
        </p:nvSpPr>
        <p:spPr>
          <a:xfrm>
            <a:off x="838200" y="202675"/>
            <a:ext cx="10515600" cy="629285"/>
          </a:xfrm>
        </p:spPr>
        <p:txBody>
          <a:bodyPr>
            <a:normAutofit fontScale="90000"/>
          </a:bodyPr>
          <a:lstStyle/>
          <a:p>
            <a:r>
              <a:rPr lang="en-US" dirty="0"/>
              <a:t>Aerosol products as “Program of Record (</a:t>
            </a:r>
            <a:r>
              <a:rPr lang="en-US" dirty="0" err="1"/>
              <a:t>PoR</a:t>
            </a:r>
            <a:r>
              <a:rPr lang="en-US" dirty="0"/>
              <a:t>)”</a:t>
            </a:r>
          </a:p>
        </p:txBody>
      </p:sp>
      <p:sp>
        <p:nvSpPr>
          <p:cNvPr id="3" name="Content Placeholder 2">
            <a:extLst>
              <a:ext uri="{FF2B5EF4-FFF2-40B4-BE49-F238E27FC236}">
                <a16:creationId xmlns:a16="http://schemas.microsoft.com/office/drawing/2014/main" id="{2FFC2058-B8FB-A84E-9D30-81F59CDA2133}"/>
              </a:ext>
            </a:extLst>
          </p:cNvPr>
          <p:cNvSpPr>
            <a:spLocks noGrp="1"/>
          </p:cNvSpPr>
          <p:nvPr>
            <p:ph idx="1"/>
          </p:nvPr>
        </p:nvSpPr>
        <p:spPr>
          <a:xfrm>
            <a:off x="150362" y="961901"/>
            <a:ext cx="7313428" cy="5896099"/>
          </a:xfrm>
        </p:spPr>
        <p:txBody>
          <a:bodyPr>
            <a:normAutofit fontScale="77500" lnSpcReduction="20000"/>
          </a:bodyPr>
          <a:lstStyle/>
          <a:p>
            <a:r>
              <a:rPr lang="en-US" dirty="0"/>
              <a:t>The 2017 Decadal Survey (DS) suggested to NASA a mission that would research the relationship between aerosols, clouds, convection and precipitation (ACCP; </a:t>
            </a:r>
            <a:r>
              <a:rPr lang="en-US" dirty="0">
                <a:hlinkClick r:id="rId2"/>
              </a:rPr>
              <a:t>https://vac.gsfc.nasa.gov/accp/</a:t>
            </a:r>
            <a:r>
              <a:rPr lang="en-US" dirty="0"/>
              <a:t> ).  </a:t>
            </a:r>
          </a:p>
          <a:p>
            <a:r>
              <a:rPr lang="en-US" dirty="0"/>
              <a:t>Now in formulation, this mission has been initially defined as the Atmosphere Observing System (</a:t>
            </a:r>
            <a:r>
              <a:rPr lang="en-US" dirty="0" err="1"/>
              <a:t>AtmOS</a:t>
            </a:r>
            <a:r>
              <a:rPr lang="en-US" dirty="0"/>
              <a:t>).  Nominal launches of a two-part LEO system are in 2027 and 2031. </a:t>
            </a:r>
          </a:p>
          <a:p>
            <a:r>
              <a:rPr lang="en-US" dirty="0" err="1"/>
              <a:t>AtmOS</a:t>
            </a:r>
            <a:r>
              <a:rPr lang="en-US" dirty="0"/>
              <a:t> objectives include observation/understanding of air quality processes and aerosol type. </a:t>
            </a:r>
          </a:p>
          <a:p>
            <a:r>
              <a:rPr lang="en-US" dirty="0"/>
              <a:t>In addition to having state-of-the-art observing capabilities on its own, </a:t>
            </a:r>
            <a:r>
              <a:rPr lang="en-US" dirty="0" err="1"/>
              <a:t>AtmOS</a:t>
            </a:r>
            <a:r>
              <a:rPr lang="en-US" dirty="0"/>
              <a:t> will be joined by some of the operational AC/VC sensors described this week. LEO imagers (VIIRS and </a:t>
            </a:r>
            <a:r>
              <a:rPr lang="en-US" dirty="0" err="1"/>
              <a:t>METImage</a:t>
            </a:r>
            <a:r>
              <a:rPr lang="en-US" dirty="0"/>
              <a:t>) are part of this </a:t>
            </a:r>
            <a:r>
              <a:rPr lang="en-US" dirty="0" err="1"/>
              <a:t>PoR.</a:t>
            </a:r>
            <a:r>
              <a:rPr lang="en-US" dirty="0"/>
              <a:t>  </a:t>
            </a:r>
          </a:p>
          <a:p>
            <a:r>
              <a:rPr lang="en-US" dirty="0" err="1"/>
              <a:t>PoR</a:t>
            </a:r>
            <a:r>
              <a:rPr lang="en-US" dirty="0"/>
              <a:t> observations will help inform </a:t>
            </a:r>
            <a:r>
              <a:rPr lang="en-US" dirty="0" err="1"/>
              <a:t>AtmOS</a:t>
            </a:r>
            <a:r>
              <a:rPr lang="en-US" dirty="0"/>
              <a:t> science, both as Level 2 products to constrain/context and Level 1 observations for joint inversion. </a:t>
            </a:r>
          </a:p>
          <a:p>
            <a:r>
              <a:rPr lang="en-US" dirty="0"/>
              <a:t>VIIRS and and </a:t>
            </a:r>
            <a:r>
              <a:rPr lang="en-US" dirty="0" err="1"/>
              <a:t>METImage</a:t>
            </a:r>
            <a:r>
              <a:rPr lang="en-US" dirty="0"/>
              <a:t> will also help to meet objectives for the near-future Plankton, Aerosol, Cloud, ocean Ecosystem (PACE) mission (launch in 2022?): </a:t>
            </a:r>
            <a:r>
              <a:rPr lang="en-US" dirty="0">
                <a:hlinkClick r:id="rId3"/>
              </a:rPr>
              <a:t>https://pace.oceansciences.org/home.htm</a:t>
            </a:r>
            <a:r>
              <a:rPr lang="en-US" dirty="0"/>
              <a:t> </a:t>
            </a:r>
          </a:p>
          <a:p>
            <a:endParaRPr lang="en-US" dirty="0"/>
          </a:p>
          <a:p>
            <a:endParaRPr lang="en-US" dirty="0"/>
          </a:p>
        </p:txBody>
      </p:sp>
      <p:pic>
        <p:nvPicPr>
          <p:cNvPr id="4" name="Picture 3">
            <a:extLst>
              <a:ext uri="{FF2B5EF4-FFF2-40B4-BE49-F238E27FC236}">
                <a16:creationId xmlns:a16="http://schemas.microsoft.com/office/drawing/2014/main" id="{2D5532CB-BAF8-B048-A620-60AA35DB1D5D}"/>
              </a:ext>
            </a:extLst>
          </p:cNvPr>
          <p:cNvPicPr>
            <a:picLocks noChangeAspect="1"/>
          </p:cNvPicPr>
          <p:nvPr/>
        </p:nvPicPr>
        <p:blipFill>
          <a:blip r:embed="rId4"/>
          <a:stretch>
            <a:fillRect/>
          </a:stretch>
        </p:blipFill>
        <p:spPr>
          <a:xfrm>
            <a:off x="7566660" y="1607153"/>
            <a:ext cx="4474978" cy="2933179"/>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A3C0A3E3-EB70-7C48-BFA4-56F9D4A739B3}"/>
              </a:ext>
            </a:extLst>
          </p:cNvPr>
          <p:cNvPicPr>
            <a:picLocks noChangeAspect="1"/>
          </p:cNvPicPr>
          <p:nvPr/>
        </p:nvPicPr>
        <p:blipFill>
          <a:blip r:embed="rId5"/>
          <a:stretch>
            <a:fillRect/>
          </a:stretch>
        </p:blipFill>
        <p:spPr>
          <a:xfrm>
            <a:off x="7566660" y="4540332"/>
            <a:ext cx="4474978" cy="775193"/>
          </a:xfrm>
          <a:prstGeom prst="rect">
            <a:avLst/>
          </a:prstGeom>
        </p:spPr>
      </p:pic>
      <p:sp>
        <p:nvSpPr>
          <p:cNvPr id="6" name="TextBox 5">
            <a:extLst>
              <a:ext uri="{FF2B5EF4-FFF2-40B4-BE49-F238E27FC236}">
                <a16:creationId xmlns:a16="http://schemas.microsoft.com/office/drawing/2014/main" id="{3C3F3C39-19AA-9546-95D6-9C5213790675}"/>
              </a:ext>
            </a:extLst>
          </p:cNvPr>
          <p:cNvSpPr txBox="1"/>
          <p:nvPr/>
        </p:nvSpPr>
        <p:spPr>
          <a:xfrm>
            <a:off x="7749952" y="1110491"/>
            <a:ext cx="4108393" cy="646331"/>
          </a:xfrm>
          <a:prstGeom prst="rect">
            <a:avLst/>
          </a:prstGeom>
          <a:noFill/>
        </p:spPr>
        <p:txBody>
          <a:bodyPr wrap="square" rtlCol="0">
            <a:spAutoFit/>
          </a:bodyPr>
          <a:lstStyle/>
          <a:p>
            <a:r>
              <a:rPr lang="en-US" dirty="0"/>
              <a:t>Nominal meteorological  satellite system in mid 2020s (some of which are AC/VC)</a:t>
            </a:r>
          </a:p>
        </p:txBody>
      </p:sp>
    </p:spTree>
    <p:extLst>
      <p:ext uri="{BB962C8B-B14F-4D97-AF65-F5344CB8AC3E}">
        <p14:creationId xmlns:p14="http://schemas.microsoft.com/office/powerpoint/2010/main" val="3532999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DF89-AA17-964E-ABBA-D4340B9685E8}"/>
              </a:ext>
            </a:extLst>
          </p:cNvPr>
          <p:cNvSpPr>
            <a:spLocks noGrp="1"/>
          </p:cNvSpPr>
          <p:nvPr>
            <p:ph type="title"/>
          </p:nvPr>
        </p:nvSpPr>
        <p:spPr>
          <a:xfrm>
            <a:off x="838200" y="365125"/>
            <a:ext cx="10515600" cy="366395"/>
          </a:xfrm>
        </p:spPr>
        <p:txBody>
          <a:bodyPr>
            <a:normAutofit fontScale="90000"/>
          </a:bodyPr>
          <a:lstStyle/>
          <a:p>
            <a:r>
              <a:rPr lang="en-US" dirty="0"/>
              <a:t>Conclusion</a:t>
            </a:r>
          </a:p>
        </p:txBody>
      </p:sp>
      <p:sp>
        <p:nvSpPr>
          <p:cNvPr id="4" name="TextBox 3">
            <a:extLst>
              <a:ext uri="{FF2B5EF4-FFF2-40B4-BE49-F238E27FC236}">
                <a16:creationId xmlns:a16="http://schemas.microsoft.com/office/drawing/2014/main" id="{AB847D87-02BE-7742-8438-BA2BF8B08207}"/>
              </a:ext>
            </a:extLst>
          </p:cNvPr>
          <p:cNvSpPr txBox="1"/>
          <p:nvPr/>
        </p:nvSpPr>
        <p:spPr>
          <a:xfrm>
            <a:off x="731520" y="1512074"/>
            <a:ext cx="10043160" cy="440120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3 LEO sensors (MODIS, VIIRS and </a:t>
            </a:r>
            <a:r>
              <a:rPr lang="en-US" sz="2000" b="1" dirty="0" err="1"/>
              <a:t>METImage</a:t>
            </a:r>
            <a:r>
              <a:rPr lang="en-US" sz="2000" b="1" dirty="0"/>
              <a:t>)</a:t>
            </a:r>
          </a:p>
          <a:p>
            <a:pPr marL="742950" lvl="1" indent="-285750">
              <a:buFont typeface="Arial" panose="020B0604020202020204" pitchFamily="34" charset="0"/>
              <a:buChar char="•"/>
            </a:pPr>
            <a:r>
              <a:rPr lang="en-US" sz="2000" dirty="0"/>
              <a:t>On 4 current satellites (Terra, Aqua, Suomi-NPP and NOAA20)</a:t>
            </a:r>
          </a:p>
          <a:p>
            <a:pPr marL="742950" lvl="1" indent="-285750">
              <a:buFont typeface="Arial" panose="020B0604020202020204" pitchFamily="34" charset="0"/>
              <a:buChar char="•"/>
            </a:pPr>
            <a:r>
              <a:rPr lang="en-US" sz="2000" dirty="0"/>
              <a:t>On future satellites (JPSS-2,3 and 4 and Metop-SG-A1, 2 and 3)</a:t>
            </a:r>
          </a:p>
          <a:p>
            <a:pPr marL="742950" lvl="1" indent="-285750">
              <a:buFont typeface="Arial" panose="020B0604020202020204" pitchFamily="34" charset="0"/>
              <a:buChar char="•"/>
            </a:pPr>
            <a:r>
              <a:rPr lang="en-US" sz="2000" dirty="0"/>
              <a:t>Polar-orbiting, low earth orbit (LEO)</a:t>
            </a:r>
          </a:p>
          <a:p>
            <a:endParaRPr lang="en-US" sz="2000" dirty="0"/>
          </a:p>
          <a:p>
            <a:pPr marL="285750" indent="-285750">
              <a:buFont typeface="Arial" panose="020B0604020202020204" pitchFamily="34" charset="0"/>
              <a:buChar char="•"/>
            </a:pPr>
            <a:r>
              <a:rPr lang="en-US" sz="2000" dirty="0"/>
              <a:t>Many algorithms </a:t>
            </a:r>
            <a:r>
              <a:rPr lang="en-US" sz="2000" dirty="0">
                <a:sym typeface="Wingdings" pitchFamily="2" charset="2"/>
              </a:rPr>
              <a:t> Many products</a:t>
            </a:r>
          </a:p>
          <a:p>
            <a:pPr marL="285750" indent="-285750">
              <a:buFont typeface="Arial" panose="020B0604020202020204" pitchFamily="34" charset="0"/>
              <a:buChar char="•"/>
            </a:pPr>
            <a:r>
              <a:rPr lang="en-US" sz="2000" dirty="0">
                <a:sym typeface="Wingdings" pitchFamily="2" charset="2"/>
              </a:rPr>
              <a:t>In slide deck:</a:t>
            </a:r>
          </a:p>
          <a:p>
            <a:pPr marL="742950" lvl="1" indent="-285750">
              <a:buFont typeface="Arial" panose="020B0604020202020204" pitchFamily="34" charset="0"/>
              <a:buChar char="•"/>
            </a:pPr>
            <a:r>
              <a:rPr lang="en-US" sz="2000" dirty="0">
                <a:sym typeface="Wingdings" pitchFamily="2" charset="2"/>
              </a:rPr>
              <a:t>Status of twin MODIS including constellation exits</a:t>
            </a:r>
          </a:p>
          <a:p>
            <a:pPr marL="742950" lvl="1" indent="-285750">
              <a:buFont typeface="Arial" panose="020B0604020202020204" pitchFamily="34" charset="0"/>
              <a:buChar char="•"/>
            </a:pPr>
            <a:r>
              <a:rPr lang="en-US" sz="2000" dirty="0">
                <a:sym typeface="Wingdings" pitchFamily="2" charset="2"/>
              </a:rPr>
              <a:t>Status of twin VIIRS</a:t>
            </a:r>
          </a:p>
          <a:p>
            <a:pPr marL="742950" lvl="1" indent="-285750">
              <a:buFont typeface="Arial" panose="020B0604020202020204" pitchFamily="34" charset="0"/>
              <a:buChar char="•"/>
            </a:pPr>
            <a:r>
              <a:rPr lang="en-US" sz="2000" dirty="0">
                <a:sym typeface="Wingdings" pitchFamily="2" charset="2"/>
              </a:rPr>
              <a:t>Dark Target algorithm/product updates (MODIS &amp; VIIRS)</a:t>
            </a:r>
          </a:p>
          <a:p>
            <a:pPr marL="742950" lvl="1" indent="-285750">
              <a:buFont typeface="Arial" panose="020B0604020202020204" pitchFamily="34" charset="0"/>
              <a:buChar char="•"/>
            </a:pPr>
            <a:r>
              <a:rPr lang="en-US" sz="2000" dirty="0">
                <a:sym typeface="Wingdings" pitchFamily="2" charset="2"/>
              </a:rPr>
              <a:t>Deep Blue algorithm/product update (MODIS &amp; VIIRS)</a:t>
            </a:r>
          </a:p>
          <a:p>
            <a:pPr marL="742950" lvl="1" indent="-285750">
              <a:buFont typeface="Arial" panose="020B0604020202020204" pitchFamily="34" charset="0"/>
              <a:buChar char="•"/>
            </a:pPr>
            <a:r>
              <a:rPr lang="en-US" sz="2000" dirty="0">
                <a:sym typeface="Wingdings" pitchFamily="2" charset="2"/>
              </a:rPr>
              <a:t>MAIAC update (MODIS)</a:t>
            </a:r>
          </a:p>
          <a:p>
            <a:pPr marL="285750" indent="-285750">
              <a:buFont typeface="Arial" panose="020B0604020202020204" pitchFamily="34" charset="0"/>
              <a:buChar char="•"/>
            </a:pPr>
            <a:r>
              <a:rPr lang="en-US" sz="2000" dirty="0">
                <a:sym typeface="Wingdings" pitchFamily="2" charset="2"/>
              </a:rPr>
              <a:t>Program of Record for NASA’s Decadal Survey Missions</a:t>
            </a:r>
          </a:p>
          <a:p>
            <a:pPr marL="285750" indent="-285750">
              <a:buFont typeface="Arial" panose="020B0604020202020204" pitchFamily="34" charset="0"/>
              <a:buChar char="•"/>
            </a:pPr>
            <a:endParaRPr lang="en-US" sz="2000" dirty="0">
              <a:sym typeface="Wingdings" pitchFamily="2" charset="2"/>
            </a:endParaRPr>
          </a:p>
        </p:txBody>
      </p:sp>
    </p:spTree>
    <p:extLst>
      <p:ext uri="{BB962C8B-B14F-4D97-AF65-F5344CB8AC3E}">
        <p14:creationId xmlns:p14="http://schemas.microsoft.com/office/powerpoint/2010/main" val="2009595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763D-AF2F-D245-83DE-DDFE5BCB3276}"/>
              </a:ext>
            </a:extLst>
          </p:cNvPr>
          <p:cNvSpPr>
            <a:spLocks noGrp="1"/>
          </p:cNvSpPr>
          <p:nvPr>
            <p:ph type="title"/>
          </p:nvPr>
        </p:nvSpPr>
        <p:spPr>
          <a:xfrm>
            <a:off x="838200" y="365125"/>
            <a:ext cx="3377540" cy="629285"/>
          </a:xfrm>
        </p:spPr>
        <p:txBody>
          <a:bodyPr>
            <a:normAutofit fontScale="90000"/>
          </a:bodyPr>
          <a:lstStyle/>
          <a:p>
            <a:r>
              <a:rPr lang="en-US" dirty="0"/>
              <a:t>Three sensors</a:t>
            </a:r>
          </a:p>
        </p:txBody>
      </p:sp>
      <p:pic>
        <p:nvPicPr>
          <p:cNvPr id="6" name="Picture 5">
            <a:extLst>
              <a:ext uri="{FF2B5EF4-FFF2-40B4-BE49-F238E27FC236}">
                <a16:creationId xmlns:a16="http://schemas.microsoft.com/office/drawing/2014/main" id="{52DE32A1-13F8-4B43-A032-6E41E5EE075C}"/>
              </a:ext>
            </a:extLst>
          </p:cNvPr>
          <p:cNvPicPr>
            <a:picLocks noChangeAspect="1"/>
          </p:cNvPicPr>
          <p:nvPr/>
        </p:nvPicPr>
        <p:blipFill>
          <a:blip r:embed="rId2"/>
          <a:stretch>
            <a:fillRect/>
          </a:stretch>
        </p:blipFill>
        <p:spPr>
          <a:xfrm>
            <a:off x="7179476" y="577913"/>
            <a:ext cx="4143218" cy="5946413"/>
          </a:xfrm>
          <a:prstGeom prst="rect">
            <a:avLst/>
          </a:prstGeom>
        </p:spPr>
      </p:pic>
      <p:sp>
        <p:nvSpPr>
          <p:cNvPr id="7" name="TextBox 6">
            <a:extLst>
              <a:ext uri="{FF2B5EF4-FFF2-40B4-BE49-F238E27FC236}">
                <a16:creationId xmlns:a16="http://schemas.microsoft.com/office/drawing/2014/main" id="{4C43D74E-90F8-D743-85ED-A280FD5CD6AC}"/>
              </a:ext>
            </a:extLst>
          </p:cNvPr>
          <p:cNvSpPr txBox="1"/>
          <p:nvPr/>
        </p:nvSpPr>
        <p:spPr>
          <a:xfrm>
            <a:off x="8211145" y="180459"/>
            <a:ext cx="3287435" cy="646331"/>
          </a:xfrm>
          <a:prstGeom prst="rect">
            <a:avLst/>
          </a:prstGeom>
          <a:noFill/>
        </p:spPr>
        <p:txBody>
          <a:bodyPr wrap="square" rtlCol="0">
            <a:spAutoFit/>
          </a:bodyPr>
          <a:lstStyle/>
          <a:p>
            <a:r>
              <a:rPr lang="en-US" dirty="0"/>
              <a:t>MODIS        VIIRS         </a:t>
            </a:r>
            <a:r>
              <a:rPr lang="en-US" dirty="0" err="1"/>
              <a:t>METImage</a:t>
            </a:r>
            <a:r>
              <a:rPr lang="en-US" dirty="0"/>
              <a:t>	</a:t>
            </a:r>
          </a:p>
        </p:txBody>
      </p:sp>
      <p:sp>
        <p:nvSpPr>
          <p:cNvPr id="8" name="TextBox 7">
            <a:extLst>
              <a:ext uri="{FF2B5EF4-FFF2-40B4-BE49-F238E27FC236}">
                <a16:creationId xmlns:a16="http://schemas.microsoft.com/office/drawing/2014/main" id="{AEF61AD4-6F88-E342-8154-61EE6E29882B}"/>
              </a:ext>
            </a:extLst>
          </p:cNvPr>
          <p:cNvSpPr txBox="1"/>
          <p:nvPr/>
        </p:nvSpPr>
        <p:spPr>
          <a:xfrm>
            <a:off x="628650" y="1680210"/>
            <a:ext cx="558927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Similar swath width (~2300-3000 km)</a:t>
            </a:r>
          </a:p>
          <a:p>
            <a:pPr marL="285750" indent="-285750">
              <a:buFont typeface="Arial" panose="020B0604020202020204" pitchFamily="34" charset="0"/>
              <a:buChar char="•"/>
            </a:pPr>
            <a:r>
              <a:rPr lang="en-US" dirty="0"/>
              <a:t>Similar spatial resolution (~0.5 km)</a:t>
            </a:r>
          </a:p>
          <a:p>
            <a:pPr marL="285750" indent="-285750">
              <a:buFont typeface="Arial" panose="020B0604020202020204" pitchFamily="34" charset="0"/>
              <a:buChar char="•"/>
            </a:pPr>
            <a:r>
              <a:rPr lang="en-US" dirty="0"/>
              <a:t>Similar spectral range (VIS/NIR/SWIR/TIR)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Spectrally:  MODIS &gt; VIIRS &gt; </a:t>
            </a:r>
            <a:r>
              <a:rPr lang="en-US" dirty="0" err="1"/>
              <a:t>METImage</a:t>
            </a:r>
            <a:endParaRPr lang="en-US" dirty="0"/>
          </a:p>
          <a:p>
            <a:pPr marL="285750" indent="-285750">
              <a:buFont typeface="Arial" panose="020B0604020202020204" pitchFamily="34" charset="0"/>
              <a:buChar char="•"/>
            </a:pPr>
            <a:r>
              <a:rPr lang="en-US" dirty="0"/>
              <a:t>VIIRS missing key water vapor and IR bands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71232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763D-AF2F-D245-83DE-DDFE5BCB3276}"/>
              </a:ext>
            </a:extLst>
          </p:cNvPr>
          <p:cNvSpPr>
            <a:spLocks noGrp="1"/>
          </p:cNvSpPr>
          <p:nvPr>
            <p:ph type="title"/>
          </p:nvPr>
        </p:nvSpPr>
        <p:spPr>
          <a:xfrm>
            <a:off x="541020" y="216535"/>
            <a:ext cx="10515600" cy="915035"/>
          </a:xfrm>
        </p:spPr>
        <p:txBody>
          <a:bodyPr/>
          <a:lstStyle/>
          <a:p>
            <a:r>
              <a:rPr lang="en-US" dirty="0"/>
              <a:t>Status of MODIS: </a:t>
            </a:r>
          </a:p>
        </p:txBody>
      </p:sp>
      <p:sp>
        <p:nvSpPr>
          <p:cNvPr id="3" name="Content Placeholder 2">
            <a:extLst>
              <a:ext uri="{FF2B5EF4-FFF2-40B4-BE49-F238E27FC236}">
                <a16:creationId xmlns:a16="http://schemas.microsoft.com/office/drawing/2014/main" id="{A21F51C3-C09B-DC48-9CB3-6CA57ED6414A}"/>
              </a:ext>
            </a:extLst>
          </p:cNvPr>
          <p:cNvSpPr>
            <a:spLocks noGrp="1"/>
          </p:cNvSpPr>
          <p:nvPr>
            <p:ph idx="1"/>
          </p:nvPr>
        </p:nvSpPr>
        <p:spPr>
          <a:xfrm>
            <a:off x="758190" y="1253331"/>
            <a:ext cx="10515600" cy="4351338"/>
          </a:xfrm>
        </p:spPr>
        <p:txBody>
          <a:bodyPr/>
          <a:lstStyle/>
          <a:p>
            <a:r>
              <a:rPr lang="en-US" dirty="0"/>
              <a:t>After 21+ years, MODIS on Terra appears to be in nominal operations</a:t>
            </a:r>
          </a:p>
          <a:p>
            <a:pPr lvl="1"/>
            <a:r>
              <a:rPr lang="en-US" dirty="0"/>
              <a:t>Onboard calibration has been an issue since 2003, due to mechanical failure of solar diffuser (SD) door. </a:t>
            </a:r>
          </a:p>
          <a:p>
            <a:pPr lvl="1"/>
            <a:r>
              <a:rPr lang="en-US" dirty="0"/>
              <a:t>MODIS Characterization Support Team (MCST) relying more heavily on ground-based vicarious calibration and pseudo-invariant desert targets</a:t>
            </a:r>
          </a:p>
          <a:p>
            <a:pPr lvl="1"/>
            <a:r>
              <a:rPr lang="en-US" dirty="0"/>
              <a:t>Some recent issues with onboard data storage, so some data loss at night near poles (not an issue for day-time aerosol retrieval). </a:t>
            </a:r>
          </a:p>
          <a:p>
            <a:pPr lvl="1"/>
            <a:endParaRPr lang="en-US" dirty="0"/>
          </a:p>
          <a:p>
            <a:r>
              <a:rPr lang="en-US" dirty="0"/>
              <a:t>After 19+ years, MODIS on Aqua also in nominal operations. </a:t>
            </a:r>
          </a:p>
          <a:p>
            <a:pPr lvl="1"/>
            <a:r>
              <a:rPr lang="en-US" dirty="0"/>
              <a:t>SD door mechanical operation also becoming a concern. </a:t>
            </a:r>
          </a:p>
          <a:p>
            <a:pPr lvl="1"/>
            <a:r>
              <a:rPr lang="en-US" dirty="0"/>
              <a:t>Some recent issues with data formatter, so direct broadcast data used instead</a:t>
            </a:r>
          </a:p>
        </p:txBody>
      </p:sp>
      <p:sp>
        <p:nvSpPr>
          <p:cNvPr id="4" name="TextBox 3">
            <a:extLst>
              <a:ext uri="{FF2B5EF4-FFF2-40B4-BE49-F238E27FC236}">
                <a16:creationId xmlns:a16="http://schemas.microsoft.com/office/drawing/2014/main" id="{D2BF8B37-BEDA-AD44-B19E-109DD0BEA6DE}"/>
              </a:ext>
            </a:extLst>
          </p:cNvPr>
          <p:cNvSpPr txBox="1"/>
          <p:nvPr/>
        </p:nvSpPr>
        <p:spPr>
          <a:xfrm>
            <a:off x="4663440" y="6057900"/>
            <a:ext cx="7126759" cy="369332"/>
          </a:xfrm>
          <a:prstGeom prst="rect">
            <a:avLst/>
          </a:prstGeom>
          <a:noFill/>
        </p:spPr>
        <p:txBody>
          <a:bodyPr wrap="none" rtlCol="0">
            <a:spAutoFit/>
          </a:bodyPr>
          <a:lstStyle/>
          <a:p>
            <a:r>
              <a:rPr lang="en-US" dirty="0"/>
              <a:t>(from Daniel Link talk presented at Feb 2021 MODIS Calibration meeting). </a:t>
            </a:r>
          </a:p>
        </p:txBody>
      </p:sp>
    </p:spTree>
    <p:extLst>
      <p:ext uri="{BB962C8B-B14F-4D97-AF65-F5344CB8AC3E}">
        <p14:creationId xmlns:p14="http://schemas.microsoft.com/office/powerpoint/2010/main" val="2615927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763D-AF2F-D245-83DE-DDFE5BCB3276}"/>
              </a:ext>
            </a:extLst>
          </p:cNvPr>
          <p:cNvSpPr>
            <a:spLocks noGrp="1"/>
          </p:cNvSpPr>
          <p:nvPr>
            <p:ph type="title"/>
          </p:nvPr>
        </p:nvSpPr>
        <p:spPr>
          <a:xfrm>
            <a:off x="541020" y="216535"/>
            <a:ext cx="10515600" cy="740213"/>
          </a:xfrm>
        </p:spPr>
        <p:txBody>
          <a:bodyPr/>
          <a:lstStyle/>
          <a:p>
            <a:r>
              <a:rPr lang="en-US" dirty="0"/>
              <a:t>MODIS calibration and constellation “exits”: </a:t>
            </a:r>
          </a:p>
        </p:txBody>
      </p:sp>
      <p:sp>
        <p:nvSpPr>
          <p:cNvPr id="4" name="TextBox 3">
            <a:extLst>
              <a:ext uri="{FF2B5EF4-FFF2-40B4-BE49-F238E27FC236}">
                <a16:creationId xmlns:a16="http://schemas.microsoft.com/office/drawing/2014/main" id="{D2BF8B37-BEDA-AD44-B19E-109DD0BEA6DE}"/>
              </a:ext>
            </a:extLst>
          </p:cNvPr>
          <p:cNvSpPr txBox="1"/>
          <p:nvPr/>
        </p:nvSpPr>
        <p:spPr>
          <a:xfrm>
            <a:off x="4844348" y="6456799"/>
            <a:ext cx="7347652" cy="369332"/>
          </a:xfrm>
          <a:prstGeom prst="rect">
            <a:avLst/>
          </a:prstGeom>
          <a:noFill/>
        </p:spPr>
        <p:txBody>
          <a:bodyPr wrap="none" rtlCol="0">
            <a:spAutoFit/>
          </a:bodyPr>
          <a:lstStyle/>
          <a:p>
            <a:r>
              <a:rPr lang="en-US" dirty="0"/>
              <a:t>(from talk presented by Daniel Link at Feb 2021 MODIS Calibration meeting). </a:t>
            </a:r>
          </a:p>
        </p:txBody>
      </p:sp>
      <p:sp>
        <p:nvSpPr>
          <p:cNvPr id="8" name="TextBox 7">
            <a:extLst>
              <a:ext uri="{FF2B5EF4-FFF2-40B4-BE49-F238E27FC236}">
                <a16:creationId xmlns:a16="http://schemas.microsoft.com/office/drawing/2014/main" id="{76B9D062-4818-C84E-81EC-EF82A6E5D93E}"/>
              </a:ext>
            </a:extLst>
          </p:cNvPr>
          <p:cNvSpPr txBox="1"/>
          <p:nvPr/>
        </p:nvSpPr>
        <p:spPr>
          <a:xfrm>
            <a:off x="406462" y="862629"/>
            <a:ext cx="5392358" cy="4401205"/>
          </a:xfrm>
          <a:prstGeom prst="rect">
            <a:avLst/>
          </a:prstGeom>
          <a:noFill/>
        </p:spPr>
        <p:txBody>
          <a:bodyPr wrap="square" lIns="91440" tIns="45720" rIns="91440" bIns="45720" rtlCol="0" anchor="t">
            <a:spAutoFit/>
          </a:bodyPr>
          <a:lstStyle/>
          <a:p>
            <a:pPr algn="ctr"/>
            <a:r>
              <a:rPr lang="en-US" sz="2800" b="1" dirty="0">
                <a:solidFill>
                  <a:srgbClr val="00B0F0"/>
                </a:solidFill>
              </a:rPr>
              <a:t>Aqua</a:t>
            </a:r>
            <a:endParaRPr lang="en-US" dirty="0"/>
          </a:p>
          <a:p>
            <a:endParaRPr lang="en-US" dirty="0"/>
          </a:p>
          <a:p>
            <a:r>
              <a:rPr lang="en-US" u="sng" dirty="0"/>
              <a:t>Before Constellation Exit</a:t>
            </a:r>
            <a:endParaRPr lang="en-US" u="sng" dirty="0">
              <a:cs typeface="Calibri"/>
            </a:endParaRPr>
          </a:p>
          <a:p>
            <a:pPr marL="285750" indent="-285750">
              <a:buFont typeface="Arial" panose="020B0604020202020204" pitchFamily="34" charset="0"/>
              <a:buChar char="•"/>
            </a:pPr>
            <a:r>
              <a:rPr lang="en-US" dirty="0"/>
              <a:t>Continue nominal calibration schedule</a:t>
            </a:r>
            <a:endParaRPr lang="en-US" dirty="0">
              <a:cs typeface="Calibri"/>
            </a:endParaRPr>
          </a:p>
          <a:p>
            <a:pPr marL="285750" indent="-285750">
              <a:buFont typeface="Arial" panose="020B0604020202020204" pitchFamily="34" charset="0"/>
              <a:buChar char="•"/>
            </a:pPr>
            <a:r>
              <a:rPr lang="en-US" dirty="0"/>
              <a:t>SRCA full-orbit radiometric – October 2021</a:t>
            </a:r>
            <a:endParaRPr lang="en-US" dirty="0">
              <a:cs typeface="Calibri"/>
            </a:endParaRPr>
          </a:p>
          <a:p>
            <a:pPr marL="285750" indent="-285750">
              <a:buFont typeface="Arial" panose="020B0604020202020204" pitchFamily="34" charset="0"/>
              <a:buChar char="•"/>
            </a:pPr>
            <a:r>
              <a:rPr lang="en-US" dirty="0"/>
              <a:t>Aqua Pitch Maneuver – September 23, 2021</a:t>
            </a:r>
            <a:endParaRPr lang="en-US" dirty="0">
              <a:cs typeface="Calibri"/>
            </a:endParaRPr>
          </a:p>
          <a:p>
            <a:pPr marL="285750" indent="-285750">
              <a:buFont typeface="Arial" panose="020B0604020202020204" pitchFamily="34" charset="0"/>
              <a:buChar char="•"/>
            </a:pPr>
            <a:r>
              <a:rPr lang="en-US" dirty="0"/>
              <a:t>End of Constellation calibration panel</a:t>
            </a:r>
            <a:endParaRPr lang="en-US" dirty="0">
              <a:cs typeface="Calibri"/>
            </a:endParaRPr>
          </a:p>
          <a:p>
            <a:pPr marL="285750" indent="-285750">
              <a:buFont typeface="Arial" panose="020B0604020202020204" pitchFamily="34" charset="0"/>
              <a:buChar char="•"/>
            </a:pPr>
            <a:endParaRPr lang="en-US" dirty="0"/>
          </a:p>
          <a:p>
            <a:pPr algn="ctr"/>
            <a:r>
              <a:rPr lang="en-US" b="1" u="sng" dirty="0">
                <a:solidFill>
                  <a:srgbClr val="00B0F0"/>
                </a:solidFill>
              </a:rPr>
              <a:t>Constellation Exit – January 4, 2022</a:t>
            </a:r>
            <a:endParaRPr lang="en-US" b="1" u="sng" dirty="0">
              <a:solidFill>
                <a:srgbClr val="00B0F0"/>
              </a:solidFill>
              <a:cs typeface="Calibri"/>
            </a:endParaRPr>
          </a:p>
          <a:p>
            <a:pPr marL="285750" indent="-285750">
              <a:buFont typeface="Arial" panose="020B0604020202020204" pitchFamily="34" charset="0"/>
              <a:buChar char="•"/>
            </a:pPr>
            <a:endParaRPr lang="en-US" dirty="0"/>
          </a:p>
          <a:p>
            <a:r>
              <a:rPr lang="en-US" u="sng" dirty="0"/>
              <a:t>After Constellation Exit</a:t>
            </a:r>
            <a:endParaRPr lang="en-US" u="sng" dirty="0">
              <a:cs typeface="Calibri"/>
            </a:endParaRPr>
          </a:p>
          <a:p>
            <a:pPr marL="285750" indent="-285750">
              <a:buFont typeface="Arial" panose="020B0604020202020204" pitchFamily="34" charset="0"/>
              <a:buChar char="•"/>
            </a:pPr>
            <a:r>
              <a:rPr lang="en-US" dirty="0"/>
              <a:t>Start of Extended Mission calibration panel (SD/SDSM, SRCA, PV </a:t>
            </a:r>
            <a:r>
              <a:rPr lang="en-US" dirty="0" err="1"/>
              <a:t>Ecal</a:t>
            </a:r>
            <a:r>
              <a:rPr lang="en-US" dirty="0"/>
              <a:t>)</a:t>
            </a:r>
            <a:endParaRPr lang="en-US" dirty="0">
              <a:cs typeface="Calibri"/>
            </a:endParaRPr>
          </a:p>
          <a:p>
            <a:pPr marL="285750" indent="-285750">
              <a:buFont typeface="Arial" panose="020B0604020202020204" pitchFamily="34" charset="0"/>
              <a:buChar char="•"/>
            </a:pPr>
            <a:r>
              <a:rPr lang="en-US" dirty="0"/>
              <a:t>Continue nominal calibration schedule</a:t>
            </a:r>
            <a:endParaRPr lang="en-US" dirty="0">
              <a:cs typeface="Calibri"/>
            </a:endParaRPr>
          </a:p>
          <a:p>
            <a:pPr marL="285750" indent="-285750">
              <a:buFont typeface="Arial" panose="020B0604020202020204" pitchFamily="34" charset="0"/>
              <a:buChar char="•"/>
            </a:pPr>
            <a:r>
              <a:rPr lang="en-US" dirty="0"/>
              <a:t>SRCA low mode radiometric</a:t>
            </a:r>
            <a:endParaRPr lang="en-US" dirty="0">
              <a:cs typeface="Calibri"/>
            </a:endParaRPr>
          </a:p>
        </p:txBody>
      </p:sp>
      <p:sp>
        <p:nvSpPr>
          <p:cNvPr id="9" name="TextBox 8">
            <a:extLst>
              <a:ext uri="{FF2B5EF4-FFF2-40B4-BE49-F238E27FC236}">
                <a16:creationId xmlns:a16="http://schemas.microsoft.com/office/drawing/2014/main" id="{504A2E41-6D21-C44E-ACA4-B6B510C99492}"/>
              </a:ext>
            </a:extLst>
          </p:cNvPr>
          <p:cNvSpPr txBox="1"/>
          <p:nvPr/>
        </p:nvSpPr>
        <p:spPr>
          <a:xfrm>
            <a:off x="6393180" y="956748"/>
            <a:ext cx="5257800" cy="4124206"/>
          </a:xfrm>
          <a:prstGeom prst="rect">
            <a:avLst/>
          </a:prstGeom>
          <a:noFill/>
        </p:spPr>
        <p:txBody>
          <a:bodyPr wrap="square" lIns="91440" tIns="45720" rIns="91440" bIns="45720" rtlCol="0" anchor="t">
            <a:spAutoFit/>
          </a:bodyPr>
          <a:lstStyle/>
          <a:p>
            <a:pPr algn="ctr"/>
            <a:r>
              <a:rPr lang="en-US" sz="2800" b="1" dirty="0">
                <a:solidFill>
                  <a:srgbClr val="00B050"/>
                </a:solidFill>
              </a:rPr>
              <a:t>Terra</a:t>
            </a:r>
            <a:endParaRPr lang="en-US" dirty="0"/>
          </a:p>
          <a:p>
            <a:endParaRPr lang="en-US" dirty="0"/>
          </a:p>
          <a:p>
            <a:r>
              <a:rPr lang="en-US" u="sng" dirty="0"/>
              <a:t>Before Constellation Exit</a:t>
            </a:r>
            <a:endParaRPr lang="en-US" u="sng" dirty="0">
              <a:cs typeface="Calibri"/>
            </a:endParaRPr>
          </a:p>
          <a:p>
            <a:pPr marL="285750" indent="-285750">
              <a:buFont typeface="Arial" panose="020B0604020202020204" pitchFamily="34" charset="0"/>
              <a:buChar char="•"/>
            </a:pPr>
            <a:r>
              <a:rPr lang="en-US" dirty="0"/>
              <a:t>Continue nominal calibration schedule</a:t>
            </a:r>
            <a:endParaRPr lang="en-US" dirty="0">
              <a:cs typeface="Calibri"/>
            </a:endParaRPr>
          </a:p>
          <a:p>
            <a:pPr marL="285750" indent="-285750">
              <a:buFont typeface="Arial" panose="020B0604020202020204" pitchFamily="34" charset="0"/>
              <a:buChar char="•"/>
            </a:pPr>
            <a:r>
              <a:rPr lang="en-US" dirty="0"/>
              <a:t>SRCA full-orbit radiometric – May 2022</a:t>
            </a:r>
            <a:endParaRPr lang="en-US" dirty="0">
              <a:cs typeface="Calibri"/>
            </a:endParaRPr>
          </a:p>
          <a:p>
            <a:pPr marL="285750" indent="-285750">
              <a:buFont typeface="Arial" panose="020B0604020202020204" pitchFamily="34" charset="0"/>
              <a:buChar char="•"/>
            </a:pPr>
            <a:r>
              <a:rPr lang="en-US" dirty="0"/>
              <a:t>Investigate Opening SD Screen – June 2022</a:t>
            </a:r>
            <a:endParaRPr lang="en-US" dirty="0">
              <a:cs typeface="Calibri"/>
            </a:endParaRPr>
          </a:p>
          <a:p>
            <a:pPr marL="285750" indent="-285750">
              <a:buFont typeface="Arial" panose="020B0604020202020204" pitchFamily="34" charset="0"/>
              <a:buChar char="•"/>
            </a:pPr>
            <a:r>
              <a:rPr lang="en-US" dirty="0"/>
              <a:t>End of Constellation calibration panel</a:t>
            </a:r>
            <a:endParaRPr lang="en-US" dirty="0">
              <a:cs typeface="Calibri"/>
            </a:endParaRPr>
          </a:p>
          <a:p>
            <a:pPr marL="285750" indent="-285750">
              <a:buFont typeface="Arial" panose="020B0604020202020204" pitchFamily="34" charset="0"/>
              <a:buChar char="•"/>
            </a:pPr>
            <a:endParaRPr lang="en-US" dirty="0"/>
          </a:p>
          <a:p>
            <a:pPr algn="ctr"/>
            <a:r>
              <a:rPr lang="en-US" b="1" u="sng" dirty="0">
                <a:solidFill>
                  <a:srgbClr val="00B050"/>
                </a:solidFill>
              </a:rPr>
              <a:t>Constellation Exit - Fall 2022</a:t>
            </a:r>
            <a:endParaRPr lang="en-US" b="1" u="sng" dirty="0">
              <a:solidFill>
                <a:srgbClr val="00B050"/>
              </a:solidFill>
              <a:cs typeface="Calibri"/>
            </a:endParaRPr>
          </a:p>
          <a:p>
            <a:pPr marL="285750" indent="-285750">
              <a:buFont typeface="Arial" panose="020B0604020202020204" pitchFamily="34" charset="0"/>
              <a:buChar char="•"/>
            </a:pPr>
            <a:endParaRPr lang="en-US" dirty="0"/>
          </a:p>
          <a:p>
            <a:r>
              <a:rPr lang="en-US" u="sng" dirty="0"/>
              <a:t>After Constellation Exit</a:t>
            </a:r>
            <a:endParaRPr lang="en-US" u="sng" dirty="0">
              <a:cs typeface="Calibri"/>
            </a:endParaRPr>
          </a:p>
          <a:p>
            <a:pPr marL="285750" indent="-285750">
              <a:buFont typeface="Arial" panose="020B0604020202020204" pitchFamily="34" charset="0"/>
              <a:buChar char="•"/>
            </a:pPr>
            <a:r>
              <a:rPr lang="en-US" dirty="0"/>
              <a:t>Start of Extended Mission calibration panel (SD/SDSM, SRCA, PV </a:t>
            </a:r>
            <a:r>
              <a:rPr lang="en-US" dirty="0" err="1"/>
              <a:t>Ecal</a:t>
            </a:r>
            <a:r>
              <a:rPr lang="en-US" dirty="0"/>
              <a:t>)</a:t>
            </a:r>
            <a:endParaRPr lang="en-US" dirty="0">
              <a:cs typeface="Calibri"/>
            </a:endParaRPr>
          </a:p>
          <a:p>
            <a:pPr marL="285750" indent="-285750">
              <a:buFont typeface="Arial" panose="020B0604020202020204" pitchFamily="34" charset="0"/>
              <a:buChar char="•"/>
            </a:pPr>
            <a:r>
              <a:rPr lang="en-US" dirty="0"/>
              <a:t>Continue nominal calibration schedule</a:t>
            </a:r>
            <a:endParaRPr lang="en-US" dirty="0">
              <a:cs typeface="Calibri"/>
            </a:endParaRPr>
          </a:p>
        </p:txBody>
      </p:sp>
      <p:sp>
        <p:nvSpPr>
          <p:cNvPr id="10" name="TextBox 9">
            <a:extLst>
              <a:ext uri="{FF2B5EF4-FFF2-40B4-BE49-F238E27FC236}">
                <a16:creationId xmlns:a16="http://schemas.microsoft.com/office/drawing/2014/main" id="{9D5847FD-C0A9-C446-B058-14886BBA3405}"/>
              </a:ext>
            </a:extLst>
          </p:cNvPr>
          <p:cNvSpPr txBox="1"/>
          <p:nvPr/>
        </p:nvSpPr>
        <p:spPr>
          <a:xfrm>
            <a:off x="717419" y="5382201"/>
            <a:ext cx="10741160"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F0000"/>
                </a:solidFill>
              </a:rPr>
              <a:t>Ongoing studies for assessing how post-constellation “drifting” orbits impacts products.</a:t>
            </a:r>
          </a:p>
          <a:p>
            <a:pPr marL="285750" indent="-285750">
              <a:buFont typeface="Arial" panose="020B0604020202020204" pitchFamily="34" charset="0"/>
              <a:buChar char="•"/>
            </a:pPr>
            <a:r>
              <a:rPr lang="en-US" b="1" dirty="0">
                <a:solidFill>
                  <a:srgbClr val="FF0000"/>
                </a:solidFill>
              </a:rPr>
              <a:t>For aerosols, concerns </a:t>
            </a:r>
            <a:r>
              <a:rPr lang="en-US" b="1" dirty="0" err="1">
                <a:solidFill>
                  <a:srgbClr val="FF0000"/>
                </a:solidFill>
              </a:rPr>
              <a:t>inclide</a:t>
            </a:r>
            <a:r>
              <a:rPr lang="en-US" b="1" dirty="0">
                <a:solidFill>
                  <a:srgbClr val="FF0000"/>
                </a:solidFill>
              </a:rPr>
              <a:t> 1) changing distributions of Solar Zenith angles (and clouds).  2) Increasing darkness drifting toward dusk/dawn  3) performance of sensor?,  4) shifting sampling if diurnal cycle?  5) ?</a:t>
            </a:r>
          </a:p>
          <a:p>
            <a:pPr marL="285750" indent="-285750">
              <a:buFont typeface="Arial" panose="020B0604020202020204" pitchFamily="34" charset="0"/>
              <a:buChar char="•"/>
            </a:pPr>
            <a:r>
              <a:rPr lang="en-US" b="1" dirty="0">
                <a:solidFill>
                  <a:srgbClr val="FF0000"/>
                </a:solidFill>
              </a:rPr>
              <a:t>How long post-constellation?  Impacts versus cost issues. </a:t>
            </a:r>
          </a:p>
        </p:txBody>
      </p:sp>
    </p:spTree>
    <p:extLst>
      <p:ext uri="{BB962C8B-B14F-4D97-AF65-F5344CB8AC3E}">
        <p14:creationId xmlns:p14="http://schemas.microsoft.com/office/powerpoint/2010/main" val="4248209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763D-AF2F-D245-83DE-DDFE5BCB3276}"/>
              </a:ext>
            </a:extLst>
          </p:cNvPr>
          <p:cNvSpPr>
            <a:spLocks noGrp="1"/>
          </p:cNvSpPr>
          <p:nvPr>
            <p:ph type="title"/>
          </p:nvPr>
        </p:nvSpPr>
        <p:spPr>
          <a:xfrm>
            <a:off x="541020" y="216535"/>
            <a:ext cx="10515600" cy="915035"/>
          </a:xfrm>
        </p:spPr>
        <p:txBody>
          <a:bodyPr/>
          <a:lstStyle/>
          <a:p>
            <a:r>
              <a:rPr lang="en-US" dirty="0"/>
              <a:t>Status of VIIRS: </a:t>
            </a:r>
          </a:p>
        </p:txBody>
      </p:sp>
      <p:sp>
        <p:nvSpPr>
          <p:cNvPr id="3" name="Content Placeholder 2">
            <a:extLst>
              <a:ext uri="{FF2B5EF4-FFF2-40B4-BE49-F238E27FC236}">
                <a16:creationId xmlns:a16="http://schemas.microsoft.com/office/drawing/2014/main" id="{A21F51C3-C09B-DC48-9CB3-6CA57ED6414A}"/>
              </a:ext>
            </a:extLst>
          </p:cNvPr>
          <p:cNvSpPr>
            <a:spLocks noGrp="1"/>
          </p:cNvSpPr>
          <p:nvPr>
            <p:ph idx="1"/>
          </p:nvPr>
        </p:nvSpPr>
        <p:spPr>
          <a:xfrm>
            <a:off x="758190" y="1253331"/>
            <a:ext cx="10515600" cy="4351338"/>
          </a:xfrm>
        </p:spPr>
        <p:txBody>
          <a:bodyPr/>
          <a:lstStyle/>
          <a:p>
            <a:r>
              <a:rPr lang="en-US" dirty="0"/>
              <a:t>After 10+ years, VIIRS on Suomi-NPP appears to be in nominal operations</a:t>
            </a:r>
          </a:p>
          <a:p>
            <a:pPr lvl="1"/>
            <a:endParaRPr lang="en-US" dirty="0"/>
          </a:p>
          <a:p>
            <a:r>
              <a:rPr lang="en-US" dirty="0"/>
              <a:t>After 3+ years, VIIRS on NOAA-20 also in nominal operations. </a:t>
            </a:r>
          </a:p>
        </p:txBody>
      </p:sp>
    </p:spTree>
    <p:extLst>
      <p:ext uri="{BB962C8B-B14F-4D97-AF65-F5344CB8AC3E}">
        <p14:creationId xmlns:p14="http://schemas.microsoft.com/office/powerpoint/2010/main" val="708934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A97-7974-F74C-9A54-E7D6AAE118CB}"/>
              </a:ext>
            </a:extLst>
          </p:cNvPr>
          <p:cNvSpPr>
            <a:spLocks noGrp="1"/>
          </p:cNvSpPr>
          <p:nvPr>
            <p:ph type="title"/>
          </p:nvPr>
        </p:nvSpPr>
        <p:spPr>
          <a:xfrm>
            <a:off x="838200" y="365126"/>
            <a:ext cx="10515600" cy="624522"/>
          </a:xfrm>
        </p:spPr>
        <p:txBody>
          <a:bodyPr>
            <a:normAutofit fontScale="90000"/>
          </a:bodyPr>
          <a:lstStyle/>
          <a:p>
            <a:r>
              <a:rPr lang="en-US" dirty="0"/>
              <a:t>Before talking about aerosols… </a:t>
            </a:r>
          </a:p>
        </p:txBody>
      </p:sp>
      <p:sp>
        <p:nvSpPr>
          <p:cNvPr id="3" name="Content Placeholder 2">
            <a:extLst>
              <a:ext uri="{FF2B5EF4-FFF2-40B4-BE49-F238E27FC236}">
                <a16:creationId xmlns:a16="http://schemas.microsoft.com/office/drawing/2014/main" id="{F2624BBA-6F3D-C84E-9D85-99D318C0DB0A}"/>
              </a:ext>
            </a:extLst>
          </p:cNvPr>
          <p:cNvSpPr>
            <a:spLocks noGrp="1"/>
          </p:cNvSpPr>
          <p:nvPr>
            <p:ph idx="1"/>
          </p:nvPr>
        </p:nvSpPr>
        <p:spPr>
          <a:xfrm>
            <a:off x="939800" y="1212215"/>
            <a:ext cx="10515600" cy="5159556"/>
          </a:xfrm>
        </p:spPr>
        <p:txBody>
          <a:bodyPr>
            <a:normAutofit lnSpcReduction="10000"/>
          </a:bodyPr>
          <a:lstStyle/>
          <a:p>
            <a:r>
              <a:rPr lang="en-US" dirty="0"/>
              <a:t>Recent MODIS/VIIRS Science team meetings had ‘discussions’</a:t>
            </a:r>
          </a:p>
          <a:p>
            <a:pPr lvl="1"/>
            <a:r>
              <a:rPr lang="en-US" dirty="0"/>
              <a:t>How long after ‘end-of-constellation’ should MODIS be operational (usefulness versus cost)?</a:t>
            </a:r>
          </a:p>
          <a:p>
            <a:pPr lvl="1"/>
            <a:endParaRPr lang="en-US" dirty="0"/>
          </a:p>
          <a:p>
            <a:pPr lvl="1"/>
            <a:r>
              <a:rPr lang="en-US" dirty="0"/>
              <a:t>Now that NOAA-20 is operational and JPSS-2 will be launched next year, what should happen to Suomi-NPP?  (keep running? Move orbit? Something else?)</a:t>
            </a:r>
          </a:p>
          <a:p>
            <a:pPr lvl="1"/>
            <a:endParaRPr lang="en-US" dirty="0"/>
          </a:p>
          <a:p>
            <a:pPr lvl="1"/>
            <a:r>
              <a:rPr lang="en-US" dirty="0"/>
              <a:t>You will see a bit of the effort within the aerosol slides, but from a long-term record perspective, how do we synthesize the multiple datasets?  (differences in calibration/wavelengths/</a:t>
            </a:r>
            <a:r>
              <a:rPr lang="en-US" dirty="0" err="1"/>
              <a:t>etc</a:t>
            </a:r>
            <a:r>
              <a:rPr lang="en-US" dirty="0"/>
              <a:t>).  What would happen as European </a:t>
            </a:r>
            <a:r>
              <a:rPr lang="en-US" dirty="0" err="1"/>
              <a:t>MetIMAGE</a:t>
            </a:r>
            <a:r>
              <a:rPr lang="en-US" dirty="0"/>
              <a:t> joins the mix?  Should there a unified “Level 1” dataset that we all use?</a:t>
            </a:r>
          </a:p>
          <a:p>
            <a:pPr lvl="1"/>
            <a:endParaRPr lang="en-US" dirty="0"/>
          </a:p>
          <a:p>
            <a:pPr lvl="1"/>
            <a:r>
              <a:rPr lang="en-US" dirty="0"/>
              <a:t>Collection 7?  Data will be in </a:t>
            </a:r>
            <a:r>
              <a:rPr lang="en-US" dirty="0" err="1"/>
              <a:t>NetCDF</a:t>
            </a:r>
            <a:r>
              <a:rPr lang="en-US" dirty="0"/>
              <a:t> format. When should C7 start in relation to end-of-missions? Should C7 include VIIRS as well? </a:t>
            </a:r>
          </a:p>
          <a:p>
            <a:pPr lvl="1"/>
            <a:endParaRPr lang="en-US" dirty="0"/>
          </a:p>
        </p:txBody>
      </p:sp>
    </p:spTree>
    <p:extLst>
      <p:ext uri="{BB962C8B-B14F-4D97-AF65-F5344CB8AC3E}">
        <p14:creationId xmlns:p14="http://schemas.microsoft.com/office/powerpoint/2010/main" val="1615145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7A54D-53FD-9B4E-8A6D-709B6CC3982B}"/>
              </a:ext>
            </a:extLst>
          </p:cNvPr>
          <p:cNvSpPr>
            <a:spLocks noGrp="1"/>
          </p:cNvSpPr>
          <p:nvPr>
            <p:ph type="title"/>
          </p:nvPr>
        </p:nvSpPr>
        <p:spPr>
          <a:xfrm>
            <a:off x="758190" y="205105"/>
            <a:ext cx="10515600" cy="663575"/>
          </a:xfrm>
        </p:spPr>
        <p:txBody>
          <a:bodyPr>
            <a:normAutofit fontScale="90000"/>
          </a:bodyPr>
          <a:lstStyle/>
          <a:p>
            <a:r>
              <a:rPr lang="en-US" dirty="0"/>
              <a:t>Now about aerosols</a:t>
            </a:r>
          </a:p>
        </p:txBody>
      </p:sp>
      <p:grpSp>
        <p:nvGrpSpPr>
          <p:cNvPr id="4" name="Group 3">
            <a:extLst>
              <a:ext uri="{FF2B5EF4-FFF2-40B4-BE49-F238E27FC236}">
                <a16:creationId xmlns:a16="http://schemas.microsoft.com/office/drawing/2014/main" id="{67DAA208-D894-3547-B2B2-55A4EE584C3E}"/>
              </a:ext>
            </a:extLst>
          </p:cNvPr>
          <p:cNvGrpSpPr/>
          <p:nvPr/>
        </p:nvGrpSpPr>
        <p:grpSpPr>
          <a:xfrm>
            <a:off x="1021292" y="1120140"/>
            <a:ext cx="3547403" cy="3872698"/>
            <a:chOff x="286597" y="990600"/>
            <a:chExt cx="3547403" cy="3872698"/>
          </a:xfrm>
        </p:grpSpPr>
        <p:pic>
          <p:nvPicPr>
            <p:cNvPr id="5" name="Picture 4">
              <a:extLst>
                <a:ext uri="{FF2B5EF4-FFF2-40B4-BE49-F238E27FC236}">
                  <a16:creationId xmlns:a16="http://schemas.microsoft.com/office/drawing/2014/main" id="{D1B332CD-BFA5-E643-90D3-5B83EE5B72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597" y="2128075"/>
              <a:ext cx="3547403" cy="2735223"/>
            </a:xfrm>
            <a:prstGeom prst="rect">
              <a:avLst/>
            </a:prstGeom>
          </p:spPr>
        </p:pic>
        <p:sp>
          <p:nvSpPr>
            <p:cNvPr id="6" name="Text Box 5">
              <a:extLst>
                <a:ext uri="{FF2B5EF4-FFF2-40B4-BE49-F238E27FC236}">
                  <a16:creationId xmlns:a16="http://schemas.microsoft.com/office/drawing/2014/main" id="{9635291B-946D-214C-89A3-DC16B892B121}"/>
                </a:ext>
              </a:extLst>
            </p:cNvPr>
            <p:cNvSpPr txBox="1">
              <a:spLocks noChangeArrowheads="1"/>
            </p:cNvSpPr>
            <p:nvPr/>
          </p:nvSpPr>
          <p:spPr bwMode="auto">
            <a:xfrm>
              <a:off x="323872" y="1420188"/>
              <a:ext cx="3510128" cy="707886"/>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2000" b="1" dirty="0">
                  <a:solidFill>
                    <a:schemeClr val="bg1"/>
                  </a:solidFill>
                  <a:latin typeface="Calibri" pitchFamily="-107" charset="0"/>
                </a:rPr>
                <a:t>May 4, 2001; 13:25 UTC</a:t>
              </a:r>
            </a:p>
            <a:p>
              <a:pPr algn="ctr"/>
              <a:r>
                <a:rPr lang="en-US" sz="2000" b="1" dirty="0">
                  <a:solidFill>
                    <a:schemeClr val="bg1"/>
                  </a:solidFill>
                  <a:latin typeface="Calibri" pitchFamily="-107" charset="0"/>
                </a:rPr>
                <a:t>Level 1 “reflectance”</a:t>
              </a:r>
            </a:p>
          </p:txBody>
        </p:sp>
        <p:sp>
          <p:nvSpPr>
            <p:cNvPr id="7" name="TextBox 6">
              <a:extLst>
                <a:ext uri="{FF2B5EF4-FFF2-40B4-BE49-F238E27FC236}">
                  <a16:creationId xmlns:a16="http://schemas.microsoft.com/office/drawing/2014/main" id="{5CB63485-8B2D-954E-B614-E839584D54B9}"/>
                </a:ext>
              </a:extLst>
            </p:cNvPr>
            <p:cNvSpPr txBox="1"/>
            <p:nvPr/>
          </p:nvSpPr>
          <p:spPr>
            <a:xfrm>
              <a:off x="626453" y="990600"/>
              <a:ext cx="3169407" cy="461665"/>
            </a:xfrm>
            <a:prstGeom prst="rect">
              <a:avLst/>
            </a:prstGeom>
            <a:noFill/>
          </p:spPr>
          <p:txBody>
            <a:bodyPr wrap="none" rtlCol="0">
              <a:spAutoFit/>
            </a:bodyPr>
            <a:lstStyle/>
            <a:p>
              <a:r>
                <a:rPr lang="en-US" sz="2400" dirty="0"/>
                <a:t>What a sensor observes</a:t>
              </a:r>
            </a:p>
          </p:txBody>
        </p:sp>
      </p:grpSp>
      <p:grpSp>
        <p:nvGrpSpPr>
          <p:cNvPr id="8" name="Group 7">
            <a:extLst>
              <a:ext uri="{FF2B5EF4-FFF2-40B4-BE49-F238E27FC236}">
                <a16:creationId xmlns:a16="http://schemas.microsoft.com/office/drawing/2014/main" id="{0905DE0B-761C-D24C-A156-E231163E673B}"/>
              </a:ext>
            </a:extLst>
          </p:cNvPr>
          <p:cNvGrpSpPr/>
          <p:nvPr/>
        </p:nvGrpSpPr>
        <p:grpSpPr>
          <a:xfrm>
            <a:off x="7537983" y="1120140"/>
            <a:ext cx="3632725" cy="3785838"/>
            <a:chOff x="5263882" y="1039363"/>
            <a:chExt cx="3632725" cy="3785838"/>
          </a:xfrm>
        </p:grpSpPr>
        <p:grpSp>
          <p:nvGrpSpPr>
            <p:cNvPr id="9" name="Group 32">
              <a:extLst>
                <a:ext uri="{FF2B5EF4-FFF2-40B4-BE49-F238E27FC236}">
                  <a16:creationId xmlns:a16="http://schemas.microsoft.com/office/drawing/2014/main" id="{5805FB55-5FA1-8E45-851B-198270F3688E}"/>
                </a:ext>
              </a:extLst>
            </p:cNvPr>
            <p:cNvGrpSpPr/>
            <p:nvPr/>
          </p:nvGrpSpPr>
          <p:grpSpPr>
            <a:xfrm>
              <a:off x="5281800" y="1519941"/>
              <a:ext cx="3593812" cy="3305260"/>
              <a:chOff x="457200" y="617375"/>
              <a:chExt cx="3242650" cy="3513359"/>
            </a:xfrm>
          </p:grpSpPr>
          <p:pic>
            <p:nvPicPr>
              <p:cNvPr id="11" name="Picture 3">
                <a:extLst>
                  <a:ext uri="{FF2B5EF4-FFF2-40B4-BE49-F238E27FC236}">
                    <a16:creationId xmlns:a16="http://schemas.microsoft.com/office/drawing/2014/main" id="{3E66F5F0-A26D-EE48-8BB6-44ED35476B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688" y="914847"/>
                <a:ext cx="3200612" cy="3200399"/>
              </a:xfrm>
              <a:prstGeom prst="rect">
                <a:avLst/>
              </a:prstGeom>
              <a:noFill/>
              <a:ln w="9525">
                <a:noFill/>
                <a:miter lim="800000"/>
                <a:headEnd/>
                <a:tailEnd/>
              </a:ln>
            </p:spPr>
          </p:pic>
          <p:sp>
            <p:nvSpPr>
              <p:cNvPr id="12" name="Text Box 9">
                <a:extLst>
                  <a:ext uri="{FF2B5EF4-FFF2-40B4-BE49-F238E27FC236}">
                    <a16:creationId xmlns:a16="http://schemas.microsoft.com/office/drawing/2014/main" id="{031607FC-D403-5144-8EBF-2E7FF762B484}"/>
                  </a:ext>
                </a:extLst>
              </p:cNvPr>
              <p:cNvSpPr txBox="1">
                <a:spLocks noChangeArrowheads="1"/>
              </p:cNvSpPr>
              <p:nvPr/>
            </p:nvSpPr>
            <p:spPr bwMode="auto">
              <a:xfrm>
                <a:off x="1452959" y="2529205"/>
                <a:ext cx="1186359" cy="930832"/>
              </a:xfrm>
              <a:prstGeom prst="rect">
                <a:avLst/>
              </a:prstGeom>
              <a:noFill/>
              <a:ln w="9525">
                <a:noFill/>
                <a:miter lim="800000"/>
                <a:headEnd/>
                <a:tailEnd/>
              </a:ln>
            </p:spPr>
            <p:txBody>
              <a:bodyPr wrap="square">
                <a:prstTxWarp prst="textNoShape">
                  <a:avLst/>
                </a:prstTxWarp>
                <a:spAutoFit/>
              </a:bodyPr>
              <a:lstStyle/>
              <a:p>
                <a:r>
                  <a:rPr lang="en-US" b="1" dirty="0">
                    <a:solidFill>
                      <a:schemeClr val="bg1"/>
                    </a:solidFill>
                    <a:latin typeface="Calibri" pitchFamily="-107" charset="0"/>
                  </a:rPr>
                  <a:t>OCEAN </a:t>
                </a:r>
              </a:p>
              <a:p>
                <a:pPr algn="ctr"/>
                <a:endParaRPr lang="en-US" b="1" dirty="0">
                  <a:solidFill>
                    <a:schemeClr val="bg1"/>
                  </a:solidFill>
                  <a:latin typeface="Calibri" pitchFamily="-107" charset="0"/>
                </a:endParaRPr>
              </a:p>
              <a:p>
                <a:pPr algn="ctr"/>
                <a:r>
                  <a:rPr lang="en-US" b="1" dirty="0">
                    <a:solidFill>
                      <a:schemeClr val="bg1"/>
                    </a:solidFill>
                    <a:latin typeface="Calibri" pitchFamily="-107" charset="0"/>
                  </a:rPr>
                  <a:t>GLINT</a:t>
                </a:r>
              </a:p>
            </p:txBody>
          </p:sp>
          <p:sp>
            <p:nvSpPr>
              <p:cNvPr id="13" name="Text Box 9">
                <a:extLst>
                  <a:ext uri="{FF2B5EF4-FFF2-40B4-BE49-F238E27FC236}">
                    <a16:creationId xmlns:a16="http://schemas.microsoft.com/office/drawing/2014/main" id="{22E82E06-C54A-4046-A6A7-98C902B2D83D}"/>
                  </a:ext>
                </a:extLst>
              </p:cNvPr>
              <p:cNvSpPr txBox="1">
                <a:spLocks noChangeArrowheads="1"/>
              </p:cNvSpPr>
              <p:nvPr/>
            </p:nvSpPr>
            <p:spPr bwMode="auto">
              <a:xfrm>
                <a:off x="462688" y="2611797"/>
                <a:ext cx="796714" cy="369332"/>
              </a:xfrm>
              <a:prstGeom prst="rect">
                <a:avLst/>
              </a:prstGeom>
              <a:noFill/>
              <a:ln w="9525">
                <a:noFill/>
                <a:miter lim="800000"/>
                <a:headEnd/>
                <a:tailEnd/>
              </a:ln>
            </p:spPr>
            <p:txBody>
              <a:bodyPr wrap="square">
                <a:prstTxWarp prst="textNoShape">
                  <a:avLst/>
                </a:prstTxWarp>
                <a:spAutoFit/>
              </a:bodyPr>
              <a:lstStyle/>
              <a:p>
                <a:r>
                  <a:rPr lang="en-US" b="1" dirty="0">
                    <a:solidFill>
                      <a:schemeClr val="bg1"/>
                    </a:solidFill>
                    <a:latin typeface="Calibri" pitchFamily="-107" charset="0"/>
                  </a:rPr>
                  <a:t>LAND</a:t>
                </a:r>
              </a:p>
            </p:txBody>
          </p:sp>
          <p:sp>
            <p:nvSpPr>
              <p:cNvPr id="14" name="Text Box 5">
                <a:extLst>
                  <a:ext uri="{FF2B5EF4-FFF2-40B4-BE49-F238E27FC236}">
                    <a16:creationId xmlns:a16="http://schemas.microsoft.com/office/drawing/2014/main" id="{D9794709-1C9B-E743-B844-0F774999E5ED}"/>
                  </a:ext>
                </a:extLst>
              </p:cNvPr>
              <p:cNvSpPr txBox="1">
                <a:spLocks noChangeArrowheads="1"/>
              </p:cNvSpPr>
              <p:nvPr/>
            </p:nvSpPr>
            <p:spPr bwMode="auto">
              <a:xfrm>
                <a:off x="457200" y="617375"/>
                <a:ext cx="3206100" cy="707886"/>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2000" b="1" dirty="0">
                    <a:solidFill>
                      <a:schemeClr val="bg1"/>
                    </a:solidFill>
                    <a:latin typeface="Calibri" pitchFamily="-107" charset="0"/>
                  </a:rPr>
                  <a:t>May 4, 2001; 13:25 UTC</a:t>
                </a:r>
              </a:p>
              <a:p>
                <a:pPr algn="ctr"/>
                <a:r>
                  <a:rPr lang="en-US" sz="2000" b="1" dirty="0">
                    <a:solidFill>
                      <a:schemeClr val="bg1"/>
                    </a:solidFill>
                    <a:latin typeface="Calibri" pitchFamily="-107" charset="0"/>
                  </a:rPr>
                  <a:t>Level 2 “product”</a:t>
                </a:r>
              </a:p>
            </p:txBody>
          </p:sp>
          <p:sp>
            <p:nvSpPr>
              <p:cNvPr id="15" name="Text Box 9">
                <a:extLst>
                  <a:ext uri="{FF2B5EF4-FFF2-40B4-BE49-F238E27FC236}">
                    <a16:creationId xmlns:a16="http://schemas.microsoft.com/office/drawing/2014/main" id="{FC902FFD-A1FA-5C41-B9C7-3A7F973E8594}"/>
                  </a:ext>
                </a:extLst>
              </p:cNvPr>
              <p:cNvSpPr txBox="1">
                <a:spLocks noChangeArrowheads="1"/>
              </p:cNvSpPr>
              <p:nvPr/>
            </p:nvSpPr>
            <p:spPr bwMode="auto">
              <a:xfrm>
                <a:off x="3073344" y="2653405"/>
                <a:ext cx="626506" cy="1477329"/>
              </a:xfrm>
              <a:prstGeom prst="rect">
                <a:avLst/>
              </a:prstGeom>
              <a:noFill/>
              <a:ln w="9525">
                <a:noFill/>
                <a:miter lim="800000"/>
                <a:headEnd/>
                <a:tailEnd/>
              </a:ln>
            </p:spPr>
            <p:txBody>
              <a:bodyPr wrap="square">
                <a:prstTxWarp prst="textNoShape">
                  <a:avLst/>
                </a:prstTxWarp>
                <a:spAutoFit/>
              </a:bodyPr>
              <a:lstStyle/>
              <a:p>
                <a:pPr algn="r"/>
                <a:r>
                  <a:rPr lang="en-US" b="1" dirty="0">
                    <a:solidFill>
                      <a:schemeClr val="bg1"/>
                    </a:solidFill>
                    <a:latin typeface="Calibri" pitchFamily="-107" charset="0"/>
                  </a:rPr>
                  <a:t>AOD</a:t>
                </a:r>
              </a:p>
              <a:p>
                <a:pPr algn="r"/>
                <a:r>
                  <a:rPr lang="en-US" b="1" dirty="0">
                    <a:solidFill>
                      <a:schemeClr val="bg1"/>
                    </a:solidFill>
                    <a:latin typeface="Calibri" pitchFamily="-107" charset="0"/>
                  </a:rPr>
                  <a:t>1.0</a:t>
                </a:r>
              </a:p>
              <a:p>
                <a:pPr algn="r"/>
                <a:endParaRPr lang="en-US" b="1" dirty="0">
                  <a:solidFill>
                    <a:schemeClr val="bg1"/>
                  </a:solidFill>
                  <a:latin typeface="Calibri" pitchFamily="-107" charset="0"/>
                </a:endParaRPr>
              </a:p>
              <a:p>
                <a:pPr algn="r"/>
                <a:endParaRPr lang="en-US" b="1" dirty="0">
                  <a:solidFill>
                    <a:schemeClr val="bg1"/>
                  </a:solidFill>
                  <a:latin typeface="Calibri" pitchFamily="-107" charset="0"/>
                </a:endParaRPr>
              </a:p>
              <a:p>
                <a:pPr algn="r"/>
                <a:r>
                  <a:rPr lang="en-US" b="1" dirty="0">
                    <a:solidFill>
                      <a:schemeClr val="bg1"/>
                    </a:solidFill>
                    <a:latin typeface="Calibri" pitchFamily="-107" charset="0"/>
                  </a:rPr>
                  <a:t>0.0</a:t>
                </a:r>
              </a:p>
            </p:txBody>
          </p:sp>
        </p:grpSp>
        <p:sp>
          <p:nvSpPr>
            <p:cNvPr id="10" name="TextBox 9">
              <a:extLst>
                <a:ext uri="{FF2B5EF4-FFF2-40B4-BE49-F238E27FC236}">
                  <a16:creationId xmlns:a16="http://schemas.microsoft.com/office/drawing/2014/main" id="{70B81F49-299D-E64E-9EE2-A0B69FE627DD}"/>
                </a:ext>
              </a:extLst>
            </p:cNvPr>
            <p:cNvSpPr txBox="1"/>
            <p:nvPr/>
          </p:nvSpPr>
          <p:spPr>
            <a:xfrm>
              <a:off x="5263882" y="1039363"/>
              <a:ext cx="3632725" cy="461665"/>
            </a:xfrm>
            <a:prstGeom prst="rect">
              <a:avLst/>
            </a:prstGeom>
            <a:noFill/>
          </p:spPr>
          <p:txBody>
            <a:bodyPr wrap="none" rtlCol="0">
              <a:spAutoFit/>
            </a:bodyPr>
            <a:lstStyle/>
            <a:p>
              <a:r>
                <a:rPr lang="en-US" sz="2400" dirty="0"/>
                <a:t>Attributed to aerosol (AOD)</a:t>
              </a:r>
            </a:p>
          </p:txBody>
        </p:sp>
      </p:grpSp>
      <p:sp>
        <p:nvSpPr>
          <p:cNvPr id="17" name="Slide Number Placeholder 11">
            <a:extLst>
              <a:ext uri="{FF2B5EF4-FFF2-40B4-BE49-F238E27FC236}">
                <a16:creationId xmlns:a16="http://schemas.microsoft.com/office/drawing/2014/main" id="{F3ECE589-4FAA-4243-84EB-2F308A7FB440}"/>
              </a:ext>
            </a:extLst>
          </p:cNvPr>
          <p:cNvSpPr>
            <a:spLocks noGrp="1"/>
          </p:cNvSpPr>
          <p:nvPr>
            <p:ph type="sldNum" sz="quarter" idx="12"/>
          </p:nvPr>
        </p:nvSpPr>
        <p:spPr>
          <a:xfrm>
            <a:off x="7993380" y="6280150"/>
            <a:ext cx="2133600" cy="365125"/>
          </a:xfrm>
        </p:spPr>
        <p:txBody>
          <a:bodyPr/>
          <a:lstStyle/>
          <a:p>
            <a:fld id="{D40DDB34-C3D3-5B47-9DF9-147E51EAE026}" type="slidenum">
              <a:rPr lang="en-US" smtClean="0"/>
              <a:pPr/>
              <a:t>9</a:t>
            </a:fld>
            <a:endParaRPr lang="en-US"/>
          </a:p>
        </p:txBody>
      </p:sp>
      <p:sp>
        <p:nvSpPr>
          <p:cNvPr id="32" name="TextBox 31">
            <a:extLst>
              <a:ext uri="{FF2B5EF4-FFF2-40B4-BE49-F238E27FC236}">
                <a16:creationId xmlns:a16="http://schemas.microsoft.com/office/drawing/2014/main" id="{F16CA41A-0F69-5D48-9ECA-8713E57F1853}"/>
              </a:ext>
            </a:extLst>
          </p:cNvPr>
          <p:cNvSpPr txBox="1"/>
          <p:nvPr/>
        </p:nvSpPr>
        <p:spPr>
          <a:xfrm>
            <a:off x="2089689" y="5420403"/>
            <a:ext cx="8060346" cy="1200329"/>
          </a:xfrm>
          <a:prstGeom prst="rect">
            <a:avLst/>
          </a:prstGeom>
          <a:solidFill>
            <a:schemeClr val="bg1">
              <a:lumMod val="85000"/>
            </a:schemeClr>
          </a:solidFill>
        </p:spPr>
        <p:txBody>
          <a:bodyPr wrap="square" rtlCol="0">
            <a:spAutoFit/>
          </a:bodyPr>
          <a:lstStyle/>
          <a:p>
            <a:pPr algn="ctr"/>
            <a:r>
              <a:rPr lang="en-US" sz="2400" b="1" dirty="0"/>
              <a:t>Separate logics over land, bright land and ocean</a:t>
            </a:r>
          </a:p>
          <a:p>
            <a:pPr algn="ctr"/>
            <a:r>
              <a:rPr lang="en-US" sz="2400" b="1" dirty="0"/>
              <a:t>Retrieve: AOD (at 0.55 </a:t>
            </a:r>
            <a:r>
              <a:rPr lang="en-US" sz="2400" b="1" dirty="0">
                <a:latin typeface="Symbol" charset="2"/>
                <a:ea typeface="Symbol" charset="2"/>
                <a:cs typeface="Symbol" charset="2"/>
              </a:rPr>
              <a:t>m</a:t>
            </a:r>
            <a:r>
              <a:rPr lang="en-US" sz="2400" b="1" dirty="0"/>
              <a:t>m), spectral AOD (AE), Cloud-cleared </a:t>
            </a:r>
            <a:r>
              <a:rPr lang="en-US" sz="2400" b="1" dirty="0" err="1"/>
              <a:t>reflectances</a:t>
            </a:r>
            <a:r>
              <a:rPr lang="en-US" sz="2400" b="1" dirty="0"/>
              <a:t>, diagnostics, quality assurance</a:t>
            </a:r>
          </a:p>
        </p:txBody>
      </p:sp>
      <p:sp>
        <p:nvSpPr>
          <p:cNvPr id="33" name="TextBox 32">
            <a:extLst>
              <a:ext uri="{FF2B5EF4-FFF2-40B4-BE49-F238E27FC236}">
                <a16:creationId xmlns:a16="http://schemas.microsoft.com/office/drawing/2014/main" id="{B81785E6-597E-8941-910D-5DC70DE4FDBA}"/>
              </a:ext>
            </a:extLst>
          </p:cNvPr>
          <p:cNvSpPr txBox="1"/>
          <p:nvPr/>
        </p:nvSpPr>
        <p:spPr>
          <a:xfrm>
            <a:off x="4785991" y="2436733"/>
            <a:ext cx="2593274" cy="461665"/>
          </a:xfrm>
          <a:prstGeom prst="rect">
            <a:avLst/>
          </a:prstGeom>
          <a:noFill/>
        </p:spPr>
        <p:txBody>
          <a:bodyPr wrap="none" rtlCol="0">
            <a:spAutoFit/>
          </a:bodyPr>
          <a:lstStyle/>
          <a:p>
            <a:r>
              <a:rPr lang="en-US" sz="2400" dirty="0"/>
              <a:t>Retrieval Algorithm</a:t>
            </a:r>
          </a:p>
        </p:txBody>
      </p:sp>
      <p:cxnSp>
        <p:nvCxnSpPr>
          <p:cNvPr id="35" name="Straight Connector 34">
            <a:extLst>
              <a:ext uri="{FF2B5EF4-FFF2-40B4-BE49-F238E27FC236}">
                <a16:creationId xmlns:a16="http://schemas.microsoft.com/office/drawing/2014/main" id="{B7110396-789C-104E-9B6D-7A63D2670D4E}"/>
              </a:ext>
            </a:extLst>
          </p:cNvPr>
          <p:cNvCxnSpPr/>
          <p:nvPr/>
        </p:nvCxnSpPr>
        <p:spPr>
          <a:xfrm>
            <a:off x="4957125" y="3385989"/>
            <a:ext cx="2277749" cy="0"/>
          </a:xfrm>
          <a:prstGeom prst="line">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71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4381</TotalTime>
  <Words>4253</Words>
  <Application>Microsoft Macintosh PowerPoint</Application>
  <PresentationFormat>Widescreen</PresentationFormat>
  <Paragraphs>410</Paragraphs>
  <Slides>38</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Calibri</vt:lpstr>
      <vt:lpstr>Calibri Light</vt:lpstr>
      <vt:lpstr>Noto Sans Symbols</vt:lpstr>
      <vt:lpstr>Open Sans</vt:lpstr>
      <vt:lpstr>Palatino</vt:lpstr>
      <vt:lpstr>Symbol</vt:lpstr>
      <vt:lpstr>Times</vt:lpstr>
      <vt:lpstr>Times New Roman</vt:lpstr>
      <vt:lpstr>Wingdings</vt:lpstr>
      <vt:lpstr>Office Theme</vt:lpstr>
      <vt:lpstr>Update on LEO-imagers for Aerosols</vt:lpstr>
      <vt:lpstr>Update on LEO-imagers for Aerosols</vt:lpstr>
      <vt:lpstr>Outline</vt:lpstr>
      <vt:lpstr>Three sensors</vt:lpstr>
      <vt:lpstr>Status of MODIS: </vt:lpstr>
      <vt:lpstr>MODIS calibration and constellation “exits”: </vt:lpstr>
      <vt:lpstr>Status of VIIRS: </vt:lpstr>
      <vt:lpstr>Before talking about aerosols… </vt:lpstr>
      <vt:lpstr>Now about aerosols</vt:lpstr>
      <vt:lpstr>Dark Target algorithm/product updates PI = R. Levy (NASA/GSFC)</vt:lpstr>
      <vt:lpstr>PowerPoint Presentation</vt:lpstr>
      <vt:lpstr>PowerPoint Presentation</vt:lpstr>
      <vt:lpstr>Some recent papers</vt:lpstr>
      <vt:lpstr>Using VIIRS SNPP to continue MODIS for a Climate Data Record Virginia Sawyer, Robert C. Levy, Shana Mattoo, Geoff Cureton,Yingxi Shi, Lorraine Remer</vt:lpstr>
      <vt:lpstr>PowerPoint Presentation</vt:lpstr>
      <vt:lpstr>PowerPoint Presentation</vt:lpstr>
      <vt:lpstr>PowerPoint Presentation</vt:lpstr>
      <vt:lpstr>PowerPoint Presentation</vt:lpstr>
      <vt:lpstr>In Progress</vt:lpstr>
      <vt:lpstr>PowerPoint Presentation</vt:lpstr>
      <vt:lpstr>PowerPoint Presentation</vt:lpstr>
      <vt:lpstr>PowerPoint Presentation</vt:lpstr>
      <vt:lpstr>Creating a joint LEO-GEO aerosol product</vt:lpstr>
      <vt:lpstr>Status of MODIS and VIIRS DarkTarget</vt:lpstr>
      <vt:lpstr>PowerPoint Presentation</vt:lpstr>
      <vt:lpstr>Deep Blue algorithm/product updates PI = C. Hsu (NASA/GSFC)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MAIAC algorithm/product updates PI = A. Lyapustin (NASA/GSFC)</vt:lpstr>
      <vt:lpstr>Aerosol products as “Program of Record (PoR)”</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LEO-imagers for Aerosols</dc:title>
  <dc:creator>Levy, Robert C. (GSFC-6130)</dc:creator>
  <cp:lastModifiedBy>Levy, Robert C. (GSFC-6130)</cp:lastModifiedBy>
  <cp:revision>2</cp:revision>
  <dcterms:created xsi:type="dcterms:W3CDTF">2021-06-02T20:13:23Z</dcterms:created>
  <dcterms:modified xsi:type="dcterms:W3CDTF">2021-06-08T13:55:06Z</dcterms:modified>
</cp:coreProperties>
</file>