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8" r:id="rId2"/>
    <p:sldId id="366" r:id="rId3"/>
    <p:sldId id="365" r:id="rId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1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5"/>
          <a:stretch/>
        </p:blipFill>
        <p:spPr>
          <a:xfrm>
            <a:off x="0" y="-68240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75309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03566" y="152400"/>
            <a:ext cx="7733211" cy="990600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29403"/>
            <a:ext cx="4064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en-US">
                <a:solidFill>
                  <a:srgbClr val="1F497D"/>
                </a:solidFill>
              </a:rPr>
              <a:pPr defTabSz="914400"/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10193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033998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  <p:sp>
        <p:nvSpPr>
          <p:cNvPr id="9" name="Shape 3"/>
          <p:cNvSpPr/>
          <p:nvPr userDrawn="1"/>
        </p:nvSpPr>
        <p:spPr>
          <a:xfrm>
            <a:off x="101600" y="6546854"/>
            <a:ext cx="1971644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l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 AC-VC 7-11 June 2021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2085" y="3874226"/>
            <a:ext cx="6845297" cy="2212604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Aerosols and Air Quality Session</a:t>
            </a:r>
          </a:p>
          <a:p>
            <a:r>
              <a:rPr lang="en-US" dirty="0">
                <a:latin typeface="+mj-lt"/>
              </a:rPr>
              <a:t>June 10, 2021</a:t>
            </a:r>
          </a:p>
          <a:p>
            <a:r>
              <a:rPr lang="en-US" dirty="0">
                <a:latin typeface="+mj-lt"/>
              </a:rPr>
              <a:t>Co-chairs: </a:t>
            </a:r>
          </a:p>
          <a:p>
            <a:r>
              <a:rPr lang="en-US" dirty="0">
                <a:latin typeface="+mj-lt"/>
              </a:rPr>
              <a:t>Shobha Kondragunta (NOAA) and Ben </a:t>
            </a:r>
            <a:r>
              <a:rPr lang="en-US" dirty="0" err="1">
                <a:latin typeface="+mj-lt"/>
              </a:rPr>
              <a:t>Veihelmann</a:t>
            </a:r>
            <a:r>
              <a:rPr lang="en-US" dirty="0">
                <a:latin typeface="+mj-lt"/>
              </a:rPr>
              <a:t> (ESA)</a:t>
            </a:r>
          </a:p>
        </p:txBody>
      </p:sp>
      <p:sp>
        <p:nvSpPr>
          <p:cNvPr id="8" name="Shape 10"/>
          <p:cNvSpPr txBox="1">
            <a:spLocks/>
          </p:cNvSpPr>
          <p:nvPr/>
        </p:nvSpPr>
        <p:spPr>
          <a:xfrm>
            <a:off x="233490" y="2559867"/>
            <a:ext cx="6291195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3600" kern="0" dirty="0">
                <a:solidFill>
                  <a:schemeClr val="bg1"/>
                </a:solidFill>
                <a:latin typeface="+mj-lt"/>
              </a:rPr>
              <a:t>Atmospheric Composition Virtual Constellation (AC-VC)</a:t>
            </a:r>
          </a:p>
        </p:txBody>
      </p:sp>
    </p:spTree>
    <p:extLst>
      <p:ext uri="{BB962C8B-B14F-4D97-AF65-F5344CB8AC3E}">
        <p14:creationId xmlns:p14="http://schemas.microsoft.com/office/powerpoint/2010/main" val="267016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White Paper Purpose and Status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250EBE-DB1A-45BE-8713-709F1EFC807D}"/>
              </a:ext>
            </a:extLst>
          </p:cNvPr>
          <p:cNvSpPr/>
          <p:nvPr/>
        </p:nvSpPr>
        <p:spPr>
          <a:xfrm>
            <a:off x="8471141" y="1461269"/>
            <a:ext cx="3615230" cy="4701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</a:rPr>
              <a:t>Contributors: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000" dirty="0"/>
              <a:t>Kondragunta, Shobha (NOAA) and </a:t>
            </a:r>
            <a:r>
              <a:rPr lang="en-US" sz="1000" dirty="0" err="1"/>
              <a:t>Veihelmann</a:t>
            </a:r>
            <a:r>
              <a:rPr lang="en-US" sz="1000" dirty="0"/>
              <a:t>, Ben (ESA)</a:t>
            </a:r>
          </a:p>
          <a:p>
            <a:r>
              <a:rPr lang="en-US" sz="1000" dirty="0"/>
              <a:t>Chin, </a:t>
            </a:r>
            <a:r>
              <a:rPr lang="en-US" sz="1000" dirty="0" err="1"/>
              <a:t>Mian</a:t>
            </a:r>
            <a:r>
              <a:rPr lang="en-US" sz="1000" dirty="0"/>
              <a:t> (NASA)</a:t>
            </a:r>
          </a:p>
          <a:p>
            <a:r>
              <a:rPr lang="en-US" sz="1000" dirty="0"/>
              <a:t>Christopher, Sundar (University of Alabama Huntsville)</a:t>
            </a:r>
          </a:p>
          <a:p>
            <a:r>
              <a:rPr lang="en-US" sz="1000" dirty="0"/>
              <a:t>Da Silva, </a:t>
            </a:r>
            <a:r>
              <a:rPr lang="en-US" sz="1000" dirty="0" err="1"/>
              <a:t>Arlindo</a:t>
            </a:r>
            <a:r>
              <a:rPr lang="en-US" sz="1000" dirty="0"/>
              <a:t> (NASA)</a:t>
            </a:r>
          </a:p>
          <a:p>
            <a:r>
              <a:rPr lang="en-US" sz="1000" dirty="0"/>
              <a:t>Delgado, Ruben (University of Maryland Baltimore County)</a:t>
            </a:r>
          </a:p>
          <a:p>
            <a:r>
              <a:rPr lang="en-US" sz="1000" dirty="0"/>
              <a:t>Diner, David (NASA JPL)</a:t>
            </a:r>
          </a:p>
          <a:p>
            <a:r>
              <a:rPr lang="en-US" sz="1000" dirty="0" err="1"/>
              <a:t>Fougnie</a:t>
            </a:r>
            <a:r>
              <a:rPr lang="en-US" sz="1000" dirty="0"/>
              <a:t>, Bertrand (EUMETSAT)</a:t>
            </a:r>
          </a:p>
          <a:p>
            <a:r>
              <a:rPr lang="en-US" sz="1000" dirty="0"/>
              <a:t>Garrigues, Sebastien (ECMWF)</a:t>
            </a:r>
          </a:p>
          <a:p>
            <a:r>
              <a:rPr lang="en-US" sz="1000" dirty="0"/>
              <a:t>Giles, David (NASA)</a:t>
            </a:r>
          </a:p>
          <a:p>
            <a:r>
              <a:rPr lang="en-US" sz="1000" dirty="0"/>
              <a:t>Gupta, Pawan (NASA/USRA)</a:t>
            </a:r>
          </a:p>
          <a:p>
            <a:r>
              <a:rPr lang="en-US" sz="1000" dirty="0"/>
              <a:t>Kahn, Ralph (NASA)</a:t>
            </a:r>
          </a:p>
          <a:p>
            <a:r>
              <a:rPr lang="en-US" sz="1000" dirty="0"/>
              <a:t>Kim, </a:t>
            </a:r>
            <a:r>
              <a:rPr lang="en-US" sz="1000" dirty="0" err="1"/>
              <a:t>Jhoon</a:t>
            </a:r>
            <a:r>
              <a:rPr lang="en-US" sz="1000" dirty="0"/>
              <a:t> (Yonsei University)</a:t>
            </a:r>
          </a:p>
          <a:p>
            <a:r>
              <a:rPr lang="en-US" sz="1000" dirty="0" err="1"/>
              <a:t>Koplitz</a:t>
            </a:r>
            <a:r>
              <a:rPr lang="en-US" sz="1000" dirty="0"/>
              <a:t>, Shannon (EPA) </a:t>
            </a:r>
          </a:p>
          <a:p>
            <a:r>
              <a:rPr lang="en-US" sz="1000" dirty="0" err="1"/>
              <a:t>Lefer</a:t>
            </a:r>
            <a:r>
              <a:rPr lang="en-US" sz="1000" dirty="0"/>
              <a:t>, Barry (NASA)</a:t>
            </a:r>
          </a:p>
          <a:p>
            <a:r>
              <a:rPr lang="en-US" sz="1000" dirty="0"/>
              <a:t>Levy, Rob (NASA)</a:t>
            </a:r>
          </a:p>
          <a:p>
            <a:r>
              <a:rPr lang="en-US" sz="1000" dirty="0"/>
              <a:t>Liu, </a:t>
            </a:r>
            <a:r>
              <a:rPr lang="en-US" sz="1000" dirty="0" err="1"/>
              <a:t>Hongqing</a:t>
            </a:r>
            <a:r>
              <a:rPr lang="en-US" sz="1000" dirty="0"/>
              <a:t> (IMSG)</a:t>
            </a:r>
          </a:p>
          <a:p>
            <a:r>
              <a:rPr lang="en-US" sz="1000" dirty="0"/>
              <a:t>Liu, Yang (Emory University)</a:t>
            </a:r>
          </a:p>
          <a:p>
            <a:r>
              <a:rPr lang="en-US" sz="1000" dirty="0"/>
              <a:t>Loyola, Diego (DLR)</a:t>
            </a:r>
          </a:p>
          <a:p>
            <a:r>
              <a:rPr lang="en-US" sz="1000" dirty="0"/>
              <a:t>Martin, Randall (Washington University)</a:t>
            </a:r>
          </a:p>
          <a:p>
            <a:r>
              <a:rPr lang="en-US" sz="1000" dirty="0" err="1"/>
              <a:t>Muva</a:t>
            </a:r>
            <a:r>
              <a:rPr lang="en-US" sz="1000" dirty="0"/>
              <a:t>, Ramana (ISRO)</a:t>
            </a:r>
          </a:p>
          <a:p>
            <a:r>
              <a:rPr lang="en-US" sz="1000" dirty="0"/>
              <a:t>Natraj, Vijay (NASA JPL)</a:t>
            </a:r>
          </a:p>
          <a:p>
            <a:r>
              <a:rPr lang="en-US" sz="1000" dirty="0" err="1"/>
              <a:t>Newchurch</a:t>
            </a:r>
            <a:r>
              <a:rPr lang="en-US" sz="1000" dirty="0"/>
              <a:t>, Michael (University of Alabama Huntsville)</a:t>
            </a:r>
          </a:p>
          <a:p>
            <a:r>
              <a:rPr lang="en-US" sz="1000" dirty="0"/>
              <a:t>Pierce, Brad (University of Wisconsin – Madison)</a:t>
            </a:r>
          </a:p>
          <a:p>
            <a:r>
              <a:rPr lang="en-US" sz="1000" dirty="0" err="1"/>
              <a:t>Saide</a:t>
            </a:r>
            <a:r>
              <a:rPr lang="en-US" sz="1000" dirty="0"/>
              <a:t>, Pablo (University of California Los Angeles)</a:t>
            </a:r>
          </a:p>
          <a:p>
            <a:r>
              <a:rPr lang="en-US" sz="1000" dirty="0" err="1"/>
              <a:t>Szykman</a:t>
            </a:r>
            <a:r>
              <a:rPr lang="en-US" sz="1000" dirty="0"/>
              <a:t>, James J (EPA)</a:t>
            </a:r>
          </a:p>
          <a:p>
            <a:r>
              <a:rPr lang="en-US" sz="1000" dirty="0"/>
              <a:t>Tanaka, </a:t>
            </a:r>
            <a:r>
              <a:rPr lang="en-US" sz="1000" dirty="0" err="1"/>
              <a:t>Taichu</a:t>
            </a:r>
            <a:r>
              <a:rPr lang="en-US" sz="1000" dirty="0"/>
              <a:t> (JMA)</a:t>
            </a:r>
          </a:p>
          <a:p>
            <a:r>
              <a:rPr lang="en-US" sz="1000" dirty="0"/>
              <a:t>Torres, Omar (NASA)</a:t>
            </a:r>
          </a:p>
          <a:p>
            <a:r>
              <a:rPr lang="en-US" sz="1000" dirty="0"/>
              <a:t>Welton, Judd (NASA)</a:t>
            </a:r>
            <a:endParaRPr lang="en-US" sz="1000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746EC0-3254-49D8-AC50-41FEAFD85A43}"/>
              </a:ext>
            </a:extLst>
          </p:cNvPr>
          <p:cNvSpPr txBox="1"/>
          <p:nvPr/>
        </p:nvSpPr>
        <p:spPr>
          <a:xfrm>
            <a:off x="253497" y="2109457"/>
            <a:ext cx="362138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2F8D2-4D88-4A69-81E5-AF0FFA0A17EF}"/>
              </a:ext>
            </a:extLst>
          </p:cNvPr>
          <p:cNvSpPr txBox="1"/>
          <p:nvPr/>
        </p:nvSpPr>
        <p:spPr>
          <a:xfrm>
            <a:off x="495031" y="1527795"/>
            <a:ext cx="7518909" cy="3600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defTabSz="457200" latinLnBrk="1" hangingPunct="0">
              <a:spcAft>
                <a:spcPts val="6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Monitoring Surface PM</a:t>
            </a:r>
            <a:r>
              <a:rPr lang="en-US" sz="2400" b="1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2.5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: An International Constellation 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Approach to Enhancing the Role of Satellite Observations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400" b="1" dirty="0">
              <a:solidFill>
                <a:srgbClr val="00B050"/>
              </a:solidFill>
            </a:endParaRP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>
                <a:solidFill>
                  <a:srgbClr val="00B050"/>
                </a:solidFill>
              </a:rPr>
              <a:t>Section 1:</a:t>
            </a:r>
            <a:r>
              <a:rPr lang="en-US" sz="1400" dirty="0">
                <a:solidFill>
                  <a:srgbClr val="00B050"/>
                </a:solidFill>
              </a:rPr>
              <a:t> Introduction and background information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>
                <a:solidFill>
                  <a:srgbClr val="00B050"/>
                </a:solidFill>
              </a:rPr>
              <a:t>Section 2:</a:t>
            </a:r>
            <a:r>
              <a:rPr lang="en-US" sz="1400" dirty="0">
                <a:solidFill>
                  <a:srgbClr val="00B050"/>
                </a:solidFill>
              </a:rPr>
              <a:t> Current and planned satellite sensors and their potential for constraining PM 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>
                <a:solidFill>
                  <a:srgbClr val="00B050"/>
                </a:solidFill>
              </a:rPr>
              <a:t>Section 3:</a:t>
            </a:r>
            <a:r>
              <a:rPr lang="en-US" sz="1400" dirty="0">
                <a:solidFill>
                  <a:srgbClr val="00B050"/>
                </a:solidFill>
              </a:rPr>
              <a:t> Consistency of aerosol products and methods to harmonize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/>
              <a:t>Section 4: </a:t>
            </a:r>
            <a:r>
              <a:rPr lang="en-US" sz="1400" dirty="0"/>
              <a:t>Approaches to constrain PM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/>
              <a:t>Section 5:</a:t>
            </a:r>
            <a:r>
              <a:rPr lang="en-US" sz="1400" dirty="0"/>
              <a:t> Models and data assimilation  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/>
              <a:t>Section 6:</a:t>
            </a:r>
            <a:r>
              <a:rPr lang="en-US" sz="1400" dirty="0"/>
              <a:t> Ground monitoring networks: method development and validation </a:t>
            </a:r>
          </a:p>
          <a:p>
            <a:pPr defTabSz="457200" latinLnBrk="1" hangingPunct="0">
              <a:spcAft>
                <a:spcPts val="600"/>
              </a:spcAft>
            </a:pPr>
            <a:r>
              <a:rPr lang="en-US" sz="1400" b="1" dirty="0"/>
              <a:t>Section 7:</a:t>
            </a:r>
            <a:r>
              <a:rPr lang="en-US" sz="1400" dirty="0"/>
              <a:t> Recommendations for </a:t>
            </a:r>
          </a:p>
          <a:p>
            <a:pPr marL="742950" lvl="1" indent="-285750" defTabSz="457200" latinLnBrk="1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future satellite sensors</a:t>
            </a:r>
          </a:p>
          <a:p>
            <a:pPr marL="742950" lvl="1" indent="-285750" defTabSz="457200" latinLnBrk="1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development of methods </a:t>
            </a:r>
          </a:p>
          <a:p>
            <a:pPr marL="742950" lvl="1" indent="-285750" defTabSz="457200" latinLnBrk="1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activities needed to establish and monitor the consistency of products</a:t>
            </a:r>
          </a:p>
          <a:p>
            <a:pPr marL="742950" lvl="1" indent="-285750" defTabSz="457200" latinLnBrk="1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coordination of data access</a:t>
            </a:r>
          </a:p>
          <a:p>
            <a:pPr marL="285750" indent="-285750" defTabSz="457200" latinLnBrk="1" hangingPunct="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2B7E2A-02FD-4477-BE4B-CAE8ABEF78A2}"/>
              </a:ext>
            </a:extLst>
          </p:cNvPr>
          <p:cNvSpPr txBox="1"/>
          <p:nvPr/>
        </p:nvSpPr>
        <p:spPr>
          <a:xfrm>
            <a:off x="495031" y="5899780"/>
            <a:ext cx="6996228" cy="369330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Target date to complete first draft –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734140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Agenda Air Quality Aerosol Session 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B4674F-B869-481A-9A38-7F3E3FAD3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893" y="1367191"/>
            <a:ext cx="7106971" cy="53558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8AFA0C-D3B4-477A-B177-4F4074D43E56}"/>
              </a:ext>
            </a:extLst>
          </p:cNvPr>
          <p:cNvSpPr txBox="1"/>
          <p:nvPr/>
        </p:nvSpPr>
        <p:spPr>
          <a:xfrm rot="5400000">
            <a:off x="9581075" y="4056571"/>
            <a:ext cx="4205848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2569"/>
                </a:solidFill>
              </a:rPr>
              <a:t>Agenda follows the logic flow of white paper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DA433A-A709-432E-A437-50E1C9D08F65}"/>
              </a:ext>
            </a:extLst>
          </p:cNvPr>
          <p:cNvSpPr txBox="1"/>
          <p:nvPr/>
        </p:nvSpPr>
        <p:spPr>
          <a:xfrm>
            <a:off x="283466" y="1655915"/>
            <a:ext cx="3141221" cy="25545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Speakers are requested to use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their full allotted time and take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questions in the chat window or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at the end during the discussion.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1600" dirty="0">
              <a:solidFill>
                <a:srgbClr val="002569"/>
              </a:solidFill>
            </a:endParaRP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dirty="0">
                <a:solidFill>
                  <a:srgbClr val="002569"/>
                </a:solidFill>
              </a:rPr>
              <a:t>When time is up, Ben V will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dirty="0">
                <a:solidFill>
                  <a:srgbClr val="002569"/>
                </a:solidFill>
              </a:rPr>
              <a:t>appear on the video to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dirty="0">
                <a:solidFill>
                  <a:srgbClr val="002569"/>
                </a:solidFill>
              </a:rPr>
              <a:t>indicate that time is up and 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600" dirty="0">
                <a:solidFill>
                  <a:srgbClr val="002569"/>
                </a:solidFill>
              </a:rPr>
              <a:t>speakers are requested to promptly end his/her presentation.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216559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5180</TotalTime>
  <Words>414</Words>
  <Application>Microsoft Office PowerPoint</Application>
  <PresentationFormat>Widescreen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Shobha Kondragunta</cp:lastModifiedBy>
  <cp:revision>284</cp:revision>
  <cp:lastPrinted>2017-08-23T16:50:31Z</cp:lastPrinted>
  <dcterms:created xsi:type="dcterms:W3CDTF">2017-04-07T17:29:45Z</dcterms:created>
  <dcterms:modified xsi:type="dcterms:W3CDTF">2021-06-02T14:02:42Z</dcterms:modified>
</cp:coreProperties>
</file>