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7" r:id="rId4"/>
    <p:sldId id="258" r:id="rId5"/>
    <p:sldId id="260" r:id="rId6"/>
    <p:sldId id="269" r:id="rId7"/>
    <p:sldId id="264" r:id="rId8"/>
    <p:sldId id="272" r:id="rId9"/>
    <p:sldId id="266" r:id="rId10"/>
    <p:sldId id="268" r:id="rId11"/>
    <p:sldId id="263" r:id="rId12"/>
    <p:sldId id="273" r:id="rId13"/>
    <p:sldId id="270" r:id="rId14"/>
    <p:sldId id="274" r:id="rId1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35"/>
    <p:restoredTop sz="94807"/>
  </p:normalViewPr>
  <p:slideViewPr>
    <p:cSldViewPr snapToGrid="0" snapToObjects="1">
      <p:cViewPr>
        <p:scale>
          <a:sx n="102" d="100"/>
          <a:sy n="102" d="100"/>
        </p:scale>
        <p:origin x="62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5609BE-543F-3C47-9B04-EF4C3030825D}" type="datetimeFigureOut">
              <a:rPr kumimoji="1" lang="ja-JP" altLang="en-US" smtClean="0"/>
              <a:t>2021/6/7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0E8FC1-ADA9-AF48-871A-A469A559D6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6166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E8FC1-ADA9-AF48-871A-A469A559D632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7748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E8FC1-ADA9-AF48-871A-A469A559D632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5551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E8FC1-ADA9-AF48-871A-A469A559D632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9998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E8FC1-ADA9-AF48-871A-A469A559D632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457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E8FC1-ADA9-AF48-871A-A469A559D632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2745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E8FC1-ADA9-AF48-871A-A469A559D632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1899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344A5BF-C940-A849-A300-612E33356A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2952D31-95ED-5749-9B25-CF51D50013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6380092-A955-E140-A7C5-C7D939C8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16308-F0A2-4849-86F4-6704DA4C85A1}" type="datetimeFigureOut">
              <a:rPr kumimoji="1" lang="ja-JP" altLang="en-US" smtClean="0"/>
              <a:t>2021/6/7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35D3E06-68BD-6240-B11E-23D62AFB5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DD1952C-3919-A34D-B1B1-F529EA4CD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8F3C-77CB-D749-9628-94B41CA9A8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0456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072044-D512-4F4D-8BA8-357888FB4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2D1AA1C-FD7C-4645-8ABF-67E95D7EC4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01264BB-3125-2441-B063-2EF37E7F5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16308-F0A2-4849-86F4-6704DA4C85A1}" type="datetimeFigureOut">
              <a:rPr kumimoji="1" lang="ja-JP" altLang="en-US" smtClean="0"/>
              <a:t>2021/6/7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17C58EF-F778-6548-9554-2CF2B03E7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8F38390-3C35-9943-BBE1-6304108BD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8F3C-77CB-D749-9628-94B41CA9A8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2106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021987D-D44B-A641-BE1E-688CBC6F31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4165938-8B2F-8E46-9497-C7FBC6AAC5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F012908-BE76-A943-9D23-469E8414D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16308-F0A2-4849-86F4-6704DA4C85A1}" type="datetimeFigureOut">
              <a:rPr kumimoji="1" lang="ja-JP" altLang="en-US" smtClean="0"/>
              <a:t>2021/6/7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5930E8F-6123-F444-AA6C-9135EB368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092CA7F-5A9E-0840-9051-DFFEB2CDE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8F3C-77CB-D749-9628-94B41CA9A8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7240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8B0A51C-BDC0-714F-B07B-D5CC9E8A3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3829482-AAE3-CD4F-A068-0FDB0C00F8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76CB765-9B88-C149-88E3-709ECF594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16308-F0A2-4849-86F4-6704DA4C85A1}" type="datetimeFigureOut">
              <a:rPr kumimoji="1" lang="ja-JP" altLang="en-US" smtClean="0"/>
              <a:t>2021/6/7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5F08EFB-79AB-F54B-8FFC-869F51CCE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118E5CE-A09B-E944-95D7-40AF60CA8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8F3C-77CB-D749-9628-94B41CA9A8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6495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F7B9BA-231B-2B4D-AB95-6D1340198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6446114-6E11-844B-9F20-A2F8234CC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614A0DF-B99F-4D42-9231-7CE06B76B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16308-F0A2-4849-86F4-6704DA4C85A1}" type="datetimeFigureOut">
              <a:rPr kumimoji="1" lang="ja-JP" altLang="en-US" smtClean="0"/>
              <a:t>2021/6/7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0C1B14F-79F3-A14F-BCCB-942B1D3E6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A308D74-0320-4A46-9E27-401A348CE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8F3C-77CB-D749-9628-94B41CA9A8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4224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9B3502-71EA-BF4B-86A0-98D042A13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A2C9F13-B623-C547-B8E9-394AE074A2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2A979F7-11A4-C741-ABAD-B6384A6D0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8363820-426A-9440-81B8-CA9259158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16308-F0A2-4849-86F4-6704DA4C85A1}" type="datetimeFigureOut">
              <a:rPr kumimoji="1" lang="ja-JP" altLang="en-US" smtClean="0"/>
              <a:t>2021/6/7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C0A8F23-8F14-2D4D-89BD-D470CA802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E3E481B-AA49-6E41-ADB1-A43049E72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8F3C-77CB-D749-9628-94B41CA9A8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5082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65A762-CAA8-6447-90DE-7807D230F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0A8CDE9-B2F5-3045-A363-4AF68D145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0DFB6C4-3204-2045-809F-23FDCEE7CF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2A4A19AF-2CBB-8645-A7D1-0A9F38C661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F67D306-716F-6C49-848F-F2005793F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3301AAA-7A2F-3A45-9A6D-6F5A216E1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16308-F0A2-4849-86F4-6704DA4C85A1}" type="datetimeFigureOut">
              <a:rPr kumimoji="1" lang="ja-JP" altLang="en-US" smtClean="0"/>
              <a:t>2021/6/7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35720E8B-8931-A94F-8423-2B017B99B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AD9106A-DCA8-7149-A9CF-C3BF3CE16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8F3C-77CB-D749-9628-94B41CA9A8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7338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1123B3-3B69-7A44-8F59-881296238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34E4338-FBA3-C14E-A83E-D125E51C0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16308-F0A2-4849-86F4-6704DA4C85A1}" type="datetimeFigureOut">
              <a:rPr kumimoji="1" lang="ja-JP" altLang="en-US" smtClean="0"/>
              <a:t>2021/6/7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B721D69-34B9-454F-BD5F-2DB39A9EE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114C3D8-B892-6F49-BAA6-7BCF435F9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8F3C-77CB-D749-9628-94B41CA9A8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2796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B83B6A38-7377-E645-B693-970D34775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16308-F0A2-4849-86F4-6704DA4C85A1}" type="datetimeFigureOut">
              <a:rPr kumimoji="1" lang="ja-JP" altLang="en-US" smtClean="0"/>
              <a:t>2021/6/7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0CFEA7B-8D13-1A4B-B5A9-B3C7D1A9D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9878AE3-B002-094A-A5CE-1E8108C62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8F3C-77CB-D749-9628-94B41CA9A8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6119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69F743C-6F1D-154E-AC22-43050AF8F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CBE30EE-C5EA-4943-952D-1FA877800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3265646-62C2-8A4D-837C-B3A0F18265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ED6EC14-7E9F-F946-A60D-D651121B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16308-F0A2-4849-86F4-6704DA4C85A1}" type="datetimeFigureOut">
              <a:rPr kumimoji="1" lang="ja-JP" altLang="en-US" smtClean="0"/>
              <a:t>2021/6/7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F0F35B6-A483-834B-B6F7-5D4F46916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C4C3C5C-1AE6-FD4B-969F-D64FE8552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8F3C-77CB-D749-9628-94B41CA9A8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2607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977B79-C001-2044-8780-0DC65D3AD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9203A44B-3977-C742-B9AB-88BC48CCF4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DEE5F31-904A-0B46-B306-1CDBD05939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E0E546B-24B2-FE47-B91E-71C8B7449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16308-F0A2-4849-86F4-6704DA4C85A1}" type="datetimeFigureOut">
              <a:rPr kumimoji="1" lang="ja-JP" altLang="en-US" smtClean="0"/>
              <a:t>2021/6/7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E115268-E356-2B4E-A85A-89A3DD27F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C341202-7B56-F045-A52C-925FEAC5E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8F3C-77CB-D749-9628-94B41CA9A8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8448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FFA8A8A-623F-6749-AA7C-163DF2330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486176A-B4DB-B94F-8A38-586C8EED1B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EC64D9A-08BD-894C-B91A-48A4B75847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16308-F0A2-4849-86F4-6704DA4C85A1}" type="datetimeFigureOut">
              <a:rPr kumimoji="1" lang="ja-JP" altLang="en-US" smtClean="0"/>
              <a:t>2021/6/7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BA26FFD-CACE-684A-AF57-80567B9B2F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BE46A76-C98E-FD49-A204-A8C2F10BF8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E8F3C-77CB-D749-9628-94B41CA9A8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62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4B248E5-3E8F-3A47-9D85-D88F94E7F0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484" y="749384"/>
            <a:ext cx="11297653" cy="2387600"/>
          </a:xfrm>
        </p:spPr>
        <p:txBody>
          <a:bodyPr>
            <a:noAutofit/>
          </a:bodyPr>
          <a:lstStyle/>
          <a:p>
            <a:r>
              <a:rPr kumimoji="1" lang="en-US" altLang="ja-JP" sz="4000" dirty="0"/>
              <a:t>Impacts of horizontal resolution on global chemical data assimilation of satellite measurements for tropospheric ozone and its precursors</a:t>
            </a:r>
            <a:endParaRPr kumimoji="1" lang="ja-JP" altLang="en-US" sz="400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12D5C80-AF0E-FF40-AC89-D8DEF1E333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958419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dirty="0"/>
              <a:t>Takashi Sekiya</a:t>
            </a:r>
            <a:r>
              <a:rPr lang="en-US" altLang="ja-JP" dirty="0"/>
              <a:t> (JAMSTEC)</a:t>
            </a:r>
          </a:p>
          <a:p>
            <a:endParaRPr lang="en-US" altLang="ja-JP" dirty="0"/>
          </a:p>
          <a:p>
            <a:r>
              <a:rPr lang="en-US" altLang="ja-JP" dirty="0"/>
              <a:t>In collaboration with</a:t>
            </a:r>
            <a:r>
              <a:rPr kumimoji="1" lang="en-US" altLang="ja-JP" dirty="0"/>
              <a:t>: Kazuyuki Miyazaki (NASA JPL), Koji </a:t>
            </a:r>
            <a:r>
              <a:rPr kumimoji="1" lang="en-US" altLang="ja-JP" dirty="0" err="1"/>
              <a:t>Ogochi</a:t>
            </a:r>
            <a:r>
              <a:rPr lang="en-US" altLang="ja-JP" dirty="0"/>
              <a:t> (JAMSTEC), </a:t>
            </a:r>
            <a:r>
              <a:rPr lang="en-US" altLang="ja-JP" dirty="0" err="1"/>
              <a:t>Kengo</a:t>
            </a:r>
            <a:r>
              <a:rPr lang="en-US" altLang="ja-JP" dirty="0"/>
              <a:t> </a:t>
            </a:r>
            <a:r>
              <a:rPr lang="en-US" altLang="ja-JP" dirty="0" err="1"/>
              <a:t>Sudo</a:t>
            </a:r>
            <a:r>
              <a:rPr lang="en-US" altLang="ja-JP" dirty="0"/>
              <a:t> (Nagoya U.), Masayuki </a:t>
            </a:r>
            <a:r>
              <a:rPr lang="en-US" altLang="ja-JP" dirty="0" err="1"/>
              <a:t>Takigawa</a:t>
            </a:r>
            <a:r>
              <a:rPr lang="en-US" altLang="ja-JP" dirty="0"/>
              <a:t> (JAMSTEC), Henk </a:t>
            </a:r>
            <a:r>
              <a:rPr lang="en-US" altLang="ja-JP" dirty="0" err="1"/>
              <a:t>Eskes</a:t>
            </a:r>
            <a:r>
              <a:rPr lang="en-US" altLang="ja-JP" dirty="0"/>
              <a:t>, </a:t>
            </a:r>
            <a:r>
              <a:rPr lang="en-US" altLang="ja-JP" dirty="0" err="1"/>
              <a:t>Folkert</a:t>
            </a:r>
            <a:r>
              <a:rPr lang="en-US" altLang="ja-JP" dirty="0"/>
              <a:t> Boersma (KNMI)</a:t>
            </a:r>
          </a:p>
          <a:p>
            <a:endParaRPr kumimoji="1" lang="en-US" altLang="ja-JP" dirty="0"/>
          </a:p>
          <a:p>
            <a:r>
              <a:rPr lang="en-US" altLang="ja-JP" dirty="0"/>
              <a:t>2021/6/9</a:t>
            </a:r>
          </a:p>
          <a:p>
            <a:r>
              <a:rPr lang="en-US" altLang="ja-JP" dirty="0"/>
              <a:t>CEOS AC-VC-17 meeting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054817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D311A36-D61A-D742-A1BF-AB89B2E61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43" y="5348544"/>
            <a:ext cx="11335657" cy="1531267"/>
          </a:xfrm>
        </p:spPr>
        <p:txBody>
          <a:bodyPr>
            <a:normAutofit/>
          </a:bodyPr>
          <a:lstStyle/>
          <a:p>
            <a:r>
              <a:rPr lang="en-US" altLang="ja-JP" sz="2400" dirty="0"/>
              <a:t>Lower super-observation errors in TROPOMI retrievals than those in OMI retrievals increase RMSE reductions </a:t>
            </a:r>
            <a:r>
              <a:rPr lang="en-US" altLang="ja-JP" sz="2400" dirty="0" err="1"/>
              <a:t>w.r.t</a:t>
            </a:r>
            <a:r>
              <a:rPr lang="en-US" altLang="ja-JP" sz="2400" dirty="0"/>
              <a:t>. assimilated observations</a:t>
            </a:r>
          </a:p>
          <a:p>
            <a:pPr lvl="1"/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suggesting 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improved self-consistency of tropospheric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altLang="ja-JP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analysis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in TROPOMI DA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0A01092-1C33-3F45-9CB8-5D821C92E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014" y="1768699"/>
            <a:ext cx="5476402" cy="358488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006872E-2393-0E43-9A3C-1D112A4473AB}"/>
              </a:ext>
            </a:extLst>
          </p:cNvPr>
          <p:cNvSpPr txBox="1"/>
          <p:nvPr/>
        </p:nvSpPr>
        <p:spPr>
          <a:xfrm>
            <a:off x="10432012" y="1156420"/>
            <a:ext cx="175998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April-May 2018</a:t>
            </a:r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E123694-80F1-EA45-B18D-6305AB66F92F}"/>
              </a:ext>
            </a:extLst>
          </p:cNvPr>
          <p:cNvSpPr txBox="1"/>
          <p:nvPr/>
        </p:nvSpPr>
        <p:spPr>
          <a:xfrm>
            <a:off x="6320971" y="1412947"/>
            <a:ext cx="5680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RMSE reductions </a:t>
            </a:r>
            <a:r>
              <a:rPr lang="en-U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w.r.t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. assimilated obs.</a:t>
            </a:r>
            <a:endParaRPr kumimoji="1" lang="ja-JP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740F118A-EB20-0D4A-95E1-8C554A04A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20" y="49389"/>
            <a:ext cx="11085094" cy="1325563"/>
          </a:xfrm>
        </p:spPr>
        <p:txBody>
          <a:bodyPr/>
          <a:lstStyle/>
          <a:p>
            <a:r>
              <a:rPr lang="en-US" altLang="ja-JP" dirty="0"/>
              <a:t>Comparison of</a:t>
            </a:r>
            <a:r>
              <a:rPr kumimoji="1" lang="en-US" altLang="ja-JP" dirty="0"/>
              <a:t> TROPOMI and OMI NO</a:t>
            </a:r>
            <a:r>
              <a:rPr kumimoji="1" lang="en-US" altLang="ja-JP" baseline="-25000" dirty="0"/>
              <a:t>2</a:t>
            </a:r>
            <a:r>
              <a:rPr kumimoji="1" lang="en-US" altLang="ja-JP" dirty="0"/>
              <a:t> DA</a:t>
            </a:r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66030CD5-7554-E745-8C79-0EF1F30F2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850" y="1789947"/>
            <a:ext cx="5522471" cy="3558598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9EE5CEC-97FD-5A4D-A514-29DF6C808E78}"/>
              </a:ext>
            </a:extLst>
          </p:cNvPr>
          <p:cNvSpPr txBox="1"/>
          <p:nvPr/>
        </p:nvSpPr>
        <p:spPr>
          <a:xfrm>
            <a:off x="485075" y="1412947"/>
            <a:ext cx="5680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Super-observation errors</a:t>
            </a:r>
            <a:endParaRPr kumimoji="1" lang="ja-JP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73A7DA4-3AF6-3544-8F89-88688E465444}"/>
              </a:ext>
            </a:extLst>
          </p:cNvPr>
          <p:cNvSpPr txBox="1"/>
          <p:nvPr/>
        </p:nvSpPr>
        <p:spPr>
          <a:xfrm>
            <a:off x="-1946433" y="6587088"/>
            <a:ext cx="4901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(Sekiya, Miyazaki et al.,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in prep.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138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2B4CEE-F554-634C-B654-80BEFB4BF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74057"/>
          </a:xfrm>
        </p:spPr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D311A36-D61A-D742-A1BF-AB89B2E61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0285"/>
            <a:ext cx="10515600" cy="5307258"/>
          </a:xfrm>
        </p:spPr>
        <p:txBody>
          <a:bodyPr>
            <a:noAutofit/>
          </a:bodyPr>
          <a:lstStyle/>
          <a:p>
            <a:pPr>
              <a:spcBef>
                <a:spcPts val="3400"/>
              </a:spcBef>
            </a:pPr>
            <a:r>
              <a:rPr kumimoji="1" lang="en-US" altLang="ja-JP" sz="2400" dirty="0"/>
              <a:t>Impacts of increasing horizontal resolution from 2.8</a:t>
            </a:r>
            <a:r>
              <a:rPr kumimoji="1" lang="en-US" altLang="ja-JP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°</a:t>
            </a:r>
            <a:r>
              <a:rPr kumimoji="1" lang="en-US" altLang="ja-JP" sz="2400" dirty="0"/>
              <a:t> to 0.56</a:t>
            </a:r>
            <a:r>
              <a:rPr kumimoji="1" lang="en-US" altLang="ja-JP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°</a:t>
            </a:r>
            <a:r>
              <a:rPr kumimoji="1" lang="en-US" altLang="ja-JP" sz="2400" dirty="0"/>
              <a:t> and assimilatin</a:t>
            </a:r>
            <a:r>
              <a:rPr lang="en-US" altLang="ja-JP" sz="2400" dirty="0"/>
              <a:t>g </a:t>
            </a:r>
            <a:r>
              <a:rPr kumimoji="1" lang="en-US" altLang="ja-JP" sz="2400" dirty="0"/>
              <a:t>TROPOMI NO</a:t>
            </a:r>
            <a:r>
              <a:rPr kumimoji="1" lang="en-US" altLang="ja-JP" sz="2400" baseline="-25000" dirty="0"/>
              <a:t>2</a:t>
            </a:r>
            <a:r>
              <a:rPr kumimoji="1" lang="en-US" altLang="ja-JP" sz="2400" dirty="0"/>
              <a:t> on chemical DA have been investigated.</a:t>
            </a:r>
          </a:p>
          <a:p>
            <a:pPr>
              <a:spcBef>
                <a:spcPts val="3400"/>
              </a:spcBef>
            </a:pPr>
            <a:r>
              <a:rPr kumimoji="1" lang="en-US" altLang="ja-JP" sz="2400" dirty="0"/>
              <a:t>Increasing horizontal resolution decreases surface NO</a:t>
            </a:r>
            <a:r>
              <a:rPr kumimoji="1" lang="en-US" altLang="ja-JP" sz="2400" baseline="-25000" dirty="0"/>
              <a:t>x</a:t>
            </a:r>
            <a:r>
              <a:rPr kumimoji="1" lang="en-US" altLang="ja-JP" sz="2400" dirty="0"/>
              <a:t> emission estimates over polluted areas and affects ozone concentration analysis.</a:t>
            </a:r>
          </a:p>
          <a:p>
            <a:pPr>
              <a:spcBef>
                <a:spcPts val="3400"/>
              </a:spcBef>
            </a:pPr>
            <a:r>
              <a:rPr lang="en-US" altLang="ja-JP" sz="2400" dirty="0"/>
              <a:t>Assimilating TROPOMI NO</a:t>
            </a:r>
            <a:r>
              <a:rPr lang="en-US" altLang="ja-JP" sz="2400" baseline="-25000" dirty="0"/>
              <a:t>2</a:t>
            </a:r>
            <a:r>
              <a:rPr lang="en-US" altLang="ja-JP" sz="2400" dirty="0"/>
              <a:t> data improves self-consistency of global tropospheric NO</a:t>
            </a:r>
            <a:r>
              <a:rPr lang="en-US" altLang="ja-JP" sz="2400" baseline="-25000" dirty="0"/>
              <a:t>2</a:t>
            </a:r>
            <a:r>
              <a:rPr lang="en-US" altLang="ja-JP" sz="2400" dirty="0"/>
              <a:t> analysis, compared to assimilating OMI NO</a:t>
            </a:r>
            <a:r>
              <a:rPr lang="en-US" altLang="ja-JP" sz="2400" baseline="-25000" dirty="0"/>
              <a:t>2</a:t>
            </a:r>
            <a:r>
              <a:rPr lang="en-US" altLang="ja-JP" sz="2400" dirty="0"/>
              <a:t>.</a:t>
            </a:r>
          </a:p>
          <a:p>
            <a:pPr>
              <a:spcBef>
                <a:spcPts val="3400"/>
              </a:spcBef>
            </a:pPr>
            <a:r>
              <a:rPr kumimoji="1" lang="en-US" altLang="ja-JP" sz="2400" dirty="0"/>
              <a:t>Global multi-constituent DA</a:t>
            </a:r>
            <a:r>
              <a:rPr lang="en-US" altLang="ja-JP" sz="2400" dirty="0"/>
              <a:t> system at 0.56</a:t>
            </a:r>
            <a:r>
              <a:rPr lang="en-US" altLang="ja-JP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°</a:t>
            </a:r>
            <a:r>
              <a:rPr lang="en-US" altLang="ja-JP" sz="2400" dirty="0"/>
              <a:t> resolution</a:t>
            </a:r>
            <a:r>
              <a:rPr kumimoji="1" lang="en-US" altLang="ja-JP" sz="2400" dirty="0"/>
              <a:t> will</a:t>
            </a:r>
            <a:r>
              <a:rPr lang="en-US" altLang="ja-JP" sz="2400" dirty="0"/>
              <a:t> be used to</a:t>
            </a:r>
            <a:r>
              <a:rPr kumimoji="1" lang="en-US" altLang="ja-JP" sz="2400" dirty="0"/>
              <a:t> evaluate added values of new constellations of LEO and GEO </a:t>
            </a:r>
            <a:r>
              <a:rPr lang="en-US" altLang="ja-JP" sz="2400" dirty="0"/>
              <a:t>satellites consistently </a:t>
            </a:r>
            <a:r>
              <a:rPr kumimoji="1" lang="en-US" altLang="ja-JP" sz="2400" dirty="0"/>
              <a:t>at various spatial scales from megacity to global.</a:t>
            </a:r>
          </a:p>
        </p:txBody>
      </p:sp>
    </p:spTree>
    <p:extLst>
      <p:ext uri="{BB962C8B-B14F-4D97-AF65-F5344CB8AC3E}">
        <p14:creationId xmlns:p14="http://schemas.microsoft.com/office/powerpoint/2010/main" val="730526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8B3BEC9E-B6A3-384B-9153-2EC417B31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Back-up slides</a:t>
            </a:r>
            <a:endParaRPr kumimoji="1" lang="ja-JP" altLang="en-US"/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ABCD4D29-1D1D-ED4F-BDD0-9EC9AB38C8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4889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A1228C7-97AB-A942-B56A-1E51D36004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12" r="5714" b="-1357"/>
          <a:stretch/>
        </p:blipFill>
        <p:spPr>
          <a:xfrm>
            <a:off x="561289" y="1028726"/>
            <a:ext cx="7242641" cy="531360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1026B0C-100A-B04D-9A3F-3491A78CD70B}"/>
              </a:ext>
            </a:extLst>
          </p:cNvPr>
          <p:cNvSpPr txBox="1"/>
          <p:nvPr/>
        </p:nvSpPr>
        <p:spPr>
          <a:xfrm>
            <a:off x="1220421" y="465496"/>
            <a:ext cx="5702829" cy="86177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OH conc. in LT </a:t>
            </a:r>
          </a:p>
          <a:p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0.56 minus 2.8 degree resolution</a:t>
            </a:r>
            <a:endParaRPr kumimoji="1" lang="ja-JP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752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7BDAEF07-8BDA-494E-A55A-5708FFEB67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043" t="33834" b="33895"/>
          <a:stretch/>
        </p:blipFill>
        <p:spPr>
          <a:xfrm>
            <a:off x="499913" y="1305865"/>
            <a:ext cx="5169401" cy="395070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72B4CEE-F554-634C-B654-80BEFB4BF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18937"/>
          </a:xfrm>
        </p:spPr>
        <p:txBody>
          <a:bodyPr/>
          <a:lstStyle/>
          <a:p>
            <a:r>
              <a:rPr lang="en-US" altLang="ja-JP" dirty="0"/>
              <a:t>Impact on surface ozone analysis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D311A36-D61A-D742-A1BF-AB89B2E61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21387"/>
            <a:ext cx="10515600" cy="1636613"/>
          </a:xfrm>
        </p:spPr>
        <p:txBody>
          <a:bodyPr>
            <a:normAutofit/>
          </a:bodyPr>
          <a:lstStyle/>
          <a:p>
            <a:r>
              <a:rPr lang="en-US" altLang="ja-JP" sz="2400" dirty="0"/>
              <a:t>Model resolution affects surface ozone through surface NOx emission estimates as well as small-scale model processes, and the assimilation of ozone satellite observations.</a:t>
            </a:r>
          </a:p>
          <a:p>
            <a:pPr lvl="1"/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The agreements with surface ozone obs. are improved at 0.56</a:t>
            </a:r>
            <a:r>
              <a:rPr kumimoji="1" lang="en-US" altLang="ja-JP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°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resolution.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95EDA28-723F-E14F-9661-76F85A996442}"/>
              </a:ext>
            </a:extLst>
          </p:cNvPr>
          <p:cNvSpPr txBox="1"/>
          <p:nvPr/>
        </p:nvSpPr>
        <p:spPr>
          <a:xfrm>
            <a:off x="-1946433" y="6587088"/>
            <a:ext cx="4901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(Sekiya, Miyazaki et al.,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2021, JAMES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E09E81E-7D48-824E-83FE-C0255FFDFA59}"/>
              </a:ext>
            </a:extLst>
          </p:cNvPr>
          <p:cNvSpPr txBox="1"/>
          <p:nvPr/>
        </p:nvSpPr>
        <p:spPr>
          <a:xfrm>
            <a:off x="10366829" y="796760"/>
            <a:ext cx="123161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July 2008</a:t>
            </a:r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106B3C8-0D09-ED41-8AAE-D2B2775AC0D5}"/>
              </a:ext>
            </a:extLst>
          </p:cNvPr>
          <p:cNvSpPr txBox="1"/>
          <p:nvPr/>
        </p:nvSpPr>
        <p:spPr>
          <a:xfrm>
            <a:off x="838200" y="975458"/>
            <a:ext cx="2054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Surface ozone</a:t>
            </a:r>
            <a:endParaRPr kumimoji="1" lang="ja-JP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表 18">
            <a:extLst>
              <a:ext uri="{FF2B5EF4-FFF2-40B4-BE49-F238E27FC236}">
                <a16:creationId xmlns:a16="http://schemas.microsoft.com/office/drawing/2014/main" id="{008DA29E-C418-7742-B6D3-3208F4A63AE8}"/>
              </a:ext>
            </a:extLst>
          </p:cNvPr>
          <p:cNvGraphicFramePr>
            <a:graphicFrameLocks noGrp="1"/>
          </p:cNvGraphicFramePr>
          <p:nvPr/>
        </p:nvGraphicFramePr>
        <p:xfrm>
          <a:off x="6539422" y="2108189"/>
          <a:ext cx="4814378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0584">
                  <a:extLst>
                    <a:ext uri="{9D8B030D-6E8A-4147-A177-3AD203B41FA5}">
                      <a16:colId xmlns:a16="http://schemas.microsoft.com/office/drawing/2014/main" val="1608390760"/>
                    </a:ext>
                  </a:extLst>
                </a:gridCol>
                <a:gridCol w="1738490">
                  <a:extLst>
                    <a:ext uri="{9D8B030D-6E8A-4147-A177-3AD203B41FA5}">
                      <a16:colId xmlns:a16="http://schemas.microsoft.com/office/drawing/2014/main" val="1410102627"/>
                    </a:ext>
                  </a:extLst>
                </a:gridCol>
                <a:gridCol w="1565304">
                  <a:extLst>
                    <a:ext uri="{9D8B030D-6E8A-4147-A177-3AD203B41FA5}">
                      <a16:colId xmlns:a16="http://schemas.microsoft.com/office/drawing/2014/main" val="379478309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r>
                        <a:rPr kumimoji="1" lang="en-US" altLang="ja-JP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Region</a:t>
                      </a:r>
                      <a:endParaRPr kumimoji="1" lang="ja-JP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RMSE [</a:t>
                      </a:r>
                      <a:r>
                        <a:rPr kumimoji="1" lang="en-US" altLang="ja-JP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ppbv</a:t>
                      </a:r>
                      <a:r>
                        <a:rPr kumimoji="1" lang="en-US" altLang="ja-JP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kumimoji="1" lang="ja-JP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173891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ja-JP" sz="2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0.56deg</a:t>
                      </a:r>
                      <a:endParaRPr kumimoji="1" lang="ja-JP" altLang="en-US" sz="2400" b="1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ja-JP" sz="2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2.8deg</a:t>
                      </a:r>
                      <a:endParaRPr kumimoji="1" lang="ja-JP" altLang="en-US" sz="2400" b="1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782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</a:t>
                      </a:r>
                      <a:endParaRPr kumimoji="1" lang="ja-JP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12.68</a:t>
                      </a:r>
                      <a:endParaRPr kumimoji="1" lang="ja-JP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13.77</a:t>
                      </a:r>
                      <a:endParaRPr kumimoji="1" lang="ja-JP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840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US</a:t>
                      </a:r>
                      <a:endParaRPr kumimoji="1" lang="ja-JP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12.86</a:t>
                      </a:r>
                      <a:endParaRPr kumimoji="1" lang="ja-JP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18.42</a:t>
                      </a:r>
                      <a:endParaRPr kumimoji="1" lang="ja-JP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6308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East Asia</a:t>
                      </a:r>
                      <a:endParaRPr kumimoji="1" lang="ja-JP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14.39</a:t>
                      </a:r>
                      <a:endParaRPr kumimoji="1" lang="ja-JP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14.81</a:t>
                      </a:r>
                      <a:endParaRPr kumimoji="1" lang="ja-JP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014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</a:t>
                      </a:r>
                      <a:endParaRPr kumimoji="1" lang="ja-JP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9.40</a:t>
                      </a:r>
                      <a:endParaRPr kumimoji="1" lang="ja-JP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14.20</a:t>
                      </a:r>
                      <a:endParaRPr kumimoji="1" lang="ja-JP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716126"/>
                  </a:ext>
                </a:extLst>
              </a:tr>
            </a:tbl>
          </a:graphicData>
        </a:graphic>
      </p:graphicFrame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704108-B0FB-EC47-9D27-3E9880E098A9}"/>
              </a:ext>
            </a:extLst>
          </p:cNvPr>
          <p:cNvSpPr txBox="1"/>
          <p:nvPr/>
        </p:nvSpPr>
        <p:spPr>
          <a:xfrm>
            <a:off x="6211614" y="1281417"/>
            <a:ext cx="5980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Validation using independent in-situ observations </a:t>
            </a:r>
          </a:p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(EBAS, CASTNET, EANET, WDCGG).</a:t>
            </a:r>
          </a:p>
        </p:txBody>
      </p:sp>
    </p:spTree>
    <p:extLst>
      <p:ext uri="{BB962C8B-B14F-4D97-AF65-F5344CB8AC3E}">
        <p14:creationId xmlns:p14="http://schemas.microsoft.com/office/powerpoint/2010/main" val="2915212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C3F45A-A2C3-5044-B263-0910788A3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46747"/>
          </a:xfrm>
        </p:spPr>
        <p:txBody>
          <a:bodyPr/>
          <a:lstStyle/>
          <a:p>
            <a:r>
              <a:rPr kumimoji="1" lang="en-US" altLang="ja-JP" dirty="0"/>
              <a:t>Motivation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F20D2CD-6C83-F148-94B8-8F0E834D6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7063"/>
            <a:ext cx="10651958" cy="5596992"/>
          </a:xfrm>
        </p:spPr>
        <p:txBody>
          <a:bodyPr>
            <a:normAutofit lnSpcReduction="10000"/>
          </a:bodyPr>
          <a:lstStyle/>
          <a:p>
            <a:pPr>
              <a:spcBef>
                <a:spcPts val="2200"/>
              </a:spcBef>
            </a:pPr>
            <a:r>
              <a:rPr lang="en-US" altLang="ja-JP" sz="2400" dirty="0"/>
              <a:t>Integration of s</a:t>
            </a:r>
            <a:r>
              <a:rPr kumimoji="1" lang="en-US" altLang="ja-JP" sz="2400" dirty="0"/>
              <a:t>atellite observations </a:t>
            </a:r>
            <a:r>
              <a:rPr lang="en-US" altLang="ja-JP" sz="2400" dirty="0"/>
              <a:t>for multiple species using data assimilation (DA) </a:t>
            </a:r>
            <a:r>
              <a:rPr kumimoji="1" lang="en-US" altLang="ja-JP" sz="2400" dirty="0"/>
              <a:t>provides comprehensive constraints on emissions and concentrations.</a:t>
            </a:r>
          </a:p>
          <a:p>
            <a:pPr marL="0" indent="0">
              <a:spcBef>
                <a:spcPts val="2200"/>
              </a:spcBef>
              <a:buNone/>
            </a:pPr>
            <a:endParaRPr kumimoji="1" lang="en-US" altLang="ja-JP" sz="2400" dirty="0"/>
          </a:p>
          <a:p>
            <a:pPr marL="0" indent="0">
              <a:spcBef>
                <a:spcPts val="2200"/>
              </a:spcBef>
              <a:buNone/>
            </a:pPr>
            <a:endParaRPr lang="en-US" altLang="ja-JP" sz="2400" dirty="0"/>
          </a:p>
          <a:p>
            <a:pPr marL="0" indent="0">
              <a:spcBef>
                <a:spcPts val="2200"/>
              </a:spcBef>
              <a:buNone/>
            </a:pPr>
            <a:endParaRPr kumimoji="1" lang="en-US" altLang="ja-JP" sz="2400" dirty="0"/>
          </a:p>
          <a:p>
            <a:pPr marL="0" indent="0">
              <a:spcBef>
                <a:spcPts val="2200"/>
              </a:spcBef>
              <a:buNone/>
            </a:pPr>
            <a:endParaRPr lang="en-US" altLang="ja-JP" sz="2400" dirty="0"/>
          </a:p>
          <a:p>
            <a:pPr marL="0" indent="0">
              <a:spcBef>
                <a:spcPts val="2200"/>
              </a:spcBef>
              <a:buNone/>
            </a:pPr>
            <a:endParaRPr kumimoji="1" lang="en-US" altLang="ja-JP" sz="2400" dirty="0"/>
          </a:p>
          <a:p>
            <a:pPr>
              <a:spcBef>
                <a:spcPts val="2200"/>
              </a:spcBef>
            </a:pPr>
            <a:endParaRPr lang="en-US" altLang="ja-JP" sz="2400" dirty="0"/>
          </a:p>
          <a:p>
            <a:pPr>
              <a:spcBef>
                <a:spcPts val="2200"/>
              </a:spcBef>
            </a:pPr>
            <a:r>
              <a:rPr lang="en-US" altLang="ja-JP" sz="2400" dirty="0"/>
              <a:t>Global DA approximately at 50 km resolution can produce globally-consistent analyses of chemical concentrations and emissions down to a scale relevant for megacities over different regions of the world.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C5321F3-2EF0-AA42-8134-FEED9A40F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666" y="2394922"/>
            <a:ext cx="3083984" cy="266774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AE1C2C9-E76A-5641-A433-1C56FD6BE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2551087"/>
            <a:ext cx="3911600" cy="261922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472E9C2-A43E-1B4E-8268-29FCC3FA6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9684" y="2566293"/>
            <a:ext cx="3239432" cy="232499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E5D76D5-376D-6F44-A59C-EEAFED65D4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8065" y="2513642"/>
            <a:ext cx="1943262" cy="1886346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3E12950-9C39-764C-8071-EEAB263A4B47}"/>
              </a:ext>
            </a:extLst>
          </p:cNvPr>
          <p:cNvSpPr txBox="1"/>
          <p:nvPr/>
        </p:nvSpPr>
        <p:spPr>
          <a:xfrm>
            <a:off x="438411" y="2179529"/>
            <a:ext cx="2830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Global DA system</a:t>
            </a:r>
            <a:endParaRPr kumimoji="1" lang="ja-JP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B22924-C1E8-564B-A76E-62C2DE382383}"/>
              </a:ext>
            </a:extLst>
          </p:cNvPr>
          <p:cNvSpPr txBox="1"/>
          <p:nvPr/>
        </p:nvSpPr>
        <p:spPr>
          <a:xfrm>
            <a:off x="4398264" y="2174338"/>
            <a:ext cx="3121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Regional</a:t>
            </a:r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DA system</a:t>
            </a:r>
            <a:endParaRPr kumimoji="1" lang="ja-JP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B34E4F2-1A3B-D944-8F7E-68396918BF19}"/>
              </a:ext>
            </a:extLst>
          </p:cNvPr>
          <p:cNvSpPr txBox="1"/>
          <p:nvPr/>
        </p:nvSpPr>
        <p:spPr>
          <a:xfrm>
            <a:off x="7916450" y="2150118"/>
            <a:ext cx="4384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This study</a:t>
            </a:r>
            <a:endParaRPr kumimoji="1" lang="ja-JP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4BF7564-D77C-3542-9244-BDD365E55B37}"/>
              </a:ext>
            </a:extLst>
          </p:cNvPr>
          <p:cNvSpPr txBox="1"/>
          <p:nvPr/>
        </p:nvSpPr>
        <p:spPr>
          <a:xfrm>
            <a:off x="44794" y="4399988"/>
            <a:ext cx="4326872" cy="70788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Constrain the whole troposphere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Coarse resolution</a:t>
            </a:r>
            <a:endParaRPr kumimoji="1" lang="ja-JP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AE5DE04-AE8A-4F4E-AEC1-6E6752A11738}"/>
              </a:ext>
            </a:extLst>
          </p:cNvPr>
          <p:cNvSpPr txBox="1"/>
          <p:nvPr/>
        </p:nvSpPr>
        <p:spPr>
          <a:xfrm>
            <a:off x="4559742" y="4399988"/>
            <a:ext cx="3042925" cy="70788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Resolve urban areas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Limited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area coverage</a:t>
            </a:r>
            <a:endParaRPr kumimoji="1" lang="ja-JP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2BD2EE4-F9C0-7B44-9D39-F1EBCBAF9000}"/>
              </a:ext>
            </a:extLst>
          </p:cNvPr>
          <p:cNvSpPr txBox="1"/>
          <p:nvPr/>
        </p:nvSpPr>
        <p:spPr>
          <a:xfrm>
            <a:off x="7770264" y="4399988"/>
            <a:ext cx="4371632" cy="70788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Globally-consistent analysis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Capture megacity, but not resolve</a:t>
            </a:r>
            <a:endParaRPr kumimoji="1" lang="ja-JP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875D00A-DED2-F641-B946-F3E644D1F8DE}"/>
              </a:ext>
            </a:extLst>
          </p:cNvPr>
          <p:cNvSpPr txBox="1"/>
          <p:nvPr/>
        </p:nvSpPr>
        <p:spPr>
          <a:xfrm>
            <a:off x="2201294" y="5112430"/>
            <a:ext cx="2369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Zhang et al. (2019)</a:t>
            </a:r>
            <a:endParaRPr kumimoji="1" lang="ja-JP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CCC8656-F4B5-0F49-83AB-BD3DC9C67C21}"/>
              </a:ext>
            </a:extLst>
          </p:cNvPr>
          <p:cNvSpPr txBox="1"/>
          <p:nvPr/>
        </p:nvSpPr>
        <p:spPr>
          <a:xfrm>
            <a:off x="5817360" y="5080039"/>
            <a:ext cx="2369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Liu et al. (2017)</a:t>
            </a:r>
            <a:endParaRPr kumimoji="1" lang="ja-JP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485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C3F45A-A2C3-5044-B263-0910788A3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46747"/>
          </a:xfrm>
        </p:spPr>
        <p:txBody>
          <a:bodyPr/>
          <a:lstStyle/>
          <a:p>
            <a:r>
              <a:rPr kumimoji="1" lang="en-US" altLang="ja-JP" dirty="0"/>
              <a:t>Motivation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F20D2CD-6C83-F148-94B8-8F0E834D6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9684"/>
            <a:ext cx="10651958" cy="1554595"/>
          </a:xfrm>
        </p:spPr>
        <p:txBody>
          <a:bodyPr>
            <a:normAutofit/>
          </a:bodyPr>
          <a:lstStyle/>
          <a:p>
            <a:r>
              <a:rPr lang="en-US" altLang="ja-JP" sz="2400" dirty="0"/>
              <a:t>TROPOMI instrument on Sentinel-5P satellite measures tropospheric NO</a:t>
            </a:r>
            <a:r>
              <a:rPr lang="en-US" altLang="ja-JP" sz="2400" baseline="-25000" dirty="0"/>
              <a:t>2</a:t>
            </a:r>
            <a:r>
              <a:rPr lang="en-US" altLang="ja-JP" sz="2400" dirty="0"/>
              <a:t> with high resolution of 7 x 3.5 km</a:t>
            </a:r>
            <a:r>
              <a:rPr lang="en-US" altLang="ja-JP" sz="2400" baseline="30000" dirty="0"/>
              <a:t>2</a:t>
            </a:r>
            <a:r>
              <a:rPr lang="en-US" altLang="ja-JP" sz="2400" dirty="0"/>
              <a:t> and improved signal-to-noise ratio.</a:t>
            </a:r>
          </a:p>
          <a:p>
            <a:r>
              <a:rPr lang="en-US" altLang="ja-JP" sz="2400" dirty="0"/>
              <a:t>Systematic evaluation of values obtained from this advanced satellite instrument are needed.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227E801-D1F7-5D4F-905F-E7425F293131}"/>
              </a:ext>
            </a:extLst>
          </p:cNvPr>
          <p:cNvSpPr txBox="1"/>
          <p:nvPr/>
        </p:nvSpPr>
        <p:spPr>
          <a:xfrm>
            <a:off x="709863" y="5514807"/>
            <a:ext cx="10780295" cy="120032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This study investigates </a:t>
            </a:r>
          </a:p>
          <a:p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1) impacts of increasing horizontal resolution from 2.8</a:t>
            </a:r>
            <a:r>
              <a:rPr kumimoji="1" lang="en-US" altLang="ja-JP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°</a:t>
            </a:r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to 0.56</a:t>
            </a:r>
            <a:r>
              <a:rPr kumimoji="1" lang="en-US" altLang="ja-JP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°</a:t>
            </a:r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and</a:t>
            </a:r>
          </a:p>
          <a:p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2) impacts of assimilating TROPOMI instead of OMI on global chemical DA.</a:t>
            </a:r>
            <a:endParaRPr kumimoji="1" lang="ja-JP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64791DD-5815-734B-A930-8C609C89C4A3}"/>
              </a:ext>
            </a:extLst>
          </p:cNvPr>
          <p:cNvSpPr txBox="1"/>
          <p:nvPr/>
        </p:nvSpPr>
        <p:spPr>
          <a:xfrm>
            <a:off x="8574347" y="5157134"/>
            <a:ext cx="3814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(van Geffen et al., 2018, TROPOMI ATBD of NO2)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FCE8090-82A8-4B46-AA5F-F777BDF370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39" b="56298"/>
          <a:stretch/>
        </p:blipFill>
        <p:spPr>
          <a:xfrm>
            <a:off x="3744449" y="2760143"/>
            <a:ext cx="4252718" cy="251789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5589B5E-9EBE-D34A-91F7-A47CCBE70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39" t="43982" b="12434"/>
          <a:stretch/>
        </p:blipFill>
        <p:spPr>
          <a:xfrm>
            <a:off x="7976810" y="2742822"/>
            <a:ext cx="4252718" cy="251108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BEAE56F-B307-3D40-9BAF-999424C79262}"/>
              </a:ext>
            </a:extLst>
          </p:cNvPr>
          <p:cNvSpPr txBox="1"/>
          <p:nvPr/>
        </p:nvSpPr>
        <p:spPr>
          <a:xfrm>
            <a:off x="3855314" y="2622662"/>
            <a:ext cx="35443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TROPOMI</a:t>
            </a:r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B35D7BA-6074-AB4A-AD8A-23597F4B6ACF}"/>
              </a:ext>
            </a:extLst>
          </p:cNvPr>
          <p:cNvSpPr txBox="1"/>
          <p:nvPr/>
        </p:nvSpPr>
        <p:spPr>
          <a:xfrm>
            <a:off x="8108032" y="2622662"/>
            <a:ext cx="29213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OMI</a:t>
            </a:r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F3E8A20B-49B2-5D45-A776-1A99D6856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0" y="2760143"/>
            <a:ext cx="3638661" cy="239385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B7907E6-59B2-0747-8282-8139B9E952F1}"/>
              </a:ext>
            </a:extLst>
          </p:cNvPr>
          <p:cNvSpPr txBox="1"/>
          <p:nvPr/>
        </p:nvSpPr>
        <p:spPr>
          <a:xfrm>
            <a:off x="561217" y="2587455"/>
            <a:ext cx="229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Trop. NO</a:t>
            </a:r>
            <a:r>
              <a:rPr kumimoji="1" lang="en-US" altLang="ja-JP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SCD error</a:t>
            </a:r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8C316F8-F6EF-9243-98BF-BDEE7C7D3DC3}"/>
              </a:ext>
            </a:extLst>
          </p:cNvPr>
          <p:cNvSpPr txBox="1"/>
          <p:nvPr/>
        </p:nvSpPr>
        <p:spPr>
          <a:xfrm>
            <a:off x="1656180" y="4289616"/>
            <a:ext cx="1150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TROPOMI</a:t>
            </a:r>
            <a:endParaRPr kumimoji="1" lang="ja-JP" altLang="en-US" sz="1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EE19860-733D-2849-BC28-E9E9900C58CE}"/>
              </a:ext>
            </a:extLst>
          </p:cNvPr>
          <p:cNvSpPr txBox="1"/>
          <p:nvPr/>
        </p:nvSpPr>
        <p:spPr>
          <a:xfrm>
            <a:off x="1818854" y="3825568"/>
            <a:ext cx="1150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OMI</a:t>
            </a:r>
            <a:endParaRPr kumimoji="1" lang="ja-JP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189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282A46-FA4A-E94D-8923-0B583D700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462"/>
            <a:ext cx="10515600" cy="898191"/>
          </a:xfrm>
        </p:spPr>
        <p:txBody>
          <a:bodyPr/>
          <a:lstStyle/>
          <a:p>
            <a:r>
              <a:rPr kumimoji="1" lang="en-US" altLang="ja-JP" dirty="0"/>
              <a:t>Data assimilation system based on </a:t>
            </a:r>
            <a:r>
              <a:rPr kumimoji="1" lang="en-US" altLang="ja-JP" dirty="0" err="1"/>
              <a:t>EnKF</a:t>
            </a:r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38037828-C422-FB45-AE02-56CFD5360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8" y="2120543"/>
            <a:ext cx="6725654" cy="398261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A739A07-1AC6-874E-8DCC-CB34CDDD59FE}"/>
              </a:ext>
            </a:extLst>
          </p:cNvPr>
          <p:cNvSpPr txBox="1"/>
          <p:nvPr/>
        </p:nvSpPr>
        <p:spPr>
          <a:xfrm>
            <a:off x="0" y="6181365"/>
            <a:ext cx="3705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(Miyazaki et al., 2019, 2020, </a:t>
            </a:r>
          </a:p>
          <a:p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Sekiya, Miyazaki et al., 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2021, JAMES</a:t>
            </a:r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6460682-D0DF-444D-A01D-276803562A8F}"/>
              </a:ext>
            </a:extLst>
          </p:cNvPr>
          <p:cNvSpPr txBox="1"/>
          <p:nvPr/>
        </p:nvSpPr>
        <p:spPr>
          <a:xfrm>
            <a:off x="6773772" y="2359517"/>
            <a:ext cx="50733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Three horizontal model resolutions were tested to investigate impacts of horizontal resolution on chemical DA.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4153CE-3E8D-AD4E-8507-190E366E89BC}"/>
              </a:ext>
            </a:extLst>
          </p:cNvPr>
          <p:cNvSpPr txBox="1"/>
          <p:nvPr/>
        </p:nvSpPr>
        <p:spPr>
          <a:xfrm>
            <a:off x="200518" y="1369728"/>
            <a:ext cx="11682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Multiple satellite observations for July 2008 were integrated using multi-constituent DA system.</a:t>
            </a:r>
          </a:p>
        </p:txBody>
      </p:sp>
      <p:graphicFrame>
        <p:nvGraphicFramePr>
          <p:cNvPr id="15" name="表 14">
            <a:extLst>
              <a:ext uri="{FF2B5EF4-FFF2-40B4-BE49-F238E27FC236}">
                <a16:creationId xmlns:a16="http://schemas.microsoft.com/office/drawing/2014/main" id="{DBE5CE36-E494-244E-A718-4DED815A76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246317"/>
              </p:ext>
            </p:extLst>
          </p:nvPr>
        </p:nvGraphicFramePr>
        <p:xfrm>
          <a:off x="7010876" y="4159525"/>
          <a:ext cx="4757082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707">
                  <a:extLst>
                    <a:ext uri="{9D8B030D-6E8A-4147-A177-3AD203B41FA5}">
                      <a16:colId xmlns:a16="http://schemas.microsoft.com/office/drawing/2014/main" val="2002136190"/>
                    </a:ext>
                  </a:extLst>
                </a:gridCol>
                <a:gridCol w="2494280">
                  <a:extLst>
                    <a:ext uri="{9D8B030D-6E8A-4147-A177-3AD203B41FA5}">
                      <a16:colId xmlns:a16="http://schemas.microsoft.com/office/drawing/2014/main" val="3806203753"/>
                    </a:ext>
                  </a:extLst>
                </a:gridCol>
                <a:gridCol w="1863095">
                  <a:extLst>
                    <a:ext uri="{9D8B030D-6E8A-4147-A177-3AD203B41FA5}">
                      <a16:colId xmlns:a16="http://schemas.microsoft.com/office/drawing/2014/main" val="18511902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</a:t>
                      </a:r>
                      <a:endParaRPr kumimoji="1" lang="ja-JP" alt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Horizontal resolution</a:t>
                      </a:r>
                      <a:endParaRPr kumimoji="1" lang="ja-JP" alt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7154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kumimoji="1" lang="ja-JP" alt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June 22-July 21, 2008</a:t>
                      </a:r>
                      <a:endParaRPr kumimoji="1" lang="ja-JP" alt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0.56°</a:t>
                      </a:r>
                      <a:endParaRPr kumimoji="1" lang="ja-JP" alt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920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1" lang="ja-JP" alt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1.1°</a:t>
                      </a:r>
                      <a:endParaRPr kumimoji="1" lang="ja-JP" alt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6470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kumimoji="1" lang="ja-JP" alt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2.8°</a:t>
                      </a:r>
                      <a:endParaRPr kumimoji="1" lang="ja-JP" alt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2962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2927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2B4CEE-F554-634C-B654-80BEFB4BF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18937"/>
          </a:xfrm>
        </p:spPr>
        <p:txBody>
          <a:bodyPr>
            <a:normAutofit/>
          </a:bodyPr>
          <a:lstStyle/>
          <a:p>
            <a:r>
              <a:rPr lang="en-US" altLang="ja-JP" dirty="0"/>
              <a:t>S</a:t>
            </a:r>
            <a:r>
              <a:rPr kumimoji="1" lang="en-US" altLang="ja-JP" dirty="0"/>
              <a:t>urface NOx emission estimates</a:t>
            </a: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F929325-D383-0B4C-B3C6-B9D1421FCE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4" r="49002" b="51753"/>
          <a:stretch/>
        </p:blipFill>
        <p:spPr>
          <a:xfrm>
            <a:off x="489606" y="1083756"/>
            <a:ext cx="5434320" cy="410325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73B8673-6010-9047-B923-D96F30F29EC5}"/>
              </a:ext>
            </a:extLst>
          </p:cNvPr>
          <p:cNvSpPr txBox="1"/>
          <p:nvPr/>
        </p:nvSpPr>
        <p:spPr>
          <a:xfrm>
            <a:off x="10393846" y="709029"/>
            <a:ext cx="123161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July 2008</a:t>
            </a:r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482B863-C5E7-434A-B539-42C40B5CD3FA}"/>
              </a:ext>
            </a:extLst>
          </p:cNvPr>
          <p:cNvSpPr txBox="1"/>
          <p:nvPr/>
        </p:nvSpPr>
        <p:spPr>
          <a:xfrm>
            <a:off x="-1946433" y="6587088"/>
            <a:ext cx="4901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(Sekiya, Miyazaki et al.,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2021, JAMES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D311A36-D61A-D742-A1BF-AB89B2E61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29642"/>
            <a:ext cx="11033234" cy="1502229"/>
          </a:xfrm>
        </p:spPr>
        <p:txBody>
          <a:bodyPr>
            <a:normAutofit lnSpcReduction="10000"/>
          </a:bodyPr>
          <a:lstStyle/>
          <a:p>
            <a:r>
              <a:rPr lang="en-US" altLang="ja-JP" sz="2400" dirty="0"/>
              <a:t>The developed DA system at 0.56 resolution provides globally consistent information on NOx emissions on a megacity scale</a:t>
            </a:r>
            <a:r>
              <a:rPr kumimoji="1" lang="en-US" altLang="ja-JP" sz="2400" dirty="0"/>
              <a:t>.</a:t>
            </a:r>
          </a:p>
          <a:p>
            <a:r>
              <a:rPr lang="en-US" altLang="ja-JP" sz="2400" dirty="0"/>
              <a:t>The 0.56</a:t>
            </a:r>
            <a:r>
              <a:rPr lang="en-US" altLang="ja-JP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°</a:t>
            </a:r>
            <a:r>
              <a:rPr lang="en-US" altLang="ja-JP" sz="2400" dirty="0"/>
              <a:t>-resolution DA reproduces surface NO2 concentrations at large urban areas.</a:t>
            </a:r>
            <a:endParaRPr kumimoji="1" lang="en-US" altLang="ja-JP" sz="2400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B74B8A5A-64C5-114D-9436-F5A14874D090}"/>
              </a:ext>
            </a:extLst>
          </p:cNvPr>
          <p:cNvSpPr txBox="1"/>
          <p:nvPr/>
        </p:nvSpPr>
        <p:spPr>
          <a:xfrm>
            <a:off x="6211615" y="1134676"/>
            <a:ext cx="59803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Validation using independent in-situ observations </a:t>
            </a:r>
          </a:p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ja-JP" sz="2000" dirty="0" err="1">
                <a:latin typeface="Arial" panose="020B0604020202020204" pitchFamily="34" charset="0"/>
                <a:cs typeface="Arial" panose="020B0604020202020204" pitchFamily="34" charset="0"/>
              </a:rPr>
              <a:t>AirBASE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, AQS, NIES, &amp; Hong Kong EPD)</a:t>
            </a:r>
          </a:p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at selected large urban areas (i.e., large populated</a:t>
            </a:r>
          </a:p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cities). </a:t>
            </a:r>
            <a:endParaRPr kumimoji="1" lang="ja-JP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2" name="表 31">
            <a:extLst>
              <a:ext uri="{FF2B5EF4-FFF2-40B4-BE49-F238E27FC236}">
                <a16:creationId xmlns:a16="http://schemas.microsoft.com/office/drawing/2014/main" id="{8E181845-1986-164D-8DD5-8F035CA19A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340558"/>
              </p:ext>
            </p:extLst>
          </p:nvPr>
        </p:nvGraphicFramePr>
        <p:xfrm>
          <a:off x="6539422" y="2469375"/>
          <a:ext cx="4814378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0584">
                  <a:extLst>
                    <a:ext uri="{9D8B030D-6E8A-4147-A177-3AD203B41FA5}">
                      <a16:colId xmlns:a16="http://schemas.microsoft.com/office/drawing/2014/main" val="1608390760"/>
                    </a:ext>
                  </a:extLst>
                </a:gridCol>
                <a:gridCol w="1738490">
                  <a:extLst>
                    <a:ext uri="{9D8B030D-6E8A-4147-A177-3AD203B41FA5}">
                      <a16:colId xmlns:a16="http://schemas.microsoft.com/office/drawing/2014/main" val="1410102627"/>
                    </a:ext>
                  </a:extLst>
                </a:gridCol>
                <a:gridCol w="1565304">
                  <a:extLst>
                    <a:ext uri="{9D8B030D-6E8A-4147-A177-3AD203B41FA5}">
                      <a16:colId xmlns:a16="http://schemas.microsoft.com/office/drawing/2014/main" val="379478309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r>
                        <a:rPr kumimoji="1" lang="en-US" altLang="ja-JP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Region</a:t>
                      </a:r>
                      <a:endParaRPr kumimoji="1" lang="ja-JP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RMSE [</a:t>
                      </a:r>
                      <a:r>
                        <a:rPr kumimoji="1" lang="en-US" altLang="ja-JP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ppbv</a:t>
                      </a:r>
                      <a:r>
                        <a:rPr kumimoji="1" lang="en-US" altLang="ja-JP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kumimoji="1" lang="ja-JP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173891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ja-JP" sz="2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</a:t>
                      </a:r>
                      <a:endParaRPr kumimoji="1" lang="ja-JP" altLang="en-US" sz="2400" b="1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ja-JP" sz="2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Model (w/o DA)</a:t>
                      </a:r>
                      <a:endParaRPr kumimoji="1" lang="ja-JP" altLang="en-US" sz="2400" b="1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782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</a:t>
                      </a:r>
                      <a:endParaRPr kumimoji="1" lang="ja-JP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1.54</a:t>
                      </a:r>
                      <a:endParaRPr kumimoji="1" lang="ja-JP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2.29</a:t>
                      </a:r>
                      <a:endParaRPr kumimoji="1" lang="ja-JP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840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US</a:t>
                      </a:r>
                      <a:endParaRPr kumimoji="1" lang="ja-JP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2.75</a:t>
                      </a:r>
                      <a:endParaRPr kumimoji="1" lang="ja-JP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8.27</a:t>
                      </a:r>
                      <a:endParaRPr kumimoji="1" lang="ja-JP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6308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East Asia</a:t>
                      </a:r>
                      <a:endParaRPr kumimoji="1" lang="ja-JP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2.28</a:t>
                      </a:r>
                      <a:endParaRPr kumimoji="1" lang="ja-JP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9.22</a:t>
                      </a:r>
                      <a:endParaRPr kumimoji="1" lang="ja-JP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014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8335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2B4CEE-F554-634C-B654-80BEFB4BF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1199312" cy="1118937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Impact of resolutions on </a:t>
            </a:r>
            <a:r>
              <a:rPr kumimoji="1" lang="en-US" altLang="ja-JP" dirty="0"/>
              <a:t>NOx emission estimates</a:t>
            </a:r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F61CAB7F-5707-5B43-B26A-BA7E719A2CB4}"/>
              </a:ext>
            </a:extLst>
          </p:cNvPr>
          <p:cNvGrpSpPr>
            <a:grpSpLocks noChangeAspect="1"/>
          </p:cNvGrpSpPr>
          <p:nvPr/>
        </p:nvGrpSpPr>
        <p:grpSpPr>
          <a:xfrm>
            <a:off x="489606" y="1083756"/>
            <a:ext cx="10864194" cy="4269992"/>
            <a:chOff x="577515" y="1720307"/>
            <a:chExt cx="9116203" cy="3582973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8F929325-D383-0B4C-B3C6-B9D1421FCE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74" r="49002" b="51753"/>
            <a:stretch/>
          </p:blipFill>
          <p:spPr>
            <a:xfrm>
              <a:off x="577515" y="1720307"/>
              <a:ext cx="4559967" cy="3443060"/>
            </a:xfrm>
            <a:prstGeom prst="rect">
              <a:avLst/>
            </a:prstGeom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0718C1DD-4993-714A-91B3-B5CCA32278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273" t="50635" r="1342"/>
            <a:stretch/>
          </p:blipFill>
          <p:spPr>
            <a:xfrm>
              <a:off x="5137483" y="1780467"/>
              <a:ext cx="4556235" cy="3522813"/>
            </a:xfrm>
            <a:prstGeom prst="rect">
              <a:avLst/>
            </a:prstGeom>
          </p:spPr>
        </p:pic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73B8673-6010-9047-B923-D96F30F29EC5}"/>
              </a:ext>
            </a:extLst>
          </p:cNvPr>
          <p:cNvSpPr txBox="1"/>
          <p:nvPr/>
        </p:nvSpPr>
        <p:spPr>
          <a:xfrm>
            <a:off x="10393846" y="1071639"/>
            <a:ext cx="123161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July 2008</a:t>
            </a:r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482B863-C5E7-434A-B539-42C40B5CD3FA}"/>
              </a:ext>
            </a:extLst>
          </p:cNvPr>
          <p:cNvSpPr txBox="1"/>
          <p:nvPr/>
        </p:nvSpPr>
        <p:spPr>
          <a:xfrm>
            <a:off x="-1946433" y="6587088"/>
            <a:ext cx="4901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(Sekiya, Miyazaki et al.,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2021, JAMES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円/楕円 8">
            <a:extLst>
              <a:ext uri="{FF2B5EF4-FFF2-40B4-BE49-F238E27FC236}">
                <a16:creationId xmlns:a16="http://schemas.microsoft.com/office/drawing/2014/main" id="{B88B1FE0-1785-524D-891B-085244CEF118}"/>
              </a:ext>
            </a:extLst>
          </p:cNvPr>
          <p:cNvSpPr/>
          <p:nvPr/>
        </p:nvSpPr>
        <p:spPr>
          <a:xfrm>
            <a:off x="8037094" y="2082291"/>
            <a:ext cx="541421" cy="50532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>
            <a:extLst>
              <a:ext uri="{FF2B5EF4-FFF2-40B4-BE49-F238E27FC236}">
                <a16:creationId xmlns:a16="http://schemas.microsoft.com/office/drawing/2014/main" id="{07368851-9309-BD45-AE7D-45DCC84492FB}"/>
              </a:ext>
            </a:extLst>
          </p:cNvPr>
          <p:cNvSpPr/>
          <p:nvPr/>
        </p:nvSpPr>
        <p:spPr>
          <a:xfrm rot="1859483">
            <a:off x="10369973" y="2006453"/>
            <a:ext cx="422354" cy="50532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>
            <a:extLst>
              <a:ext uri="{FF2B5EF4-FFF2-40B4-BE49-F238E27FC236}">
                <a16:creationId xmlns:a16="http://schemas.microsoft.com/office/drawing/2014/main" id="{C266688E-8153-354D-A80B-841B0FCB9C84}"/>
              </a:ext>
            </a:extLst>
          </p:cNvPr>
          <p:cNvSpPr/>
          <p:nvPr/>
        </p:nvSpPr>
        <p:spPr>
          <a:xfrm>
            <a:off x="6649921" y="1933786"/>
            <a:ext cx="376522" cy="40117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65304D4-DFDC-3E48-8FC4-7BDFDE33524D}"/>
              </a:ext>
            </a:extLst>
          </p:cNvPr>
          <p:cNvSpPr txBox="1"/>
          <p:nvPr/>
        </p:nvSpPr>
        <p:spPr>
          <a:xfrm>
            <a:off x="6845970" y="3398825"/>
            <a:ext cx="3865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emission estimates at higher resolution over polluted areas</a:t>
            </a:r>
            <a:endParaRPr kumimoji="1" lang="ja-JP" altLang="en-US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38E4C764-D514-0944-8CA0-2D33C7794F9E}"/>
              </a:ext>
            </a:extLst>
          </p:cNvPr>
          <p:cNvCxnSpPr>
            <a:stCxn id="14" idx="0"/>
            <a:endCxn id="9" idx="4"/>
          </p:cNvCxnSpPr>
          <p:nvPr/>
        </p:nvCxnSpPr>
        <p:spPr>
          <a:xfrm flipH="1" flipV="1">
            <a:off x="8307805" y="2587618"/>
            <a:ext cx="471084" cy="8112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CCB8834B-5767-7342-B163-9CB45EDB6553}"/>
              </a:ext>
            </a:extLst>
          </p:cNvPr>
          <p:cNvCxnSpPr>
            <a:cxnSpLocks/>
            <a:stCxn id="14" idx="0"/>
            <a:endCxn id="10" idx="4"/>
          </p:cNvCxnSpPr>
          <p:nvPr/>
        </p:nvCxnSpPr>
        <p:spPr>
          <a:xfrm flipV="1">
            <a:off x="8778889" y="2475711"/>
            <a:ext cx="1672162" cy="9231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9873E35A-6DC9-A046-9E80-EEB6EDDF8213}"/>
              </a:ext>
            </a:extLst>
          </p:cNvPr>
          <p:cNvCxnSpPr>
            <a:cxnSpLocks/>
            <a:stCxn id="14" idx="0"/>
            <a:endCxn id="13" idx="5"/>
          </p:cNvCxnSpPr>
          <p:nvPr/>
        </p:nvCxnSpPr>
        <p:spPr>
          <a:xfrm flipH="1" flipV="1">
            <a:off x="6971303" y="2276206"/>
            <a:ext cx="1807586" cy="11226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D311A36-D61A-D742-A1BF-AB89B2E61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61174"/>
            <a:ext cx="10515600" cy="1502229"/>
          </a:xfrm>
        </p:spPr>
        <p:txBody>
          <a:bodyPr>
            <a:normAutofit lnSpcReduction="10000"/>
          </a:bodyPr>
          <a:lstStyle/>
          <a:p>
            <a:r>
              <a:rPr lang="en-US" altLang="ja-JP" sz="2400" dirty="0"/>
              <a:t>Increasing model resolution to 0.56</a:t>
            </a:r>
            <a:r>
              <a:rPr lang="en-US" altLang="ja-JP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°</a:t>
            </a:r>
            <a:r>
              <a:rPr lang="en-US" altLang="ja-JP" sz="2400" dirty="0"/>
              <a:t> influences domain (2.8</a:t>
            </a:r>
            <a:r>
              <a:rPr lang="en-US" altLang="ja-JP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°</a:t>
            </a:r>
            <a:r>
              <a:rPr lang="en-US" altLang="ja-JP" sz="2400" dirty="0"/>
              <a:t>) total emission estimates, depending on emission source strength.</a:t>
            </a:r>
          </a:p>
          <a:p>
            <a:r>
              <a:rPr lang="en-US" altLang="ja-JP" sz="2400" dirty="0"/>
              <a:t>Total </a:t>
            </a:r>
            <a:r>
              <a:rPr kumimoji="1" lang="en-US" altLang="ja-JP" sz="2400" dirty="0"/>
              <a:t>NO</a:t>
            </a:r>
            <a:r>
              <a:rPr kumimoji="1" lang="en-US" altLang="ja-JP" sz="2400" baseline="-25000" dirty="0"/>
              <a:t>x</a:t>
            </a:r>
            <a:r>
              <a:rPr kumimoji="1" lang="en-US" altLang="ja-JP" sz="2400" dirty="0"/>
              <a:t> emission estimates over strong source areas were 15% lower at 0.56</a:t>
            </a:r>
            <a:r>
              <a:rPr kumimoji="1" lang="en-US" altLang="ja-JP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°</a:t>
            </a:r>
            <a:r>
              <a:rPr kumimoji="1" lang="en-US" altLang="ja-JP" sz="2400" dirty="0"/>
              <a:t> resolution than at 2.8</a:t>
            </a:r>
            <a:r>
              <a:rPr kumimoji="1" lang="en-US" altLang="ja-JP" sz="2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°</a:t>
            </a:r>
            <a:r>
              <a:rPr kumimoji="1" lang="en-US" altLang="ja-JP" sz="2400" dirty="0"/>
              <a:t> resolution.</a:t>
            </a:r>
          </a:p>
        </p:txBody>
      </p:sp>
    </p:spTree>
    <p:extLst>
      <p:ext uri="{BB962C8B-B14F-4D97-AF65-F5344CB8AC3E}">
        <p14:creationId xmlns:p14="http://schemas.microsoft.com/office/powerpoint/2010/main" val="734619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2B4CEE-F554-634C-B654-80BEFB4BF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18937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Impact of NOx emissions on surface ozone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D311A36-D61A-D742-A1BF-AB89B2E61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21387"/>
            <a:ext cx="10515600" cy="1636613"/>
          </a:xfrm>
        </p:spPr>
        <p:txBody>
          <a:bodyPr>
            <a:normAutofit/>
          </a:bodyPr>
          <a:lstStyle/>
          <a:p>
            <a:r>
              <a:rPr lang="en-US" altLang="ja-JP" sz="2400" dirty="0"/>
              <a:t>Model resolution significantly affects surface ozone through surface NOx emission estimates.</a:t>
            </a:r>
          </a:p>
          <a:p>
            <a:pPr lvl="1"/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The agreements with independent in-situ observations are improved by using NOx emission estimates at 0.56</a:t>
            </a:r>
            <a:r>
              <a:rPr kumimoji="1" lang="en-US" altLang="ja-JP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°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resolution.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E09E81E-7D48-824E-83FE-C0255FFDFA59}"/>
              </a:ext>
            </a:extLst>
          </p:cNvPr>
          <p:cNvSpPr txBox="1"/>
          <p:nvPr/>
        </p:nvSpPr>
        <p:spPr>
          <a:xfrm>
            <a:off x="10366829" y="796760"/>
            <a:ext cx="123161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July 2008</a:t>
            </a:r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106B3C8-0D09-ED41-8AAE-D2B2775AC0D5}"/>
              </a:ext>
            </a:extLst>
          </p:cNvPr>
          <p:cNvSpPr txBox="1"/>
          <p:nvPr/>
        </p:nvSpPr>
        <p:spPr>
          <a:xfrm>
            <a:off x="838200" y="951352"/>
            <a:ext cx="4347575" cy="615553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Surface ozone: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Model using top-down (at 0.56</a:t>
            </a:r>
            <a:r>
              <a:rPr lang="en-US" altLang="ja-JP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°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) vs. a priori emissions</a:t>
            </a:r>
            <a:endParaRPr kumimoji="1" lang="ja-JP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表 18">
            <a:extLst>
              <a:ext uri="{FF2B5EF4-FFF2-40B4-BE49-F238E27FC236}">
                <a16:creationId xmlns:a16="http://schemas.microsoft.com/office/drawing/2014/main" id="{008DA29E-C418-7742-B6D3-3208F4A63A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528573"/>
              </p:ext>
            </p:extLst>
          </p:nvPr>
        </p:nvGraphicFramePr>
        <p:xfrm>
          <a:off x="6539422" y="1989303"/>
          <a:ext cx="4814378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0584">
                  <a:extLst>
                    <a:ext uri="{9D8B030D-6E8A-4147-A177-3AD203B41FA5}">
                      <a16:colId xmlns:a16="http://schemas.microsoft.com/office/drawing/2014/main" val="1608390760"/>
                    </a:ext>
                  </a:extLst>
                </a:gridCol>
                <a:gridCol w="1738490">
                  <a:extLst>
                    <a:ext uri="{9D8B030D-6E8A-4147-A177-3AD203B41FA5}">
                      <a16:colId xmlns:a16="http://schemas.microsoft.com/office/drawing/2014/main" val="1410102627"/>
                    </a:ext>
                  </a:extLst>
                </a:gridCol>
                <a:gridCol w="1565304">
                  <a:extLst>
                    <a:ext uri="{9D8B030D-6E8A-4147-A177-3AD203B41FA5}">
                      <a16:colId xmlns:a16="http://schemas.microsoft.com/office/drawing/2014/main" val="379478309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r>
                        <a:rPr kumimoji="1" lang="en-US" altLang="ja-JP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Region</a:t>
                      </a:r>
                      <a:endParaRPr kumimoji="1" lang="ja-JP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RMSE [</a:t>
                      </a:r>
                      <a:r>
                        <a:rPr kumimoji="1" lang="en-US" altLang="ja-JP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ppbv</a:t>
                      </a:r>
                      <a:r>
                        <a:rPr kumimoji="1" lang="en-US" altLang="ja-JP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kumimoji="1" lang="ja-JP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173891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ja-JP" sz="2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Top-down</a:t>
                      </a:r>
                    </a:p>
                    <a:p>
                      <a:pPr marL="0" algn="ctr" defTabSz="914400" rtl="0" eaLnBrk="1" latinLnBrk="0" hangingPunct="1"/>
                      <a:r>
                        <a:rPr kumimoji="1" lang="en-US" altLang="ja-JP" sz="2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 0.56 res.</a:t>
                      </a:r>
                      <a:endParaRPr kumimoji="1" lang="ja-JP" altLang="en-US" sz="2400" b="1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ja-JP" sz="24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 priori</a:t>
                      </a:r>
                      <a:endParaRPr kumimoji="1" lang="ja-JP" altLang="en-US" sz="2400" b="1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782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</a:t>
                      </a:r>
                      <a:endParaRPr kumimoji="1" lang="ja-JP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12.0</a:t>
                      </a:r>
                      <a:endParaRPr kumimoji="1" lang="ja-JP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12.2</a:t>
                      </a:r>
                      <a:endParaRPr kumimoji="1" lang="ja-JP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840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US</a:t>
                      </a:r>
                      <a:endParaRPr kumimoji="1" lang="ja-JP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15.3</a:t>
                      </a:r>
                      <a:endParaRPr kumimoji="1" lang="ja-JP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15.7</a:t>
                      </a:r>
                      <a:endParaRPr kumimoji="1" lang="ja-JP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6308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East Asia</a:t>
                      </a:r>
                      <a:endParaRPr kumimoji="1" lang="ja-JP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12.1</a:t>
                      </a:r>
                      <a:endParaRPr kumimoji="1" lang="ja-JP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17.1</a:t>
                      </a:r>
                      <a:endParaRPr kumimoji="1" lang="ja-JP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014570"/>
                  </a:ext>
                </a:extLst>
              </a:tr>
            </a:tbl>
          </a:graphicData>
        </a:graphic>
      </p:graphicFrame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704108-B0FB-EC47-9D27-3E9880E098A9}"/>
              </a:ext>
            </a:extLst>
          </p:cNvPr>
          <p:cNvSpPr txBox="1"/>
          <p:nvPr/>
        </p:nvSpPr>
        <p:spPr>
          <a:xfrm>
            <a:off x="6211614" y="1281417"/>
            <a:ext cx="5980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Validation using independent in-situ observations </a:t>
            </a:r>
          </a:p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(EBAS, CASTNET, EANET, WDCGG).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675A66B7-A2EB-0748-B53B-A71ABCB64C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54"/>
          <a:stretch/>
        </p:blipFill>
        <p:spPr>
          <a:xfrm>
            <a:off x="504097" y="1547678"/>
            <a:ext cx="5080000" cy="3239367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9F9CA91-4573-7240-844D-22E143BD5904}"/>
              </a:ext>
            </a:extLst>
          </p:cNvPr>
          <p:cNvSpPr txBox="1"/>
          <p:nvPr/>
        </p:nvSpPr>
        <p:spPr>
          <a:xfrm>
            <a:off x="2455102" y="4628537"/>
            <a:ext cx="1164920" cy="215444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/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kumimoji="1"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ppbv</a:t>
            </a:r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kumimoji="1" lang="ja-JP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324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38037828-C422-FB45-AE02-56CFD5360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8" y="2120543"/>
            <a:ext cx="6725654" cy="398261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A739A07-1AC6-874E-8DCC-CB34CDDD59FE}"/>
              </a:ext>
            </a:extLst>
          </p:cNvPr>
          <p:cNvSpPr txBox="1"/>
          <p:nvPr/>
        </p:nvSpPr>
        <p:spPr>
          <a:xfrm>
            <a:off x="0" y="6181365"/>
            <a:ext cx="3705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(Miyazaki et al., 2019, 2020, </a:t>
            </a:r>
          </a:p>
          <a:p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Sekiya, Miyazaki et al., 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2021, JAMES</a:t>
            </a:r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6460682-D0DF-444D-A01D-276803562A8F}"/>
              </a:ext>
            </a:extLst>
          </p:cNvPr>
          <p:cNvSpPr txBox="1"/>
          <p:nvPr/>
        </p:nvSpPr>
        <p:spPr>
          <a:xfrm>
            <a:off x="6915666" y="2359517"/>
            <a:ext cx="50733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The DA calculations for t</a:t>
            </a:r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wo different sensors are performed to investigate impacts of TROPOMI and OMI NO</a:t>
            </a:r>
            <a:r>
              <a:rPr kumimoji="1" lang="en-US" altLang="ja-JP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on chemical DA.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4153CE-3E8D-AD4E-8507-190E366E89BC}"/>
              </a:ext>
            </a:extLst>
          </p:cNvPr>
          <p:cNvSpPr txBox="1"/>
          <p:nvPr/>
        </p:nvSpPr>
        <p:spPr>
          <a:xfrm>
            <a:off x="200518" y="1369728"/>
            <a:ext cx="11682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We compare impacts of assimilating TROPOMI and OMI NO2 on global chemical DA during boreal spring 2018.</a:t>
            </a:r>
          </a:p>
        </p:txBody>
      </p:sp>
      <p:sp>
        <p:nvSpPr>
          <p:cNvPr id="15" name="タイトル 1">
            <a:extLst>
              <a:ext uri="{FF2B5EF4-FFF2-40B4-BE49-F238E27FC236}">
                <a16:creationId xmlns:a16="http://schemas.microsoft.com/office/drawing/2014/main" id="{F7649315-5FF3-7D4B-8F7E-5F4E117CA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20" y="49389"/>
            <a:ext cx="11085094" cy="1325563"/>
          </a:xfrm>
        </p:spPr>
        <p:txBody>
          <a:bodyPr/>
          <a:lstStyle/>
          <a:p>
            <a:r>
              <a:rPr lang="en-US" altLang="ja-JP" dirty="0"/>
              <a:t>Comparison of</a:t>
            </a:r>
            <a:r>
              <a:rPr kumimoji="1" lang="en-US" altLang="ja-JP" dirty="0"/>
              <a:t> TROPOMI and OMI NO</a:t>
            </a:r>
            <a:r>
              <a:rPr kumimoji="1" lang="en-US" altLang="ja-JP" baseline="-25000" dirty="0"/>
              <a:t>2</a:t>
            </a:r>
            <a:r>
              <a:rPr kumimoji="1" lang="en-US" altLang="ja-JP" dirty="0"/>
              <a:t> DA</a:t>
            </a:r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D8836728-82F9-3042-AC10-AB952494A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1031" y="5553542"/>
            <a:ext cx="1099239" cy="1099239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1EB60DD-B993-6F4A-B25B-066D38C95D1A}"/>
              </a:ext>
            </a:extLst>
          </p:cNvPr>
          <p:cNvSpPr/>
          <p:nvPr/>
        </p:nvSpPr>
        <p:spPr>
          <a:xfrm>
            <a:off x="5328745" y="4587766"/>
            <a:ext cx="1445027" cy="21783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7" name="表 16">
            <a:extLst>
              <a:ext uri="{FF2B5EF4-FFF2-40B4-BE49-F238E27FC236}">
                <a16:creationId xmlns:a16="http://schemas.microsoft.com/office/drawing/2014/main" id="{2BBF73EA-F665-4349-BB2E-D17BDBEDE4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388922"/>
              </p:ext>
            </p:extLst>
          </p:nvPr>
        </p:nvGraphicFramePr>
        <p:xfrm>
          <a:off x="7023402" y="4586599"/>
          <a:ext cx="5030997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3089">
                  <a:extLst>
                    <a:ext uri="{9D8B030D-6E8A-4147-A177-3AD203B41FA5}">
                      <a16:colId xmlns:a16="http://schemas.microsoft.com/office/drawing/2014/main" val="2002136190"/>
                    </a:ext>
                  </a:extLst>
                </a:gridCol>
                <a:gridCol w="1255054">
                  <a:extLst>
                    <a:ext uri="{9D8B030D-6E8A-4147-A177-3AD203B41FA5}">
                      <a16:colId xmlns:a16="http://schemas.microsoft.com/office/drawing/2014/main" val="3806203753"/>
                    </a:ext>
                  </a:extLst>
                </a:gridCol>
                <a:gridCol w="2122854">
                  <a:extLst>
                    <a:ext uri="{9D8B030D-6E8A-4147-A177-3AD203B41FA5}">
                      <a16:colId xmlns:a16="http://schemas.microsoft.com/office/drawing/2014/main" val="18511902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</a:t>
                      </a:r>
                      <a:endParaRPr kumimoji="1" lang="ja-JP" alt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Assimilated obs.</a:t>
                      </a:r>
                      <a:endParaRPr kumimoji="1" lang="ja-JP" alt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7154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TROPOMI DA</a:t>
                      </a:r>
                      <a:endParaRPr kumimoji="1" lang="ja-JP" alt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April-May</a:t>
                      </a:r>
                    </a:p>
                    <a:p>
                      <a:r>
                        <a:rPr kumimoji="1" lang="en-US" altLang="ja-JP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kumimoji="1" lang="ja-JP" alt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TROPOMI v1.2</a:t>
                      </a:r>
                      <a:endParaRPr kumimoji="1" lang="ja-JP" alt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920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OMI DA</a:t>
                      </a:r>
                      <a:endParaRPr kumimoji="1" lang="ja-JP" alt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OMI QA4ECV </a:t>
                      </a:r>
                    </a:p>
                    <a:p>
                      <a:r>
                        <a:rPr kumimoji="1" lang="en-US" altLang="ja-JP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v1.1</a:t>
                      </a:r>
                      <a:endParaRPr kumimoji="1" lang="ja-JP" alt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64702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3154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2B4CEE-F554-634C-B654-80BEFB4BF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20" y="49389"/>
            <a:ext cx="11085094" cy="1325563"/>
          </a:xfrm>
        </p:spPr>
        <p:txBody>
          <a:bodyPr/>
          <a:lstStyle/>
          <a:p>
            <a:r>
              <a:rPr lang="en-US" altLang="ja-JP" dirty="0"/>
              <a:t>Comparison of</a:t>
            </a:r>
            <a:r>
              <a:rPr kumimoji="1" lang="en-US" altLang="ja-JP" dirty="0"/>
              <a:t> TROPOMI and OMI NO</a:t>
            </a:r>
            <a:r>
              <a:rPr kumimoji="1" lang="en-US" altLang="ja-JP" baseline="-25000" dirty="0"/>
              <a:t>2</a:t>
            </a:r>
            <a:r>
              <a:rPr kumimoji="1" lang="en-US" altLang="ja-JP" dirty="0"/>
              <a:t> DA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D311A36-D61A-D742-A1BF-AB89B2E61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837" y="5255392"/>
            <a:ext cx="11085095" cy="1276178"/>
          </a:xfrm>
        </p:spPr>
        <p:txBody>
          <a:bodyPr>
            <a:normAutofit/>
          </a:bodyPr>
          <a:lstStyle/>
          <a:p>
            <a:r>
              <a:rPr lang="en-US" altLang="ja-JP" sz="2400" dirty="0"/>
              <a:t>RMSEs are largely reduced by DA, especially over polluted regions where super-observation errors are small.</a:t>
            </a:r>
            <a:endParaRPr kumimoji="1" lang="en-US" altLang="ja-JP" sz="2400" dirty="0"/>
          </a:p>
          <a:p>
            <a:r>
              <a:rPr kumimoji="1" lang="en-US" altLang="ja-JP" sz="2400" dirty="0"/>
              <a:t>The RMSE reductions </a:t>
            </a:r>
            <a:r>
              <a:rPr lang="en-US" altLang="ja-JP" sz="2400" dirty="0"/>
              <a:t>a</a:t>
            </a:r>
            <a:r>
              <a:rPr kumimoji="1" lang="en-US" altLang="ja-JP" sz="2400" dirty="0"/>
              <a:t>re negatively correlated with super-observation errors.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C7448FB-3FC5-684B-89FE-44F1F2F2D3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878"/>
          <a:stretch/>
        </p:blipFill>
        <p:spPr>
          <a:xfrm>
            <a:off x="8182303" y="1915968"/>
            <a:ext cx="4009697" cy="3370381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3EE8A63-9129-DA48-BE44-105516A57D11}"/>
              </a:ext>
            </a:extLst>
          </p:cNvPr>
          <p:cNvSpPr txBox="1"/>
          <p:nvPr/>
        </p:nvSpPr>
        <p:spPr>
          <a:xfrm>
            <a:off x="217892" y="1241925"/>
            <a:ext cx="9661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Relationship between super-observation errors and RMSE reductions against assimilated observations due to DA.</a:t>
            </a:r>
            <a:endParaRPr kumimoji="1" lang="ja-JP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78D33FF-0334-8743-A90F-62A49DA3CCF2}"/>
              </a:ext>
            </a:extLst>
          </p:cNvPr>
          <p:cNvSpPr txBox="1"/>
          <p:nvPr/>
        </p:nvSpPr>
        <p:spPr>
          <a:xfrm>
            <a:off x="-1946433" y="6587088"/>
            <a:ext cx="4901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(Sekiya, Miyazaki et al., 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in prep.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EED810B-B703-8B40-903B-762AF3C23C2A}"/>
              </a:ext>
            </a:extLst>
          </p:cNvPr>
          <p:cNvSpPr txBox="1"/>
          <p:nvPr/>
        </p:nvSpPr>
        <p:spPr>
          <a:xfrm>
            <a:off x="9976150" y="4425805"/>
            <a:ext cx="1227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kumimoji="1" lang="en-US" altLang="ja-JP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-0.36</a:t>
            </a:r>
            <a:endParaRPr kumimoji="1" lang="ja-JP" alt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B28321A-210B-1E4F-8FA5-1EAA5CC9358E}"/>
              </a:ext>
            </a:extLst>
          </p:cNvPr>
          <p:cNvSpPr txBox="1"/>
          <p:nvPr/>
        </p:nvSpPr>
        <p:spPr>
          <a:xfrm>
            <a:off x="10302163" y="1229352"/>
            <a:ext cx="175998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April-May 2018</a:t>
            </a:r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2FA02FD-A334-B04F-AE09-3FCB2E006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0" y="2410288"/>
            <a:ext cx="3644900" cy="23368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5588E71-8FC1-174B-B983-8F42B0748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3003" y="2432631"/>
            <a:ext cx="3683000" cy="23749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3B6AA84-2730-774C-9C93-2CC0DEF04CE3}"/>
              </a:ext>
            </a:extLst>
          </p:cNvPr>
          <p:cNvSpPr txBox="1"/>
          <p:nvPr/>
        </p:nvSpPr>
        <p:spPr>
          <a:xfrm>
            <a:off x="109295" y="2278306"/>
            <a:ext cx="3812628" cy="277200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TROPOMI super-observation error</a:t>
            </a:r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90CDF18-8762-AB4A-B73C-782BE828BE52}"/>
              </a:ext>
            </a:extLst>
          </p:cNvPr>
          <p:cNvSpPr txBox="1"/>
          <p:nvPr/>
        </p:nvSpPr>
        <p:spPr>
          <a:xfrm>
            <a:off x="4188406" y="2278796"/>
            <a:ext cx="3812628" cy="277200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TROPOMI DA RMSE reductions</a:t>
            </a:r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円/楕円 8">
            <a:extLst>
              <a:ext uri="{FF2B5EF4-FFF2-40B4-BE49-F238E27FC236}">
                <a16:creationId xmlns:a16="http://schemas.microsoft.com/office/drawing/2014/main" id="{545B9A89-6BB8-1B41-9B8C-803D265A6609}"/>
              </a:ext>
            </a:extLst>
          </p:cNvPr>
          <p:cNvSpPr/>
          <p:nvPr/>
        </p:nvSpPr>
        <p:spPr>
          <a:xfrm>
            <a:off x="8834202" y="2804017"/>
            <a:ext cx="671318" cy="1615583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F4B9975-CE0F-7740-BBE2-9D6C5B568041}"/>
              </a:ext>
            </a:extLst>
          </p:cNvPr>
          <p:cNvSpPr txBox="1"/>
          <p:nvPr/>
        </p:nvSpPr>
        <p:spPr>
          <a:xfrm>
            <a:off x="9464138" y="2707506"/>
            <a:ext cx="1227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Polluted regions</a:t>
            </a:r>
            <a:endParaRPr kumimoji="1" lang="ja-JP" alt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9CF65C8-5A39-084B-887E-0A18F27DB014}"/>
              </a:ext>
            </a:extLst>
          </p:cNvPr>
          <p:cNvSpPr/>
          <p:nvPr/>
        </p:nvSpPr>
        <p:spPr>
          <a:xfrm>
            <a:off x="391364" y="2648602"/>
            <a:ext cx="3353432" cy="56816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BB8458DE-1D67-7143-8E9A-A8189876EEA6}"/>
              </a:ext>
            </a:extLst>
          </p:cNvPr>
          <p:cNvSpPr/>
          <p:nvPr/>
        </p:nvSpPr>
        <p:spPr>
          <a:xfrm>
            <a:off x="4505897" y="2646789"/>
            <a:ext cx="3353432" cy="56816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B3499D62-F308-454C-99A6-18484B6FAFC0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7859329" y="2930871"/>
            <a:ext cx="974873" cy="300844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5241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2258</TotalTime>
  <Words>1012</Words>
  <Application>Microsoft Macintosh PowerPoint</Application>
  <PresentationFormat>ワイド画面</PresentationFormat>
  <Paragraphs>172</Paragraphs>
  <Slides>14</Slides>
  <Notes>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0" baseType="lpstr">
      <vt:lpstr>Arial Unicode MS</vt:lpstr>
      <vt:lpstr>游ゴシック</vt:lpstr>
      <vt:lpstr>游ゴシック Light</vt:lpstr>
      <vt:lpstr>Arial</vt:lpstr>
      <vt:lpstr>Wingdings</vt:lpstr>
      <vt:lpstr>Office テーマ</vt:lpstr>
      <vt:lpstr>Impacts of horizontal resolution on global chemical data assimilation of satellite measurements for tropospheric ozone and its precursors</vt:lpstr>
      <vt:lpstr>Motivation</vt:lpstr>
      <vt:lpstr>Motivation</vt:lpstr>
      <vt:lpstr>Data assimilation system based on EnKF</vt:lpstr>
      <vt:lpstr>Surface NOx emission estimates</vt:lpstr>
      <vt:lpstr>Impact of resolutions on NOx emission estimates</vt:lpstr>
      <vt:lpstr>Impact of NOx emissions on surface ozone</vt:lpstr>
      <vt:lpstr>Comparison of TROPOMI and OMI NO2 DA</vt:lpstr>
      <vt:lpstr>Comparison of TROPOMI and OMI NO2 DA</vt:lpstr>
      <vt:lpstr>Comparison of TROPOMI and OMI NO2 DA</vt:lpstr>
      <vt:lpstr>Summary</vt:lpstr>
      <vt:lpstr>Back-up slides</vt:lpstr>
      <vt:lpstr>PowerPoint プレゼンテーション</vt:lpstr>
      <vt:lpstr>Impact on surface ozone analysis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Impacts of horizontal resolution on global chemical data assimilation of satellite measurements</dc:title>
  <dc:creator>tsekiya</dc:creator>
  <cp:lastModifiedBy>tsekiya</cp:lastModifiedBy>
  <cp:revision>91</cp:revision>
  <dcterms:created xsi:type="dcterms:W3CDTF">2021-05-28T06:32:24Z</dcterms:created>
  <dcterms:modified xsi:type="dcterms:W3CDTF">2021-06-07T10:03:57Z</dcterms:modified>
</cp:coreProperties>
</file>