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6" r:id="rId2"/>
    <p:sldId id="375" r:id="rId3"/>
    <p:sldId id="519" r:id="rId4"/>
    <p:sldId id="539" r:id="rId5"/>
    <p:sldId id="540" r:id="rId6"/>
    <p:sldId id="530" r:id="rId7"/>
    <p:sldId id="533" r:id="rId8"/>
    <p:sldId id="526" r:id="rId9"/>
    <p:sldId id="537" r:id="rId10"/>
    <p:sldId id="538" r:id="rId11"/>
    <p:sldId id="518" r:id="rId12"/>
    <p:sldId id="532" r:id="rId13"/>
    <p:sldId id="527" r:id="rId14"/>
  </p:sldIdLst>
  <p:sldSz cx="12192000" cy="6858000"/>
  <p:notesSz cx="6794500" cy="99314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F77"/>
    <a:srgbClr val="0000FF"/>
    <a:srgbClr val="FF0000"/>
    <a:srgbClr val="E87F96"/>
    <a:srgbClr val="72D63A"/>
    <a:srgbClr val="DF7C30"/>
    <a:srgbClr val="FF6600"/>
    <a:srgbClr val="225078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84357" autoAdjust="0"/>
  </p:normalViewPr>
  <p:slideViewPr>
    <p:cSldViewPr snapToGrid="0">
      <p:cViewPr varScale="1">
        <p:scale>
          <a:sx n="75" d="100"/>
          <a:sy n="75" d="100"/>
        </p:scale>
        <p:origin x="74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49" y="5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9/06/2021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9/06/2021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6501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10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55190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3274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5429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5278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5149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81188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4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05786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5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80377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6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71323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7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10622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8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019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9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49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45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9788" y="1088966"/>
            <a:ext cx="623887" cy="109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5" name="Picture 3" descr="Ligne_orange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288104" y="6433591"/>
            <a:ext cx="934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9151938" algn="r"/>
              </a:tabLst>
            </a:pPr>
            <a:r>
              <a:rPr lang="en-US" sz="1200" b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daan.hubert@aeronomie</a:t>
            </a:r>
            <a:r>
              <a:rPr lang="en-US" sz="1200" b="0" dirty="0" smtClean="0">
                <a:solidFill>
                  <a:srgbClr val="DF7C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b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en-US" sz="12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	</a:t>
            </a:r>
            <a:r>
              <a:rPr lang="en-US" sz="1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CEOS AC-VC-17, June 7-11, 2021   </a:t>
            </a:r>
            <a:endParaRPr lang="nl-BE" sz="14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38" y="6290930"/>
            <a:ext cx="1110680" cy="516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" y="6272430"/>
            <a:ext cx="606717" cy="540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82"/>
          <a:stretch/>
        </p:blipFill>
        <p:spPr>
          <a:xfrm>
            <a:off x="719052" y="6286965"/>
            <a:ext cx="480404" cy="5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431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83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0863" y="6021288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520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00177" y="6019057"/>
            <a:ext cx="936625" cy="647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1055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nl-BE" alt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nl-BE" alt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gif"/><Relationship Id="rId3" Type="http://schemas.openxmlformats.org/officeDocument/2006/relationships/image" Target="../media/image1.emf"/><Relationship Id="rId7" Type="http://schemas.openxmlformats.org/officeDocument/2006/relationships/image" Target="../media/image2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em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6" descr="NAS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1612"/>
            <a:ext cx="12204700" cy="41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321" name="Pictur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6273"/>
            <a:ext cx="1220470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9" y="2589600"/>
            <a:ext cx="30495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Placeholder 10"/>
          <p:cNvSpPr txBox="1">
            <a:spLocks/>
          </p:cNvSpPr>
          <p:nvPr/>
        </p:nvSpPr>
        <p:spPr bwMode="auto">
          <a:xfrm>
            <a:off x="493193" y="3376313"/>
            <a:ext cx="273630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VC-20-01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Tropospheric Ozone from Satellites</a:t>
            </a:r>
            <a:endParaRPr lang="en-US" altLang="en-US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8" name="Slide Number Placeholder 5"/>
          <p:cNvSpPr txBox="1">
            <a:spLocks/>
          </p:cNvSpPr>
          <p:nvPr/>
        </p:nvSpPr>
        <p:spPr bwMode="auto">
          <a:xfrm>
            <a:off x="3287688" y="2852936"/>
            <a:ext cx="893726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Ground- and satellite-based Assessment of Tropospheric Ozone Data Records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13561" b="1599"/>
          <a:stretch/>
        </p:blipFill>
        <p:spPr bwMode="auto">
          <a:xfrm>
            <a:off x="73149" y="5641492"/>
            <a:ext cx="895078" cy="11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982786" y="6165676"/>
            <a:ext cx="194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altLang="en-US" sz="10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OYAL </a:t>
            </a:r>
            <a:r>
              <a:rPr lang="en-US" altLang="en-US" sz="12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altLang="en-US" sz="10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ELGIAN </a:t>
            </a:r>
            <a:r>
              <a:rPr lang="en-US" altLang="en-US" sz="12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10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NSTITUTE </a:t>
            </a:r>
            <a:endParaRPr lang="en-US" altLang="en-US" sz="1000" dirty="0" smtClean="0">
              <a:solidFill>
                <a:srgbClr val="2250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altLang="en-US" sz="12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en-US" sz="10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PACE </a:t>
            </a:r>
            <a:r>
              <a:rPr lang="en-US" altLang="en-US" sz="12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en-US" sz="1000" dirty="0">
                <a:solidFill>
                  <a:srgbClr val="2250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ERONOMY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16632"/>
            <a:ext cx="2383880" cy="110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5641" y="6433952"/>
            <a:ext cx="829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CEOS </a:t>
            </a:r>
            <a:r>
              <a:rPr 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AC-VC #17</a:t>
            </a:r>
            <a:r>
              <a:rPr lang="en-US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conference, June </a:t>
            </a:r>
            <a:r>
              <a:rPr lang="en-US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7-11, 2021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38" y="6029689"/>
            <a:ext cx="888295" cy="792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3575720" y="4293096"/>
            <a:ext cx="829349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l-BE" altLang="en-US" sz="1600" b="1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BE" altLang="en-US" sz="1600" b="1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Hubert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 Keppens, </a:t>
            </a: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.-C. Lambert, T. Verhoelst, </a:t>
            </a: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Compernolle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.-P. Heue, D. </a:t>
            </a:r>
            <a:r>
              <a:rPr lang="nl-BE" altLang="en-US" sz="1600" spc="30" dirty="0" err="1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Loyola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nl-BE" altLang="en-US" sz="1600" spc="30" dirty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BE" altLang="en-US" sz="1600" spc="30" dirty="0" smtClean="0">
                <a:solidFill>
                  <a:srgbClr val="254F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Romahn</a:t>
            </a:r>
            <a:endParaRPr lang="en-US" altLang="en-US" sz="1600" spc="30" dirty="0">
              <a:solidFill>
                <a:srgbClr val="254F7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88640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Outlook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185334"/>
            <a:ext cx="11917680" cy="5022426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 interaction with TOAR-II SOWG &amp; HEGIFTOM (GB networks)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Satellite contributors: please submit data to BIRA by September 2021</a:t>
            </a:r>
          </a:p>
          <a:p>
            <a:pPr>
              <a:spcAft>
                <a:spcPts val="600"/>
              </a:spcAft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2022: Progress meeting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April-May 2022: Report of results at AC-VC-18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Q3/Q4 2022 and later: further interactions with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TOAR-II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098000"/>
            <a:ext cx="11520000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BACKUP SLIDES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Ground-based validation : challenges</a:t>
            </a:r>
          </a:p>
        </p:txBody>
      </p:sp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65482" r="50178"/>
          <a:stretch/>
        </p:blipFill>
        <p:spPr>
          <a:xfrm>
            <a:off x="1767839" y="2346960"/>
            <a:ext cx="7563357" cy="32816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117600" y="1727200"/>
            <a:ext cx="1828800" cy="11480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1280" y="1266914"/>
            <a:ext cx="3962400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Dispersion single-site comparisons (3-5 DU)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945120" y="3159760"/>
            <a:ext cx="2143760" cy="70104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119360" y="3664674"/>
            <a:ext cx="2072640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Dispersion across network (~2 DU)</a:t>
            </a:r>
            <a:endParaRPr lang="en-US" sz="1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811520" y="1991360"/>
            <a:ext cx="1341120" cy="135128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45200" y="1500594"/>
            <a:ext cx="3149600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calibration network</a:t>
            </a:r>
            <a:endParaRPr lang="en-US" sz="1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88640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Validating reported random uncertainty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0" y="1185334"/>
            <a:ext cx="7223760" cy="5022426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Constraints on derived random uncertainty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 post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validate reported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uncertainty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 ante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TROPOMI &amp; GOME-2B ex ante random uncertainties are accurate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 ex ante random uncertainties are too conservative</a:t>
            </a:r>
            <a:endParaRPr lang="nl-B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2" t="4149" r="4306" b="2803"/>
          <a:stretch/>
        </p:blipFill>
        <p:spPr>
          <a:xfrm>
            <a:off x="103294" y="1110313"/>
            <a:ext cx="4673410" cy="56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50" t="18482" r="9333" b="39296"/>
          <a:stretch/>
        </p:blipFill>
        <p:spPr>
          <a:xfrm>
            <a:off x="127321" y="1340768"/>
            <a:ext cx="8120852" cy="2193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50" t="18482" r="9333" b="34852"/>
          <a:stretch/>
        </p:blipFill>
        <p:spPr>
          <a:xfrm>
            <a:off x="127321" y="3690676"/>
            <a:ext cx="8121088" cy="2424779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88640"/>
            <a:ext cx="11520000" cy="696913"/>
          </a:xfrm>
        </p:spPr>
        <p:txBody>
          <a:bodyPr/>
          <a:lstStyle/>
          <a:p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VC-20-01: </a:t>
            </a: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Available 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tropospheric ozone satellite records</a:t>
            </a:r>
            <a:endParaRPr lang="en-US" altLang="en-US" sz="2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395124" y="1861596"/>
            <a:ext cx="3796876" cy="1152128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Residual technique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(UV-VIS sensors)</a:t>
            </a:r>
          </a:p>
          <a:p>
            <a:pPr marL="266700" indent="-169863"/>
            <a:r>
              <a:rPr lang="en-US" sz="1400" dirty="0" smtClean="0">
                <a:solidFill>
                  <a:srgbClr val="C1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Convective Cloud Differential</a:t>
            </a:r>
          </a:p>
          <a:p>
            <a:pPr marL="266700" indent="-169863"/>
            <a:r>
              <a:rPr lang="en-US" sz="1400" dirty="0" smtClean="0">
                <a:solidFill>
                  <a:srgbClr val="3838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Nadir </a:t>
            </a:r>
            <a:r>
              <a:rPr lang="en-US" sz="1400" dirty="0">
                <a:solidFill>
                  <a:srgbClr val="3838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smtClean="0">
                <a:solidFill>
                  <a:srgbClr val="3838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Limb</a:t>
            </a:r>
          </a:p>
          <a:p>
            <a:pPr marL="266700" indent="-169863"/>
            <a:r>
              <a:rPr lang="en-US" sz="1400" dirty="0" smtClean="0">
                <a:solidFill>
                  <a:srgbClr val="FFA3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Nadir </a:t>
            </a:r>
            <a:r>
              <a:rPr lang="en-US" sz="1400" dirty="0">
                <a:solidFill>
                  <a:srgbClr val="FFA3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400" dirty="0" smtClean="0">
                <a:solidFill>
                  <a:srgbClr val="FFA3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Reanalysis</a:t>
            </a:r>
            <a:endParaRPr lang="en-US" sz="1400" dirty="0">
              <a:solidFill>
                <a:srgbClr val="3838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C166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395123" y="4327001"/>
            <a:ext cx="3796877" cy="1152128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Profile retrieval</a:t>
            </a:r>
          </a:p>
          <a:p>
            <a:pPr marL="266700" indent="-169863"/>
            <a:r>
              <a:rPr lang="en-US" sz="1400" dirty="0" smtClean="0">
                <a:solidFill>
                  <a:srgbClr val="C1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UV-VIS</a:t>
            </a:r>
          </a:p>
          <a:p>
            <a:pPr marL="266700" indent="-169863"/>
            <a:r>
              <a:rPr lang="en-US" sz="1400" dirty="0" smtClean="0">
                <a:solidFill>
                  <a:srgbClr val="3838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IR-NIR</a:t>
            </a:r>
          </a:p>
          <a:p>
            <a:pPr marL="266700" indent="-169863"/>
            <a:r>
              <a:rPr lang="en-US" sz="1400" dirty="0" smtClean="0">
                <a:solidFill>
                  <a:srgbClr val="FFA3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VIS+IR synergy</a:t>
            </a:r>
            <a:endParaRPr lang="en-US" sz="1400" dirty="0">
              <a:solidFill>
                <a:srgbClr val="3838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C166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57875" y="3309074"/>
            <a:ext cx="12141617" cy="2631440"/>
            <a:chOff x="-57875" y="3309074"/>
            <a:chExt cx="12141617" cy="2631440"/>
          </a:xfrm>
        </p:grpSpPr>
        <p:grpSp>
          <p:nvGrpSpPr>
            <p:cNvPr id="7" name="Group 6"/>
            <p:cNvGrpSpPr/>
            <p:nvPr/>
          </p:nvGrpSpPr>
          <p:grpSpPr>
            <a:xfrm>
              <a:off x="-57875" y="3309074"/>
              <a:ext cx="12141617" cy="2164080"/>
              <a:chOff x="-57875" y="3309074"/>
              <a:chExt cx="12141617" cy="21640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92" b="49833"/>
              <a:stretch/>
            </p:blipFill>
            <p:spPr>
              <a:xfrm>
                <a:off x="4501842" y="3309074"/>
                <a:ext cx="3246120" cy="216408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7740263" y="3316218"/>
                <a:ext cx="4343479" cy="2064640"/>
                <a:chOff x="4625339" y="574675"/>
                <a:chExt cx="4400701" cy="209184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242" t="-1" r="944" b="53963"/>
                <a:stretch/>
              </p:blipFill>
              <p:spPr>
                <a:xfrm>
                  <a:off x="8619640" y="574676"/>
                  <a:ext cx="406400" cy="201041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3" r="51249" b="52097"/>
                <a:stretch/>
              </p:blipFill>
              <p:spPr>
                <a:xfrm>
                  <a:off x="4625339" y="574675"/>
                  <a:ext cx="3990340" cy="209184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-57875" y="3332527"/>
                <a:ext cx="4465200" cy="2085885"/>
                <a:chOff x="213361" y="591198"/>
                <a:chExt cx="4524025" cy="2113365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344" r="722" b="51620"/>
                <a:stretch/>
              </p:blipFill>
              <p:spPr>
                <a:xfrm>
                  <a:off x="4320827" y="591198"/>
                  <a:ext cx="416559" cy="211336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1121" b="51620"/>
                <a:stretch/>
              </p:blipFill>
              <p:spPr>
                <a:xfrm>
                  <a:off x="213361" y="591198"/>
                  <a:ext cx="4126820" cy="2113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288107" y="5371554"/>
              <a:ext cx="11384989" cy="568960"/>
              <a:chOff x="288107" y="5371554"/>
              <a:chExt cx="11384989" cy="568960"/>
            </a:xfrm>
          </p:grpSpPr>
          <p:sp>
            <p:nvSpPr>
              <p:cNvPr id="43" name="Content Placeholder 2"/>
              <p:cNvSpPr txBox="1">
                <a:spLocks/>
              </p:cNvSpPr>
              <p:nvPr/>
            </p:nvSpPr>
            <p:spPr bwMode="auto">
              <a:xfrm>
                <a:off x="288107" y="5371554"/>
                <a:ext cx="3667760" cy="568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Bias : </a:t>
                </a:r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spatial structure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4" name="Content Placeholder 2"/>
              <p:cNvSpPr txBox="1">
                <a:spLocks/>
              </p:cNvSpPr>
              <p:nvPr/>
            </p:nvSpPr>
            <p:spPr bwMode="auto">
              <a:xfrm>
                <a:off x="4407796" y="5371554"/>
                <a:ext cx="3667760" cy="568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Bias : </a:t>
                </a:r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temporal structure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" name="Content Placeholder 2"/>
              <p:cNvSpPr txBox="1">
                <a:spLocks/>
              </p:cNvSpPr>
              <p:nvPr/>
            </p:nvSpPr>
            <p:spPr bwMode="auto">
              <a:xfrm>
                <a:off x="8005336" y="5371554"/>
                <a:ext cx="3667760" cy="568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Dispersion : </a:t>
                </a:r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spatial structure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520000" cy="696913"/>
          </a:xfrm>
        </p:spPr>
        <p:txBody>
          <a:bodyPr/>
          <a:lstStyle/>
          <a:p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Ground-based </a:t>
            </a: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validation : goals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35280" y="1113870"/>
            <a:ext cx="11520720" cy="2021840"/>
          </a:xfrm>
        </p:spPr>
        <p:txBody>
          <a:bodyPr anchor="ctr"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Validate satellite data quality and their dependences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differences between satellite products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single-sensor data records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ssist development of multi-sensor merging schemes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9062977" y="1238491"/>
            <a:ext cx="289367" cy="868101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9444942" y="1266270"/>
            <a:ext cx="2644480" cy="81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VC-20-01</a:t>
            </a:r>
          </a:p>
        </p:txBody>
      </p:sp>
    </p:spTree>
    <p:extLst>
      <p:ext uri="{BB962C8B-B14F-4D97-AF65-F5344CB8AC3E}">
        <p14:creationId xmlns:p14="http://schemas.microsoft.com/office/powerpoint/2010/main" val="1175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IASI sensors versus ozonesonde network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921398" y="1299065"/>
            <a:ext cx="3391381" cy="5065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IASI-A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(0-6 km)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650866" y="1299065"/>
            <a:ext cx="3414531" cy="5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IASI-B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(0-6 km)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0516" y="1798320"/>
            <a:ext cx="10736592" cy="4211901"/>
            <a:chOff x="1228637" y="2073231"/>
            <a:chExt cx="4918298" cy="1929419"/>
          </a:xfrm>
        </p:grpSpPr>
        <p:pic>
          <p:nvPicPr>
            <p:cNvPr id="27" name="Picture 2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8"/>
            <a:stretch/>
          </p:blipFill>
          <p:spPr>
            <a:xfrm>
              <a:off x="1228637" y="2073231"/>
              <a:ext cx="2303780" cy="1929419"/>
            </a:xfrm>
            <a:prstGeom prst="rect">
              <a:avLst/>
            </a:prstGeom>
          </p:spPr>
        </p:pic>
        <p:pic>
          <p:nvPicPr>
            <p:cNvPr id="28" name="Picture 27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4"/>
            <a:stretch/>
          </p:blipFill>
          <p:spPr>
            <a:xfrm>
              <a:off x="3843155" y="2073231"/>
              <a:ext cx="2303780" cy="19268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5842" y="5768833"/>
            <a:ext cx="1503651" cy="432000"/>
            <a:chOff x="108702" y="5730733"/>
            <a:chExt cx="1503651" cy="432000"/>
          </a:xfrm>
        </p:grpSpPr>
        <p:pic>
          <p:nvPicPr>
            <p:cNvPr id="11" name="Picture 21" descr="NDACC_Logo_C10_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11" y="5739200"/>
              <a:ext cx="453592" cy="3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2" name="Picture 22" descr="shadoz_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06" y="5739200"/>
              <a:ext cx="429447" cy="3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" name="Picture 23" descr="gaw_logo_acronym_vertical-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027"/>
            <a:stretch>
              <a:fillRect/>
            </a:stretch>
          </p:blipFill>
          <p:spPr bwMode="auto">
            <a:xfrm>
              <a:off x="108702" y="5730733"/>
              <a:ext cx="319703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5013" y="1209040"/>
            <a:ext cx="982747" cy="856705"/>
            <a:chOff x="145013" y="1209040"/>
            <a:chExt cx="982747" cy="856705"/>
          </a:xfrm>
        </p:grpSpPr>
        <p:pic>
          <p:nvPicPr>
            <p:cNvPr id="1026" name="Picture 2" descr="esa cci ozone logo | ESA CCI Land cover websit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3" y="1209040"/>
              <a:ext cx="758967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3" y="1679666"/>
              <a:ext cx="982747" cy="386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GOME-type sensors versus 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ozonesonde </a:t>
            </a:r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network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868102" y="2028271"/>
            <a:ext cx="1747777" cy="5065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GOME </a:t>
            </a:r>
            <a:b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(1995-2011)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440102" y="2028271"/>
            <a:ext cx="1782501" cy="5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 </a:t>
            </a:r>
            <a:b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(2004-2019)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90441" y="2028271"/>
            <a:ext cx="1875099" cy="5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SCIAMACHY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(2002-2012)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4107" y="2742796"/>
            <a:ext cx="11982635" cy="2523686"/>
            <a:chOff x="1142679" y="3078461"/>
            <a:chExt cx="9729381" cy="2049124"/>
          </a:xfrm>
        </p:grpSpPr>
        <p:pic>
          <p:nvPicPr>
            <p:cNvPr id="10" name="Picture 9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" t="54924" r="44079" b="6377"/>
            <a:stretch/>
          </p:blipFill>
          <p:spPr>
            <a:xfrm>
              <a:off x="1142679" y="3084556"/>
              <a:ext cx="2220844" cy="1752458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8" t="54939" r="44158" b="6245"/>
            <a:stretch/>
          </p:blipFill>
          <p:spPr>
            <a:xfrm>
              <a:off x="3373724" y="3084556"/>
              <a:ext cx="1879395" cy="1757768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54716" r="44515" b="6468"/>
            <a:stretch/>
          </p:blipFill>
          <p:spPr>
            <a:xfrm>
              <a:off x="7139448" y="3078461"/>
              <a:ext cx="1844492" cy="1757768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2" t="54946" r="44186" b="6888"/>
            <a:stretch/>
          </p:blipFill>
          <p:spPr>
            <a:xfrm>
              <a:off x="8994140" y="3084557"/>
              <a:ext cx="1877920" cy="172325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1" t="54886" r="44283" b="-1"/>
            <a:stretch/>
          </p:blipFill>
          <p:spPr>
            <a:xfrm>
              <a:off x="5263320" y="3084556"/>
              <a:ext cx="1865927" cy="2043029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97165" y="2028271"/>
            <a:ext cx="1851949" cy="5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GOME-2A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(2007-2019)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023676" y="2028271"/>
            <a:ext cx="1828800" cy="5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GOME-2B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(2014-2020)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0" t="6703" r="16545" b="69015"/>
          <a:stretch/>
        </p:blipFill>
        <p:spPr>
          <a:xfrm>
            <a:off x="2054933" y="3842795"/>
            <a:ext cx="665117" cy="61345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5842" y="5768833"/>
            <a:ext cx="1503651" cy="432000"/>
            <a:chOff x="108702" y="5730733"/>
            <a:chExt cx="1503651" cy="432000"/>
          </a:xfrm>
        </p:grpSpPr>
        <p:pic>
          <p:nvPicPr>
            <p:cNvPr id="20" name="Picture 21" descr="NDACC_Logo_C10_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11" y="5739200"/>
              <a:ext cx="453592" cy="3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1" name="Picture 22" descr="shadoz_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06" y="5739200"/>
              <a:ext cx="429447" cy="3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2" name="Picture 23" descr="gaw_logo_acronym_vertical-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027"/>
            <a:stretch>
              <a:fillRect/>
            </a:stretch>
          </p:blipFill>
          <p:spPr bwMode="auto">
            <a:xfrm>
              <a:off x="108702" y="5730733"/>
              <a:ext cx="319703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45013" y="1193529"/>
            <a:ext cx="1943446" cy="386079"/>
            <a:chOff x="145013" y="1193529"/>
            <a:chExt cx="1943446" cy="386079"/>
          </a:xfrm>
        </p:grpSpPr>
        <p:pic>
          <p:nvPicPr>
            <p:cNvPr id="24" name="Picture 2" descr="esa cci ozone logo | ESA CCI Land cover websi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3" y="1209040"/>
              <a:ext cx="758967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12" y="1193529"/>
              <a:ext cx="982747" cy="386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1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502465" y="1075996"/>
            <a:ext cx="5940319" cy="5007175"/>
            <a:chOff x="6502465" y="1075996"/>
            <a:chExt cx="5940319" cy="500717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65" y="1661835"/>
              <a:ext cx="4421336" cy="4421336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7010400" y="1075996"/>
              <a:ext cx="5432384" cy="4430724"/>
              <a:chOff x="7010400" y="1075996"/>
              <a:chExt cx="5432384" cy="443072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010400" y="1075996"/>
                <a:ext cx="5432384" cy="4021238"/>
                <a:chOff x="7010400" y="1075996"/>
                <a:chExt cx="5432384" cy="4021238"/>
              </a:xfrm>
            </p:grpSpPr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 bwMode="auto">
                <a:xfrm>
                  <a:off x="7020560" y="1459954"/>
                  <a:ext cx="1645920" cy="56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AK</a:t>
                  </a:r>
                  <a:endParaRPr 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 bwMode="auto">
                <a:xfrm>
                  <a:off x="8879840" y="1449794"/>
                  <a:ext cx="1656080" cy="56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dirty="0" err="1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Apriori</a:t>
                  </a:r>
                  <a:r>
                    <a:rPr lang="en-US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[DU]</a:t>
                  </a:r>
                  <a:endParaRPr 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 bwMode="auto">
                <a:xfrm>
                  <a:off x="10800079" y="4528274"/>
                  <a:ext cx="1642705" cy="56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600" dirty="0" smtClean="0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Convective cloud</a:t>
                  </a:r>
                  <a:endParaRPr lang="en-US" sz="1200" dirty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 bwMode="auto">
                <a:xfrm>
                  <a:off x="10779760" y="2455634"/>
                  <a:ext cx="1547278" cy="56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1600" dirty="0" smtClean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Cloud-free</a:t>
                  </a:r>
                  <a:endParaRPr lang="en-US" sz="1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 bwMode="auto">
                <a:xfrm>
                  <a:off x="7010400" y="1075996"/>
                  <a:ext cx="3520440" cy="568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S5P OFFL </a:t>
                  </a:r>
                  <a:r>
                    <a:rPr lang="en-US" sz="16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total O3</a:t>
                  </a:r>
                  <a:r>
                    <a:rPr lang="en-US" sz="1600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</a:t>
                  </a:r>
                  <a:r>
                    <a:rPr lang="en-US" sz="16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(1 pixel)</a:t>
                  </a:r>
                  <a:endParaRPr 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sp>
            <p:nvSpPr>
              <p:cNvPr id="44" name="Content Placeholder 2"/>
              <p:cNvSpPr txBox="1">
                <a:spLocks/>
              </p:cNvSpPr>
              <p:nvPr/>
            </p:nvSpPr>
            <p:spPr bwMode="auto">
              <a:xfrm>
                <a:off x="10045700" y="5259794"/>
                <a:ext cx="701040" cy="24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800" dirty="0" smtClean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cloud top</a:t>
                </a:r>
                <a:endParaRPr lang="en-US" sz="8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856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Gap for residual data : vertical smoothing diagnostics</a:t>
            </a:r>
          </a:p>
        </p:txBody>
      </p:sp>
      <p:pic>
        <p:nvPicPr>
          <p:cNvPr id="17416" name="Picture 3" descr="Ligne_oran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204000" cy="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6191" y="1409154"/>
            <a:ext cx="6213219" cy="4483646"/>
            <a:chOff x="176191" y="1409154"/>
            <a:chExt cx="6213219" cy="4483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6" t="9051" r="33545" b="7302"/>
            <a:stretch/>
          </p:blipFill>
          <p:spPr>
            <a:xfrm>
              <a:off x="176191" y="1845734"/>
              <a:ext cx="6213219" cy="4047066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33680" y="1409154"/>
              <a:ext cx="6097672" cy="5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S5P OFFL 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cloud top pressure</a:t>
              </a:r>
              <a:r>
                <a:rPr lang="en-US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lang="en-US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CRB)	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 June 2021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23536" y="3124200"/>
            <a:ext cx="2600324" cy="1920240"/>
            <a:chOff x="5423536" y="3124200"/>
            <a:chExt cx="2600324" cy="1920240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5423536" y="3124200"/>
              <a:ext cx="2600324" cy="192024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556886" y="3154680"/>
              <a:ext cx="2009774" cy="23622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58799" y="1075996"/>
            <a:ext cx="4368801" cy="4856768"/>
            <a:chOff x="558799" y="1075996"/>
            <a:chExt cx="4368801" cy="4856768"/>
          </a:xfrm>
        </p:grpSpPr>
        <p:grpSp>
          <p:nvGrpSpPr>
            <p:cNvPr id="26" name="Group 25"/>
            <p:cNvGrpSpPr/>
            <p:nvPr/>
          </p:nvGrpSpPr>
          <p:grpSpPr>
            <a:xfrm>
              <a:off x="558799" y="1869440"/>
              <a:ext cx="4368801" cy="4063324"/>
              <a:chOff x="955039" y="1869440"/>
              <a:chExt cx="4368801" cy="406332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666" b="4000"/>
              <a:stretch/>
            </p:blipFill>
            <p:spPr>
              <a:xfrm>
                <a:off x="955039" y="1869440"/>
                <a:ext cx="4368801" cy="198052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40" b="50326"/>
              <a:stretch/>
            </p:blipFill>
            <p:spPr>
              <a:xfrm>
                <a:off x="955039" y="3952240"/>
                <a:ext cx="4368801" cy="1980524"/>
              </a:xfrm>
              <a:prstGeom prst="rect">
                <a:avLst/>
              </a:prstGeom>
            </p:spPr>
          </p:pic>
        </p:grp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975360" y="1459954"/>
              <a:ext cx="1645920" cy="5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 bwMode="auto">
            <a:xfrm>
              <a:off x="3088640" y="1449794"/>
              <a:ext cx="1656080" cy="5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Apriori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[DU]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879677" y="1075996"/>
              <a:ext cx="3773346" cy="5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S5P OFFL 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total O3</a:t>
              </a:r>
              <a:r>
                <a:rPr lang="en-U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(100 pixels)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039360" y="3870960"/>
            <a:ext cx="1482726" cy="50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39799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Validation of subtle data quality features 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66216" y="3791228"/>
            <a:ext cx="10281792" cy="2484505"/>
            <a:chOff x="131749" y="2683298"/>
            <a:chExt cx="8656801" cy="2091840"/>
          </a:xfrm>
        </p:grpSpPr>
        <p:grpSp>
          <p:nvGrpSpPr>
            <p:cNvPr id="9" name="Group 8"/>
            <p:cNvGrpSpPr/>
            <p:nvPr/>
          </p:nvGrpSpPr>
          <p:grpSpPr>
            <a:xfrm>
              <a:off x="4559155" y="2683298"/>
              <a:ext cx="4229395" cy="2091840"/>
              <a:chOff x="4559155" y="2683298"/>
              <a:chExt cx="4229395" cy="209184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70" t="50604" r="3609" b="1493"/>
              <a:stretch/>
            </p:blipFill>
            <p:spPr>
              <a:xfrm>
                <a:off x="4776858" y="2683298"/>
                <a:ext cx="4011692" cy="209184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" t="50604" r="96706" b="1493"/>
              <a:stretch/>
            </p:blipFill>
            <p:spPr>
              <a:xfrm>
                <a:off x="4559155" y="2683298"/>
                <a:ext cx="231819" cy="209184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31749" y="2693670"/>
              <a:ext cx="4315746" cy="2081468"/>
              <a:chOff x="296553" y="2693670"/>
              <a:chExt cx="4315746" cy="208146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56" t="50704" r="2265" b="1646"/>
              <a:stretch/>
            </p:blipFill>
            <p:spPr>
              <a:xfrm>
                <a:off x="485479" y="2693670"/>
                <a:ext cx="4126820" cy="20814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" t="50704" r="96752" b="1646"/>
              <a:stretch/>
            </p:blipFill>
            <p:spPr>
              <a:xfrm>
                <a:off x="296553" y="2693670"/>
                <a:ext cx="205740" cy="2081468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767408" y="1240491"/>
            <a:ext cx="10662670" cy="2529695"/>
            <a:chOff x="767408" y="1124744"/>
            <a:chExt cx="10662670" cy="2529695"/>
          </a:xfrm>
        </p:grpSpPr>
        <p:grpSp>
          <p:nvGrpSpPr>
            <p:cNvPr id="20" name="Group 19"/>
            <p:cNvGrpSpPr/>
            <p:nvPr/>
          </p:nvGrpSpPr>
          <p:grpSpPr>
            <a:xfrm>
              <a:off x="6203311" y="1124744"/>
              <a:ext cx="5226767" cy="2484505"/>
              <a:chOff x="4625340" y="574675"/>
              <a:chExt cx="4400700" cy="209184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42" t="-1" r="944" b="53963"/>
              <a:stretch/>
            </p:blipFill>
            <p:spPr>
              <a:xfrm>
                <a:off x="8619640" y="574676"/>
                <a:ext cx="406400" cy="201041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" r="51249" b="52097"/>
              <a:stretch/>
            </p:blipFill>
            <p:spPr>
              <a:xfrm>
                <a:off x="4625340" y="574675"/>
                <a:ext cx="3990340" cy="209184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67408" y="1144369"/>
              <a:ext cx="5373242" cy="2510070"/>
              <a:chOff x="213361" y="591198"/>
              <a:chExt cx="4524025" cy="211336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44" r="722" b="51620"/>
              <a:stretch/>
            </p:blipFill>
            <p:spPr>
              <a:xfrm>
                <a:off x="4320827" y="591198"/>
                <a:ext cx="416559" cy="211336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121" b="51620"/>
              <a:stretch/>
            </p:blipFill>
            <p:spPr>
              <a:xfrm>
                <a:off x="213361" y="591198"/>
                <a:ext cx="4126820" cy="2113365"/>
              </a:xfrm>
              <a:prstGeom prst="rect">
                <a:avLst/>
              </a:prstGeom>
            </p:spPr>
          </p:pic>
        </p:grpSp>
      </p:grpSp>
      <p:pic>
        <p:nvPicPr>
          <p:cNvPr id="19" name="Picture 2" descr="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5373216"/>
            <a:ext cx="607883" cy="4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-294742" y="981020"/>
            <a:ext cx="1053013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0481134" y="981020"/>
            <a:ext cx="1595120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Dispersion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2339341" y="5431356"/>
            <a:ext cx="3307080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Dispersion single-site </a:t>
            </a:r>
            <a:r>
              <a:rPr lang="en-US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comparisons (3-5 DU)</a:t>
            </a:r>
            <a:endParaRPr lang="en-US" sz="1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Dispersion across network (~2 DU)</a:t>
            </a:r>
            <a:endParaRPr lang="en-US" sz="11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52930" y="4114800"/>
            <a:ext cx="0" cy="1221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402080" y="3947160"/>
            <a:ext cx="4127500" cy="1125220"/>
            <a:chOff x="1402080" y="3947160"/>
            <a:chExt cx="4127500" cy="1125220"/>
          </a:xfrm>
        </p:grpSpPr>
        <p:sp>
          <p:nvSpPr>
            <p:cNvPr id="53" name="Oval 52"/>
            <p:cNvSpPr/>
            <p:nvPr/>
          </p:nvSpPr>
          <p:spPr>
            <a:xfrm>
              <a:off x="1402080" y="47498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1813560" y="47371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2486660" y="418846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2712720" y="451612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3205480" y="41910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3642360" y="499872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3962400" y="423672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4419600" y="394716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5455920" y="42164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646"/>
            <a:ext cx="1261641" cy="24101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695689" y="3830320"/>
            <a:ext cx="4129405" cy="1323340"/>
            <a:chOff x="1392555" y="3677920"/>
            <a:chExt cx="4129405" cy="1323340"/>
          </a:xfrm>
        </p:grpSpPr>
        <p:sp>
          <p:nvSpPr>
            <p:cNvPr id="38" name="Oval 37"/>
            <p:cNvSpPr/>
            <p:nvPr/>
          </p:nvSpPr>
          <p:spPr>
            <a:xfrm>
              <a:off x="1392555" y="4366895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813560" y="47371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471420" y="459994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712720" y="451612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192780" y="456946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622040" y="49276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3952240" y="418338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4409440" y="455930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5448300" y="3677920"/>
              <a:ext cx="73660" cy="7366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451413" y="3784922"/>
            <a:ext cx="11586258" cy="247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allAtOnce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88640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Improve constraints on satellite random uncertainty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160" y="590000"/>
            <a:ext cx="4083600" cy="5109760"/>
          </a:xfrm>
        </p:spPr>
        <p:txBody>
          <a:bodyPr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 of co-located triplets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Stoffelen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1998)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term due to geophysical variability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singles out precision of individual sensors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4097" y="1810262"/>
            <a:ext cx="7649103" cy="3770628"/>
            <a:chOff x="5155437" y="3025139"/>
            <a:chExt cx="5040071" cy="24845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0" t="50604" r="3609" b="1493"/>
            <a:stretch/>
          </p:blipFill>
          <p:spPr>
            <a:xfrm>
              <a:off x="5430771" y="3025139"/>
              <a:ext cx="4764737" cy="24845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" t="50604" r="96706" b="1493"/>
            <a:stretch/>
          </p:blipFill>
          <p:spPr>
            <a:xfrm>
              <a:off x="5155437" y="3025139"/>
              <a:ext cx="275334" cy="248450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74768" y="3596640"/>
            <a:ext cx="6626433" cy="1424325"/>
            <a:chOff x="5143568" y="3799840"/>
            <a:chExt cx="6626433" cy="1424325"/>
          </a:xfrm>
        </p:grpSpPr>
        <p:sp>
          <p:nvSpPr>
            <p:cNvPr id="4" name="Rectangle 3"/>
            <p:cNvSpPr/>
            <p:nvPr/>
          </p:nvSpPr>
          <p:spPr>
            <a:xfrm>
              <a:off x="5209540" y="4721860"/>
              <a:ext cx="690880" cy="474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1" t="10725" r="1522" b="75605"/>
            <a:stretch/>
          </p:blipFill>
          <p:spPr>
            <a:xfrm>
              <a:off x="5143568" y="3799840"/>
              <a:ext cx="6562883" cy="10871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881360" y="4762500"/>
              <a:ext cx="888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reported</a:t>
              </a:r>
            </a:p>
            <a:p>
              <a:r>
                <a:rPr lang="en-US" sz="1200" dirty="0" smtClean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observed</a:t>
              </a:r>
              <a:endParaRPr lang="en-US" sz="1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032" y="4682605"/>
            <a:ext cx="2490992" cy="778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646"/>
            <a:ext cx="1261641" cy="2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743" y="-5569743"/>
            <a:ext cx="1052513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36000" y="188640"/>
            <a:ext cx="11520000" cy="696913"/>
          </a:xfrm>
        </p:spPr>
        <p:txBody>
          <a:bodyPr/>
          <a:lstStyle/>
          <a:p>
            <a:r>
              <a:rPr lang="en-US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Feedback to ground-based community</a:t>
            </a:r>
          </a:p>
        </p:txBody>
      </p:sp>
      <p:pic>
        <p:nvPicPr>
          <p:cNvPr id="17413" name="Picture 3" descr="Ligne_oran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640" y="1185334"/>
            <a:ext cx="4399280" cy="5022426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(complementary) satellite data records as transfer standard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artefacts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ground-based record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temporal inhomogeneities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 inhomogeneities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3"/>
          <a:stretch/>
        </p:blipFill>
        <p:spPr>
          <a:xfrm>
            <a:off x="144347" y="1582014"/>
            <a:ext cx="7302933" cy="422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901440" y="1661160"/>
            <a:ext cx="0" cy="369316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42107" y="1134834"/>
            <a:ext cx="5604693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 O3 profile versus sonde at one site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" y="5625296"/>
            <a:ext cx="569983" cy="5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432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Open Sans</vt:lpstr>
      <vt:lpstr>Verdana</vt:lpstr>
      <vt:lpstr>Office Theme</vt:lpstr>
      <vt:lpstr>PowerPoint Presentation</vt:lpstr>
      <vt:lpstr>VC-20-01: Available tropospheric ozone satellite records</vt:lpstr>
      <vt:lpstr>Ground-based validation : goals</vt:lpstr>
      <vt:lpstr>IASI sensors versus ozonesonde network</vt:lpstr>
      <vt:lpstr>GOME-type sensors versus ozonesonde network</vt:lpstr>
      <vt:lpstr>Gap for residual data : vertical smoothing diagnostics</vt:lpstr>
      <vt:lpstr>Validation of subtle data quality features </vt:lpstr>
      <vt:lpstr>Improve constraints on satellite random uncertainty</vt:lpstr>
      <vt:lpstr>Feedback to ground-based community</vt:lpstr>
      <vt:lpstr>Outlook</vt:lpstr>
      <vt:lpstr>PowerPoint Presentation</vt:lpstr>
      <vt:lpstr>Ground-based validation : challenges</vt:lpstr>
      <vt:lpstr>Validating reported random uncertainty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Lamort</dc:creator>
  <cp:lastModifiedBy>Daan Hubert</cp:lastModifiedBy>
  <cp:revision>179</cp:revision>
  <cp:lastPrinted>2018-02-05T11:38:42Z</cp:lastPrinted>
  <dcterms:created xsi:type="dcterms:W3CDTF">2019-10-07T08:08:23Z</dcterms:created>
  <dcterms:modified xsi:type="dcterms:W3CDTF">2021-06-09T09:13:37Z</dcterms:modified>
</cp:coreProperties>
</file>