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78" r:id="rId2"/>
    <p:sldId id="279" r:id="rId3"/>
    <p:sldId id="280" r:id="rId4"/>
    <p:sldId id="281" r:id="rId5"/>
    <p:sldId id="282" r:id="rId6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3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1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07A036E6-6D54-4B78-9ABB-4FE2E18E96D0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8B128B93-BF90-4BB9-B0C9-762176D455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550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F322F5E1-5195-4792-A0E3-42DC695AF7AF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60463"/>
            <a:ext cx="5572125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781"/>
            <a:ext cx="5588000" cy="3655457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B0D5600F-4168-42E9-9FE7-11DD5B8FE0E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59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0385" y="2492915"/>
            <a:ext cx="10363200" cy="72276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0386" y="3847065"/>
            <a:ext cx="5961633" cy="221260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74336"/>
            <a:ext cx="2743200" cy="365125"/>
          </a:xfrm>
          <a:prstGeom prst="rect">
            <a:avLst/>
          </a:prstGeom>
        </p:spPr>
        <p:txBody>
          <a:bodyPr/>
          <a:lstStyle/>
          <a:p>
            <a:fld id="{0AA59793-C156-499B-A27C-B13B45B618E6}" type="datetime1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74336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CEOS AC-VC June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591C9-1069-47C8-BF2F-DC125323CA97}" type="slidenum">
              <a:rPr lang="en-US" smtClean="0"/>
              <a:t>‹Nr.›</a:t>
            </a:fld>
            <a:endParaRPr lang="en-US"/>
          </a:p>
        </p:txBody>
      </p:sp>
      <p:pic>
        <p:nvPicPr>
          <p:cNvPr id="10" name="ceos_logo.png"/>
          <p:cNvPicPr/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830385" y="1217405"/>
            <a:ext cx="3343875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Shape 10"/>
          <p:cNvSpPr txBox="1">
            <a:spLocks/>
          </p:cNvSpPr>
          <p:nvPr userDrawn="1"/>
        </p:nvSpPr>
        <p:spPr>
          <a:xfrm>
            <a:off x="830386" y="2246635"/>
            <a:ext cx="3741615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395"/>
          <a:stretch/>
        </p:blipFill>
        <p:spPr>
          <a:xfrm>
            <a:off x="0" y="-68240"/>
            <a:ext cx="12192000" cy="6926239"/>
          </a:xfrm>
          <a:prstGeom prst="rect">
            <a:avLst/>
          </a:prstGeom>
        </p:spPr>
      </p:pic>
      <p:pic>
        <p:nvPicPr>
          <p:cNvPr id="12" name="ceos_logo.png"/>
          <p:cNvPicPr/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Shape 10"/>
          <p:cNvSpPr txBox="1">
            <a:spLocks/>
          </p:cNvSpPr>
          <p:nvPr userDrawn="1"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  <p:sp>
        <p:nvSpPr>
          <p:cNvPr id="14" name="Shape 10"/>
          <p:cNvSpPr txBox="1">
            <a:spLocks/>
          </p:cNvSpPr>
          <p:nvPr userDrawn="1"/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>
              <a:defRPr sz="1800" b="0">
                <a:solidFill>
                  <a:srgbClr val="000000"/>
                </a:solidFill>
              </a:defRPr>
            </a:pPr>
            <a:endParaRPr lang="en-US" sz="4400" b="1" kern="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" name="Shape 11"/>
          <p:cNvSpPr/>
          <p:nvPr userDrawn="1"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</p:spTree>
    <p:extLst>
      <p:ext uri="{BB962C8B-B14F-4D97-AF65-F5344CB8AC3E}">
        <p14:creationId xmlns:p14="http://schemas.microsoft.com/office/powerpoint/2010/main" val="1753092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86CB4B4D-7CA3-9044-876B-883B54F8677D}" type="slidenum">
              <a:rPr lang="en-US" kern="0" smtClean="0">
                <a:solidFill>
                  <a:srgbClr val="002569"/>
                </a:solidFill>
              </a:rPr>
              <a:pPr defTabSz="457200"/>
              <a:t>‹Nr.›</a:t>
            </a:fld>
            <a:endParaRPr lang="en-US" kern="0">
              <a:solidFill>
                <a:srgbClr val="002569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22090" y="152400"/>
            <a:ext cx="8082116" cy="990600"/>
          </a:xfrm>
          <a:prstGeom prst="rect">
            <a:avLst/>
          </a:prstGeom>
        </p:spPr>
        <p:txBody>
          <a:bodyPr anchor="ctr"/>
          <a:lstStyle>
            <a:lvl1pPr>
              <a:defRPr kumimoji="0" lang="en-US" sz="2400" dirty="0">
                <a:solidFill>
                  <a:schemeClr val="bg1"/>
                </a:solidFill>
                <a:latin typeface="+mj-lt"/>
              </a:defRPr>
            </a:lvl1pPr>
          </a:lstStyle>
          <a:p>
            <a:pPr marL="0" lvl="0" indent="0" algn="l">
              <a:spcBef>
                <a:spcPts val="500"/>
              </a:spcBef>
              <a:buSzPct val="100000"/>
              <a:buFont typeface="Arial"/>
              <a:buNone/>
            </a:pPr>
            <a:r>
              <a:rPr kumimoji="0"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90916539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11684000" y="6629403"/>
            <a:ext cx="4064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en-US">
                <a:solidFill>
                  <a:srgbClr val="1F497D"/>
                </a:solidFill>
              </a:rPr>
              <a:pPr defTabSz="914400"/>
              <a:t>‹Nr.›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66255" y="1402773"/>
            <a:ext cx="11845636" cy="5101935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2202426" y="147484"/>
            <a:ext cx="8082116" cy="934064"/>
          </a:xfrm>
          <a:prstGeom prst="rect">
            <a:avLst/>
          </a:prstGeom>
        </p:spPr>
        <p:txBody>
          <a:bodyPr anchor="ctr"/>
          <a:lstStyle>
            <a:lvl1pPr>
              <a:defRPr kumimoji="0" lang="en-US" dirty="0">
                <a:solidFill>
                  <a:schemeClr val="bg1"/>
                </a:solidFill>
                <a:latin typeface="+mj-lt"/>
              </a:defRPr>
            </a:lvl1pPr>
          </a:lstStyle>
          <a:p>
            <a:pPr marL="0" lvl="0" indent="0" algn="l">
              <a:buNone/>
            </a:pPr>
            <a:r>
              <a:rPr lang="en-US" dirty="0"/>
              <a:t>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0339981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9652000" y="6546852"/>
            <a:ext cx="2540000" cy="369332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defTabSz="457200"/>
            <a:fld id="{86CB4B4D-7CA3-9044-876B-883B54F8677D}" type="slidenum">
              <a:rPr lang="en-US" kern="0" smtClean="0">
                <a:solidFill>
                  <a:srgbClr val="002569"/>
                </a:solidFill>
              </a:rPr>
              <a:pPr defTabSz="457200"/>
              <a:t>‹Nr.›</a:t>
            </a:fld>
            <a:endParaRPr lang="en-US" kern="0">
              <a:solidFill>
                <a:srgbClr val="002569"/>
              </a:solidFill>
            </a:endParaRPr>
          </a:p>
        </p:txBody>
      </p:sp>
      <p:grpSp>
        <p:nvGrpSpPr>
          <p:cNvPr id="5" name="Group 4"/>
          <p:cNvGrpSpPr/>
          <p:nvPr userDrawn="1"/>
        </p:nvGrpSpPr>
        <p:grpSpPr>
          <a:xfrm>
            <a:off x="0" y="0"/>
            <a:ext cx="12192000" cy="1266667"/>
            <a:chOff x="0" y="1156447"/>
            <a:chExt cx="12192000" cy="1266667"/>
          </a:xfrm>
        </p:grpSpPr>
        <p:pic>
          <p:nvPicPr>
            <p:cNvPr id="3" name="Picture 2"/>
            <p:cNvPicPr>
              <a:picLocks noChangeAspect="1"/>
            </p:cNvPicPr>
            <p:nvPr userDrawn="1"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7922"/>
            <a:stretch/>
          </p:blipFill>
          <p:spPr>
            <a:xfrm>
              <a:off x="0" y="1156447"/>
              <a:ext cx="8364071" cy="1266667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 userDrawn="1"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457"/>
            <a:stretch/>
          </p:blipFill>
          <p:spPr>
            <a:xfrm>
              <a:off x="7958571" y="1156447"/>
              <a:ext cx="4233429" cy="1266667"/>
            </a:xfrm>
            <a:prstGeom prst="rect">
              <a:avLst/>
            </a:prstGeom>
          </p:spPr>
        </p:pic>
      </p:grpSp>
      <p:sp>
        <p:nvSpPr>
          <p:cNvPr id="9" name="Shape 3"/>
          <p:cNvSpPr/>
          <p:nvPr userDrawn="1"/>
        </p:nvSpPr>
        <p:spPr>
          <a:xfrm>
            <a:off x="101600" y="6629401"/>
            <a:ext cx="31496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CEOS AC-VC Annual Meeting, 07-11 June 2021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741995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6" r:id="rId3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10"/>
          <p:cNvSpPr txBox="1">
            <a:spLocks/>
          </p:cNvSpPr>
          <p:nvPr/>
        </p:nvSpPr>
        <p:spPr>
          <a:xfrm>
            <a:off x="622789" y="2514600"/>
            <a:ext cx="7252850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>
              <a:defRPr sz="1800" b="0">
                <a:solidFill>
                  <a:srgbClr val="000000"/>
                </a:solidFill>
              </a:defRPr>
            </a:pPr>
            <a:r>
              <a:rPr lang="en-US" sz="3600" kern="0" dirty="0">
                <a:solidFill>
                  <a:schemeClr val="bg1"/>
                </a:solidFill>
                <a:latin typeface="+mj-lt"/>
              </a:rPr>
              <a:t>Introduction to the</a:t>
            </a:r>
            <a:br>
              <a:rPr lang="en-US" sz="3600" kern="0" dirty="0">
                <a:solidFill>
                  <a:schemeClr val="bg1"/>
                </a:solidFill>
                <a:latin typeface="+mj-lt"/>
              </a:rPr>
            </a:br>
            <a:r>
              <a:rPr lang="en-US" sz="3600" kern="0" dirty="0">
                <a:solidFill>
                  <a:schemeClr val="bg1"/>
                </a:solidFill>
                <a:latin typeface="+mj-lt"/>
              </a:rPr>
              <a:t>Tropospheric Ozone Session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22789" y="3744194"/>
            <a:ext cx="6113571" cy="2496585"/>
          </a:xfrm>
        </p:spPr>
        <p:txBody>
          <a:bodyPr>
            <a:normAutofit/>
          </a:bodyPr>
          <a:lstStyle/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D. Loyola (DLR), G. Labow (NASA), H. </a:t>
            </a:r>
            <a:r>
              <a:rPr lang="en-US" sz="1800" dirty="0" err="1"/>
              <a:t>Tanimoto</a:t>
            </a:r>
            <a:r>
              <a:rPr lang="en-US" sz="1800" dirty="0"/>
              <a:t> (NIES)</a:t>
            </a:r>
            <a:endParaRPr lang="en-US" sz="1800" b="1" dirty="0">
              <a:solidFill>
                <a:srgbClr val="FF0000"/>
              </a:solidFill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buSzTx/>
              <a:defRPr>
                <a:solidFill>
                  <a:srgbClr val="000000"/>
                </a:solidFill>
              </a:defRPr>
            </a:pPr>
            <a:endParaRPr lang="en-US" sz="1800" dirty="0">
              <a:solidFill>
                <a:prstClr val="white"/>
              </a:solidFill>
              <a:latin typeface="Helvetica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buSzTx/>
              <a:defRPr>
                <a:solidFill>
                  <a:srgbClr val="000000"/>
                </a:solidFill>
              </a:defRPr>
            </a:pPr>
            <a:r>
              <a:rPr lang="en-US" sz="1800" dirty="0">
                <a:solidFill>
                  <a:prstClr val="white"/>
                </a:solidFill>
                <a:latin typeface="Helvetica"/>
              </a:rPr>
              <a:t>CEOS AC-VC 17, Virtual Meeting, June 9</a:t>
            </a:r>
            <a:r>
              <a:rPr lang="en-US" sz="1800" baseline="30000" dirty="0">
                <a:solidFill>
                  <a:prstClr val="white"/>
                </a:solidFill>
                <a:latin typeface="Helvetica"/>
              </a:rPr>
              <a:t>th</a:t>
            </a:r>
            <a:r>
              <a:rPr lang="en-US" sz="1800" dirty="0">
                <a:solidFill>
                  <a:prstClr val="white"/>
                </a:solidFill>
                <a:latin typeface="Helvetica"/>
              </a:rPr>
              <a:t>, 2021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buSzTx/>
              <a:defRPr>
                <a:solidFill>
                  <a:srgbClr val="000000"/>
                </a:solidFill>
              </a:defRPr>
            </a:pPr>
            <a:endParaRPr lang="en-US" sz="1800" dirty="0">
              <a:solidFill>
                <a:prstClr val="white"/>
              </a:solidFill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670166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457200"/>
            <a:fld id="{86CB4B4D-7CA3-9044-876B-883B54F8677D}" type="slidenum">
              <a:rPr lang="en-US" kern="0" smtClean="0">
                <a:solidFill>
                  <a:srgbClr val="002569"/>
                </a:solidFill>
              </a:rPr>
              <a:pPr defTabSz="457200"/>
              <a:t>2</a:t>
            </a:fld>
            <a:endParaRPr lang="en-US" kern="0">
              <a:solidFill>
                <a:srgbClr val="002569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95AC4-8FB3-4BDB-8871-E6DD543DAF0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b="1" dirty="0"/>
          </a:p>
          <a:p>
            <a:r>
              <a:rPr lang="en-US" b="1" dirty="0"/>
              <a:t>CEOS VC-20-01: Tropospheric ozone dataset validation and harmonization </a:t>
            </a:r>
          </a:p>
          <a:p>
            <a:pPr lvl="1"/>
            <a:r>
              <a:rPr lang="en-US" sz="1800" dirty="0"/>
              <a:t>Production of peer-reviewed papers on </a:t>
            </a:r>
            <a:r>
              <a:rPr lang="en-US" sz="1800" dirty="0" err="1"/>
              <a:t>intercomparisons</a:t>
            </a:r>
            <a:r>
              <a:rPr lang="en-US" sz="1800" dirty="0"/>
              <a:t> and harmonization of</a:t>
            </a:r>
            <a:br>
              <a:rPr lang="en-US" sz="1800" dirty="0"/>
            </a:br>
            <a:r>
              <a:rPr lang="en-US" sz="1800" dirty="0"/>
              <a:t>tropospheric column ozone datasets</a:t>
            </a:r>
          </a:p>
          <a:p>
            <a:pPr lvl="1"/>
            <a:r>
              <a:rPr lang="en-US" sz="1800" dirty="0"/>
              <a:t>Initial results expected by end of 2022</a:t>
            </a: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b="1" dirty="0"/>
              <a:t>Cooperation between CEOS AC-VC and the TOAR-II initiative</a:t>
            </a:r>
          </a:p>
          <a:p>
            <a:pPr lvl="1"/>
            <a:r>
              <a:rPr lang="en-US" sz="1800" dirty="0"/>
              <a:t>TOAR-II participation in CEOS meetings:</a:t>
            </a:r>
          </a:p>
          <a:p>
            <a:pPr lvl="2"/>
            <a:r>
              <a:rPr lang="en-US" sz="1800" dirty="0"/>
              <a:t>Satellite Ozone WG presentation in AC-VC #16</a:t>
            </a:r>
          </a:p>
          <a:p>
            <a:pPr lvl="2"/>
            <a:r>
              <a:rPr lang="en-US" sz="1800" dirty="0"/>
              <a:t>Chemical Reanalysis WG presentation in AC-VC #17</a:t>
            </a:r>
          </a:p>
          <a:p>
            <a:pPr lvl="1"/>
            <a:r>
              <a:rPr lang="en-US" sz="1800" dirty="0"/>
              <a:t>AC-VC representatives participated in TOAR-II meetings including </a:t>
            </a:r>
          </a:p>
          <a:p>
            <a:pPr lvl="2"/>
            <a:r>
              <a:rPr lang="en-US" sz="1800" dirty="0"/>
              <a:t>Satellite Ozone WG</a:t>
            </a:r>
          </a:p>
          <a:p>
            <a:pPr lvl="2"/>
            <a:r>
              <a:rPr lang="en-US" sz="1800" dirty="0"/>
              <a:t>HEGIFTOM WG (ground-based data)</a:t>
            </a:r>
          </a:p>
          <a:p>
            <a:pPr lvl="1"/>
            <a:endParaRPr lang="en-US" sz="1800" dirty="0"/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B4F2ED-0B63-4924-B666-40F404AF29D1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CEOS AC-VC Ozone Deliverable and Cooperation</a:t>
            </a:r>
          </a:p>
        </p:txBody>
      </p:sp>
    </p:spTree>
    <p:extLst>
      <p:ext uri="{BB962C8B-B14F-4D97-AF65-F5344CB8AC3E}">
        <p14:creationId xmlns:p14="http://schemas.microsoft.com/office/powerpoint/2010/main" val="235564955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en-US" smtClean="0">
                <a:solidFill>
                  <a:srgbClr val="1F497D"/>
                </a:solidFill>
              </a:rPr>
              <a:pPr defTabSz="914400"/>
              <a:t>3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4" name="Inhaltsplatzhalt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Satellite tropospheric ozone datasets: AC-VC 15</a:t>
            </a: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097896"/>
              </p:ext>
            </p:extLst>
          </p:nvPr>
        </p:nvGraphicFramePr>
        <p:xfrm>
          <a:off x="2032000" y="1892786"/>
          <a:ext cx="8127999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4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8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4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Sensor(s)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Time </a:t>
                      </a:r>
                      <a:r>
                        <a:rPr lang="en-US" sz="18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Coverage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Team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GOME-2 on </a:t>
                      </a:r>
                      <a:r>
                        <a:rPr lang="en-US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Metop</a:t>
                      </a: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-A &amp; -B (&amp; -C)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 </a:t>
                      </a:r>
                      <a:r>
                        <a:rPr lang="en-US" sz="1800" b="1" dirty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Sentinel-4</a:t>
                      </a:r>
                      <a:endParaRPr lang="de-DE" sz="1800" b="1" dirty="0">
                        <a:solidFill>
                          <a:srgbClr val="0000FF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2007 </a:t>
                      </a:r>
                      <a:r>
                        <a:rPr lang="de-DE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de-DE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now</a:t>
                      </a:r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(GOME-2)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i-FI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IASI on Metop-A &amp; -B (&amp; -C)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2007 </a:t>
                      </a:r>
                      <a:r>
                        <a:rPr lang="de-DE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de-DE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now</a:t>
                      </a:r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LATMOS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t-IT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GOME + SCIAMACHY + GOME-2A + GOME-2B (+ GOME-2C) + TROPOMI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Homogenized dataset from 1995 to now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DLR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IASI </a:t>
                      </a:r>
                      <a:r>
                        <a:rPr lang="de-DE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¥</a:t>
                      </a:r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GOME-2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2007 </a:t>
                      </a:r>
                      <a:r>
                        <a:rPr lang="de-DE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de-DE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now</a:t>
                      </a:r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LISA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AIRS </a:t>
                      </a:r>
                      <a:r>
                        <a:rPr lang="de-DE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¥</a:t>
                      </a:r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OMI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2005 </a:t>
                      </a:r>
                      <a:r>
                        <a:rPr lang="de-DE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de-DE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now</a:t>
                      </a:r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NASA</a:t>
                      </a:r>
                      <a:r>
                        <a:rPr lang="de-DE" sz="18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JPL</a:t>
                      </a:r>
                      <a:endParaRPr lang="de-DE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OMI </a:t>
                      </a:r>
                      <a:r>
                        <a:rPr lang="de-DE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¥</a:t>
                      </a:r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2005 </a:t>
                      </a:r>
                      <a:r>
                        <a:rPr lang="de-DE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de-DE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now</a:t>
                      </a:r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NASA GSFC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Rechteck 7"/>
          <p:cNvSpPr/>
          <p:nvPr/>
        </p:nvSpPr>
        <p:spPr>
          <a:xfrm>
            <a:off x="7616777" y="5392351"/>
            <a:ext cx="25827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b="1" dirty="0">
                <a:latin typeface="Calibri" panose="020F0502020204030204" pitchFamily="34" charset="0"/>
                <a:cs typeface="Calibri" panose="020F0502020204030204" pitchFamily="34" charset="0"/>
              </a:rPr>
              <a:t>¥</a:t>
            </a: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joint</a:t>
            </a: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retrieval</a:t>
            </a:r>
            <a:endParaRPr lang="en-US" dirty="0">
              <a:solidFill>
                <a:srgbClr val="0000FF"/>
              </a:solidFill>
            </a:endParaRPr>
          </a:p>
          <a:p>
            <a:pPr algn="r"/>
            <a:r>
              <a:rPr lang="en-US" b="1" dirty="0">
                <a:solidFill>
                  <a:srgbClr val="0000FF"/>
                </a:solidFill>
              </a:rPr>
              <a:t>Geostationary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b="1" dirty="0">
                <a:solidFill>
                  <a:srgbClr val="0000FF"/>
                </a:solidFill>
              </a:rPr>
              <a:t>Sensor</a:t>
            </a:r>
          </a:p>
        </p:txBody>
      </p:sp>
    </p:spTree>
    <p:extLst>
      <p:ext uri="{BB962C8B-B14F-4D97-AF65-F5344CB8AC3E}">
        <p14:creationId xmlns:p14="http://schemas.microsoft.com/office/powerpoint/2010/main" val="190235691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en-US" smtClean="0">
                <a:solidFill>
                  <a:srgbClr val="1F497D"/>
                </a:solidFill>
              </a:rPr>
              <a:pPr defTabSz="914400"/>
              <a:t>4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4" name="Inhaltsplatzhalt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Satellite tropospheric ozone datasets: AC-VC 16</a:t>
            </a: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221253"/>
              </p:ext>
            </p:extLst>
          </p:nvPr>
        </p:nvGraphicFramePr>
        <p:xfrm>
          <a:off x="2032000" y="1892786"/>
          <a:ext cx="812799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4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8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4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Sensor(s)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Time </a:t>
                      </a:r>
                      <a:r>
                        <a:rPr lang="en-US" sz="18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Coverage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Team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CrIS</a:t>
                      </a: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¥</a:t>
                      </a: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TROPOMI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2018 </a:t>
                      </a:r>
                      <a:r>
                        <a:rPr lang="de-DE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de-DE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now</a:t>
                      </a:r>
                      <a:endParaRPr lang="de-DE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NASA</a:t>
                      </a:r>
                      <a:r>
                        <a:rPr lang="de-DE" sz="18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JPL</a:t>
                      </a:r>
                      <a:endParaRPr lang="de-DE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i-FI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TROPOMI </a:t>
                      </a:r>
                      <a:r>
                        <a:rPr lang="fi-FI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¥</a:t>
                      </a:r>
                      <a:r>
                        <a:rPr lang="fi-FI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i-FI" sz="1800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BASCOE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2018 </a:t>
                      </a:r>
                      <a:r>
                        <a:rPr lang="de-DE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de-DE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now</a:t>
                      </a:r>
                      <a:endParaRPr lang="de-DE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DLR + BIRA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t-IT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OMPS </a:t>
                      </a:r>
                      <a:r>
                        <a:rPr lang="it-IT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¥</a:t>
                      </a:r>
                      <a:r>
                        <a:rPr lang="it-IT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sz="1800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MERRA2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2018 </a:t>
                      </a:r>
                      <a:r>
                        <a:rPr lang="de-DE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de-DE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now</a:t>
                      </a:r>
                      <a:endParaRPr lang="de-DE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NASA GSFC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EPIC </a:t>
                      </a:r>
                      <a:r>
                        <a:rPr lang="de-DE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¥</a:t>
                      </a:r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de-DE" sz="1800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MERRA2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2015 </a:t>
                      </a:r>
                      <a:r>
                        <a:rPr lang="de-DE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de-DE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now</a:t>
                      </a:r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NASA GSFC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e-DE" sz="1800" b="1" dirty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 </a:t>
                      </a:r>
                      <a:r>
                        <a:rPr lang="de-DE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de-DE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now</a:t>
                      </a:r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Busan</a:t>
                      </a:r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National Univ.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OMI </a:t>
                      </a:r>
                      <a:r>
                        <a:rPr lang="de-DE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de-DE" sz="1800" b="1" dirty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TEMPO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2005 </a:t>
                      </a:r>
                      <a:r>
                        <a:rPr lang="de-DE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de-DE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now</a:t>
                      </a:r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(OMI)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Rechteck 6"/>
          <p:cNvSpPr/>
          <p:nvPr/>
        </p:nvSpPr>
        <p:spPr>
          <a:xfrm>
            <a:off x="7511940" y="5392351"/>
            <a:ext cx="268759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b="1" dirty="0">
                <a:latin typeface="Calibri" panose="020F0502020204030204" pitchFamily="34" charset="0"/>
                <a:cs typeface="Calibri" panose="020F0502020204030204" pitchFamily="34" charset="0"/>
              </a:rPr>
              <a:t>¥</a:t>
            </a: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joint</a:t>
            </a: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retrieval</a:t>
            </a:r>
            <a:endParaRPr lang="en-US" dirty="0">
              <a:solidFill>
                <a:srgbClr val="0000FF"/>
              </a:solidFill>
            </a:endParaRPr>
          </a:p>
          <a:p>
            <a:pPr algn="r"/>
            <a:r>
              <a:rPr lang="en-US" b="1" dirty="0">
                <a:solidFill>
                  <a:srgbClr val="0000FF"/>
                </a:solidFill>
              </a:rPr>
              <a:t>Geostationary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b="1" dirty="0">
                <a:solidFill>
                  <a:srgbClr val="0000FF"/>
                </a:solidFill>
              </a:rPr>
              <a:t>Sensor</a:t>
            </a:r>
          </a:p>
          <a:p>
            <a:pPr algn="r"/>
            <a:r>
              <a:rPr lang="en-US" u="sng" dirty="0"/>
              <a:t>Assimilation/Reanalysis</a:t>
            </a:r>
            <a:endParaRPr lang="de-DE" u="sng" dirty="0"/>
          </a:p>
        </p:txBody>
      </p:sp>
    </p:spTree>
    <p:extLst>
      <p:ext uri="{BB962C8B-B14F-4D97-AF65-F5344CB8AC3E}">
        <p14:creationId xmlns:p14="http://schemas.microsoft.com/office/powerpoint/2010/main" val="1914412339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en-US" smtClean="0">
                <a:solidFill>
                  <a:srgbClr val="1F497D"/>
                </a:solidFill>
              </a:rPr>
              <a:pPr defTabSz="914400"/>
              <a:t>5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de-DE" dirty="0"/>
          </a:p>
          <a:p>
            <a:r>
              <a:rPr lang="en-US" b="1" dirty="0"/>
              <a:t>Geophysical Validation</a:t>
            </a:r>
          </a:p>
          <a:p>
            <a:pPr lvl="1"/>
            <a:r>
              <a:rPr lang="en-US" dirty="0"/>
              <a:t>Tropospheric ozone validation process and gap analysis</a:t>
            </a:r>
          </a:p>
          <a:p>
            <a:pPr lvl="1"/>
            <a:r>
              <a:rPr lang="en-US" dirty="0"/>
              <a:t>Ground-based validation examples from BIRA-IASB, NASA/GSFC,</a:t>
            </a:r>
            <a:br>
              <a:rPr lang="en-US" dirty="0"/>
            </a:br>
            <a:r>
              <a:rPr lang="en-US" dirty="0"/>
              <a:t>Pusan National University, DLR</a:t>
            </a:r>
          </a:p>
          <a:p>
            <a:pPr lvl="1"/>
            <a:r>
              <a:rPr lang="en-US" dirty="0"/>
              <a:t>Discussion: select golden-year and schedule for multi-sensor validation</a:t>
            </a:r>
          </a:p>
          <a:p>
            <a:endParaRPr lang="en-US" dirty="0"/>
          </a:p>
          <a:p>
            <a:r>
              <a:rPr lang="en-US" b="1" dirty="0"/>
              <a:t>Modeling</a:t>
            </a:r>
          </a:p>
          <a:p>
            <a:pPr lvl="1"/>
            <a:r>
              <a:rPr lang="en-US" dirty="0"/>
              <a:t>Current and future perspectives for modeling/assimilation from global, regional </a:t>
            </a:r>
            <a:br>
              <a:rPr lang="en-US" dirty="0"/>
            </a:br>
            <a:r>
              <a:rPr lang="en-US" dirty="0"/>
              <a:t>to urban scale</a:t>
            </a:r>
          </a:p>
          <a:p>
            <a:pPr lvl="1"/>
            <a:r>
              <a:rPr lang="en-US" dirty="0"/>
              <a:t>Presentations from TOAR-II, CAMS, JAMSTEC, NASA/GSFC, DLR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de-DE" dirty="0"/>
              <a:t>AC-VC 17 </a:t>
            </a:r>
            <a:r>
              <a:rPr lang="en-US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411280827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359</Words>
  <Application>Microsoft Office PowerPoint</Application>
  <PresentationFormat>Breitbild</PresentationFormat>
  <Paragraphs>84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5" baseType="lpstr">
      <vt:lpstr>Arial</vt:lpstr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Default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HPES ACES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Recent NASA Contribution to CARB-19 : Land Product Validation Listing – Carbon-related products have been validated according to CEOS LPV standards and documented on the CEOS LPV website</dc:title>
  <dc:creator>MARGOLIS, HANK A. (HQ-DK000)</dc:creator>
  <cp:lastModifiedBy>Loyola, Diego</cp:lastModifiedBy>
  <cp:revision>138</cp:revision>
  <cp:lastPrinted>2017-08-23T16:50:31Z</cp:lastPrinted>
  <dcterms:created xsi:type="dcterms:W3CDTF">2017-04-07T17:29:45Z</dcterms:created>
  <dcterms:modified xsi:type="dcterms:W3CDTF">2021-06-08T20:04:25Z</dcterms:modified>
</cp:coreProperties>
</file>