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1305" r:id="rId2"/>
    <p:sldId id="1296" r:id="rId3"/>
    <p:sldId id="1294" r:id="rId4"/>
    <p:sldId id="1308" r:id="rId5"/>
    <p:sldId id="1309" r:id="rId6"/>
    <p:sldId id="1306" r:id="rId7"/>
    <p:sldId id="1307" r:id="rId8"/>
    <p:sldId id="1310" r:id="rId9"/>
    <p:sldId id="1311" r:id="rId10"/>
    <p:sldId id="1312" r:id="rId11"/>
  </p:sldIdLst>
  <p:sldSz cx="12192000" cy="6858000"/>
  <p:notesSz cx="6794500" cy="9931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1D1DFF"/>
    <a:srgbClr val="B3B3B3"/>
    <a:srgbClr val="FD2D2D"/>
    <a:srgbClr val="33FF33"/>
    <a:srgbClr val="FF4C4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0423" autoAdjust="0"/>
  </p:normalViewPr>
  <p:slideViewPr>
    <p:cSldViewPr snapToGrid="0">
      <p:cViewPr varScale="1">
        <p:scale>
          <a:sx n="93" d="100"/>
          <a:sy n="93" d="100"/>
        </p:scale>
        <p:origin x="642"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8B3ACA-2964-4CD0-ABB9-CE1C62919802}" type="doc">
      <dgm:prSet loTypeId="urn:microsoft.com/office/officeart/2005/8/layout/hChevron3" loCatId="process" qsTypeId="urn:microsoft.com/office/officeart/2005/8/quickstyle/simple1" qsCatId="simple" csTypeId="urn:microsoft.com/office/officeart/2005/8/colors/accent1_2" csCatId="accent1" phldr="1"/>
      <dgm:spPr/>
    </dgm:pt>
    <dgm:pt modelId="{A4AD13E8-780B-4C00-ADB2-11E5643E3894}">
      <dgm:prSet phldrT="[Text]" custT="1"/>
      <dgm:spPr>
        <a:solidFill>
          <a:srgbClr val="4F81BD"/>
        </a:solidFill>
      </dgm:spPr>
      <dgm:t>
        <a:bodyPr/>
        <a:lstStyle/>
        <a:p>
          <a:r>
            <a:rPr lang="fr-BE" sz="1000" dirty="0"/>
            <a:t>L2 </a:t>
          </a:r>
          <a:r>
            <a:rPr lang="fr-BE" sz="1000" dirty="0" err="1"/>
            <a:t>product</a:t>
          </a:r>
          <a:r>
            <a:rPr lang="fr-BE" sz="1000" dirty="0"/>
            <a:t> </a:t>
          </a:r>
          <a:r>
            <a:rPr lang="fr-BE" sz="1000" dirty="0" err="1"/>
            <a:t>accuracy</a:t>
          </a:r>
          <a:r>
            <a:rPr lang="fr-BE" sz="1000" dirty="0"/>
            <a:t> </a:t>
          </a:r>
          <a:r>
            <a:rPr lang="fr-BE" sz="1000" dirty="0" smtClean="0"/>
            <a:t>+ </a:t>
          </a:r>
          <a:r>
            <a:rPr lang="fr-BE" sz="1000" dirty="0" err="1"/>
            <a:t>precision</a:t>
          </a:r>
          <a:endParaRPr lang="en-US" sz="1000" dirty="0"/>
        </a:p>
      </dgm:t>
    </dgm:pt>
    <dgm:pt modelId="{65AECB9D-D6DE-45C2-8651-637ADEF67295}" type="parTrans" cxnId="{B731C38C-3AF2-4F84-ACD9-516D01F40A5D}">
      <dgm:prSet/>
      <dgm:spPr/>
      <dgm:t>
        <a:bodyPr/>
        <a:lstStyle/>
        <a:p>
          <a:endParaRPr lang="en-US"/>
        </a:p>
      </dgm:t>
    </dgm:pt>
    <dgm:pt modelId="{AC4C3570-087B-4005-9640-6EA58B6014D4}" type="sibTrans" cxnId="{B731C38C-3AF2-4F84-ACD9-516D01F40A5D}">
      <dgm:prSet/>
      <dgm:spPr/>
      <dgm:t>
        <a:bodyPr/>
        <a:lstStyle/>
        <a:p>
          <a:endParaRPr lang="en-US"/>
        </a:p>
      </dgm:t>
    </dgm:pt>
    <dgm:pt modelId="{4D46EA53-A157-4E55-B118-702CEC732904}">
      <dgm:prSet phldrT="[Text]" custT="1"/>
      <dgm:spPr>
        <a:solidFill>
          <a:srgbClr val="4F81BD"/>
        </a:solidFill>
      </dgm:spPr>
      <dgm:t>
        <a:bodyPr/>
        <a:lstStyle/>
        <a:p>
          <a:r>
            <a:rPr lang="fr-BE" sz="1000" dirty="0"/>
            <a:t>Temporal validation</a:t>
          </a:r>
          <a:endParaRPr lang="en-US" sz="1000" dirty="0"/>
        </a:p>
      </dgm:t>
    </dgm:pt>
    <dgm:pt modelId="{ECFC6B99-FC92-4D94-927A-90F4011FAF6B}" type="parTrans" cxnId="{ABE00633-D701-46DD-AC13-3CA61C393132}">
      <dgm:prSet/>
      <dgm:spPr/>
      <dgm:t>
        <a:bodyPr/>
        <a:lstStyle/>
        <a:p>
          <a:endParaRPr lang="en-US"/>
        </a:p>
      </dgm:t>
    </dgm:pt>
    <dgm:pt modelId="{AA61A846-147A-44FC-915C-273B6B9DAE41}" type="sibTrans" cxnId="{ABE00633-D701-46DD-AC13-3CA61C393132}">
      <dgm:prSet/>
      <dgm:spPr/>
      <dgm:t>
        <a:bodyPr/>
        <a:lstStyle/>
        <a:p>
          <a:endParaRPr lang="en-US"/>
        </a:p>
      </dgm:t>
    </dgm:pt>
    <dgm:pt modelId="{4F1D992D-B5E5-4423-82F2-097F3228E0D2}">
      <dgm:prSet phldrT="[Text]" custT="1"/>
      <dgm:spPr>
        <a:solidFill>
          <a:srgbClr val="5585BF"/>
        </a:solidFill>
      </dgm:spPr>
      <dgm:t>
        <a:bodyPr/>
        <a:lstStyle/>
        <a:p>
          <a:r>
            <a:rPr lang="fr-BE" sz="1000" dirty="0" err="1"/>
            <a:t>Algorithm</a:t>
          </a:r>
          <a:r>
            <a:rPr lang="fr-BE" sz="1000" dirty="0"/>
            <a:t> </a:t>
          </a:r>
          <a:r>
            <a:rPr lang="fr-BE" sz="1000" dirty="0" err="1"/>
            <a:t>parameter</a:t>
          </a:r>
          <a:endParaRPr lang="en-US" sz="1000" dirty="0"/>
        </a:p>
      </dgm:t>
    </dgm:pt>
    <dgm:pt modelId="{1CC87046-6E7F-4FBE-9705-2ED2DEE6E3C8}" type="parTrans" cxnId="{DDB55DFE-3FCC-44B5-86E1-47ECC4016C28}">
      <dgm:prSet/>
      <dgm:spPr/>
      <dgm:t>
        <a:bodyPr/>
        <a:lstStyle/>
        <a:p>
          <a:endParaRPr lang="en-US"/>
        </a:p>
      </dgm:t>
    </dgm:pt>
    <dgm:pt modelId="{DC4855F3-42EE-4DFE-86FC-30FC1FFC3FEE}" type="sibTrans" cxnId="{DDB55DFE-3FCC-44B5-86E1-47ECC4016C28}">
      <dgm:prSet/>
      <dgm:spPr/>
      <dgm:t>
        <a:bodyPr/>
        <a:lstStyle/>
        <a:p>
          <a:endParaRPr lang="en-US"/>
        </a:p>
      </dgm:t>
    </dgm:pt>
    <dgm:pt modelId="{BB9E389B-7EA1-4532-9E3B-73A1974D358B}">
      <dgm:prSet phldrT="[Text]" custT="1"/>
      <dgm:spPr>
        <a:solidFill>
          <a:srgbClr val="4F81BD"/>
        </a:solidFill>
      </dgm:spPr>
      <dgm:t>
        <a:bodyPr/>
        <a:lstStyle/>
        <a:p>
          <a:r>
            <a:rPr lang="fr-BE" sz="1000" dirty="0" err="1"/>
            <a:t>Special</a:t>
          </a:r>
          <a:r>
            <a:rPr lang="fr-BE" sz="1000" dirty="0"/>
            <a:t> </a:t>
          </a:r>
          <a:r>
            <a:rPr lang="fr-BE" sz="1000" dirty="0" smtClean="0"/>
            <a:t>               </a:t>
          </a:r>
          <a:r>
            <a:rPr lang="fr-BE" sz="1000" dirty="0"/>
            <a:t>validation </a:t>
          </a:r>
          <a:r>
            <a:rPr lang="fr-BE" sz="1000" dirty="0" err="1"/>
            <a:t>requirements</a:t>
          </a:r>
          <a:endParaRPr lang="en-US" sz="1000" dirty="0"/>
        </a:p>
      </dgm:t>
    </dgm:pt>
    <dgm:pt modelId="{BF4BC9D5-82A6-4B7E-9586-82AE696B4852}" type="parTrans" cxnId="{96AF10C4-2EF1-4400-B498-CD5E255F1879}">
      <dgm:prSet/>
      <dgm:spPr/>
      <dgm:t>
        <a:bodyPr/>
        <a:lstStyle/>
        <a:p>
          <a:endParaRPr lang="en-US"/>
        </a:p>
      </dgm:t>
    </dgm:pt>
    <dgm:pt modelId="{D5F58F61-5435-4FEC-9E71-75A5DB448B53}" type="sibTrans" cxnId="{96AF10C4-2EF1-4400-B498-CD5E255F1879}">
      <dgm:prSet/>
      <dgm:spPr/>
      <dgm:t>
        <a:bodyPr/>
        <a:lstStyle/>
        <a:p>
          <a:endParaRPr lang="en-US"/>
        </a:p>
      </dgm:t>
    </dgm:pt>
    <dgm:pt modelId="{6EFA9486-988C-44FC-8053-2466C1D86ADD}">
      <dgm:prSet phldrT="[Text]" custT="1"/>
      <dgm:spPr>
        <a:solidFill>
          <a:srgbClr val="4F81BD"/>
        </a:solidFill>
      </dgm:spPr>
      <dgm:t>
        <a:bodyPr/>
        <a:lstStyle/>
        <a:p>
          <a:r>
            <a:rPr lang="fr-BE" sz="1000" dirty="0"/>
            <a:t>Spatial validation</a:t>
          </a:r>
          <a:endParaRPr lang="en-US" sz="1000" dirty="0"/>
        </a:p>
      </dgm:t>
    </dgm:pt>
    <dgm:pt modelId="{E6233B39-3533-45B1-A254-100599BEDA19}" type="parTrans" cxnId="{DFAD79C3-6CF6-4DBA-8C14-0FD7610D49A7}">
      <dgm:prSet/>
      <dgm:spPr/>
      <dgm:t>
        <a:bodyPr/>
        <a:lstStyle/>
        <a:p>
          <a:endParaRPr lang="en-US"/>
        </a:p>
      </dgm:t>
    </dgm:pt>
    <dgm:pt modelId="{70DC0B8F-0455-46BC-BE69-56E26F0C0E6E}" type="sibTrans" cxnId="{DFAD79C3-6CF6-4DBA-8C14-0FD7610D49A7}">
      <dgm:prSet/>
      <dgm:spPr/>
      <dgm:t>
        <a:bodyPr/>
        <a:lstStyle/>
        <a:p>
          <a:endParaRPr lang="en-US"/>
        </a:p>
      </dgm:t>
    </dgm:pt>
    <dgm:pt modelId="{963BCBE4-088C-4E3B-B81D-9CDCD7370282}" type="pres">
      <dgm:prSet presAssocID="{128B3ACA-2964-4CD0-ABB9-CE1C62919802}" presName="Name0" presStyleCnt="0">
        <dgm:presLayoutVars>
          <dgm:dir/>
          <dgm:resizeHandles val="exact"/>
        </dgm:presLayoutVars>
      </dgm:prSet>
      <dgm:spPr/>
    </dgm:pt>
    <dgm:pt modelId="{0D3B60A7-1CB6-477B-92A8-F746E3B07FCE}" type="pres">
      <dgm:prSet presAssocID="{A4AD13E8-780B-4C00-ADB2-11E5643E3894}" presName="parTxOnly" presStyleLbl="node1" presStyleIdx="0" presStyleCnt="5" custLinFactNeighborY="6902">
        <dgm:presLayoutVars>
          <dgm:bulletEnabled val="1"/>
        </dgm:presLayoutVars>
      </dgm:prSet>
      <dgm:spPr/>
      <dgm:t>
        <a:bodyPr/>
        <a:lstStyle/>
        <a:p>
          <a:endParaRPr lang="en-US"/>
        </a:p>
      </dgm:t>
    </dgm:pt>
    <dgm:pt modelId="{1D0C3605-EDEF-420E-BF8D-07E88271C24E}" type="pres">
      <dgm:prSet presAssocID="{AC4C3570-087B-4005-9640-6EA58B6014D4}" presName="parSpace" presStyleCnt="0"/>
      <dgm:spPr/>
    </dgm:pt>
    <dgm:pt modelId="{8B7165AC-AA32-40DD-ADDE-A6E31DB38184}" type="pres">
      <dgm:prSet presAssocID="{6EFA9486-988C-44FC-8053-2466C1D86ADD}" presName="parTxOnly" presStyleLbl="node1" presStyleIdx="1" presStyleCnt="5">
        <dgm:presLayoutVars>
          <dgm:bulletEnabled val="1"/>
        </dgm:presLayoutVars>
      </dgm:prSet>
      <dgm:spPr/>
      <dgm:t>
        <a:bodyPr/>
        <a:lstStyle/>
        <a:p>
          <a:endParaRPr lang="en-US"/>
        </a:p>
      </dgm:t>
    </dgm:pt>
    <dgm:pt modelId="{5004D066-61D0-47CE-BFA1-00ACB8E70022}" type="pres">
      <dgm:prSet presAssocID="{70DC0B8F-0455-46BC-BE69-56E26F0C0E6E}" presName="parSpace" presStyleCnt="0"/>
      <dgm:spPr/>
    </dgm:pt>
    <dgm:pt modelId="{A869E3DB-0147-437E-B20A-C1460B49C324}" type="pres">
      <dgm:prSet presAssocID="{4D46EA53-A157-4E55-B118-702CEC732904}" presName="parTxOnly" presStyleLbl="node1" presStyleIdx="2" presStyleCnt="5">
        <dgm:presLayoutVars>
          <dgm:bulletEnabled val="1"/>
        </dgm:presLayoutVars>
      </dgm:prSet>
      <dgm:spPr/>
      <dgm:t>
        <a:bodyPr/>
        <a:lstStyle/>
        <a:p>
          <a:endParaRPr lang="en-US"/>
        </a:p>
      </dgm:t>
    </dgm:pt>
    <dgm:pt modelId="{9CFBA656-C8FB-48CA-B6D8-9FE2A4168650}" type="pres">
      <dgm:prSet presAssocID="{AA61A846-147A-44FC-915C-273B6B9DAE41}" presName="parSpace" presStyleCnt="0"/>
      <dgm:spPr/>
    </dgm:pt>
    <dgm:pt modelId="{035CD91C-9809-4130-BB74-B629577F0AD1}" type="pres">
      <dgm:prSet presAssocID="{4F1D992D-B5E5-4423-82F2-097F3228E0D2}" presName="parTxOnly" presStyleLbl="node1" presStyleIdx="3" presStyleCnt="5">
        <dgm:presLayoutVars>
          <dgm:bulletEnabled val="1"/>
        </dgm:presLayoutVars>
      </dgm:prSet>
      <dgm:spPr/>
      <dgm:t>
        <a:bodyPr/>
        <a:lstStyle/>
        <a:p>
          <a:endParaRPr lang="en-US"/>
        </a:p>
      </dgm:t>
    </dgm:pt>
    <dgm:pt modelId="{A2D23D37-E572-4B25-B9D5-B17D788FA45C}" type="pres">
      <dgm:prSet presAssocID="{DC4855F3-42EE-4DFE-86FC-30FC1FFC3FEE}" presName="parSpace" presStyleCnt="0"/>
      <dgm:spPr/>
    </dgm:pt>
    <dgm:pt modelId="{A60D265E-E61C-4BD6-8080-E98FCDEE561F}" type="pres">
      <dgm:prSet presAssocID="{BB9E389B-7EA1-4532-9E3B-73A1974D358B}" presName="parTxOnly" presStyleLbl="node1" presStyleIdx="4" presStyleCnt="5">
        <dgm:presLayoutVars>
          <dgm:bulletEnabled val="1"/>
        </dgm:presLayoutVars>
      </dgm:prSet>
      <dgm:spPr/>
      <dgm:t>
        <a:bodyPr/>
        <a:lstStyle/>
        <a:p>
          <a:endParaRPr lang="en-US"/>
        </a:p>
      </dgm:t>
    </dgm:pt>
  </dgm:ptLst>
  <dgm:cxnLst>
    <dgm:cxn modelId="{96AF10C4-2EF1-4400-B498-CD5E255F1879}" srcId="{128B3ACA-2964-4CD0-ABB9-CE1C62919802}" destId="{BB9E389B-7EA1-4532-9E3B-73A1974D358B}" srcOrd="4" destOrd="0" parTransId="{BF4BC9D5-82A6-4B7E-9586-82AE696B4852}" sibTransId="{D5F58F61-5435-4FEC-9E71-75A5DB448B53}"/>
    <dgm:cxn modelId="{CBE1BAA0-4491-4CE0-AA79-083D6E0ECF2F}" type="presOf" srcId="{6EFA9486-988C-44FC-8053-2466C1D86ADD}" destId="{8B7165AC-AA32-40DD-ADDE-A6E31DB38184}" srcOrd="0" destOrd="0" presId="urn:microsoft.com/office/officeart/2005/8/layout/hChevron3"/>
    <dgm:cxn modelId="{DDB55DFE-3FCC-44B5-86E1-47ECC4016C28}" srcId="{128B3ACA-2964-4CD0-ABB9-CE1C62919802}" destId="{4F1D992D-B5E5-4423-82F2-097F3228E0D2}" srcOrd="3" destOrd="0" parTransId="{1CC87046-6E7F-4FBE-9705-2ED2DEE6E3C8}" sibTransId="{DC4855F3-42EE-4DFE-86FC-30FC1FFC3FEE}"/>
    <dgm:cxn modelId="{680FA735-3DCE-457F-A9C9-A9DC39A0F0AA}" type="presOf" srcId="{128B3ACA-2964-4CD0-ABB9-CE1C62919802}" destId="{963BCBE4-088C-4E3B-B81D-9CDCD7370282}" srcOrd="0" destOrd="0" presId="urn:microsoft.com/office/officeart/2005/8/layout/hChevron3"/>
    <dgm:cxn modelId="{DFAD79C3-6CF6-4DBA-8C14-0FD7610D49A7}" srcId="{128B3ACA-2964-4CD0-ABB9-CE1C62919802}" destId="{6EFA9486-988C-44FC-8053-2466C1D86ADD}" srcOrd="1" destOrd="0" parTransId="{E6233B39-3533-45B1-A254-100599BEDA19}" sibTransId="{70DC0B8F-0455-46BC-BE69-56E26F0C0E6E}"/>
    <dgm:cxn modelId="{6BDB0DA1-279B-42F6-B157-EF5A37B784EC}" type="presOf" srcId="{A4AD13E8-780B-4C00-ADB2-11E5643E3894}" destId="{0D3B60A7-1CB6-477B-92A8-F746E3B07FCE}" srcOrd="0" destOrd="0" presId="urn:microsoft.com/office/officeart/2005/8/layout/hChevron3"/>
    <dgm:cxn modelId="{140E16DC-06B3-4632-863A-458BC18DAA35}" type="presOf" srcId="{4D46EA53-A157-4E55-B118-702CEC732904}" destId="{A869E3DB-0147-437E-B20A-C1460B49C324}" srcOrd="0" destOrd="0" presId="urn:microsoft.com/office/officeart/2005/8/layout/hChevron3"/>
    <dgm:cxn modelId="{B731C38C-3AF2-4F84-ACD9-516D01F40A5D}" srcId="{128B3ACA-2964-4CD0-ABB9-CE1C62919802}" destId="{A4AD13E8-780B-4C00-ADB2-11E5643E3894}" srcOrd="0" destOrd="0" parTransId="{65AECB9D-D6DE-45C2-8651-637ADEF67295}" sibTransId="{AC4C3570-087B-4005-9640-6EA58B6014D4}"/>
    <dgm:cxn modelId="{A2EF7788-EDC8-4D68-916F-777601DCE341}" type="presOf" srcId="{4F1D992D-B5E5-4423-82F2-097F3228E0D2}" destId="{035CD91C-9809-4130-BB74-B629577F0AD1}" srcOrd="0" destOrd="0" presId="urn:microsoft.com/office/officeart/2005/8/layout/hChevron3"/>
    <dgm:cxn modelId="{210DF638-F335-4000-8E9D-877E517E7677}" type="presOf" srcId="{BB9E389B-7EA1-4532-9E3B-73A1974D358B}" destId="{A60D265E-E61C-4BD6-8080-E98FCDEE561F}" srcOrd="0" destOrd="0" presId="urn:microsoft.com/office/officeart/2005/8/layout/hChevron3"/>
    <dgm:cxn modelId="{ABE00633-D701-46DD-AC13-3CA61C393132}" srcId="{128B3ACA-2964-4CD0-ABB9-CE1C62919802}" destId="{4D46EA53-A157-4E55-B118-702CEC732904}" srcOrd="2" destOrd="0" parTransId="{ECFC6B99-FC92-4D94-927A-90F4011FAF6B}" sibTransId="{AA61A846-147A-44FC-915C-273B6B9DAE41}"/>
    <dgm:cxn modelId="{968E3C04-952F-42E0-BE90-A83A3E6D7867}" type="presParOf" srcId="{963BCBE4-088C-4E3B-B81D-9CDCD7370282}" destId="{0D3B60A7-1CB6-477B-92A8-F746E3B07FCE}" srcOrd="0" destOrd="0" presId="urn:microsoft.com/office/officeart/2005/8/layout/hChevron3"/>
    <dgm:cxn modelId="{61500FB7-95BF-4ECF-87BD-13EC3767B3F5}" type="presParOf" srcId="{963BCBE4-088C-4E3B-B81D-9CDCD7370282}" destId="{1D0C3605-EDEF-420E-BF8D-07E88271C24E}" srcOrd="1" destOrd="0" presId="urn:microsoft.com/office/officeart/2005/8/layout/hChevron3"/>
    <dgm:cxn modelId="{027D90B4-0596-497C-9576-B49A4539BD3E}" type="presParOf" srcId="{963BCBE4-088C-4E3B-B81D-9CDCD7370282}" destId="{8B7165AC-AA32-40DD-ADDE-A6E31DB38184}" srcOrd="2" destOrd="0" presId="urn:microsoft.com/office/officeart/2005/8/layout/hChevron3"/>
    <dgm:cxn modelId="{452888C5-F97D-431A-81FB-C5B4C95B3A6A}" type="presParOf" srcId="{963BCBE4-088C-4E3B-B81D-9CDCD7370282}" destId="{5004D066-61D0-47CE-BFA1-00ACB8E70022}" srcOrd="3" destOrd="0" presId="urn:microsoft.com/office/officeart/2005/8/layout/hChevron3"/>
    <dgm:cxn modelId="{79CFC55D-03C8-43C3-8CA6-68F6C04A0F66}" type="presParOf" srcId="{963BCBE4-088C-4E3B-B81D-9CDCD7370282}" destId="{A869E3DB-0147-437E-B20A-C1460B49C324}" srcOrd="4" destOrd="0" presId="urn:microsoft.com/office/officeart/2005/8/layout/hChevron3"/>
    <dgm:cxn modelId="{D1E88E03-E12B-4A31-9CE6-36A39C9B0E34}" type="presParOf" srcId="{963BCBE4-088C-4E3B-B81D-9CDCD7370282}" destId="{9CFBA656-C8FB-48CA-B6D8-9FE2A4168650}" srcOrd="5" destOrd="0" presId="urn:microsoft.com/office/officeart/2005/8/layout/hChevron3"/>
    <dgm:cxn modelId="{1D56456C-7E77-428B-A772-739594E27BF7}" type="presParOf" srcId="{963BCBE4-088C-4E3B-B81D-9CDCD7370282}" destId="{035CD91C-9809-4130-BB74-B629577F0AD1}" srcOrd="6" destOrd="0" presId="urn:microsoft.com/office/officeart/2005/8/layout/hChevron3"/>
    <dgm:cxn modelId="{89F576FF-F865-4997-9E26-954A66E75BA4}" type="presParOf" srcId="{963BCBE4-088C-4E3B-B81D-9CDCD7370282}" destId="{A2D23D37-E572-4B25-B9D5-B17D788FA45C}" srcOrd="7" destOrd="0" presId="urn:microsoft.com/office/officeart/2005/8/layout/hChevron3"/>
    <dgm:cxn modelId="{06B22C6F-D908-4A20-B1C6-C56B1924EE8C}" type="presParOf" srcId="{963BCBE4-088C-4E3B-B81D-9CDCD7370282}" destId="{A60D265E-E61C-4BD6-8080-E98FCDEE561F}" srcOrd="8"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B60A7-1CB6-477B-92A8-F746E3B07FCE}">
      <dsp:nvSpPr>
        <dsp:cNvPr id="0" name=""/>
        <dsp:cNvSpPr/>
      </dsp:nvSpPr>
      <dsp:spPr>
        <a:xfrm>
          <a:off x="700" y="0"/>
          <a:ext cx="1365646" cy="483030"/>
        </a:xfrm>
        <a:prstGeom prst="homePlate">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44500">
            <a:lnSpc>
              <a:spcPct val="90000"/>
            </a:lnSpc>
            <a:spcBef>
              <a:spcPct val="0"/>
            </a:spcBef>
            <a:spcAft>
              <a:spcPct val="35000"/>
            </a:spcAft>
          </a:pPr>
          <a:r>
            <a:rPr lang="fr-BE" sz="1000" kern="1200" dirty="0"/>
            <a:t>L2 </a:t>
          </a:r>
          <a:r>
            <a:rPr lang="fr-BE" sz="1000" kern="1200" dirty="0" err="1"/>
            <a:t>product</a:t>
          </a:r>
          <a:r>
            <a:rPr lang="fr-BE" sz="1000" kern="1200" dirty="0"/>
            <a:t> </a:t>
          </a:r>
          <a:r>
            <a:rPr lang="fr-BE" sz="1000" kern="1200" dirty="0" err="1"/>
            <a:t>accuracy</a:t>
          </a:r>
          <a:r>
            <a:rPr lang="fr-BE" sz="1000" kern="1200" dirty="0"/>
            <a:t> </a:t>
          </a:r>
          <a:r>
            <a:rPr lang="fr-BE" sz="1000" kern="1200" dirty="0" smtClean="0"/>
            <a:t>+ </a:t>
          </a:r>
          <a:r>
            <a:rPr lang="fr-BE" sz="1000" kern="1200" dirty="0" err="1"/>
            <a:t>precision</a:t>
          </a:r>
          <a:endParaRPr lang="en-US" sz="1000" kern="1200" dirty="0"/>
        </a:p>
      </dsp:txBody>
      <dsp:txXfrm>
        <a:off x="700" y="0"/>
        <a:ext cx="1244889" cy="483030"/>
      </dsp:txXfrm>
    </dsp:sp>
    <dsp:sp modelId="{8B7165AC-AA32-40DD-ADDE-A6E31DB38184}">
      <dsp:nvSpPr>
        <dsp:cNvPr id="0" name=""/>
        <dsp:cNvSpPr/>
      </dsp:nvSpPr>
      <dsp:spPr>
        <a:xfrm>
          <a:off x="1093217" y="0"/>
          <a:ext cx="1365646" cy="483030"/>
        </a:xfrm>
        <a:prstGeom prst="chevron">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fr-BE" sz="1000" kern="1200" dirty="0"/>
            <a:t>Spatial validation</a:t>
          </a:r>
          <a:endParaRPr lang="en-US" sz="1000" kern="1200" dirty="0"/>
        </a:p>
      </dsp:txBody>
      <dsp:txXfrm>
        <a:off x="1334732" y="0"/>
        <a:ext cx="882616" cy="483030"/>
      </dsp:txXfrm>
    </dsp:sp>
    <dsp:sp modelId="{A869E3DB-0147-437E-B20A-C1460B49C324}">
      <dsp:nvSpPr>
        <dsp:cNvPr id="0" name=""/>
        <dsp:cNvSpPr/>
      </dsp:nvSpPr>
      <dsp:spPr>
        <a:xfrm>
          <a:off x="2185735" y="0"/>
          <a:ext cx="1365646" cy="483030"/>
        </a:xfrm>
        <a:prstGeom prst="chevron">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fr-BE" sz="1000" kern="1200" dirty="0"/>
            <a:t>Temporal validation</a:t>
          </a:r>
          <a:endParaRPr lang="en-US" sz="1000" kern="1200" dirty="0"/>
        </a:p>
      </dsp:txBody>
      <dsp:txXfrm>
        <a:off x="2427250" y="0"/>
        <a:ext cx="882616" cy="483030"/>
      </dsp:txXfrm>
    </dsp:sp>
    <dsp:sp modelId="{035CD91C-9809-4130-BB74-B629577F0AD1}">
      <dsp:nvSpPr>
        <dsp:cNvPr id="0" name=""/>
        <dsp:cNvSpPr/>
      </dsp:nvSpPr>
      <dsp:spPr>
        <a:xfrm>
          <a:off x="3278253" y="0"/>
          <a:ext cx="1365646" cy="483030"/>
        </a:xfrm>
        <a:prstGeom prst="chevron">
          <a:avLst/>
        </a:prstGeom>
        <a:solidFill>
          <a:srgbClr val="5585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fr-BE" sz="1000" kern="1200" dirty="0" err="1"/>
            <a:t>Algorithm</a:t>
          </a:r>
          <a:r>
            <a:rPr lang="fr-BE" sz="1000" kern="1200" dirty="0"/>
            <a:t> </a:t>
          </a:r>
          <a:r>
            <a:rPr lang="fr-BE" sz="1000" kern="1200" dirty="0" err="1"/>
            <a:t>parameter</a:t>
          </a:r>
          <a:endParaRPr lang="en-US" sz="1000" kern="1200" dirty="0"/>
        </a:p>
      </dsp:txBody>
      <dsp:txXfrm>
        <a:off x="3519768" y="0"/>
        <a:ext cx="882616" cy="483030"/>
      </dsp:txXfrm>
    </dsp:sp>
    <dsp:sp modelId="{A60D265E-E61C-4BD6-8080-E98FCDEE561F}">
      <dsp:nvSpPr>
        <dsp:cNvPr id="0" name=""/>
        <dsp:cNvSpPr/>
      </dsp:nvSpPr>
      <dsp:spPr>
        <a:xfrm>
          <a:off x="4370770" y="0"/>
          <a:ext cx="1365646" cy="483030"/>
        </a:xfrm>
        <a:prstGeom prst="chevron">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fr-BE" sz="1000" kern="1200" dirty="0" err="1"/>
            <a:t>Special</a:t>
          </a:r>
          <a:r>
            <a:rPr lang="fr-BE" sz="1000" kern="1200" dirty="0"/>
            <a:t> </a:t>
          </a:r>
          <a:r>
            <a:rPr lang="fr-BE" sz="1000" kern="1200" dirty="0" smtClean="0"/>
            <a:t>               </a:t>
          </a:r>
          <a:r>
            <a:rPr lang="fr-BE" sz="1000" kern="1200" dirty="0"/>
            <a:t>validation </a:t>
          </a:r>
          <a:r>
            <a:rPr lang="fr-BE" sz="1000" kern="1200" dirty="0" err="1"/>
            <a:t>requirements</a:t>
          </a:r>
          <a:endParaRPr lang="en-US" sz="1000" kern="1200" dirty="0"/>
        </a:p>
      </dsp:txBody>
      <dsp:txXfrm>
        <a:off x="4612285" y="0"/>
        <a:ext cx="882616" cy="48303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87313" y="744538"/>
            <a:ext cx="6619875" cy="3724275"/>
          </a:xfrm>
          <a:prstGeom prst="rect">
            <a:avLst/>
          </a:prstGeom>
        </p:spPr>
        <p:txBody>
          <a:bodyPr/>
          <a:lstStyle/>
          <a:p>
            <a:endParaRPr/>
          </a:p>
        </p:txBody>
      </p:sp>
      <p:sp>
        <p:nvSpPr>
          <p:cNvPr id="342" name="Shape 342"/>
          <p:cNvSpPr>
            <a:spLocks noGrp="1"/>
          </p:cNvSpPr>
          <p:nvPr>
            <p:ph type="body" sz="quarter" idx="1"/>
          </p:nvPr>
        </p:nvSpPr>
        <p:spPr>
          <a:xfrm>
            <a:off x="905934" y="4717415"/>
            <a:ext cx="4982633" cy="4469130"/>
          </a:xfrm>
          <a:prstGeom prst="rect">
            <a:avLst/>
          </a:prstGeom>
        </p:spPr>
        <p:txBody>
          <a:bodyPr/>
          <a:lstStyle/>
          <a:p>
            <a:endParaRPr/>
          </a:p>
        </p:txBody>
      </p:sp>
    </p:spTree>
    <p:extLst>
      <p:ext uri="{BB962C8B-B14F-4D97-AF65-F5344CB8AC3E}">
        <p14:creationId xmlns:p14="http://schemas.microsoft.com/office/powerpoint/2010/main" val="274449927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Overview of recent activities in Europe on the validation of TROPOMI</a:t>
            </a:r>
            <a:r>
              <a:rPr lang="en-US" baseline="0" noProof="0" dirty="0" smtClean="0"/>
              <a:t> NO2 and HCHO products, using ground based and airborne instruments</a:t>
            </a:r>
            <a:endParaRPr lang="en-US" noProof="0" dirty="0"/>
          </a:p>
        </p:txBody>
      </p:sp>
    </p:spTree>
    <p:extLst>
      <p:ext uri="{BB962C8B-B14F-4D97-AF65-F5344CB8AC3E}">
        <p14:creationId xmlns:p14="http://schemas.microsoft.com/office/powerpoint/2010/main" val="730799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This s</a:t>
            </a:r>
            <a:endParaRPr lang="en-US" dirty="0"/>
          </a:p>
        </p:txBody>
      </p:sp>
    </p:spTree>
    <p:extLst>
      <p:ext uri="{BB962C8B-B14F-4D97-AF65-F5344CB8AC3E}">
        <p14:creationId xmlns:p14="http://schemas.microsoft.com/office/powerpoint/2010/main" val="347236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BE" dirty="0" err="1" smtClean="0"/>
              <a:t>We</a:t>
            </a:r>
            <a:r>
              <a:rPr lang="fr-BE" dirty="0" smtClean="0"/>
              <a:t> </a:t>
            </a:r>
            <a:r>
              <a:rPr lang="fr-BE" dirty="0" err="1" smtClean="0"/>
              <a:t>start</a:t>
            </a:r>
            <a:r>
              <a:rPr lang="fr-BE" dirty="0" smtClean="0"/>
              <a:t> </a:t>
            </a:r>
            <a:r>
              <a:rPr lang="fr-BE" dirty="0" err="1" smtClean="0"/>
              <a:t>with</a:t>
            </a:r>
            <a:r>
              <a:rPr lang="fr-BE" dirty="0" smtClean="0"/>
              <a:t> NO2. In a </a:t>
            </a:r>
            <a:r>
              <a:rPr lang="fr-BE" dirty="0" err="1" smtClean="0"/>
              <a:t>paper</a:t>
            </a:r>
            <a:r>
              <a:rPr lang="fr-BE" dirty="0" smtClean="0"/>
              <a:t> </a:t>
            </a:r>
            <a:r>
              <a:rPr lang="fr-BE" dirty="0" err="1" smtClean="0"/>
              <a:t>recently</a:t>
            </a:r>
            <a:r>
              <a:rPr lang="fr-BE" dirty="0" smtClean="0"/>
              <a:t> </a:t>
            </a:r>
            <a:r>
              <a:rPr lang="fr-BE" dirty="0" err="1" smtClean="0"/>
              <a:t>published</a:t>
            </a:r>
            <a:r>
              <a:rPr lang="fr-BE" dirty="0" smtClean="0"/>
              <a:t> in AMT,</a:t>
            </a:r>
            <a:r>
              <a:rPr lang="fr-BE" baseline="0" dirty="0" smtClean="0"/>
              <a:t> </a:t>
            </a:r>
            <a:r>
              <a:rPr lang="fr-BE" baseline="0" dirty="0" err="1" smtClean="0"/>
              <a:t>Verhoelst</a:t>
            </a:r>
            <a:r>
              <a:rPr lang="fr-BE" baseline="0" dirty="0" smtClean="0"/>
              <a:t> et al. have </a:t>
            </a:r>
            <a:r>
              <a:rPr lang="fr-BE" baseline="0" dirty="0" err="1" smtClean="0"/>
              <a:t>used</a:t>
            </a:r>
            <a:r>
              <a:rPr lang="fr-BE" baseline="0" dirty="0" smtClean="0"/>
              <a:t> a </a:t>
            </a:r>
            <a:r>
              <a:rPr lang="fr-BE" baseline="0" dirty="0" err="1" smtClean="0"/>
              <a:t>comprehensive</a:t>
            </a:r>
            <a:r>
              <a:rPr lang="fr-BE" baseline="0" dirty="0" smtClean="0"/>
              <a:t> data base of </a:t>
            </a:r>
            <a:r>
              <a:rPr lang="fr-BE" baseline="0" dirty="0" err="1" smtClean="0"/>
              <a:t>correlative</a:t>
            </a:r>
            <a:r>
              <a:rPr lang="fr-BE" baseline="0" dirty="0" smtClean="0"/>
              <a:t> </a:t>
            </a:r>
            <a:r>
              <a:rPr lang="fr-BE" baseline="0" dirty="0" err="1" smtClean="0"/>
              <a:t>measurements</a:t>
            </a:r>
            <a:r>
              <a:rPr lang="fr-BE" baseline="0" dirty="0" smtClean="0"/>
              <a:t> to </a:t>
            </a:r>
            <a:r>
              <a:rPr lang="fr-BE" baseline="0" dirty="0" err="1" smtClean="0"/>
              <a:t>assess</a:t>
            </a:r>
            <a:r>
              <a:rPr lang="fr-BE" baseline="0" dirty="0" smtClean="0"/>
              <a:t> </a:t>
            </a:r>
            <a:r>
              <a:rPr lang="fr-BE" b="1" baseline="0" dirty="0" err="1" smtClean="0"/>
              <a:t>stratospheric</a:t>
            </a:r>
            <a:r>
              <a:rPr lang="fr-BE" baseline="0" dirty="0" smtClean="0"/>
              <a:t>, </a:t>
            </a:r>
            <a:r>
              <a:rPr lang="fr-BE" b="1" baseline="0" dirty="0" err="1" smtClean="0"/>
              <a:t>tropospheric</a:t>
            </a:r>
            <a:r>
              <a:rPr lang="fr-BE" b="1" baseline="0" dirty="0" smtClean="0"/>
              <a:t> </a:t>
            </a:r>
            <a:r>
              <a:rPr lang="fr-BE" baseline="0" dirty="0" smtClean="0"/>
              <a:t>and </a:t>
            </a:r>
            <a:r>
              <a:rPr lang="fr-BE" b="1" baseline="0" dirty="0" smtClean="0"/>
              <a:t>total </a:t>
            </a:r>
            <a:r>
              <a:rPr lang="fr-BE" baseline="0" dirty="0" smtClean="0"/>
              <a:t>NO2 </a:t>
            </a:r>
            <a:r>
              <a:rPr lang="fr-BE" baseline="0" dirty="0" err="1" smtClean="0"/>
              <a:t>columns</a:t>
            </a:r>
            <a:r>
              <a:rPr lang="fr-BE" baseline="0" dirty="0" smtClean="0"/>
              <a:t>. </a:t>
            </a:r>
          </a:p>
          <a:p>
            <a:pPr marL="171450" indent="-171450">
              <a:buFont typeface="Arial" panose="020B0604020202020204" pitchFamily="34" charset="0"/>
              <a:buChar char="•"/>
            </a:pPr>
            <a:r>
              <a:rPr lang="fr-BE" baseline="0" dirty="0" smtClean="0"/>
              <a:t>This </a:t>
            </a:r>
            <a:r>
              <a:rPr lang="fr-BE" baseline="0" dirty="0" err="1" smtClean="0"/>
              <a:t>is</a:t>
            </a:r>
            <a:r>
              <a:rPr lang="fr-BE" baseline="0" dirty="0" smtClean="0"/>
              <a:t> </a:t>
            </a:r>
            <a:r>
              <a:rPr lang="fr-BE" baseline="0" dirty="0" err="1" smtClean="0"/>
              <a:t>based</a:t>
            </a:r>
            <a:r>
              <a:rPr lang="fr-BE" baseline="0" dirty="0" smtClean="0"/>
              <a:t> on a total of about 80 stations </a:t>
            </a:r>
            <a:r>
              <a:rPr lang="fr-BE" baseline="0" dirty="0" err="1" smtClean="0"/>
              <a:t>combining</a:t>
            </a:r>
            <a:r>
              <a:rPr lang="fr-BE" baseline="0" dirty="0" smtClean="0"/>
              <a:t> </a:t>
            </a:r>
            <a:r>
              <a:rPr lang="fr-BE" baseline="0" dirty="0" err="1" smtClean="0"/>
              <a:t>zenith-sky</a:t>
            </a:r>
            <a:r>
              <a:rPr lang="fr-BE" baseline="0" dirty="0" smtClean="0"/>
              <a:t>, MAX-DOAS and </a:t>
            </a:r>
            <a:r>
              <a:rPr lang="fr-BE" baseline="0" dirty="0" err="1" smtClean="0"/>
              <a:t>Pandora</a:t>
            </a:r>
            <a:r>
              <a:rPr lang="fr-BE" baseline="0" dirty="0" smtClean="0"/>
              <a:t> instruments.</a:t>
            </a:r>
            <a:endParaRPr lang="en-US" dirty="0"/>
          </a:p>
        </p:txBody>
      </p:sp>
    </p:spTree>
    <p:extLst>
      <p:ext uri="{BB962C8B-B14F-4D97-AF65-F5344CB8AC3E}">
        <p14:creationId xmlns:p14="http://schemas.microsoft.com/office/powerpoint/2010/main" val="813768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808038"/>
            <a:ext cx="7188200" cy="40449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smtClean="0"/>
              <a:t>This was a comprehensive effort</a:t>
            </a:r>
            <a:r>
              <a:rPr lang="en-US" baseline="0" noProof="0" dirty="0" smtClean="0"/>
              <a:t> from the Mission Performance Center and from scientists involved in the NIDFORVAL project. </a:t>
            </a:r>
          </a:p>
          <a:p>
            <a:pPr marL="171450" indent="-171450">
              <a:buFont typeface="Arial" panose="020B0604020202020204" pitchFamily="34" charset="0"/>
              <a:buChar char="•"/>
            </a:pPr>
            <a:r>
              <a:rPr lang="en-US" baseline="0" noProof="0" dirty="0" smtClean="0"/>
              <a:t>Results are </a:t>
            </a:r>
            <a:r>
              <a:rPr lang="en-US" baseline="0" noProof="0" dirty="0" err="1" smtClean="0"/>
              <a:t>summarised</a:t>
            </a:r>
            <a:r>
              <a:rPr lang="en-US" baseline="0" noProof="0" dirty="0" smtClean="0"/>
              <a:t> here, for stratospheric, tropospheric and total columns of NO2.</a:t>
            </a:r>
          </a:p>
          <a:p>
            <a:pPr marL="171450" indent="-171450">
              <a:buFont typeface="Arial" panose="020B0604020202020204" pitchFamily="34" charset="0"/>
              <a:buChar char="•"/>
            </a:pPr>
            <a:r>
              <a:rPr lang="en-US" baseline="0" noProof="0" dirty="0" smtClean="0"/>
              <a:t>Stratospheric results are sorted according to latitude, good general agreement with a small negative bias</a:t>
            </a:r>
          </a:p>
          <a:p>
            <a:pPr marL="171450" indent="-171450">
              <a:buFont typeface="Arial" panose="020B0604020202020204" pitchFamily="34" charset="0"/>
              <a:buChar char="•"/>
            </a:pPr>
            <a:r>
              <a:rPr lang="en-US" baseline="0" noProof="0" dirty="0" smtClean="0"/>
              <a:t>Tropospheric and total column results are sorted according to the NO2 columns. What we see is that the bias scales with the tropospheric column and is approximately in the range of -30%.</a:t>
            </a:r>
          </a:p>
          <a:p>
            <a:pPr marL="171450" indent="-171450">
              <a:buFont typeface="Arial" panose="020B0604020202020204" pitchFamily="34" charset="0"/>
              <a:buChar char="•"/>
            </a:pPr>
            <a:endParaRPr lang="fr-BE" baseline="0" noProof="0" dirty="0" smtClean="0"/>
          </a:p>
          <a:p>
            <a:pPr marL="171450" indent="-171450">
              <a:buFont typeface="Arial" panose="020B0604020202020204" pitchFamily="34" charset="0"/>
              <a:buChar char="•"/>
            </a:pPr>
            <a:r>
              <a:rPr lang="en-US" baseline="0" noProof="0" dirty="0" smtClean="0"/>
              <a:t>We have also tested the new v1.4 where cloud effects are better corrected. First results show an improvement, but more data are needed to draw more robust conclusions.</a:t>
            </a:r>
          </a:p>
        </p:txBody>
      </p:sp>
    </p:spTree>
    <p:extLst>
      <p:ext uri="{BB962C8B-B14F-4D97-AF65-F5344CB8AC3E}">
        <p14:creationId xmlns:p14="http://schemas.microsoft.com/office/powerpoint/2010/main" val="2159281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smtClean="0"/>
              <a:t>Another recent study by De </a:t>
            </a:r>
            <a:r>
              <a:rPr lang="en-US" noProof="0" dirty="0" err="1" smtClean="0"/>
              <a:t>Smedt</a:t>
            </a:r>
            <a:r>
              <a:rPr lang="en-US" noProof="0" dirty="0" smtClean="0"/>
              <a:t> et al. focuses on HCHO validation, using MAX-DOAS data at 18 sites.  This study also investigates the consistency between</a:t>
            </a:r>
            <a:r>
              <a:rPr lang="en-US" baseline="0" noProof="0" dirty="0" smtClean="0"/>
              <a:t> OMI and TROPOMI data</a:t>
            </a:r>
          </a:p>
          <a:p>
            <a:pPr marL="171450" indent="-171450">
              <a:buFont typeface="Arial" panose="020B0604020202020204" pitchFamily="34" charset="0"/>
              <a:buChar char="•"/>
            </a:pPr>
            <a:r>
              <a:rPr lang="en-US" baseline="0" noProof="0" dirty="0" smtClean="0"/>
              <a:t>Like for NO2, we see that the bias depends on the HCHO column, and is very consistent for both sensors. These results are consistent with those previously obtained using FTIR data.</a:t>
            </a:r>
          </a:p>
          <a:p>
            <a:pPr marL="171450" indent="-171450">
              <a:buFont typeface="Arial" panose="020B0604020202020204" pitchFamily="34" charset="0"/>
              <a:buChar char="•"/>
            </a:pPr>
            <a:endParaRPr lang="en-US" baseline="0" noProof="0" dirty="0" smtClean="0"/>
          </a:p>
          <a:p>
            <a:pPr marL="171450" indent="-171450">
              <a:buFont typeface="Arial" panose="020B0604020202020204" pitchFamily="34" charset="0"/>
              <a:buChar char="•"/>
            </a:pPr>
            <a:r>
              <a:rPr lang="en-US" baseline="0" noProof="0" dirty="0" smtClean="0"/>
              <a:t>For a limited number of sites, HCHO profiles are retrieved from MAX-DOAS observations, which allows to apply the satellite AKs.</a:t>
            </a:r>
          </a:p>
          <a:p>
            <a:pPr marL="171450" indent="-171450">
              <a:buFont typeface="Arial" panose="020B0604020202020204" pitchFamily="34" charset="0"/>
              <a:buChar char="•"/>
            </a:pPr>
            <a:r>
              <a:rPr lang="en-US" baseline="0" noProof="0" dirty="0" smtClean="0"/>
              <a:t>Results show that after smoothing a much better agreement is found. This suggests that the a-priori HCHO profile shape information used in the retrieval is not good enough.</a:t>
            </a:r>
          </a:p>
          <a:p>
            <a:endParaRPr lang="en-US" dirty="0"/>
          </a:p>
        </p:txBody>
      </p:sp>
    </p:spTree>
    <p:extLst>
      <p:ext uri="{BB962C8B-B14F-4D97-AF65-F5344CB8AC3E}">
        <p14:creationId xmlns:p14="http://schemas.microsoft.com/office/powerpoint/2010/main" val="167890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smtClean="0"/>
              <a:t>At one of the MAX-DOAS sites,</a:t>
            </a:r>
            <a:r>
              <a:rPr lang="en-US" baseline="0" noProof="0" dirty="0" smtClean="0"/>
              <a:t> we have about one year of simultaneous HCHO measurements using MAX-DOAS, FTIR and direct-sun UV techniques, allowing to check the consistency of the different techniques. </a:t>
            </a:r>
          </a:p>
          <a:p>
            <a:pPr marL="171450" indent="-171450">
              <a:buFont typeface="Arial" panose="020B0604020202020204" pitchFamily="34" charset="0"/>
              <a:buChar char="•"/>
            </a:pPr>
            <a:r>
              <a:rPr lang="en-US" noProof="0" dirty="0" smtClean="0"/>
              <a:t>MAX-DOAS and FTIR</a:t>
            </a:r>
            <a:r>
              <a:rPr lang="en-US" baseline="0" noProof="0" dirty="0" smtClean="0"/>
              <a:t> measurements are in good general agreement but there are occasional deviations that require more attention</a:t>
            </a:r>
          </a:p>
          <a:p>
            <a:pPr marL="171450" indent="-171450">
              <a:buFont typeface="Arial" panose="020B0604020202020204" pitchFamily="34" charset="0"/>
              <a:buChar char="•"/>
            </a:pPr>
            <a:r>
              <a:rPr lang="en-US" baseline="0" noProof="0" dirty="0" smtClean="0"/>
              <a:t>FTIR and direct-sun UV are in excellent agreement, which demonstrates that the HCHO spectroscopy is consistent in UV and IR ranges.</a:t>
            </a:r>
            <a:endParaRPr lang="en-US" noProof="0" dirty="0"/>
          </a:p>
        </p:txBody>
      </p:sp>
    </p:spTree>
    <p:extLst>
      <p:ext uri="{BB962C8B-B14F-4D97-AF65-F5344CB8AC3E}">
        <p14:creationId xmlns:p14="http://schemas.microsoft.com/office/powerpoint/2010/main" val="63942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BE" dirty="0" err="1" smtClean="0"/>
              <a:t>Moving</a:t>
            </a:r>
            <a:r>
              <a:rPr lang="fr-BE" dirty="0" smtClean="0"/>
              <a:t> to </a:t>
            </a:r>
            <a:r>
              <a:rPr lang="fr-BE" dirty="0" err="1" smtClean="0"/>
              <a:t>airborne</a:t>
            </a:r>
            <a:r>
              <a:rPr lang="fr-BE" dirty="0" smtClean="0"/>
              <a:t> </a:t>
            </a:r>
            <a:r>
              <a:rPr lang="fr-BE" dirty="0" err="1" smtClean="0"/>
              <a:t>activities</a:t>
            </a:r>
            <a:r>
              <a:rPr lang="fr-BE" dirty="0" smtClean="0"/>
              <a:t>, </a:t>
            </a:r>
            <a:r>
              <a:rPr lang="fr-BE" dirty="0" err="1" smtClean="0"/>
              <a:t>there</a:t>
            </a:r>
            <a:r>
              <a:rPr lang="fr-BE" dirty="0" smtClean="0"/>
              <a:t> </a:t>
            </a:r>
            <a:r>
              <a:rPr lang="fr-BE" dirty="0" err="1" smtClean="0"/>
              <a:t>is</a:t>
            </a:r>
            <a:r>
              <a:rPr lang="fr-BE" dirty="0" smtClean="0"/>
              <a:t> a range of S5P validation </a:t>
            </a:r>
            <a:r>
              <a:rPr lang="fr-BE" dirty="0" err="1" smtClean="0"/>
              <a:t>campaigns</a:t>
            </a:r>
            <a:r>
              <a:rPr lang="fr-BE" dirty="0" smtClean="0"/>
              <a:t> </a:t>
            </a:r>
            <a:r>
              <a:rPr lang="fr-BE" dirty="0" err="1" smtClean="0"/>
              <a:t>planned</a:t>
            </a:r>
            <a:r>
              <a:rPr lang="fr-BE" dirty="0" smtClean="0"/>
              <a:t> for the </a:t>
            </a:r>
            <a:r>
              <a:rPr lang="fr-BE" dirty="0" err="1" smtClean="0"/>
              <a:t>next</a:t>
            </a:r>
            <a:r>
              <a:rPr lang="fr-BE" dirty="0" smtClean="0"/>
              <a:t> 2 </a:t>
            </a:r>
            <a:r>
              <a:rPr lang="fr-BE" dirty="0" err="1" smtClean="0"/>
              <a:t>years</a:t>
            </a:r>
            <a:r>
              <a:rPr lang="fr-BE" dirty="0" smtClean="0"/>
              <a:t>.</a:t>
            </a:r>
            <a:r>
              <a:rPr lang="fr-BE" baseline="0" dirty="0" smtClean="0"/>
              <a:t> </a:t>
            </a:r>
          </a:p>
          <a:p>
            <a:pPr marL="171450" indent="-171450">
              <a:buFont typeface="Arial" panose="020B0604020202020204" pitchFamily="34" charset="0"/>
              <a:buChar char="•"/>
            </a:pPr>
            <a:r>
              <a:rPr lang="fr-BE" dirty="0" smtClean="0"/>
              <a:t>This </a:t>
            </a:r>
            <a:r>
              <a:rPr lang="fr-BE" dirty="0" err="1" smtClean="0"/>
              <a:t>includes</a:t>
            </a:r>
            <a:r>
              <a:rPr lang="fr-BE" dirty="0" smtClean="0"/>
              <a:t> </a:t>
            </a:r>
            <a:r>
              <a:rPr lang="fr-BE" dirty="0" err="1" smtClean="0"/>
              <a:t>airborne</a:t>
            </a:r>
            <a:r>
              <a:rPr lang="fr-BE" dirty="0" smtClean="0"/>
              <a:t> </a:t>
            </a:r>
            <a:r>
              <a:rPr lang="fr-BE" dirty="0" err="1" smtClean="0"/>
              <a:t>deployments</a:t>
            </a:r>
            <a:r>
              <a:rPr lang="fr-BE" dirty="0" smtClean="0"/>
              <a:t> </a:t>
            </a:r>
            <a:r>
              <a:rPr lang="fr-BE" dirty="0" err="1" smtClean="0"/>
              <a:t>with</a:t>
            </a:r>
            <a:r>
              <a:rPr lang="fr-BE" baseline="0" dirty="0" smtClean="0"/>
              <a:t> a focus on short </a:t>
            </a:r>
            <a:r>
              <a:rPr lang="fr-BE" baseline="0" dirty="0" err="1" smtClean="0"/>
              <a:t>lived</a:t>
            </a:r>
            <a:r>
              <a:rPr lang="fr-BE" baseline="0" dirty="0" smtClean="0"/>
              <a:t> AQ </a:t>
            </a:r>
            <a:r>
              <a:rPr lang="fr-BE" baseline="0" dirty="0" err="1" smtClean="0"/>
              <a:t>gases</a:t>
            </a:r>
            <a:r>
              <a:rPr lang="fr-BE" baseline="0" dirty="0" smtClean="0"/>
              <a:t> (NO2 but </a:t>
            </a:r>
            <a:r>
              <a:rPr lang="fr-BE" baseline="0" dirty="0" err="1" smtClean="0"/>
              <a:t>also</a:t>
            </a:r>
            <a:r>
              <a:rPr lang="fr-BE" baseline="0" dirty="0" smtClean="0"/>
              <a:t> SO2 and HCHO)</a:t>
            </a:r>
          </a:p>
          <a:p>
            <a:pPr marL="171450" indent="-171450">
              <a:buFont typeface="Arial" panose="020B0604020202020204" pitchFamily="34" charset="0"/>
              <a:buChar char="•"/>
            </a:pPr>
            <a:r>
              <a:rPr lang="fr-BE" baseline="0" dirty="0" smtClean="0"/>
              <a:t>And </a:t>
            </a:r>
            <a:r>
              <a:rPr lang="fr-BE" baseline="0" dirty="0" err="1" smtClean="0"/>
              <a:t>some</a:t>
            </a:r>
            <a:r>
              <a:rPr lang="fr-BE" baseline="0" dirty="0" smtClean="0"/>
              <a:t> </a:t>
            </a:r>
            <a:r>
              <a:rPr lang="fr-BE" baseline="0" dirty="0" err="1" smtClean="0"/>
              <a:t>specific</a:t>
            </a:r>
            <a:r>
              <a:rPr lang="fr-BE" baseline="0" dirty="0" smtClean="0"/>
              <a:t> </a:t>
            </a:r>
            <a:r>
              <a:rPr lang="fr-BE" baseline="0" dirty="0" err="1" smtClean="0"/>
              <a:t>ground-based</a:t>
            </a:r>
            <a:r>
              <a:rPr lang="fr-BE" baseline="0" dirty="0" smtClean="0"/>
              <a:t> </a:t>
            </a:r>
            <a:r>
              <a:rPr lang="fr-BE" baseline="0" dirty="0" err="1" smtClean="0"/>
              <a:t>deployments</a:t>
            </a:r>
            <a:r>
              <a:rPr lang="fr-BE" baseline="0" dirty="0" smtClean="0"/>
              <a:t>, </a:t>
            </a:r>
            <a:r>
              <a:rPr lang="fr-BE" baseline="0" dirty="0" err="1" smtClean="0"/>
              <a:t>with</a:t>
            </a:r>
            <a:r>
              <a:rPr lang="fr-BE" baseline="0" dirty="0" smtClean="0"/>
              <a:t> a focus on CO and CH4</a:t>
            </a:r>
            <a:endParaRPr lang="en-US" dirty="0"/>
          </a:p>
        </p:txBody>
      </p:sp>
      <p:sp>
        <p:nvSpPr>
          <p:cNvPr id="4" name="Slide Number Placeholder 3"/>
          <p:cNvSpPr>
            <a:spLocks noGrp="1"/>
          </p:cNvSpPr>
          <p:nvPr>
            <p:ph type="sldNum" sz="quarter" idx="10"/>
          </p:nvPr>
        </p:nvSpPr>
        <p:spPr/>
        <p:txBody>
          <a:bodyPr/>
          <a:lstStyle/>
          <a:p>
            <a:fld id="{159DA01F-C4DA-4DC2-A16B-4AF3DE667574}" type="slidenum">
              <a:rPr lang="nl-BE" smtClean="0"/>
              <a:pPr/>
              <a:t>6</a:t>
            </a:fld>
            <a:endParaRPr lang="nl-BE"/>
          </a:p>
        </p:txBody>
      </p:sp>
    </p:spTree>
    <p:extLst>
      <p:ext uri="{BB962C8B-B14F-4D97-AF65-F5344CB8AC3E}">
        <p14:creationId xmlns:p14="http://schemas.microsoft.com/office/powerpoint/2010/main" val="3333511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smtClean="0"/>
              <a:t>This shows an overview</a:t>
            </a:r>
            <a:r>
              <a:rPr lang="en-US" baseline="0" noProof="0" dirty="0" smtClean="0"/>
              <a:t> of the planned activities and their timing. </a:t>
            </a:r>
          </a:p>
          <a:p>
            <a:pPr marL="171450" indent="-171450">
              <a:buFont typeface="Arial" panose="020B0604020202020204" pitchFamily="34" charset="0"/>
              <a:buChar char="•"/>
            </a:pPr>
            <a:r>
              <a:rPr lang="en-US" noProof="0" dirty="0" smtClean="0"/>
              <a:t>Airborne</a:t>
            </a:r>
            <a:r>
              <a:rPr lang="en-US" baseline="0" noProof="0" dirty="0" smtClean="0"/>
              <a:t> mapping flights are planned in Germany (Ruhr and Berlin area), in Romania and in Belgium</a:t>
            </a:r>
          </a:p>
          <a:p>
            <a:pPr marL="171450" indent="-171450">
              <a:buFont typeface="Arial" panose="020B0604020202020204" pitchFamily="34" charset="0"/>
              <a:buChar char="•"/>
            </a:pPr>
            <a:r>
              <a:rPr lang="en-US" baseline="0" noProof="0" dirty="0" smtClean="0"/>
              <a:t>Interestingly, some of these deployments are planned to be recurrent so, to increase statistics and cover different seasons</a:t>
            </a:r>
          </a:p>
          <a:p>
            <a:pPr marL="171450" indent="-171450">
              <a:buFont typeface="Arial" panose="020B0604020202020204" pitchFamily="34" charset="0"/>
              <a:buChar char="•"/>
            </a:pPr>
            <a:r>
              <a:rPr lang="en-US" noProof="0" dirty="0" smtClean="0"/>
              <a:t>Then we have ground FTIR deployments in India, Brazil and a number of COCCON sites</a:t>
            </a:r>
          </a:p>
          <a:p>
            <a:pPr marL="171450" indent="-171450">
              <a:buFont typeface="Arial" panose="020B0604020202020204" pitchFamily="34" charset="0"/>
              <a:buChar char="•"/>
            </a:pPr>
            <a:r>
              <a:rPr lang="en-US" noProof="0" dirty="0" smtClean="0"/>
              <a:t>And also some contribution from larger</a:t>
            </a:r>
            <a:r>
              <a:rPr lang="en-US" baseline="0" noProof="0" dirty="0" smtClean="0"/>
              <a:t> scale campaigns, also bringing data for S5P validation</a:t>
            </a:r>
            <a:endParaRPr lang="en-US" noProof="0" dirty="0"/>
          </a:p>
        </p:txBody>
      </p:sp>
    </p:spTree>
    <p:extLst>
      <p:ext uri="{BB962C8B-B14F-4D97-AF65-F5344CB8AC3E}">
        <p14:creationId xmlns:p14="http://schemas.microsoft.com/office/powerpoint/2010/main" val="2061125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BE" dirty="0" smtClean="0"/>
              <a:t>To finish</a:t>
            </a:r>
            <a:r>
              <a:rPr lang="fr-BE" baseline="0" dirty="0" smtClean="0"/>
              <a:t> </a:t>
            </a:r>
            <a:r>
              <a:rPr lang="fr-BE" baseline="0" dirty="0" err="1" smtClean="0"/>
              <a:t>some</a:t>
            </a:r>
            <a:r>
              <a:rPr lang="fr-BE" baseline="0" dirty="0" smtClean="0"/>
              <a:t> </a:t>
            </a:r>
            <a:r>
              <a:rPr lang="fr-BE" baseline="0" dirty="0" err="1" smtClean="0"/>
              <a:t>words</a:t>
            </a:r>
            <a:r>
              <a:rPr lang="fr-BE" baseline="0" dirty="0" smtClean="0"/>
              <a:t> on </a:t>
            </a:r>
            <a:r>
              <a:rPr lang="fr-BE" baseline="0" dirty="0" err="1" smtClean="0"/>
              <a:t>results</a:t>
            </a:r>
            <a:r>
              <a:rPr lang="fr-BE" baseline="0" dirty="0" smtClean="0"/>
              <a:t> </a:t>
            </a:r>
            <a:r>
              <a:rPr lang="fr-BE" baseline="0" dirty="0" err="1" smtClean="0"/>
              <a:t>from</a:t>
            </a:r>
            <a:r>
              <a:rPr lang="fr-BE" baseline="0" dirty="0" smtClean="0"/>
              <a:t> the Ruhr </a:t>
            </a:r>
            <a:r>
              <a:rPr lang="fr-BE" baseline="0" dirty="0" err="1" smtClean="0"/>
              <a:t>campaign</a:t>
            </a:r>
            <a:r>
              <a:rPr lang="fr-BE" baseline="0" dirty="0" smtClean="0"/>
              <a:t> </a:t>
            </a:r>
            <a:r>
              <a:rPr lang="fr-BE" baseline="0" dirty="0" err="1" smtClean="0"/>
              <a:t>which</a:t>
            </a:r>
            <a:r>
              <a:rPr lang="fr-BE" baseline="0" dirty="0" smtClean="0"/>
              <a:t> </a:t>
            </a:r>
            <a:r>
              <a:rPr lang="fr-BE" baseline="0" dirty="0" err="1" smtClean="0"/>
              <a:t>took</a:t>
            </a:r>
            <a:r>
              <a:rPr lang="fr-BE" baseline="0" dirty="0" smtClean="0"/>
              <a:t> place in </a:t>
            </a:r>
            <a:r>
              <a:rPr lang="fr-BE" baseline="0" dirty="0" err="1" smtClean="0"/>
              <a:t>September</a:t>
            </a:r>
            <a:r>
              <a:rPr lang="fr-BE" baseline="0" dirty="0" smtClean="0"/>
              <a:t> last </a:t>
            </a:r>
            <a:r>
              <a:rPr lang="fr-BE" baseline="0" dirty="0" err="1" smtClean="0"/>
              <a:t>year</a:t>
            </a:r>
            <a:endParaRPr lang="fr-BE" baseline="0" dirty="0" smtClean="0"/>
          </a:p>
          <a:p>
            <a:pPr marL="171450" indent="-171450">
              <a:buFont typeface="Arial" panose="020B0604020202020204" pitchFamily="34" charset="0"/>
              <a:buChar char="•"/>
            </a:pPr>
            <a:r>
              <a:rPr lang="fr-BE" baseline="0" dirty="0" smtClean="0"/>
              <a:t>7 </a:t>
            </a:r>
            <a:r>
              <a:rPr lang="fr-BE" baseline="0" dirty="0" err="1" smtClean="0"/>
              <a:t>flights</a:t>
            </a:r>
            <a:r>
              <a:rPr lang="fr-BE" baseline="0" dirty="0" smtClean="0"/>
              <a:t> </a:t>
            </a:r>
            <a:r>
              <a:rPr lang="fr-BE" baseline="0" dirty="0" err="1" smtClean="0"/>
              <a:t>took</a:t>
            </a:r>
            <a:r>
              <a:rPr lang="fr-BE" baseline="0" dirty="0" smtClean="0"/>
              <a:t> place </a:t>
            </a:r>
            <a:r>
              <a:rPr lang="fr-BE" baseline="0" dirty="0" err="1" smtClean="0"/>
              <a:t>from</a:t>
            </a:r>
            <a:r>
              <a:rPr lang="fr-BE" baseline="0" dirty="0" smtClean="0"/>
              <a:t> 12 to 18 </a:t>
            </a:r>
            <a:r>
              <a:rPr lang="fr-BE" baseline="0" dirty="0" err="1" smtClean="0"/>
              <a:t>September</a:t>
            </a:r>
            <a:r>
              <a:rPr lang="fr-BE" baseline="0" dirty="0" smtClean="0"/>
              <a:t> in one of the </a:t>
            </a:r>
            <a:r>
              <a:rPr lang="fr-BE" baseline="0" dirty="0" err="1" smtClean="0"/>
              <a:t>largest</a:t>
            </a:r>
            <a:r>
              <a:rPr lang="fr-BE" baseline="0" dirty="0" smtClean="0"/>
              <a:t> pollution </a:t>
            </a:r>
            <a:r>
              <a:rPr lang="fr-BE" baseline="0" dirty="0" err="1" smtClean="0"/>
              <a:t>hotspots</a:t>
            </a:r>
            <a:r>
              <a:rPr lang="fr-BE" baseline="0" dirty="0" smtClean="0"/>
              <a:t> in Europe</a:t>
            </a:r>
          </a:p>
          <a:p>
            <a:pPr marL="171450" indent="-171450">
              <a:buFont typeface="Arial" panose="020B0604020202020204" pitchFamily="34" charset="0"/>
              <a:buChar char="•"/>
            </a:pPr>
            <a:r>
              <a:rPr lang="fr-BE" baseline="0" dirty="0" smtClean="0"/>
              <a:t>The </a:t>
            </a:r>
            <a:r>
              <a:rPr lang="fr-BE" baseline="0" dirty="0" err="1" smtClean="0"/>
              <a:t>campaign</a:t>
            </a:r>
            <a:r>
              <a:rPr lang="fr-BE" baseline="0" dirty="0" smtClean="0"/>
              <a:t> </a:t>
            </a:r>
            <a:r>
              <a:rPr lang="fr-BE" baseline="0" dirty="0" err="1" smtClean="0"/>
              <a:t>had</a:t>
            </a:r>
            <a:r>
              <a:rPr lang="fr-BE" baseline="0" dirty="0" smtClean="0"/>
              <a:t> a major focus on NO2, but </a:t>
            </a:r>
            <a:r>
              <a:rPr lang="fr-BE" baseline="0" dirty="0" err="1" smtClean="0"/>
              <a:t>also</a:t>
            </a:r>
            <a:r>
              <a:rPr lang="fr-BE" baseline="0" dirty="0" smtClean="0"/>
              <a:t> </a:t>
            </a:r>
            <a:r>
              <a:rPr lang="fr-BE" baseline="0" dirty="0" err="1" smtClean="0"/>
              <a:t>addressed</a:t>
            </a:r>
            <a:r>
              <a:rPr lang="fr-BE" baseline="0" dirty="0" smtClean="0"/>
              <a:t> SO2 and HCHO</a:t>
            </a:r>
          </a:p>
          <a:p>
            <a:endParaRPr lang="en-US" dirty="0"/>
          </a:p>
        </p:txBody>
      </p:sp>
    </p:spTree>
    <p:extLst>
      <p:ext uri="{BB962C8B-B14F-4D97-AF65-F5344CB8AC3E}">
        <p14:creationId xmlns:p14="http://schemas.microsoft.com/office/powerpoint/2010/main" val="413538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We</a:t>
            </a:r>
            <a:r>
              <a:rPr lang="fr-BE" baseline="0" dirty="0" smtClean="0"/>
              <a:t> </a:t>
            </a:r>
            <a:r>
              <a:rPr lang="fr-BE" baseline="0" dirty="0" err="1" smtClean="0"/>
              <a:t>had</a:t>
            </a:r>
            <a:r>
              <a:rPr lang="fr-BE" baseline="0" dirty="0" smtClean="0"/>
              <a:t>:</a:t>
            </a:r>
          </a:p>
          <a:p>
            <a:pPr marL="171450" indent="-171450">
              <a:buFont typeface="Arial" panose="020B0604020202020204" pitchFamily="34" charset="0"/>
              <a:buChar char="•"/>
            </a:pPr>
            <a:r>
              <a:rPr lang="fr-BE" baseline="0" dirty="0" err="1" smtClean="0"/>
              <a:t>Airborne</a:t>
            </a:r>
            <a:r>
              <a:rPr lang="fr-BE" baseline="0" dirty="0" smtClean="0"/>
              <a:t> </a:t>
            </a:r>
            <a:r>
              <a:rPr lang="fr-BE" baseline="0" dirty="0" err="1" smtClean="0"/>
              <a:t>imaging</a:t>
            </a:r>
            <a:r>
              <a:rPr lang="fr-BE" baseline="0" dirty="0" smtClean="0"/>
              <a:t> DOAS (</a:t>
            </a:r>
            <a:r>
              <a:rPr lang="fr-BE" baseline="0" dirty="0" err="1" smtClean="0"/>
              <a:t>AirMap</a:t>
            </a:r>
            <a:r>
              <a:rPr lang="fr-BE" baseline="0" dirty="0" smtClean="0"/>
              <a:t> instrument)</a:t>
            </a:r>
          </a:p>
          <a:p>
            <a:pPr marL="171450" indent="-171450">
              <a:buFont typeface="Arial" panose="020B0604020202020204" pitchFamily="34" charset="0"/>
              <a:buChar char="•"/>
            </a:pPr>
            <a:r>
              <a:rPr lang="fr-BE" baseline="0" dirty="0" smtClean="0"/>
              <a:t>Car-DOAS mobile </a:t>
            </a:r>
            <a:r>
              <a:rPr lang="fr-BE" baseline="0" dirty="0" err="1" smtClean="0"/>
              <a:t>measurements</a:t>
            </a:r>
            <a:r>
              <a:rPr lang="fr-BE" baseline="0" dirty="0" smtClean="0"/>
              <a:t> </a:t>
            </a:r>
            <a:r>
              <a:rPr lang="fr-BE" baseline="0" dirty="0" err="1" smtClean="0"/>
              <a:t>from</a:t>
            </a:r>
            <a:r>
              <a:rPr lang="fr-BE" baseline="0" dirty="0" smtClean="0"/>
              <a:t> </a:t>
            </a:r>
            <a:r>
              <a:rPr lang="fr-BE" baseline="0" dirty="0" err="1" smtClean="0"/>
              <a:t>several</a:t>
            </a:r>
            <a:r>
              <a:rPr lang="fr-BE" baseline="0" dirty="0" smtClean="0"/>
              <a:t> groups</a:t>
            </a:r>
          </a:p>
          <a:p>
            <a:pPr marL="171450" indent="-171450">
              <a:buFont typeface="Arial" panose="020B0604020202020204" pitchFamily="34" charset="0"/>
              <a:buChar char="•"/>
            </a:pPr>
            <a:r>
              <a:rPr lang="fr-BE" baseline="0" dirty="0" err="1" smtClean="0"/>
              <a:t>Stationary</a:t>
            </a:r>
            <a:r>
              <a:rPr lang="fr-BE" baseline="0" dirty="0" smtClean="0"/>
              <a:t> </a:t>
            </a:r>
            <a:r>
              <a:rPr lang="fr-BE" baseline="0" dirty="0" err="1" smtClean="0"/>
              <a:t>measurements</a:t>
            </a:r>
            <a:r>
              <a:rPr lang="fr-BE" baseline="0" dirty="0" smtClean="0"/>
              <a:t> at 6 locations </a:t>
            </a:r>
            <a:r>
              <a:rPr lang="fr-BE" baseline="0" dirty="0" err="1" smtClean="0"/>
              <a:t>using</a:t>
            </a:r>
            <a:r>
              <a:rPr lang="fr-BE" baseline="0" dirty="0" smtClean="0"/>
              <a:t> </a:t>
            </a:r>
            <a:r>
              <a:rPr lang="fr-BE" baseline="0" dirty="0" err="1" smtClean="0"/>
              <a:t>Pandora</a:t>
            </a:r>
            <a:r>
              <a:rPr lang="fr-BE" baseline="0" dirty="0" smtClean="0"/>
              <a:t> and MAX-DOAS instruments</a:t>
            </a:r>
            <a:endParaRPr lang="en-US" dirty="0"/>
          </a:p>
        </p:txBody>
      </p:sp>
    </p:spTree>
    <p:extLst>
      <p:ext uri="{BB962C8B-B14F-4D97-AF65-F5344CB8AC3E}">
        <p14:creationId xmlns:p14="http://schemas.microsoft.com/office/powerpoint/2010/main" val="2540564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8" name="Titeltekst"/>
          <p:cNvSpPr txBox="1">
            <a:spLocks noGrp="1"/>
          </p:cNvSpPr>
          <p:nvPr>
            <p:ph type="title"/>
          </p:nvPr>
        </p:nvSpPr>
        <p:spPr>
          <a:prstGeom prst="rect">
            <a:avLst/>
          </a:prstGeom>
        </p:spPr>
        <p:txBody>
          <a:bodyPr/>
          <a:lstStyle/>
          <a:p>
            <a:r>
              <a:t>Titeltekst</a:t>
            </a:r>
          </a:p>
        </p:txBody>
      </p:sp>
      <p:sp>
        <p:nvSpPr>
          <p:cNvPr id="29"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0" name="Titeltekst"/>
          <p:cNvSpPr txBox="1">
            <a:spLocks noGrp="1"/>
          </p:cNvSpPr>
          <p:nvPr>
            <p:ph type="title"/>
          </p:nvPr>
        </p:nvSpPr>
        <p:spPr>
          <a:xfrm>
            <a:off x="839787" y="457200"/>
            <a:ext cx="3932239" cy="1600200"/>
          </a:xfrm>
          <a:prstGeom prst="rect">
            <a:avLst/>
          </a:prstGeom>
        </p:spPr>
        <p:txBody>
          <a:bodyPr anchor="b"/>
          <a:lstStyle>
            <a:lvl1pPr>
              <a:defRPr sz="3200"/>
            </a:lvl1pPr>
          </a:lstStyle>
          <a:p>
            <a:r>
              <a:t>Titeltekst</a:t>
            </a:r>
          </a:p>
        </p:txBody>
      </p:sp>
      <p:sp>
        <p:nvSpPr>
          <p:cNvPr id="81" name="Hoofdtekst - niveau één…"/>
          <p:cNvSpPr txBox="1">
            <a:spLocks noGrp="1"/>
          </p:cNvSpPr>
          <p:nvPr>
            <p:ph type="body" sz="half" idx="1"/>
          </p:nvPr>
        </p:nvSpPr>
        <p:spPr>
          <a:xfrm>
            <a:off x="5183187" y="987577"/>
            <a:ext cx="6172201" cy="4873626"/>
          </a:xfrm>
          <a:prstGeom prst="rect">
            <a:avLst/>
          </a:prstGeom>
        </p:spPr>
        <p:txBody>
          <a:bodyPr/>
          <a:lstStyle>
            <a:lvl1pPr>
              <a:defRPr sz="3200"/>
            </a:lvl1pPr>
            <a:lvl2pPr marL="718457" indent="-261257">
              <a:defRPr sz="3200"/>
            </a:lvl2pPr>
            <a:lvl3pPr>
              <a:defRPr sz="3200"/>
            </a:lvl3pPr>
            <a:lvl4pPr marL="1737360" indent="-365760">
              <a:defRPr sz="3200"/>
            </a:lvl4pPr>
            <a:lvl5pPr marL="2194560" indent="-365760">
              <a:defRPr sz="32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2"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83" name="Dianummer"/>
          <p:cNvSpPr txBox="1">
            <a:spLocks noGrp="1"/>
          </p:cNvSpPr>
          <p:nvPr>
            <p:ph type="sldNum" sz="quarter" idx="2"/>
          </p:nvPr>
        </p:nvSpPr>
        <p:spPr>
          <a:xfrm>
            <a:off x="11461143" y="6604011"/>
            <a:ext cx="273657" cy="26425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4217354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p:cNvSpPr/>
          <p:nvPr/>
        </p:nvSpPr>
        <p:spPr>
          <a:xfrm>
            <a:off x="2115" y="6618830"/>
            <a:ext cx="12189887" cy="253836"/>
          </a:xfrm>
          <a:prstGeom prst="rect">
            <a:avLst/>
          </a:prstGeom>
          <a:solidFill>
            <a:schemeClr val="accent1">
              <a:lumMod val="50000"/>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 name="Titeltekst"/>
          <p:cNvSpPr txBox="1">
            <a:spLocks noGrp="1"/>
          </p:cNvSpPr>
          <p:nvPr>
            <p:ph type="title"/>
          </p:nvPr>
        </p:nvSpPr>
        <p:spPr>
          <a:xfrm>
            <a:off x="838200" y="365277"/>
            <a:ext cx="10515600" cy="63055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rPr dirty="0" err="1"/>
              <a:t>Titeltekst</a:t>
            </a:r>
            <a:endParaRPr dirty="0"/>
          </a:p>
        </p:txBody>
      </p:sp>
      <p:sp>
        <p:nvSpPr>
          <p:cNvPr id="6" name="Hoofdtekst - niveau één…"/>
          <p:cNvSpPr txBox="1">
            <a:spLocks noGrp="1"/>
          </p:cNvSpPr>
          <p:nvPr>
            <p:ph type="body" idx="1"/>
          </p:nvPr>
        </p:nvSpPr>
        <p:spPr>
          <a:xfrm>
            <a:off x="838200" y="1188719"/>
            <a:ext cx="10515600" cy="498824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rPr dirty="0" err="1"/>
              <a:t>Hoofdtekst</a:t>
            </a:r>
            <a:r>
              <a:rPr dirty="0"/>
              <a:t> - </a:t>
            </a:r>
            <a:r>
              <a:rPr dirty="0" err="1"/>
              <a:t>niveau</a:t>
            </a:r>
            <a:r>
              <a:rPr dirty="0"/>
              <a:t> </a:t>
            </a:r>
            <a:r>
              <a:rPr dirty="0" err="1"/>
              <a:t>één</a:t>
            </a:r>
            <a:endParaRPr dirty="0"/>
          </a:p>
          <a:p>
            <a:pPr lvl="1"/>
            <a:r>
              <a:rPr dirty="0" err="1"/>
              <a:t>Hoofdtekst</a:t>
            </a:r>
            <a:r>
              <a:rPr dirty="0"/>
              <a:t> - </a:t>
            </a:r>
            <a:r>
              <a:rPr dirty="0" err="1"/>
              <a:t>niveau</a:t>
            </a:r>
            <a:r>
              <a:rPr dirty="0"/>
              <a:t> twee</a:t>
            </a:r>
          </a:p>
          <a:p>
            <a:pPr lvl="2"/>
            <a:r>
              <a:rPr dirty="0" err="1"/>
              <a:t>Hoofdtekst</a:t>
            </a:r>
            <a:r>
              <a:rPr dirty="0"/>
              <a:t> - </a:t>
            </a:r>
            <a:r>
              <a:rPr dirty="0" err="1"/>
              <a:t>niveau</a:t>
            </a:r>
            <a:r>
              <a:rPr dirty="0"/>
              <a:t> </a:t>
            </a:r>
            <a:r>
              <a:rPr dirty="0" err="1"/>
              <a:t>drie</a:t>
            </a:r>
            <a:endParaRPr dirty="0"/>
          </a:p>
          <a:p>
            <a:pPr lvl="3"/>
            <a:r>
              <a:rPr dirty="0" err="1"/>
              <a:t>Hoofdtekst</a:t>
            </a:r>
            <a:r>
              <a:rPr dirty="0"/>
              <a:t> - </a:t>
            </a:r>
            <a:r>
              <a:rPr dirty="0" err="1"/>
              <a:t>niveau</a:t>
            </a:r>
            <a:r>
              <a:rPr dirty="0"/>
              <a:t> </a:t>
            </a:r>
            <a:r>
              <a:rPr dirty="0" err="1"/>
              <a:t>vier</a:t>
            </a:r>
            <a:endParaRPr dirty="0"/>
          </a:p>
          <a:p>
            <a:pPr lvl="4"/>
            <a:r>
              <a:rPr dirty="0" err="1"/>
              <a:t>Hoofdtekst</a:t>
            </a:r>
            <a:r>
              <a:rPr dirty="0"/>
              <a:t> - </a:t>
            </a:r>
            <a:r>
              <a:rPr dirty="0" err="1"/>
              <a:t>niveau</a:t>
            </a:r>
            <a:r>
              <a:rPr dirty="0"/>
              <a:t> </a:t>
            </a:r>
            <a:r>
              <a:rPr dirty="0" err="1"/>
              <a:t>vijf</a:t>
            </a:r>
            <a:endParaRPr dirty="0"/>
          </a:p>
        </p:txBody>
      </p:sp>
      <p:sp>
        <p:nvSpPr>
          <p:cNvPr id="8" name="TextBox 7"/>
          <p:cNvSpPr txBox="1"/>
          <p:nvPr userDrawn="1"/>
        </p:nvSpPr>
        <p:spPr>
          <a:xfrm>
            <a:off x="8741" y="6605579"/>
            <a:ext cx="1218326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chemeClr val="bg1"/>
                </a:solidFill>
                <a:effectLst/>
                <a:uFillTx/>
                <a:latin typeface="+mn-lt"/>
                <a:ea typeface="+mn-ea"/>
                <a:cs typeface="+mn-cs"/>
                <a:sym typeface="Calibri"/>
              </a:rPr>
              <a:t>M. Van </a:t>
            </a:r>
            <a:r>
              <a:rPr kumimoji="0" lang="en-US" sz="1200" b="0" i="0" u="none" strike="noStrike" cap="none" spc="0" normalizeH="0" baseline="0" dirty="0" err="1" smtClean="0">
                <a:ln>
                  <a:noFill/>
                </a:ln>
                <a:solidFill>
                  <a:schemeClr val="bg1"/>
                </a:solidFill>
                <a:effectLst/>
                <a:uFillTx/>
                <a:latin typeface="+mn-lt"/>
                <a:ea typeface="+mn-ea"/>
                <a:cs typeface="+mn-cs"/>
                <a:sym typeface="Calibri"/>
              </a:rPr>
              <a:t>Roozendael</a:t>
            </a:r>
            <a:r>
              <a:rPr kumimoji="0" lang="en-US" sz="1200" b="0" i="0" u="none" strike="noStrike" cap="none" spc="0" normalizeH="0" baseline="0" dirty="0" smtClean="0">
                <a:ln>
                  <a:noFill/>
                </a:ln>
                <a:solidFill>
                  <a:schemeClr val="bg1"/>
                </a:solidFill>
                <a:effectLst/>
                <a:uFillTx/>
                <a:latin typeface="+mn-lt"/>
                <a:ea typeface="+mn-ea"/>
                <a:cs typeface="+mn-cs"/>
                <a:sym typeface="Calibri"/>
              </a:rPr>
              <a:t> et al., CEOS Atmospheric Composition Virtual Constellation AC-VC-17, June 07 - 11 (Monday-Friday), 2021</a:t>
            </a:r>
            <a:r>
              <a:rPr kumimoji="0" lang="fr-BE" sz="1200" b="0" i="0" u="none" strike="noStrike" cap="none" spc="0" normalizeH="0" baseline="0" dirty="0" smtClean="0">
                <a:ln>
                  <a:noFill/>
                </a:ln>
                <a:solidFill>
                  <a:schemeClr val="bg1"/>
                </a:solidFill>
                <a:effectLst/>
                <a:uFillTx/>
                <a:latin typeface="+mn-lt"/>
                <a:ea typeface="+mn-ea"/>
                <a:cs typeface="+mn-cs"/>
                <a:sym typeface="Calibri"/>
              </a:rPr>
              <a:t>  - Air </a:t>
            </a:r>
            <a:r>
              <a:rPr kumimoji="0" lang="fr-BE" sz="1200" b="0" i="0" u="none" strike="noStrike" cap="none" spc="0" normalizeH="0" baseline="0" dirty="0" err="1" smtClean="0">
                <a:ln>
                  <a:noFill/>
                </a:ln>
                <a:solidFill>
                  <a:schemeClr val="bg1"/>
                </a:solidFill>
                <a:effectLst/>
                <a:uFillTx/>
                <a:latin typeface="+mn-lt"/>
                <a:ea typeface="+mn-ea"/>
                <a:cs typeface="+mn-cs"/>
                <a:sym typeface="Calibri"/>
              </a:rPr>
              <a:t>Quality</a:t>
            </a:r>
            <a:r>
              <a:rPr kumimoji="0" lang="fr-BE" sz="1200" b="0" i="0" u="none" strike="noStrike" cap="none" spc="0" normalizeH="0" baseline="0" dirty="0" smtClean="0">
                <a:ln>
                  <a:noFill/>
                </a:ln>
                <a:solidFill>
                  <a:schemeClr val="bg1"/>
                </a:solidFill>
                <a:effectLst/>
                <a:uFillTx/>
                <a:latin typeface="+mn-lt"/>
                <a:ea typeface="+mn-ea"/>
                <a:cs typeface="+mn-cs"/>
                <a:sym typeface="Calibri"/>
              </a:rPr>
              <a:t> Trace </a:t>
            </a:r>
            <a:r>
              <a:rPr kumimoji="0" lang="fr-BE" sz="1200" b="0" i="0" u="none" strike="noStrike" cap="none" spc="0" normalizeH="0" baseline="0" dirty="0" err="1" smtClean="0">
                <a:ln>
                  <a:noFill/>
                </a:ln>
                <a:solidFill>
                  <a:schemeClr val="bg1"/>
                </a:solidFill>
                <a:effectLst/>
                <a:uFillTx/>
                <a:latin typeface="+mn-lt"/>
                <a:ea typeface="+mn-ea"/>
                <a:cs typeface="+mn-cs"/>
                <a:sym typeface="Calibri"/>
              </a:rPr>
              <a:t>Gas</a:t>
            </a:r>
            <a:r>
              <a:rPr kumimoji="0" lang="fr-BE" sz="1200" b="0" i="0" u="none" strike="noStrike" cap="none" spc="0" normalizeH="0" baseline="0" dirty="0" smtClean="0">
                <a:ln>
                  <a:noFill/>
                </a:ln>
                <a:solidFill>
                  <a:schemeClr val="bg1"/>
                </a:solidFill>
                <a:effectLst/>
                <a:uFillTx/>
                <a:latin typeface="+mn-lt"/>
                <a:ea typeface="+mn-ea"/>
                <a:cs typeface="+mn-cs"/>
                <a:sym typeface="Calibri"/>
              </a:rPr>
              <a:t> Session, Tuesday, </a:t>
            </a:r>
            <a:r>
              <a:rPr kumimoji="0" lang="fr-BE" sz="1200" b="0" i="0" u="none" strike="noStrike" cap="none" spc="0" normalizeH="0" baseline="0" dirty="0" err="1" smtClean="0">
                <a:ln>
                  <a:noFill/>
                </a:ln>
                <a:solidFill>
                  <a:schemeClr val="bg1"/>
                </a:solidFill>
                <a:effectLst/>
                <a:uFillTx/>
                <a:latin typeface="+mn-lt"/>
                <a:ea typeface="+mn-ea"/>
                <a:cs typeface="+mn-cs"/>
                <a:sym typeface="Calibri"/>
              </a:rPr>
              <a:t>June</a:t>
            </a:r>
            <a:r>
              <a:rPr kumimoji="0" lang="fr-BE" sz="1200" b="0" i="0" u="none" strike="noStrike" cap="none" spc="0" normalizeH="0" baseline="0" dirty="0" smtClean="0">
                <a:ln>
                  <a:noFill/>
                </a:ln>
                <a:solidFill>
                  <a:schemeClr val="bg1"/>
                </a:solidFill>
                <a:effectLst/>
                <a:uFillTx/>
                <a:latin typeface="+mn-lt"/>
                <a:ea typeface="+mn-ea"/>
                <a:cs typeface="+mn-cs"/>
                <a:sym typeface="Calibri"/>
              </a:rPr>
              <a:t> 8.</a:t>
            </a:r>
            <a:endParaRPr kumimoji="0" lang="fr-BE" sz="1200" b="0" i="0" u="none" strike="noStrike" cap="none" spc="0" normalizeH="0" baseline="0" dirty="0">
              <a:ln>
                <a:noFill/>
              </a:ln>
              <a:solidFill>
                <a:schemeClr val="bg1"/>
              </a:solidFill>
              <a:effectLst/>
              <a:uFillTx/>
              <a:latin typeface="+mn-lt"/>
              <a:ea typeface="+mn-ea"/>
              <a:cs typeface="+mn-cs"/>
              <a:sym typeface="Calibri"/>
            </a:endParaRPr>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Lst>
  <p:transition spd="med"/>
  <p:timing>
    <p:tnLst>
      <p:par>
        <p:cTn id="1" dur="indefinite" restart="never" nodeType="tmRoot"/>
      </p:par>
    </p:tnLst>
  </p:timing>
  <p:txStyles>
    <p:titleStyle>
      <a:lvl1pPr marL="0" marR="0" indent="0" algn="l" defTabSz="914400" rtl="0" latinLnBrk="0">
        <a:lnSpc>
          <a:spcPct val="90000"/>
        </a:lnSpc>
        <a:spcBef>
          <a:spcPts val="0"/>
        </a:spcBef>
        <a:spcAft>
          <a:spcPts val="0"/>
        </a:spcAft>
        <a:buClrTx/>
        <a:buSzTx/>
        <a:buFontTx/>
        <a:buNone/>
        <a:tabLst/>
        <a:defRPr sz="3600" b="0" i="0" u="none" strike="noStrike" cap="none" spc="0" baseline="0">
          <a:ln>
            <a:noFill/>
          </a:ln>
          <a:solidFill>
            <a:srgbClr val="1F4E79"/>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3600" b="0" i="0" u="none" strike="noStrike" cap="none" spc="0" baseline="0">
          <a:ln>
            <a:noFill/>
          </a:ln>
          <a:solidFill>
            <a:srgbClr val="1F4E79"/>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3600" b="0" i="0" u="none" strike="noStrike" cap="none" spc="0" baseline="0">
          <a:ln>
            <a:noFill/>
          </a:ln>
          <a:solidFill>
            <a:srgbClr val="1F4E79"/>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3600" b="0" i="0" u="none" strike="noStrike" cap="none" spc="0" baseline="0">
          <a:ln>
            <a:noFill/>
          </a:ln>
          <a:solidFill>
            <a:srgbClr val="1F4E79"/>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3600" b="0" i="0" u="none" strike="noStrike" cap="none" spc="0" baseline="0">
          <a:ln>
            <a:noFill/>
          </a:ln>
          <a:solidFill>
            <a:srgbClr val="1F4E79"/>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3600" b="0" i="0" u="none" strike="noStrike" cap="none" spc="0" baseline="0">
          <a:ln>
            <a:noFill/>
          </a:ln>
          <a:solidFill>
            <a:srgbClr val="1F4E79"/>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3600" b="0" i="0" u="none" strike="noStrike" cap="none" spc="0" baseline="0">
          <a:ln>
            <a:noFill/>
          </a:ln>
          <a:solidFill>
            <a:srgbClr val="1F4E79"/>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3600" b="0" i="0" u="none" strike="noStrike" cap="none" spc="0" baseline="0">
          <a:ln>
            <a:noFill/>
          </a:ln>
          <a:solidFill>
            <a:srgbClr val="1F4E79"/>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3600" b="0" i="0" u="none" strike="noStrike" cap="none" spc="0" baseline="0">
          <a:ln>
            <a:noFill/>
          </a:ln>
          <a:solidFill>
            <a:srgbClr val="1F4E79"/>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1F4E79"/>
          </a:solidFill>
          <a:uFillTx/>
          <a:latin typeface="Verdana"/>
          <a:ea typeface="Verdana"/>
          <a:cs typeface="Verdana"/>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1F4E79"/>
          </a:solidFill>
          <a:uFillTx/>
          <a:latin typeface="Verdana"/>
          <a:ea typeface="Verdana"/>
          <a:cs typeface="Verdana"/>
          <a:sym typeface="Verdana"/>
        </a:defRPr>
      </a:lvl2pPr>
      <a:lvl3pPr marL="1219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1F4E79"/>
          </a:solidFill>
          <a:uFillTx/>
          <a:latin typeface="Verdana"/>
          <a:ea typeface="Verdana"/>
          <a:cs typeface="Verdana"/>
          <a:sym typeface="Verdana"/>
        </a:defRPr>
      </a:lvl3pPr>
      <a:lvl4pPr marL="17145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1F4E79"/>
          </a:solidFill>
          <a:uFillTx/>
          <a:latin typeface="Verdana"/>
          <a:ea typeface="Verdana"/>
          <a:cs typeface="Verdana"/>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1F4E79"/>
          </a:solidFill>
          <a:uFillTx/>
          <a:latin typeface="Verdana"/>
          <a:ea typeface="Verdana"/>
          <a:cs typeface="Verdana"/>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1F4E79"/>
          </a:solidFill>
          <a:uFillTx/>
          <a:latin typeface="Verdana"/>
          <a:ea typeface="Verdana"/>
          <a:cs typeface="Verdana"/>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1F4E79"/>
          </a:solidFill>
          <a:uFillTx/>
          <a:latin typeface="Verdana"/>
          <a:ea typeface="Verdana"/>
          <a:cs typeface="Verdana"/>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1F4E79"/>
          </a:solidFill>
          <a:uFillTx/>
          <a:latin typeface="Verdana"/>
          <a:ea typeface="Verdana"/>
          <a:cs typeface="Verdana"/>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1F4E79"/>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0.jpeg"/><Relationship Id="rId7" Type="http://schemas.openxmlformats.org/officeDocument/2006/relationships/image" Target="../media/image9.png"/><Relationship Id="rId12"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hyperlink" Target="mailto:klange@iup.physik.uni-bremen.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amt.copernicus.org/articles/14/481/202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s://amt.copernicus.org/articles/14/481/2021/"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3.jpeg"/><Relationship Id="rId5" Type="http://schemas.openxmlformats.org/officeDocument/2006/relationships/image" Target="../media/image19.jpeg"/><Relationship Id="rId10" Type="http://schemas.openxmlformats.org/officeDocument/2006/relationships/hyperlink" Target="https://acp.copernicus.org/preprints/acp-2021-378/" TargetMode="External"/><Relationship Id="rId4" Type="http://schemas.openxmlformats.org/officeDocument/2006/relationships/image" Target="../media/image18.jpe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11.png"/><Relationship Id="rId4" Type="http://schemas.openxmlformats.org/officeDocument/2006/relationships/image" Target="../media/image24.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diagramColors" Target="../diagrams/colors1.xml"/><Relationship Id="rId18" Type="http://schemas.openxmlformats.org/officeDocument/2006/relationships/image" Target="../media/image1.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diagramQuickStyle" Target="../diagrams/quickStyle1.xml"/><Relationship Id="rId17" Type="http://schemas.openxmlformats.org/officeDocument/2006/relationships/image" Target="../media/image37.png"/><Relationship Id="rId2" Type="http://schemas.openxmlformats.org/officeDocument/2006/relationships/notesSlide" Target="../notesSlides/notesSlide6.xml"/><Relationship Id="rId16"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diagramLayout" Target="../diagrams/layout1.xml"/><Relationship Id="rId5" Type="http://schemas.openxmlformats.org/officeDocument/2006/relationships/image" Target="../media/image31.png"/><Relationship Id="rId15" Type="http://schemas.openxmlformats.org/officeDocument/2006/relationships/image" Target="../media/image7.png"/><Relationship Id="rId10" Type="http://schemas.openxmlformats.org/officeDocument/2006/relationships/diagramData" Target="../diagrams/data1.xml"/><Relationship Id="rId4" Type="http://schemas.openxmlformats.org/officeDocument/2006/relationships/image" Target="../media/image30.png"/><Relationship Id="rId9" Type="http://schemas.openxmlformats.org/officeDocument/2006/relationships/image" Target="../media/image35.png"/><Relationship Id="rId14"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hyperlink" Target="https://s5pcampaigns.aeronomie.b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klange@iup.physik.uni-bremen.de" TargetMode="External"/><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10.jpeg"/><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media/image38.jpe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3.png"/><Relationship Id="rId7" Type="http://schemas.openxmlformats.org/officeDocument/2006/relationships/image" Target="../media/image40.png"/><Relationship Id="rId12" Type="http://schemas.openxmlformats.org/officeDocument/2006/relationships/hyperlink" Target="mailto:klange@iup.physik.uni-bremen.d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image" Target="../media/image42.png"/><Relationship Id="rId5" Type="http://schemas.openxmlformats.org/officeDocument/2006/relationships/image" Target="../media/image45.jpeg"/><Relationship Id="rId10" Type="http://schemas.openxmlformats.org/officeDocument/2006/relationships/image" Target="../media/image9.png"/><Relationship Id="rId4" Type="http://schemas.openxmlformats.org/officeDocument/2006/relationships/image" Target="../media/image44.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747761"/>
            <a:ext cx="10515600" cy="1605037"/>
          </a:xfrm>
        </p:spPr>
        <p:txBody>
          <a:bodyPr>
            <a:normAutofit/>
          </a:bodyPr>
          <a:lstStyle/>
          <a:p>
            <a:pPr algn="ctr"/>
            <a:r>
              <a:rPr lang="en-US" b="1" dirty="0"/>
              <a:t>S5P/TROPOMI HCHO and NO</a:t>
            </a:r>
            <a:r>
              <a:rPr lang="en-US" b="1" baseline="-25000" dirty="0"/>
              <a:t>2</a:t>
            </a:r>
            <a:r>
              <a:rPr lang="en-US" b="1" dirty="0"/>
              <a:t> validation using ground based and airborne instruments </a:t>
            </a:r>
            <a:r>
              <a:rPr lang="en-US" dirty="0"/>
              <a:t/>
            </a:r>
            <a:br>
              <a:rPr lang="en-US" dirty="0"/>
            </a:br>
            <a:endParaRPr lang="en-US" dirty="0"/>
          </a:p>
        </p:txBody>
      </p:sp>
      <p:sp>
        <p:nvSpPr>
          <p:cNvPr id="6" name="Text Placeholder 5"/>
          <p:cNvSpPr>
            <a:spLocks noGrp="1"/>
          </p:cNvSpPr>
          <p:nvPr>
            <p:ph type="body" idx="1"/>
          </p:nvPr>
        </p:nvSpPr>
        <p:spPr>
          <a:xfrm>
            <a:off x="838200" y="3505199"/>
            <a:ext cx="10515600" cy="2671763"/>
          </a:xfrm>
        </p:spPr>
        <p:txBody>
          <a:bodyPr>
            <a:normAutofit/>
          </a:bodyPr>
          <a:lstStyle/>
          <a:p>
            <a:pPr marL="0" indent="0" algn="ctr">
              <a:buNone/>
            </a:pPr>
            <a:r>
              <a:rPr lang="fr-BE" sz="2000" dirty="0" smtClean="0"/>
              <a:t>M. Van Roozendael</a:t>
            </a:r>
            <a:r>
              <a:rPr lang="fr-BE" sz="2000" baseline="30000" dirty="0" smtClean="0"/>
              <a:t>1</a:t>
            </a:r>
            <a:r>
              <a:rPr lang="fr-BE" sz="2000" dirty="0" smtClean="0"/>
              <a:t>, F. Tack</a:t>
            </a:r>
            <a:r>
              <a:rPr lang="fr-BE" sz="2000" baseline="30000" dirty="0" smtClean="0"/>
              <a:t>1</a:t>
            </a:r>
            <a:r>
              <a:rPr lang="fr-BE" sz="2000" dirty="0" smtClean="0"/>
              <a:t>, I. De Smedt</a:t>
            </a:r>
            <a:r>
              <a:rPr lang="fr-BE" sz="2000" baseline="30000" dirty="0" smtClean="0"/>
              <a:t>1</a:t>
            </a:r>
            <a:r>
              <a:rPr lang="fr-BE" sz="2000" dirty="0" smtClean="0"/>
              <a:t>, G. Pinardi</a:t>
            </a:r>
            <a:r>
              <a:rPr lang="fr-BE" sz="2000" baseline="30000" dirty="0" smtClean="0"/>
              <a:t>1</a:t>
            </a:r>
            <a:r>
              <a:rPr lang="fr-BE" sz="2000" dirty="0" smtClean="0"/>
              <a:t>, T. Verhoelst</a:t>
            </a:r>
            <a:r>
              <a:rPr lang="fr-BE" sz="2000" baseline="30000" dirty="0" smtClean="0"/>
              <a:t>1</a:t>
            </a:r>
            <a:r>
              <a:rPr lang="fr-BE" sz="2000" dirty="0" smtClean="0"/>
              <a:t>, S. Compernolle</a:t>
            </a:r>
            <a:r>
              <a:rPr lang="fr-BE" sz="2000" baseline="30000" dirty="0" smtClean="0"/>
              <a:t>1</a:t>
            </a:r>
            <a:r>
              <a:rPr lang="fr-BE" sz="2000" dirty="0" smtClean="0"/>
              <a:t>, J.-C. Lambert</a:t>
            </a:r>
            <a:r>
              <a:rPr lang="fr-BE" sz="2000" baseline="30000" dirty="0" smtClean="0"/>
              <a:t>1</a:t>
            </a:r>
            <a:r>
              <a:rPr lang="fr-BE" sz="2000" dirty="0" smtClean="0"/>
              <a:t>, A. Merlaud</a:t>
            </a:r>
            <a:r>
              <a:rPr lang="fr-BE" sz="2000" baseline="30000" dirty="0" smtClean="0"/>
              <a:t>1</a:t>
            </a:r>
            <a:r>
              <a:rPr lang="fr-BE" sz="2000" dirty="0" smtClean="0"/>
              <a:t>, F. Hendrick</a:t>
            </a:r>
            <a:r>
              <a:rPr lang="fr-BE" sz="2000" baseline="30000" dirty="0" smtClean="0"/>
              <a:t>1</a:t>
            </a:r>
            <a:r>
              <a:rPr lang="fr-BE" sz="2000" dirty="0" smtClean="0"/>
              <a:t>, M. Kumar Sha</a:t>
            </a:r>
            <a:r>
              <a:rPr lang="fr-BE" sz="2000" baseline="30000" dirty="0" smtClean="0"/>
              <a:t>1</a:t>
            </a:r>
            <a:r>
              <a:rPr lang="fr-BE" sz="2000" dirty="0" smtClean="0"/>
              <a:t>, A. Cede</a:t>
            </a:r>
            <a:r>
              <a:rPr lang="fr-BE" sz="2000" baseline="30000" dirty="0" smtClean="0"/>
              <a:t>2</a:t>
            </a:r>
            <a:r>
              <a:rPr lang="fr-BE" sz="2000" dirty="0" smtClean="0"/>
              <a:t>, M. Tiefengraber</a:t>
            </a:r>
            <a:r>
              <a:rPr lang="fr-BE" sz="2000" baseline="30000" dirty="0" smtClean="0"/>
              <a:t>2</a:t>
            </a:r>
            <a:r>
              <a:rPr lang="fr-BE" sz="2000" dirty="0" smtClean="0"/>
              <a:t>, K. Lange</a:t>
            </a:r>
            <a:r>
              <a:rPr lang="fr-BE" sz="2000" baseline="30000" dirty="0" smtClean="0"/>
              <a:t>3</a:t>
            </a:r>
            <a:r>
              <a:rPr lang="fr-BE" sz="2000" dirty="0" smtClean="0"/>
              <a:t>, A. Richter</a:t>
            </a:r>
            <a:r>
              <a:rPr lang="fr-BE" sz="2000" baseline="30000" dirty="0" smtClean="0"/>
              <a:t>3</a:t>
            </a:r>
            <a:r>
              <a:rPr lang="fr-BE" sz="2000" dirty="0" smtClean="0"/>
              <a:t>, T. Wagner</a:t>
            </a:r>
            <a:r>
              <a:rPr lang="fr-BE" sz="2000" baseline="30000" dirty="0" smtClean="0"/>
              <a:t>4</a:t>
            </a:r>
            <a:r>
              <a:rPr lang="fr-BE" sz="2000" dirty="0" smtClean="0"/>
              <a:t>, T. Ruhtz</a:t>
            </a:r>
            <a:r>
              <a:rPr lang="fr-BE" sz="2000" baseline="30000" dirty="0" smtClean="0"/>
              <a:t>5</a:t>
            </a:r>
            <a:r>
              <a:rPr lang="fr-BE" sz="2000" dirty="0"/>
              <a:t>, </a:t>
            </a:r>
            <a:r>
              <a:rPr lang="fr-BE" sz="2000" dirty="0" smtClean="0"/>
              <a:t>A. Nemuc</a:t>
            </a:r>
            <a:r>
              <a:rPr lang="fr-BE" sz="2000" baseline="30000" dirty="0" smtClean="0"/>
              <a:t>6</a:t>
            </a:r>
            <a:r>
              <a:rPr lang="fr-BE" sz="2000" dirty="0" smtClean="0"/>
              <a:t>, D</a:t>
            </a:r>
            <a:r>
              <a:rPr lang="fr-BE" sz="2000" dirty="0"/>
              <a:t>. </a:t>
            </a:r>
            <a:r>
              <a:rPr lang="fr-BE" sz="2000" dirty="0" smtClean="0"/>
              <a:t>Schuettemeyer</a:t>
            </a:r>
            <a:r>
              <a:rPr lang="fr-BE" sz="2000" baseline="30000" dirty="0" smtClean="0"/>
              <a:t>7</a:t>
            </a:r>
            <a:r>
              <a:rPr lang="fr-BE" sz="2000" dirty="0" smtClean="0"/>
              <a:t> </a:t>
            </a:r>
          </a:p>
          <a:p>
            <a:pPr marL="0" indent="0">
              <a:buNone/>
            </a:pPr>
            <a:endParaRPr lang="fr-BE" sz="2000" dirty="0"/>
          </a:p>
          <a:p>
            <a:pPr marL="0" indent="0" algn="ctr">
              <a:buNone/>
            </a:pPr>
            <a:r>
              <a:rPr lang="fr-BE" sz="2000" baseline="30000" dirty="0" smtClean="0"/>
              <a:t>1</a:t>
            </a:r>
            <a:r>
              <a:rPr lang="fr-BE" sz="2000" dirty="0" smtClean="0"/>
              <a:t>BIRA-IASB, </a:t>
            </a:r>
            <a:r>
              <a:rPr lang="fr-BE" sz="2000" baseline="30000" dirty="0" smtClean="0"/>
              <a:t>2</a:t>
            </a:r>
            <a:r>
              <a:rPr lang="fr-BE" sz="2000" dirty="0" smtClean="0"/>
              <a:t>Luftblick, </a:t>
            </a:r>
            <a:r>
              <a:rPr lang="fr-BE" sz="2000" baseline="30000" dirty="0" smtClean="0"/>
              <a:t>3</a:t>
            </a:r>
            <a:r>
              <a:rPr lang="fr-BE" sz="2000" dirty="0" smtClean="0"/>
              <a:t>IUP-Bremen, </a:t>
            </a:r>
            <a:r>
              <a:rPr lang="fr-BE" sz="2000" baseline="30000" dirty="0" smtClean="0"/>
              <a:t>4</a:t>
            </a:r>
            <a:r>
              <a:rPr lang="fr-BE" sz="2000" dirty="0" smtClean="0"/>
              <a:t>MPIC, </a:t>
            </a:r>
            <a:r>
              <a:rPr lang="fr-BE" sz="2000" baseline="30000" dirty="0" smtClean="0"/>
              <a:t>5</a:t>
            </a:r>
            <a:r>
              <a:rPr lang="fr-BE" sz="2000" dirty="0" smtClean="0"/>
              <a:t>FUB, </a:t>
            </a:r>
            <a:r>
              <a:rPr lang="fr-BE" sz="2000" baseline="30000" dirty="0" smtClean="0"/>
              <a:t>6</a:t>
            </a:r>
            <a:r>
              <a:rPr lang="fr-BE" sz="2000" dirty="0" smtClean="0"/>
              <a:t>INOE, </a:t>
            </a:r>
            <a:r>
              <a:rPr lang="fr-BE" sz="2000" baseline="30000" dirty="0" smtClean="0"/>
              <a:t>7</a:t>
            </a:r>
            <a:r>
              <a:rPr lang="fr-BE" sz="2000" dirty="0" smtClean="0"/>
              <a:t>ESA</a:t>
            </a:r>
          </a:p>
        </p:txBody>
      </p:sp>
      <p:pic>
        <p:nvPicPr>
          <p:cNvPr id="7" name="Picture 6" descr="D:\Users\daanh\Documents\work\conferences\20160904_qos\strato_trend\figs\logo-bira_iasb-201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1246"/>
          <a:stretch/>
        </p:blipFill>
        <p:spPr bwMode="auto">
          <a:xfrm>
            <a:off x="157046" y="87612"/>
            <a:ext cx="505559" cy="5878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572" y="157690"/>
            <a:ext cx="700601" cy="51775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9952" y="90173"/>
            <a:ext cx="626235" cy="62623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9835" y="129243"/>
            <a:ext cx="722193" cy="465398"/>
          </a:xfrm>
          <a:prstGeom prst="rect">
            <a:avLst/>
          </a:prstGeom>
        </p:spPr>
      </p:pic>
      <p:pic>
        <p:nvPicPr>
          <p:cNvPr id="11" name="Picture 453" descr="esa_sig_blu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788" t="12139" r="9227" b="29573"/>
          <a:stretch/>
        </p:blipFill>
        <p:spPr bwMode="auto">
          <a:xfrm>
            <a:off x="10725981" y="124153"/>
            <a:ext cx="1167906" cy="540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454" descr="ac32873921c3aa6bf0688c2d56b3987d"/>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759" r="3082" b="11580"/>
          <a:stretch/>
        </p:blipFill>
        <p:spPr bwMode="auto">
          <a:xfrm>
            <a:off x="4247591" y="150689"/>
            <a:ext cx="872163" cy="443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12"/>
          <p:cNvPicPr>
            <a:picLocks noChangeAspect="1"/>
          </p:cNvPicPr>
          <p:nvPr/>
        </p:nvPicPr>
        <p:blipFill>
          <a:blip r:embed="rId9"/>
          <a:stretch>
            <a:fillRect/>
          </a:stretch>
        </p:blipFill>
        <p:spPr>
          <a:xfrm>
            <a:off x="5343432" y="74414"/>
            <a:ext cx="1252459" cy="614225"/>
          </a:xfrm>
          <a:prstGeom prst="rect">
            <a:avLst/>
          </a:prstGeom>
        </p:spPr>
      </p:pic>
      <p:pic>
        <p:nvPicPr>
          <p:cNvPr id="14" name="Grafik 23">
            <a:extLst>
              <a:ext uri="{FF2B5EF4-FFF2-40B4-BE49-F238E27FC236}">
                <a16:creationId xmlns:a16="http://schemas.microsoft.com/office/drawing/2014/main" id="{F3D5B053-6DB4-4E5B-834B-03B4017B5E5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46997" y="83168"/>
            <a:ext cx="527176" cy="522196"/>
          </a:xfrm>
          <a:prstGeom prst="rect">
            <a:avLst/>
          </a:prstGeom>
        </p:spPr>
      </p:pic>
      <p:pic>
        <p:nvPicPr>
          <p:cNvPr id="15" name="Grafik 15">
            <a:extLst>
              <a:ext uri="{FF2B5EF4-FFF2-40B4-BE49-F238E27FC236}">
                <a16:creationId xmlns:a16="http://schemas.microsoft.com/office/drawing/2014/main" id="{FF424055-F9D9-4BA7-AC38-FC0C7E653B44}"/>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7576384" y="87983"/>
            <a:ext cx="845559" cy="642624"/>
          </a:xfrm>
          <a:prstGeom prst="rect">
            <a:avLst/>
          </a:prstGeom>
        </p:spPr>
      </p:pic>
      <p:pic>
        <p:nvPicPr>
          <p:cNvPr id="17" name="Grafik 19">
            <a:extLst>
              <a:ext uri="{FF2B5EF4-FFF2-40B4-BE49-F238E27FC236}">
                <a16:creationId xmlns:a16="http://schemas.microsoft.com/office/drawing/2014/main" id="{BAFD7362-1028-45DF-8C48-F8F33DA53583}"/>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2848433" y="223105"/>
            <a:ext cx="452597" cy="454294"/>
          </a:xfrm>
          <a:prstGeom prst="rect">
            <a:avLst/>
          </a:prstGeom>
        </p:spPr>
      </p:pic>
      <p:pic>
        <p:nvPicPr>
          <p:cNvPr id="18" name="Picture 17"/>
          <p:cNvPicPr>
            <a:picLocks noChangeAspect="1"/>
          </p:cNvPicPr>
          <p:nvPr/>
        </p:nvPicPr>
        <p:blipFill>
          <a:blip r:embed="rId13"/>
          <a:stretch>
            <a:fillRect/>
          </a:stretch>
        </p:blipFill>
        <p:spPr>
          <a:xfrm>
            <a:off x="8724154" y="111045"/>
            <a:ext cx="451461" cy="453476"/>
          </a:xfrm>
          <a:prstGeom prst="rect">
            <a:avLst/>
          </a:prstGeom>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77826" y="51164"/>
            <a:ext cx="945943" cy="730607"/>
          </a:xfrm>
          <a:prstGeom prst="rect">
            <a:avLst/>
          </a:prstGeom>
        </p:spPr>
      </p:pic>
    </p:spTree>
    <p:extLst>
      <p:ext uri="{BB962C8B-B14F-4D97-AF65-F5344CB8AC3E}">
        <p14:creationId xmlns:p14="http://schemas.microsoft.com/office/powerpoint/2010/main" val="127263898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7"/>
          <p:cNvSpPr txBox="1"/>
          <p:nvPr/>
        </p:nvSpPr>
        <p:spPr>
          <a:xfrm>
            <a:off x="631596" y="87756"/>
            <a:ext cx="8903592" cy="461665"/>
          </a:xfrm>
          <a:prstGeom prst="rect">
            <a:avLst/>
          </a:prstGeom>
          <a:noFill/>
        </p:spPr>
        <p:txBody>
          <a:bodyPr wrap="square" rtlCol="0">
            <a:spAutoFit/>
          </a:bodyPr>
          <a:lstStyle/>
          <a:p>
            <a:pPr marL="457189" lvl="1" defTabSz="914377"/>
            <a:r>
              <a:rPr lang="de-DE" sz="2400" b="1" dirty="0" smtClean="0">
                <a:solidFill>
                  <a:srgbClr val="1F4E79"/>
                </a:solidFill>
                <a:latin typeface="Arial"/>
                <a:ea typeface="Arial"/>
                <a:cs typeface="Arial"/>
              </a:rPr>
              <a:t>S5P-VAL-DE-Ruhr </a:t>
            </a:r>
            <a:r>
              <a:rPr lang="de-DE" sz="2400" b="1" dirty="0" err="1" smtClean="0">
                <a:solidFill>
                  <a:srgbClr val="1F4E79"/>
                </a:solidFill>
                <a:latin typeface="Arial"/>
                <a:ea typeface="Arial"/>
                <a:cs typeface="Arial"/>
              </a:rPr>
              <a:t>Campaign</a:t>
            </a:r>
            <a:r>
              <a:rPr lang="de-DE" sz="2400" b="1" dirty="0" smtClean="0">
                <a:solidFill>
                  <a:srgbClr val="1F4E79"/>
                </a:solidFill>
                <a:latin typeface="Arial"/>
                <a:ea typeface="Arial"/>
                <a:cs typeface="Arial"/>
              </a:rPr>
              <a:t>: Summary </a:t>
            </a:r>
            <a:r>
              <a:rPr lang="de-DE" sz="2400" b="1" dirty="0" err="1" smtClean="0">
                <a:solidFill>
                  <a:srgbClr val="1F4E79"/>
                </a:solidFill>
                <a:latin typeface="Arial"/>
                <a:ea typeface="Arial"/>
                <a:cs typeface="Arial"/>
              </a:rPr>
              <a:t>of</a:t>
            </a:r>
            <a:r>
              <a:rPr lang="de-DE" sz="2400" b="1" dirty="0" smtClean="0">
                <a:solidFill>
                  <a:srgbClr val="1F4E79"/>
                </a:solidFill>
                <a:latin typeface="Arial"/>
                <a:ea typeface="Arial"/>
                <a:cs typeface="Arial"/>
              </a:rPr>
              <a:t> </a:t>
            </a:r>
            <a:r>
              <a:rPr lang="de-DE" sz="2400" b="1" dirty="0" err="1" smtClean="0">
                <a:solidFill>
                  <a:srgbClr val="1F4E79"/>
                </a:solidFill>
                <a:latin typeface="Arial"/>
                <a:ea typeface="Arial"/>
                <a:cs typeface="Arial"/>
              </a:rPr>
              <a:t>result</a:t>
            </a:r>
            <a:endParaRPr lang="en-US" sz="2400" b="1" dirty="0">
              <a:solidFill>
                <a:srgbClr val="1F4E79"/>
              </a:solidFill>
              <a:latin typeface="Arial"/>
              <a:ea typeface="Arial"/>
              <a:cs typeface="Arial"/>
            </a:endParaRPr>
          </a:p>
        </p:txBody>
      </p:sp>
      <p:cxnSp>
        <p:nvCxnSpPr>
          <p:cNvPr id="13" name="Gerader Verbinder 3"/>
          <p:cNvCxnSpPr/>
          <p:nvPr/>
        </p:nvCxnSpPr>
        <p:spPr>
          <a:xfrm>
            <a:off x="-7243" y="546118"/>
            <a:ext cx="12199243" cy="859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Grafik 26">
            <a:extLst>
              <a:ext uri="{FF2B5EF4-FFF2-40B4-BE49-F238E27FC236}">
                <a16:creationId xmlns:a16="http://schemas.microsoft.com/office/drawing/2014/main" id="{E7D9F0EE-55B0-4441-A445-898CB8CB0D7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716910" y="52682"/>
            <a:ext cx="452597" cy="454294"/>
          </a:xfrm>
          <a:prstGeom prst="rect">
            <a:avLst/>
          </a:prstGeom>
        </p:spPr>
      </p:pic>
      <p:pic>
        <p:nvPicPr>
          <p:cNvPr id="15" name="Grafik 31">
            <a:extLst>
              <a:ext uri="{FF2B5EF4-FFF2-40B4-BE49-F238E27FC236}">
                <a16:creationId xmlns:a16="http://schemas.microsoft.com/office/drawing/2014/main" id="{DB45FA4E-E5ED-4C1E-84F6-A6DED0AB3C0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2605" y="-36381"/>
            <a:ext cx="1454204" cy="712942"/>
          </a:xfrm>
          <a:prstGeom prst="rect">
            <a:avLst/>
          </a:prstGeom>
        </p:spPr>
      </p:pic>
      <p:pic>
        <p:nvPicPr>
          <p:cNvPr id="16" name="Grafik 33">
            <a:extLst>
              <a:ext uri="{FF2B5EF4-FFF2-40B4-BE49-F238E27FC236}">
                <a16:creationId xmlns:a16="http://schemas.microsoft.com/office/drawing/2014/main" id="{38F0817C-00D7-45C3-87FE-7E0919A530E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290243" y="38952"/>
            <a:ext cx="348059" cy="456938"/>
          </a:xfrm>
          <a:prstGeom prst="rect">
            <a:avLst/>
          </a:prstGeom>
        </p:spPr>
      </p:pic>
      <p:pic>
        <p:nvPicPr>
          <p:cNvPr id="17" name="Grafik 39">
            <a:extLst>
              <a:ext uri="{FF2B5EF4-FFF2-40B4-BE49-F238E27FC236}">
                <a16:creationId xmlns:a16="http://schemas.microsoft.com/office/drawing/2014/main" id="{56E69629-398F-4072-9D79-33A154426F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81314" y="48842"/>
            <a:ext cx="462803" cy="458431"/>
          </a:xfrm>
          <a:prstGeom prst="rect">
            <a:avLst/>
          </a:prstGeom>
        </p:spPr>
      </p:pic>
      <p:pic>
        <p:nvPicPr>
          <p:cNvPr id="18" name="Grafik 41">
            <a:extLst>
              <a:ext uri="{FF2B5EF4-FFF2-40B4-BE49-F238E27FC236}">
                <a16:creationId xmlns:a16="http://schemas.microsoft.com/office/drawing/2014/main" id="{E5CCCE8B-2B84-422B-9369-4F7757D3707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672239" y="54659"/>
            <a:ext cx="583214" cy="443242"/>
          </a:xfrm>
          <a:prstGeom prst="rect">
            <a:avLst/>
          </a:prstGeom>
        </p:spPr>
      </p:pic>
      <p:pic>
        <p:nvPicPr>
          <p:cNvPr id="19" name="Grafik 42">
            <a:extLst>
              <a:ext uri="{FF2B5EF4-FFF2-40B4-BE49-F238E27FC236}">
                <a16:creationId xmlns:a16="http://schemas.microsoft.com/office/drawing/2014/main" id="{73FEA4CC-1B59-4D58-A261-CE3BB63480E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648933" y="44460"/>
            <a:ext cx="459035" cy="456527"/>
          </a:xfrm>
          <a:prstGeom prst="rect">
            <a:avLst/>
          </a:prstGeom>
        </p:spPr>
      </p:pic>
      <p:sp>
        <p:nvSpPr>
          <p:cNvPr id="20" name="Fußzeilenplatzhalter 1">
            <a:extLst>
              <a:ext uri="{FF2B5EF4-FFF2-40B4-BE49-F238E27FC236}">
                <a16:creationId xmlns:a16="http://schemas.microsoft.com/office/drawing/2014/main" id="{BD0681AA-3191-4DAF-9759-275B536FE5EA}"/>
              </a:ext>
            </a:extLst>
          </p:cNvPr>
          <p:cNvSpPr txBox="1">
            <a:spLocks/>
          </p:cNvSpPr>
          <p:nvPr/>
        </p:nvSpPr>
        <p:spPr>
          <a:xfrm>
            <a:off x="7014850" y="6169344"/>
            <a:ext cx="4822804" cy="36512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914377"/>
            <a:r>
              <a:rPr lang="de-DE" sz="1600" dirty="0" err="1" smtClean="0">
                <a:latin typeface="Calibri" panose="020F0502020204030204"/>
              </a:rPr>
              <a:t>Kezia</a:t>
            </a:r>
            <a:r>
              <a:rPr lang="de-DE" sz="1600" dirty="0" smtClean="0">
                <a:latin typeface="Calibri" panose="020F0502020204030204"/>
              </a:rPr>
              <a:t> Lange - </a:t>
            </a:r>
            <a:r>
              <a:rPr lang="de-DE" sz="1600" dirty="0" smtClean="0">
                <a:latin typeface="Calibri" panose="020F0502020204030204"/>
                <a:hlinkClick r:id="rId9"/>
              </a:rPr>
              <a:t>klange@iup.physik.uni-bremen.de</a:t>
            </a:r>
            <a:r>
              <a:rPr lang="de-DE" sz="1600" dirty="0" smtClean="0">
                <a:latin typeface="Calibri" panose="020F0502020204030204"/>
              </a:rPr>
              <a:t> </a:t>
            </a:r>
            <a:endParaRPr lang="de-DE" sz="1600" dirty="0">
              <a:latin typeface="Calibri" panose="020F0502020204030204"/>
            </a:endParaRPr>
          </a:p>
        </p:txBody>
      </p:sp>
      <p:sp>
        <p:nvSpPr>
          <p:cNvPr id="2" name="Rectangle 1"/>
          <p:cNvSpPr/>
          <p:nvPr/>
        </p:nvSpPr>
        <p:spPr>
          <a:xfrm>
            <a:off x="122548" y="604937"/>
            <a:ext cx="9144000" cy="5858014"/>
          </a:xfrm>
          <a:prstGeom prst="rect">
            <a:avLst/>
          </a:prstGeom>
        </p:spPr>
        <p:txBody>
          <a:bodyPr wrap="square">
            <a:spAutoFit/>
          </a:bodyPr>
          <a:lstStyle/>
          <a:p>
            <a:pPr marL="342891" indent="-342891" defTabSz="914377">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7 measurement days for the validation of Sentinel-5P products in three different target areas in the Ruhr area</a:t>
            </a:r>
          </a:p>
          <a:p>
            <a:pPr marL="342891" indent="-342891" defTabSz="914377">
              <a:lnSpc>
                <a:spcPct val="150000"/>
              </a:lnSpc>
              <a:buFont typeface="Arial" panose="020B0604020202020204" pitchFamily="34" charset="0"/>
              <a:buChar char="•"/>
            </a:pPr>
            <a:r>
              <a:rPr lang="en-US" b="1" dirty="0">
                <a:solidFill>
                  <a:prstClr val="black"/>
                </a:solidFill>
                <a:latin typeface="Arial" panose="020B0604020202020204" pitchFamily="34" charset="0"/>
                <a:cs typeface="Arial" panose="020B0604020202020204" pitchFamily="34" charset="0"/>
              </a:rPr>
              <a:t>Stationary</a:t>
            </a:r>
            <a:r>
              <a:rPr lang="en-US" dirty="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measurements</a:t>
            </a:r>
          </a:p>
          <a:p>
            <a:pPr marL="800091" lvl="1" indent="-342891" defTabSz="914377">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representativeness  of the campaign period</a:t>
            </a:r>
          </a:p>
          <a:p>
            <a:pPr marL="800091" lvl="1" indent="-342891" defTabSz="914377">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high variability depending on wind, weekday and time of day</a:t>
            </a:r>
          </a:p>
          <a:p>
            <a:pPr marL="800091" lvl="1" indent="-342891" defTabSz="914377">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S5P underestimates (</a:t>
            </a:r>
            <a:r>
              <a:rPr lang="en-US" b="1" dirty="0">
                <a:solidFill>
                  <a:srgbClr val="FF0000"/>
                </a:solidFill>
                <a:latin typeface="Arial" panose="020B0604020202020204" pitchFamily="34" charset="0"/>
                <a:cs typeface="Arial" panose="020B0604020202020204" pitchFamily="34" charset="0"/>
              </a:rPr>
              <a:t>33%</a:t>
            </a:r>
            <a:r>
              <a:rPr lang="en-US" dirty="0">
                <a:solidFill>
                  <a:prstClr val="black"/>
                </a:solidFill>
                <a:latin typeface="Arial" panose="020B0604020202020204" pitchFamily="34" charset="0"/>
                <a:cs typeface="Arial" panose="020B0604020202020204" pitchFamily="34" charset="0"/>
              </a:rPr>
              <a:t> of station value)</a:t>
            </a:r>
          </a:p>
          <a:p>
            <a:pPr marL="342891" indent="-342891" defTabSz="914377">
              <a:lnSpc>
                <a:spcPct val="150000"/>
              </a:lnSpc>
              <a:buFont typeface="Arial" panose="020B0604020202020204" pitchFamily="34" charset="0"/>
              <a:buChar char="•"/>
            </a:pPr>
            <a:r>
              <a:rPr lang="en-US" b="1" dirty="0">
                <a:solidFill>
                  <a:prstClr val="black"/>
                </a:solidFill>
                <a:latin typeface="Arial" panose="020B0604020202020204" pitchFamily="34" charset="0"/>
                <a:cs typeface="Arial" panose="020B0604020202020204" pitchFamily="34" charset="0"/>
              </a:rPr>
              <a:t>Car DOAS </a:t>
            </a:r>
            <a:r>
              <a:rPr lang="en-US" dirty="0">
                <a:solidFill>
                  <a:prstClr val="black"/>
                </a:solidFill>
                <a:latin typeface="Arial" panose="020B0604020202020204" pitchFamily="34" charset="0"/>
                <a:cs typeface="Arial" panose="020B0604020202020204" pitchFamily="34" charset="0"/>
              </a:rPr>
              <a:t>measurements</a:t>
            </a:r>
          </a:p>
          <a:p>
            <a:pPr marL="800091" lvl="1" indent="-342891" defTabSz="914377">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high variability on the same route over one day</a:t>
            </a:r>
          </a:p>
          <a:p>
            <a:pPr marL="800091" lvl="1" indent="-342891" defTabSz="914377">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good agreement between the 3 car DOAS instruments</a:t>
            </a:r>
          </a:p>
          <a:p>
            <a:pPr marL="800091" lvl="1" indent="-342891" defTabSz="914377">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S5P underestimates (</a:t>
            </a:r>
            <a:r>
              <a:rPr lang="en-US" b="1" dirty="0">
                <a:solidFill>
                  <a:srgbClr val="FF0000"/>
                </a:solidFill>
                <a:latin typeface="Arial" panose="020B0604020202020204" pitchFamily="34" charset="0"/>
                <a:cs typeface="Arial" panose="020B0604020202020204" pitchFamily="34" charset="0"/>
              </a:rPr>
              <a:t>41% </a:t>
            </a:r>
            <a:r>
              <a:rPr lang="en-US" dirty="0">
                <a:solidFill>
                  <a:prstClr val="black"/>
                </a:solidFill>
                <a:latin typeface="Arial" panose="020B0604020202020204" pitchFamily="34" charset="0"/>
                <a:cs typeface="Arial" panose="020B0604020202020204" pitchFamily="34" charset="0"/>
              </a:rPr>
              <a:t>of car DOAS value)</a:t>
            </a:r>
          </a:p>
          <a:p>
            <a:pPr marL="342900" lvl="0" indent="-342900" hangingPunct="1">
              <a:lnSpc>
                <a:spcPct val="150000"/>
              </a:lnSpc>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Consistent measurements of </a:t>
            </a:r>
            <a:r>
              <a:rPr lang="en-US" b="1" dirty="0" err="1">
                <a:solidFill>
                  <a:prstClr val="black"/>
                </a:solidFill>
                <a:latin typeface="Arial" panose="020B0604020202020204" pitchFamily="34" charset="0"/>
                <a:cs typeface="Arial" panose="020B0604020202020204" pitchFamily="34" charset="0"/>
              </a:rPr>
              <a:t>AirMAP</a:t>
            </a:r>
            <a:r>
              <a:rPr lang="en-US" dirty="0">
                <a:solidFill>
                  <a:prstClr val="black"/>
                </a:solidFill>
                <a:latin typeface="Arial" panose="020B0604020202020204" pitchFamily="34" charset="0"/>
                <a:cs typeface="Arial" panose="020B0604020202020204" pitchFamily="34" charset="0"/>
              </a:rPr>
              <a:t> and stationary and mobile car DOAS measurements</a:t>
            </a:r>
          </a:p>
          <a:p>
            <a:pPr marL="800100" lvl="1" indent="-342900">
              <a:lnSpc>
                <a:spcPct val="150000"/>
              </a:lnSpc>
              <a:buFont typeface="Arial" panose="020B0604020202020204" pitchFamily="34" charset="0"/>
              <a:buChar char="•"/>
              <a:defRPr/>
            </a:pP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Low bias of S5P for all target areas, with varying magnitude for different days (</a:t>
            </a: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43% </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of </a:t>
            </a:r>
            <a:r>
              <a:rPr lang="en-US" dirty="0" err="1">
                <a:solidFill>
                  <a:schemeClr val="tx1"/>
                </a:solidFill>
                <a:latin typeface="Arial" panose="020B0604020202020204" pitchFamily="34" charset="0"/>
                <a:ea typeface="Times New Roman" panose="02020603050405020304" pitchFamily="18" charset="0"/>
                <a:cs typeface="Arial" panose="020B0604020202020204" pitchFamily="34" charset="0"/>
              </a:rPr>
              <a:t>AirMAP</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value )</a:t>
            </a:r>
            <a:endParaRPr lang="en-US" dirty="0">
              <a:solidFill>
                <a:schemeClr val="tx1"/>
              </a:solidFill>
              <a:latin typeface="Arial" panose="020B0604020202020204" pitchFamily="34" charset="0"/>
              <a:cs typeface="Arial" panose="020B0604020202020204" pitchFamily="34" charset="0"/>
            </a:endParaRPr>
          </a:p>
        </p:txBody>
      </p:sp>
      <p:pic>
        <p:nvPicPr>
          <p:cNvPr id="21" name="Grafik 2">
            <a:extLst>
              <a:ext uri="{FF2B5EF4-FFF2-40B4-BE49-F238E27FC236}">
                <a16:creationId xmlns:a16="http://schemas.microsoft.com/office/drawing/2014/main" id="{3CB85D87-6D84-4EC6-B3FD-643D7CACA0C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71550" y="3897545"/>
            <a:ext cx="2035627" cy="2178915"/>
          </a:xfrm>
          <a:prstGeom prst="rect">
            <a:avLst/>
          </a:prstGeom>
        </p:spPr>
      </p:pic>
      <p:pic>
        <p:nvPicPr>
          <p:cNvPr id="22" name="Grafik 19">
            <a:extLst>
              <a:ext uri="{FF2B5EF4-FFF2-40B4-BE49-F238E27FC236}">
                <a16:creationId xmlns:a16="http://schemas.microsoft.com/office/drawing/2014/main" id="{09C8883D-4F17-4C90-B9DB-10DD8158BEBE}"/>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6971111" y="2628465"/>
            <a:ext cx="2436296" cy="2156986"/>
          </a:xfrm>
          <a:prstGeom prst="rect">
            <a:avLst/>
          </a:prstGeom>
        </p:spPr>
      </p:pic>
      <p:pic>
        <p:nvPicPr>
          <p:cNvPr id="24" name="Grafik 20">
            <a:extLst>
              <a:ext uri="{FF2B5EF4-FFF2-40B4-BE49-F238E27FC236}">
                <a16:creationId xmlns:a16="http://schemas.microsoft.com/office/drawing/2014/main" id="{060714CD-1DFC-4CE0-83CC-59C5215CA118}"/>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9416846" y="1007783"/>
            <a:ext cx="2590505" cy="2061159"/>
          </a:xfrm>
          <a:prstGeom prst="rect">
            <a:avLst/>
          </a:prstGeom>
        </p:spPr>
      </p:pic>
      <p:sp>
        <p:nvSpPr>
          <p:cNvPr id="4" name="Rectangle 3"/>
          <p:cNvSpPr/>
          <p:nvPr/>
        </p:nvSpPr>
        <p:spPr>
          <a:xfrm>
            <a:off x="9992412" y="1007783"/>
            <a:ext cx="867266" cy="151714"/>
          </a:xfrm>
          <a:prstGeom prst="rect">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6" name="Rectangle 25"/>
          <p:cNvSpPr/>
          <p:nvPr/>
        </p:nvSpPr>
        <p:spPr>
          <a:xfrm>
            <a:off x="10181314" y="3896374"/>
            <a:ext cx="867266" cy="151714"/>
          </a:xfrm>
          <a:prstGeom prst="rect">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7" name="Rectangle 26"/>
          <p:cNvSpPr/>
          <p:nvPr/>
        </p:nvSpPr>
        <p:spPr>
          <a:xfrm>
            <a:off x="7603899" y="2623177"/>
            <a:ext cx="867266" cy="151714"/>
          </a:xfrm>
          <a:prstGeom prst="rect">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323714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944243" y="208364"/>
            <a:ext cx="10356111" cy="517451"/>
          </a:xfrm>
        </p:spPr>
        <p:txBody>
          <a:bodyPr anchor="t">
            <a:normAutofit fontScale="90000"/>
          </a:bodyPr>
          <a:lstStyle/>
          <a:p>
            <a:pPr algn="ctr"/>
            <a:r>
              <a:rPr lang="en-US" sz="2700" b="1" dirty="0"/>
              <a:t>Quality assessment of three years of Sentinel-5p TROPOMI </a:t>
            </a:r>
            <a:r>
              <a:rPr lang="en-US" sz="2700" b="1" dirty="0" smtClean="0"/>
              <a:t>NO</a:t>
            </a:r>
            <a:r>
              <a:rPr lang="en-US" sz="2700" b="1" baseline="-25000" dirty="0" smtClean="0"/>
              <a:t>2</a:t>
            </a:r>
            <a:r>
              <a:rPr lang="en-US" sz="2700" b="1" dirty="0" smtClean="0"/>
              <a:t> data</a:t>
            </a:r>
            <a:endParaRPr lang="en-GB" sz="1300" spc="-20" dirty="0"/>
          </a:p>
        </p:txBody>
      </p:sp>
      <p:sp>
        <p:nvSpPr>
          <p:cNvPr id="4" name="TextBox 3"/>
          <p:cNvSpPr txBox="1"/>
          <p:nvPr/>
        </p:nvSpPr>
        <p:spPr>
          <a:xfrm>
            <a:off x="986775" y="569879"/>
            <a:ext cx="1031358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nl-BE" sz="1300" dirty="0">
                <a:solidFill>
                  <a:srgbClr val="002060"/>
                </a:solidFill>
              </a:rPr>
              <a:t>Tijl </a:t>
            </a:r>
            <a:r>
              <a:rPr lang="nl-BE" sz="1300" dirty="0" smtClean="0">
                <a:solidFill>
                  <a:srgbClr val="002060"/>
                </a:solidFill>
              </a:rPr>
              <a:t>Verhoelst</a:t>
            </a:r>
            <a:r>
              <a:rPr lang="nl-BE" sz="1300" baseline="30000" dirty="0" smtClean="0">
                <a:solidFill>
                  <a:srgbClr val="002060"/>
                </a:solidFill>
              </a:rPr>
              <a:t>1</a:t>
            </a:r>
            <a:r>
              <a:rPr lang="nl-BE" sz="1300" dirty="0" smtClean="0">
                <a:solidFill>
                  <a:srgbClr val="002060"/>
                </a:solidFill>
              </a:rPr>
              <a:t>, </a:t>
            </a:r>
            <a:r>
              <a:rPr lang="nl-BE" sz="1300" dirty="0">
                <a:solidFill>
                  <a:srgbClr val="002060"/>
                </a:solidFill>
              </a:rPr>
              <a:t>Steven </a:t>
            </a:r>
            <a:r>
              <a:rPr lang="nl-BE" sz="1300" dirty="0" smtClean="0">
                <a:solidFill>
                  <a:srgbClr val="002060"/>
                </a:solidFill>
              </a:rPr>
              <a:t>Compernolle</a:t>
            </a:r>
            <a:r>
              <a:rPr lang="nl-BE" sz="1300" baseline="30000" dirty="0" smtClean="0">
                <a:solidFill>
                  <a:srgbClr val="002060"/>
                </a:solidFill>
              </a:rPr>
              <a:t>1</a:t>
            </a:r>
            <a:r>
              <a:rPr lang="nl-BE" sz="1300" dirty="0" smtClean="0">
                <a:solidFill>
                  <a:srgbClr val="002060"/>
                </a:solidFill>
              </a:rPr>
              <a:t>, </a:t>
            </a:r>
            <a:r>
              <a:rPr lang="nl-BE" sz="1300" dirty="0" err="1">
                <a:solidFill>
                  <a:srgbClr val="002060"/>
                </a:solidFill>
              </a:rPr>
              <a:t>Gaia</a:t>
            </a:r>
            <a:r>
              <a:rPr lang="nl-BE" sz="1300" dirty="0">
                <a:solidFill>
                  <a:srgbClr val="002060"/>
                </a:solidFill>
              </a:rPr>
              <a:t> </a:t>
            </a:r>
            <a:r>
              <a:rPr lang="nl-BE" sz="1300" dirty="0" smtClean="0">
                <a:solidFill>
                  <a:srgbClr val="002060"/>
                </a:solidFill>
              </a:rPr>
              <a:t>Pinardi</a:t>
            </a:r>
            <a:r>
              <a:rPr lang="nl-BE" sz="1300" baseline="30000" dirty="0" smtClean="0">
                <a:solidFill>
                  <a:srgbClr val="002060"/>
                </a:solidFill>
              </a:rPr>
              <a:t>1</a:t>
            </a:r>
            <a:r>
              <a:rPr lang="nl-BE" sz="1300" dirty="0" smtClean="0">
                <a:solidFill>
                  <a:srgbClr val="002060"/>
                </a:solidFill>
              </a:rPr>
              <a:t>, </a:t>
            </a:r>
            <a:r>
              <a:rPr lang="nl-BE" sz="1300" dirty="0">
                <a:solidFill>
                  <a:srgbClr val="002060"/>
                </a:solidFill>
              </a:rPr>
              <a:t>José </a:t>
            </a:r>
            <a:r>
              <a:rPr lang="nl-BE" sz="1300" dirty="0" smtClean="0">
                <a:solidFill>
                  <a:srgbClr val="002060"/>
                </a:solidFill>
              </a:rPr>
              <a:t>Granville</a:t>
            </a:r>
            <a:r>
              <a:rPr lang="nl-BE" sz="1300" baseline="30000" dirty="0" smtClean="0">
                <a:solidFill>
                  <a:srgbClr val="002060"/>
                </a:solidFill>
              </a:rPr>
              <a:t>1</a:t>
            </a:r>
            <a:r>
              <a:rPr lang="nl-BE" sz="1300" dirty="0" smtClean="0">
                <a:solidFill>
                  <a:srgbClr val="002060"/>
                </a:solidFill>
              </a:rPr>
              <a:t>, </a:t>
            </a:r>
            <a:r>
              <a:rPr lang="nl-BE" sz="1300" dirty="0">
                <a:solidFill>
                  <a:srgbClr val="002060"/>
                </a:solidFill>
              </a:rPr>
              <a:t>Jean-Christopher </a:t>
            </a:r>
            <a:r>
              <a:rPr lang="nl-BE" sz="1300" dirty="0" smtClean="0">
                <a:solidFill>
                  <a:srgbClr val="002060"/>
                </a:solidFill>
              </a:rPr>
              <a:t>Lambert</a:t>
            </a:r>
            <a:r>
              <a:rPr lang="nl-BE" sz="1300" baseline="30000" dirty="0" smtClean="0">
                <a:solidFill>
                  <a:srgbClr val="002060"/>
                </a:solidFill>
              </a:rPr>
              <a:t>1</a:t>
            </a:r>
            <a:r>
              <a:rPr lang="nl-BE" sz="1300" dirty="0" smtClean="0">
                <a:solidFill>
                  <a:srgbClr val="002060"/>
                </a:solidFill>
              </a:rPr>
              <a:t>, Kai-Uwe </a:t>
            </a:r>
            <a:r>
              <a:rPr lang="nl-BE" sz="1300" dirty="0">
                <a:solidFill>
                  <a:srgbClr val="002060"/>
                </a:solidFill>
              </a:rPr>
              <a:t>Eichmann</a:t>
            </a:r>
            <a:r>
              <a:rPr lang="nl-BE" sz="1300" baseline="30000" dirty="0">
                <a:solidFill>
                  <a:srgbClr val="002060"/>
                </a:solidFill>
              </a:rPr>
              <a:t>2</a:t>
            </a:r>
            <a:r>
              <a:rPr lang="nl-BE" sz="1300" dirty="0">
                <a:solidFill>
                  <a:srgbClr val="002060"/>
                </a:solidFill>
              </a:rPr>
              <a:t>, Henk </a:t>
            </a:r>
            <a:r>
              <a:rPr lang="nl-BE" sz="1300" dirty="0" smtClean="0">
                <a:solidFill>
                  <a:srgbClr val="002060"/>
                </a:solidFill>
              </a:rPr>
              <a:t>Eskes</a:t>
            </a:r>
            <a:r>
              <a:rPr lang="nl-BE" sz="1300" baseline="30000" dirty="0" smtClean="0">
                <a:solidFill>
                  <a:srgbClr val="002060"/>
                </a:solidFill>
              </a:rPr>
              <a:t>3</a:t>
            </a:r>
            <a:r>
              <a:rPr lang="nl-BE" sz="1300" dirty="0">
                <a:solidFill>
                  <a:srgbClr val="002060"/>
                </a:solidFill>
              </a:rPr>
              <a:t>, Sander Niemeijer</a:t>
            </a:r>
            <a:r>
              <a:rPr lang="nl-BE" sz="1300" baseline="30000" dirty="0">
                <a:solidFill>
                  <a:srgbClr val="002060"/>
                </a:solidFill>
              </a:rPr>
              <a:t>4</a:t>
            </a:r>
            <a:r>
              <a:rPr lang="nl-BE" sz="1300" dirty="0">
                <a:solidFill>
                  <a:srgbClr val="002060"/>
                </a:solidFill>
              </a:rPr>
              <a:t>, Ann Mari Fjæraa</a:t>
            </a:r>
            <a:r>
              <a:rPr lang="nl-BE" sz="1300" baseline="30000" dirty="0">
                <a:solidFill>
                  <a:srgbClr val="002060"/>
                </a:solidFill>
              </a:rPr>
              <a:t>5</a:t>
            </a:r>
            <a:r>
              <a:rPr lang="nl-BE" sz="1300" dirty="0">
                <a:solidFill>
                  <a:srgbClr val="002060"/>
                </a:solidFill>
              </a:rPr>
              <a:t>, Andrea Pazmino</a:t>
            </a:r>
            <a:r>
              <a:rPr lang="nl-BE" sz="1300" baseline="30000" dirty="0">
                <a:solidFill>
                  <a:srgbClr val="002060"/>
                </a:solidFill>
              </a:rPr>
              <a:t>6</a:t>
            </a:r>
            <a:r>
              <a:rPr lang="nl-BE" sz="1300" dirty="0">
                <a:solidFill>
                  <a:srgbClr val="002060"/>
                </a:solidFill>
              </a:rPr>
              <a:t>, </a:t>
            </a:r>
            <a:r>
              <a:rPr lang="nl-BE" sz="1300" dirty="0" smtClean="0">
                <a:solidFill>
                  <a:srgbClr val="002060"/>
                </a:solidFill>
              </a:rPr>
              <a:t>Ariane Bazureau</a:t>
            </a:r>
            <a:r>
              <a:rPr lang="nl-BE" sz="1300" baseline="30000" dirty="0" smtClean="0">
                <a:solidFill>
                  <a:srgbClr val="002060"/>
                </a:solidFill>
              </a:rPr>
              <a:t>6</a:t>
            </a:r>
            <a:r>
              <a:rPr lang="nl-BE" sz="1300" dirty="0">
                <a:solidFill>
                  <a:srgbClr val="002060"/>
                </a:solidFill>
              </a:rPr>
              <a:t>, Florence Goutail</a:t>
            </a:r>
            <a:r>
              <a:rPr lang="nl-BE" sz="1300" baseline="30000" dirty="0">
                <a:solidFill>
                  <a:srgbClr val="002060"/>
                </a:solidFill>
              </a:rPr>
              <a:t>6</a:t>
            </a:r>
            <a:r>
              <a:rPr lang="nl-BE" sz="1300" dirty="0">
                <a:solidFill>
                  <a:srgbClr val="002060"/>
                </a:solidFill>
              </a:rPr>
              <a:t>, Jean-Pierre Pommereau</a:t>
            </a:r>
            <a:r>
              <a:rPr lang="nl-BE" sz="1300" baseline="30000" dirty="0">
                <a:solidFill>
                  <a:srgbClr val="002060"/>
                </a:solidFill>
              </a:rPr>
              <a:t>6</a:t>
            </a:r>
            <a:r>
              <a:rPr lang="nl-BE" sz="1300" dirty="0">
                <a:solidFill>
                  <a:srgbClr val="002060"/>
                </a:solidFill>
              </a:rPr>
              <a:t>, </a:t>
            </a:r>
            <a:r>
              <a:rPr lang="nl-BE" sz="1300" dirty="0" smtClean="0">
                <a:solidFill>
                  <a:srgbClr val="002060"/>
                </a:solidFill>
              </a:rPr>
              <a:t> Alexander </a:t>
            </a:r>
            <a:r>
              <a:rPr lang="nl-BE" sz="1300" dirty="0">
                <a:solidFill>
                  <a:srgbClr val="002060"/>
                </a:solidFill>
              </a:rPr>
              <a:t>Cede</a:t>
            </a:r>
            <a:r>
              <a:rPr lang="nl-BE" sz="1300" baseline="30000" dirty="0">
                <a:solidFill>
                  <a:srgbClr val="002060"/>
                </a:solidFill>
              </a:rPr>
              <a:t>7,8</a:t>
            </a:r>
            <a:r>
              <a:rPr lang="nl-BE" sz="1300" dirty="0">
                <a:solidFill>
                  <a:srgbClr val="002060"/>
                </a:solidFill>
              </a:rPr>
              <a:t>, </a:t>
            </a:r>
            <a:r>
              <a:rPr lang="nl-BE" sz="1300" dirty="0" err="1">
                <a:solidFill>
                  <a:srgbClr val="002060"/>
                </a:solidFill>
              </a:rPr>
              <a:t>and</a:t>
            </a:r>
            <a:r>
              <a:rPr lang="nl-BE" sz="1300" dirty="0">
                <a:solidFill>
                  <a:srgbClr val="002060"/>
                </a:solidFill>
              </a:rPr>
              <a:t> </a:t>
            </a:r>
            <a:r>
              <a:rPr lang="nl-BE" sz="1300" dirty="0" smtClean="0">
                <a:solidFill>
                  <a:srgbClr val="002060"/>
                </a:solidFill>
              </a:rPr>
              <a:t>Martin Tiefengraber</a:t>
            </a:r>
            <a:r>
              <a:rPr lang="nl-BE" sz="1300" baseline="30000" dirty="0" smtClean="0">
                <a:solidFill>
                  <a:srgbClr val="002060"/>
                </a:solidFill>
              </a:rPr>
              <a:t>8  </a:t>
            </a:r>
          </a:p>
          <a:p>
            <a:pPr algn="ctr"/>
            <a:r>
              <a:rPr lang="nl-BE" sz="1200" dirty="0" smtClean="0"/>
              <a:t>(1) BIRA-IASB, (2) IUP, (3) KNMI, (4) s[&amp;]t, (5) EVDC (NILU), (6) CNRS-LATMOS, (7) NASA GSFC, (8) </a:t>
            </a:r>
            <a:r>
              <a:rPr lang="nl-BE" sz="1200" dirty="0" err="1" smtClean="0"/>
              <a:t>Luftblick</a:t>
            </a:r>
            <a:r>
              <a:rPr lang="nl-BE" sz="1200" dirty="0"/>
              <a:t> </a:t>
            </a:r>
            <a:r>
              <a:rPr lang="nl-BE" sz="1200" dirty="0" smtClean="0"/>
              <a:t>&amp; Uni. Of Innsbruck </a:t>
            </a:r>
            <a:r>
              <a:rPr lang="nl-BE" dirty="0" smtClean="0"/>
              <a:t> </a:t>
            </a:r>
            <a:endParaRPr kumimoji="0" lang="nl-BE" sz="1800" b="0" i="0" u="none" strike="noStrike" cap="none" spc="0" normalizeH="0" baseline="30000" dirty="0">
              <a:ln>
                <a:noFill/>
              </a:ln>
              <a:solidFill>
                <a:srgbClr val="000000"/>
              </a:solidFill>
              <a:effectLst/>
              <a:uFillTx/>
              <a:sym typeface="Calibri"/>
            </a:endParaRPr>
          </a:p>
        </p:txBody>
      </p:sp>
      <p:pic>
        <p:nvPicPr>
          <p:cNvPr id="10" name="Picture 9" descr="D:\Users\daanh\Documents\work\conferences\20160904_qos\strato_trend\figs\logo-bira_iasb-201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1246"/>
          <a:stretch/>
        </p:blipFill>
        <p:spPr bwMode="auto">
          <a:xfrm>
            <a:off x="276866" y="295975"/>
            <a:ext cx="624813" cy="7264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453" y="1239705"/>
            <a:ext cx="6699465" cy="5101604"/>
          </a:xfrm>
          <a:prstGeom prst="rect">
            <a:avLst/>
          </a:prstGeom>
        </p:spPr>
      </p:pic>
      <p:sp>
        <p:nvSpPr>
          <p:cNvPr id="7" name="TextBox 6"/>
          <p:cNvSpPr txBox="1"/>
          <p:nvPr/>
        </p:nvSpPr>
        <p:spPr>
          <a:xfrm>
            <a:off x="6692763" y="1800447"/>
            <a:ext cx="5203350" cy="3231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chemeClr val="tx1"/>
                </a:solidFill>
                <a:effectLst/>
                <a:uFillTx/>
                <a:sym typeface="Calibri"/>
              </a:rPr>
              <a:t>Correlativ</a:t>
            </a:r>
            <a:r>
              <a:rPr lang="en-US" sz="2000" b="1" dirty="0" smtClean="0">
                <a:solidFill>
                  <a:schemeClr val="tx1"/>
                </a:solidFill>
              </a:rPr>
              <a:t>e measurements used as reference: </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1" i="0" u="none" strike="noStrike" cap="none" spc="0" normalizeH="0" baseline="0" dirty="0" smtClean="0">
                <a:ln>
                  <a:noFill/>
                </a:ln>
                <a:solidFill>
                  <a:schemeClr val="tx1"/>
                </a:solidFill>
                <a:effectLst/>
                <a:uFillTx/>
                <a:sym typeface="Calibri"/>
              </a:rPr>
              <a:t>Stratospheric</a:t>
            </a:r>
            <a:r>
              <a:rPr kumimoji="0" lang="en-US" sz="2000" b="1" i="0" u="none" strike="noStrike" cap="none" spc="0" normalizeH="0" dirty="0" smtClean="0">
                <a:ln>
                  <a:noFill/>
                </a:ln>
                <a:solidFill>
                  <a:schemeClr val="tx1"/>
                </a:solidFill>
                <a:effectLst/>
                <a:uFillTx/>
                <a:sym typeface="Calibri"/>
              </a:rPr>
              <a:t> column</a:t>
            </a:r>
            <a:r>
              <a:rPr kumimoji="0" lang="en-US" sz="2000" b="1" i="0" u="none" strike="noStrike" cap="none" spc="0" normalizeH="0" baseline="0" dirty="0" smtClean="0">
                <a:ln>
                  <a:noFill/>
                </a:ln>
                <a:solidFill>
                  <a:schemeClr val="tx1"/>
                </a:solidFill>
                <a:effectLst/>
                <a:uFillTx/>
                <a:sym typeface="Calibri"/>
              </a:rPr>
              <a:t>:</a:t>
            </a:r>
            <a:r>
              <a:rPr kumimoji="0" lang="en-US" sz="2000" b="1" i="0" u="none" strike="noStrike" cap="none" spc="0" normalizeH="0" baseline="0" dirty="0" smtClean="0">
                <a:ln>
                  <a:noFill/>
                </a:ln>
                <a:solidFill>
                  <a:srgbClr val="33FF33"/>
                </a:solidFill>
                <a:effectLst/>
                <a:uFillTx/>
                <a:sym typeface="Calibri"/>
              </a:rPr>
              <a:t> 26 ZSL-DOAS (12 SAOZ + 14 other)</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b="1" dirty="0" smtClean="0">
                <a:solidFill>
                  <a:schemeClr val="tx1"/>
                </a:solidFill>
              </a:rPr>
              <a:t>Tropospheric column:</a:t>
            </a:r>
            <a:r>
              <a:rPr lang="en-US" sz="2000" b="1" dirty="0" smtClean="0">
                <a:solidFill>
                  <a:srgbClr val="1D1DFF"/>
                </a:solidFill>
              </a:rPr>
              <a:t> 25 MAX-DOAS</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1" i="0" u="none" strike="noStrike" cap="none" spc="0" normalizeH="0" baseline="0" dirty="0" smtClean="0">
                <a:ln>
                  <a:noFill/>
                </a:ln>
                <a:solidFill>
                  <a:schemeClr val="tx1"/>
                </a:solidFill>
                <a:effectLst/>
                <a:uFillTx/>
                <a:sym typeface="Calibri"/>
              </a:rPr>
              <a:t>Total column: </a:t>
            </a:r>
            <a:r>
              <a:rPr kumimoji="0" lang="en-US" sz="2000" b="1" i="0" u="none" strike="noStrike" cap="none" spc="0" normalizeH="0" baseline="0" dirty="0" smtClean="0">
                <a:ln>
                  <a:noFill/>
                </a:ln>
                <a:solidFill>
                  <a:srgbClr val="FD2D2D"/>
                </a:solidFill>
                <a:effectLst/>
                <a:uFillTx/>
                <a:sym typeface="Calibri"/>
              </a:rPr>
              <a:t>30</a:t>
            </a:r>
            <a:r>
              <a:rPr kumimoji="0" lang="en-US" sz="2000" b="1" i="0" u="none" strike="noStrike" cap="none" spc="0" normalizeH="0" dirty="0" smtClean="0">
                <a:ln>
                  <a:noFill/>
                </a:ln>
                <a:solidFill>
                  <a:srgbClr val="FD2D2D"/>
                </a:solidFill>
                <a:effectLst/>
                <a:uFillTx/>
                <a:sym typeface="Calibri"/>
              </a:rPr>
              <a:t> </a:t>
            </a:r>
            <a:r>
              <a:rPr kumimoji="0" lang="en-US" sz="2000" b="1" i="0" u="none" strike="noStrike" cap="none" spc="0" normalizeH="0" baseline="0" dirty="0" smtClean="0">
                <a:ln>
                  <a:noFill/>
                </a:ln>
                <a:solidFill>
                  <a:srgbClr val="FD2D2D"/>
                </a:solidFill>
                <a:effectLst/>
                <a:uFillTx/>
                <a:sym typeface="Calibri"/>
              </a:rPr>
              <a:t>PGN</a:t>
            </a:r>
          </a:p>
          <a:p>
            <a:pPr marL="342900" marR="0" indent="-342900"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000" b="1" dirty="0">
              <a:solidFill>
                <a:srgbClr val="FD2D2D"/>
              </a:solidFill>
            </a:endParaRPr>
          </a:p>
          <a:p>
            <a:pPr marR="0" defTabSz="914400" rtl="0" fontAlgn="auto" latinLnBrk="0" hangingPunct="0">
              <a:lnSpc>
                <a:spcPct val="100000"/>
              </a:lnSpc>
              <a:spcBef>
                <a:spcPts val="0"/>
              </a:spcBef>
              <a:spcAft>
                <a:spcPts val="0"/>
              </a:spcAft>
              <a:buClrTx/>
              <a:buSzTx/>
              <a:tabLst/>
            </a:pPr>
            <a:r>
              <a:rPr kumimoji="0" lang="en-US" sz="1400" i="0" u="none" strike="noStrike" cap="none" spc="0" normalizeH="0" baseline="0" dirty="0" smtClean="0">
                <a:ln>
                  <a:noFill/>
                </a:ln>
                <a:solidFill>
                  <a:schemeClr val="tx1"/>
                </a:solidFill>
                <a:effectLst/>
                <a:uFillTx/>
                <a:sym typeface="Calibri"/>
              </a:rPr>
              <a:t>ZSL-DOAS    = Zenith</a:t>
            </a:r>
            <a:r>
              <a:rPr kumimoji="0" lang="en-US" sz="1400" i="0" u="none" strike="noStrike" cap="none" spc="0" normalizeH="0" dirty="0" smtClean="0">
                <a:ln>
                  <a:noFill/>
                </a:ln>
                <a:solidFill>
                  <a:schemeClr val="tx1"/>
                </a:solidFill>
                <a:effectLst/>
                <a:uFillTx/>
                <a:sym typeface="Calibri"/>
              </a:rPr>
              <a:t> Scattered Light DOAS (Differential Optical 		Absorption Spectroscopy) at twilight</a:t>
            </a:r>
          </a:p>
          <a:p>
            <a:pPr marR="0" defTabSz="914400" rtl="0" fontAlgn="auto" latinLnBrk="0" hangingPunct="0">
              <a:lnSpc>
                <a:spcPct val="100000"/>
              </a:lnSpc>
              <a:spcBef>
                <a:spcPts val="0"/>
              </a:spcBef>
              <a:spcAft>
                <a:spcPts val="0"/>
              </a:spcAft>
              <a:buClrTx/>
              <a:buSzTx/>
              <a:tabLst/>
            </a:pPr>
            <a:r>
              <a:rPr lang="en-US" sz="1400" dirty="0" smtClean="0">
                <a:solidFill>
                  <a:schemeClr val="tx1"/>
                </a:solidFill>
              </a:rPr>
              <a:t>SAOZ             = network of automated ZSL-DOAS (</a:t>
            </a:r>
            <a:r>
              <a:rPr lang="en-US" sz="1400" dirty="0" err="1" smtClean="0">
                <a:solidFill>
                  <a:schemeClr val="tx1"/>
                </a:solidFill>
              </a:rPr>
              <a:t>Système</a:t>
            </a:r>
            <a:r>
              <a:rPr lang="en-US" sz="1400" dirty="0" smtClean="0">
                <a:solidFill>
                  <a:schemeClr val="tx1"/>
                </a:solidFill>
              </a:rPr>
              <a:t> </a:t>
            </a:r>
            <a:r>
              <a:rPr lang="en-US" sz="1400" dirty="0" err="1" smtClean="0">
                <a:solidFill>
                  <a:schemeClr val="tx1"/>
                </a:solidFill>
              </a:rPr>
              <a:t>d’Analyse</a:t>
            </a:r>
            <a:r>
              <a:rPr lang="en-US" sz="1400" dirty="0" smtClean="0">
                <a:solidFill>
                  <a:schemeClr val="tx1"/>
                </a:solidFill>
              </a:rPr>
              <a:t> 	par Observation </a:t>
            </a:r>
            <a:r>
              <a:rPr lang="en-US" sz="1400" dirty="0" err="1" smtClean="0">
                <a:solidFill>
                  <a:schemeClr val="tx1"/>
                </a:solidFill>
              </a:rPr>
              <a:t>Zenitale</a:t>
            </a:r>
            <a:r>
              <a:rPr lang="en-US" sz="1400" dirty="0" smtClean="0">
                <a:solidFill>
                  <a:schemeClr val="tx1"/>
                </a:solidFill>
              </a:rPr>
              <a:t>)</a:t>
            </a:r>
            <a:endParaRPr kumimoji="0" lang="en-US" sz="1400" i="0" u="none" strike="noStrike" cap="none" spc="0" normalizeH="0" dirty="0" smtClean="0">
              <a:ln>
                <a:noFill/>
              </a:ln>
              <a:solidFill>
                <a:schemeClr val="tx1"/>
              </a:solidFill>
              <a:effectLst/>
              <a:uFillTx/>
              <a:sym typeface="Calibri"/>
            </a:endParaRPr>
          </a:p>
          <a:p>
            <a:pPr marR="0" defTabSz="914400" rtl="0" fontAlgn="auto" latinLnBrk="0" hangingPunct="0">
              <a:lnSpc>
                <a:spcPct val="100000"/>
              </a:lnSpc>
              <a:spcBef>
                <a:spcPts val="0"/>
              </a:spcBef>
              <a:spcAft>
                <a:spcPts val="0"/>
              </a:spcAft>
              <a:buClrTx/>
              <a:buSzTx/>
              <a:tabLst/>
            </a:pPr>
            <a:r>
              <a:rPr lang="en-US" sz="1400" baseline="0" dirty="0" smtClean="0">
                <a:solidFill>
                  <a:schemeClr val="tx1"/>
                </a:solidFill>
              </a:rPr>
              <a:t>MAX-DOAS = Multi-Axis</a:t>
            </a:r>
            <a:r>
              <a:rPr lang="en-US" sz="1400" dirty="0" smtClean="0">
                <a:solidFill>
                  <a:schemeClr val="tx1"/>
                </a:solidFill>
              </a:rPr>
              <a:t> DOAS</a:t>
            </a:r>
          </a:p>
          <a:p>
            <a:pPr marR="0" defTabSz="914400" rtl="0" fontAlgn="auto" latinLnBrk="0" hangingPunct="0">
              <a:lnSpc>
                <a:spcPct val="100000"/>
              </a:lnSpc>
              <a:spcBef>
                <a:spcPts val="0"/>
              </a:spcBef>
              <a:spcAft>
                <a:spcPts val="0"/>
              </a:spcAft>
              <a:buClrTx/>
              <a:buSzTx/>
              <a:tabLst/>
            </a:pPr>
            <a:r>
              <a:rPr kumimoji="0" lang="en-US" sz="1400" i="0" u="none" strike="noStrike" cap="none" spc="0" normalizeH="0" baseline="0" dirty="0" smtClean="0">
                <a:ln>
                  <a:noFill/>
                </a:ln>
                <a:solidFill>
                  <a:schemeClr val="tx1"/>
                </a:solidFill>
                <a:effectLst/>
                <a:uFillTx/>
                <a:sym typeface="Calibri"/>
              </a:rPr>
              <a:t>PGN</a:t>
            </a:r>
            <a:r>
              <a:rPr kumimoji="0" lang="en-US" sz="1400" i="0" u="none" strike="noStrike" cap="none" spc="0" normalizeH="0" dirty="0" smtClean="0">
                <a:ln>
                  <a:noFill/>
                </a:ln>
                <a:solidFill>
                  <a:schemeClr val="tx1"/>
                </a:solidFill>
                <a:effectLst/>
                <a:uFillTx/>
                <a:sym typeface="Calibri"/>
              </a:rPr>
              <a:t>              = </a:t>
            </a:r>
            <a:r>
              <a:rPr kumimoji="0" lang="en-US" sz="1400" i="0" u="none" strike="noStrike" cap="none" spc="0" normalizeH="0" dirty="0" err="1" smtClean="0">
                <a:ln>
                  <a:noFill/>
                </a:ln>
                <a:solidFill>
                  <a:schemeClr val="tx1"/>
                </a:solidFill>
                <a:effectLst/>
                <a:uFillTx/>
                <a:sym typeface="Calibri"/>
              </a:rPr>
              <a:t>Pandonia</a:t>
            </a:r>
            <a:r>
              <a:rPr kumimoji="0" lang="en-US" sz="1400" i="0" u="none" strike="noStrike" cap="none" spc="0" normalizeH="0" dirty="0" smtClean="0">
                <a:ln>
                  <a:noFill/>
                </a:ln>
                <a:solidFill>
                  <a:schemeClr val="tx1"/>
                </a:solidFill>
                <a:effectLst/>
                <a:uFillTx/>
                <a:sym typeface="Calibri"/>
              </a:rPr>
              <a:t> Global Network (i.e. direct-sun spectrometers)</a:t>
            </a:r>
            <a:endParaRPr kumimoji="0" lang="nl-BE" sz="1400" i="0" u="none" strike="noStrike" cap="none" spc="0" normalizeH="0" baseline="0" dirty="0">
              <a:ln>
                <a:noFill/>
              </a:ln>
              <a:solidFill>
                <a:schemeClr val="tx1"/>
              </a:solidFill>
              <a:effectLst/>
              <a:uFillTx/>
              <a:sym typeface="Calibri"/>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8642" y="5344627"/>
            <a:ext cx="928843" cy="68642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2591" y="5309503"/>
            <a:ext cx="721549" cy="721549"/>
          </a:xfrm>
          <a:prstGeom prst="rect">
            <a:avLst/>
          </a:prstGeom>
        </p:spPr>
      </p:pic>
      <p:sp>
        <p:nvSpPr>
          <p:cNvPr id="12" name="Rectangle 11"/>
          <p:cNvSpPr/>
          <p:nvPr/>
        </p:nvSpPr>
        <p:spPr>
          <a:xfrm>
            <a:off x="4892598" y="6249391"/>
            <a:ext cx="7390528" cy="369332"/>
          </a:xfrm>
          <a:prstGeom prst="rect">
            <a:avLst/>
          </a:prstGeom>
        </p:spPr>
        <p:txBody>
          <a:bodyPr wrap="square">
            <a:spAutoFit/>
          </a:bodyPr>
          <a:lstStyle/>
          <a:p>
            <a:r>
              <a:rPr lang="en-US" sz="1600" dirty="0" err="1"/>
              <a:t>Verhoelst</a:t>
            </a:r>
            <a:r>
              <a:rPr lang="en-US" sz="1600" dirty="0"/>
              <a:t> et al. (2021): </a:t>
            </a:r>
            <a:r>
              <a:rPr lang="en-US" sz="1600" dirty="0">
                <a:hlinkClick r:id="rId7"/>
              </a:rPr>
              <a:t>https://amt.copernicus.org/articles/14/481/2021</a:t>
            </a:r>
            <a:r>
              <a:rPr lang="en-US" sz="1600" dirty="0" smtClean="0">
                <a:hlinkClick r:id="rId7"/>
              </a:rPr>
              <a:t>/</a:t>
            </a:r>
            <a:r>
              <a:rPr lang="en-US" dirty="0" smtClean="0"/>
              <a:t> </a:t>
            </a:r>
            <a:endParaRPr lang="en-US" dirty="0"/>
          </a:p>
        </p:txBody>
      </p:sp>
    </p:spTree>
    <p:extLst>
      <p:ext uri="{BB962C8B-B14F-4D97-AF65-F5344CB8AC3E}">
        <p14:creationId xmlns:p14="http://schemas.microsoft.com/office/powerpoint/2010/main" val="152833689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6716"/>
          <a:stretch/>
        </p:blipFill>
        <p:spPr>
          <a:xfrm>
            <a:off x="9321406" y="1304478"/>
            <a:ext cx="2808767" cy="5126035"/>
          </a:xfrm>
          <a:prstGeom prst="rect">
            <a:avLst/>
          </a:prstGeom>
        </p:spPr>
      </p:pic>
      <p:sp>
        <p:nvSpPr>
          <p:cNvPr id="11" name="Title 1"/>
          <p:cNvSpPr>
            <a:spLocks noGrp="1"/>
          </p:cNvSpPr>
          <p:nvPr>
            <p:ph type="title"/>
          </p:nvPr>
        </p:nvSpPr>
        <p:spPr>
          <a:xfrm>
            <a:off x="793414" y="0"/>
            <a:ext cx="10356111" cy="517451"/>
          </a:xfrm>
        </p:spPr>
        <p:txBody>
          <a:bodyPr anchor="t">
            <a:normAutofit fontScale="90000"/>
          </a:bodyPr>
          <a:lstStyle/>
          <a:p>
            <a:pPr algn="ctr"/>
            <a:r>
              <a:rPr lang="en-US" sz="2700" b="1" dirty="0"/>
              <a:t>Quality assessment of three years of Sentinel-5p TROPOMI </a:t>
            </a:r>
            <a:r>
              <a:rPr lang="en-US" sz="2700" b="1" dirty="0" smtClean="0"/>
              <a:t>NO</a:t>
            </a:r>
            <a:r>
              <a:rPr lang="en-US" sz="2700" b="1" baseline="-25000" dirty="0" smtClean="0"/>
              <a:t>2</a:t>
            </a:r>
            <a:r>
              <a:rPr lang="en-US" sz="2700" b="1" dirty="0" smtClean="0"/>
              <a:t> data</a:t>
            </a:r>
            <a:endParaRPr lang="en-GB" sz="1300" spc="-20" dirty="0"/>
          </a:p>
        </p:txBody>
      </p:sp>
      <p:sp>
        <p:nvSpPr>
          <p:cNvPr id="3" name="TextBox 2"/>
          <p:cNvSpPr txBox="1"/>
          <p:nvPr/>
        </p:nvSpPr>
        <p:spPr>
          <a:xfrm>
            <a:off x="835946" y="361515"/>
            <a:ext cx="1031358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nl-BE" sz="1300" dirty="0">
                <a:solidFill>
                  <a:srgbClr val="002060"/>
                </a:solidFill>
              </a:rPr>
              <a:t>Tijl </a:t>
            </a:r>
            <a:r>
              <a:rPr lang="nl-BE" sz="1300" dirty="0" smtClean="0">
                <a:solidFill>
                  <a:srgbClr val="002060"/>
                </a:solidFill>
              </a:rPr>
              <a:t>Verhoelst</a:t>
            </a:r>
            <a:r>
              <a:rPr lang="nl-BE" sz="1300" baseline="30000" dirty="0" smtClean="0">
                <a:solidFill>
                  <a:srgbClr val="002060"/>
                </a:solidFill>
              </a:rPr>
              <a:t>1</a:t>
            </a:r>
            <a:r>
              <a:rPr lang="nl-BE" sz="1300" dirty="0" smtClean="0">
                <a:solidFill>
                  <a:srgbClr val="002060"/>
                </a:solidFill>
              </a:rPr>
              <a:t>, </a:t>
            </a:r>
            <a:r>
              <a:rPr lang="nl-BE" sz="1300" dirty="0">
                <a:solidFill>
                  <a:srgbClr val="002060"/>
                </a:solidFill>
              </a:rPr>
              <a:t>Steven </a:t>
            </a:r>
            <a:r>
              <a:rPr lang="nl-BE" sz="1300" dirty="0" smtClean="0">
                <a:solidFill>
                  <a:srgbClr val="002060"/>
                </a:solidFill>
              </a:rPr>
              <a:t>Compernolle</a:t>
            </a:r>
            <a:r>
              <a:rPr lang="nl-BE" sz="1300" baseline="30000" dirty="0" smtClean="0">
                <a:solidFill>
                  <a:srgbClr val="002060"/>
                </a:solidFill>
              </a:rPr>
              <a:t>1</a:t>
            </a:r>
            <a:r>
              <a:rPr lang="nl-BE" sz="1300" dirty="0" smtClean="0">
                <a:solidFill>
                  <a:srgbClr val="002060"/>
                </a:solidFill>
              </a:rPr>
              <a:t>, </a:t>
            </a:r>
            <a:r>
              <a:rPr lang="nl-BE" sz="1300" dirty="0" err="1">
                <a:solidFill>
                  <a:srgbClr val="002060"/>
                </a:solidFill>
              </a:rPr>
              <a:t>Gaia</a:t>
            </a:r>
            <a:r>
              <a:rPr lang="nl-BE" sz="1300" dirty="0">
                <a:solidFill>
                  <a:srgbClr val="002060"/>
                </a:solidFill>
              </a:rPr>
              <a:t> </a:t>
            </a:r>
            <a:r>
              <a:rPr lang="nl-BE" sz="1300" dirty="0" smtClean="0">
                <a:solidFill>
                  <a:srgbClr val="002060"/>
                </a:solidFill>
              </a:rPr>
              <a:t>Pinardi</a:t>
            </a:r>
            <a:r>
              <a:rPr lang="nl-BE" sz="1300" baseline="30000" dirty="0" smtClean="0">
                <a:solidFill>
                  <a:srgbClr val="002060"/>
                </a:solidFill>
              </a:rPr>
              <a:t>1</a:t>
            </a:r>
            <a:r>
              <a:rPr lang="nl-BE" sz="1300" dirty="0" smtClean="0">
                <a:solidFill>
                  <a:srgbClr val="002060"/>
                </a:solidFill>
              </a:rPr>
              <a:t>, </a:t>
            </a:r>
            <a:r>
              <a:rPr lang="nl-BE" sz="1300" dirty="0">
                <a:solidFill>
                  <a:srgbClr val="002060"/>
                </a:solidFill>
              </a:rPr>
              <a:t>José </a:t>
            </a:r>
            <a:r>
              <a:rPr lang="nl-BE" sz="1300" dirty="0" smtClean="0">
                <a:solidFill>
                  <a:srgbClr val="002060"/>
                </a:solidFill>
              </a:rPr>
              <a:t>Granville</a:t>
            </a:r>
            <a:r>
              <a:rPr lang="nl-BE" sz="1300" baseline="30000" dirty="0" smtClean="0">
                <a:solidFill>
                  <a:srgbClr val="002060"/>
                </a:solidFill>
              </a:rPr>
              <a:t>1</a:t>
            </a:r>
            <a:r>
              <a:rPr lang="nl-BE" sz="1300" dirty="0" smtClean="0">
                <a:solidFill>
                  <a:srgbClr val="002060"/>
                </a:solidFill>
              </a:rPr>
              <a:t>, </a:t>
            </a:r>
            <a:r>
              <a:rPr lang="nl-BE" sz="1300" dirty="0">
                <a:solidFill>
                  <a:srgbClr val="002060"/>
                </a:solidFill>
              </a:rPr>
              <a:t>Jean-Christopher </a:t>
            </a:r>
            <a:r>
              <a:rPr lang="nl-BE" sz="1300" dirty="0" smtClean="0">
                <a:solidFill>
                  <a:srgbClr val="002060"/>
                </a:solidFill>
              </a:rPr>
              <a:t>Lambert</a:t>
            </a:r>
            <a:r>
              <a:rPr lang="nl-BE" sz="1300" baseline="30000" dirty="0" smtClean="0">
                <a:solidFill>
                  <a:srgbClr val="002060"/>
                </a:solidFill>
              </a:rPr>
              <a:t>1</a:t>
            </a:r>
            <a:r>
              <a:rPr lang="nl-BE" sz="1300" dirty="0" smtClean="0">
                <a:solidFill>
                  <a:srgbClr val="002060"/>
                </a:solidFill>
              </a:rPr>
              <a:t>, Kai-Uwe </a:t>
            </a:r>
            <a:r>
              <a:rPr lang="nl-BE" sz="1300" dirty="0">
                <a:solidFill>
                  <a:srgbClr val="002060"/>
                </a:solidFill>
              </a:rPr>
              <a:t>Eichmann</a:t>
            </a:r>
            <a:r>
              <a:rPr lang="nl-BE" sz="1300" baseline="30000" dirty="0">
                <a:solidFill>
                  <a:srgbClr val="002060"/>
                </a:solidFill>
              </a:rPr>
              <a:t>2</a:t>
            </a:r>
            <a:r>
              <a:rPr lang="nl-BE" sz="1300" dirty="0">
                <a:solidFill>
                  <a:srgbClr val="002060"/>
                </a:solidFill>
              </a:rPr>
              <a:t>, Henk </a:t>
            </a:r>
            <a:r>
              <a:rPr lang="nl-BE" sz="1300" dirty="0" smtClean="0">
                <a:solidFill>
                  <a:srgbClr val="002060"/>
                </a:solidFill>
              </a:rPr>
              <a:t>Eskes</a:t>
            </a:r>
            <a:r>
              <a:rPr lang="nl-BE" sz="1300" baseline="30000" dirty="0" smtClean="0">
                <a:solidFill>
                  <a:srgbClr val="002060"/>
                </a:solidFill>
              </a:rPr>
              <a:t>3</a:t>
            </a:r>
            <a:r>
              <a:rPr lang="nl-BE" sz="1300" dirty="0">
                <a:solidFill>
                  <a:srgbClr val="002060"/>
                </a:solidFill>
              </a:rPr>
              <a:t>, Sander Niemeijer</a:t>
            </a:r>
            <a:r>
              <a:rPr lang="nl-BE" sz="1300" baseline="30000" dirty="0">
                <a:solidFill>
                  <a:srgbClr val="002060"/>
                </a:solidFill>
              </a:rPr>
              <a:t>4</a:t>
            </a:r>
            <a:r>
              <a:rPr lang="nl-BE" sz="1300" dirty="0">
                <a:solidFill>
                  <a:srgbClr val="002060"/>
                </a:solidFill>
              </a:rPr>
              <a:t>, Ann Mari Fjæraa</a:t>
            </a:r>
            <a:r>
              <a:rPr lang="nl-BE" sz="1300" baseline="30000" dirty="0">
                <a:solidFill>
                  <a:srgbClr val="002060"/>
                </a:solidFill>
              </a:rPr>
              <a:t>5</a:t>
            </a:r>
            <a:r>
              <a:rPr lang="nl-BE" sz="1300" dirty="0">
                <a:solidFill>
                  <a:srgbClr val="002060"/>
                </a:solidFill>
              </a:rPr>
              <a:t>, Andrea Pazmino</a:t>
            </a:r>
            <a:r>
              <a:rPr lang="nl-BE" sz="1300" baseline="30000" dirty="0">
                <a:solidFill>
                  <a:srgbClr val="002060"/>
                </a:solidFill>
              </a:rPr>
              <a:t>6</a:t>
            </a:r>
            <a:r>
              <a:rPr lang="nl-BE" sz="1300" dirty="0">
                <a:solidFill>
                  <a:srgbClr val="002060"/>
                </a:solidFill>
              </a:rPr>
              <a:t>, </a:t>
            </a:r>
            <a:r>
              <a:rPr lang="nl-BE" sz="1300" dirty="0" smtClean="0">
                <a:solidFill>
                  <a:srgbClr val="002060"/>
                </a:solidFill>
              </a:rPr>
              <a:t>Ariane Bazureau</a:t>
            </a:r>
            <a:r>
              <a:rPr lang="nl-BE" sz="1300" baseline="30000" dirty="0" smtClean="0">
                <a:solidFill>
                  <a:srgbClr val="002060"/>
                </a:solidFill>
              </a:rPr>
              <a:t>6</a:t>
            </a:r>
            <a:r>
              <a:rPr lang="nl-BE" sz="1300" dirty="0">
                <a:solidFill>
                  <a:srgbClr val="002060"/>
                </a:solidFill>
              </a:rPr>
              <a:t>, Florence Goutail</a:t>
            </a:r>
            <a:r>
              <a:rPr lang="nl-BE" sz="1300" baseline="30000" dirty="0">
                <a:solidFill>
                  <a:srgbClr val="002060"/>
                </a:solidFill>
              </a:rPr>
              <a:t>6</a:t>
            </a:r>
            <a:r>
              <a:rPr lang="nl-BE" sz="1300" dirty="0">
                <a:solidFill>
                  <a:srgbClr val="002060"/>
                </a:solidFill>
              </a:rPr>
              <a:t>, Jean-Pierre Pommereau</a:t>
            </a:r>
            <a:r>
              <a:rPr lang="nl-BE" sz="1300" baseline="30000" dirty="0">
                <a:solidFill>
                  <a:srgbClr val="002060"/>
                </a:solidFill>
              </a:rPr>
              <a:t>6</a:t>
            </a:r>
            <a:r>
              <a:rPr lang="nl-BE" sz="1300" dirty="0">
                <a:solidFill>
                  <a:srgbClr val="002060"/>
                </a:solidFill>
              </a:rPr>
              <a:t>, </a:t>
            </a:r>
            <a:r>
              <a:rPr lang="nl-BE" sz="1300" dirty="0" smtClean="0">
                <a:solidFill>
                  <a:srgbClr val="002060"/>
                </a:solidFill>
              </a:rPr>
              <a:t> Alexander </a:t>
            </a:r>
            <a:r>
              <a:rPr lang="nl-BE" sz="1300" dirty="0">
                <a:solidFill>
                  <a:srgbClr val="002060"/>
                </a:solidFill>
              </a:rPr>
              <a:t>Cede</a:t>
            </a:r>
            <a:r>
              <a:rPr lang="nl-BE" sz="1300" baseline="30000" dirty="0">
                <a:solidFill>
                  <a:srgbClr val="002060"/>
                </a:solidFill>
              </a:rPr>
              <a:t>7,8</a:t>
            </a:r>
            <a:r>
              <a:rPr lang="nl-BE" sz="1300" dirty="0">
                <a:solidFill>
                  <a:srgbClr val="002060"/>
                </a:solidFill>
              </a:rPr>
              <a:t>, </a:t>
            </a:r>
            <a:r>
              <a:rPr lang="nl-BE" sz="1300" dirty="0" err="1">
                <a:solidFill>
                  <a:srgbClr val="002060"/>
                </a:solidFill>
              </a:rPr>
              <a:t>and</a:t>
            </a:r>
            <a:r>
              <a:rPr lang="nl-BE" sz="1300" dirty="0">
                <a:solidFill>
                  <a:srgbClr val="002060"/>
                </a:solidFill>
              </a:rPr>
              <a:t> </a:t>
            </a:r>
            <a:r>
              <a:rPr lang="nl-BE" sz="1300" dirty="0" smtClean="0">
                <a:solidFill>
                  <a:srgbClr val="002060"/>
                </a:solidFill>
              </a:rPr>
              <a:t>Martin Tiefengraber</a:t>
            </a:r>
            <a:r>
              <a:rPr lang="nl-BE" sz="1300" baseline="30000" dirty="0" smtClean="0">
                <a:solidFill>
                  <a:srgbClr val="002060"/>
                </a:solidFill>
              </a:rPr>
              <a:t>8  </a:t>
            </a:r>
          </a:p>
          <a:p>
            <a:pPr algn="ctr"/>
            <a:r>
              <a:rPr lang="nl-BE" sz="1200" dirty="0" smtClean="0"/>
              <a:t>(1) BIRA-IASB, (2) IUP, (3) KNMI, (4) s[&amp;]t, (5) EVDC (NILU), (6) CNRS-LATMOS, (7) NASA GSFC, (8) </a:t>
            </a:r>
            <a:r>
              <a:rPr lang="nl-BE" sz="1200" dirty="0" err="1" smtClean="0"/>
              <a:t>Luftblick</a:t>
            </a:r>
            <a:r>
              <a:rPr lang="nl-BE" sz="1200" dirty="0"/>
              <a:t> </a:t>
            </a:r>
            <a:r>
              <a:rPr lang="nl-BE" sz="1200" dirty="0" smtClean="0"/>
              <a:t>&amp; Uni. Of Innsbruck </a:t>
            </a:r>
            <a:r>
              <a:rPr lang="nl-BE" dirty="0" smtClean="0"/>
              <a:t> </a:t>
            </a:r>
            <a:endParaRPr kumimoji="0" lang="nl-BE" sz="1800" b="0" i="0" u="none" strike="noStrike" cap="none" spc="0" normalizeH="0" baseline="30000" dirty="0">
              <a:ln>
                <a:noFill/>
              </a:ln>
              <a:solidFill>
                <a:srgbClr val="000000"/>
              </a:solidFill>
              <a:effectLst/>
              <a:uFillTx/>
              <a:sym typeface="Calibri"/>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6556"/>
          <a:stretch/>
        </p:blipFill>
        <p:spPr>
          <a:xfrm>
            <a:off x="3506858" y="1311566"/>
            <a:ext cx="2993729" cy="5185031"/>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5235"/>
          <a:stretch/>
        </p:blipFill>
        <p:spPr>
          <a:xfrm>
            <a:off x="6533145" y="1311566"/>
            <a:ext cx="2788261" cy="5126035"/>
          </a:xfrm>
          <a:prstGeom prst="rect">
            <a:avLst/>
          </a:prstGeom>
        </p:spPr>
      </p:pic>
      <p:sp>
        <p:nvSpPr>
          <p:cNvPr id="9" name="TextBox 8"/>
          <p:cNvSpPr txBox="1"/>
          <p:nvPr/>
        </p:nvSpPr>
        <p:spPr>
          <a:xfrm>
            <a:off x="163033" y="1263328"/>
            <a:ext cx="2572693" cy="830995"/>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kumimoji="0" lang="en-US" sz="1600" b="0" i="0" u="none" strike="noStrike" cap="none" spc="0" normalizeH="0" baseline="0" dirty="0" smtClean="0">
                <a:ln>
                  <a:noFill/>
                </a:ln>
                <a:solidFill>
                  <a:srgbClr val="000000"/>
                </a:solidFill>
                <a:effectLst/>
                <a:uFillTx/>
                <a:latin typeface="+mn-lt"/>
                <a:ea typeface="+mn-ea"/>
                <a:cs typeface="+mn-cs"/>
                <a:sym typeface="Calibri"/>
              </a:rPr>
              <a:t>Comprehensive</a:t>
            </a:r>
            <a:r>
              <a:rPr kumimoji="0" lang="en-US" sz="1600" b="0" i="0" u="none" strike="noStrike" cap="none" spc="0" normalizeH="0" dirty="0" smtClean="0">
                <a:ln>
                  <a:noFill/>
                </a:ln>
                <a:solidFill>
                  <a:srgbClr val="000000"/>
                </a:solidFill>
                <a:effectLst/>
                <a:uFillTx/>
                <a:latin typeface="+mn-lt"/>
                <a:ea typeface="+mn-ea"/>
                <a:cs typeface="+mn-cs"/>
                <a:sym typeface="Calibri"/>
              </a:rPr>
              <a:t> and homogeneous effort by MPC and AO team NIDFORVAL</a:t>
            </a:r>
          </a:p>
        </p:txBody>
      </p:sp>
      <p:sp>
        <p:nvSpPr>
          <p:cNvPr id="36" name="TextBox 35"/>
          <p:cNvSpPr txBox="1"/>
          <p:nvPr/>
        </p:nvSpPr>
        <p:spPr>
          <a:xfrm>
            <a:off x="159493" y="2167094"/>
            <a:ext cx="3260651" cy="4170370"/>
          </a:xfrm>
          <a:prstGeom prst="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7800" marR="0" indent="-17780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kumimoji="0" lang="en-US" sz="1600" b="0" i="0" u="none" strike="noStrike" cap="none" spc="0" normalizeH="0" baseline="0" dirty="0" smtClean="0">
                <a:ln>
                  <a:noFill/>
                </a:ln>
                <a:solidFill>
                  <a:srgbClr val="000000"/>
                </a:solidFill>
                <a:effectLst/>
                <a:uFillTx/>
                <a:latin typeface="+mn-lt"/>
                <a:ea typeface="+mn-ea"/>
                <a:cs typeface="+mn-cs"/>
                <a:sym typeface="Calibri"/>
              </a:rPr>
              <a:t>Stratosphere: minor negative mean diff</a:t>
            </a:r>
            <a:r>
              <a:rPr lang="en-US" sz="1600" dirty="0" smtClean="0"/>
              <a:t>erence (&lt;7%)</a:t>
            </a:r>
          </a:p>
          <a:p>
            <a:pPr marL="177800" marR="0" indent="-17780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lang="en-US" sz="1600" dirty="0" smtClean="0"/>
              <a:t>Troposphere: -30% mean difference (</a:t>
            </a:r>
            <a:r>
              <a:rPr lang="en-US" sz="1600" u="sng" dirty="0" smtClean="0"/>
              <a:t>multiplicative</a:t>
            </a:r>
            <a:r>
              <a:rPr lang="en-US" sz="1600" dirty="0" smtClean="0"/>
              <a:t> w.r.t. </a:t>
            </a:r>
            <a:r>
              <a:rPr lang="en-US" sz="1600" dirty="0" err="1" smtClean="0"/>
              <a:t>tropo</a:t>
            </a:r>
            <a:r>
              <a:rPr lang="en-US" sz="1600" dirty="0" smtClean="0"/>
              <a:t> column)</a:t>
            </a:r>
          </a:p>
          <a:p>
            <a:pPr marL="177800" marR="0" indent="-17780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lang="en-US" sz="1600" dirty="0" smtClean="0"/>
              <a:t>Total: -20% mean difference at sites with significant tropospheric column</a:t>
            </a:r>
          </a:p>
          <a:p>
            <a:pPr marL="177800" marR="0" indent="-17780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lang="en-US" sz="1600" dirty="0"/>
              <a:t>v</a:t>
            </a:r>
            <a:r>
              <a:rPr lang="en-US" sz="1600" dirty="0" smtClean="0"/>
              <a:t>1.4 tends to increase tropospheric columns at polluted sites, reducing the bias and improving consistency with OMI (see also van Geffen et al., this session, and </a:t>
            </a:r>
            <a:r>
              <a:rPr lang="en-US" sz="1600" dirty="0" err="1" smtClean="0"/>
              <a:t>Eskes</a:t>
            </a:r>
            <a:r>
              <a:rPr lang="en-US" sz="1600" dirty="0" smtClean="0"/>
              <a:t> et al., AMT in prep., 2021)</a:t>
            </a:r>
          </a:p>
          <a:p>
            <a:pPr marL="177800" marR="0" indent="-17780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lang="en-US" sz="1600" dirty="0" smtClean="0"/>
              <a:t>NRTI and OFFL are on average very consistent (&lt;2% difference)</a:t>
            </a:r>
          </a:p>
        </p:txBody>
      </p:sp>
      <p:sp>
        <p:nvSpPr>
          <p:cNvPr id="15" name="TextBox 14"/>
          <p:cNvSpPr txBox="1"/>
          <p:nvPr/>
        </p:nvSpPr>
        <p:spPr>
          <a:xfrm>
            <a:off x="4297764" y="1281493"/>
            <a:ext cx="2034363" cy="3693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err="1" smtClean="0">
                <a:ln>
                  <a:noFill/>
                </a:ln>
                <a:solidFill>
                  <a:srgbClr val="0070C0"/>
                </a:solidFill>
                <a:effectLst/>
                <a:uFillTx/>
                <a:latin typeface="+mn-lt"/>
                <a:ea typeface="+mn-ea"/>
                <a:cs typeface="+mn-cs"/>
                <a:sym typeface="Calibri"/>
              </a:rPr>
              <a:t>Strato</a:t>
            </a:r>
            <a:r>
              <a:rPr kumimoji="0" lang="en-US" sz="1800" b="1" i="0" u="none" strike="noStrike" cap="none" spc="0" normalizeH="0" baseline="0" dirty="0" smtClean="0">
                <a:ln>
                  <a:noFill/>
                </a:ln>
                <a:solidFill>
                  <a:srgbClr val="0070C0"/>
                </a:solidFill>
                <a:effectLst/>
                <a:uFillTx/>
                <a:latin typeface="+mn-lt"/>
                <a:ea typeface="+mn-ea"/>
                <a:cs typeface="+mn-cs"/>
                <a:sym typeface="Calibri"/>
              </a:rPr>
              <a:t>: 26 ZSL-DOAS</a:t>
            </a:r>
            <a:endParaRPr kumimoji="0" lang="nl-BE" sz="1800" b="1" i="0" u="none" strike="noStrike" cap="none" spc="0" normalizeH="0" baseline="0" dirty="0">
              <a:ln>
                <a:noFill/>
              </a:ln>
              <a:solidFill>
                <a:srgbClr val="0070C0"/>
              </a:solidFill>
              <a:effectLst/>
              <a:uFillTx/>
              <a:latin typeface="+mn-lt"/>
              <a:ea typeface="+mn-ea"/>
              <a:cs typeface="+mn-cs"/>
              <a:sym typeface="Calibri"/>
            </a:endParaRPr>
          </a:p>
        </p:txBody>
      </p:sp>
      <p:sp>
        <p:nvSpPr>
          <p:cNvPr id="37" name="TextBox 36"/>
          <p:cNvSpPr txBox="1"/>
          <p:nvPr/>
        </p:nvSpPr>
        <p:spPr>
          <a:xfrm>
            <a:off x="7131905" y="1281493"/>
            <a:ext cx="2189501" cy="3693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err="1" smtClean="0">
                <a:ln>
                  <a:noFill/>
                </a:ln>
                <a:solidFill>
                  <a:srgbClr val="0070C0"/>
                </a:solidFill>
                <a:effectLst/>
                <a:uFillTx/>
                <a:latin typeface="+mn-lt"/>
                <a:ea typeface="+mn-ea"/>
                <a:cs typeface="+mn-cs"/>
                <a:sym typeface="Calibri"/>
              </a:rPr>
              <a:t>Tropo</a:t>
            </a:r>
            <a:r>
              <a:rPr kumimoji="0" lang="en-US" sz="1800" b="1" i="0" u="none" strike="noStrike" cap="none" spc="0" normalizeH="0" baseline="0" dirty="0" smtClean="0">
                <a:ln>
                  <a:noFill/>
                </a:ln>
                <a:solidFill>
                  <a:srgbClr val="0070C0"/>
                </a:solidFill>
                <a:effectLst/>
                <a:uFillTx/>
                <a:latin typeface="+mn-lt"/>
                <a:ea typeface="+mn-ea"/>
                <a:cs typeface="+mn-cs"/>
                <a:sym typeface="Calibri"/>
              </a:rPr>
              <a:t>: 25 MAX-DOAS</a:t>
            </a:r>
            <a:endParaRPr kumimoji="0" lang="nl-BE" sz="1800" b="1" i="0" u="none" strike="noStrike" cap="none" spc="0" normalizeH="0" baseline="0" dirty="0">
              <a:ln>
                <a:noFill/>
              </a:ln>
              <a:solidFill>
                <a:srgbClr val="0070C0"/>
              </a:solidFill>
              <a:effectLst/>
              <a:uFillTx/>
              <a:latin typeface="+mn-lt"/>
              <a:ea typeface="+mn-ea"/>
              <a:cs typeface="+mn-cs"/>
              <a:sym typeface="Calibri"/>
            </a:endParaRPr>
          </a:p>
        </p:txBody>
      </p:sp>
      <p:sp>
        <p:nvSpPr>
          <p:cNvPr id="38" name="TextBox 37"/>
          <p:cNvSpPr txBox="1"/>
          <p:nvPr/>
        </p:nvSpPr>
        <p:spPr>
          <a:xfrm>
            <a:off x="10017826" y="1290371"/>
            <a:ext cx="2121653" cy="3693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70C0"/>
                </a:solidFill>
                <a:effectLst/>
                <a:uFillTx/>
                <a:latin typeface="+mn-lt"/>
                <a:ea typeface="+mn-ea"/>
                <a:cs typeface="+mn-cs"/>
                <a:sym typeface="Calibri"/>
              </a:rPr>
              <a:t>Total: 30 Pandora’s</a:t>
            </a:r>
            <a:endParaRPr kumimoji="0" lang="nl-BE" sz="1800" b="1" i="0" u="none" strike="noStrike" cap="none" spc="0" normalizeH="0" baseline="0" dirty="0">
              <a:ln>
                <a:noFill/>
              </a:ln>
              <a:solidFill>
                <a:srgbClr val="0070C0"/>
              </a:solidFill>
              <a:effectLst/>
              <a:uFillTx/>
              <a:latin typeface="+mn-lt"/>
              <a:ea typeface="+mn-ea"/>
              <a:cs typeface="+mn-cs"/>
              <a:sym typeface="Calibri"/>
            </a:endParaRPr>
          </a:p>
        </p:txBody>
      </p:sp>
      <p:pic>
        <p:nvPicPr>
          <p:cNvPr id="39" name="Picture 38" descr="D:\Users\daanh\Documents\work\conferences\20160904_qos\strato_trend\figs\logo-bira_iasb-2010.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1246"/>
          <a:stretch/>
        </p:blipFill>
        <p:spPr bwMode="auto">
          <a:xfrm>
            <a:off x="126037" y="87611"/>
            <a:ext cx="624813" cy="72649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7748735" y="1680896"/>
            <a:ext cx="281940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000000"/>
                </a:solidFill>
                <a:effectLst/>
                <a:uFillTx/>
                <a:latin typeface="+mn-lt"/>
                <a:ea typeface="+mn-ea"/>
                <a:cs typeface="+mn-cs"/>
                <a:sym typeface="Calibri"/>
              </a:rPr>
              <a:t>Up to v1.3  </a:t>
            </a:r>
          </a:p>
          <a:p>
            <a:pPr marL="0" marR="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33FF33"/>
                </a:solidFill>
                <a:effectLst/>
                <a:uFillTx/>
                <a:latin typeface="+mn-lt"/>
                <a:ea typeface="+mn-ea"/>
                <a:cs typeface="+mn-cs"/>
                <a:sym typeface="Calibri"/>
              </a:rPr>
              <a:t>From v1.4</a:t>
            </a:r>
            <a:endParaRPr kumimoji="0" lang="nl-BE" sz="2000" b="1" i="0" u="none" strike="noStrike" cap="none" spc="0" normalizeH="0" baseline="0" dirty="0">
              <a:ln>
                <a:noFill/>
              </a:ln>
              <a:solidFill>
                <a:srgbClr val="33FF33"/>
              </a:solidFill>
              <a:effectLst/>
              <a:uFillTx/>
              <a:latin typeface="+mn-lt"/>
              <a:ea typeface="+mn-ea"/>
              <a:cs typeface="+mn-cs"/>
              <a:sym typeface="Calibri"/>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5430" y="5321659"/>
            <a:ext cx="683591" cy="505181"/>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8101" y="5321659"/>
            <a:ext cx="683591" cy="505181"/>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10983" y="5232880"/>
            <a:ext cx="593959" cy="593959"/>
          </a:xfrm>
          <a:prstGeom prst="rect">
            <a:avLst/>
          </a:prstGeom>
        </p:spPr>
      </p:pic>
      <p:cxnSp>
        <p:nvCxnSpPr>
          <p:cNvPr id="44" name="Straight Arrow Connector 43"/>
          <p:cNvCxnSpPr/>
          <p:nvPr/>
        </p:nvCxnSpPr>
        <p:spPr>
          <a:xfrm>
            <a:off x="3077183" y="2517464"/>
            <a:ext cx="1450429" cy="0"/>
          </a:xfrm>
          <a:prstGeom prst="straightConnector1">
            <a:avLst/>
          </a:prstGeom>
          <a:noFill/>
          <a:ln w="85725" cap="flat">
            <a:solidFill>
              <a:schemeClr val="accent1">
                <a:alpha val="48000"/>
              </a:schemeClr>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p:cNvCxnSpPr/>
          <p:nvPr/>
        </p:nvCxnSpPr>
        <p:spPr>
          <a:xfrm flipV="1">
            <a:off x="3077183" y="3119996"/>
            <a:ext cx="4532713" cy="11507"/>
          </a:xfrm>
          <a:prstGeom prst="straightConnector1">
            <a:avLst/>
          </a:prstGeom>
          <a:noFill/>
          <a:ln w="85725" cap="flat">
            <a:solidFill>
              <a:schemeClr val="accent1">
                <a:alpha val="48000"/>
              </a:schemeClr>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7" name="Straight Arrow Connector 46"/>
          <p:cNvCxnSpPr/>
          <p:nvPr/>
        </p:nvCxnSpPr>
        <p:spPr>
          <a:xfrm flipV="1">
            <a:off x="3077183" y="3691550"/>
            <a:ext cx="7409998" cy="43451"/>
          </a:xfrm>
          <a:prstGeom prst="straightConnector1">
            <a:avLst/>
          </a:prstGeom>
          <a:noFill/>
          <a:ln w="85725" cap="flat">
            <a:solidFill>
              <a:schemeClr val="accent1">
                <a:alpha val="48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 name="TextBox 6"/>
          <p:cNvSpPr txBox="1"/>
          <p:nvPr/>
        </p:nvSpPr>
        <p:spPr>
          <a:xfrm>
            <a:off x="5662872" y="3876598"/>
            <a:ext cx="780458"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chemeClr val="tx1"/>
                </a:solidFill>
                <a:effectLst/>
                <a:uFillTx/>
                <a:sym typeface="Calibri"/>
              </a:rPr>
              <a:t>SAOZ</a:t>
            </a:r>
          </a:p>
          <a:p>
            <a:pPr marL="0" marR="0" indent="0" algn="ctr" defTabSz="914400" rtl="0" fontAlgn="auto" latinLnBrk="0" hangingPunct="0">
              <a:lnSpc>
                <a:spcPct val="100000"/>
              </a:lnSpc>
              <a:spcBef>
                <a:spcPts val="0"/>
              </a:spcBef>
              <a:spcAft>
                <a:spcPts val="0"/>
              </a:spcAft>
              <a:buClrTx/>
              <a:buSzTx/>
              <a:buFontTx/>
              <a:buNone/>
              <a:tabLst/>
            </a:pPr>
            <a:r>
              <a:rPr lang="en-US" sz="1200" b="1" dirty="0" smtClean="0">
                <a:solidFill>
                  <a:srgbClr val="1D1DFF"/>
                </a:solidFill>
              </a:rPr>
              <a:t>Other ZSL-DOAS</a:t>
            </a:r>
          </a:p>
          <a:p>
            <a:pPr marL="0" marR="0" indent="0" algn="ctr" defTabSz="914400" rtl="0" fontAlgn="auto" latinLnBrk="0" hangingPunct="0">
              <a:lnSpc>
                <a:spcPct val="100000"/>
              </a:lnSpc>
              <a:spcBef>
                <a:spcPts val="0"/>
              </a:spcBef>
              <a:spcAft>
                <a:spcPts val="0"/>
              </a:spcAft>
              <a:buClrTx/>
              <a:buSzTx/>
              <a:buFontTx/>
              <a:buNone/>
              <a:tabLst/>
            </a:pPr>
            <a:r>
              <a:rPr lang="en-US" sz="1200" b="1" dirty="0" smtClean="0">
                <a:solidFill>
                  <a:srgbClr val="FD2D2D"/>
                </a:solidFill>
              </a:rPr>
              <a:t>Mountain PGN</a:t>
            </a:r>
          </a:p>
          <a:p>
            <a:pPr marL="0" marR="0" indent="0" algn="l" defTabSz="914400" rtl="0" fontAlgn="auto" latinLnBrk="0" hangingPunct="0">
              <a:lnSpc>
                <a:spcPct val="100000"/>
              </a:lnSpc>
              <a:spcBef>
                <a:spcPts val="0"/>
              </a:spcBef>
              <a:spcAft>
                <a:spcPts val="0"/>
              </a:spcAft>
              <a:buClrTx/>
              <a:buSzTx/>
              <a:buFontTx/>
              <a:buNone/>
              <a:tabLst/>
            </a:pPr>
            <a:endParaRPr lang="en-US" dirty="0" smtClean="0"/>
          </a:p>
          <a:p>
            <a:pPr marL="0" marR="0" indent="0" algn="l" defTabSz="914400" rtl="0" fontAlgn="auto" latinLnBrk="0" hangingPunct="0">
              <a:lnSpc>
                <a:spcPct val="100000"/>
              </a:lnSpc>
              <a:spcBef>
                <a:spcPts val="0"/>
              </a:spcBef>
              <a:spcAft>
                <a:spcPts val="0"/>
              </a:spcAft>
              <a:buClrTx/>
              <a:buSzTx/>
              <a:buFontTx/>
              <a:buNone/>
              <a:tabLst/>
            </a:pPr>
            <a:endParaRPr kumimoji="0" lang="nl-BE" sz="1800" b="0" i="0" u="none" strike="noStrike" cap="none" spc="0" normalizeH="0" baseline="0" dirty="0">
              <a:ln>
                <a:noFill/>
              </a:ln>
              <a:solidFill>
                <a:srgbClr val="000000"/>
              </a:solidFill>
              <a:effectLst/>
              <a:uFillTx/>
              <a:latin typeface="+mn-lt"/>
              <a:ea typeface="+mn-ea"/>
              <a:cs typeface="+mn-cs"/>
              <a:sym typeface="Calibri"/>
            </a:endParaRPr>
          </a:p>
        </p:txBody>
      </p:sp>
      <p:sp>
        <p:nvSpPr>
          <p:cNvPr id="8" name="Rectangle 7"/>
          <p:cNvSpPr/>
          <p:nvPr/>
        </p:nvSpPr>
        <p:spPr>
          <a:xfrm>
            <a:off x="4892598" y="6249391"/>
            <a:ext cx="7390528" cy="369332"/>
          </a:xfrm>
          <a:prstGeom prst="rect">
            <a:avLst/>
          </a:prstGeom>
        </p:spPr>
        <p:txBody>
          <a:bodyPr wrap="square">
            <a:spAutoFit/>
          </a:bodyPr>
          <a:lstStyle/>
          <a:p>
            <a:r>
              <a:rPr lang="en-US" sz="1600" dirty="0" err="1"/>
              <a:t>Verhoelst</a:t>
            </a:r>
            <a:r>
              <a:rPr lang="en-US" sz="1600" dirty="0"/>
              <a:t> et al. (2021): </a:t>
            </a:r>
            <a:r>
              <a:rPr lang="en-US" sz="1600" dirty="0">
                <a:hlinkClick r:id="rId9"/>
              </a:rPr>
              <a:t>https://amt.copernicus.org/articles/14/481/2021</a:t>
            </a:r>
            <a:r>
              <a:rPr lang="en-US" sz="1600" dirty="0" smtClean="0">
                <a:hlinkClick r:id="rId9"/>
              </a:rPr>
              <a:t>/</a:t>
            </a:r>
            <a:r>
              <a:rPr lang="en-US" dirty="0" smtClean="0"/>
              <a:t> </a:t>
            </a:r>
            <a:endParaRPr lang="en-US" dirty="0"/>
          </a:p>
        </p:txBody>
      </p:sp>
    </p:spTree>
    <p:extLst>
      <p:ext uri="{BB962C8B-B14F-4D97-AF65-F5344CB8AC3E}">
        <p14:creationId xmlns:p14="http://schemas.microsoft.com/office/powerpoint/2010/main" val="246319770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84" y="4293645"/>
            <a:ext cx="3647002" cy="2243484"/>
          </a:xfrm>
          <a:prstGeom prst="rect">
            <a:avLst/>
          </a:prstGeom>
        </p:spPr>
      </p:pic>
      <p:pic>
        <p:nvPicPr>
          <p:cNvPr id="9" name="Picture 8" descr="C:\Users\isad\Documents\My Work\Molecules\HCHO\My Papers\Desmedt\2020\Year_grids\OMI_TROPOMI_VCD_clear_OS_2019_REGIONS_DIFF.jpg"/>
          <p:cNvPicPr/>
          <p:nvPr/>
        </p:nvPicPr>
        <p:blipFill rotWithShape="1">
          <a:blip r:embed="rId4" cstate="print">
            <a:extLst>
              <a:ext uri="{28A0092B-C50C-407E-A947-70E740481C1C}">
                <a14:useLocalDpi xmlns:a14="http://schemas.microsoft.com/office/drawing/2010/main" val="0"/>
              </a:ext>
            </a:extLst>
          </a:blip>
          <a:srcRect b="34370"/>
          <a:stretch/>
        </p:blipFill>
        <p:spPr bwMode="auto">
          <a:xfrm>
            <a:off x="595105" y="1298708"/>
            <a:ext cx="3637532" cy="2994937"/>
          </a:xfrm>
          <a:prstGeom prst="rect">
            <a:avLst/>
          </a:prstGeom>
          <a:noFill/>
          <a:ln>
            <a:noFill/>
          </a:ln>
        </p:spPr>
      </p:pic>
      <p:pic>
        <p:nvPicPr>
          <p:cNvPr id="10" name="Picture 9" descr="W:\data\SATELLITE\S5P\TROPOMI\L2\Scientific\HCHO\BIRA_DLR_ESA_MERGED_OFL_HR_MAPS\OVP\STATIONS\plots\GB\HCHO_VCD_clear_TROPOMI_GB_020_DM_Mex0_13h.jpg"/>
          <p:cNvPicPr/>
          <p:nvPr/>
        </p:nvPicPr>
        <p:blipFill rotWithShape="1">
          <a:blip r:embed="rId5" cstate="print">
            <a:extLst>
              <a:ext uri="{28A0092B-C50C-407E-A947-70E740481C1C}">
                <a14:useLocalDpi xmlns:a14="http://schemas.microsoft.com/office/drawing/2010/main" val="0"/>
              </a:ext>
            </a:extLst>
          </a:blip>
          <a:srcRect b="48824"/>
          <a:stretch/>
        </p:blipFill>
        <p:spPr bwMode="auto">
          <a:xfrm>
            <a:off x="7233091" y="507660"/>
            <a:ext cx="4939515" cy="1620768"/>
          </a:xfrm>
          <a:prstGeom prst="rect">
            <a:avLst/>
          </a:prstGeom>
          <a:noFill/>
          <a:ln>
            <a:noFill/>
          </a:ln>
          <a:extLst>
            <a:ext uri="{53640926-AAD7-44D8-BBD7-CCE9431645EC}">
              <a14:shadowObscured xmlns:a14="http://schemas.microsoft.com/office/drawing/2010/main"/>
            </a:ext>
          </a:extLst>
        </p:spPr>
      </p:pic>
      <p:pic>
        <p:nvPicPr>
          <p:cNvPr id="11" name="Picture 10" descr="W:\data\SATELLITE\S5P\TROPOMI\L2\Scientific\HCHO\BIRA_DLR_ESA_MERGED_OFL_HR_MAPS\OVP\STATIONS\plots\GB\HCHO_VCD_clear_OMI_GB_020_DM_Mex0_13h.jpg"/>
          <p:cNvPicPr/>
          <p:nvPr/>
        </p:nvPicPr>
        <p:blipFill rotWithShape="1">
          <a:blip r:embed="rId6" cstate="print">
            <a:extLst>
              <a:ext uri="{28A0092B-C50C-407E-A947-70E740481C1C}">
                <a14:useLocalDpi xmlns:a14="http://schemas.microsoft.com/office/drawing/2010/main" val="0"/>
              </a:ext>
            </a:extLst>
          </a:blip>
          <a:srcRect t="18190" b="46950"/>
          <a:stretch/>
        </p:blipFill>
        <p:spPr bwMode="auto">
          <a:xfrm>
            <a:off x="7233091" y="2214776"/>
            <a:ext cx="4939516" cy="1038863"/>
          </a:xfrm>
          <a:prstGeom prst="rect">
            <a:avLst/>
          </a:prstGeom>
          <a:noFill/>
          <a:ln>
            <a:noFill/>
          </a:ln>
          <a:extLst>
            <a:ext uri="{53640926-AAD7-44D8-BBD7-CCE9431645EC}">
              <a14:shadowObscured xmlns:a14="http://schemas.microsoft.com/office/drawing/2010/main"/>
            </a:ext>
          </a:extLst>
        </p:spPr>
      </p:pic>
      <p:pic>
        <p:nvPicPr>
          <p:cNvPr id="12" name="Picture 11" descr="C:\Users\isad\Documents\My Work\Molecules\HCHO\My Papers\Desmedt\2020\plots_GB_comp\13h\Correl_TROPOMI_MD_020_MM_Mex0_13h_correl.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6658" y="3525548"/>
            <a:ext cx="4013102" cy="2894042"/>
          </a:xfrm>
          <a:prstGeom prst="rect">
            <a:avLst/>
          </a:prstGeom>
          <a:noFill/>
          <a:ln>
            <a:noFill/>
          </a:ln>
        </p:spPr>
      </p:pic>
      <p:sp>
        <p:nvSpPr>
          <p:cNvPr id="14" name="TextBox 13"/>
          <p:cNvSpPr txBox="1"/>
          <p:nvPr/>
        </p:nvSpPr>
        <p:spPr>
          <a:xfrm>
            <a:off x="818541" y="5822561"/>
            <a:ext cx="154625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400" b="1" i="0" u="none" strike="noStrike" cap="none" spc="0" normalizeH="0" baseline="0" dirty="0" smtClean="0">
                <a:ln>
                  <a:noFill/>
                </a:ln>
                <a:solidFill>
                  <a:srgbClr val="FF00FF"/>
                </a:solidFill>
                <a:effectLst/>
                <a:uFillTx/>
                <a:latin typeface="+mn-lt"/>
                <a:ea typeface="+mn-ea"/>
                <a:cs typeface="+mn-cs"/>
                <a:sym typeface="Calibri"/>
              </a:rPr>
              <a:t>18 MAX-DOAS sites</a:t>
            </a:r>
            <a:endParaRPr kumimoji="0" lang="en-US" sz="1400" b="1" i="0" u="none" strike="noStrike" cap="none" spc="0" normalizeH="0" baseline="0" dirty="0">
              <a:ln>
                <a:noFill/>
              </a:ln>
              <a:solidFill>
                <a:srgbClr val="FF00FF"/>
              </a:solidFill>
              <a:effectLst/>
              <a:uFillTx/>
              <a:latin typeface="+mn-lt"/>
              <a:ea typeface="+mn-ea"/>
              <a:cs typeface="+mn-cs"/>
              <a:sym typeface="Calibri"/>
            </a:endParaRPr>
          </a:p>
        </p:txBody>
      </p:sp>
      <p:sp>
        <p:nvSpPr>
          <p:cNvPr id="15" name="TextBox 14"/>
          <p:cNvSpPr txBox="1"/>
          <p:nvPr/>
        </p:nvSpPr>
        <p:spPr>
          <a:xfrm>
            <a:off x="601037" y="2387449"/>
            <a:ext cx="51071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800" b="1" i="0" u="none" strike="noStrike" cap="none" spc="0" normalizeH="0" baseline="0" dirty="0" smtClean="0">
                <a:ln>
                  <a:noFill/>
                </a:ln>
                <a:solidFill>
                  <a:srgbClr val="000000"/>
                </a:solidFill>
                <a:effectLst/>
                <a:uFillTx/>
                <a:latin typeface="+mn-lt"/>
                <a:ea typeface="+mn-ea"/>
                <a:cs typeface="+mn-cs"/>
                <a:sym typeface="Calibri"/>
              </a:rPr>
              <a:t>OMI</a:t>
            </a:r>
            <a:endParaRPr kumimoji="0" lang="en-US" sz="1800" b="1" i="0" u="none" strike="noStrike" cap="none" spc="0" normalizeH="0" baseline="0" dirty="0">
              <a:ln>
                <a:noFill/>
              </a:ln>
              <a:solidFill>
                <a:srgbClr val="000000"/>
              </a:solidFill>
              <a:effectLst/>
              <a:uFillTx/>
              <a:latin typeface="+mn-lt"/>
              <a:ea typeface="+mn-ea"/>
              <a:cs typeface="+mn-cs"/>
              <a:sym typeface="Calibri"/>
            </a:endParaRPr>
          </a:p>
        </p:txBody>
      </p:sp>
      <p:sp>
        <p:nvSpPr>
          <p:cNvPr id="16" name="TextBox 15"/>
          <p:cNvSpPr txBox="1"/>
          <p:nvPr/>
        </p:nvSpPr>
        <p:spPr>
          <a:xfrm>
            <a:off x="595105" y="3886852"/>
            <a:ext cx="103329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800" b="1" i="0" u="none" strike="noStrike" cap="none" spc="0" normalizeH="0" baseline="0" dirty="0" smtClean="0">
                <a:ln>
                  <a:noFill/>
                </a:ln>
                <a:solidFill>
                  <a:srgbClr val="000000"/>
                </a:solidFill>
                <a:effectLst/>
                <a:uFillTx/>
                <a:latin typeface="+mn-lt"/>
                <a:ea typeface="+mn-ea"/>
                <a:cs typeface="+mn-cs"/>
                <a:sym typeface="Calibri"/>
              </a:rPr>
              <a:t>TROPOMI</a:t>
            </a:r>
            <a:endParaRPr kumimoji="0" lang="en-US" sz="1800" b="1" i="0" u="none" strike="noStrike" cap="none" spc="0" normalizeH="0" baseline="0" dirty="0">
              <a:ln>
                <a:noFill/>
              </a:ln>
              <a:solidFill>
                <a:srgbClr val="000000"/>
              </a:solidFill>
              <a:effectLst/>
              <a:uFillTx/>
              <a:latin typeface="+mn-lt"/>
              <a:ea typeface="+mn-ea"/>
              <a:cs typeface="+mn-cs"/>
              <a:sym typeface="Calibri"/>
            </a:endParaRPr>
          </a:p>
        </p:txBody>
      </p:sp>
      <p:sp>
        <p:nvSpPr>
          <p:cNvPr id="17" name="TextBox 16"/>
          <p:cNvSpPr txBox="1"/>
          <p:nvPr/>
        </p:nvSpPr>
        <p:spPr>
          <a:xfrm>
            <a:off x="2037897" y="1344826"/>
            <a:ext cx="169533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400" b="0" i="0" u="none" strike="noStrike" cap="none" spc="0" normalizeH="0" baseline="0" dirty="0" smtClean="0">
                <a:ln>
                  <a:noFill/>
                </a:ln>
                <a:solidFill>
                  <a:schemeClr val="bg1"/>
                </a:solidFill>
                <a:effectLst/>
                <a:uFillTx/>
                <a:latin typeface="+mn-lt"/>
                <a:ea typeface="+mn-ea"/>
                <a:cs typeface="+mn-cs"/>
                <a:sym typeface="Calibri"/>
              </a:rPr>
              <a:t>1-year </a:t>
            </a:r>
            <a:r>
              <a:rPr kumimoji="0" lang="fr-BE" sz="1400" b="0" i="0" u="none" strike="noStrike" cap="none" spc="0" normalizeH="0" baseline="0" dirty="0" err="1" smtClean="0">
                <a:ln>
                  <a:noFill/>
                </a:ln>
                <a:solidFill>
                  <a:schemeClr val="bg1"/>
                </a:solidFill>
                <a:effectLst/>
                <a:uFillTx/>
                <a:latin typeface="+mn-lt"/>
                <a:ea typeface="+mn-ea"/>
                <a:cs typeface="+mn-cs"/>
                <a:sym typeface="Calibri"/>
              </a:rPr>
              <a:t>average</a:t>
            </a:r>
            <a:r>
              <a:rPr kumimoji="0" lang="fr-BE" sz="1400" b="0" i="0" u="none" strike="noStrike" cap="none" spc="0" normalizeH="0" baseline="0" dirty="0" smtClean="0">
                <a:ln>
                  <a:noFill/>
                </a:ln>
                <a:solidFill>
                  <a:schemeClr val="bg1"/>
                </a:solidFill>
                <a:effectLst/>
                <a:uFillTx/>
                <a:latin typeface="+mn-lt"/>
                <a:ea typeface="+mn-ea"/>
                <a:cs typeface="+mn-cs"/>
                <a:sym typeface="Calibri"/>
              </a:rPr>
              <a:t> (2019)</a:t>
            </a:r>
            <a:endParaRPr kumimoji="0" lang="en-US" sz="1400" b="0" i="0" u="none" strike="noStrike" cap="none" spc="0" normalizeH="0" baseline="0" dirty="0">
              <a:ln>
                <a:noFill/>
              </a:ln>
              <a:solidFill>
                <a:schemeClr val="bg1"/>
              </a:solidFill>
              <a:effectLst/>
              <a:uFillTx/>
              <a:latin typeface="+mn-lt"/>
              <a:ea typeface="+mn-ea"/>
              <a:cs typeface="+mn-cs"/>
              <a:sym typeface="Calibri"/>
            </a:endParaRPr>
          </a:p>
        </p:txBody>
      </p:sp>
      <p:sp>
        <p:nvSpPr>
          <p:cNvPr id="19" name="Title 1"/>
          <p:cNvSpPr>
            <a:spLocks noGrp="1"/>
          </p:cNvSpPr>
          <p:nvPr>
            <p:ph type="title"/>
          </p:nvPr>
        </p:nvSpPr>
        <p:spPr>
          <a:xfrm>
            <a:off x="438443" y="84301"/>
            <a:ext cx="7711219" cy="746040"/>
          </a:xfrm>
        </p:spPr>
        <p:txBody>
          <a:bodyPr anchor="t">
            <a:normAutofit fontScale="90000"/>
          </a:bodyPr>
          <a:lstStyle/>
          <a:p>
            <a:pPr algn="ctr"/>
            <a:r>
              <a:rPr lang="en-US" sz="2700" b="1" dirty="0"/>
              <a:t>Comparative assessment of TROPOMI and OMI </a:t>
            </a:r>
            <a:r>
              <a:rPr lang="en-US" sz="2700" b="1" dirty="0" smtClean="0"/>
              <a:t>HCHO columns against MAX-DOAS data</a:t>
            </a:r>
            <a:endParaRPr lang="en-GB" sz="1300" spc="-20" dirty="0"/>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2200" y="5938166"/>
            <a:ext cx="523882" cy="387154"/>
          </a:xfrm>
          <a:prstGeom prst="rect">
            <a:avLst/>
          </a:prstGeom>
        </p:spPr>
      </p:pic>
      <p:pic>
        <p:nvPicPr>
          <p:cNvPr id="21" name="Picture 20" descr="D:\Users\daanh\Documents\work\conferences\20160904_qos\strato_trend\figs\logo-bira_iasb-2010.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61246"/>
          <a:stretch/>
        </p:blipFill>
        <p:spPr bwMode="auto">
          <a:xfrm>
            <a:off x="126037" y="87611"/>
            <a:ext cx="624813" cy="72649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2908" y="778945"/>
            <a:ext cx="841029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kumimoji="0" lang="fr-BE" sz="1800" b="0" i="0" u="none" strike="noStrike" cap="none" spc="0" normalizeH="0" baseline="0" dirty="0" smtClean="0">
                <a:ln>
                  <a:noFill/>
                </a:ln>
                <a:solidFill>
                  <a:srgbClr val="000000"/>
                </a:solidFill>
                <a:effectLst/>
                <a:uFillTx/>
                <a:latin typeface="+mn-lt"/>
                <a:ea typeface="+mn-ea"/>
                <a:cs typeface="+mn-cs"/>
                <a:sym typeface="Calibri"/>
              </a:rPr>
              <a:t>De Smedt et al.</a:t>
            </a:r>
            <a:r>
              <a:rPr lang="fr-BE" dirty="0" smtClean="0"/>
              <a:t> (2021): </a:t>
            </a:r>
            <a:r>
              <a:rPr lang="fr-BE" sz="1400" dirty="0">
                <a:hlinkClick r:id="rId10"/>
              </a:rPr>
              <a:t>https://acp.copernicus.org/preprints/acp-2021-378</a:t>
            </a:r>
            <a:r>
              <a:rPr lang="fr-BE" sz="1600" dirty="0" smtClean="0">
                <a:hlinkClick r:id="rId10"/>
              </a:rPr>
              <a:t>/</a:t>
            </a:r>
            <a:r>
              <a:rPr lang="fr-BE" sz="1600" dirty="0" smtClean="0"/>
              <a:t> </a:t>
            </a:r>
            <a:endParaRPr kumimoji="0" lang="en-US" i="0" u="none" strike="noStrike" cap="none" spc="0" normalizeH="0" baseline="0" dirty="0">
              <a:ln>
                <a:noFill/>
              </a:ln>
              <a:solidFill>
                <a:srgbClr val="000000"/>
              </a:solidFill>
              <a:effectLst/>
              <a:uFillTx/>
              <a:sym typeface="Calibri"/>
            </a:endParaRPr>
          </a:p>
        </p:txBody>
      </p:sp>
      <p:sp>
        <p:nvSpPr>
          <p:cNvPr id="24" name="TextBox 23"/>
          <p:cNvSpPr txBox="1"/>
          <p:nvPr/>
        </p:nvSpPr>
        <p:spPr>
          <a:xfrm>
            <a:off x="11222878" y="2533830"/>
            <a:ext cx="51071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800" b="1" i="0" u="none" strike="noStrike" cap="none" spc="0" normalizeH="0" baseline="0" dirty="0" smtClean="0">
                <a:ln>
                  <a:noFill/>
                </a:ln>
                <a:solidFill>
                  <a:srgbClr val="000000"/>
                </a:solidFill>
                <a:effectLst/>
                <a:uFillTx/>
                <a:latin typeface="+mn-lt"/>
                <a:ea typeface="+mn-ea"/>
                <a:cs typeface="+mn-cs"/>
                <a:sym typeface="Calibri"/>
              </a:rPr>
              <a:t>OMI</a:t>
            </a:r>
            <a:endParaRPr kumimoji="0" lang="en-US" sz="1800" b="1" i="0" u="none" strike="noStrike" cap="none" spc="0" normalizeH="0" baseline="0" dirty="0">
              <a:ln>
                <a:noFill/>
              </a:ln>
              <a:solidFill>
                <a:srgbClr val="000000"/>
              </a:solidFill>
              <a:effectLst/>
              <a:uFillTx/>
              <a:latin typeface="+mn-lt"/>
              <a:ea typeface="+mn-ea"/>
              <a:cs typeface="+mn-cs"/>
              <a:sym typeface="Calibri"/>
            </a:endParaRPr>
          </a:p>
        </p:txBody>
      </p:sp>
      <p:sp>
        <p:nvSpPr>
          <p:cNvPr id="25" name="TextBox 24"/>
          <p:cNvSpPr txBox="1"/>
          <p:nvPr/>
        </p:nvSpPr>
        <p:spPr>
          <a:xfrm>
            <a:off x="10886173" y="1392878"/>
            <a:ext cx="103329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800" b="1" i="0" u="none" strike="noStrike" cap="none" spc="0" normalizeH="0" baseline="0" dirty="0" smtClean="0">
                <a:ln>
                  <a:noFill/>
                </a:ln>
                <a:solidFill>
                  <a:srgbClr val="000000"/>
                </a:solidFill>
                <a:effectLst/>
                <a:uFillTx/>
                <a:latin typeface="+mn-lt"/>
                <a:ea typeface="+mn-ea"/>
                <a:cs typeface="+mn-cs"/>
                <a:sym typeface="Calibri"/>
              </a:rPr>
              <a:t>TROPOMI</a:t>
            </a:r>
            <a:endParaRPr kumimoji="0" lang="en-US" sz="1800" b="1" i="0" u="none" strike="noStrike" cap="none" spc="0" normalizeH="0" baseline="0" dirty="0">
              <a:ln>
                <a:noFill/>
              </a:ln>
              <a:solidFill>
                <a:srgbClr val="000000"/>
              </a:solidFill>
              <a:effectLst/>
              <a:uFillTx/>
              <a:latin typeface="+mn-lt"/>
              <a:ea typeface="+mn-ea"/>
              <a:cs typeface="+mn-cs"/>
              <a:sym typeface="Calibri"/>
            </a:endParaRPr>
          </a:p>
        </p:txBody>
      </p:sp>
      <p:cxnSp>
        <p:nvCxnSpPr>
          <p:cNvPr id="27" name="Straight Connector 26"/>
          <p:cNvCxnSpPr/>
          <p:nvPr/>
        </p:nvCxnSpPr>
        <p:spPr>
          <a:xfrm>
            <a:off x="7692272" y="1702285"/>
            <a:ext cx="4204355" cy="0"/>
          </a:xfrm>
          <a:prstGeom prst="line">
            <a:avLst/>
          </a:prstGeom>
          <a:noFill/>
          <a:ln w="9525" cap="flat">
            <a:solidFill>
              <a:schemeClr val="tx1"/>
            </a:solidFill>
            <a:prstDash val="dash"/>
            <a:miter lim="800000"/>
          </a:ln>
          <a:effectLst/>
          <a:sp3d/>
        </p:spPr>
        <p:style>
          <a:lnRef idx="0">
            <a:scrgbClr r="0" g="0" b="0"/>
          </a:lnRef>
          <a:fillRef idx="0">
            <a:scrgbClr r="0" g="0" b="0"/>
          </a:fillRef>
          <a:effectRef idx="0">
            <a:scrgbClr r="0" g="0" b="0"/>
          </a:effectRef>
          <a:fontRef idx="none"/>
        </p:style>
      </p:cxnSp>
      <p:cxnSp>
        <p:nvCxnSpPr>
          <p:cNvPr id="29" name="Straight Connector 28"/>
          <p:cNvCxnSpPr/>
          <p:nvPr/>
        </p:nvCxnSpPr>
        <p:spPr>
          <a:xfrm>
            <a:off x="7685513" y="2837936"/>
            <a:ext cx="4204355" cy="0"/>
          </a:xfrm>
          <a:prstGeom prst="line">
            <a:avLst/>
          </a:prstGeom>
          <a:noFill/>
          <a:ln w="9525" cap="flat">
            <a:solidFill>
              <a:schemeClr val="tx1"/>
            </a:solidFill>
            <a:prstDash val="dash"/>
            <a:miter lim="800000"/>
          </a:ln>
          <a:effectLst/>
          <a:sp3d/>
        </p:spPr>
        <p:style>
          <a:lnRef idx="0">
            <a:scrgbClr r="0" g="0" b="0"/>
          </a:lnRef>
          <a:fillRef idx="0">
            <a:scrgbClr r="0" g="0" b="0"/>
          </a:fillRef>
          <a:effectRef idx="0">
            <a:scrgbClr r="0" g="0" b="0"/>
          </a:effectRef>
          <a:fontRef idx="none"/>
        </p:style>
      </p:cxnSp>
      <p:sp>
        <p:nvSpPr>
          <p:cNvPr id="30" name="TextBox 29"/>
          <p:cNvSpPr txBox="1"/>
          <p:nvPr/>
        </p:nvSpPr>
        <p:spPr>
          <a:xfrm>
            <a:off x="5323838" y="3268160"/>
            <a:ext cx="51071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800" b="1" i="0" u="none" strike="noStrike" cap="none" spc="0" normalizeH="0" baseline="0" dirty="0" smtClean="0">
                <a:ln>
                  <a:noFill/>
                </a:ln>
                <a:solidFill>
                  <a:srgbClr val="000000"/>
                </a:solidFill>
                <a:effectLst/>
                <a:uFillTx/>
                <a:latin typeface="+mn-lt"/>
                <a:ea typeface="+mn-ea"/>
                <a:cs typeface="+mn-cs"/>
                <a:sym typeface="Calibri"/>
              </a:rPr>
              <a:t>OMI</a:t>
            </a:r>
            <a:endParaRPr kumimoji="0" lang="en-US" sz="1800" b="1" i="0" u="none" strike="noStrike" cap="none" spc="0" normalizeH="0" baseline="0" dirty="0">
              <a:ln>
                <a:noFill/>
              </a:ln>
              <a:solidFill>
                <a:srgbClr val="000000"/>
              </a:solidFill>
              <a:effectLst/>
              <a:uFillTx/>
              <a:latin typeface="+mn-lt"/>
              <a:ea typeface="+mn-ea"/>
              <a:cs typeface="+mn-cs"/>
              <a:sym typeface="Calibri"/>
            </a:endParaRPr>
          </a:p>
        </p:txBody>
      </p:sp>
      <p:sp>
        <p:nvSpPr>
          <p:cNvPr id="31" name="TextBox 30"/>
          <p:cNvSpPr txBox="1"/>
          <p:nvPr/>
        </p:nvSpPr>
        <p:spPr>
          <a:xfrm>
            <a:off x="6776920" y="3268160"/>
            <a:ext cx="103329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800" b="1" i="0" u="none" strike="noStrike" cap="none" spc="0" normalizeH="0" baseline="0" dirty="0" smtClean="0">
                <a:ln>
                  <a:noFill/>
                </a:ln>
                <a:solidFill>
                  <a:srgbClr val="000000"/>
                </a:solidFill>
                <a:effectLst/>
                <a:uFillTx/>
                <a:latin typeface="+mn-lt"/>
                <a:ea typeface="+mn-ea"/>
                <a:cs typeface="+mn-cs"/>
                <a:sym typeface="Calibri"/>
              </a:rPr>
              <a:t>TROPOMI</a:t>
            </a:r>
            <a:endParaRPr kumimoji="0" lang="en-US" sz="1800" b="1" i="0" u="none" strike="noStrike" cap="none" spc="0" normalizeH="0" baseline="0" dirty="0">
              <a:ln>
                <a:noFill/>
              </a:ln>
              <a:solidFill>
                <a:srgbClr val="000000"/>
              </a:solidFill>
              <a:effectLst/>
              <a:uFillTx/>
              <a:latin typeface="+mn-lt"/>
              <a:ea typeface="+mn-ea"/>
              <a:cs typeface="+mn-cs"/>
              <a:sym typeface="Calibri"/>
            </a:endParaRPr>
          </a:p>
        </p:txBody>
      </p:sp>
      <p:grpSp>
        <p:nvGrpSpPr>
          <p:cNvPr id="35" name="Group 34"/>
          <p:cNvGrpSpPr/>
          <p:nvPr/>
        </p:nvGrpSpPr>
        <p:grpSpPr>
          <a:xfrm>
            <a:off x="7293567" y="3431278"/>
            <a:ext cx="4603060" cy="2545170"/>
            <a:chOff x="7293567" y="3431278"/>
            <a:chExt cx="4603060" cy="2545170"/>
          </a:xfrm>
        </p:grpSpPr>
        <p:pic>
          <p:nvPicPr>
            <p:cNvPr id="13" name="Picture 12" descr="X:\archive\Documents\My Work\Molecules\HCHO\My Papers\Desmedt\2020\MAXDOASvalidationCorinne\VCD_clear_20210312\Correl_S5P_MD_20km_CV_results_DM_VCD_clear.jpg"/>
            <p:cNvPicPr/>
            <p:nvPr/>
          </p:nvPicPr>
          <p:blipFill rotWithShape="1">
            <a:blip r:embed="rId11" cstate="print">
              <a:extLst>
                <a:ext uri="{28A0092B-C50C-407E-A947-70E740481C1C}">
                  <a14:useLocalDpi xmlns:a14="http://schemas.microsoft.com/office/drawing/2010/main" val="0"/>
                </a:ext>
              </a:extLst>
            </a:blip>
            <a:srcRect/>
            <a:stretch/>
          </p:blipFill>
          <p:spPr bwMode="auto">
            <a:xfrm>
              <a:off x="7293567" y="3808432"/>
              <a:ext cx="4440026" cy="216801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2" name="TextBox 31"/>
            <p:cNvSpPr txBox="1"/>
            <p:nvPr/>
          </p:nvSpPr>
          <p:spPr>
            <a:xfrm>
              <a:off x="9065917" y="3730471"/>
              <a:ext cx="103329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800" b="1" i="0" u="none" strike="noStrike" cap="none" spc="0" normalizeH="0" baseline="0" dirty="0" smtClean="0">
                  <a:ln>
                    <a:noFill/>
                  </a:ln>
                  <a:solidFill>
                    <a:srgbClr val="000000"/>
                  </a:solidFill>
                  <a:effectLst/>
                  <a:uFillTx/>
                  <a:latin typeface="+mn-lt"/>
                  <a:ea typeface="+mn-ea"/>
                  <a:cs typeface="+mn-cs"/>
                  <a:sym typeface="Calibri"/>
                </a:rPr>
                <a:t>TROPOMI</a:t>
              </a:r>
              <a:endParaRPr kumimoji="0" lang="en-US" sz="1800" b="1" i="0" u="none" strike="noStrike" cap="none" spc="0" normalizeH="0" baseline="0" dirty="0">
                <a:ln>
                  <a:noFill/>
                </a:ln>
                <a:solidFill>
                  <a:srgbClr val="000000"/>
                </a:solidFill>
                <a:effectLst/>
                <a:uFillTx/>
                <a:latin typeface="+mn-lt"/>
                <a:ea typeface="+mn-ea"/>
                <a:cs typeface="+mn-cs"/>
                <a:sym typeface="Calibri"/>
              </a:endParaRPr>
            </a:p>
          </p:txBody>
        </p:sp>
        <p:sp>
          <p:nvSpPr>
            <p:cNvPr id="33" name="TextBox 32"/>
            <p:cNvSpPr txBox="1"/>
            <p:nvPr/>
          </p:nvSpPr>
          <p:spPr>
            <a:xfrm>
              <a:off x="10635369" y="3431278"/>
              <a:ext cx="1261258" cy="107721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600" b="0" i="0" u="none" strike="noStrike" cap="none" spc="0" normalizeH="0" baseline="0" dirty="0" smtClean="0">
                  <a:ln>
                    <a:noFill/>
                  </a:ln>
                  <a:solidFill>
                    <a:srgbClr val="FF0000"/>
                  </a:solidFill>
                  <a:effectLst/>
                  <a:uFillTx/>
                  <a:latin typeface="+mn-lt"/>
                  <a:ea typeface="+mn-ea"/>
                  <a:cs typeface="+mn-cs"/>
                  <a:sym typeface="Calibri"/>
                </a:rPr>
                <a:t>MAX-DOAS profiles </a:t>
              </a:r>
              <a:r>
                <a:rPr kumimoji="0" lang="fr-BE" sz="1600" b="0" i="0" u="none" strike="noStrike" cap="none" spc="0" normalizeH="0" baseline="0" dirty="0" err="1" smtClean="0">
                  <a:ln>
                    <a:noFill/>
                  </a:ln>
                  <a:solidFill>
                    <a:srgbClr val="FF0000"/>
                  </a:solidFill>
                  <a:effectLst/>
                  <a:uFillTx/>
                  <a:latin typeface="+mn-lt"/>
                  <a:ea typeface="+mn-ea"/>
                  <a:cs typeface="+mn-cs"/>
                  <a:sym typeface="Calibri"/>
                </a:rPr>
                <a:t>smoothed</a:t>
              </a:r>
              <a:r>
                <a:rPr kumimoji="0" lang="fr-BE" sz="1600" b="0" i="0" u="none" strike="noStrike" cap="none" spc="0" normalizeH="0" baseline="0" dirty="0" smtClean="0">
                  <a:ln>
                    <a:noFill/>
                  </a:ln>
                  <a:solidFill>
                    <a:srgbClr val="FF0000"/>
                  </a:solidFill>
                  <a:effectLst/>
                  <a:uFillTx/>
                  <a:latin typeface="+mn-lt"/>
                  <a:ea typeface="+mn-ea"/>
                  <a:cs typeface="+mn-cs"/>
                  <a:sym typeface="Calibri"/>
                </a:rPr>
                <a:t> by TROPOMI</a:t>
              </a:r>
              <a:r>
                <a:rPr kumimoji="0" lang="fr-BE" sz="1600" b="0" i="0" u="none" strike="noStrike" cap="none" spc="0" normalizeH="0" dirty="0" smtClean="0">
                  <a:ln>
                    <a:noFill/>
                  </a:ln>
                  <a:solidFill>
                    <a:srgbClr val="FF0000"/>
                  </a:solidFill>
                  <a:effectLst/>
                  <a:uFillTx/>
                  <a:latin typeface="+mn-lt"/>
                  <a:ea typeface="+mn-ea"/>
                  <a:cs typeface="+mn-cs"/>
                  <a:sym typeface="Calibri"/>
                </a:rPr>
                <a:t> </a:t>
              </a:r>
              <a:r>
                <a:rPr kumimoji="0" lang="fr-BE" sz="1600" b="0" i="0" u="none" strike="noStrike" cap="none" spc="0" normalizeH="0" dirty="0" err="1" smtClean="0">
                  <a:ln>
                    <a:noFill/>
                  </a:ln>
                  <a:solidFill>
                    <a:srgbClr val="FF0000"/>
                  </a:solidFill>
                  <a:effectLst/>
                  <a:uFillTx/>
                  <a:latin typeface="+mn-lt"/>
                  <a:ea typeface="+mn-ea"/>
                  <a:cs typeface="+mn-cs"/>
                  <a:sym typeface="Calibri"/>
                </a:rPr>
                <a:t>AKs</a:t>
              </a:r>
              <a:endParaRPr kumimoji="0" lang="en-US" sz="1600" b="0" i="0" u="none" strike="noStrike" cap="none" spc="0" normalizeH="0" baseline="0" dirty="0">
                <a:ln>
                  <a:noFill/>
                </a:ln>
                <a:solidFill>
                  <a:srgbClr val="FF0000"/>
                </a:solidFill>
                <a:effectLst/>
                <a:uFillTx/>
                <a:latin typeface="+mn-lt"/>
                <a:ea typeface="+mn-ea"/>
                <a:cs typeface="+mn-cs"/>
                <a:sym typeface="Calibri"/>
              </a:endParaRPr>
            </a:p>
          </p:txBody>
        </p:sp>
        <p:sp>
          <p:nvSpPr>
            <p:cNvPr id="34" name="Right Arrow 33"/>
            <p:cNvSpPr/>
            <p:nvPr/>
          </p:nvSpPr>
          <p:spPr>
            <a:xfrm>
              <a:off x="9266548" y="4685122"/>
              <a:ext cx="942681" cy="287447"/>
            </a:xfrm>
            <a:prstGeom prst="rightArrow">
              <a:avLst/>
            </a:prstGeom>
            <a:solidFill>
              <a:srgbClr val="FFFFFF"/>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grpSp>
      <p:sp>
        <p:nvSpPr>
          <p:cNvPr id="36" name="TextBox 35"/>
          <p:cNvSpPr txBox="1"/>
          <p:nvPr/>
        </p:nvSpPr>
        <p:spPr>
          <a:xfrm>
            <a:off x="4441743" y="1374364"/>
            <a:ext cx="2681698" cy="1569658"/>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9388" marR="0" indent="-179388"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600" b="0" i="0" u="none" strike="noStrike" cap="none" spc="0" normalizeH="0" baseline="0" dirty="0" smtClean="0">
                <a:ln>
                  <a:noFill/>
                </a:ln>
                <a:solidFill>
                  <a:srgbClr val="000000"/>
                </a:solidFill>
                <a:effectLst/>
                <a:uFillTx/>
                <a:latin typeface="+mn-lt"/>
                <a:ea typeface="+mn-ea"/>
                <a:cs typeface="+mn-cs"/>
                <a:sym typeface="Calibri"/>
              </a:rPr>
              <a:t>3 years of TROPOMI</a:t>
            </a:r>
            <a:r>
              <a:rPr kumimoji="0" lang="en-US" sz="1600" b="0" i="0" u="none" strike="noStrike" cap="none" spc="0" normalizeH="0" dirty="0" smtClean="0">
                <a:ln>
                  <a:noFill/>
                </a:ln>
                <a:solidFill>
                  <a:srgbClr val="000000"/>
                </a:solidFill>
                <a:effectLst/>
                <a:uFillTx/>
                <a:latin typeface="+mn-lt"/>
                <a:ea typeface="+mn-ea"/>
                <a:cs typeface="+mn-cs"/>
                <a:sym typeface="Calibri"/>
              </a:rPr>
              <a:t> data</a:t>
            </a:r>
          </a:p>
          <a:p>
            <a:pPr marL="179388" marR="0" indent="-179388"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BE" sz="1600" dirty="0" smtClean="0"/>
              <a:t>10 </a:t>
            </a:r>
            <a:r>
              <a:rPr lang="fr-BE" sz="1600" dirty="0" err="1" smtClean="0"/>
              <a:t>years</a:t>
            </a:r>
            <a:r>
              <a:rPr lang="fr-BE" sz="1600" dirty="0" smtClean="0"/>
              <a:t> of OMI data</a:t>
            </a:r>
          </a:p>
          <a:p>
            <a:pPr marL="179388" marR="0" indent="-179388"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BE" sz="1600" dirty="0" smtClean="0"/>
              <a:t>MAX-DOAS @ 18 sites (</a:t>
            </a:r>
            <a:r>
              <a:rPr lang="fr-BE" sz="1600" dirty="0" err="1" smtClean="0"/>
              <a:t>retrievals</a:t>
            </a:r>
            <a:r>
              <a:rPr lang="fr-BE" sz="1600" dirty="0" smtClean="0"/>
              <a:t> </a:t>
            </a:r>
            <a:r>
              <a:rPr lang="fr-BE" sz="1600" u="sng" dirty="0" smtClean="0"/>
              <a:t>non</a:t>
            </a:r>
            <a:r>
              <a:rPr lang="fr-BE" sz="1600" dirty="0" smtClean="0"/>
              <a:t> </a:t>
            </a:r>
            <a:r>
              <a:rPr lang="fr-BE" sz="1600" dirty="0" err="1" smtClean="0"/>
              <a:t>harmonised</a:t>
            </a:r>
            <a:r>
              <a:rPr lang="fr-BE" sz="1600" dirty="0" smtClean="0"/>
              <a:t>)</a:t>
            </a:r>
          </a:p>
          <a:p>
            <a:pPr marL="179388" indent="-179388">
              <a:buFont typeface="Arial" panose="020B0604020202020204" pitchFamily="34" charset="0"/>
              <a:buChar char="•"/>
            </a:pPr>
            <a:r>
              <a:rPr lang="en-US" sz="1600" dirty="0"/>
              <a:t>Co-location (20km, +/-3h), quality filtering (QA&gt;0.5)</a:t>
            </a:r>
            <a:endParaRPr lang="fr-BE" sz="1600" dirty="0" smtClean="0"/>
          </a:p>
        </p:txBody>
      </p:sp>
      <p:cxnSp>
        <p:nvCxnSpPr>
          <p:cNvPr id="38" name="Straight Arrow Connector 37"/>
          <p:cNvCxnSpPr/>
          <p:nvPr/>
        </p:nvCxnSpPr>
        <p:spPr>
          <a:xfrm flipV="1">
            <a:off x="9582564" y="414211"/>
            <a:ext cx="2213737" cy="7101"/>
          </a:xfrm>
          <a:prstGeom prst="straightConnector1">
            <a:avLst/>
          </a:prstGeom>
          <a:noFill/>
          <a:ln w="12700" cap="flat">
            <a:solidFill>
              <a:schemeClr val="tx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0" name="TextBox 39"/>
          <p:cNvSpPr txBox="1"/>
          <p:nvPr/>
        </p:nvSpPr>
        <p:spPr>
          <a:xfrm>
            <a:off x="9787690" y="161961"/>
            <a:ext cx="200746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200" b="0" i="0" u="none" strike="noStrike" cap="none" spc="0" normalizeH="0" baseline="0" dirty="0" smtClean="0">
                <a:ln>
                  <a:noFill/>
                </a:ln>
                <a:solidFill>
                  <a:srgbClr val="000000"/>
                </a:solidFill>
                <a:effectLst/>
                <a:uFillTx/>
                <a:latin typeface="+mn-lt"/>
                <a:ea typeface="+mn-ea"/>
                <a:cs typeface="+mn-cs"/>
                <a:sym typeface="Calibri"/>
              </a:rPr>
              <a:t>MAX-DOAS HCHO</a:t>
            </a:r>
            <a:r>
              <a:rPr kumimoji="0" lang="fr-BE" sz="1200" b="0" i="0" u="none" strike="noStrike" cap="none" spc="0" normalizeH="0" dirty="0" smtClean="0">
                <a:ln>
                  <a:noFill/>
                </a:ln>
                <a:solidFill>
                  <a:srgbClr val="000000"/>
                </a:solidFill>
                <a:effectLst/>
                <a:uFillTx/>
                <a:latin typeface="+mn-lt"/>
                <a:ea typeface="+mn-ea"/>
                <a:cs typeface="+mn-cs"/>
                <a:sym typeface="Calibri"/>
              </a:rPr>
              <a:t> </a:t>
            </a:r>
            <a:r>
              <a:rPr kumimoji="0" lang="fr-BE" sz="1200" b="0" i="0" u="none" strike="noStrike" cap="none" spc="0" normalizeH="0" dirty="0" err="1" smtClean="0">
                <a:ln>
                  <a:noFill/>
                </a:ln>
                <a:solidFill>
                  <a:srgbClr val="000000"/>
                </a:solidFill>
                <a:effectLst/>
                <a:uFillTx/>
                <a:latin typeface="+mn-lt"/>
                <a:ea typeface="+mn-ea"/>
                <a:cs typeface="+mn-cs"/>
                <a:sym typeface="Calibri"/>
              </a:rPr>
              <a:t>column</a:t>
            </a:r>
            <a:endParaRPr kumimoji="0" lang="fr-BE" sz="1200" b="0" i="0" u="none" strike="noStrike" cap="none" spc="0" normalizeH="0" baseline="0" dirty="0" smtClean="0">
              <a:ln>
                <a:noFill/>
              </a:ln>
              <a:solidFill>
                <a:srgbClr val="000000"/>
              </a:solidFill>
              <a:effectLst/>
              <a:uFillTx/>
              <a:latin typeface="+mn-lt"/>
              <a:ea typeface="+mn-ea"/>
              <a:cs typeface="+mn-cs"/>
              <a:sym typeface="Calibri"/>
            </a:endParaRPr>
          </a:p>
        </p:txBody>
      </p:sp>
      <p:sp>
        <p:nvSpPr>
          <p:cNvPr id="41" name="TextBox 40"/>
          <p:cNvSpPr txBox="1"/>
          <p:nvPr/>
        </p:nvSpPr>
        <p:spPr>
          <a:xfrm>
            <a:off x="11409475" y="1818063"/>
            <a:ext cx="38568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400" b="0" i="0" u="none" strike="noStrike" cap="none" spc="0" normalizeH="0" baseline="0" dirty="0" err="1" smtClean="0">
                <a:ln>
                  <a:noFill/>
                </a:ln>
                <a:solidFill>
                  <a:schemeClr val="accent5"/>
                </a:solidFill>
                <a:effectLst/>
                <a:uFillTx/>
                <a:latin typeface="+mn-lt"/>
                <a:ea typeface="+mn-ea"/>
                <a:cs typeface="+mn-cs"/>
                <a:sym typeface="Calibri"/>
              </a:rPr>
              <a:t>bias</a:t>
            </a:r>
            <a:endParaRPr kumimoji="0" lang="en-US" sz="1800" b="0" i="0" u="none" strike="noStrike" cap="none" spc="0" normalizeH="0" baseline="0" dirty="0">
              <a:ln>
                <a:noFill/>
              </a:ln>
              <a:solidFill>
                <a:schemeClr val="accent5"/>
              </a:solidFill>
              <a:effectLst/>
              <a:uFillTx/>
              <a:latin typeface="+mn-lt"/>
              <a:ea typeface="+mn-ea"/>
              <a:cs typeface="+mn-cs"/>
              <a:sym typeface="Calibri"/>
            </a:endParaRPr>
          </a:p>
        </p:txBody>
      </p:sp>
      <p:sp>
        <p:nvSpPr>
          <p:cNvPr id="42" name="TextBox 41"/>
          <p:cNvSpPr txBox="1"/>
          <p:nvPr/>
        </p:nvSpPr>
        <p:spPr>
          <a:xfrm>
            <a:off x="11247582" y="2934926"/>
            <a:ext cx="38568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400" b="0" i="0" u="none" strike="noStrike" cap="none" spc="0" normalizeH="0" baseline="0" dirty="0" err="1" smtClean="0">
                <a:ln>
                  <a:noFill/>
                </a:ln>
                <a:solidFill>
                  <a:schemeClr val="accent5"/>
                </a:solidFill>
                <a:effectLst/>
                <a:uFillTx/>
                <a:latin typeface="+mn-lt"/>
                <a:ea typeface="+mn-ea"/>
                <a:cs typeface="+mn-cs"/>
                <a:sym typeface="Calibri"/>
              </a:rPr>
              <a:t>bias</a:t>
            </a:r>
            <a:endParaRPr kumimoji="0" lang="en-US" sz="1800" b="0" i="0" u="none" strike="noStrike" cap="none" spc="0" normalizeH="0" baseline="0" dirty="0">
              <a:ln>
                <a:noFill/>
              </a:ln>
              <a:solidFill>
                <a:schemeClr val="accent5"/>
              </a:solidFill>
              <a:effectLst/>
              <a:uFillTx/>
              <a:latin typeface="+mn-lt"/>
              <a:ea typeface="+mn-ea"/>
              <a:cs typeface="+mn-cs"/>
              <a:sym typeface="Calibri"/>
            </a:endParaRPr>
          </a:p>
        </p:txBody>
      </p:sp>
    </p:spTree>
    <p:extLst>
      <p:ext uri="{BB962C8B-B14F-4D97-AF65-F5344CB8AC3E}">
        <p14:creationId xmlns:p14="http://schemas.microsoft.com/office/powerpoint/2010/main" val="5794371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Users\daanh\Documents\work\conferences\20160904_qos\strato_trend\figs\logo-bira_iasb-201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1246"/>
          <a:stretch/>
        </p:blipFill>
        <p:spPr bwMode="auto">
          <a:xfrm>
            <a:off x="126037" y="87611"/>
            <a:ext cx="624813" cy="7264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a:stretch>
            <a:fillRect/>
          </a:stretch>
        </p:blipFill>
        <p:spPr>
          <a:xfrm>
            <a:off x="266551" y="1376828"/>
            <a:ext cx="4665640" cy="2509924"/>
          </a:xfrm>
          <a:prstGeom prst="rect">
            <a:avLst/>
          </a:prstGeom>
        </p:spPr>
      </p:pic>
      <p:pic>
        <p:nvPicPr>
          <p:cNvPr id="16" name="Picture 15"/>
          <p:cNvPicPr>
            <a:picLocks noChangeAspect="1"/>
          </p:cNvPicPr>
          <p:nvPr/>
        </p:nvPicPr>
        <p:blipFill>
          <a:blip r:embed="rId5"/>
          <a:stretch>
            <a:fillRect/>
          </a:stretch>
        </p:blipFill>
        <p:spPr>
          <a:xfrm>
            <a:off x="328072" y="1434031"/>
            <a:ext cx="451461" cy="453476"/>
          </a:xfrm>
          <a:prstGeom prst="rect">
            <a:avLst/>
          </a:prstGeom>
        </p:spPr>
      </p:pic>
      <p:pic>
        <p:nvPicPr>
          <p:cNvPr id="17" name="Picture 12">
            <a:extLst>
              <a:ext uri="{FF2B5EF4-FFF2-40B4-BE49-F238E27FC236}">
                <a16:creationId xmlns:a16="http://schemas.microsoft.com/office/drawing/2014/main" id="{D755645A-E8EA-44DE-9E7F-CBD7ACFF906F}"/>
              </a:ext>
              <a:ext uri="{C183D7F6-B498-43B3-948B-1728B52AA6E4}">
                <adec:decorative xmlns:adec="http://schemas.microsoft.com/office/drawing/2017/decorative" xmlns="" val="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543" r="14045"/>
          <a:stretch/>
        </p:blipFill>
        <p:spPr bwMode="auto">
          <a:xfrm>
            <a:off x="3194501" y="3225122"/>
            <a:ext cx="1528330" cy="129776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402" y="3232889"/>
            <a:ext cx="2086995" cy="1290001"/>
          </a:xfrm>
          <a:prstGeom prst="rect">
            <a:avLst/>
          </a:prstGeom>
          <a:ln w="28575">
            <a:solidFill>
              <a:srgbClr val="FF33CC"/>
            </a:solidFill>
          </a:ln>
        </p:spPr>
      </p:pic>
      <p:graphicFrame>
        <p:nvGraphicFramePr>
          <p:cNvPr id="19" name="Table 18"/>
          <p:cNvGraphicFramePr>
            <a:graphicFrameLocks noGrp="1"/>
          </p:cNvGraphicFramePr>
          <p:nvPr>
            <p:extLst>
              <p:ext uri="{D42A27DB-BD31-4B8C-83A1-F6EECF244321}">
                <p14:modId xmlns:p14="http://schemas.microsoft.com/office/powerpoint/2010/main" val="1170864071"/>
              </p:ext>
            </p:extLst>
          </p:nvPr>
        </p:nvGraphicFramePr>
        <p:xfrm>
          <a:off x="5619160" y="1434031"/>
          <a:ext cx="5869868" cy="1816048"/>
        </p:xfrm>
        <a:graphic>
          <a:graphicData uri="http://schemas.openxmlformats.org/drawingml/2006/table">
            <a:tbl>
              <a:tblPr firstRow="1" bandRow="1">
                <a:tableStyleId>{5C22544A-7EE6-4342-B048-85BDC9FD1C3A}</a:tableStyleId>
              </a:tblPr>
              <a:tblGrid>
                <a:gridCol w="1534958">
                  <a:extLst>
                    <a:ext uri="{9D8B030D-6E8A-4147-A177-3AD203B41FA5}">
                      <a16:colId xmlns:a16="http://schemas.microsoft.com/office/drawing/2014/main" val="1692278355"/>
                    </a:ext>
                  </a:extLst>
                </a:gridCol>
                <a:gridCol w="1844246">
                  <a:extLst>
                    <a:ext uri="{9D8B030D-6E8A-4147-A177-3AD203B41FA5}">
                      <a16:colId xmlns:a16="http://schemas.microsoft.com/office/drawing/2014/main" val="3592329449"/>
                    </a:ext>
                  </a:extLst>
                </a:gridCol>
                <a:gridCol w="2490664">
                  <a:extLst>
                    <a:ext uri="{9D8B030D-6E8A-4147-A177-3AD203B41FA5}">
                      <a16:colId xmlns:a16="http://schemas.microsoft.com/office/drawing/2014/main" val="494680361"/>
                    </a:ext>
                  </a:extLst>
                </a:gridCol>
              </a:tblGrid>
              <a:tr h="546554">
                <a:tc>
                  <a:txBody>
                    <a:bodyPr/>
                    <a:lstStyle/>
                    <a:p>
                      <a:r>
                        <a:rPr lang="en-US" sz="1400" noProof="0" dirty="0" smtClean="0"/>
                        <a:t>Instrument</a:t>
                      </a:r>
                      <a:endParaRPr lang="en-US" sz="1400" noProof="0" dirty="0"/>
                    </a:p>
                  </a:txBody>
                  <a:tcPr/>
                </a:tc>
                <a:tc>
                  <a:txBody>
                    <a:bodyPr/>
                    <a:lstStyle/>
                    <a:p>
                      <a:r>
                        <a:rPr lang="en-US" sz="1400" noProof="0" dirty="0" smtClean="0"/>
                        <a:t>Time Period and sampling</a:t>
                      </a:r>
                      <a:endParaRPr lang="en-US" sz="1400" noProof="0" dirty="0"/>
                    </a:p>
                  </a:txBody>
                  <a:tcPr/>
                </a:tc>
                <a:tc>
                  <a:txBody>
                    <a:bodyPr/>
                    <a:lstStyle/>
                    <a:p>
                      <a:r>
                        <a:rPr lang="en-US" sz="1400" noProof="0" dirty="0" smtClean="0"/>
                        <a:t>Retrieval details</a:t>
                      </a:r>
                      <a:endParaRPr lang="en-US" sz="1400" noProof="0" dirty="0"/>
                    </a:p>
                  </a:txBody>
                  <a:tcPr/>
                </a:tc>
                <a:extLst>
                  <a:ext uri="{0D108BD9-81ED-4DB2-BD59-A6C34878D82A}">
                    <a16:rowId xmlns:a16="http://schemas.microsoft.com/office/drawing/2014/main" val="80018637"/>
                  </a:ext>
                </a:extLst>
              </a:tr>
              <a:tr h="922288">
                <a:tc>
                  <a:txBody>
                    <a:bodyPr/>
                    <a:lstStyle/>
                    <a:p>
                      <a:r>
                        <a:rPr lang="en-US" sz="1400" noProof="0" dirty="0" smtClean="0"/>
                        <a:t>MAX-DOAS including</a:t>
                      </a:r>
                      <a:r>
                        <a:rPr lang="en-US" sz="1400" baseline="0" noProof="0" dirty="0" smtClean="0"/>
                        <a:t> direct-sun mode</a:t>
                      </a:r>
                      <a:endParaRPr lang="en-US" sz="1400" noProof="0" dirty="0"/>
                    </a:p>
                  </a:txBody>
                  <a:tcPr/>
                </a:tc>
                <a:tc>
                  <a:txBody>
                    <a:bodyPr/>
                    <a:lstStyle/>
                    <a:p>
                      <a:r>
                        <a:rPr lang="en-US" sz="1400" noProof="0" dirty="0" smtClean="0"/>
                        <a:t>(Since 2010)</a:t>
                      </a:r>
                    </a:p>
                    <a:p>
                      <a:r>
                        <a:rPr lang="en-US" sz="1400" noProof="0" dirty="0" smtClean="0"/>
                        <a:t>2017-2021 gap between 7/2018 and 10/2019</a:t>
                      </a:r>
                      <a:endParaRPr lang="en-US" sz="1400" noProof="0" dirty="0"/>
                    </a:p>
                  </a:txBody>
                  <a:tcPr/>
                </a:tc>
                <a:tc>
                  <a:txBody>
                    <a:bodyPr/>
                    <a:lstStyle/>
                    <a:p>
                      <a:r>
                        <a:rPr lang="en-US" sz="1400" noProof="0" dirty="0" err="1" smtClean="0"/>
                        <a:t>bePRO</a:t>
                      </a:r>
                      <a:r>
                        <a:rPr lang="en-US" sz="1400" noProof="0" dirty="0" smtClean="0"/>
                        <a:t> OEM</a:t>
                      </a:r>
                      <a:r>
                        <a:rPr lang="en-US" sz="1400" baseline="0" noProof="0" dirty="0" smtClean="0"/>
                        <a:t> </a:t>
                      </a:r>
                      <a:r>
                        <a:rPr lang="en-US" sz="1400" noProof="0" dirty="0" smtClean="0"/>
                        <a:t>retrieval</a:t>
                      </a:r>
                    </a:p>
                    <a:p>
                      <a:r>
                        <a:rPr lang="en-US" sz="1400" noProof="0" dirty="0" err="1" smtClean="0"/>
                        <a:t>Clémer</a:t>
                      </a:r>
                      <a:r>
                        <a:rPr lang="en-US" sz="1400" noProof="0" dirty="0" smtClean="0"/>
                        <a:t> et al., 2010;</a:t>
                      </a:r>
                      <a:r>
                        <a:rPr lang="en-US" sz="1400" baseline="0" noProof="0" dirty="0" smtClean="0"/>
                        <a:t> </a:t>
                      </a:r>
                      <a:r>
                        <a:rPr lang="en-US" sz="1400" baseline="0" noProof="0" dirty="0" err="1" smtClean="0"/>
                        <a:t>Vlemmix</a:t>
                      </a:r>
                      <a:r>
                        <a:rPr lang="en-US" sz="1400" baseline="0" noProof="0" dirty="0" smtClean="0"/>
                        <a:t> et al., 201</a:t>
                      </a:r>
                      <a:r>
                        <a:rPr lang="en-US" sz="1400" baseline="0" noProof="0" dirty="0" smtClean="0">
                          <a:solidFill>
                            <a:schemeClr val="tx1"/>
                          </a:solidFill>
                        </a:rPr>
                        <a:t>5</a:t>
                      </a:r>
                    </a:p>
                  </a:txBody>
                  <a:tcPr/>
                </a:tc>
                <a:extLst>
                  <a:ext uri="{0D108BD9-81ED-4DB2-BD59-A6C34878D82A}">
                    <a16:rowId xmlns:a16="http://schemas.microsoft.com/office/drawing/2014/main" val="511786149"/>
                  </a:ext>
                </a:extLst>
              </a:tr>
              <a:tr h="324614">
                <a:tc>
                  <a:txBody>
                    <a:bodyPr/>
                    <a:lstStyle/>
                    <a:p>
                      <a:r>
                        <a:rPr lang="en-US" sz="1400" noProof="0" dirty="0" smtClean="0"/>
                        <a:t>FTIR</a:t>
                      </a:r>
                      <a:endParaRPr lang="en-US" sz="1400" noProof="0" dirty="0"/>
                    </a:p>
                  </a:txBody>
                  <a:tcPr/>
                </a:tc>
                <a:tc>
                  <a:txBody>
                    <a:bodyPr/>
                    <a:lstStyle/>
                    <a:p>
                      <a:r>
                        <a:rPr lang="en-US" sz="1400" noProof="0" dirty="0" smtClean="0"/>
                        <a:t>Since 06/2018</a:t>
                      </a:r>
                      <a:endParaRPr lang="en-US" sz="1400" noProof="0" dirty="0"/>
                    </a:p>
                  </a:txBody>
                  <a:tcPr/>
                </a:tc>
                <a:tc>
                  <a:txBody>
                    <a:bodyPr/>
                    <a:lstStyle/>
                    <a:p>
                      <a:r>
                        <a:rPr lang="en-US" sz="1400" noProof="0" dirty="0" err="1" smtClean="0"/>
                        <a:t>Vigouroux</a:t>
                      </a:r>
                      <a:r>
                        <a:rPr lang="en-US" sz="1400" noProof="0" dirty="0" smtClean="0"/>
                        <a:t> et al., 2018</a:t>
                      </a:r>
                      <a:endParaRPr lang="en-US" sz="1400" noProof="0" dirty="0"/>
                    </a:p>
                  </a:txBody>
                  <a:tcPr/>
                </a:tc>
                <a:extLst>
                  <a:ext uri="{0D108BD9-81ED-4DB2-BD59-A6C34878D82A}">
                    <a16:rowId xmlns:a16="http://schemas.microsoft.com/office/drawing/2014/main" val="2432933613"/>
                  </a:ext>
                </a:extLst>
              </a:tr>
            </a:tbl>
          </a:graphicData>
        </a:graphic>
      </p:graphicFrame>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5123" y="3502503"/>
            <a:ext cx="3600000" cy="2674286"/>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77892" y="3502503"/>
            <a:ext cx="3600000" cy="2674286"/>
          </a:xfrm>
          <a:prstGeom prst="rect">
            <a:avLst/>
          </a:prstGeom>
        </p:spPr>
      </p:pic>
      <p:sp>
        <p:nvSpPr>
          <p:cNvPr id="23" name="Title 1"/>
          <p:cNvSpPr>
            <a:spLocks noGrp="1"/>
          </p:cNvSpPr>
          <p:nvPr>
            <p:ph type="title"/>
          </p:nvPr>
        </p:nvSpPr>
        <p:spPr>
          <a:xfrm>
            <a:off x="838986" y="84301"/>
            <a:ext cx="11161336" cy="746040"/>
          </a:xfrm>
        </p:spPr>
        <p:txBody>
          <a:bodyPr anchor="t">
            <a:normAutofit fontScale="90000"/>
          </a:bodyPr>
          <a:lstStyle/>
          <a:p>
            <a:pPr algn="ctr"/>
            <a:r>
              <a:rPr lang="en-US" sz="2700" b="1" dirty="0" smtClean="0"/>
              <a:t>Assessment of the consistency between MAX-DOAS, direct-sun UV and FTIR HCHO column measurements in </a:t>
            </a:r>
            <a:r>
              <a:rPr lang="en-US" sz="2700" b="1" dirty="0" err="1" smtClean="0"/>
              <a:t>Xianghe</a:t>
            </a:r>
            <a:r>
              <a:rPr lang="en-US" sz="2700" b="1" dirty="0" smtClean="0"/>
              <a:t>, China</a:t>
            </a:r>
            <a:endParaRPr lang="en-GB" sz="1300" spc="-20" dirty="0"/>
          </a:p>
        </p:txBody>
      </p:sp>
      <p:sp>
        <p:nvSpPr>
          <p:cNvPr id="24" name="TextBox 23"/>
          <p:cNvSpPr txBox="1"/>
          <p:nvPr/>
        </p:nvSpPr>
        <p:spPr>
          <a:xfrm>
            <a:off x="220402" y="4739147"/>
            <a:ext cx="4757937" cy="1477325"/>
          </a:xfrm>
          <a:prstGeom prst="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7800" marR="0" indent="-17780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lang="en-US" sz="1600" dirty="0" smtClean="0"/>
              <a:t>Good consistency between MAX-DOAS and FTIR, but larger deviations at small and large columns</a:t>
            </a:r>
          </a:p>
          <a:p>
            <a:pPr marL="177800" marR="0" indent="-17780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lang="en-US" sz="1600" dirty="0" smtClean="0"/>
              <a:t>Excellent agreement between FTIR and direct-sun UV measurements -&gt; shows that HCHO spectroscopy is consistent in UV and IR spectral ranges!</a:t>
            </a:r>
            <a:endParaRPr lang="en-US" sz="1600" dirty="0" smtClean="0"/>
          </a:p>
        </p:txBody>
      </p:sp>
      <p:sp>
        <p:nvSpPr>
          <p:cNvPr id="13" name="Rectangle 12"/>
          <p:cNvSpPr/>
          <p:nvPr/>
        </p:nvSpPr>
        <p:spPr>
          <a:xfrm>
            <a:off x="976422" y="1371919"/>
            <a:ext cx="3955769" cy="369332"/>
          </a:xfrm>
          <a:prstGeom prst="rect">
            <a:avLst/>
          </a:prstGeom>
        </p:spPr>
        <p:txBody>
          <a:bodyPr wrap="square">
            <a:spAutoFit/>
          </a:bodyPr>
          <a:lstStyle/>
          <a:p>
            <a:r>
              <a:rPr lang="fr-BE" b="1" dirty="0" err="1">
                <a:solidFill>
                  <a:schemeClr val="bg1"/>
                </a:solidFill>
              </a:rPr>
              <a:t>Xianghe</a:t>
            </a:r>
            <a:r>
              <a:rPr lang="fr-BE" b="1" dirty="0">
                <a:solidFill>
                  <a:schemeClr val="bg1"/>
                </a:solidFill>
              </a:rPr>
              <a:t> site (</a:t>
            </a:r>
            <a:r>
              <a:rPr lang="fr-FR" b="1" dirty="0">
                <a:solidFill>
                  <a:schemeClr val="bg1"/>
                </a:solidFill>
              </a:rPr>
              <a:t>China, 39.75° N, </a:t>
            </a:r>
            <a:r>
              <a:rPr lang="fr-FR" b="1" dirty="0" smtClean="0">
                <a:solidFill>
                  <a:schemeClr val="bg1"/>
                </a:solidFill>
              </a:rPr>
              <a:t>116.96°E)</a:t>
            </a:r>
            <a:endParaRPr lang="en-US" b="1" dirty="0">
              <a:solidFill>
                <a:schemeClr val="bg1"/>
              </a:solidFill>
            </a:endParaRPr>
          </a:p>
        </p:txBody>
      </p:sp>
      <p:sp>
        <p:nvSpPr>
          <p:cNvPr id="25" name="Rectangle 24"/>
          <p:cNvSpPr/>
          <p:nvPr/>
        </p:nvSpPr>
        <p:spPr>
          <a:xfrm>
            <a:off x="1102936" y="784446"/>
            <a:ext cx="10812543" cy="369332"/>
          </a:xfrm>
          <a:prstGeom prst="rect">
            <a:avLst/>
          </a:prstGeom>
        </p:spPr>
        <p:txBody>
          <a:bodyPr wrap="square">
            <a:spAutoFit/>
          </a:bodyPr>
          <a:lstStyle/>
          <a:p>
            <a:r>
              <a:rPr lang="en-US" dirty="0" smtClean="0">
                <a:solidFill>
                  <a:srgbClr val="0070C0"/>
                </a:solidFill>
              </a:rPr>
              <a:t>G. </a:t>
            </a:r>
            <a:r>
              <a:rPr lang="en-US" dirty="0" err="1" smtClean="0">
                <a:solidFill>
                  <a:srgbClr val="0070C0"/>
                </a:solidFill>
              </a:rPr>
              <a:t>Pinardi</a:t>
            </a:r>
            <a:r>
              <a:rPr lang="en-US" dirty="0" smtClean="0">
                <a:solidFill>
                  <a:srgbClr val="0070C0"/>
                </a:solidFill>
              </a:rPr>
              <a:t>, F. </a:t>
            </a:r>
            <a:r>
              <a:rPr lang="en-US" dirty="0" err="1" smtClean="0">
                <a:solidFill>
                  <a:srgbClr val="0070C0"/>
                </a:solidFill>
              </a:rPr>
              <a:t>Hendrick</a:t>
            </a:r>
            <a:r>
              <a:rPr lang="en-US" dirty="0" smtClean="0">
                <a:solidFill>
                  <a:srgbClr val="0070C0"/>
                </a:solidFill>
              </a:rPr>
              <a:t>, C. </a:t>
            </a:r>
            <a:r>
              <a:rPr lang="en-US" dirty="0" err="1" smtClean="0">
                <a:solidFill>
                  <a:srgbClr val="0070C0"/>
                </a:solidFill>
              </a:rPr>
              <a:t>Vigouroux</a:t>
            </a:r>
            <a:r>
              <a:rPr lang="en-US" dirty="0" smtClean="0">
                <a:solidFill>
                  <a:srgbClr val="0070C0"/>
                </a:solidFill>
              </a:rPr>
              <a:t>, B. </a:t>
            </a:r>
            <a:r>
              <a:rPr lang="en-US" dirty="0" err="1" smtClean="0">
                <a:solidFill>
                  <a:srgbClr val="0070C0"/>
                </a:solidFill>
              </a:rPr>
              <a:t>Langerock</a:t>
            </a:r>
            <a:r>
              <a:rPr lang="en-US" dirty="0" smtClean="0">
                <a:solidFill>
                  <a:srgbClr val="0070C0"/>
                </a:solidFill>
              </a:rPr>
              <a:t>, M. Zhou, C. </a:t>
            </a:r>
            <a:r>
              <a:rPr lang="en-US" dirty="0" err="1" smtClean="0">
                <a:solidFill>
                  <a:srgbClr val="0070C0"/>
                </a:solidFill>
              </a:rPr>
              <a:t>Hermans</a:t>
            </a:r>
            <a:r>
              <a:rPr lang="en-US" dirty="0" smtClean="0">
                <a:solidFill>
                  <a:srgbClr val="0070C0"/>
                </a:solidFill>
              </a:rPr>
              <a:t>, T. Wang*, P. Wang*, M. Van </a:t>
            </a:r>
            <a:r>
              <a:rPr lang="en-US" dirty="0" err="1" smtClean="0">
                <a:solidFill>
                  <a:srgbClr val="0070C0"/>
                </a:solidFill>
              </a:rPr>
              <a:t>Roozendael</a:t>
            </a:r>
            <a:endParaRPr lang="en-US" dirty="0">
              <a:solidFill>
                <a:srgbClr val="0070C0"/>
              </a:solidFill>
            </a:endParaRPr>
          </a:p>
        </p:txBody>
      </p:sp>
      <p:sp>
        <p:nvSpPr>
          <p:cNvPr id="26" name="TextBox 25"/>
          <p:cNvSpPr txBox="1"/>
          <p:nvPr/>
        </p:nvSpPr>
        <p:spPr>
          <a:xfrm>
            <a:off x="9857750" y="6287207"/>
            <a:ext cx="2142572"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BE" sz="1600" b="0" i="1" u="none" strike="noStrike" cap="none" spc="0" normalizeH="0" baseline="0" dirty="0" smtClean="0">
                <a:ln>
                  <a:noFill/>
                </a:ln>
                <a:solidFill>
                  <a:srgbClr val="000000"/>
                </a:solidFill>
                <a:effectLst/>
                <a:uFillTx/>
                <a:latin typeface="+mn-lt"/>
                <a:ea typeface="+mn-ea"/>
                <a:cs typeface="+mn-cs"/>
                <a:sym typeface="Calibri"/>
              </a:rPr>
              <a:t>* IAP/CAS, Beijing, China</a:t>
            </a:r>
            <a:endParaRPr kumimoji="0" lang="en-US" sz="1600" b="0" i="1"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08091170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rotWithShape="1">
          <a:blip r:embed="rId3" cstate="print">
            <a:extLst>
              <a:ext uri="{28A0092B-C50C-407E-A947-70E740481C1C}">
                <a14:useLocalDpi xmlns:a14="http://schemas.microsoft.com/office/drawing/2010/main" val="0"/>
              </a:ext>
            </a:extLst>
          </a:blip>
          <a:srcRect l="-3237" r="1"/>
          <a:stretch/>
        </p:blipFill>
        <p:spPr>
          <a:xfrm>
            <a:off x="-85725" y="1044318"/>
            <a:ext cx="6418011" cy="4384883"/>
          </a:xfrm>
          <a:effectLst>
            <a:softEdge rad="50800"/>
          </a:effectLst>
        </p:spPr>
      </p:pic>
      <p:sp>
        <p:nvSpPr>
          <p:cNvPr id="4" name="Rectangle 3"/>
          <p:cNvSpPr/>
          <p:nvPr/>
        </p:nvSpPr>
        <p:spPr>
          <a:xfrm>
            <a:off x="1147027" y="177904"/>
            <a:ext cx="10119522" cy="387798"/>
          </a:xfrm>
          <a:prstGeom prst="rect">
            <a:avLst/>
          </a:prstGeom>
        </p:spPr>
        <p:txBody>
          <a:bodyPr wrap="square">
            <a:spAutoFit/>
          </a:bodyPr>
          <a:lstStyle/>
          <a:p>
            <a:pPr algn="just">
              <a:lnSpc>
                <a:spcPct val="80000"/>
              </a:lnSpc>
              <a:spcBef>
                <a:spcPct val="50000"/>
              </a:spcBef>
              <a:buNone/>
            </a:pPr>
            <a:r>
              <a:rPr lang="en-US" sz="2400" b="1" dirty="0">
                <a:solidFill>
                  <a:srgbClr val="1F4E79"/>
                </a:solidFill>
                <a:latin typeface="Arial"/>
                <a:ea typeface="Arial"/>
                <a:cs typeface="Arial"/>
                <a:sym typeface="Arial"/>
              </a:rPr>
              <a:t>Sentinel-5p Validation Campaigns – Planned Activities in 2021-2022</a:t>
            </a:r>
            <a:endParaRPr lang="nl-BE" sz="2400" b="1" dirty="0">
              <a:solidFill>
                <a:srgbClr val="1F4E79"/>
              </a:solidFill>
              <a:latin typeface="Arial"/>
              <a:ea typeface="Arial"/>
              <a:cs typeface="Arial"/>
              <a:sym typeface="Aria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1032" y="2279723"/>
            <a:ext cx="2855047" cy="2139651"/>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5145"/>
          <a:stretch/>
        </p:blipFill>
        <p:spPr>
          <a:xfrm>
            <a:off x="9154939" y="2211562"/>
            <a:ext cx="2979911" cy="233867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336" y="4444455"/>
            <a:ext cx="324000" cy="3240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336" y="4895764"/>
            <a:ext cx="324000" cy="3240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048" y="5174836"/>
            <a:ext cx="180000" cy="1800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384" y="4671524"/>
            <a:ext cx="324000" cy="324000"/>
          </a:xfrm>
          <a:prstGeom prst="rect">
            <a:avLst/>
          </a:prstGeom>
        </p:spPr>
      </p:pic>
      <p:sp>
        <p:nvSpPr>
          <p:cNvPr id="13" name="TextBox 12"/>
          <p:cNvSpPr txBox="1"/>
          <p:nvPr/>
        </p:nvSpPr>
        <p:spPr>
          <a:xfrm>
            <a:off x="380108" y="4472360"/>
            <a:ext cx="1813122" cy="246221"/>
          </a:xfrm>
          <a:prstGeom prst="rect">
            <a:avLst/>
          </a:prstGeom>
          <a:noFill/>
        </p:spPr>
        <p:txBody>
          <a:bodyPr wrap="square" rtlCol="0">
            <a:spAutoFit/>
          </a:bodyPr>
          <a:lstStyle/>
          <a:p>
            <a:r>
              <a:rPr lang="fr-BE" sz="1000" dirty="0" err="1"/>
              <a:t>Airborne</a:t>
            </a:r>
            <a:r>
              <a:rPr lang="fr-BE" sz="1000" dirty="0"/>
              <a:t> UV-VIS</a:t>
            </a:r>
            <a:endParaRPr lang="en-US" sz="1000" dirty="0"/>
          </a:p>
        </p:txBody>
      </p:sp>
      <p:sp>
        <p:nvSpPr>
          <p:cNvPr id="14" name="TextBox 13"/>
          <p:cNvSpPr txBox="1"/>
          <p:nvPr/>
        </p:nvSpPr>
        <p:spPr>
          <a:xfrm>
            <a:off x="380108" y="4696600"/>
            <a:ext cx="1813122" cy="246221"/>
          </a:xfrm>
          <a:prstGeom prst="rect">
            <a:avLst/>
          </a:prstGeom>
          <a:noFill/>
        </p:spPr>
        <p:txBody>
          <a:bodyPr wrap="square" rtlCol="0">
            <a:spAutoFit/>
          </a:bodyPr>
          <a:lstStyle/>
          <a:p>
            <a:r>
              <a:rPr lang="fr-BE" sz="1000" dirty="0" err="1"/>
              <a:t>Airborne</a:t>
            </a:r>
            <a:r>
              <a:rPr lang="fr-BE" sz="1000" dirty="0"/>
              <a:t> IR</a:t>
            </a:r>
            <a:endParaRPr lang="en-US" sz="1000" dirty="0"/>
          </a:p>
        </p:txBody>
      </p:sp>
      <p:sp>
        <p:nvSpPr>
          <p:cNvPr id="15" name="TextBox 14"/>
          <p:cNvSpPr txBox="1"/>
          <p:nvPr/>
        </p:nvSpPr>
        <p:spPr>
          <a:xfrm>
            <a:off x="380350" y="4936788"/>
            <a:ext cx="2150550" cy="246221"/>
          </a:xfrm>
          <a:prstGeom prst="rect">
            <a:avLst/>
          </a:prstGeom>
          <a:noFill/>
        </p:spPr>
        <p:txBody>
          <a:bodyPr wrap="square" rtlCol="0">
            <a:spAutoFit/>
          </a:bodyPr>
          <a:lstStyle/>
          <a:p>
            <a:r>
              <a:rPr lang="fr-BE" sz="1000" dirty="0" err="1"/>
              <a:t>Airborne</a:t>
            </a:r>
            <a:r>
              <a:rPr lang="fr-BE" sz="1000" dirty="0"/>
              <a:t> UV-VIS &amp; IR</a:t>
            </a:r>
            <a:endParaRPr lang="en-US" sz="1000" dirty="0"/>
          </a:p>
        </p:txBody>
      </p:sp>
      <p:sp>
        <p:nvSpPr>
          <p:cNvPr id="16" name="TextBox 15"/>
          <p:cNvSpPr txBox="1"/>
          <p:nvPr/>
        </p:nvSpPr>
        <p:spPr>
          <a:xfrm>
            <a:off x="380108" y="5145076"/>
            <a:ext cx="2150550" cy="246221"/>
          </a:xfrm>
          <a:prstGeom prst="rect">
            <a:avLst/>
          </a:prstGeom>
          <a:noFill/>
        </p:spPr>
        <p:txBody>
          <a:bodyPr wrap="square" rtlCol="0">
            <a:spAutoFit/>
          </a:bodyPr>
          <a:lstStyle/>
          <a:p>
            <a:r>
              <a:rPr lang="fr-BE" sz="1000" dirty="0"/>
              <a:t>Ground-</a:t>
            </a:r>
            <a:r>
              <a:rPr lang="fr-BE" sz="1000" dirty="0" err="1"/>
              <a:t>based</a:t>
            </a:r>
            <a:r>
              <a:rPr lang="fr-BE" sz="1000" dirty="0"/>
              <a:t> IR</a:t>
            </a:r>
            <a:endParaRPr lang="en-US" sz="1000" dirty="0"/>
          </a:p>
        </p:txBody>
      </p:sp>
      <p:sp>
        <p:nvSpPr>
          <p:cNvPr id="18" name="TextBox 17"/>
          <p:cNvSpPr txBox="1"/>
          <p:nvPr/>
        </p:nvSpPr>
        <p:spPr>
          <a:xfrm>
            <a:off x="108250" y="5520382"/>
            <a:ext cx="2077554" cy="1092607"/>
          </a:xfrm>
          <a:prstGeom prst="rect">
            <a:avLst/>
          </a:prstGeom>
          <a:noFill/>
        </p:spPr>
        <p:txBody>
          <a:bodyPr wrap="square" rtlCol="0">
            <a:spAutoFit/>
          </a:bodyPr>
          <a:lstStyle/>
          <a:p>
            <a:r>
              <a:rPr lang="fr-BE" sz="1300" dirty="0">
                <a:solidFill>
                  <a:srgbClr val="009FE3"/>
                </a:solidFill>
              </a:rPr>
              <a:t>S5PVAL-DE-RUHR</a:t>
            </a:r>
          </a:p>
          <a:p>
            <a:r>
              <a:rPr lang="fr-BE" sz="1300" dirty="0">
                <a:solidFill>
                  <a:srgbClr val="009FE3"/>
                </a:solidFill>
              </a:rPr>
              <a:t>S5PVAL-DE-BERLIN</a:t>
            </a:r>
          </a:p>
          <a:p>
            <a:r>
              <a:rPr lang="fr-BE" sz="1300" dirty="0">
                <a:solidFill>
                  <a:srgbClr val="009FE3"/>
                </a:solidFill>
              </a:rPr>
              <a:t>S5PVAL-RO</a:t>
            </a:r>
          </a:p>
          <a:p>
            <a:r>
              <a:rPr lang="fr-BE" sz="1300" dirty="0">
                <a:solidFill>
                  <a:srgbClr val="009FE3"/>
                </a:solidFill>
              </a:rPr>
              <a:t>S5PVAL-BE</a:t>
            </a:r>
          </a:p>
          <a:p>
            <a:r>
              <a:rPr lang="fr-BE" sz="1300" dirty="0" smtClean="0">
                <a:solidFill>
                  <a:srgbClr val="995FA7"/>
                </a:solidFill>
              </a:rPr>
              <a:t>NET-</a:t>
            </a:r>
            <a:r>
              <a:rPr lang="fr-BE" sz="1300" dirty="0" err="1" smtClean="0">
                <a:solidFill>
                  <a:srgbClr val="995FA7"/>
                </a:solidFill>
              </a:rPr>
              <a:t>Sense</a:t>
            </a:r>
            <a:endParaRPr lang="fr-BE" sz="1300" dirty="0">
              <a:solidFill>
                <a:srgbClr val="995FA7"/>
              </a:solidFill>
            </a:endParaRPr>
          </a:p>
        </p:txBody>
      </p:sp>
      <p:sp>
        <p:nvSpPr>
          <p:cNvPr id="19" name="Right Brace 18"/>
          <p:cNvSpPr/>
          <p:nvPr/>
        </p:nvSpPr>
        <p:spPr>
          <a:xfrm>
            <a:off x="1551446" y="5561026"/>
            <a:ext cx="245639" cy="799955"/>
          </a:xfrm>
          <a:prstGeom prst="rightBrace">
            <a:avLst/>
          </a:prstGeom>
          <a:ln>
            <a:solidFill>
              <a:srgbClr val="5AC1E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1814503" y="5604299"/>
            <a:ext cx="695400" cy="692497"/>
          </a:xfrm>
          <a:prstGeom prst="rect">
            <a:avLst/>
          </a:prstGeom>
          <a:noFill/>
        </p:spPr>
        <p:txBody>
          <a:bodyPr wrap="square" rtlCol="0">
            <a:spAutoFit/>
          </a:bodyPr>
          <a:lstStyle/>
          <a:p>
            <a:r>
              <a:rPr lang="fr-BE" sz="1300" b="1" dirty="0">
                <a:solidFill>
                  <a:srgbClr val="009FE3"/>
                </a:solidFill>
              </a:rPr>
              <a:t>NO</a:t>
            </a:r>
            <a:r>
              <a:rPr lang="fr-BE" sz="1300" b="1" baseline="-25000" dirty="0">
                <a:solidFill>
                  <a:srgbClr val="009FE3"/>
                </a:solidFill>
              </a:rPr>
              <a:t>2</a:t>
            </a:r>
          </a:p>
          <a:p>
            <a:r>
              <a:rPr lang="fr-BE" sz="1300" dirty="0">
                <a:solidFill>
                  <a:srgbClr val="5AC1ED"/>
                </a:solidFill>
              </a:rPr>
              <a:t>SO</a:t>
            </a:r>
            <a:r>
              <a:rPr lang="fr-BE" sz="1300" baseline="-25000" dirty="0">
                <a:solidFill>
                  <a:srgbClr val="5AC1ED"/>
                </a:solidFill>
              </a:rPr>
              <a:t>2</a:t>
            </a:r>
          </a:p>
          <a:p>
            <a:r>
              <a:rPr lang="fr-BE" sz="1300" dirty="0">
                <a:solidFill>
                  <a:srgbClr val="5AC1ED"/>
                </a:solidFill>
              </a:rPr>
              <a:t>HCHO</a:t>
            </a:r>
            <a:endParaRPr lang="en-US" sz="1300" dirty="0">
              <a:solidFill>
                <a:srgbClr val="5AC1ED"/>
              </a:solidFill>
            </a:endParaRPr>
          </a:p>
        </p:txBody>
      </p:sp>
      <p:sp>
        <p:nvSpPr>
          <p:cNvPr id="21" name="Right Brace 20"/>
          <p:cNvSpPr/>
          <p:nvPr/>
        </p:nvSpPr>
        <p:spPr>
          <a:xfrm>
            <a:off x="3945114" y="5561026"/>
            <a:ext cx="228475" cy="951635"/>
          </a:xfrm>
          <a:prstGeom prst="rightBrace">
            <a:avLst/>
          </a:prstGeom>
          <a:ln>
            <a:solidFill>
              <a:srgbClr val="FF3B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169451" y="5804353"/>
            <a:ext cx="681606" cy="492443"/>
          </a:xfrm>
          <a:prstGeom prst="rect">
            <a:avLst/>
          </a:prstGeom>
          <a:noFill/>
        </p:spPr>
        <p:txBody>
          <a:bodyPr wrap="square" rtlCol="0">
            <a:spAutoFit/>
          </a:bodyPr>
          <a:lstStyle/>
          <a:p>
            <a:r>
              <a:rPr lang="fr-BE" sz="1300" b="1" dirty="0">
                <a:solidFill>
                  <a:srgbClr val="FF0000"/>
                </a:solidFill>
              </a:rPr>
              <a:t>CO</a:t>
            </a:r>
          </a:p>
          <a:p>
            <a:r>
              <a:rPr lang="fr-BE" sz="1300" b="1" dirty="0">
                <a:solidFill>
                  <a:srgbClr val="FF0000"/>
                </a:solidFill>
              </a:rPr>
              <a:t>CH</a:t>
            </a:r>
            <a:r>
              <a:rPr lang="fr-BE" sz="1300" b="1" baseline="-25000" dirty="0">
                <a:solidFill>
                  <a:srgbClr val="FF0000"/>
                </a:solidFill>
              </a:rPr>
              <a:t>4</a:t>
            </a:r>
          </a:p>
        </p:txBody>
      </p:sp>
      <p:graphicFrame>
        <p:nvGraphicFramePr>
          <p:cNvPr id="29" name="Diagram 28"/>
          <p:cNvGraphicFramePr/>
          <p:nvPr>
            <p:extLst/>
          </p:nvPr>
        </p:nvGraphicFramePr>
        <p:xfrm>
          <a:off x="6365273" y="1072657"/>
          <a:ext cx="5737118" cy="48303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5" name="TextBox 34"/>
          <p:cNvSpPr txBox="1"/>
          <p:nvPr/>
        </p:nvSpPr>
        <p:spPr>
          <a:xfrm>
            <a:off x="8078986" y="1645425"/>
            <a:ext cx="2319418" cy="369332"/>
          </a:xfrm>
          <a:prstGeom prst="rect">
            <a:avLst/>
          </a:prstGeom>
          <a:solidFill>
            <a:srgbClr val="4F81BD"/>
          </a:solidFill>
          <a:effectLst>
            <a:softEdge rad="38100"/>
          </a:effectLst>
        </p:spPr>
        <p:txBody>
          <a:bodyPr wrap="none" rtlCol="0">
            <a:spAutoFit/>
          </a:bodyPr>
          <a:lstStyle/>
          <a:p>
            <a:r>
              <a:rPr lang="en-US" dirty="0" smtClean="0">
                <a:solidFill>
                  <a:schemeClr val="bg1"/>
                </a:solidFill>
              </a:rPr>
              <a:t>Coordinated validation</a:t>
            </a:r>
            <a:endParaRPr lang="en-US" dirty="0">
              <a:solidFill>
                <a:schemeClr val="bg1"/>
              </a:solidFill>
            </a:endParaRPr>
          </a:p>
        </p:txBody>
      </p:sp>
      <p:sp>
        <p:nvSpPr>
          <p:cNvPr id="39" name="TextBox 38"/>
          <p:cNvSpPr txBox="1"/>
          <p:nvPr/>
        </p:nvSpPr>
        <p:spPr>
          <a:xfrm>
            <a:off x="8035441" y="660393"/>
            <a:ext cx="2444259" cy="369332"/>
          </a:xfrm>
          <a:prstGeom prst="rect">
            <a:avLst/>
          </a:prstGeom>
          <a:solidFill>
            <a:srgbClr val="4F81BD"/>
          </a:solidFill>
          <a:effectLst>
            <a:softEdge rad="38100"/>
          </a:effectLst>
        </p:spPr>
        <p:txBody>
          <a:bodyPr wrap="none" rtlCol="0">
            <a:spAutoFit/>
          </a:bodyPr>
          <a:lstStyle/>
          <a:p>
            <a:r>
              <a:rPr lang="en-US" dirty="0" smtClean="0">
                <a:solidFill>
                  <a:schemeClr val="bg1"/>
                </a:solidFill>
              </a:rPr>
              <a:t>Validation requirements</a:t>
            </a:r>
            <a:endParaRPr lang="en-US" dirty="0">
              <a:solidFill>
                <a:schemeClr val="bg1"/>
              </a:solidFill>
            </a:endParaRPr>
          </a:p>
        </p:txBody>
      </p:sp>
      <p:pic>
        <p:nvPicPr>
          <p:cNvPr id="40" name="Picture 39"/>
          <p:cNvPicPr>
            <a:picLocks noChangeAspect="1"/>
          </p:cNvPicPr>
          <p:nvPr/>
        </p:nvPicPr>
        <p:blipFill>
          <a:blip r:embed="rId15"/>
          <a:stretch>
            <a:fillRect/>
          </a:stretch>
        </p:blipFill>
        <p:spPr>
          <a:xfrm>
            <a:off x="40507" y="1068453"/>
            <a:ext cx="1929597" cy="946304"/>
          </a:xfrm>
          <a:prstGeom prst="rect">
            <a:avLst/>
          </a:prstGeom>
        </p:spPr>
      </p:pic>
      <p:pic>
        <p:nvPicPr>
          <p:cNvPr id="31" name="Picture 30"/>
          <p:cNvPicPr>
            <a:picLocks noChangeAspect="1"/>
          </p:cNvPicPr>
          <p:nvPr/>
        </p:nvPicPr>
        <p:blipFill rotWithShape="1">
          <a:blip r:embed="rId16" cstate="print">
            <a:extLst>
              <a:ext uri="{28A0092B-C50C-407E-A947-70E740481C1C}">
                <a14:useLocalDpi xmlns:a14="http://schemas.microsoft.com/office/drawing/2010/main" val="0"/>
              </a:ext>
            </a:extLst>
          </a:blip>
          <a:srcRect l="4093" r="8480"/>
          <a:stretch/>
        </p:blipFill>
        <p:spPr>
          <a:xfrm>
            <a:off x="6333830" y="4651120"/>
            <a:ext cx="2932297" cy="1548000"/>
          </a:xfrm>
          <a:prstGeom prst="rect">
            <a:avLst/>
          </a:prstGeom>
        </p:spPr>
      </p:pic>
      <p:pic>
        <p:nvPicPr>
          <p:cNvPr id="32" name="Picture 31"/>
          <p:cNvPicPr>
            <a:picLocks noChangeAspect="1"/>
          </p:cNvPicPr>
          <p:nvPr/>
        </p:nvPicPr>
        <p:blipFill rotWithShape="1">
          <a:blip r:embed="rId17" cstate="print">
            <a:extLst>
              <a:ext uri="{28A0092B-C50C-407E-A947-70E740481C1C}">
                <a14:useLocalDpi xmlns:a14="http://schemas.microsoft.com/office/drawing/2010/main" val="0"/>
              </a:ext>
            </a:extLst>
          </a:blip>
          <a:srcRect l="4930" r="8731"/>
          <a:stretch/>
        </p:blipFill>
        <p:spPr>
          <a:xfrm>
            <a:off x="9252265" y="4645348"/>
            <a:ext cx="2895783" cy="1548000"/>
          </a:xfrm>
          <a:prstGeom prst="rect">
            <a:avLst/>
          </a:prstGeom>
        </p:spPr>
      </p:pic>
      <p:sp>
        <p:nvSpPr>
          <p:cNvPr id="34" name="TextBox 33"/>
          <p:cNvSpPr txBox="1"/>
          <p:nvPr/>
        </p:nvSpPr>
        <p:spPr>
          <a:xfrm>
            <a:off x="2397936" y="5497892"/>
            <a:ext cx="2077554" cy="1092607"/>
          </a:xfrm>
          <a:prstGeom prst="rect">
            <a:avLst/>
          </a:prstGeom>
          <a:noFill/>
        </p:spPr>
        <p:txBody>
          <a:bodyPr wrap="square" rtlCol="0">
            <a:spAutoFit/>
          </a:bodyPr>
          <a:lstStyle/>
          <a:p>
            <a:r>
              <a:rPr lang="fr-BE" sz="1300" dirty="0" smtClean="0">
                <a:solidFill>
                  <a:srgbClr val="FF0000"/>
                </a:solidFill>
              </a:rPr>
              <a:t>MAGIC</a:t>
            </a:r>
            <a:endParaRPr lang="fr-BE" sz="1300" dirty="0">
              <a:solidFill>
                <a:srgbClr val="FF0000"/>
              </a:solidFill>
            </a:endParaRPr>
          </a:p>
          <a:p>
            <a:r>
              <a:rPr lang="fr-BE" sz="1300" dirty="0">
                <a:solidFill>
                  <a:srgbClr val="FF0000"/>
                </a:solidFill>
              </a:rPr>
              <a:t>ACCLIP</a:t>
            </a:r>
          </a:p>
          <a:p>
            <a:r>
              <a:rPr lang="fr-BE" sz="1300" dirty="0" smtClean="0">
                <a:solidFill>
                  <a:srgbClr val="FF0000"/>
                </a:solidFill>
              </a:rPr>
              <a:t>S5PVAL-KOLKATA</a:t>
            </a:r>
          </a:p>
          <a:p>
            <a:r>
              <a:rPr lang="fr-BE" sz="1300" dirty="0" smtClean="0">
                <a:solidFill>
                  <a:srgbClr val="FF0000"/>
                </a:solidFill>
              </a:rPr>
              <a:t>S5PVAL-PORTOVELHO</a:t>
            </a:r>
            <a:endParaRPr lang="fr-BE" sz="1300" dirty="0">
              <a:solidFill>
                <a:srgbClr val="FF0000"/>
              </a:solidFill>
            </a:endParaRPr>
          </a:p>
          <a:p>
            <a:r>
              <a:rPr lang="fr-BE" sz="1300" dirty="0">
                <a:solidFill>
                  <a:srgbClr val="FF0000"/>
                </a:solidFill>
              </a:rPr>
              <a:t>COCCON</a:t>
            </a:r>
            <a:endParaRPr lang="en-US" sz="1300" dirty="0">
              <a:solidFill>
                <a:srgbClr val="FF0000"/>
              </a:solidFill>
            </a:endParaRPr>
          </a:p>
        </p:txBody>
      </p:sp>
      <p:sp>
        <p:nvSpPr>
          <p:cNvPr id="17" name="TextBox 16"/>
          <p:cNvSpPr txBox="1"/>
          <p:nvPr/>
        </p:nvSpPr>
        <p:spPr>
          <a:xfrm>
            <a:off x="7000875" y="2014757"/>
            <a:ext cx="5048250" cy="276999"/>
          </a:xfrm>
          <a:prstGeom prst="rect">
            <a:avLst/>
          </a:prstGeom>
          <a:noFill/>
        </p:spPr>
        <p:txBody>
          <a:bodyPr wrap="square" rtlCol="0">
            <a:spAutoFit/>
          </a:bodyPr>
          <a:lstStyle/>
          <a:p>
            <a:r>
              <a:rPr lang="en-US" sz="1200" b="1" dirty="0" smtClean="0"/>
              <a:t>S-5p tropospheric NO</a:t>
            </a:r>
            <a:r>
              <a:rPr lang="en-US" sz="1200" b="1" baseline="-25000" dirty="0" smtClean="0"/>
              <a:t>2</a:t>
            </a:r>
            <a:r>
              <a:rPr lang="en-US" sz="1200" b="1" dirty="0" smtClean="0"/>
              <a:t> validation based on airborne APEX remote sensing</a:t>
            </a:r>
            <a:endParaRPr lang="en-US" sz="1200" b="1" dirty="0"/>
          </a:p>
        </p:txBody>
      </p:sp>
      <p:sp>
        <p:nvSpPr>
          <p:cNvPr id="41" name="TextBox 40"/>
          <p:cNvSpPr txBox="1"/>
          <p:nvPr/>
        </p:nvSpPr>
        <p:spPr>
          <a:xfrm>
            <a:off x="7038975" y="4462682"/>
            <a:ext cx="5048250" cy="276999"/>
          </a:xfrm>
          <a:prstGeom prst="rect">
            <a:avLst/>
          </a:prstGeom>
          <a:noFill/>
        </p:spPr>
        <p:txBody>
          <a:bodyPr wrap="square" rtlCol="0">
            <a:spAutoFit/>
          </a:bodyPr>
          <a:lstStyle/>
          <a:p>
            <a:r>
              <a:rPr lang="en-US" sz="1200" b="1" dirty="0" smtClean="0"/>
              <a:t>S-5p CO and CH</a:t>
            </a:r>
            <a:r>
              <a:rPr lang="en-US" sz="1200" b="1" baseline="-25000" dirty="0" smtClean="0"/>
              <a:t>4</a:t>
            </a:r>
            <a:r>
              <a:rPr lang="en-US" sz="1200" b="1" dirty="0" smtClean="0"/>
              <a:t> validation based on ground-based COCCON FTS</a:t>
            </a:r>
            <a:endParaRPr lang="en-US" sz="1200" b="1" dirty="0"/>
          </a:p>
        </p:txBody>
      </p:sp>
      <p:sp>
        <p:nvSpPr>
          <p:cNvPr id="43" name="Rectangle 42"/>
          <p:cNvSpPr/>
          <p:nvPr/>
        </p:nvSpPr>
        <p:spPr>
          <a:xfrm>
            <a:off x="63445" y="796665"/>
            <a:ext cx="9575224" cy="243785"/>
          </a:xfrm>
          <a:prstGeom prst="rect">
            <a:avLst/>
          </a:prstGeom>
        </p:spPr>
        <p:txBody>
          <a:bodyPr wrap="square">
            <a:spAutoFit/>
          </a:bodyPr>
          <a:lstStyle/>
          <a:p>
            <a:pPr algn="just">
              <a:lnSpc>
                <a:spcPct val="80000"/>
              </a:lnSpc>
              <a:spcBef>
                <a:spcPct val="50000"/>
              </a:spcBef>
              <a:buNone/>
            </a:pPr>
            <a:r>
              <a:rPr lang="en-US" sz="1200" b="1" dirty="0" smtClean="0">
                <a:solidFill>
                  <a:srgbClr val="0070C0"/>
                </a:solidFill>
              </a:rPr>
              <a:t>F. Tack, A. </a:t>
            </a:r>
            <a:r>
              <a:rPr lang="en-US" sz="1200" b="1" dirty="0" err="1" smtClean="0">
                <a:solidFill>
                  <a:srgbClr val="0070C0"/>
                </a:solidFill>
              </a:rPr>
              <a:t>Merlaud</a:t>
            </a:r>
            <a:r>
              <a:rPr lang="en-US" sz="1200" b="1" dirty="0" smtClean="0">
                <a:solidFill>
                  <a:srgbClr val="0070C0"/>
                </a:solidFill>
              </a:rPr>
              <a:t>, M. K. </a:t>
            </a:r>
            <a:r>
              <a:rPr lang="en-US" sz="1200" b="1" dirty="0" err="1" smtClean="0">
                <a:solidFill>
                  <a:srgbClr val="0070C0"/>
                </a:solidFill>
              </a:rPr>
              <a:t>Sha</a:t>
            </a:r>
            <a:r>
              <a:rPr lang="en-US" sz="1200" b="1" dirty="0" smtClean="0">
                <a:solidFill>
                  <a:srgbClr val="0070C0"/>
                </a:solidFill>
              </a:rPr>
              <a:t>, M. Van </a:t>
            </a:r>
            <a:r>
              <a:rPr lang="en-US" sz="1200" b="1" dirty="0" err="1" smtClean="0">
                <a:solidFill>
                  <a:srgbClr val="0070C0"/>
                </a:solidFill>
              </a:rPr>
              <a:t>Roozendael</a:t>
            </a:r>
            <a:r>
              <a:rPr lang="en-US" sz="1200" b="1" dirty="0" smtClean="0">
                <a:solidFill>
                  <a:srgbClr val="0070C0"/>
                </a:solidFill>
              </a:rPr>
              <a:t>, A. </a:t>
            </a:r>
            <a:r>
              <a:rPr lang="en-US" sz="1200" b="1" dirty="0" err="1" smtClean="0">
                <a:solidFill>
                  <a:srgbClr val="0070C0"/>
                </a:solidFill>
              </a:rPr>
              <a:t>Nemuc</a:t>
            </a:r>
            <a:r>
              <a:rPr lang="en-US" sz="1200" b="1" dirty="0" smtClean="0">
                <a:solidFill>
                  <a:srgbClr val="0070C0"/>
                </a:solidFill>
              </a:rPr>
              <a:t>, D. </a:t>
            </a:r>
            <a:r>
              <a:rPr lang="en-US" sz="1200" b="1" dirty="0" err="1" smtClean="0">
                <a:solidFill>
                  <a:srgbClr val="0070C0"/>
                </a:solidFill>
              </a:rPr>
              <a:t>Schuettemeyer</a:t>
            </a:r>
            <a:r>
              <a:rPr lang="en-US" sz="1200" b="1" dirty="0" smtClean="0">
                <a:solidFill>
                  <a:srgbClr val="0070C0"/>
                </a:solidFill>
              </a:rPr>
              <a:t>, C. </a:t>
            </a:r>
            <a:r>
              <a:rPr lang="en-US" sz="1200" b="1" dirty="0" err="1" smtClean="0">
                <a:solidFill>
                  <a:srgbClr val="0070C0"/>
                </a:solidFill>
              </a:rPr>
              <a:t>Zehner</a:t>
            </a:r>
            <a:r>
              <a:rPr lang="en-US" sz="1200" b="1" dirty="0" smtClean="0">
                <a:solidFill>
                  <a:srgbClr val="0070C0"/>
                </a:solidFill>
              </a:rPr>
              <a:t> and the S5P campaigns team</a:t>
            </a:r>
            <a:endParaRPr lang="nl-BE" sz="1200" dirty="0">
              <a:solidFill>
                <a:srgbClr val="0070C0"/>
              </a:solidFill>
            </a:endParaRPr>
          </a:p>
        </p:txBody>
      </p:sp>
      <p:pic>
        <p:nvPicPr>
          <p:cNvPr id="44" name="Picture 43" descr="D:\Users\daanh\Documents\work\conferences\20160904_qos\strato_trend\figs\logo-bira_iasb-2010.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61246"/>
          <a:stretch/>
        </p:blipFill>
        <p:spPr bwMode="auto">
          <a:xfrm>
            <a:off x="126038" y="87611"/>
            <a:ext cx="514986" cy="59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238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rotWithShape="1">
          <a:blip r:embed="rId3" cstate="print">
            <a:extLst>
              <a:ext uri="{28A0092B-C50C-407E-A947-70E740481C1C}">
                <a14:useLocalDpi xmlns:a14="http://schemas.microsoft.com/office/drawing/2010/main" val="0"/>
              </a:ext>
            </a:extLst>
          </a:blip>
          <a:srcRect l="-219" t="11348" r="1" b="10435"/>
          <a:stretch/>
        </p:blipFill>
        <p:spPr>
          <a:xfrm>
            <a:off x="103695" y="47135"/>
            <a:ext cx="11953187" cy="6570487"/>
          </a:xfrm>
          <a:prstGeom prst="rect">
            <a:avLst/>
          </a:prstGeom>
          <a:ln w="12700">
            <a:miter lim="400000"/>
          </a:ln>
          <a:effectLst>
            <a:softEdge rad="50800"/>
          </a:effectLst>
          <a:extLst>
            <a:ext uri="{C572A759-6A51-4108-AA02-DFA0A04FC94B}">
              <ma14:wrappingTextBoxFlag xmlns="" xmlns:ma14="http://schemas.microsoft.com/office/mac/drawingml/2011/main" val="1"/>
            </a:ext>
          </a:extLst>
        </p:spPr>
      </p:pic>
      <p:graphicFrame>
        <p:nvGraphicFramePr>
          <p:cNvPr id="3" name="Content Placeholder 2"/>
          <p:cNvGraphicFramePr>
            <a:graphicFrameLocks noGrp="1"/>
          </p:cNvGraphicFramePr>
          <p:nvPr>
            <p:ph/>
            <p:extLst>
              <p:ext uri="{D42A27DB-BD31-4B8C-83A1-F6EECF244321}">
                <p14:modId xmlns:p14="http://schemas.microsoft.com/office/powerpoint/2010/main" val="1932192786"/>
              </p:ext>
            </p:extLst>
          </p:nvPr>
        </p:nvGraphicFramePr>
        <p:xfrm>
          <a:off x="599326" y="807432"/>
          <a:ext cx="11031016" cy="5069840"/>
        </p:xfrm>
        <a:graphic>
          <a:graphicData uri="http://schemas.openxmlformats.org/drawingml/2006/table">
            <a:tbl>
              <a:tblPr firstRow="1" bandRow="1">
                <a:tableStyleId>{5C22544A-7EE6-4342-B048-85BDC9FD1C3A}</a:tableStyleId>
              </a:tblPr>
              <a:tblGrid>
                <a:gridCol w="2102024">
                  <a:extLst>
                    <a:ext uri="{9D8B030D-6E8A-4147-A177-3AD203B41FA5}">
                      <a16:colId xmlns:a16="http://schemas.microsoft.com/office/drawing/2014/main" val="1152908233"/>
                    </a:ext>
                  </a:extLst>
                </a:gridCol>
                <a:gridCol w="2952328">
                  <a:extLst>
                    <a:ext uri="{9D8B030D-6E8A-4147-A177-3AD203B41FA5}">
                      <a16:colId xmlns:a16="http://schemas.microsoft.com/office/drawing/2014/main" val="3064108997"/>
                    </a:ext>
                  </a:extLst>
                </a:gridCol>
                <a:gridCol w="3240360">
                  <a:extLst>
                    <a:ext uri="{9D8B030D-6E8A-4147-A177-3AD203B41FA5}">
                      <a16:colId xmlns:a16="http://schemas.microsoft.com/office/drawing/2014/main" val="862326913"/>
                    </a:ext>
                  </a:extLst>
                </a:gridCol>
                <a:gridCol w="2736304">
                  <a:extLst>
                    <a:ext uri="{9D8B030D-6E8A-4147-A177-3AD203B41FA5}">
                      <a16:colId xmlns:a16="http://schemas.microsoft.com/office/drawing/2014/main" val="4153979378"/>
                    </a:ext>
                  </a:extLst>
                </a:gridCol>
              </a:tblGrid>
              <a:tr h="370840">
                <a:tc>
                  <a:txBody>
                    <a:bodyPr/>
                    <a:lstStyle/>
                    <a:p>
                      <a:r>
                        <a:rPr lang="en-US" sz="1500" dirty="0" smtClean="0"/>
                        <a:t>Campaign name</a:t>
                      </a:r>
                      <a:endParaRPr lang="en-US" sz="1500" dirty="0"/>
                    </a:p>
                  </a:txBody>
                  <a:tcPr/>
                </a:tc>
                <a:tc>
                  <a:txBody>
                    <a:bodyPr/>
                    <a:lstStyle/>
                    <a:p>
                      <a:r>
                        <a:rPr lang="en-US" sz="1500" dirty="0" smtClean="0"/>
                        <a:t>Campaign type</a:t>
                      </a:r>
                      <a:endParaRPr lang="en-US" sz="1500" dirty="0"/>
                    </a:p>
                  </a:txBody>
                  <a:tcPr/>
                </a:tc>
                <a:tc>
                  <a:txBody>
                    <a:bodyPr/>
                    <a:lstStyle/>
                    <a:p>
                      <a:r>
                        <a:rPr lang="en-US" sz="1500" dirty="0" smtClean="0"/>
                        <a:t>Campaign measurement frequency</a:t>
                      </a:r>
                      <a:endParaRPr lang="en-US" sz="1500" dirty="0"/>
                    </a:p>
                  </a:txBody>
                  <a:tcPr/>
                </a:tc>
                <a:tc>
                  <a:txBody>
                    <a:bodyPr/>
                    <a:lstStyle/>
                    <a:p>
                      <a:r>
                        <a:rPr lang="en-US" sz="1500" dirty="0" smtClean="0"/>
                        <a:t>Status</a:t>
                      </a:r>
                      <a:endParaRPr lang="en-US" sz="1500" dirty="0"/>
                    </a:p>
                  </a:txBody>
                  <a:tcPr/>
                </a:tc>
                <a:extLst>
                  <a:ext uri="{0D108BD9-81ED-4DB2-BD59-A6C34878D82A}">
                    <a16:rowId xmlns:a16="http://schemas.microsoft.com/office/drawing/2014/main" val="926835399"/>
                  </a:ext>
                </a:extLst>
              </a:tr>
              <a:tr h="370840">
                <a:tc>
                  <a:txBody>
                    <a:bodyPr/>
                    <a:lstStyle/>
                    <a:p>
                      <a:r>
                        <a:rPr lang="en-US" sz="1500" b="1" dirty="0" smtClean="0"/>
                        <a:t>S5PVAL-DE-RUHR</a:t>
                      </a:r>
                      <a:endParaRPr lang="en-US" sz="1500" b="1" dirty="0"/>
                    </a:p>
                  </a:txBody>
                  <a:tcPr/>
                </a:tc>
                <a:tc>
                  <a:txBody>
                    <a:bodyPr/>
                    <a:lstStyle/>
                    <a:p>
                      <a:r>
                        <a:rPr lang="en-US" sz="1500" dirty="0" smtClean="0"/>
                        <a:t>Airborne mapping + ground-based</a:t>
                      </a:r>
                      <a:endParaRPr lang="en-US" sz="1500" dirty="0"/>
                    </a:p>
                  </a:txBody>
                  <a:tcPr/>
                </a:tc>
                <a:tc>
                  <a:txBody>
                    <a:bodyPr/>
                    <a:lstStyle/>
                    <a:p>
                      <a:r>
                        <a:rPr lang="en-US" sz="1500" dirty="0" smtClean="0"/>
                        <a:t>Limited</a:t>
                      </a:r>
                      <a:r>
                        <a:rPr lang="en-US" sz="1500" baseline="0" dirty="0" smtClean="0"/>
                        <a:t> in time (7 flights in total)</a:t>
                      </a:r>
                      <a:endParaRPr lang="en-US" sz="1500" dirty="0"/>
                    </a:p>
                  </a:txBody>
                  <a:tcPr/>
                </a:tc>
                <a:tc>
                  <a:txBody>
                    <a:bodyPr/>
                    <a:lstStyle/>
                    <a:p>
                      <a:r>
                        <a:rPr lang="en-US" sz="1500" dirty="0" smtClean="0"/>
                        <a:t>Finished – September 2020</a:t>
                      </a:r>
                      <a:endParaRPr lang="en-US" sz="1500" dirty="0"/>
                    </a:p>
                  </a:txBody>
                  <a:tcPr/>
                </a:tc>
                <a:extLst>
                  <a:ext uri="{0D108BD9-81ED-4DB2-BD59-A6C34878D82A}">
                    <a16:rowId xmlns:a16="http://schemas.microsoft.com/office/drawing/2014/main" val="3858343865"/>
                  </a:ext>
                </a:extLst>
              </a:tr>
              <a:tr h="370840">
                <a:tc>
                  <a:txBody>
                    <a:bodyPr/>
                    <a:lstStyle/>
                    <a:p>
                      <a:r>
                        <a:rPr lang="en-US" sz="1500" b="1" dirty="0" smtClean="0"/>
                        <a:t>S5PVAL-DE-BERLIN</a:t>
                      </a:r>
                      <a:endParaRPr lang="en-US" sz="1500" b="1" dirty="0"/>
                    </a:p>
                  </a:txBody>
                  <a:tcPr/>
                </a:tc>
                <a:tc>
                  <a:txBody>
                    <a:bodyPr/>
                    <a:lstStyle/>
                    <a:p>
                      <a:r>
                        <a:rPr lang="en-US" sz="1500" dirty="0" smtClean="0"/>
                        <a:t>Airborne mapping</a:t>
                      </a:r>
                      <a:endParaRPr lang="en-US" sz="1500" dirty="0"/>
                    </a:p>
                  </a:txBody>
                  <a:tcPr/>
                </a:tc>
                <a:tc>
                  <a:txBody>
                    <a:bodyPr/>
                    <a:lstStyle/>
                    <a:p>
                      <a:r>
                        <a:rPr lang="en-US" sz="1500" dirty="0" smtClean="0"/>
                        <a:t>Recurrent (12 flights/year)</a:t>
                      </a:r>
                      <a:endParaRPr lang="en-US" sz="1500" dirty="0"/>
                    </a:p>
                  </a:txBody>
                  <a:tcPr/>
                </a:tc>
                <a:tc>
                  <a:txBody>
                    <a:bodyPr/>
                    <a:lstStyle/>
                    <a:p>
                      <a:r>
                        <a:rPr lang="en-US" sz="1500" dirty="0" smtClean="0"/>
                        <a:t>Ongoing</a:t>
                      </a:r>
                      <a:endParaRPr lang="en-US" sz="1500" dirty="0"/>
                    </a:p>
                  </a:txBody>
                  <a:tcPr/>
                </a:tc>
                <a:extLst>
                  <a:ext uri="{0D108BD9-81ED-4DB2-BD59-A6C34878D82A}">
                    <a16:rowId xmlns:a16="http://schemas.microsoft.com/office/drawing/2014/main" val="2170817394"/>
                  </a:ext>
                </a:extLst>
              </a:tr>
              <a:tr h="370840">
                <a:tc>
                  <a:txBody>
                    <a:bodyPr/>
                    <a:lstStyle/>
                    <a:p>
                      <a:r>
                        <a:rPr lang="en-US" sz="1500" b="1" dirty="0" smtClean="0"/>
                        <a:t>S5PVAL-RO</a:t>
                      </a:r>
                      <a:endParaRPr lang="en-US" sz="1500" b="1" dirty="0"/>
                    </a:p>
                  </a:txBody>
                  <a:tcPr/>
                </a:tc>
                <a:tc>
                  <a:txBody>
                    <a:bodyPr/>
                    <a:lstStyle/>
                    <a:p>
                      <a:r>
                        <a:rPr lang="en-US" sz="1500" dirty="0" smtClean="0"/>
                        <a:t>Airborne mapping + sounding</a:t>
                      </a:r>
                      <a:endParaRPr lang="en-US" sz="1500" dirty="0"/>
                    </a:p>
                  </a:txBody>
                  <a:tcPr/>
                </a:tc>
                <a:tc>
                  <a:txBody>
                    <a:bodyPr/>
                    <a:lstStyle/>
                    <a:p>
                      <a:r>
                        <a:rPr lang="en-US" sz="1500" dirty="0" smtClean="0"/>
                        <a:t>Recurrent (12 flight/year)</a:t>
                      </a:r>
                      <a:endParaRPr lang="en-US" sz="1500" dirty="0"/>
                    </a:p>
                  </a:txBody>
                  <a:tcPr/>
                </a:tc>
                <a:tc>
                  <a:txBody>
                    <a:bodyPr/>
                    <a:lstStyle/>
                    <a:p>
                      <a:r>
                        <a:rPr lang="en-US" sz="1500" dirty="0" smtClean="0"/>
                        <a:t>Ongoing</a:t>
                      </a:r>
                      <a:endParaRPr lang="en-US" sz="1500" dirty="0"/>
                    </a:p>
                  </a:txBody>
                  <a:tcPr/>
                </a:tc>
                <a:extLst>
                  <a:ext uri="{0D108BD9-81ED-4DB2-BD59-A6C34878D82A}">
                    <a16:rowId xmlns:a16="http://schemas.microsoft.com/office/drawing/2014/main" val="3706046596"/>
                  </a:ext>
                </a:extLst>
              </a:tr>
              <a:tr h="370840">
                <a:tc>
                  <a:txBody>
                    <a:bodyPr/>
                    <a:lstStyle/>
                    <a:p>
                      <a:r>
                        <a:rPr lang="en-US" sz="1500" b="1" dirty="0" smtClean="0"/>
                        <a:t>S5PVAL-BE</a:t>
                      </a:r>
                      <a:endParaRPr lang="en-US" sz="1500" b="1" dirty="0"/>
                    </a:p>
                  </a:txBody>
                  <a:tcPr/>
                </a:tc>
                <a:tc>
                  <a:txBody>
                    <a:bodyPr/>
                    <a:lstStyle/>
                    <a:p>
                      <a:r>
                        <a:rPr lang="en-US" sz="1500" dirty="0" smtClean="0"/>
                        <a:t>Airborne mapping</a:t>
                      </a:r>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t>Limited</a:t>
                      </a:r>
                      <a:r>
                        <a:rPr lang="en-US" sz="1500" baseline="0" dirty="0" smtClean="0"/>
                        <a:t> in time (4 flights in total)</a:t>
                      </a:r>
                      <a:endParaRPr lang="en-US" sz="1500" dirty="0" smtClean="0"/>
                    </a:p>
                    <a:p>
                      <a:endParaRPr lang="en-US" sz="1500" dirty="0"/>
                    </a:p>
                  </a:txBody>
                  <a:tcPr/>
                </a:tc>
                <a:tc>
                  <a:txBody>
                    <a:bodyPr/>
                    <a:lstStyle/>
                    <a:p>
                      <a:r>
                        <a:rPr lang="en-US" sz="1500" dirty="0" smtClean="0"/>
                        <a:t>Planned -</a:t>
                      </a:r>
                      <a:r>
                        <a:rPr lang="en-US" sz="1500" baseline="0" dirty="0" smtClean="0"/>
                        <a:t> </a:t>
                      </a:r>
                      <a:r>
                        <a:rPr lang="en-US" sz="1500" dirty="0" smtClean="0"/>
                        <a:t>Summer</a:t>
                      </a:r>
                      <a:r>
                        <a:rPr lang="en-US" sz="1500" baseline="0" dirty="0" smtClean="0"/>
                        <a:t> 2021               (2 weeks)</a:t>
                      </a:r>
                      <a:endParaRPr lang="en-US" sz="1500" dirty="0"/>
                    </a:p>
                  </a:txBody>
                  <a:tcPr/>
                </a:tc>
                <a:extLst>
                  <a:ext uri="{0D108BD9-81ED-4DB2-BD59-A6C34878D82A}">
                    <a16:rowId xmlns:a16="http://schemas.microsoft.com/office/drawing/2014/main" val="961572878"/>
                  </a:ext>
                </a:extLst>
              </a:tr>
              <a:tr h="370840">
                <a:tc>
                  <a:txBody>
                    <a:bodyPr/>
                    <a:lstStyle/>
                    <a:p>
                      <a:r>
                        <a:rPr lang="en-US" sz="1500" b="1" dirty="0" smtClean="0"/>
                        <a:t>S5PVAL-KOLKATA</a:t>
                      </a:r>
                      <a:endParaRPr lang="en-US" sz="1500" b="1" dirty="0"/>
                    </a:p>
                  </a:txBody>
                  <a:tcPr/>
                </a:tc>
                <a:tc>
                  <a:txBody>
                    <a:bodyPr/>
                    <a:lstStyle/>
                    <a:p>
                      <a:r>
                        <a:rPr lang="en-US" sz="1500" dirty="0" smtClean="0"/>
                        <a:t>Ground-based</a:t>
                      </a:r>
                      <a:endParaRPr lang="en-US" sz="1500" dirty="0"/>
                    </a:p>
                  </a:txBody>
                  <a:tcPr/>
                </a:tc>
                <a:tc>
                  <a:txBody>
                    <a:bodyPr/>
                    <a:lstStyle/>
                    <a:p>
                      <a:r>
                        <a:rPr lang="en-US" sz="1500" dirty="0" smtClean="0"/>
                        <a:t>Long-term deployment </a:t>
                      </a:r>
                      <a:r>
                        <a:rPr lang="en-US" sz="1500" kern="1200" dirty="0" smtClean="0">
                          <a:solidFill>
                            <a:schemeClr val="dk1"/>
                          </a:solidFill>
                          <a:latin typeface="+mn-lt"/>
                          <a:ea typeface="+mn-ea"/>
                          <a:cs typeface="+mn-cs"/>
                        </a:rPr>
                        <a:t>(1 year)</a:t>
                      </a:r>
                      <a:endParaRPr lang="en-US" sz="1500" kern="1200" dirty="0">
                        <a:solidFill>
                          <a:schemeClr val="dk1"/>
                        </a:solidFill>
                        <a:latin typeface="+mn-lt"/>
                        <a:ea typeface="+mn-ea"/>
                        <a:cs typeface="+mn-cs"/>
                      </a:endParaRPr>
                    </a:p>
                  </a:txBody>
                  <a:tcPr/>
                </a:tc>
                <a:tc>
                  <a:txBody>
                    <a:bodyPr/>
                    <a:lstStyle/>
                    <a:p>
                      <a:r>
                        <a:rPr lang="en-US" sz="1500" dirty="0" smtClean="0"/>
                        <a:t>Planned – start</a:t>
                      </a:r>
                      <a:r>
                        <a:rPr lang="en-US" sz="1500" baseline="0" dirty="0" smtClean="0"/>
                        <a:t> in </a:t>
                      </a:r>
                      <a:r>
                        <a:rPr lang="en-US" sz="1500" dirty="0" smtClean="0"/>
                        <a:t>October 2021</a:t>
                      </a:r>
                      <a:endParaRPr lang="en-US" sz="1500" dirty="0"/>
                    </a:p>
                  </a:txBody>
                  <a:tcPr/>
                </a:tc>
                <a:extLst>
                  <a:ext uri="{0D108BD9-81ED-4DB2-BD59-A6C34878D82A}">
                    <a16:rowId xmlns:a16="http://schemas.microsoft.com/office/drawing/2014/main" val="2436577846"/>
                  </a:ext>
                </a:extLst>
              </a:tr>
              <a:tr h="370840">
                <a:tc>
                  <a:txBody>
                    <a:bodyPr/>
                    <a:lstStyle/>
                    <a:p>
                      <a:r>
                        <a:rPr lang="en-US" sz="1500" b="1" dirty="0" smtClean="0"/>
                        <a:t>S5PVAL-PORTOVELHO</a:t>
                      </a:r>
                      <a:endParaRPr lang="en-US" sz="15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t>Ground-based</a:t>
                      </a:r>
                    </a:p>
                  </a:txBody>
                  <a:tcPr/>
                </a:tc>
                <a:tc>
                  <a:txBody>
                    <a:bodyPr/>
                    <a:lstStyle/>
                    <a:p>
                      <a:r>
                        <a:rPr lang="en-US" sz="1500" dirty="0" smtClean="0"/>
                        <a:t>Long-term deployment </a:t>
                      </a:r>
                      <a:r>
                        <a:rPr lang="en-US" sz="1500" kern="1200" dirty="0" smtClean="0">
                          <a:solidFill>
                            <a:schemeClr val="dk1"/>
                          </a:solidFill>
                          <a:latin typeface="+mn-lt"/>
                          <a:ea typeface="+mn-ea"/>
                          <a:cs typeface="+mn-cs"/>
                        </a:rPr>
                        <a:t>(1 year)</a:t>
                      </a:r>
                      <a:endParaRPr lang="en-US" sz="1500" kern="1200" dirty="0">
                        <a:solidFill>
                          <a:schemeClr val="dk1"/>
                        </a:solidFill>
                        <a:latin typeface="+mn-lt"/>
                        <a:ea typeface="+mn-ea"/>
                        <a:cs typeface="+mn-cs"/>
                      </a:endParaRPr>
                    </a:p>
                  </a:txBody>
                  <a:tcPr/>
                </a:tc>
                <a:tc>
                  <a:txBody>
                    <a:bodyPr/>
                    <a:lstStyle/>
                    <a:p>
                      <a:r>
                        <a:rPr lang="en-US" sz="1500" dirty="0" smtClean="0"/>
                        <a:t>Ongoing</a:t>
                      </a:r>
                      <a:endParaRPr lang="en-US" sz="1500" dirty="0"/>
                    </a:p>
                  </a:txBody>
                  <a:tcPr/>
                </a:tc>
                <a:extLst>
                  <a:ext uri="{0D108BD9-81ED-4DB2-BD59-A6C34878D82A}">
                    <a16:rowId xmlns:a16="http://schemas.microsoft.com/office/drawing/2014/main" val="3440875290"/>
                  </a:ext>
                </a:extLst>
              </a:tr>
              <a:tr h="370840">
                <a:tc>
                  <a:txBody>
                    <a:bodyPr/>
                    <a:lstStyle/>
                    <a:p>
                      <a:r>
                        <a:rPr lang="en-US" sz="1500" b="1" dirty="0" smtClean="0"/>
                        <a:t>COCCON</a:t>
                      </a:r>
                      <a:endParaRPr lang="en-US" sz="15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t>Ground-based</a:t>
                      </a:r>
                    </a:p>
                  </a:txBody>
                  <a:tcPr/>
                </a:tc>
                <a:tc>
                  <a:txBody>
                    <a:bodyPr/>
                    <a:lstStyle/>
                    <a:p>
                      <a:r>
                        <a:rPr lang="en-US" sz="1500" dirty="0" smtClean="0"/>
                        <a:t>Distributed campaigns</a:t>
                      </a:r>
                      <a:endParaRPr lang="en-US" sz="1500" dirty="0">
                        <a:solidFill>
                          <a:srgbClr val="FF0000"/>
                        </a:solidFill>
                      </a:endParaRPr>
                    </a:p>
                  </a:txBody>
                  <a:tcPr/>
                </a:tc>
                <a:tc>
                  <a:txBody>
                    <a:bodyPr/>
                    <a:lstStyle/>
                    <a:p>
                      <a:r>
                        <a:rPr lang="en-US" sz="1500" dirty="0" smtClean="0"/>
                        <a:t>Finished / ongoing</a:t>
                      </a:r>
                      <a:endParaRPr lang="en-US" sz="1500" dirty="0"/>
                    </a:p>
                  </a:txBody>
                  <a:tcPr/>
                </a:tc>
                <a:extLst>
                  <a:ext uri="{0D108BD9-81ED-4DB2-BD59-A6C34878D82A}">
                    <a16:rowId xmlns:a16="http://schemas.microsoft.com/office/drawing/2014/main" val="1415038237"/>
                  </a:ext>
                </a:extLst>
              </a:tr>
              <a:tr h="370840">
                <a:tc>
                  <a:txBody>
                    <a:bodyPr/>
                    <a:lstStyle/>
                    <a:p>
                      <a:r>
                        <a:rPr lang="en-US" sz="1500" b="1" dirty="0" smtClean="0"/>
                        <a:t>NET-Sense</a:t>
                      </a:r>
                      <a:endParaRPr lang="en-US" sz="1500" b="1" dirty="0"/>
                    </a:p>
                  </a:txBody>
                  <a:tcPr/>
                </a:tc>
                <a:tc>
                  <a:txBody>
                    <a:bodyPr/>
                    <a:lstStyle/>
                    <a:p>
                      <a:r>
                        <a:rPr lang="en-US" sz="1500" dirty="0" smtClean="0"/>
                        <a:t>Airborne mapping</a:t>
                      </a:r>
                      <a:endParaRPr lang="en-US" sz="1500" dirty="0"/>
                    </a:p>
                  </a:txBody>
                  <a:tcPr/>
                </a:tc>
                <a:tc>
                  <a:txBody>
                    <a:bodyPr/>
                    <a:lstStyle/>
                    <a:p>
                      <a:r>
                        <a:rPr lang="en-US" sz="1500" dirty="0" smtClean="0"/>
                        <a:t>Limited in time</a:t>
                      </a:r>
                      <a:endParaRPr lang="en-US" sz="1500" dirty="0"/>
                    </a:p>
                  </a:txBody>
                  <a:tcPr/>
                </a:tc>
                <a:tc>
                  <a:txBody>
                    <a:bodyPr/>
                    <a:lstStyle/>
                    <a:p>
                      <a:r>
                        <a:rPr lang="en-US" sz="1500" dirty="0" smtClean="0"/>
                        <a:t>Planned  - Summer 2021              (4 weeks)</a:t>
                      </a:r>
                      <a:endParaRPr lang="en-US" sz="1500" dirty="0"/>
                    </a:p>
                  </a:txBody>
                  <a:tcPr/>
                </a:tc>
                <a:extLst>
                  <a:ext uri="{0D108BD9-81ED-4DB2-BD59-A6C34878D82A}">
                    <a16:rowId xmlns:a16="http://schemas.microsoft.com/office/drawing/2014/main" val="2136440487"/>
                  </a:ext>
                </a:extLst>
              </a:tr>
              <a:tr h="370840">
                <a:tc>
                  <a:txBody>
                    <a:bodyPr/>
                    <a:lstStyle/>
                    <a:p>
                      <a:r>
                        <a:rPr lang="en-US" sz="1500" b="1" dirty="0" smtClean="0"/>
                        <a:t>MAGIC</a:t>
                      </a:r>
                      <a:endParaRPr lang="en-US" sz="1500" b="1" dirty="0"/>
                    </a:p>
                  </a:txBody>
                  <a:tcPr/>
                </a:tc>
                <a:tc>
                  <a:txBody>
                    <a:bodyPr/>
                    <a:lstStyle/>
                    <a:p>
                      <a:r>
                        <a:rPr lang="en-US" sz="1500" dirty="0" smtClean="0"/>
                        <a:t>Airborne sounding + ground-based</a:t>
                      </a:r>
                      <a:endParaRPr lang="en-US" sz="1500" dirty="0"/>
                    </a:p>
                  </a:txBody>
                  <a:tcPr/>
                </a:tc>
                <a:tc>
                  <a:txBody>
                    <a:bodyPr/>
                    <a:lstStyle/>
                    <a:p>
                      <a:r>
                        <a:rPr lang="en-US" sz="1500" dirty="0" smtClean="0"/>
                        <a:t>Recurrent (yearly)</a:t>
                      </a:r>
                      <a:endParaRPr lang="en-US" sz="1500" dirty="0"/>
                    </a:p>
                  </a:txBody>
                  <a:tcPr/>
                </a:tc>
                <a:tc>
                  <a:txBody>
                    <a:bodyPr/>
                    <a:lstStyle/>
                    <a:p>
                      <a:r>
                        <a:rPr lang="en-US" sz="1500" dirty="0" smtClean="0"/>
                        <a:t>Finished – May 2018</a:t>
                      </a:r>
                    </a:p>
                    <a:p>
                      <a:r>
                        <a:rPr lang="en-US" sz="1500" dirty="0" smtClean="0"/>
                        <a:t>Finished</a:t>
                      </a:r>
                      <a:r>
                        <a:rPr lang="en-US" sz="1500" baseline="0" dirty="0" smtClean="0"/>
                        <a:t> – June 2019</a:t>
                      </a:r>
                    </a:p>
                    <a:p>
                      <a:r>
                        <a:rPr lang="en-US" sz="1500" baseline="0" dirty="0" smtClean="0"/>
                        <a:t>Finished – September 2020</a:t>
                      </a:r>
                      <a:endParaRPr lang="en-US" sz="1500" dirty="0" smtClean="0"/>
                    </a:p>
                    <a:p>
                      <a:r>
                        <a:rPr lang="en-US" sz="1500" dirty="0" smtClean="0"/>
                        <a:t>Planned – August 2021</a:t>
                      </a:r>
                      <a:endParaRPr lang="en-US" sz="1500" dirty="0"/>
                    </a:p>
                  </a:txBody>
                  <a:tcPr/>
                </a:tc>
                <a:extLst>
                  <a:ext uri="{0D108BD9-81ED-4DB2-BD59-A6C34878D82A}">
                    <a16:rowId xmlns:a16="http://schemas.microsoft.com/office/drawing/2014/main" val="538675417"/>
                  </a:ext>
                </a:extLst>
              </a:tr>
              <a:tr h="370840">
                <a:tc>
                  <a:txBody>
                    <a:bodyPr/>
                    <a:lstStyle/>
                    <a:p>
                      <a:r>
                        <a:rPr lang="en-US" sz="1500" b="1" dirty="0" smtClean="0"/>
                        <a:t>ACCLIP</a:t>
                      </a:r>
                      <a:endParaRPr lang="en-US" sz="1500" b="1" dirty="0"/>
                    </a:p>
                  </a:txBody>
                  <a:tcPr/>
                </a:tc>
                <a:tc>
                  <a:txBody>
                    <a:bodyPr/>
                    <a:lstStyle/>
                    <a:p>
                      <a:r>
                        <a:rPr lang="en-US" sz="1500" dirty="0" smtClean="0"/>
                        <a:t>Airborne sounding</a:t>
                      </a:r>
                      <a:endParaRPr lang="en-US" sz="1500" dirty="0"/>
                    </a:p>
                  </a:txBody>
                  <a:tcPr/>
                </a:tc>
                <a:tc>
                  <a:txBody>
                    <a:bodyPr/>
                    <a:lstStyle/>
                    <a:p>
                      <a:r>
                        <a:rPr lang="en-US" sz="1500" dirty="0" smtClean="0"/>
                        <a:t>Limited in time</a:t>
                      </a:r>
                      <a:endParaRPr lang="en-US" sz="1500" dirty="0"/>
                    </a:p>
                  </a:txBody>
                  <a:tcPr/>
                </a:tc>
                <a:tc>
                  <a:txBody>
                    <a:bodyPr/>
                    <a:lstStyle/>
                    <a:p>
                      <a:r>
                        <a:rPr lang="en-US" sz="1500" dirty="0" smtClean="0"/>
                        <a:t>Postponed – Summer 2022</a:t>
                      </a:r>
                      <a:endParaRPr lang="en-US" sz="1500" dirty="0"/>
                    </a:p>
                  </a:txBody>
                  <a:tcPr/>
                </a:tc>
                <a:extLst>
                  <a:ext uri="{0D108BD9-81ED-4DB2-BD59-A6C34878D82A}">
                    <a16:rowId xmlns:a16="http://schemas.microsoft.com/office/drawing/2014/main" val="4030132897"/>
                  </a:ext>
                </a:extLst>
              </a:tr>
            </a:tbl>
          </a:graphicData>
        </a:graphic>
      </p:graphicFrame>
      <p:sp>
        <p:nvSpPr>
          <p:cNvPr id="2" name="TextBox 1"/>
          <p:cNvSpPr txBox="1"/>
          <p:nvPr/>
        </p:nvSpPr>
        <p:spPr>
          <a:xfrm>
            <a:off x="500191" y="5877272"/>
            <a:ext cx="3601692" cy="369332"/>
          </a:xfrm>
          <a:prstGeom prst="rect">
            <a:avLst/>
          </a:prstGeom>
          <a:noFill/>
        </p:spPr>
        <p:txBody>
          <a:bodyPr wrap="none" rtlCol="0">
            <a:spAutoFit/>
          </a:bodyPr>
          <a:lstStyle/>
          <a:p>
            <a:r>
              <a:rPr lang="en-US" dirty="0">
                <a:hlinkClick r:id="rId4"/>
              </a:rPr>
              <a:t>https://s5pcampaigns.aeronomie.be</a:t>
            </a:r>
            <a:endParaRPr lang="en-US" dirty="0"/>
          </a:p>
        </p:txBody>
      </p:sp>
      <p:pic>
        <p:nvPicPr>
          <p:cNvPr id="8" name="Picture 7"/>
          <p:cNvPicPr>
            <a:picLocks noChangeAspect="1"/>
          </p:cNvPicPr>
          <p:nvPr/>
        </p:nvPicPr>
        <p:blipFill>
          <a:blip r:embed="rId5"/>
          <a:stretch>
            <a:fillRect/>
          </a:stretch>
        </p:blipFill>
        <p:spPr>
          <a:xfrm>
            <a:off x="172786" y="87758"/>
            <a:ext cx="1467478" cy="719674"/>
          </a:xfrm>
          <a:prstGeom prst="rect">
            <a:avLst/>
          </a:prstGeom>
        </p:spPr>
      </p:pic>
      <p:pic>
        <p:nvPicPr>
          <p:cNvPr id="9" name="Picture 453" descr="esa_sig_blu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788" t="12139" r="9227" b="29573"/>
          <a:stretch/>
        </p:blipFill>
        <p:spPr bwMode="auto">
          <a:xfrm>
            <a:off x="10944521" y="229578"/>
            <a:ext cx="900368" cy="417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1" name="Straight Connector 10"/>
          <p:cNvCxnSpPr/>
          <p:nvPr/>
        </p:nvCxnSpPr>
        <p:spPr>
          <a:xfrm>
            <a:off x="599326" y="2828041"/>
            <a:ext cx="11031016" cy="18854"/>
          </a:xfrm>
          <a:prstGeom prst="line">
            <a:avLst/>
          </a:prstGeom>
          <a:noFill/>
          <a:ln w="5715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a:off x="599326" y="3951402"/>
            <a:ext cx="11031016" cy="18854"/>
          </a:xfrm>
          <a:prstGeom prst="line">
            <a:avLst/>
          </a:prstGeom>
          <a:noFill/>
          <a:ln w="5715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61282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7"/>
          <p:cNvSpPr txBox="1"/>
          <p:nvPr/>
        </p:nvSpPr>
        <p:spPr>
          <a:xfrm>
            <a:off x="83303" y="61457"/>
            <a:ext cx="9152908" cy="461665"/>
          </a:xfrm>
          <a:prstGeom prst="rect">
            <a:avLst/>
          </a:prstGeom>
          <a:noFill/>
        </p:spPr>
        <p:txBody>
          <a:bodyPr wrap="square" rtlCol="0">
            <a:spAutoFit/>
          </a:bodyPr>
          <a:lstStyle/>
          <a:p>
            <a:pPr marL="457189" lvl="1" algn="ctr" defTabSz="914377"/>
            <a:r>
              <a:rPr lang="de-DE" sz="2400" b="1" dirty="0">
                <a:solidFill>
                  <a:srgbClr val="1F4E79"/>
                </a:solidFill>
                <a:latin typeface="Arial"/>
                <a:ea typeface="Arial"/>
                <a:cs typeface="Arial"/>
              </a:rPr>
              <a:t>Sentinel-5P-VAL-DE-Ruhr Campaign</a:t>
            </a:r>
            <a:endParaRPr lang="en-US" sz="2400" b="1" dirty="0">
              <a:solidFill>
                <a:srgbClr val="1F4E79"/>
              </a:solidFill>
              <a:latin typeface="Arial"/>
              <a:ea typeface="Arial"/>
              <a:cs typeface="Arial"/>
            </a:endParaRPr>
          </a:p>
        </p:txBody>
      </p:sp>
      <p:sp>
        <p:nvSpPr>
          <p:cNvPr id="5" name="Fußzeilenplatzhalter 1">
            <a:extLst>
              <a:ext uri="{FF2B5EF4-FFF2-40B4-BE49-F238E27FC236}">
                <a16:creationId xmlns:a16="http://schemas.microsoft.com/office/drawing/2014/main" id="{BD0681AA-3191-4DAF-9759-275B536FE5EA}"/>
              </a:ext>
            </a:extLst>
          </p:cNvPr>
          <p:cNvSpPr txBox="1">
            <a:spLocks/>
          </p:cNvSpPr>
          <p:nvPr/>
        </p:nvSpPr>
        <p:spPr>
          <a:xfrm>
            <a:off x="7118303" y="6157770"/>
            <a:ext cx="4822804" cy="36512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914377"/>
            <a:r>
              <a:rPr lang="de-DE" sz="1600" dirty="0" err="1" smtClean="0">
                <a:latin typeface="Calibri" panose="020F0502020204030204"/>
              </a:rPr>
              <a:t>Kezia</a:t>
            </a:r>
            <a:r>
              <a:rPr lang="de-DE" sz="1600" dirty="0" smtClean="0">
                <a:latin typeface="Calibri" panose="020F0502020204030204"/>
              </a:rPr>
              <a:t> Lange - </a:t>
            </a:r>
            <a:r>
              <a:rPr lang="de-DE" sz="1600" dirty="0" smtClean="0">
                <a:latin typeface="Calibri" panose="020F0502020204030204"/>
                <a:hlinkClick r:id="rId3"/>
              </a:rPr>
              <a:t>klange@iup.physik.uni-bremen.de</a:t>
            </a:r>
            <a:r>
              <a:rPr lang="de-DE" sz="1600" dirty="0" smtClean="0">
                <a:latin typeface="Calibri" panose="020F0502020204030204"/>
              </a:rPr>
              <a:t> </a:t>
            </a:r>
            <a:endParaRPr lang="de-DE" sz="1600" dirty="0">
              <a:latin typeface="Calibri" panose="020F0502020204030204"/>
            </a:endParaRPr>
          </a:p>
        </p:txBody>
      </p:sp>
      <p:sp>
        <p:nvSpPr>
          <p:cNvPr id="6" name="Textfeld 35">
            <a:extLst>
              <a:ext uri="{FF2B5EF4-FFF2-40B4-BE49-F238E27FC236}">
                <a16:creationId xmlns:a16="http://schemas.microsoft.com/office/drawing/2014/main" id="{6DC2D8BE-25DF-4EEF-BDC0-4B001A8CA609}"/>
              </a:ext>
            </a:extLst>
          </p:cNvPr>
          <p:cNvSpPr txBox="1"/>
          <p:nvPr/>
        </p:nvSpPr>
        <p:spPr>
          <a:xfrm>
            <a:off x="166708" y="1420847"/>
            <a:ext cx="6887955" cy="4662815"/>
          </a:xfrm>
          <a:prstGeom prst="rect">
            <a:avLst/>
          </a:prstGeom>
          <a:noFill/>
        </p:spPr>
        <p:txBody>
          <a:bodyPr wrap="square" rtlCol="0">
            <a:spAutoFit/>
          </a:bodyPr>
          <a:lstStyle/>
          <a:p>
            <a:pPr marL="342891" indent="-342891" defTabSz="914377">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Validation of Sentinel-5P products (</a:t>
            </a:r>
            <a:r>
              <a:rPr lang="en-US" b="1" dirty="0">
                <a:solidFill>
                  <a:prstClr val="black"/>
                </a:solidFill>
                <a:latin typeface="Arial" panose="020B0604020202020204" pitchFamily="34" charset="0"/>
                <a:cs typeface="Arial" panose="020B0604020202020204" pitchFamily="34" charset="0"/>
              </a:rPr>
              <a:t>NO</a:t>
            </a:r>
            <a:r>
              <a:rPr lang="en-US" b="1" baseline="-25000" dirty="0">
                <a:solidFill>
                  <a:prstClr val="black"/>
                </a:solidFill>
                <a:latin typeface="Arial" panose="020B0604020202020204" pitchFamily="34" charset="0"/>
                <a:cs typeface="Arial" panose="020B0604020202020204" pitchFamily="34" charset="0"/>
              </a:rPr>
              <a:t>2</a:t>
            </a:r>
            <a:r>
              <a:rPr lang="en-US" dirty="0">
                <a:solidFill>
                  <a:prstClr val="black"/>
                </a:solidFill>
                <a:latin typeface="Arial" panose="020B0604020202020204" pitchFamily="34" charset="0"/>
                <a:cs typeface="Arial" panose="020B0604020202020204" pitchFamily="34" charset="0"/>
              </a:rPr>
              <a:t>, HCHO and SO</a:t>
            </a:r>
            <a:r>
              <a:rPr lang="en-US" baseline="-25000" dirty="0">
                <a:solidFill>
                  <a:prstClr val="black"/>
                </a:solidFill>
                <a:latin typeface="Arial" panose="020B0604020202020204" pitchFamily="34" charset="0"/>
                <a:cs typeface="Arial" panose="020B0604020202020204" pitchFamily="34" charset="0"/>
              </a:rPr>
              <a:t>2</a:t>
            </a:r>
            <a:r>
              <a:rPr lang="en-US" dirty="0">
                <a:solidFill>
                  <a:prstClr val="black"/>
                </a:solidFill>
                <a:latin typeface="Arial" panose="020B0604020202020204" pitchFamily="34" charset="0"/>
                <a:cs typeface="Arial" panose="020B0604020202020204" pitchFamily="34" charset="0"/>
              </a:rPr>
              <a:t>) using different instruments and observation geometries</a:t>
            </a:r>
          </a:p>
          <a:p>
            <a:pPr marL="342891" indent="-342891" defTabSz="914377">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Campaign activities took place in North Rhine-Westphalia, a pollution hotspot in Europe</a:t>
            </a:r>
          </a:p>
          <a:p>
            <a:pPr marL="754044" lvl="1" indent="-342891" defTabSz="914377">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Urban character &amp; large industrial emitters</a:t>
            </a:r>
          </a:p>
          <a:p>
            <a:pPr marL="342891" indent="-342891" defTabSz="914377">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Seven flight days from 12 - 18 September 2020</a:t>
            </a:r>
          </a:p>
          <a:p>
            <a:pPr marL="800080" lvl="1" indent="-342891" defTabSz="914377">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One flight per day</a:t>
            </a:r>
          </a:p>
          <a:p>
            <a:pPr marL="1257280" lvl="2" indent="-342891" defTabSz="914377">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Two flights during the weekend</a:t>
            </a:r>
          </a:p>
          <a:p>
            <a:pPr marL="1257280" lvl="2" indent="-342891" defTabSz="914377">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Five flights during the week</a:t>
            </a:r>
          </a:p>
          <a:p>
            <a:pPr marL="800091" lvl="1" indent="-342891" defTabSz="914377">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Three flights in the </a:t>
            </a:r>
            <a:r>
              <a:rPr lang="en-US" b="1" dirty="0">
                <a:solidFill>
                  <a:srgbClr val="9900FF"/>
                </a:solidFill>
                <a:latin typeface="Arial" panose="020B0604020202020204" pitchFamily="34" charset="0"/>
                <a:cs typeface="Arial" panose="020B0604020202020204" pitchFamily="34" charset="0"/>
              </a:rPr>
              <a:t>Duisburg</a:t>
            </a:r>
            <a:r>
              <a:rPr lang="en-US" dirty="0">
                <a:solidFill>
                  <a:prstClr val="black"/>
                </a:solidFill>
                <a:latin typeface="Arial" panose="020B0604020202020204" pitchFamily="34" charset="0"/>
                <a:cs typeface="Arial" panose="020B0604020202020204" pitchFamily="34" charset="0"/>
              </a:rPr>
              <a:t> flight sector</a:t>
            </a:r>
          </a:p>
          <a:p>
            <a:pPr marL="800091" lvl="1" indent="-342891" defTabSz="914377">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Two flights each in the </a:t>
            </a:r>
            <a:r>
              <a:rPr lang="en-US" b="1" dirty="0" err="1">
                <a:solidFill>
                  <a:srgbClr val="FF0000"/>
                </a:solidFill>
                <a:latin typeface="Arial" panose="020B0604020202020204" pitchFamily="34" charset="0"/>
                <a:cs typeface="Arial" panose="020B0604020202020204" pitchFamily="34" charset="0"/>
              </a:rPr>
              <a:t>Jülich</a:t>
            </a:r>
            <a:r>
              <a:rPr lang="en-US" dirty="0">
                <a:solidFill>
                  <a:prstClr val="black"/>
                </a:solidFill>
                <a:latin typeface="Arial" panose="020B0604020202020204" pitchFamily="34" charset="0"/>
                <a:cs typeface="Arial" panose="020B0604020202020204" pitchFamily="34" charset="0"/>
              </a:rPr>
              <a:t> and </a:t>
            </a:r>
            <a:r>
              <a:rPr lang="en-US" b="1" dirty="0">
                <a:solidFill>
                  <a:srgbClr val="0000FF"/>
                </a:solidFill>
                <a:latin typeface="Arial" panose="020B0604020202020204" pitchFamily="34" charset="0"/>
                <a:cs typeface="Arial" panose="020B0604020202020204" pitchFamily="34" charset="0"/>
              </a:rPr>
              <a:t>Cologne</a:t>
            </a:r>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sector</a:t>
            </a:r>
            <a:endParaRPr lang="en-US" dirty="0">
              <a:solidFill>
                <a:prstClr val="black"/>
              </a:solidFill>
              <a:latin typeface="Arial" panose="020B0604020202020204" pitchFamily="34" charset="0"/>
              <a:cs typeface="Arial" panose="020B0604020202020204" pitchFamily="34" charset="0"/>
            </a:endParaRPr>
          </a:p>
        </p:txBody>
      </p:sp>
      <p:pic>
        <p:nvPicPr>
          <p:cNvPr id="7" name="Grafik 8">
            <a:extLst>
              <a:ext uri="{FF2B5EF4-FFF2-40B4-BE49-F238E27FC236}">
                <a16:creationId xmlns:a16="http://schemas.microsoft.com/office/drawing/2014/main" id="{F0E5E56F-3C94-414C-8BC8-68C3611B5D0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278226" y="1420847"/>
            <a:ext cx="4411602" cy="4714750"/>
          </a:xfrm>
          <a:prstGeom prst="rect">
            <a:avLst/>
          </a:prstGeom>
        </p:spPr>
      </p:pic>
      <p:pic>
        <p:nvPicPr>
          <p:cNvPr id="8" name="Grafik 2">
            <a:extLst>
              <a:ext uri="{FF2B5EF4-FFF2-40B4-BE49-F238E27FC236}">
                <a16:creationId xmlns:a16="http://schemas.microsoft.com/office/drawing/2014/main" id="{1509E169-6B4A-43A3-A956-DC2D6E72868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993258" y="1505528"/>
            <a:ext cx="627439" cy="1452140"/>
          </a:xfrm>
          <a:prstGeom prst="rect">
            <a:avLst/>
          </a:prstGeom>
        </p:spPr>
      </p:pic>
      <p:sp>
        <p:nvSpPr>
          <p:cNvPr id="9" name="Textfeld 12">
            <a:extLst>
              <a:ext uri="{FF2B5EF4-FFF2-40B4-BE49-F238E27FC236}">
                <a16:creationId xmlns:a16="http://schemas.microsoft.com/office/drawing/2014/main" id="{DAE00C23-D6B0-4CD4-8997-4395A0958ED3}"/>
              </a:ext>
            </a:extLst>
          </p:cNvPr>
          <p:cNvSpPr txBox="1"/>
          <p:nvPr/>
        </p:nvSpPr>
        <p:spPr>
          <a:xfrm>
            <a:off x="7625062" y="1087707"/>
            <a:ext cx="3809286" cy="338554"/>
          </a:xfrm>
          <a:prstGeom prst="rect">
            <a:avLst/>
          </a:prstGeom>
          <a:noFill/>
        </p:spPr>
        <p:txBody>
          <a:bodyPr wrap="square" rtlCol="0">
            <a:spAutoFit/>
          </a:bodyPr>
          <a:lstStyle/>
          <a:p>
            <a:pPr defTabSz="914377"/>
            <a:r>
              <a:rPr lang="de-DE" sz="1600" dirty="0">
                <a:solidFill>
                  <a:prstClr val="black"/>
                </a:solidFill>
                <a:latin typeface="Calibri Light" panose="020F0302020204030204" pitchFamily="34" charset="0"/>
                <a:cs typeface="Calibri Light" panose="020F0302020204030204" pitchFamily="34" charset="0"/>
              </a:rPr>
              <a:t>Sentinel-5P VC NO</a:t>
            </a:r>
            <a:r>
              <a:rPr lang="de-DE" sz="1600" baseline="-25000" dirty="0">
                <a:solidFill>
                  <a:prstClr val="black"/>
                </a:solidFill>
                <a:latin typeface="Calibri Light" panose="020F0302020204030204" pitchFamily="34" charset="0"/>
                <a:cs typeface="Calibri Light" panose="020F0302020204030204" pitchFamily="34" charset="0"/>
              </a:rPr>
              <a:t>2</a:t>
            </a:r>
            <a:r>
              <a:rPr lang="de-DE" sz="1600" dirty="0">
                <a:solidFill>
                  <a:prstClr val="black"/>
                </a:solidFill>
                <a:latin typeface="Calibri Light" panose="020F0302020204030204" pitchFamily="34" charset="0"/>
                <a:cs typeface="Calibri Light" panose="020F0302020204030204" pitchFamily="34" charset="0"/>
              </a:rPr>
              <a:t>   1 </a:t>
            </a:r>
            <a:r>
              <a:rPr lang="de-DE" sz="1600" dirty="0" smtClean="0">
                <a:solidFill>
                  <a:prstClr val="black"/>
                </a:solidFill>
                <a:latin typeface="Calibri Light" panose="020F0302020204030204" pitchFamily="34" charset="0"/>
                <a:cs typeface="Calibri Light" panose="020F0302020204030204" pitchFamily="34" charset="0"/>
              </a:rPr>
              <a:t>– 30 September </a:t>
            </a:r>
            <a:r>
              <a:rPr lang="de-DE" sz="1600" dirty="0">
                <a:solidFill>
                  <a:prstClr val="black"/>
                </a:solidFill>
                <a:latin typeface="Calibri Light" panose="020F0302020204030204" pitchFamily="34" charset="0"/>
                <a:cs typeface="Calibri Light" panose="020F0302020204030204" pitchFamily="34" charset="0"/>
              </a:rPr>
              <a:t>2020</a:t>
            </a:r>
            <a:endParaRPr lang="en-US" sz="1600" dirty="0">
              <a:solidFill>
                <a:prstClr val="black"/>
              </a:solidFill>
              <a:latin typeface="Calibri Light" panose="020F0302020204030204" pitchFamily="34" charset="0"/>
              <a:cs typeface="Calibri Light" panose="020F0302020204030204" pitchFamily="34" charset="0"/>
            </a:endParaRPr>
          </a:p>
        </p:txBody>
      </p:sp>
      <p:pic>
        <p:nvPicPr>
          <p:cNvPr id="10" name="Grafik 1">
            <a:extLst>
              <a:ext uri="{FF2B5EF4-FFF2-40B4-BE49-F238E27FC236}">
                <a16:creationId xmlns:a16="http://schemas.microsoft.com/office/drawing/2014/main" id="{4882723B-0BD2-44E3-9B0D-D500C3E0558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63747" y="-24891"/>
            <a:ext cx="1454204" cy="712942"/>
          </a:xfrm>
          <a:prstGeom prst="rect">
            <a:avLst/>
          </a:prstGeom>
        </p:spPr>
      </p:pic>
      <p:pic>
        <p:nvPicPr>
          <p:cNvPr id="11" name="Grafik 21">
            <a:extLst>
              <a:ext uri="{FF2B5EF4-FFF2-40B4-BE49-F238E27FC236}">
                <a16:creationId xmlns:a16="http://schemas.microsoft.com/office/drawing/2014/main" id="{0A01B98C-5727-423E-97E4-5B1BA2340F7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689828" y="38914"/>
            <a:ext cx="348059" cy="456938"/>
          </a:xfrm>
          <a:prstGeom prst="rect">
            <a:avLst/>
          </a:prstGeom>
        </p:spPr>
      </p:pic>
      <p:pic>
        <p:nvPicPr>
          <p:cNvPr id="12" name="Grafik 23">
            <a:extLst>
              <a:ext uri="{FF2B5EF4-FFF2-40B4-BE49-F238E27FC236}">
                <a16:creationId xmlns:a16="http://schemas.microsoft.com/office/drawing/2014/main" id="{F3D5B053-6DB4-4E5B-834B-03B4017B5E5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80899" y="48804"/>
            <a:ext cx="462803" cy="458431"/>
          </a:xfrm>
          <a:prstGeom prst="rect">
            <a:avLst/>
          </a:prstGeom>
        </p:spPr>
      </p:pic>
      <p:pic>
        <p:nvPicPr>
          <p:cNvPr id="13" name="Grafik 15">
            <a:extLst>
              <a:ext uri="{FF2B5EF4-FFF2-40B4-BE49-F238E27FC236}">
                <a16:creationId xmlns:a16="http://schemas.microsoft.com/office/drawing/2014/main" id="{FF424055-F9D9-4BA7-AC38-FC0C7E653B44}"/>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1071824" y="54621"/>
            <a:ext cx="583214" cy="443242"/>
          </a:xfrm>
          <a:prstGeom prst="rect">
            <a:avLst/>
          </a:prstGeom>
        </p:spPr>
      </p:pic>
      <p:pic>
        <p:nvPicPr>
          <p:cNvPr id="14" name="Grafik 16">
            <a:extLst>
              <a:ext uri="{FF2B5EF4-FFF2-40B4-BE49-F238E27FC236}">
                <a16:creationId xmlns:a16="http://schemas.microsoft.com/office/drawing/2014/main" id="{FA5F5B1F-0E48-4CAC-8098-4DBDF4AF7FC6}"/>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0048518" y="44422"/>
            <a:ext cx="459035" cy="456527"/>
          </a:xfrm>
          <a:prstGeom prst="rect">
            <a:avLst/>
          </a:prstGeom>
        </p:spPr>
      </p:pic>
      <p:pic>
        <p:nvPicPr>
          <p:cNvPr id="15" name="Grafik 19">
            <a:extLst>
              <a:ext uri="{FF2B5EF4-FFF2-40B4-BE49-F238E27FC236}">
                <a16:creationId xmlns:a16="http://schemas.microsoft.com/office/drawing/2014/main" id="{BAFD7362-1028-45DF-8C48-F8F33DA53583}"/>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83303" y="46655"/>
            <a:ext cx="452597" cy="454294"/>
          </a:xfrm>
          <a:prstGeom prst="rect">
            <a:avLst/>
          </a:prstGeom>
        </p:spPr>
      </p:pic>
      <p:sp>
        <p:nvSpPr>
          <p:cNvPr id="16" name="Rectangle 15"/>
          <p:cNvSpPr/>
          <p:nvPr/>
        </p:nvSpPr>
        <p:spPr>
          <a:xfrm>
            <a:off x="152432" y="644012"/>
            <a:ext cx="11885455" cy="584775"/>
          </a:xfrm>
          <a:prstGeom prst="rect">
            <a:avLst/>
          </a:prstGeom>
        </p:spPr>
        <p:txBody>
          <a:bodyPr wrap="square">
            <a:spAutoFit/>
          </a:bodyPr>
          <a:lstStyle/>
          <a:p>
            <a:r>
              <a:rPr lang="en-US" sz="1600" dirty="0" smtClean="0">
                <a:solidFill>
                  <a:srgbClr val="0070C0"/>
                </a:solidFill>
                <a:latin typeface="Arial" panose="020B0604020202020204" pitchFamily="34" charset="0"/>
                <a:cs typeface="Arial" panose="020B0604020202020204" pitchFamily="34" charset="0"/>
              </a:rPr>
              <a:t>K. Lange, A. Carlos Meier, A. Richter, A. </a:t>
            </a:r>
            <a:r>
              <a:rPr lang="en-US" sz="1600" dirty="0" err="1" smtClean="0">
                <a:solidFill>
                  <a:srgbClr val="0070C0"/>
                </a:solidFill>
                <a:latin typeface="Arial" panose="020B0604020202020204" pitchFamily="34" charset="0"/>
                <a:cs typeface="Arial" panose="020B0604020202020204" pitchFamily="34" charset="0"/>
              </a:rPr>
              <a:t>Schönhardt</a:t>
            </a:r>
            <a:r>
              <a:rPr lang="en-US" sz="1600" dirty="0" smtClean="0">
                <a:solidFill>
                  <a:srgbClr val="0070C0"/>
                </a:solidFill>
                <a:latin typeface="Arial" panose="020B0604020202020204" pitchFamily="34" charset="0"/>
                <a:cs typeface="Arial" panose="020B0604020202020204" pitchFamily="34" charset="0"/>
              </a:rPr>
              <a:t>, J. P.  Burrows, M. Van </a:t>
            </a:r>
            <a:r>
              <a:rPr lang="en-US" sz="1600" dirty="0" err="1" smtClean="0">
                <a:solidFill>
                  <a:srgbClr val="0070C0"/>
                </a:solidFill>
                <a:latin typeface="Arial" panose="020B0604020202020204" pitchFamily="34" charset="0"/>
                <a:cs typeface="Arial" panose="020B0604020202020204" pitchFamily="34" charset="0"/>
              </a:rPr>
              <a:t>Roozendael</a:t>
            </a:r>
            <a:r>
              <a:rPr lang="en-US" sz="1600" dirty="0" smtClean="0">
                <a:solidFill>
                  <a:srgbClr val="0070C0"/>
                </a:solidFill>
                <a:latin typeface="Arial" panose="020B0604020202020204" pitchFamily="34" charset="0"/>
                <a:cs typeface="Arial" panose="020B0604020202020204" pitchFamily="34" charset="0"/>
              </a:rPr>
              <a:t>, T. Wagner, T. </a:t>
            </a:r>
            <a:r>
              <a:rPr lang="en-US" sz="1600" dirty="0" err="1" smtClean="0">
                <a:solidFill>
                  <a:srgbClr val="0070C0"/>
                </a:solidFill>
                <a:latin typeface="Arial" panose="020B0604020202020204" pitchFamily="34" charset="0"/>
                <a:cs typeface="Arial" panose="020B0604020202020204" pitchFamily="34" charset="0"/>
              </a:rPr>
              <a:t>Ruhtz</a:t>
            </a:r>
            <a:r>
              <a:rPr lang="en-US" sz="1600" dirty="0" smtClean="0">
                <a:solidFill>
                  <a:srgbClr val="0070C0"/>
                </a:solidFill>
                <a:latin typeface="Arial" panose="020B0604020202020204" pitchFamily="34" charset="0"/>
                <a:cs typeface="Arial" panose="020B0604020202020204" pitchFamily="34" charset="0"/>
              </a:rPr>
              <a:t>, D. </a:t>
            </a:r>
            <a:r>
              <a:rPr lang="en-US" sz="1600" dirty="0" err="1" smtClean="0">
                <a:solidFill>
                  <a:srgbClr val="0070C0"/>
                </a:solidFill>
                <a:latin typeface="Arial" panose="020B0604020202020204" pitchFamily="34" charset="0"/>
                <a:cs typeface="Arial" panose="020B0604020202020204" pitchFamily="34" charset="0"/>
              </a:rPr>
              <a:t>Schüttemeyer</a:t>
            </a:r>
            <a:r>
              <a:rPr lang="en-US"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and the S5p-VAL-DE-Ruhr campaign </a:t>
            </a:r>
            <a:r>
              <a:rPr lang="en-US" sz="1600" dirty="0" smtClean="0">
                <a:solidFill>
                  <a:srgbClr val="0070C0"/>
                </a:solidFill>
                <a:latin typeface="Arial" panose="020B0604020202020204" pitchFamily="34" charset="0"/>
                <a:cs typeface="Arial" panose="020B0604020202020204" pitchFamily="34" charset="0"/>
              </a:rPr>
              <a:t>team</a:t>
            </a:r>
            <a:endParaRPr lang="en-US" sz="1600" dirty="0">
              <a:solidFill>
                <a:srgbClr val="0070C0"/>
              </a:solidFill>
              <a:latin typeface="Arial" panose="020B0604020202020204" pitchFamily="34" charset="0"/>
              <a:cs typeface="Arial" panose="020B0604020202020204" pitchFamily="34" charset="0"/>
            </a:endParaRPr>
          </a:p>
        </p:txBody>
      </p:sp>
      <p:cxnSp>
        <p:nvCxnSpPr>
          <p:cNvPr id="17" name="Gerader Verbinder 3"/>
          <p:cNvCxnSpPr/>
          <p:nvPr/>
        </p:nvCxnSpPr>
        <p:spPr>
          <a:xfrm>
            <a:off x="-7243" y="546118"/>
            <a:ext cx="12199243" cy="859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926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7"/>
          <p:cNvSpPr txBox="1"/>
          <p:nvPr/>
        </p:nvSpPr>
        <p:spPr>
          <a:xfrm>
            <a:off x="631596" y="87756"/>
            <a:ext cx="8903592" cy="461665"/>
          </a:xfrm>
          <a:prstGeom prst="rect">
            <a:avLst/>
          </a:prstGeom>
          <a:noFill/>
        </p:spPr>
        <p:txBody>
          <a:bodyPr wrap="square" rtlCol="0">
            <a:spAutoFit/>
          </a:bodyPr>
          <a:lstStyle/>
          <a:p>
            <a:pPr marL="457189" lvl="1" defTabSz="914377"/>
            <a:r>
              <a:rPr lang="de-DE" sz="2400" b="1" dirty="0">
                <a:solidFill>
                  <a:srgbClr val="1F4E79"/>
                </a:solidFill>
                <a:latin typeface="Arial"/>
                <a:ea typeface="Arial"/>
                <a:cs typeface="Arial"/>
              </a:rPr>
              <a:t>Sentinel-5P-VAL-DE-Ruhr </a:t>
            </a:r>
            <a:r>
              <a:rPr lang="de-DE" sz="2400" b="1" dirty="0" err="1" smtClean="0">
                <a:solidFill>
                  <a:srgbClr val="1F4E79"/>
                </a:solidFill>
                <a:latin typeface="Arial"/>
                <a:ea typeface="Arial"/>
                <a:cs typeface="Arial"/>
              </a:rPr>
              <a:t>Campaign</a:t>
            </a:r>
            <a:r>
              <a:rPr lang="de-DE" sz="2400" b="1" dirty="0" smtClean="0">
                <a:solidFill>
                  <a:srgbClr val="1F4E79"/>
                </a:solidFill>
                <a:latin typeface="Arial"/>
                <a:ea typeface="Arial"/>
                <a:cs typeface="Arial"/>
              </a:rPr>
              <a:t>: Instruments</a:t>
            </a:r>
            <a:endParaRPr lang="en-US" sz="2400" b="1" dirty="0">
              <a:solidFill>
                <a:srgbClr val="1F4E79"/>
              </a:solidFill>
              <a:latin typeface="Arial"/>
              <a:ea typeface="Arial"/>
              <a:cs typeface="Arial"/>
            </a:endParaRPr>
          </a:p>
        </p:txBody>
      </p:sp>
      <p:sp>
        <p:nvSpPr>
          <p:cNvPr id="5" name="Textfeld 8">
            <a:extLst>
              <a:ext uri="{FF2B5EF4-FFF2-40B4-BE49-F238E27FC236}">
                <a16:creationId xmlns:a16="http://schemas.microsoft.com/office/drawing/2014/main" id="{334C22EE-F779-45A9-8EB4-4E65185B41B5}"/>
              </a:ext>
            </a:extLst>
          </p:cNvPr>
          <p:cNvSpPr txBox="1"/>
          <p:nvPr/>
        </p:nvSpPr>
        <p:spPr>
          <a:xfrm>
            <a:off x="158163" y="894305"/>
            <a:ext cx="5464023" cy="3139321"/>
          </a:xfrm>
          <a:prstGeom prst="rect">
            <a:avLst/>
          </a:prstGeom>
          <a:noFill/>
        </p:spPr>
        <p:txBody>
          <a:bodyPr wrap="square" rtlCol="0">
            <a:spAutoFit/>
          </a:bodyPr>
          <a:lstStyle/>
          <a:p>
            <a:pPr marL="342891" indent="-342891" defTabSz="914377">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Airborne DOAS measurements with imaging DOAS AirMAP &amp; nadir pointing </a:t>
            </a:r>
            <a:r>
              <a:rPr lang="en-US" dirty="0" err="1">
                <a:solidFill>
                  <a:prstClr val="black"/>
                </a:solidFill>
                <a:latin typeface="Arial" panose="020B0604020202020204" pitchFamily="34" charset="0"/>
                <a:cs typeface="Arial" panose="020B0604020202020204" pitchFamily="34" charset="0"/>
              </a:rPr>
              <a:t>Avantes</a:t>
            </a:r>
            <a:r>
              <a:rPr lang="en-US" dirty="0">
                <a:solidFill>
                  <a:prstClr val="black"/>
                </a:solidFill>
                <a:latin typeface="Arial" panose="020B0604020202020204" pitchFamily="34" charset="0"/>
                <a:cs typeface="Arial" panose="020B0604020202020204" pitchFamily="34" charset="0"/>
              </a:rPr>
              <a:t> spectrometer </a:t>
            </a:r>
            <a:r>
              <a:rPr lang="en-US" dirty="0" err="1">
                <a:solidFill>
                  <a:prstClr val="black"/>
                </a:solidFill>
                <a:latin typeface="Arial" panose="020B0604020202020204" pitchFamily="34" charset="0"/>
                <a:cs typeface="Arial" panose="020B0604020202020204" pitchFamily="34" charset="0"/>
              </a:rPr>
              <a:t>AvaAir</a:t>
            </a:r>
            <a:r>
              <a:rPr lang="en-US" dirty="0">
                <a:solidFill>
                  <a:prstClr val="black"/>
                </a:solidFill>
                <a:latin typeface="Arial" panose="020B0604020202020204" pitchFamily="34" charset="0"/>
                <a:cs typeface="Arial" panose="020B0604020202020204" pitchFamily="34" charset="0"/>
              </a:rPr>
              <a:t> onboard of the Cessna on 7 days</a:t>
            </a:r>
          </a:p>
          <a:p>
            <a:pPr marL="342891" indent="-342891" defTabSz="914377">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342891" indent="-342891" defTabSz="914377">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Car-DOAS measurements from IUP, MPIC, BIRA on all flight days (zenith-sky only)</a:t>
            </a:r>
          </a:p>
          <a:p>
            <a:pPr marL="342891" indent="-342891" defTabSz="914377">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342891" indent="-342891" defTabSz="914377">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Stationary measurements were operational on all flight days and before/after campaign period</a:t>
            </a:r>
          </a:p>
          <a:p>
            <a:pPr marL="342891" indent="-342891" defTabSz="914377">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p:txBody>
      </p:sp>
      <p:pic>
        <p:nvPicPr>
          <p:cNvPr id="6" name="Grafik 16">
            <a:extLst>
              <a:ext uri="{FF2B5EF4-FFF2-40B4-BE49-F238E27FC236}">
                <a16:creationId xmlns:a16="http://schemas.microsoft.com/office/drawing/2014/main" id="{C600C58F-3B76-4916-9E46-9C1E7D5ED84F}"/>
              </a:ext>
              <a:ext uri="{C183D7F6-B498-43B3-948B-1728B52AA6E4}">
                <adec:decorative xmlns=""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30321" y="3405946"/>
            <a:ext cx="3105402" cy="2679881"/>
          </a:xfrm>
          <a:prstGeom prst="rect">
            <a:avLst/>
          </a:prstGeom>
        </p:spPr>
      </p:pic>
      <p:pic>
        <p:nvPicPr>
          <p:cNvPr id="7" name="Grafik 20">
            <a:extLst>
              <a:ext uri="{FF2B5EF4-FFF2-40B4-BE49-F238E27FC236}">
                <a16:creationId xmlns:a16="http://schemas.microsoft.com/office/drawing/2014/main" id="{B9F307F3-8AC5-46CB-BA14-16D209C84D9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259445" y="1534427"/>
            <a:ext cx="2769343" cy="3216722"/>
          </a:xfrm>
          <a:prstGeom prst="rect">
            <a:avLst/>
          </a:prstGeom>
        </p:spPr>
      </p:pic>
      <p:sp>
        <p:nvSpPr>
          <p:cNvPr id="8" name="Textfeld 21">
            <a:extLst>
              <a:ext uri="{FF2B5EF4-FFF2-40B4-BE49-F238E27FC236}">
                <a16:creationId xmlns:a16="http://schemas.microsoft.com/office/drawing/2014/main" id="{DF2BB4B8-DF55-4416-B4F9-E4C2593430FE}"/>
              </a:ext>
            </a:extLst>
          </p:cNvPr>
          <p:cNvSpPr txBox="1"/>
          <p:nvPr/>
        </p:nvSpPr>
        <p:spPr>
          <a:xfrm>
            <a:off x="9259445" y="4383799"/>
            <a:ext cx="1813712" cy="369332"/>
          </a:xfrm>
          <a:prstGeom prst="rect">
            <a:avLst/>
          </a:prstGeom>
          <a:noFill/>
        </p:spPr>
        <p:txBody>
          <a:bodyPr wrap="square" rtlCol="0">
            <a:spAutoFit/>
          </a:bodyPr>
          <a:lstStyle/>
          <a:p>
            <a:pPr defTabSz="685800"/>
            <a:r>
              <a:rPr lang="de-DE" dirty="0">
                <a:solidFill>
                  <a:prstClr val="white"/>
                </a:solidFill>
                <a:latin typeface="Calibri" panose="020F0502020204030204"/>
              </a:rPr>
              <a:t>MPIC </a:t>
            </a:r>
            <a:r>
              <a:rPr lang="de-DE" dirty="0" err="1">
                <a:solidFill>
                  <a:prstClr val="white"/>
                </a:solidFill>
                <a:latin typeface="Calibri" panose="020F0502020204030204"/>
              </a:rPr>
              <a:t>car</a:t>
            </a:r>
            <a:r>
              <a:rPr lang="de-DE" dirty="0">
                <a:solidFill>
                  <a:prstClr val="white"/>
                </a:solidFill>
                <a:latin typeface="Calibri" panose="020F0502020204030204"/>
              </a:rPr>
              <a:t> DOAS</a:t>
            </a:r>
            <a:endParaRPr lang="en-US" dirty="0">
              <a:solidFill>
                <a:prstClr val="white"/>
              </a:solidFill>
              <a:latin typeface="Calibri" panose="020F0502020204030204"/>
            </a:endParaRPr>
          </a:p>
        </p:txBody>
      </p:sp>
      <p:sp>
        <p:nvSpPr>
          <p:cNvPr id="9" name="Textfeld 23">
            <a:extLst>
              <a:ext uri="{FF2B5EF4-FFF2-40B4-BE49-F238E27FC236}">
                <a16:creationId xmlns:a16="http://schemas.microsoft.com/office/drawing/2014/main" id="{2071549A-5B5D-4387-AFE9-EAB081675805}"/>
              </a:ext>
            </a:extLst>
          </p:cNvPr>
          <p:cNvSpPr txBox="1"/>
          <p:nvPr/>
        </p:nvSpPr>
        <p:spPr>
          <a:xfrm>
            <a:off x="5928396" y="5687795"/>
            <a:ext cx="2010684" cy="369332"/>
          </a:xfrm>
          <a:prstGeom prst="rect">
            <a:avLst/>
          </a:prstGeom>
          <a:noFill/>
        </p:spPr>
        <p:txBody>
          <a:bodyPr wrap="square" rtlCol="0">
            <a:spAutoFit/>
          </a:bodyPr>
          <a:lstStyle/>
          <a:p>
            <a:pPr defTabSz="685800"/>
            <a:r>
              <a:rPr lang="de-DE" dirty="0">
                <a:solidFill>
                  <a:prstClr val="white"/>
                </a:solidFill>
                <a:latin typeface="Calibri" panose="020F0502020204030204"/>
              </a:rPr>
              <a:t>Pandora Jülich</a:t>
            </a:r>
            <a:endParaRPr lang="en-US" dirty="0">
              <a:solidFill>
                <a:prstClr val="white"/>
              </a:solidFill>
              <a:latin typeface="Calibri" panose="020F0502020204030204"/>
            </a:endParaRPr>
          </a:p>
        </p:txBody>
      </p:sp>
      <p:graphicFrame>
        <p:nvGraphicFramePr>
          <p:cNvPr id="10" name="Tabelle 31">
            <a:extLst>
              <a:ext uri="{FF2B5EF4-FFF2-40B4-BE49-F238E27FC236}">
                <a16:creationId xmlns:a16="http://schemas.microsoft.com/office/drawing/2014/main" id="{CBB962D5-48C2-4640-9FFD-97F362B42F93}"/>
              </a:ext>
            </a:extLst>
          </p:cNvPr>
          <p:cNvGraphicFramePr>
            <a:graphicFrameLocks noGrp="1"/>
          </p:cNvGraphicFramePr>
          <p:nvPr>
            <p:extLst>
              <p:ext uri="{D42A27DB-BD31-4B8C-83A1-F6EECF244321}">
                <p14:modId xmlns:p14="http://schemas.microsoft.com/office/powerpoint/2010/main" val="3676019811"/>
              </p:ext>
            </p:extLst>
          </p:nvPr>
        </p:nvGraphicFramePr>
        <p:xfrm>
          <a:off x="287682" y="4006432"/>
          <a:ext cx="5236639" cy="1970073"/>
        </p:xfrm>
        <a:graphic>
          <a:graphicData uri="http://schemas.openxmlformats.org/drawingml/2006/table">
            <a:tbl>
              <a:tblPr firstRow="1" bandRow="1">
                <a:tableStyleId>{5C22544A-7EE6-4342-B048-85BDC9FD1C3A}</a:tableStyleId>
              </a:tblPr>
              <a:tblGrid>
                <a:gridCol w="1826166">
                  <a:extLst>
                    <a:ext uri="{9D8B030D-6E8A-4147-A177-3AD203B41FA5}">
                      <a16:colId xmlns:a16="http://schemas.microsoft.com/office/drawing/2014/main" val="3171891211"/>
                    </a:ext>
                  </a:extLst>
                </a:gridCol>
                <a:gridCol w="3410473">
                  <a:extLst>
                    <a:ext uri="{9D8B030D-6E8A-4147-A177-3AD203B41FA5}">
                      <a16:colId xmlns:a16="http://schemas.microsoft.com/office/drawing/2014/main" val="400609690"/>
                    </a:ext>
                  </a:extLst>
                </a:gridCol>
              </a:tblGrid>
              <a:tr h="281439">
                <a:tc>
                  <a:txBody>
                    <a:bodyPr/>
                    <a:lstStyle/>
                    <a:p>
                      <a:r>
                        <a:rPr lang="de-DE" sz="1200" dirty="0"/>
                        <a:t>Location </a:t>
                      </a:r>
                      <a:endParaRPr lang="en-US" sz="1200" dirty="0"/>
                    </a:p>
                  </a:txBody>
                  <a:tcPr/>
                </a:tc>
                <a:tc>
                  <a:txBody>
                    <a:bodyPr/>
                    <a:lstStyle/>
                    <a:p>
                      <a:r>
                        <a:rPr lang="de-DE" sz="1200" dirty="0"/>
                        <a:t>Instrument type</a:t>
                      </a:r>
                      <a:endParaRPr lang="en-US" sz="1200" dirty="0"/>
                    </a:p>
                  </a:txBody>
                  <a:tcPr/>
                </a:tc>
                <a:extLst>
                  <a:ext uri="{0D108BD9-81ED-4DB2-BD59-A6C34878D82A}">
                    <a16:rowId xmlns:a16="http://schemas.microsoft.com/office/drawing/2014/main" val="4099780644"/>
                  </a:ext>
                </a:extLst>
              </a:tr>
              <a:tr h="281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Gelsenkirchen</a:t>
                      </a:r>
                      <a:endParaRPr lang="en-US" sz="1200" dirty="0"/>
                    </a:p>
                  </a:txBody>
                  <a:tcPr/>
                </a:tc>
                <a:tc>
                  <a:txBody>
                    <a:bodyPr/>
                    <a:lstStyle/>
                    <a:p>
                      <a:r>
                        <a:rPr lang="de-DE" sz="1200" dirty="0"/>
                        <a:t>IUP </a:t>
                      </a:r>
                      <a:r>
                        <a:rPr lang="de-DE" sz="1200" dirty="0" err="1"/>
                        <a:t>Zenith-sky</a:t>
                      </a:r>
                      <a:r>
                        <a:rPr lang="de-DE" sz="1200" dirty="0"/>
                        <a:t> </a:t>
                      </a:r>
                      <a:r>
                        <a:rPr lang="de-DE" sz="1200" dirty="0" err="1"/>
                        <a:t>Avantes</a:t>
                      </a:r>
                      <a:endParaRPr lang="en-US" sz="1200" dirty="0"/>
                    </a:p>
                  </a:txBody>
                  <a:tcPr/>
                </a:tc>
                <a:extLst>
                  <a:ext uri="{0D108BD9-81ED-4DB2-BD59-A6C34878D82A}">
                    <a16:rowId xmlns:a16="http://schemas.microsoft.com/office/drawing/2014/main" val="3395743273"/>
                  </a:ext>
                </a:extLst>
              </a:tr>
              <a:tr h="281439">
                <a:tc>
                  <a:txBody>
                    <a:bodyPr/>
                    <a:lstStyle/>
                    <a:p>
                      <a:r>
                        <a:rPr lang="de-DE" sz="1200" dirty="0"/>
                        <a:t>Jülich</a:t>
                      </a:r>
                      <a:endParaRPr lang="en-US" sz="1200" dirty="0"/>
                    </a:p>
                  </a:txBody>
                  <a:tcPr/>
                </a:tc>
                <a:tc>
                  <a:txBody>
                    <a:bodyPr/>
                    <a:lstStyle/>
                    <a:p>
                      <a:r>
                        <a:rPr lang="de-DE" sz="1200" dirty="0"/>
                        <a:t>IUP </a:t>
                      </a:r>
                      <a:r>
                        <a:rPr lang="de-DE" sz="1200" dirty="0" err="1"/>
                        <a:t>Zenith-sky</a:t>
                      </a:r>
                      <a:r>
                        <a:rPr lang="de-DE" sz="1200" dirty="0"/>
                        <a:t> </a:t>
                      </a:r>
                      <a:r>
                        <a:rPr lang="de-DE" sz="1200" dirty="0" err="1"/>
                        <a:t>Avantes</a:t>
                      </a:r>
                      <a:endParaRPr lang="en-US" sz="1200" dirty="0"/>
                    </a:p>
                  </a:txBody>
                  <a:tcPr/>
                </a:tc>
                <a:extLst>
                  <a:ext uri="{0D108BD9-81ED-4DB2-BD59-A6C34878D82A}">
                    <a16:rowId xmlns:a16="http://schemas.microsoft.com/office/drawing/2014/main" val="4187316285"/>
                  </a:ext>
                </a:extLst>
              </a:tr>
              <a:tr h="281439">
                <a:tc>
                  <a:txBody>
                    <a:bodyPr/>
                    <a:lstStyle/>
                    <a:p>
                      <a:r>
                        <a:rPr lang="de-DE" sz="1200" dirty="0"/>
                        <a:t>Airport Dinslaken </a:t>
                      </a:r>
                      <a:endParaRPr lang="en-US" sz="1200" dirty="0"/>
                    </a:p>
                  </a:txBody>
                  <a:tcPr/>
                </a:tc>
                <a:tc>
                  <a:txBody>
                    <a:bodyPr/>
                    <a:lstStyle/>
                    <a:p>
                      <a:r>
                        <a:rPr lang="de-DE" sz="1200" dirty="0"/>
                        <a:t>BIRA </a:t>
                      </a:r>
                      <a:r>
                        <a:rPr lang="de-DE" sz="1200" dirty="0" err="1"/>
                        <a:t>SkySpec</a:t>
                      </a:r>
                      <a:r>
                        <a:rPr lang="de-DE" sz="1200" dirty="0"/>
                        <a:t> MAX-DOAS</a:t>
                      </a:r>
                      <a:endParaRPr lang="en-US" sz="1200" dirty="0"/>
                    </a:p>
                  </a:txBody>
                  <a:tcPr/>
                </a:tc>
                <a:extLst>
                  <a:ext uri="{0D108BD9-81ED-4DB2-BD59-A6C34878D82A}">
                    <a16:rowId xmlns:a16="http://schemas.microsoft.com/office/drawing/2014/main" val="763970797"/>
                  </a:ext>
                </a:extLst>
              </a:tr>
              <a:tr h="281439">
                <a:tc>
                  <a:txBody>
                    <a:bodyPr/>
                    <a:lstStyle/>
                    <a:p>
                      <a:r>
                        <a:rPr lang="de-DE" sz="1200" dirty="0"/>
                        <a:t>Duisburg </a:t>
                      </a:r>
                      <a:endParaRPr lang="en-US" sz="1200" dirty="0"/>
                    </a:p>
                  </a:txBody>
                  <a:tcPr/>
                </a:tc>
                <a:tc>
                  <a:txBody>
                    <a:bodyPr/>
                    <a:lstStyle/>
                    <a:p>
                      <a:r>
                        <a:rPr lang="de-DE" sz="1200" dirty="0"/>
                        <a:t>IUP </a:t>
                      </a:r>
                      <a:r>
                        <a:rPr lang="de-DE" sz="1200" dirty="0" err="1"/>
                        <a:t>measurement</a:t>
                      </a:r>
                      <a:r>
                        <a:rPr lang="de-DE" sz="1200" dirty="0"/>
                        <a:t> </a:t>
                      </a:r>
                      <a:r>
                        <a:rPr lang="de-DE" sz="1200" dirty="0" err="1"/>
                        <a:t>truck</a:t>
                      </a:r>
                      <a:r>
                        <a:rPr lang="de-DE" sz="1200" dirty="0"/>
                        <a:t> (MAX-DOAS, in-situ)</a:t>
                      </a:r>
                      <a:endParaRPr lang="en-US" sz="1200" dirty="0"/>
                    </a:p>
                  </a:txBody>
                  <a:tcPr/>
                </a:tc>
                <a:extLst>
                  <a:ext uri="{0D108BD9-81ED-4DB2-BD59-A6C34878D82A}">
                    <a16:rowId xmlns:a16="http://schemas.microsoft.com/office/drawing/2014/main" val="2854003382"/>
                  </a:ext>
                </a:extLst>
              </a:tr>
              <a:tr h="281439">
                <a:tc>
                  <a:txBody>
                    <a:bodyPr/>
                    <a:lstStyle/>
                    <a:p>
                      <a:r>
                        <a:rPr lang="de-DE" sz="1200" dirty="0"/>
                        <a:t>Jülich</a:t>
                      </a:r>
                      <a:endParaRPr lang="en-US" sz="1200" dirty="0"/>
                    </a:p>
                  </a:txBody>
                  <a:tcPr/>
                </a:tc>
                <a:tc>
                  <a:txBody>
                    <a:bodyPr/>
                    <a:lstStyle/>
                    <a:p>
                      <a:r>
                        <a:rPr lang="de-DE" sz="1200" dirty="0"/>
                        <a:t>Pandora</a:t>
                      </a:r>
                      <a:endParaRPr lang="en-US" sz="1200" dirty="0"/>
                    </a:p>
                  </a:txBody>
                  <a:tcPr/>
                </a:tc>
                <a:extLst>
                  <a:ext uri="{0D108BD9-81ED-4DB2-BD59-A6C34878D82A}">
                    <a16:rowId xmlns:a16="http://schemas.microsoft.com/office/drawing/2014/main" val="1900682035"/>
                  </a:ext>
                </a:extLst>
              </a:tr>
              <a:tr h="281439">
                <a:tc>
                  <a:txBody>
                    <a:bodyPr/>
                    <a:lstStyle/>
                    <a:p>
                      <a:r>
                        <a:rPr lang="de-DE" sz="1200" dirty="0"/>
                        <a:t>Cologne</a:t>
                      </a:r>
                      <a:endParaRPr lang="en-US" sz="1200" dirty="0"/>
                    </a:p>
                  </a:txBody>
                  <a:tcPr/>
                </a:tc>
                <a:tc>
                  <a:txBody>
                    <a:bodyPr/>
                    <a:lstStyle/>
                    <a:p>
                      <a:r>
                        <a:rPr lang="de-DE" sz="1200" dirty="0"/>
                        <a:t>Pandora</a:t>
                      </a:r>
                      <a:endParaRPr lang="en-US" sz="1200" dirty="0"/>
                    </a:p>
                  </a:txBody>
                  <a:tcPr/>
                </a:tc>
                <a:extLst>
                  <a:ext uri="{0D108BD9-81ED-4DB2-BD59-A6C34878D82A}">
                    <a16:rowId xmlns:a16="http://schemas.microsoft.com/office/drawing/2014/main" val="371622072"/>
                  </a:ext>
                </a:extLst>
              </a:tr>
            </a:tbl>
          </a:graphicData>
        </a:graphic>
      </p:graphicFrame>
      <p:pic>
        <p:nvPicPr>
          <p:cNvPr id="11" name="Picture 5">
            <a:extLst>
              <a:ext uri="{FF2B5EF4-FFF2-40B4-BE49-F238E27FC236}">
                <a16:creationId xmlns:a16="http://schemas.microsoft.com/office/drawing/2014/main" id="{1FAE0FBF-E194-40B8-A8AF-0D3A70877B9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5825186" y="915063"/>
            <a:ext cx="3279088" cy="22344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37">
            <a:extLst>
              <a:ext uri="{FF2B5EF4-FFF2-40B4-BE49-F238E27FC236}">
                <a16:creationId xmlns:a16="http://schemas.microsoft.com/office/drawing/2014/main" id="{B77E5A1B-C096-4759-8637-433E37477265}"/>
              </a:ext>
            </a:extLst>
          </p:cNvPr>
          <p:cNvSpPr txBox="1"/>
          <p:nvPr/>
        </p:nvSpPr>
        <p:spPr>
          <a:xfrm>
            <a:off x="5825186" y="2530290"/>
            <a:ext cx="3042745" cy="523220"/>
          </a:xfrm>
          <a:prstGeom prst="rect">
            <a:avLst/>
          </a:prstGeom>
          <a:noFill/>
        </p:spPr>
        <p:txBody>
          <a:bodyPr wrap="square" rtlCol="0">
            <a:spAutoFit/>
          </a:bodyPr>
          <a:lstStyle/>
          <a:p>
            <a:pPr defTabSz="685800"/>
            <a:r>
              <a:rPr lang="de-DE" sz="1400" dirty="0">
                <a:solidFill>
                  <a:prstClr val="white"/>
                </a:solidFill>
                <a:latin typeface="Calibri" panose="020F0502020204030204"/>
              </a:rPr>
              <a:t>FUB Cessna</a:t>
            </a:r>
          </a:p>
          <a:p>
            <a:pPr defTabSz="685800"/>
            <a:r>
              <a:rPr lang="de-DE" sz="1400" dirty="0" err="1">
                <a:solidFill>
                  <a:prstClr val="white"/>
                </a:solidFill>
                <a:latin typeface="Calibri" panose="020F0502020204030204"/>
              </a:rPr>
              <a:t>With</a:t>
            </a:r>
            <a:r>
              <a:rPr lang="de-DE" sz="1400" dirty="0">
                <a:solidFill>
                  <a:prstClr val="white"/>
                </a:solidFill>
                <a:latin typeface="Calibri" panose="020F0502020204030204"/>
              </a:rPr>
              <a:t> AirMAP &amp; </a:t>
            </a:r>
            <a:r>
              <a:rPr lang="de-DE" sz="1400" dirty="0" err="1">
                <a:solidFill>
                  <a:prstClr val="white"/>
                </a:solidFill>
                <a:latin typeface="Calibri" panose="020F0502020204030204"/>
              </a:rPr>
              <a:t>AvaAir</a:t>
            </a:r>
            <a:endParaRPr lang="en-US" sz="1400" dirty="0">
              <a:solidFill>
                <a:prstClr val="white"/>
              </a:solidFill>
              <a:latin typeface="Calibri" panose="020F0502020204030204"/>
            </a:endParaRPr>
          </a:p>
        </p:txBody>
      </p:sp>
      <p:cxnSp>
        <p:nvCxnSpPr>
          <p:cNvPr id="13" name="Gerader Verbinder 3"/>
          <p:cNvCxnSpPr/>
          <p:nvPr/>
        </p:nvCxnSpPr>
        <p:spPr>
          <a:xfrm>
            <a:off x="-7243" y="546118"/>
            <a:ext cx="12199243" cy="859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Grafik 26">
            <a:extLst>
              <a:ext uri="{FF2B5EF4-FFF2-40B4-BE49-F238E27FC236}">
                <a16:creationId xmlns:a16="http://schemas.microsoft.com/office/drawing/2014/main" id="{E7D9F0EE-55B0-4441-A445-898CB8CB0D7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1716910" y="52682"/>
            <a:ext cx="452597" cy="454294"/>
          </a:xfrm>
          <a:prstGeom prst="rect">
            <a:avLst/>
          </a:prstGeom>
        </p:spPr>
      </p:pic>
      <p:pic>
        <p:nvPicPr>
          <p:cNvPr id="15" name="Grafik 31">
            <a:extLst>
              <a:ext uri="{FF2B5EF4-FFF2-40B4-BE49-F238E27FC236}">
                <a16:creationId xmlns:a16="http://schemas.microsoft.com/office/drawing/2014/main" id="{DB45FA4E-E5ED-4C1E-84F6-A6DED0AB3C0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2605" y="-36381"/>
            <a:ext cx="1454204" cy="712942"/>
          </a:xfrm>
          <a:prstGeom prst="rect">
            <a:avLst/>
          </a:prstGeom>
        </p:spPr>
      </p:pic>
      <p:pic>
        <p:nvPicPr>
          <p:cNvPr id="16" name="Grafik 33">
            <a:extLst>
              <a:ext uri="{FF2B5EF4-FFF2-40B4-BE49-F238E27FC236}">
                <a16:creationId xmlns:a16="http://schemas.microsoft.com/office/drawing/2014/main" id="{38F0817C-00D7-45C3-87FE-7E0919A530EE}"/>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290243" y="38952"/>
            <a:ext cx="348059" cy="456938"/>
          </a:xfrm>
          <a:prstGeom prst="rect">
            <a:avLst/>
          </a:prstGeom>
        </p:spPr>
      </p:pic>
      <p:pic>
        <p:nvPicPr>
          <p:cNvPr id="17" name="Grafik 39">
            <a:extLst>
              <a:ext uri="{FF2B5EF4-FFF2-40B4-BE49-F238E27FC236}">
                <a16:creationId xmlns:a16="http://schemas.microsoft.com/office/drawing/2014/main" id="{56E69629-398F-4072-9D79-33A154426F7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81314" y="48842"/>
            <a:ext cx="462803" cy="458431"/>
          </a:xfrm>
          <a:prstGeom prst="rect">
            <a:avLst/>
          </a:prstGeom>
        </p:spPr>
      </p:pic>
      <p:pic>
        <p:nvPicPr>
          <p:cNvPr id="18" name="Grafik 41">
            <a:extLst>
              <a:ext uri="{FF2B5EF4-FFF2-40B4-BE49-F238E27FC236}">
                <a16:creationId xmlns:a16="http://schemas.microsoft.com/office/drawing/2014/main" id="{E5CCCE8B-2B84-422B-9369-4F7757D3707D}"/>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0672239" y="54659"/>
            <a:ext cx="583214" cy="443242"/>
          </a:xfrm>
          <a:prstGeom prst="rect">
            <a:avLst/>
          </a:prstGeom>
        </p:spPr>
      </p:pic>
      <p:pic>
        <p:nvPicPr>
          <p:cNvPr id="19" name="Grafik 42">
            <a:extLst>
              <a:ext uri="{FF2B5EF4-FFF2-40B4-BE49-F238E27FC236}">
                <a16:creationId xmlns:a16="http://schemas.microsoft.com/office/drawing/2014/main" id="{73FEA4CC-1B59-4D58-A261-CE3BB63480EA}"/>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648933" y="44460"/>
            <a:ext cx="459035" cy="456527"/>
          </a:xfrm>
          <a:prstGeom prst="rect">
            <a:avLst/>
          </a:prstGeom>
        </p:spPr>
      </p:pic>
      <p:sp>
        <p:nvSpPr>
          <p:cNvPr id="20" name="Fußzeilenplatzhalter 1">
            <a:extLst>
              <a:ext uri="{FF2B5EF4-FFF2-40B4-BE49-F238E27FC236}">
                <a16:creationId xmlns:a16="http://schemas.microsoft.com/office/drawing/2014/main" id="{BD0681AA-3191-4DAF-9759-275B536FE5EA}"/>
              </a:ext>
            </a:extLst>
          </p:cNvPr>
          <p:cNvSpPr txBox="1">
            <a:spLocks/>
          </p:cNvSpPr>
          <p:nvPr/>
        </p:nvSpPr>
        <p:spPr>
          <a:xfrm>
            <a:off x="7014850" y="6169344"/>
            <a:ext cx="4822804" cy="36512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914377"/>
            <a:r>
              <a:rPr lang="de-DE" sz="1600" dirty="0" err="1" smtClean="0">
                <a:latin typeface="Calibri" panose="020F0502020204030204"/>
              </a:rPr>
              <a:t>Kezia</a:t>
            </a:r>
            <a:r>
              <a:rPr lang="de-DE" sz="1600" dirty="0" smtClean="0">
                <a:latin typeface="Calibri" panose="020F0502020204030204"/>
              </a:rPr>
              <a:t> Lange - </a:t>
            </a:r>
            <a:r>
              <a:rPr lang="de-DE" sz="1600" dirty="0" smtClean="0">
                <a:latin typeface="Calibri" panose="020F0502020204030204"/>
                <a:hlinkClick r:id="rId12"/>
              </a:rPr>
              <a:t>klange@iup.physik.uni-bremen.de</a:t>
            </a:r>
            <a:r>
              <a:rPr lang="de-DE" sz="1600" dirty="0" smtClean="0">
                <a:latin typeface="Calibri" panose="020F0502020204030204"/>
              </a:rPr>
              <a:t> </a:t>
            </a:r>
            <a:endParaRPr lang="de-DE" sz="1600" dirty="0">
              <a:latin typeface="Calibri" panose="020F0502020204030204"/>
            </a:endParaRPr>
          </a:p>
        </p:txBody>
      </p:sp>
    </p:spTree>
    <p:extLst>
      <p:ext uri="{BB962C8B-B14F-4D97-AF65-F5344CB8AC3E}">
        <p14:creationId xmlns:p14="http://schemas.microsoft.com/office/powerpoint/2010/main" val="748321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9521</TotalTime>
  <Words>1963</Words>
  <Application>Microsoft Office PowerPoint</Application>
  <PresentationFormat>Widescreen</PresentationFormat>
  <Paragraphs>234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Verdana</vt:lpstr>
      <vt:lpstr>Office Theme</vt:lpstr>
      <vt:lpstr>S5P/TROPOMI HCHO and NO2 validation using ground based and airborne instruments  </vt:lpstr>
      <vt:lpstr>Quality assessment of three years of Sentinel-5p TROPOMI NO2 data</vt:lpstr>
      <vt:lpstr>Quality assessment of three years of Sentinel-5p TROPOMI NO2 data</vt:lpstr>
      <vt:lpstr>Comparative assessment of TROPOMI and OMI HCHO columns against MAX-DOAS data</vt:lpstr>
      <vt:lpstr>Assessment of the consistency between MAX-DOAS, direct-sun UV and FTIR HCHO column measurements in Xianghe, China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Validation Data Analysis Facility  AR1 Status and E2 Outlook</dc:title>
  <dc:creator>Arno Keppens</dc:creator>
  <cp:lastModifiedBy>michelv@aeronomie.oma.be</cp:lastModifiedBy>
  <cp:revision>599</cp:revision>
  <cp:lastPrinted>2019-01-09T15:04:23Z</cp:lastPrinted>
  <dcterms:modified xsi:type="dcterms:W3CDTF">2021-06-08T06:46:40Z</dcterms:modified>
</cp:coreProperties>
</file>