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58" r:id="rId4"/>
    <p:sldMasterId id="2147483670" r:id="rId5"/>
    <p:sldMasterId id="214748368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6858000" cx="12192000"/>
  <p:notesSz cx="7102475" cy="102330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0" roundtripDataSignature="AMtx7miO+tby/eaJQ0HZQDmfDggo+wEF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4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7739" cy="51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50" spcFirstLastPara="1" rIns="99050" wrap="square" tIns="495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3092" y="0"/>
            <a:ext cx="3077739" cy="51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50" spcFirstLastPara="1" rIns="99050" wrap="square" tIns="495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50" spcFirstLastPara="1" rIns="99050" wrap="square" tIns="495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719598"/>
            <a:ext cx="3077739" cy="513427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50" spcFirstLastPara="1" rIns="99050" wrap="square" tIns="495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50" spcFirstLastPara="1" rIns="99050" wrap="square" tIns="495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0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10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1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1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2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12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6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7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8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9:notes"/>
          <p:cNvSpPr txBox="1"/>
          <p:nvPr>
            <p:ph idx="1" type="body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anchorCtr="0" anchor="t" bIns="49525" lIns="99050" spcFirstLastPara="1" rIns="99050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9:notes"/>
          <p:cNvSpPr/>
          <p:nvPr>
            <p:ph idx="2" type="sldImg"/>
          </p:nvPr>
        </p:nvSpPr>
        <p:spPr>
          <a:xfrm>
            <a:off x="482600" y="1279525"/>
            <a:ext cx="6137275" cy="3452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showMasterSp="0">
  <p:cSld name="Titelfoli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psf\Host\Users\cd\Desktop\Startbild_4zu3-E.jpg" id="17" name="Google Shape;1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4"/>
          <p:cNvSpPr txBox="1"/>
          <p:nvPr>
            <p:ph type="ctrTitle"/>
          </p:nvPr>
        </p:nvSpPr>
        <p:spPr>
          <a:xfrm>
            <a:off x="1171200" y="1573200"/>
            <a:ext cx="10372800" cy="7413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24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subTitle"/>
          </p:nvPr>
        </p:nvSpPr>
        <p:spPr>
          <a:xfrm>
            <a:off x="1171200" y="2429999"/>
            <a:ext cx="103728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86868"/>
              </a:buClr>
              <a:buSzPts val="2400"/>
              <a:buFont typeface="Arial"/>
              <a:buNone/>
              <a:defRPr sz="2400">
                <a:solidFill>
                  <a:srgbClr val="686868"/>
                </a:solidFill>
              </a:defRPr>
            </a:lvl1pPr>
            <a:lvl2pPr lvl="1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dlr_signet.png" id="22" name="Google Shape;2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967" y="5857876"/>
            <a:ext cx="1143000" cy="766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6" name="Google Shape;76;p4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0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5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1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1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8" name="Google Shape;88;p5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5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2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5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5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3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3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1" name="Google Shape;101;p53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53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3" name="Google Shape;103;p53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5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4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5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5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15" name="Google Shape;115;p5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16" name="Google Shape;116;p5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5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6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5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23" name="Google Shape;123;p5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5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7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5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5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1"/>
          <p:cNvSpPr txBox="1"/>
          <p:nvPr>
            <p:ph idx="1" type="body"/>
          </p:nvPr>
        </p:nvSpPr>
        <p:spPr>
          <a:xfrm>
            <a:off x="648000" y="1591199"/>
            <a:ext cx="10896000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1"/>
          <p:cNvSpPr txBox="1"/>
          <p:nvPr>
            <p:ph type="title"/>
          </p:nvPr>
        </p:nvSpPr>
        <p:spPr>
          <a:xfrm>
            <a:off x="648000" y="648001"/>
            <a:ext cx="1089600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1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1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8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58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5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1" name="Google Shape;15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3" name="Google Shape;16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3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6" name="Google Shape;176;p3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3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8" name="Google Shape;178;p3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0" name="Google Shape;190;p3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1" name="Google Shape;19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8" name="Google Shape;198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und Bild">
  <p:cSld name="Inhalt und Bild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2"/>
          <p:cNvSpPr txBox="1"/>
          <p:nvPr>
            <p:ph type="title"/>
          </p:nvPr>
        </p:nvSpPr>
        <p:spPr>
          <a:xfrm>
            <a:off x="648000" y="648001"/>
            <a:ext cx="1089600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2"/>
          <p:cNvSpPr txBox="1"/>
          <p:nvPr>
            <p:ph idx="1" type="body"/>
          </p:nvPr>
        </p:nvSpPr>
        <p:spPr>
          <a:xfrm>
            <a:off x="648000" y="1591200"/>
            <a:ext cx="5448000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2"/>
          <p:cNvSpPr/>
          <p:nvPr>
            <p:ph idx="2" type="pic"/>
          </p:nvPr>
        </p:nvSpPr>
        <p:spPr>
          <a:xfrm>
            <a:off x="6264000" y="1591200"/>
            <a:ext cx="5281083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2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2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0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0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/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21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6" name="Google Shape;226;p21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21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21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2"/>
          <p:cNvSpPr txBox="1"/>
          <p:nvPr>
            <p:ph idx="1" type="body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22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22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22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23"/>
          <p:cNvSpPr txBox="1"/>
          <p:nvPr>
            <p:ph idx="1" type="body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8" name="Google Shape;238;p23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23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23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24"/>
          <p:cNvSpPr txBox="1"/>
          <p:nvPr>
            <p:ph idx="1" type="body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4" name="Google Shape;244;p24"/>
          <p:cNvSpPr txBox="1"/>
          <p:nvPr>
            <p:ph idx="2" type="body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5" name="Google Shape;245;p24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24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24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25"/>
          <p:cNvSpPr txBox="1"/>
          <p:nvPr>
            <p:ph idx="1" type="body"/>
          </p:nvPr>
        </p:nvSpPr>
        <p:spPr>
          <a:xfrm>
            <a:off x="609602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1" name="Google Shape;251;p25"/>
          <p:cNvSpPr txBox="1"/>
          <p:nvPr>
            <p:ph idx="2" type="body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52" name="Google Shape;252;p25"/>
          <p:cNvSpPr txBox="1"/>
          <p:nvPr>
            <p:ph idx="3" type="body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3" name="Google Shape;253;p25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54" name="Google Shape;254;p25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25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25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26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26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26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27"/>
          <p:cNvSpPr txBox="1"/>
          <p:nvPr>
            <p:ph idx="1" type="body"/>
          </p:nvPr>
        </p:nvSpPr>
        <p:spPr>
          <a:xfrm>
            <a:off x="4766734" y="273052"/>
            <a:ext cx="6815668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65" name="Google Shape;265;p27"/>
          <p:cNvSpPr txBox="1"/>
          <p:nvPr>
            <p:ph idx="2" type="body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66" name="Google Shape;266;p27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27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27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in Inhalt links">
  <p:cSld name="Ein Inhalt link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 txBox="1"/>
          <p:nvPr>
            <p:ph type="title"/>
          </p:nvPr>
        </p:nvSpPr>
        <p:spPr>
          <a:xfrm>
            <a:off x="648000" y="648001"/>
            <a:ext cx="1089600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3"/>
          <p:cNvSpPr txBox="1"/>
          <p:nvPr>
            <p:ph idx="1" type="body"/>
          </p:nvPr>
        </p:nvSpPr>
        <p:spPr>
          <a:xfrm>
            <a:off x="648000" y="1591200"/>
            <a:ext cx="5448000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3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3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/>
          <p:cNvSpPr txBox="1"/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2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p28"/>
          <p:cNvSpPr txBox="1"/>
          <p:nvPr>
            <p:ph idx="1" type="body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73" name="Google Shape;273;p28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28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28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29"/>
          <p:cNvSpPr txBox="1"/>
          <p:nvPr>
            <p:ph idx="1" type="body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29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29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29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>
            <p:ph type="title"/>
          </p:nvPr>
        </p:nvSpPr>
        <p:spPr>
          <a:xfrm rot="5400000">
            <a:off x="7285037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30"/>
          <p:cNvSpPr txBox="1"/>
          <p:nvPr>
            <p:ph idx="1" type="body"/>
          </p:nvPr>
        </p:nvSpPr>
        <p:spPr>
          <a:xfrm rot="5400000">
            <a:off x="1697037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" name="Google Shape;285;p30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30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30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4"/>
          <p:cNvSpPr txBox="1"/>
          <p:nvPr>
            <p:ph type="title"/>
          </p:nvPr>
        </p:nvSpPr>
        <p:spPr>
          <a:xfrm>
            <a:off x="648000" y="648001"/>
            <a:ext cx="1089600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4"/>
          <p:cNvSpPr txBox="1"/>
          <p:nvPr>
            <p:ph idx="1" type="body"/>
          </p:nvPr>
        </p:nvSpPr>
        <p:spPr>
          <a:xfrm>
            <a:off x="648000" y="1591200"/>
            <a:ext cx="5448000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4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4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44"/>
          <p:cNvSpPr txBox="1"/>
          <p:nvPr>
            <p:ph idx="2" type="body"/>
          </p:nvPr>
        </p:nvSpPr>
        <p:spPr>
          <a:xfrm>
            <a:off x="6264000" y="1591200"/>
            <a:ext cx="5280000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>
  <p:cSld name="Vergleich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5"/>
          <p:cNvSpPr txBox="1"/>
          <p:nvPr>
            <p:ph type="title"/>
          </p:nvPr>
        </p:nvSpPr>
        <p:spPr>
          <a:xfrm>
            <a:off x="648000" y="648001"/>
            <a:ext cx="1089600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5"/>
          <p:cNvSpPr txBox="1"/>
          <p:nvPr>
            <p:ph idx="1" type="body"/>
          </p:nvPr>
        </p:nvSpPr>
        <p:spPr>
          <a:xfrm>
            <a:off x="623392" y="1591201"/>
            <a:ext cx="5280000" cy="3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5"/>
          <p:cNvSpPr txBox="1"/>
          <p:nvPr>
            <p:ph idx="2" type="body"/>
          </p:nvPr>
        </p:nvSpPr>
        <p:spPr>
          <a:xfrm>
            <a:off x="6264000" y="1591201"/>
            <a:ext cx="5280000" cy="3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5"/>
          <p:cNvSpPr txBox="1"/>
          <p:nvPr>
            <p:ph idx="3" type="body"/>
          </p:nvPr>
        </p:nvSpPr>
        <p:spPr>
          <a:xfrm>
            <a:off x="648000" y="2142000"/>
            <a:ext cx="52800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5"/>
          <p:cNvSpPr txBox="1"/>
          <p:nvPr>
            <p:ph idx="4" type="body"/>
          </p:nvPr>
        </p:nvSpPr>
        <p:spPr>
          <a:xfrm>
            <a:off x="6264000" y="2142000"/>
            <a:ext cx="52800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5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5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>
  <p:cSld name="Nur Titel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 txBox="1"/>
          <p:nvPr>
            <p:ph type="title"/>
          </p:nvPr>
        </p:nvSpPr>
        <p:spPr>
          <a:xfrm>
            <a:off x="648000" y="648001"/>
            <a:ext cx="1089600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6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6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>
  <p:cSld name="Le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7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7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ohne Hintergrund" showMasterSp="0">
  <p:cSld name="Leer ohne Hintergrund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8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psf\Host\Users\cd\Desktop\Startbild_4zu3-Fuss.jpg" id="10" name="Google Shape;10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307138"/>
            <a:ext cx="12192000" cy="5508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3"/>
          <p:cNvSpPr txBox="1"/>
          <p:nvPr>
            <p:ph type="title"/>
          </p:nvPr>
        </p:nvSpPr>
        <p:spPr>
          <a:xfrm>
            <a:off x="648000" y="648001"/>
            <a:ext cx="10896000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3"/>
          <p:cNvSpPr txBox="1"/>
          <p:nvPr>
            <p:ph idx="1" type="body"/>
          </p:nvPr>
        </p:nvSpPr>
        <p:spPr>
          <a:xfrm>
            <a:off x="647999" y="1591200"/>
            <a:ext cx="10896000" cy="4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2" type="sldNum"/>
          </p:nvPr>
        </p:nvSpPr>
        <p:spPr>
          <a:xfrm>
            <a:off x="648000" y="125999"/>
            <a:ext cx="1392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DLR.de  •  Chart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3"/>
          <p:cNvSpPr txBox="1"/>
          <p:nvPr>
            <p:ph idx="11" type="ftr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68686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dlr_signet.png" id="15" name="Google Shape;1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617" y="6143626"/>
            <a:ext cx="762000" cy="5111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5" name="Google Shape;215;p19"/>
          <p:cNvSpPr txBox="1"/>
          <p:nvPr>
            <p:ph idx="1" type="body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p19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p19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19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10" Type="http://schemas.openxmlformats.org/officeDocument/2006/relationships/image" Target="../media/image19.png"/><Relationship Id="rId9" Type="http://schemas.openxmlformats.org/officeDocument/2006/relationships/image" Target="../media/image8.jpg"/><Relationship Id="rId5" Type="http://schemas.openxmlformats.org/officeDocument/2006/relationships/image" Target="../media/image25.png"/><Relationship Id="rId6" Type="http://schemas.openxmlformats.org/officeDocument/2006/relationships/image" Target="../media/image17.jpg"/><Relationship Id="rId7" Type="http://schemas.openxmlformats.org/officeDocument/2006/relationships/image" Target="../media/image4.png"/><Relationship Id="rId8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5.jpg"/><Relationship Id="rId5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"/>
          <p:cNvSpPr txBox="1"/>
          <p:nvPr>
            <p:ph type="ctrTitle"/>
          </p:nvPr>
        </p:nvSpPr>
        <p:spPr>
          <a:xfrm>
            <a:off x="1652631" y="489459"/>
            <a:ext cx="10539368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S5P/TROPOMI-SO</a:t>
            </a:r>
            <a:r>
              <a:rPr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validation by </a:t>
            </a:r>
            <a:b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airborne measurements </a:t>
            </a:r>
            <a:b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METHANE-To-Go Europe</a:t>
            </a:r>
            <a:endParaRPr b="0" baseline="-2500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"/>
          <p:cNvSpPr txBox="1"/>
          <p:nvPr/>
        </p:nvSpPr>
        <p:spPr>
          <a:xfrm>
            <a:off x="2653165" y="2321004"/>
            <a:ext cx="8789969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Heidi Huntrieser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Theresa Klausner, Robert Baumann, Klaus Gottschaldt, Heinfried Aufmhoff, Alina Fiehn, Anke Roiger et al.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(DLR-IPA, Oberpfaffenhofen, Germany)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Pascal Hedelt, Diego Loyola, Ronny Lutz et al.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(DLR-IMF, Oberpfaffenhofen, Germany)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Nicola Theys (Royal Belgian Institute for Space Aeronomy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(BIRA-IASB), Brussels, Belgium)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4" y="47587"/>
            <a:ext cx="2646441" cy="2666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81" y="-2701255"/>
            <a:ext cx="9277361" cy="1312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0"/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Reliable TROPOMI-SO</a:t>
            </a:r>
            <a:r>
              <a:rPr b="1" baseline="-2500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pixels for case study 7.11.2020 with Falcon altitude included </a:t>
            </a:r>
            <a:endParaRPr/>
          </a:p>
        </p:txBody>
      </p:sp>
      <p:pic>
        <p:nvPicPr>
          <p:cNvPr id="455" name="Google Shape;45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9104" y="1669410"/>
            <a:ext cx="3265052" cy="396681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0"/>
          <p:cNvSpPr/>
          <p:nvPr/>
        </p:nvSpPr>
        <p:spPr>
          <a:xfrm>
            <a:off x="8439325" y="2298583"/>
            <a:ext cx="411060" cy="11744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0"/>
          <p:cNvSpPr txBox="1"/>
          <p:nvPr/>
        </p:nvSpPr>
        <p:spPr>
          <a:xfrm>
            <a:off x="4644703" y="3863657"/>
            <a:ext cx="1845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58" name="Google Shape;458;p10"/>
          <p:cNvSpPr txBox="1"/>
          <p:nvPr/>
        </p:nvSpPr>
        <p:spPr>
          <a:xfrm>
            <a:off x="4272576" y="3923778"/>
            <a:ext cx="1845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59" name="Google Shape;459;p10"/>
          <p:cNvSpPr txBox="1"/>
          <p:nvPr/>
        </p:nvSpPr>
        <p:spPr>
          <a:xfrm>
            <a:off x="3900449" y="4002156"/>
            <a:ext cx="1845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60" name="Google Shape;460;p10"/>
          <p:cNvSpPr txBox="1"/>
          <p:nvPr/>
        </p:nvSpPr>
        <p:spPr>
          <a:xfrm>
            <a:off x="3539947" y="4062277"/>
            <a:ext cx="1845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461" name="Google Shape;461;p10"/>
          <p:cNvSpPr txBox="1"/>
          <p:nvPr/>
        </p:nvSpPr>
        <p:spPr>
          <a:xfrm>
            <a:off x="3167820" y="4137149"/>
            <a:ext cx="1845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462" name="Google Shape;462;p10"/>
          <p:cNvSpPr txBox="1"/>
          <p:nvPr/>
        </p:nvSpPr>
        <p:spPr>
          <a:xfrm>
            <a:off x="2832485" y="4200776"/>
            <a:ext cx="1845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463" name="Google Shape;463;p10"/>
          <p:cNvSpPr txBox="1"/>
          <p:nvPr/>
        </p:nvSpPr>
        <p:spPr>
          <a:xfrm>
            <a:off x="2480260" y="4265151"/>
            <a:ext cx="1845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464" name="Google Shape;464;p10"/>
          <p:cNvSpPr txBox="1"/>
          <p:nvPr/>
        </p:nvSpPr>
        <p:spPr>
          <a:xfrm>
            <a:off x="2581031" y="4677913"/>
            <a:ext cx="1845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465" name="Google Shape;465;p10"/>
          <p:cNvSpPr txBox="1"/>
          <p:nvPr/>
        </p:nvSpPr>
        <p:spPr>
          <a:xfrm>
            <a:off x="7704679" y="5636227"/>
            <a:ext cx="455399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 8 selected pixels for intercomparison Falcon-/TROPOMI-SO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(criteria: distinct Falcon-SO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enhancement at 2-3 vertical levels) 🡪 COBRA also indicates distinct SO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-gradient</a:t>
            </a:r>
            <a:endParaRPr baseline="-25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424" y="759529"/>
            <a:ext cx="6096001" cy="591178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1"/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Vertical profile of Falcon-SO</a:t>
            </a:r>
            <a:r>
              <a:rPr b="1" baseline="-2500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Serbia - 7.11.2020 </a:t>
            </a:r>
            <a:endParaRPr/>
          </a:p>
        </p:txBody>
      </p:sp>
      <p:sp>
        <p:nvSpPr>
          <p:cNvPr id="472" name="Google Shape;472;p11"/>
          <p:cNvSpPr txBox="1"/>
          <p:nvPr/>
        </p:nvSpPr>
        <p:spPr>
          <a:xfrm>
            <a:off x="8039100" y="751344"/>
            <a:ext cx="2714625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SO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-plume from NTB probed in large detail at three different altitudes: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~400/~540/~900 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emissions were measured at ~540 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-emissions at ground on 7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November were distinctly lower 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Mainly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b="1" baseline="-25000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-layer between ~400-900 m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(well-defined due to inversions)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contributes to observed TROPOMI-SO</a:t>
            </a:r>
            <a:r>
              <a:rPr b="1" baseline="-25000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VCD in this area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1"/>
          <p:cNvSpPr/>
          <p:nvPr/>
        </p:nvSpPr>
        <p:spPr>
          <a:xfrm>
            <a:off x="1600200" y="4533899"/>
            <a:ext cx="4932395" cy="314326"/>
          </a:xfrm>
          <a:prstGeom prst="rect">
            <a:avLst/>
          </a:prstGeom>
          <a:solidFill>
            <a:srgbClr val="4F81BD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982" y="-2002769"/>
            <a:ext cx="7676031" cy="1086353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2"/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Comparison of TROPOMI-SO</a:t>
            </a:r>
            <a:r>
              <a:rPr b="1" baseline="-25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VCD with Falcon-SO</a:t>
            </a:r>
            <a:r>
              <a:rPr b="1" baseline="-25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VCD - 7.11.2020 Nikola Tesla case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80" name="Google Shape;480;p12"/>
          <p:cNvSpPr txBox="1"/>
          <p:nvPr/>
        </p:nvSpPr>
        <p:spPr>
          <a:xfrm>
            <a:off x="8668694" y="619125"/>
            <a:ext cx="2714625" cy="7017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7 selected TROPOMI-pixels along the validation track on 7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November over Serbia: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🡪"/>
            </a:pPr>
            <a:r>
              <a:rPr b="1" i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Falcon-SO</a:t>
            </a:r>
            <a:r>
              <a:rPr b="1" baseline="-25000" i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mixing ratio per TROPOMI-pixel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determined for each of these 7 pixels &amp; for 3 flight levels (~400/540/900 m)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🡪"/>
            </a:pPr>
            <a:r>
              <a:rPr b="1" i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Extrapolation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between these flight levels &amp; divided into vertical layers with 50 m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each of the 7 selected TROPOMI pixels the </a:t>
            </a:r>
            <a:r>
              <a:rPr b="1" i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Falcon-SO</a:t>
            </a:r>
            <a:r>
              <a:rPr b="1" baseline="-25000" i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mass in each of these layers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determined and summed up to </a:t>
            </a:r>
            <a:r>
              <a:rPr b="1" i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 the VCD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2"/>
          <p:cNvSpPr txBox="1"/>
          <p:nvPr/>
        </p:nvSpPr>
        <p:spPr>
          <a:xfrm>
            <a:off x="4531440" y="3023898"/>
            <a:ext cx="3641010" cy="1477328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Preliminary result: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Correlation rather good!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…however, mean VCD values      factor ~2.5-3.0 difference                              (🡪 apply suitable averaging kernel)</a:t>
            </a:r>
            <a:endParaRPr b="1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"/>
          <p:cNvSpPr txBox="1"/>
          <p:nvPr/>
        </p:nvSpPr>
        <p:spPr>
          <a:xfrm>
            <a:off x="8674469" y="590643"/>
            <a:ext cx="2555505" cy="6509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Motivation: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Improvement of TROPOMI-SO</a:t>
            </a:r>
            <a:r>
              <a:rPr b="1" baseline="-2500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algorithms for detection of SO</a:t>
            </a:r>
            <a:r>
              <a:rPr b="0" baseline="-2500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-pollution over Europe (focus on “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hot spot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areas)</a:t>
            </a:r>
            <a:endParaRPr/>
          </a:p>
          <a:p>
            <a:pPr indent="-119063" lvl="0" marL="2143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Method: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Validation of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TROPOMI-SO</a:t>
            </a:r>
            <a:r>
              <a:rPr b="1" baseline="-2500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in-situ airborne measurements (CIMS-SO</a:t>
            </a:r>
            <a:r>
              <a:rPr b="1" baseline="-2500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models</a:t>
            </a:r>
            <a:endParaRPr/>
          </a:p>
          <a:p>
            <a:pPr indent="-119063" lvl="0" marL="2143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achievements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DLR-Falcon field experiment </a:t>
            </a:r>
            <a:r>
              <a:rPr b="1" i="0" lang="en-US" sz="15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METHANE-To-Go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5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Europe </a:t>
            </a: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(with main focus on CH</a:t>
            </a:r>
            <a:r>
              <a:rPr b="0" baseline="-2500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minor focus on SO</a:t>
            </a:r>
            <a:r>
              <a:rPr b="0" baseline="-2500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carried out in autumn 2020:                                    🡪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very first airborne in-situ measurements of coal-fired power plants in Serbia &amp; Bosnia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(are counted among the strongest SO</a:t>
            </a:r>
            <a:r>
              <a:rPr b="0" baseline="-2500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-emitting power plants in Europe)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2"/>
          <p:cNvGrpSpPr/>
          <p:nvPr/>
        </p:nvGrpSpPr>
        <p:grpSpPr>
          <a:xfrm>
            <a:off x="1382712" y="333375"/>
            <a:ext cx="6834188" cy="3246438"/>
            <a:chOff x="-141830" y="949203"/>
            <a:chExt cx="6669360" cy="2427647"/>
          </a:xfrm>
        </p:grpSpPr>
        <p:grpSp>
          <p:nvGrpSpPr>
            <p:cNvPr id="301" name="Google Shape;301;p2"/>
            <p:cNvGrpSpPr/>
            <p:nvPr/>
          </p:nvGrpSpPr>
          <p:grpSpPr>
            <a:xfrm>
              <a:off x="-141830" y="949203"/>
              <a:ext cx="6669360" cy="2427647"/>
              <a:chOff x="-2007634" y="-371122"/>
              <a:chExt cx="9183829" cy="6767334"/>
            </a:xfrm>
          </p:grpSpPr>
          <p:pic>
            <p:nvPicPr>
              <p:cNvPr id="302" name="Google Shape;302;p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2007634" y="-371122"/>
                <a:ext cx="9183829" cy="67673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3" name="Google Shape;303;p2"/>
              <p:cNvSpPr/>
              <p:nvPr/>
            </p:nvSpPr>
            <p:spPr>
              <a:xfrm rot="-513244">
                <a:off x="3274402" y="2256390"/>
                <a:ext cx="927982" cy="420271"/>
              </a:xfrm>
              <a:prstGeom prst="ellipse">
                <a:avLst/>
              </a:prstGeom>
              <a:noFill/>
              <a:ln cap="flat" cmpd="sng" w="254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4" name="Google Shape;304;p2"/>
            <p:cNvSpPr txBox="1"/>
            <p:nvPr/>
          </p:nvSpPr>
          <p:spPr>
            <a:xfrm>
              <a:off x="229982" y="1302963"/>
              <a:ext cx="2686334" cy="1241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TROPOMI-SO</a:t>
              </a:r>
              <a:r>
                <a:rPr b="1" baseline="-25000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May 2018 – Dec. 2019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The TROPOspheric Monitoring Instrument (TROPOMI) is the satellite instrument on board of the Copernicus Sentinel-5 Precursor satellite since Oct. 2017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5" name="Google Shape;30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1038" y="1512888"/>
            <a:ext cx="125095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users\hedelt\Talks\Schülervortrag\Sentinel-5P_and_Tropomi.png" id="306" name="Google Shape;30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5626" y="1501775"/>
            <a:ext cx="1338263" cy="95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"/>
          <p:cNvSpPr/>
          <p:nvPr/>
        </p:nvSpPr>
        <p:spPr>
          <a:xfrm>
            <a:off x="2947195" y="1896136"/>
            <a:ext cx="468863" cy="27958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4472C3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8" name="Google Shape;308;p2"/>
          <p:cNvGrpSpPr/>
          <p:nvPr/>
        </p:nvGrpSpPr>
        <p:grpSpPr>
          <a:xfrm>
            <a:off x="1289051" y="3609975"/>
            <a:ext cx="6880225" cy="3284538"/>
            <a:chOff x="-229299" y="3230109"/>
            <a:chExt cx="6881515" cy="3284379"/>
          </a:xfrm>
        </p:grpSpPr>
        <p:sp>
          <p:nvSpPr>
            <p:cNvPr id="309" name="Google Shape;309;p2"/>
            <p:cNvSpPr/>
            <p:nvPr/>
          </p:nvSpPr>
          <p:spPr>
            <a:xfrm>
              <a:off x="-175314" y="3268207"/>
              <a:ext cx="6802125" cy="3246281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2"/>
            <p:cNvGrpSpPr/>
            <p:nvPr/>
          </p:nvGrpSpPr>
          <p:grpSpPr>
            <a:xfrm>
              <a:off x="-229299" y="3230109"/>
              <a:ext cx="6881515" cy="3071494"/>
              <a:chOff x="-229299" y="3230109"/>
              <a:chExt cx="6881515" cy="3071494"/>
            </a:xfrm>
          </p:grpSpPr>
          <p:grpSp>
            <p:nvGrpSpPr>
              <p:cNvPr id="311" name="Google Shape;311;p2"/>
              <p:cNvGrpSpPr/>
              <p:nvPr/>
            </p:nvGrpSpPr>
            <p:grpSpPr>
              <a:xfrm>
                <a:off x="3939064" y="3230109"/>
                <a:ext cx="2713152" cy="3007740"/>
                <a:chOff x="3939064" y="3230109"/>
                <a:chExt cx="2713152" cy="3007740"/>
              </a:xfrm>
            </p:grpSpPr>
            <p:pic>
              <p:nvPicPr>
                <p:cNvPr id="312" name="Google Shape;312;p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3939064" y="4342756"/>
                  <a:ext cx="2697060" cy="16809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3" name="Google Shape;313;p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4506377" y="3230109"/>
                  <a:ext cx="2145839" cy="162116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4" name="Google Shape;314;p2"/>
                <p:cNvSpPr txBox="1"/>
                <p:nvPr/>
              </p:nvSpPr>
              <p:spPr>
                <a:xfrm>
                  <a:off x="3959311" y="5822371"/>
                  <a:ext cx="2656386" cy="415478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05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Falcon- and TROPOMI-SO</a:t>
                  </a:r>
                  <a:r>
                    <a:rPr b="0" baseline="-25000" i="0" lang="en-US" sz="105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r>
                    <a:rPr b="0" i="0" lang="en-US" sz="105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validation track  7</a:t>
                  </a:r>
                  <a:r>
                    <a:rPr b="0" baseline="30000" i="0" lang="en-US" sz="105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th</a:t>
                  </a:r>
                  <a:r>
                    <a:rPr b="0" i="0" lang="en-US" sz="105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November 2020  </a:t>
                  </a:r>
                  <a:endParaRPr/>
                </a:p>
              </p:txBody>
            </p:sp>
          </p:grpSp>
          <p:grpSp>
            <p:nvGrpSpPr>
              <p:cNvPr id="315" name="Google Shape;315;p2"/>
              <p:cNvGrpSpPr/>
              <p:nvPr/>
            </p:nvGrpSpPr>
            <p:grpSpPr>
              <a:xfrm>
                <a:off x="-229299" y="3422117"/>
                <a:ext cx="4526373" cy="2879486"/>
                <a:chOff x="-229299" y="3422117"/>
                <a:chExt cx="4526373" cy="2879486"/>
              </a:xfrm>
            </p:grpSpPr>
            <p:grpSp>
              <p:nvGrpSpPr>
                <p:cNvPr id="316" name="Google Shape;316;p2"/>
                <p:cNvGrpSpPr/>
                <p:nvPr/>
              </p:nvGrpSpPr>
              <p:grpSpPr>
                <a:xfrm>
                  <a:off x="-229299" y="3422117"/>
                  <a:ext cx="4526373" cy="2879486"/>
                  <a:chOff x="-229299" y="3422117"/>
                  <a:chExt cx="4526373" cy="2879486"/>
                </a:xfrm>
              </p:grpSpPr>
              <p:pic>
                <p:nvPicPr>
                  <p:cNvPr id="317" name="Google Shape;317;p2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0" r="0" t="0"/>
                  <a:stretch/>
                </p:blipFill>
                <p:spPr>
                  <a:xfrm>
                    <a:off x="1772652" y="3457040"/>
                    <a:ext cx="2524422" cy="18957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18" name="Google Shape;318;p2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 b="0" l="0" r="0" t="0"/>
                  <a:stretch/>
                </p:blipFill>
                <p:spPr>
                  <a:xfrm>
                    <a:off x="82203" y="3572917"/>
                    <a:ext cx="1615447" cy="21511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19" name="Google Shape;319;p2"/>
                  <p:cNvSpPr txBox="1"/>
                  <p:nvPr/>
                </p:nvSpPr>
                <p:spPr>
                  <a:xfrm>
                    <a:off x="-229299" y="5793797"/>
                    <a:ext cx="2218154" cy="5078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0" lang="en-US" sz="9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Coal-fired power plant in Serbia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i="0" lang="en-US" sz="9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Nikola Tesla A (NTA)</a:t>
                    </a:r>
                    <a:r>
                      <a:rPr b="0" i="0" lang="en-US" sz="9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: 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0" lang="en-US" sz="9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view from the cockpit</a:t>
                    </a:r>
                    <a:endParaRPr/>
                  </a:p>
                </p:txBody>
              </p:sp>
              <p:sp>
                <p:nvSpPr>
                  <p:cNvPr id="320" name="Google Shape;320;p2"/>
                  <p:cNvSpPr txBox="1"/>
                  <p:nvPr/>
                </p:nvSpPr>
                <p:spPr>
                  <a:xfrm>
                    <a:off x="2359933" y="3422117"/>
                    <a:ext cx="1244318" cy="36931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0" lang="en-US" sz="9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Falcon cabin               “on the way to Serbia”</a:t>
                    </a:r>
                    <a:endParaRPr/>
                  </a:p>
                </p:txBody>
              </p:sp>
            </p:grpSp>
            <p:pic>
              <p:nvPicPr>
                <p:cNvPr id="321" name="Google Shape;321;p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0" l="0" r="0" t="0"/>
                <a:stretch/>
              </p:blipFill>
              <p:spPr>
                <a:xfrm>
                  <a:off x="2155306" y="4920774"/>
                  <a:ext cx="1337665" cy="13376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322" name="Google Shape;322;p2"/>
          <p:cNvSpPr/>
          <p:nvPr/>
        </p:nvSpPr>
        <p:spPr>
          <a:xfrm>
            <a:off x="1452563" y="6638926"/>
            <a:ext cx="4572001" cy="246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https://www.dlr.de/pa/desktopdefault.aspx/tabid-2342/6725_read-70275/</a:t>
            </a:r>
            <a:endParaRPr/>
          </a:p>
        </p:txBody>
      </p:sp>
      <p:sp>
        <p:nvSpPr>
          <p:cNvPr id="323" name="Google Shape;323;p2"/>
          <p:cNvSpPr/>
          <p:nvPr/>
        </p:nvSpPr>
        <p:spPr>
          <a:xfrm>
            <a:off x="0" y="0"/>
            <a:ext cx="12192000" cy="477031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Preliminary results from the recent METHANE-To-Go airborne field experiment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"/>
          <p:cNvSpPr txBox="1"/>
          <p:nvPr/>
        </p:nvSpPr>
        <p:spPr>
          <a:xfrm>
            <a:off x="2891239" y="2136683"/>
            <a:ext cx="12951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NTA        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	Falcon</a:t>
            </a:r>
            <a:endParaRPr/>
          </a:p>
        </p:txBody>
      </p:sp>
      <p:cxnSp>
        <p:nvCxnSpPr>
          <p:cNvPr id="325" name="Google Shape;325;p2"/>
          <p:cNvCxnSpPr/>
          <p:nvPr/>
        </p:nvCxnSpPr>
        <p:spPr>
          <a:xfrm>
            <a:off x="6237636" y="4085904"/>
            <a:ext cx="267216" cy="198943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26" name="Google Shape;326;p2"/>
          <p:cNvCxnSpPr/>
          <p:nvPr/>
        </p:nvCxnSpPr>
        <p:spPr>
          <a:xfrm>
            <a:off x="5921908" y="5397548"/>
            <a:ext cx="338677" cy="253984"/>
          </a:xfrm>
          <a:prstGeom prst="straightConnector1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71" y="0"/>
            <a:ext cx="111048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"/>
          <p:cNvSpPr/>
          <p:nvPr/>
        </p:nvSpPr>
        <p:spPr>
          <a:xfrm>
            <a:off x="5578679" y="3663892"/>
            <a:ext cx="125835" cy="109056"/>
          </a:xfrm>
          <a:prstGeom prst="ellipse">
            <a:avLst/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"/>
          <p:cNvSpPr/>
          <p:nvPr/>
        </p:nvSpPr>
        <p:spPr>
          <a:xfrm rot="381760">
            <a:off x="1280975" y="2866462"/>
            <a:ext cx="5099439" cy="902671"/>
          </a:xfrm>
          <a:prstGeom prst="ellipse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"/>
          <p:cNvSpPr/>
          <p:nvPr/>
        </p:nvSpPr>
        <p:spPr>
          <a:xfrm>
            <a:off x="6342077" y="4504888"/>
            <a:ext cx="1904301" cy="1728132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"/>
          <p:cNvSpPr txBox="1"/>
          <p:nvPr/>
        </p:nvSpPr>
        <p:spPr>
          <a:xfrm>
            <a:off x="4602679" y="4482945"/>
            <a:ext cx="181204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Smoke clouds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(aerosols may absorb at similar wavelengths as SO</a:t>
            </a:r>
            <a:r>
              <a:rPr b="0" baseline="-25000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336" name="Google Shape;336;p3"/>
          <p:cNvSpPr txBox="1"/>
          <p:nvPr/>
        </p:nvSpPr>
        <p:spPr>
          <a:xfrm>
            <a:off x="3531316" y="2500848"/>
            <a:ext cx="25646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Less fog in river valley</a:t>
            </a:r>
            <a:endParaRPr/>
          </a:p>
        </p:txBody>
      </p:sp>
      <p:sp>
        <p:nvSpPr>
          <p:cNvPr id="337" name="Google Shape;337;p3"/>
          <p:cNvSpPr txBox="1"/>
          <p:nvPr/>
        </p:nvSpPr>
        <p:spPr>
          <a:xfrm>
            <a:off x="2862044" y="727900"/>
            <a:ext cx="628195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7.11.2020 at noon 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TROPOMI overpass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Orbit 15905 at 11:38 UTC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338" name="Google Shape;338;p3"/>
          <p:cNvSpPr txBox="1"/>
          <p:nvPr/>
        </p:nvSpPr>
        <p:spPr>
          <a:xfrm>
            <a:off x="6444327" y="2956578"/>
            <a:ext cx="237582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Nikola Tesla power plants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(small cloud northeast)</a:t>
            </a:r>
            <a:endParaRPr/>
          </a:p>
        </p:txBody>
      </p:sp>
      <p:cxnSp>
        <p:nvCxnSpPr>
          <p:cNvPr id="339" name="Google Shape;339;p3"/>
          <p:cNvCxnSpPr/>
          <p:nvPr/>
        </p:nvCxnSpPr>
        <p:spPr>
          <a:xfrm flipH="1">
            <a:off x="5734114" y="3337020"/>
            <a:ext cx="723774" cy="363275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40" name="Google Shape;340;p3"/>
          <p:cNvSpPr/>
          <p:nvPr/>
        </p:nvSpPr>
        <p:spPr>
          <a:xfrm>
            <a:off x="0" y="1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satellite image (VIIRS RGB) - Balkan - 7</a:t>
            </a:r>
            <a:r>
              <a:rPr b="1" baseline="30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November 2020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308" y="19150"/>
            <a:ext cx="533742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3437" y="-2769"/>
            <a:ext cx="5201920" cy="28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3437" y="2951410"/>
            <a:ext cx="5201920" cy="39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"/>
          <p:cNvSpPr/>
          <p:nvPr/>
        </p:nvSpPr>
        <p:spPr>
          <a:xfrm>
            <a:off x="0" y="1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Flight to Nikola Tesla A &amp; B  –  7 November 2020 – view from the DLR-Falcon </a:t>
            </a:r>
            <a:endParaRPr/>
          </a:p>
        </p:txBody>
      </p:sp>
      <p:sp>
        <p:nvSpPr>
          <p:cNvPr id="349" name="Google Shape;349;p4"/>
          <p:cNvSpPr txBox="1"/>
          <p:nvPr/>
        </p:nvSpPr>
        <p:spPr>
          <a:xfrm>
            <a:off x="6470707" y="684055"/>
            <a:ext cx="26567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NTB: one chimney (280 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 14:07 UTC</a:t>
            </a:r>
            <a:endParaRPr/>
          </a:p>
        </p:txBody>
      </p:sp>
      <p:sp>
        <p:nvSpPr>
          <p:cNvPr id="350" name="Google Shape;350;p4"/>
          <p:cNvSpPr txBox="1"/>
          <p:nvPr/>
        </p:nvSpPr>
        <p:spPr>
          <a:xfrm>
            <a:off x="6470707" y="3090446"/>
            <a:ext cx="394225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NTA: two chimneys (150/220 m) and bridge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 14:08 UTC</a:t>
            </a:r>
            <a:endParaRPr/>
          </a:p>
        </p:txBody>
      </p:sp>
      <p:sp>
        <p:nvSpPr>
          <p:cNvPr id="351" name="Google Shape;351;p4"/>
          <p:cNvSpPr txBox="1"/>
          <p:nvPr/>
        </p:nvSpPr>
        <p:spPr>
          <a:xfrm>
            <a:off x="9683389" y="1084165"/>
            <a:ext cx="22252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n v e r s i o n ~900 m</a:t>
            </a:r>
            <a:endParaRPr/>
          </a:p>
        </p:txBody>
      </p:sp>
      <p:sp>
        <p:nvSpPr>
          <p:cNvPr id="352" name="Google Shape;352;p4"/>
          <p:cNvSpPr txBox="1"/>
          <p:nvPr/>
        </p:nvSpPr>
        <p:spPr>
          <a:xfrm>
            <a:off x="9436805" y="4147716"/>
            <a:ext cx="22252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n v e r s i o n ~900 m</a:t>
            </a:r>
            <a:endParaRPr/>
          </a:p>
        </p:txBody>
      </p:sp>
      <p:sp>
        <p:nvSpPr>
          <p:cNvPr id="353" name="Google Shape;353;p4"/>
          <p:cNvSpPr/>
          <p:nvPr/>
        </p:nvSpPr>
        <p:spPr>
          <a:xfrm>
            <a:off x="10919858" y="300038"/>
            <a:ext cx="457200" cy="78412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"/>
          <p:cNvSpPr txBox="1"/>
          <p:nvPr/>
        </p:nvSpPr>
        <p:spPr>
          <a:xfrm>
            <a:off x="4200115" y="3636881"/>
            <a:ext cx="14574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inversion ~900 m</a:t>
            </a:r>
            <a:endParaRPr/>
          </a:p>
        </p:txBody>
      </p:sp>
      <p:sp>
        <p:nvSpPr>
          <p:cNvPr id="355" name="Google Shape;355;p4"/>
          <p:cNvSpPr/>
          <p:nvPr/>
        </p:nvSpPr>
        <p:spPr>
          <a:xfrm>
            <a:off x="1231641" y="3907334"/>
            <a:ext cx="4329404" cy="813956"/>
          </a:xfrm>
          <a:prstGeom prst="rect">
            <a:avLst/>
          </a:prstGeom>
          <a:solidFill>
            <a:schemeClr val="accent1">
              <a:alpha val="51764"/>
            </a:schemeClr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"/>
          <p:cNvSpPr txBox="1"/>
          <p:nvPr/>
        </p:nvSpPr>
        <p:spPr>
          <a:xfrm>
            <a:off x="2222022" y="4655419"/>
            <a:ext cx="14574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inversion ~</a:t>
            </a:r>
            <a:r>
              <a:rPr b="1"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</a:t>
            </a: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m</a:t>
            </a:r>
            <a:endParaRPr/>
          </a:p>
        </p:txBody>
      </p:sp>
      <p:sp>
        <p:nvSpPr>
          <p:cNvPr id="357" name="Google Shape;357;p4"/>
          <p:cNvSpPr txBox="1"/>
          <p:nvPr/>
        </p:nvSpPr>
        <p:spPr>
          <a:xfrm>
            <a:off x="5605421" y="3855200"/>
            <a:ext cx="2085049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Due to inversion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🡪 good definition of vertical extension of SO</a:t>
            </a:r>
            <a:r>
              <a:rPr b="1" baseline="-25000"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-plume from power plants</a:t>
            </a:r>
            <a:endParaRPr b="1"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"/>
          <p:cNvSpPr/>
          <p:nvPr/>
        </p:nvSpPr>
        <p:spPr>
          <a:xfrm>
            <a:off x="0" y="1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Falcon-SO</a:t>
            </a:r>
            <a:r>
              <a:rPr b="1" baseline="-25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case study 7.11.2020 (detailed)</a:t>
            </a:r>
            <a:endParaRPr/>
          </a:p>
        </p:txBody>
      </p:sp>
      <p:pic>
        <p:nvPicPr>
          <p:cNvPr id="363" name="Google Shape;36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85894" y="804036"/>
            <a:ext cx="8248099" cy="582746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"/>
          <p:cNvSpPr txBox="1"/>
          <p:nvPr/>
        </p:nvSpPr>
        <p:spPr>
          <a:xfrm>
            <a:off x="6772940" y="904807"/>
            <a:ext cx="5316279" cy="2893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NTA: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Nikola Tesla A power plant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NTB: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Nikola Tesla B power plant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 SO</a:t>
            </a:r>
            <a:r>
              <a:rPr baseline="-25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emissions from both power plants detectable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Falcon wind nearby power plant </a:t>
            </a:r>
            <a:r>
              <a:rPr lang="en-US" sz="1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chimneys 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(~400 m):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dotted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line with star-end (~north-easterly)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Falcon wind along Falcon track in plume </a:t>
            </a:r>
            <a:r>
              <a:rPr lang="en-US" sz="1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downwind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power plants (~540/900 m):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line with arrow-end (~south-easterly)</a:t>
            </a:r>
            <a:endParaRPr/>
          </a:p>
        </p:txBody>
      </p:sp>
      <p:grpSp>
        <p:nvGrpSpPr>
          <p:cNvPr id="365" name="Google Shape;365;p5"/>
          <p:cNvGrpSpPr/>
          <p:nvPr/>
        </p:nvGrpSpPr>
        <p:grpSpPr>
          <a:xfrm>
            <a:off x="7723487" y="3917328"/>
            <a:ext cx="3681301" cy="2780248"/>
            <a:chOff x="7134225" y="646629"/>
            <a:chExt cx="3681301" cy="2780248"/>
          </a:xfrm>
        </p:grpSpPr>
        <p:pic>
          <p:nvPicPr>
            <p:cNvPr id="366" name="Google Shape;366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134225" y="1020822"/>
              <a:ext cx="1009650" cy="2000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5"/>
            <p:cNvSpPr txBox="1"/>
            <p:nvPr/>
          </p:nvSpPr>
          <p:spPr>
            <a:xfrm>
              <a:off x="7934034" y="646629"/>
              <a:ext cx="2881492" cy="2780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Falcon SO</a:t>
              </a:r>
              <a:r>
                <a:rPr baseline="-2500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mixing ratio:</a:t>
              </a:r>
              <a:endParaRPr/>
            </a:p>
            <a:p>
              <a:pPr indent="0" lvl="0" marL="0" marR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&lt;100 ppb</a:t>
              </a:r>
              <a:endParaRPr/>
            </a:p>
            <a:p>
              <a:pPr indent="0" lvl="0" marL="0" marR="0" rtl="0" algn="l">
                <a:spcBef>
                  <a:spcPts val="140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100-200 ppb</a:t>
              </a:r>
              <a:endParaRPr/>
            </a:p>
            <a:p>
              <a:pPr indent="0" lvl="0" marL="0" marR="0" rtl="0" algn="l">
                <a:spcBef>
                  <a:spcPts val="140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200-300 ppb</a:t>
              </a:r>
              <a:endParaRPr/>
            </a:p>
            <a:p>
              <a:pPr indent="0" lvl="0" marL="0" marR="0" rtl="0" algn="l">
                <a:spcBef>
                  <a:spcPts val="140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300-600 ppb</a:t>
              </a:r>
              <a:endParaRPr/>
            </a:p>
            <a:p>
              <a:pPr indent="0" lvl="0" marL="0" marR="0" rtl="0" algn="l">
                <a:spcBef>
                  <a:spcPts val="140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"/>
          <p:cNvSpPr/>
          <p:nvPr/>
        </p:nvSpPr>
        <p:spPr>
          <a:xfrm>
            <a:off x="0" y="1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Falcon-SO</a:t>
            </a:r>
            <a:r>
              <a:rPr b="1" baseline="-2500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case study 7.11.2020 (detailed)</a:t>
            </a:r>
            <a:endParaRPr/>
          </a:p>
        </p:txBody>
      </p:sp>
      <p:pic>
        <p:nvPicPr>
          <p:cNvPr id="373" name="Google Shape;37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85894" y="804036"/>
            <a:ext cx="8248099" cy="582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82096" y="804034"/>
            <a:ext cx="3256547" cy="1511241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5" name="Google Shape;37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81728" y="2290408"/>
            <a:ext cx="3028035" cy="140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97217" y="2225832"/>
            <a:ext cx="3270001" cy="151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0033" y="3778287"/>
            <a:ext cx="2593817" cy="120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8545775" y="5016951"/>
            <a:ext cx="2423226" cy="1785614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6"/>
          <p:cNvSpPr txBox="1"/>
          <p:nvPr/>
        </p:nvSpPr>
        <p:spPr>
          <a:xfrm>
            <a:off x="9076375" y="998926"/>
            <a:ext cx="56594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</p:txBody>
      </p:sp>
      <p:sp>
        <p:nvSpPr>
          <p:cNvPr id="380" name="Google Shape;380;p6"/>
          <p:cNvSpPr txBox="1"/>
          <p:nvPr/>
        </p:nvSpPr>
        <p:spPr>
          <a:xfrm>
            <a:off x="9103971" y="2405225"/>
            <a:ext cx="56594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</p:txBody>
      </p:sp>
      <p:sp>
        <p:nvSpPr>
          <p:cNvPr id="381" name="Google Shape;381;p6"/>
          <p:cNvSpPr txBox="1"/>
          <p:nvPr/>
        </p:nvSpPr>
        <p:spPr>
          <a:xfrm>
            <a:off x="7696400" y="3790970"/>
            <a:ext cx="56594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</p:txBody>
      </p:sp>
      <p:cxnSp>
        <p:nvCxnSpPr>
          <p:cNvPr id="382" name="Google Shape;382;p6"/>
          <p:cNvCxnSpPr/>
          <p:nvPr/>
        </p:nvCxnSpPr>
        <p:spPr>
          <a:xfrm>
            <a:off x="6891783" y="5565791"/>
            <a:ext cx="1381498" cy="976345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83" name="Google Shape;383;p6"/>
          <p:cNvSpPr txBox="1"/>
          <p:nvPr/>
        </p:nvSpPr>
        <p:spPr>
          <a:xfrm rot="2138960">
            <a:off x="6589484" y="5457235"/>
            <a:ext cx="236623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Validation?</a:t>
            </a:r>
            <a:endParaRPr/>
          </a:p>
        </p:txBody>
      </p:sp>
      <p:sp>
        <p:nvSpPr>
          <p:cNvPr id="384" name="Google Shape;384;p6"/>
          <p:cNvSpPr txBox="1"/>
          <p:nvPr/>
        </p:nvSpPr>
        <p:spPr>
          <a:xfrm>
            <a:off x="10490175" y="3787030"/>
            <a:ext cx="56594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</p:txBody>
      </p:sp>
      <p:pic>
        <p:nvPicPr>
          <p:cNvPr id="385" name="Google Shape;385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44804" y="995951"/>
            <a:ext cx="1863716" cy="115097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 txBox="1"/>
          <p:nvPr/>
        </p:nvSpPr>
        <p:spPr>
          <a:xfrm>
            <a:off x="11059916" y="5217260"/>
            <a:ext cx="1032632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rather noisy TROPOMI-SO</a:t>
            </a:r>
            <a:r>
              <a:rPr baseline="-25000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river valley visible</a:t>
            </a:r>
            <a:endParaRPr/>
          </a:p>
        </p:txBody>
      </p:sp>
      <p:sp>
        <p:nvSpPr>
          <p:cNvPr id="387" name="Google Shape;387;p6"/>
          <p:cNvSpPr txBox="1"/>
          <p:nvPr/>
        </p:nvSpPr>
        <p:spPr>
          <a:xfrm>
            <a:off x="7029450" y="600076"/>
            <a:ext cx="50630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TROPOMI cloud products applied (QA, CF, DoF, CTH):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8572" y="547543"/>
            <a:ext cx="8455914" cy="629564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7"/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Combined TROPOMI-/Falcon-SO</a:t>
            </a:r>
            <a:r>
              <a:rPr b="1" baseline="-25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cloud products for case study 7.11.2020 (detailed)</a:t>
            </a:r>
            <a:endParaRPr/>
          </a:p>
        </p:txBody>
      </p:sp>
      <p:sp>
        <p:nvSpPr>
          <p:cNvPr id="394" name="Google Shape;394;p7"/>
          <p:cNvSpPr txBox="1"/>
          <p:nvPr/>
        </p:nvSpPr>
        <p:spPr>
          <a:xfrm>
            <a:off x="9407020" y="746325"/>
            <a:ext cx="2590799" cy="304698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Falcon-SO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versus TROPOMI-SO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1" lang="en-US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TROPOMI cloud products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QA &gt;=50 white circles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Calibri"/>
              <a:buNone/>
            </a:pPr>
            <a:r>
              <a:rPr b="1" i="0" lang="en-US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CF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&gt;=</a:t>
            </a:r>
            <a:r>
              <a:rPr b="1" i="0" lang="en-US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0.20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black crosses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(all have DoF &gt;=2 🡪 cloud well defined🡪 CTH reliable 🡪            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CTH = 1300 +/-400 m  </a:t>
            </a:r>
            <a:r>
              <a:rPr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(min 483 m, max 1981 m)</a:t>
            </a:r>
            <a:endParaRPr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oogle Shape;395;p7"/>
          <p:cNvGrpSpPr/>
          <p:nvPr/>
        </p:nvGrpSpPr>
        <p:grpSpPr>
          <a:xfrm>
            <a:off x="9260921" y="3762478"/>
            <a:ext cx="2931079" cy="3049548"/>
            <a:chOff x="9260921" y="3762478"/>
            <a:chExt cx="2931079" cy="3049548"/>
          </a:xfrm>
        </p:grpSpPr>
        <p:grpSp>
          <p:nvGrpSpPr>
            <p:cNvPr id="396" name="Google Shape;396;p7"/>
            <p:cNvGrpSpPr/>
            <p:nvPr/>
          </p:nvGrpSpPr>
          <p:grpSpPr>
            <a:xfrm>
              <a:off x="9383383" y="3762478"/>
              <a:ext cx="2808617" cy="2646878"/>
              <a:chOff x="9383383" y="2381353"/>
              <a:chExt cx="2808617" cy="2646878"/>
            </a:xfrm>
          </p:grpSpPr>
          <p:sp>
            <p:nvSpPr>
              <p:cNvPr id="397" name="Google Shape;397;p7"/>
              <p:cNvSpPr txBox="1"/>
              <p:nvPr/>
            </p:nvSpPr>
            <p:spPr>
              <a:xfrm>
                <a:off x="9858025" y="2381353"/>
                <a:ext cx="2333975" cy="26468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TROPOMI </a:t>
                </a:r>
                <a:r>
                  <a:rPr b="1" lang="en-US" sz="14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COBRA </a:t>
                </a: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product</a:t>
                </a: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VCD SO</a:t>
                </a:r>
                <a:r>
                  <a:rPr b="0" baseline="-2500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[DU]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0-2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2-5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5-10 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10-15 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&gt;15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8" name="Google Shape;398;p7"/>
              <p:cNvGrpSpPr/>
              <p:nvPr/>
            </p:nvGrpSpPr>
            <p:grpSpPr>
              <a:xfrm>
                <a:off x="9383383" y="2571776"/>
                <a:ext cx="381000" cy="2032147"/>
                <a:chOff x="9383383" y="2571776"/>
                <a:chExt cx="381000" cy="2032147"/>
              </a:xfrm>
            </p:grpSpPr>
            <p:grpSp>
              <p:nvGrpSpPr>
                <p:cNvPr id="399" name="Google Shape;399;p7"/>
                <p:cNvGrpSpPr/>
                <p:nvPr/>
              </p:nvGrpSpPr>
              <p:grpSpPr>
                <a:xfrm>
                  <a:off x="9383383" y="2571776"/>
                  <a:ext cx="381000" cy="2032147"/>
                  <a:chOff x="9383383" y="2571776"/>
                  <a:chExt cx="381000" cy="2032147"/>
                </a:xfrm>
              </p:grpSpPr>
              <p:pic>
                <p:nvPicPr>
                  <p:cNvPr id="400" name="Google Shape;400;p7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9383383" y="2594148"/>
                    <a:ext cx="381000" cy="2009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01" name="Google Shape;401;p7"/>
                  <p:cNvSpPr/>
                  <p:nvPr/>
                </p:nvSpPr>
                <p:spPr>
                  <a:xfrm>
                    <a:off x="9383383" y="2571776"/>
                    <a:ext cx="356591" cy="638150"/>
                  </a:xfrm>
                  <a:prstGeom prst="ellipse">
                    <a:avLst/>
                  </a:prstGeom>
                  <a:solidFill>
                    <a:schemeClr val="lt1"/>
                  </a:solidFill>
                  <a:ln cap="flat" cmpd="sng" w="2540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402" name="Google Shape;402;p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9461665" y="2962275"/>
                  <a:ext cx="200025" cy="1809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03" name="Google Shape;403;p7"/>
            <p:cNvSpPr txBox="1"/>
            <p:nvPr/>
          </p:nvSpPr>
          <p:spPr>
            <a:xfrm>
              <a:off x="9260921" y="6073362"/>
              <a:ext cx="2838450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Stars indicate NTB/NTA power plants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(no true-to-scale representation of  TROPOMI pixel size 3.6 x 5.6 km</a:t>
              </a:r>
              <a:r>
                <a:rPr baseline="30000"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</p:grpSp>
      <p:sp>
        <p:nvSpPr>
          <p:cNvPr id="404" name="Google Shape;404;p7"/>
          <p:cNvSpPr/>
          <p:nvPr/>
        </p:nvSpPr>
        <p:spPr>
          <a:xfrm>
            <a:off x="92629" y="4343400"/>
            <a:ext cx="2185326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Besides TROPOMI </a:t>
            </a: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Product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also </a:t>
            </a: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COBRA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product (N.Theys, BIRA) used: COBRA improves low SO</a:t>
            </a:r>
            <a:r>
              <a:rPr baseline="-25000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VCDs 🡪 </a:t>
            </a: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future: COBRA will replace the TROPOMI Operational Product</a:t>
            </a:r>
            <a:endParaRPr b="1"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8572" y="547543"/>
            <a:ext cx="8455914" cy="629564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8"/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Combined TROPOMI-/Falcon-SO</a:t>
            </a:r>
            <a:r>
              <a:rPr b="1" baseline="-2500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cloud products for case study 7.11.2020 (detailed)</a:t>
            </a:r>
            <a:endParaRPr/>
          </a:p>
        </p:txBody>
      </p:sp>
      <p:sp>
        <p:nvSpPr>
          <p:cNvPr id="411" name="Google Shape;411;p8"/>
          <p:cNvSpPr txBox="1"/>
          <p:nvPr/>
        </p:nvSpPr>
        <p:spPr>
          <a:xfrm>
            <a:off x="9407020" y="746325"/>
            <a:ext cx="2590799" cy="304698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Falcon-SO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versus TROPOMI-SO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TROPOMI cloud products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QA &gt;=50 white circles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Calibri"/>
              <a:buNone/>
            </a:pPr>
            <a:r>
              <a:rPr b="1" i="0" lang="en-US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CF</a:t>
            </a: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&gt;=</a:t>
            </a:r>
            <a:r>
              <a:rPr b="1" i="0" lang="en-US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0.20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black crosses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(all have DoF &gt;=2 🡪 cloud well defined🡪 CTH reliable 🡪            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CTH = 1300 +/-400 m 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(min 483 m, max 1981 m)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2" name="Google Shape;412;p8"/>
          <p:cNvGrpSpPr/>
          <p:nvPr/>
        </p:nvGrpSpPr>
        <p:grpSpPr>
          <a:xfrm>
            <a:off x="9260921" y="3762478"/>
            <a:ext cx="2931079" cy="2744585"/>
            <a:chOff x="9260921" y="3762478"/>
            <a:chExt cx="2931079" cy="2744585"/>
          </a:xfrm>
        </p:grpSpPr>
        <p:grpSp>
          <p:nvGrpSpPr>
            <p:cNvPr id="413" name="Google Shape;413;p8"/>
            <p:cNvGrpSpPr/>
            <p:nvPr/>
          </p:nvGrpSpPr>
          <p:grpSpPr>
            <a:xfrm>
              <a:off x="9383383" y="3762478"/>
              <a:ext cx="2808617" cy="2646878"/>
              <a:chOff x="9383383" y="2381353"/>
              <a:chExt cx="2808617" cy="2646878"/>
            </a:xfrm>
          </p:grpSpPr>
          <p:sp>
            <p:nvSpPr>
              <p:cNvPr id="414" name="Google Shape;414;p8"/>
              <p:cNvSpPr txBox="1"/>
              <p:nvPr/>
            </p:nvSpPr>
            <p:spPr>
              <a:xfrm>
                <a:off x="9858025" y="2381353"/>
                <a:ext cx="2333975" cy="26468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TROPOMI </a:t>
                </a:r>
                <a:r>
                  <a:rPr b="1" i="0" lang="en-US" sz="1400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COBRA</a:t>
                </a: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product VCD SO</a:t>
                </a:r>
                <a:r>
                  <a:rPr b="0" baseline="-2500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[DU]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0-2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2-5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5-10 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10-15 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&gt;15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15" name="Google Shape;415;p8"/>
              <p:cNvGrpSpPr/>
              <p:nvPr/>
            </p:nvGrpSpPr>
            <p:grpSpPr>
              <a:xfrm>
                <a:off x="9383383" y="2571776"/>
                <a:ext cx="381000" cy="2032147"/>
                <a:chOff x="9383383" y="2571776"/>
                <a:chExt cx="381000" cy="2032147"/>
              </a:xfrm>
            </p:grpSpPr>
            <p:grpSp>
              <p:nvGrpSpPr>
                <p:cNvPr id="416" name="Google Shape;416;p8"/>
                <p:cNvGrpSpPr/>
                <p:nvPr/>
              </p:nvGrpSpPr>
              <p:grpSpPr>
                <a:xfrm>
                  <a:off x="9383383" y="2571776"/>
                  <a:ext cx="381000" cy="2032147"/>
                  <a:chOff x="9383383" y="2571776"/>
                  <a:chExt cx="381000" cy="2032147"/>
                </a:xfrm>
              </p:grpSpPr>
              <p:pic>
                <p:nvPicPr>
                  <p:cNvPr id="417" name="Google Shape;417;p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9383383" y="2594148"/>
                    <a:ext cx="381000" cy="2009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18" name="Google Shape;418;p8"/>
                  <p:cNvSpPr/>
                  <p:nvPr/>
                </p:nvSpPr>
                <p:spPr>
                  <a:xfrm>
                    <a:off x="9383383" y="2571776"/>
                    <a:ext cx="356591" cy="638150"/>
                  </a:xfrm>
                  <a:prstGeom prst="ellipse">
                    <a:avLst/>
                  </a:prstGeom>
                  <a:solidFill>
                    <a:schemeClr val="lt1"/>
                  </a:solidFill>
                  <a:ln cap="flat" cmpd="sng" w="2540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419" name="Google Shape;419;p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9461665" y="2962275"/>
                  <a:ext cx="200025" cy="1809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20" name="Google Shape;420;p8"/>
            <p:cNvSpPr txBox="1"/>
            <p:nvPr/>
          </p:nvSpPr>
          <p:spPr>
            <a:xfrm>
              <a:off x="9260921" y="6199286"/>
              <a:ext cx="28384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Stars indicate NTB/NTA power plants</a:t>
              </a:r>
              <a:endParaRPr/>
            </a:p>
          </p:txBody>
        </p:sp>
      </p:grpSp>
      <p:grpSp>
        <p:nvGrpSpPr>
          <p:cNvPr id="421" name="Google Shape;421;p8"/>
          <p:cNvGrpSpPr/>
          <p:nvPr/>
        </p:nvGrpSpPr>
        <p:grpSpPr>
          <a:xfrm>
            <a:off x="1686" y="613589"/>
            <a:ext cx="3027264" cy="2521731"/>
            <a:chOff x="1686" y="613589"/>
            <a:chExt cx="3027264" cy="2521731"/>
          </a:xfrm>
        </p:grpSpPr>
        <p:grpSp>
          <p:nvGrpSpPr>
            <p:cNvPr id="422" name="Google Shape;422;p8"/>
            <p:cNvGrpSpPr/>
            <p:nvPr/>
          </p:nvGrpSpPr>
          <p:grpSpPr>
            <a:xfrm>
              <a:off x="1686" y="613589"/>
              <a:ext cx="3027264" cy="2521731"/>
              <a:chOff x="1686" y="613589"/>
              <a:chExt cx="3027264" cy="2521731"/>
            </a:xfrm>
          </p:grpSpPr>
          <p:pic>
            <p:nvPicPr>
              <p:cNvPr id="423" name="Google Shape;423;p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686" y="1730480"/>
                <a:ext cx="3027264" cy="14048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4" name="Google Shape;424;p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33909" y="613589"/>
                <a:ext cx="1986739" cy="12269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5" name="Google Shape;425;p8"/>
            <p:cNvGrpSpPr/>
            <p:nvPr/>
          </p:nvGrpSpPr>
          <p:grpSpPr>
            <a:xfrm>
              <a:off x="1133110" y="1072130"/>
              <a:ext cx="379093" cy="1512020"/>
              <a:chOff x="1133110" y="1072130"/>
              <a:chExt cx="379093" cy="1512020"/>
            </a:xfrm>
          </p:grpSpPr>
          <p:sp>
            <p:nvSpPr>
              <p:cNvPr id="426" name="Google Shape;426;p8"/>
              <p:cNvSpPr/>
              <p:nvPr/>
            </p:nvSpPr>
            <p:spPr>
              <a:xfrm rot="381760">
                <a:off x="1183637" y="1088578"/>
                <a:ext cx="313213" cy="294474"/>
              </a:xfrm>
              <a:prstGeom prst="ellipse">
                <a:avLst/>
              </a:prstGeom>
              <a:noFill/>
              <a:ln cap="flat" cmpd="sng" w="38100">
                <a:solidFill>
                  <a:srgbClr val="FFC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 rot="381760">
                <a:off x="1148462" y="2273227"/>
                <a:ext cx="313213" cy="294474"/>
              </a:xfrm>
              <a:prstGeom prst="ellipse">
                <a:avLst/>
              </a:prstGeom>
              <a:noFill/>
              <a:ln cap="flat" cmpd="sng" w="38100">
                <a:solidFill>
                  <a:srgbClr val="FFC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8" name="Google Shape;428;p8"/>
          <p:cNvSpPr/>
          <p:nvPr/>
        </p:nvSpPr>
        <p:spPr>
          <a:xfrm>
            <a:off x="4160373" y="1233182"/>
            <a:ext cx="5198601" cy="2910979"/>
          </a:xfrm>
          <a:prstGeom prst="cloud">
            <a:avLst/>
          </a:prstGeom>
          <a:solidFill>
            <a:schemeClr val="accent1">
              <a:alpha val="40784"/>
            </a:schemeClr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4874" y="499641"/>
            <a:ext cx="8449056" cy="630250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9"/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Combined TROPOMI-/Falcon-SO</a:t>
            </a:r>
            <a:r>
              <a:rPr b="1" baseline="-2500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cloud products for case study 7.11.2020 (detailed)</a:t>
            </a:r>
            <a:endParaRPr/>
          </a:p>
        </p:txBody>
      </p:sp>
      <p:sp>
        <p:nvSpPr>
          <p:cNvPr id="435" name="Google Shape;435;p9"/>
          <p:cNvSpPr txBox="1"/>
          <p:nvPr/>
        </p:nvSpPr>
        <p:spPr>
          <a:xfrm>
            <a:off x="9407020" y="746325"/>
            <a:ext cx="2590799" cy="218521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Falcon-SO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versus TROPOMI-SO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TROPOMI cloud products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QA &gt;=50 white circles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Calibri"/>
              <a:buNone/>
            </a:pPr>
            <a:r>
              <a:rPr b="1" i="0" lang="en-US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CF&lt;=0.10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black dots</a:t>
            </a:r>
            <a:endParaRPr/>
          </a:p>
        </p:txBody>
      </p:sp>
      <p:grpSp>
        <p:nvGrpSpPr>
          <p:cNvPr id="436" name="Google Shape;436;p9"/>
          <p:cNvGrpSpPr/>
          <p:nvPr/>
        </p:nvGrpSpPr>
        <p:grpSpPr>
          <a:xfrm>
            <a:off x="9260921" y="3762478"/>
            <a:ext cx="2931079" cy="2744585"/>
            <a:chOff x="9260921" y="3762478"/>
            <a:chExt cx="2931079" cy="2744585"/>
          </a:xfrm>
        </p:grpSpPr>
        <p:grpSp>
          <p:nvGrpSpPr>
            <p:cNvPr id="437" name="Google Shape;437;p9"/>
            <p:cNvGrpSpPr/>
            <p:nvPr/>
          </p:nvGrpSpPr>
          <p:grpSpPr>
            <a:xfrm>
              <a:off x="9383383" y="3762478"/>
              <a:ext cx="2808617" cy="2646878"/>
              <a:chOff x="9383383" y="2381353"/>
              <a:chExt cx="2808617" cy="2646878"/>
            </a:xfrm>
          </p:grpSpPr>
          <p:sp>
            <p:nvSpPr>
              <p:cNvPr id="438" name="Google Shape;438;p9"/>
              <p:cNvSpPr txBox="1"/>
              <p:nvPr/>
            </p:nvSpPr>
            <p:spPr>
              <a:xfrm>
                <a:off x="9858025" y="2381353"/>
                <a:ext cx="2333975" cy="26468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TROPOMI </a:t>
                </a:r>
                <a:r>
                  <a:rPr b="1" i="0" lang="en-US" sz="1400" u="none" cap="none" strike="noStrik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COBRA</a:t>
                </a: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product VCD SO</a:t>
                </a:r>
                <a:r>
                  <a:rPr b="0" baseline="-2500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[DU]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0-2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2-5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5-10 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10-15 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&gt;15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9" name="Google Shape;439;p9"/>
              <p:cNvGrpSpPr/>
              <p:nvPr/>
            </p:nvGrpSpPr>
            <p:grpSpPr>
              <a:xfrm>
                <a:off x="9383383" y="2571776"/>
                <a:ext cx="381000" cy="2032147"/>
                <a:chOff x="9383383" y="2571776"/>
                <a:chExt cx="381000" cy="2032147"/>
              </a:xfrm>
            </p:grpSpPr>
            <p:grpSp>
              <p:nvGrpSpPr>
                <p:cNvPr id="440" name="Google Shape;440;p9"/>
                <p:cNvGrpSpPr/>
                <p:nvPr/>
              </p:nvGrpSpPr>
              <p:grpSpPr>
                <a:xfrm>
                  <a:off x="9383383" y="2571776"/>
                  <a:ext cx="381000" cy="2032147"/>
                  <a:chOff x="9383383" y="2571776"/>
                  <a:chExt cx="381000" cy="2032147"/>
                </a:xfrm>
              </p:grpSpPr>
              <p:pic>
                <p:nvPicPr>
                  <p:cNvPr id="441" name="Google Shape;441;p9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9383383" y="2594148"/>
                    <a:ext cx="381000" cy="2009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42" name="Google Shape;442;p9"/>
                  <p:cNvSpPr/>
                  <p:nvPr/>
                </p:nvSpPr>
                <p:spPr>
                  <a:xfrm>
                    <a:off x="9383383" y="2571776"/>
                    <a:ext cx="356591" cy="638150"/>
                  </a:xfrm>
                  <a:prstGeom prst="ellipse">
                    <a:avLst/>
                  </a:prstGeom>
                  <a:solidFill>
                    <a:schemeClr val="lt1"/>
                  </a:solidFill>
                  <a:ln cap="flat" cmpd="sng" w="2540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443" name="Google Shape;443;p9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9461665" y="2962275"/>
                  <a:ext cx="200025" cy="1809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44" name="Google Shape;444;p9"/>
            <p:cNvSpPr txBox="1"/>
            <p:nvPr/>
          </p:nvSpPr>
          <p:spPr>
            <a:xfrm>
              <a:off x="9260921" y="6199286"/>
              <a:ext cx="28384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Stars indicate NTB/NTA power plants</a:t>
              </a:r>
              <a:endParaRPr/>
            </a:p>
          </p:txBody>
        </p:sp>
      </p:grpSp>
      <p:sp>
        <p:nvSpPr>
          <p:cNvPr id="445" name="Google Shape;445;p9"/>
          <p:cNvSpPr/>
          <p:nvPr/>
        </p:nvSpPr>
        <p:spPr>
          <a:xfrm>
            <a:off x="3089939" y="3501878"/>
            <a:ext cx="3095626" cy="1457325"/>
          </a:xfrm>
          <a:custGeom>
            <a:rect b="b" l="l" r="r" t="t"/>
            <a:pathLst>
              <a:path extrusionOk="0" h="1995505" w="2591782">
                <a:moveTo>
                  <a:pt x="1333500" y="57150"/>
                </a:moveTo>
                <a:cubicBezTo>
                  <a:pt x="1324230" y="53442"/>
                  <a:pt x="1274098" y="32308"/>
                  <a:pt x="1257300" y="28575"/>
                </a:cubicBezTo>
                <a:cubicBezTo>
                  <a:pt x="1238447" y="24385"/>
                  <a:pt x="1219088" y="22838"/>
                  <a:pt x="1200150" y="19050"/>
                </a:cubicBezTo>
                <a:cubicBezTo>
                  <a:pt x="1187313" y="16483"/>
                  <a:pt x="1174750" y="12700"/>
                  <a:pt x="1162050" y="9525"/>
                </a:cubicBezTo>
                <a:lnTo>
                  <a:pt x="504825" y="19050"/>
                </a:lnTo>
                <a:cubicBezTo>
                  <a:pt x="485519" y="19565"/>
                  <a:pt x="465997" y="22468"/>
                  <a:pt x="447675" y="28575"/>
                </a:cubicBezTo>
                <a:cubicBezTo>
                  <a:pt x="436815" y="32195"/>
                  <a:pt x="429339" y="42505"/>
                  <a:pt x="419100" y="47625"/>
                </a:cubicBezTo>
                <a:cubicBezTo>
                  <a:pt x="410120" y="52115"/>
                  <a:pt x="399753" y="53195"/>
                  <a:pt x="390525" y="57150"/>
                </a:cubicBezTo>
                <a:cubicBezTo>
                  <a:pt x="356688" y="71652"/>
                  <a:pt x="352548" y="76118"/>
                  <a:pt x="323850" y="95250"/>
                </a:cubicBezTo>
                <a:cubicBezTo>
                  <a:pt x="288925" y="147637"/>
                  <a:pt x="323850" y="103188"/>
                  <a:pt x="276225" y="142875"/>
                </a:cubicBezTo>
                <a:cubicBezTo>
                  <a:pt x="202886" y="203991"/>
                  <a:pt x="290021" y="143202"/>
                  <a:pt x="219075" y="190500"/>
                </a:cubicBezTo>
                <a:lnTo>
                  <a:pt x="180975" y="247650"/>
                </a:lnTo>
                <a:cubicBezTo>
                  <a:pt x="174625" y="257175"/>
                  <a:pt x="165545" y="265365"/>
                  <a:pt x="161925" y="276225"/>
                </a:cubicBezTo>
                <a:cubicBezTo>
                  <a:pt x="144461" y="328616"/>
                  <a:pt x="162893" y="281674"/>
                  <a:pt x="133350" y="333375"/>
                </a:cubicBezTo>
                <a:cubicBezTo>
                  <a:pt x="126305" y="345703"/>
                  <a:pt x="119893" y="358424"/>
                  <a:pt x="114300" y="371475"/>
                </a:cubicBezTo>
                <a:cubicBezTo>
                  <a:pt x="110345" y="380703"/>
                  <a:pt x="110344" y="391696"/>
                  <a:pt x="104775" y="400050"/>
                </a:cubicBezTo>
                <a:cubicBezTo>
                  <a:pt x="97303" y="411258"/>
                  <a:pt x="85725" y="419100"/>
                  <a:pt x="76200" y="428625"/>
                </a:cubicBezTo>
                <a:cubicBezTo>
                  <a:pt x="73025" y="441325"/>
                  <a:pt x="70437" y="454186"/>
                  <a:pt x="66675" y="466725"/>
                </a:cubicBezTo>
                <a:cubicBezTo>
                  <a:pt x="60905" y="485959"/>
                  <a:pt x="53975" y="504825"/>
                  <a:pt x="47625" y="523875"/>
                </a:cubicBezTo>
                <a:lnTo>
                  <a:pt x="28575" y="581025"/>
                </a:lnTo>
                <a:lnTo>
                  <a:pt x="9525" y="638175"/>
                </a:lnTo>
                <a:lnTo>
                  <a:pt x="0" y="666750"/>
                </a:lnTo>
                <a:cubicBezTo>
                  <a:pt x="3175" y="768350"/>
                  <a:pt x="5692" y="869973"/>
                  <a:pt x="9525" y="971550"/>
                </a:cubicBezTo>
                <a:cubicBezTo>
                  <a:pt x="12042" y="1038253"/>
                  <a:pt x="14119" y="1105007"/>
                  <a:pt x="19050" y="1171575"/>
                </a:cubicBezTo>
                <a:cubicBezTo>
                  <a:pt x="23347" y="1229589"/>
                  <a:pt x="26044" y="1215103"/>
                  <a:pt x="38100" y="1257300"/>
                </a:cubicBezTo>
                <a:cubicBezTo>
                  <a:pt x="41696" y="1269887"/>
                  <a:pt x="44029" y="1282813"/>
                  <a:pt x="47625" y="1295400"/>
                </a:cubicBezTo>
                <a:cubicBezTo>
                  <a:pt x="50383" y="1305054"/>
                  <a:pt x="54392" y="1314321"/>
                  <a:pt x="57150" y="1323975"/>
                </a:cubicBezTo>
                <a:cubicBezTo>
                  <a:pt x="60746" y="1336562"/>
                  <a:pt x="63079" y="1349488"/>
                  <a:pt x="66675" y="1362075"/>
                </a:cubicBezTo>
                <a:cubicBezTo>
                  <a:pt x="69433" y="1371729"/>
                  <a:pt x="73942" y="1380867"/>
                  <a:pt x="76200" y="1390650"/>
                </a:cubicBezTo>
                <a:cubicBezTo>
                  <a:pt x="89322" y="1447511"/>
                  <a:pt x="90832" y="1475199"/>
                  <a:pt x="104775" y="1524000"/>
                </a:cubicBezTo>
                <a:cubicBezTo>
                  <a:pt x="107533" y="1533654"/>
                  <a:pt x="110345" y="1543347"/>
                  <a:pt x="114300" y="1552575"/>
                </a:cubicBezTo>
                <a:cubicBezTo>
                  <a:pt x="119893" y="1565626"/>
                  <a:pt x="126045" y="1578499"/>
                  <a:pt x="133350" y="1590675"/>
                </a:cubicBezTo>
                <a:cubicBezTo>
                  <a:pt x="145130" y="1610308"/>
                  <a:pt x="158750" y="1628775"/>
                  <a:pt x="171450" y="1647825"/>
                </a:cubicBezTo>
                <a:cubicBezTo>
                  <a:pt x="177800" y="1657350"/>
                  <a:pt x="185380" y="1666161"/>
                  <a:pt x="190500" y="1676400"/>
                </a:cubicBezTo>
                <a:cubicBezTo>
                  <a:pt x="196850" y="1689100"/>
                  <a:pt x="203957" y="1701449"/>
                  <a:pt x="209550" y="1714500"/>
                </a:cubicBezTo>
                <a:cubicBezTo>
                  <a:pt x="213505" y="1723728"/>
                  <a:pt x="214585" y="1734095"/>
                  <a:pt x="219075" y="1743075"/>
                </a:cubicBezTo>
                <a:cubicBezTo>
                  <a:pt x="242355" y="1789636"/>
                  <a:pt x="235679" y="1752342"/>
                  <a:pt x="247650" y="1800225"/>
                </a:cubicBezTo>
                <a:cubicBezTo>
                  <a:pt x="251577" y="1815931"/>
                  <a:pt x="250600" y="1833056"/>
                  <a:pt x="257175" y="1847850"/>
                </a:cubicBezTo>
                <a:cubicBezTo>
                  <a:pt x="263622" y="1862357"/>
                  <a:pt x="276523" y="1873032"/>
                  <a:pt x="285750" y="1885950"/>
                </a:cubicBezTo>
                <a:cubicBezTo>
                  <a:pt x="292404" y="1895265"/>
                  <a:pt x="296705" y="1906430"/>
                  <a:pt x="304800" y="1914525"/>
                </a:cubicBezTo>
                <a:cubicBezTo>
                  <a:pt x="312895" y="1922620"/>
                  <a:pt x="324581" y="1926246"/>
                  <a:pt x="333375" y="1933575"/>
                </a:cubicBezTo>
                <a:cubicBezTo>
                  <a:pt x="343723" y="1942199"/>
                  <a:pt x="349443" y="1957147"/>
                  <a:pt x="361950" y="1962150"/>
                </a:cubicBezTo>
                <a:cubicBezTo>
                  <a:pt x="382795" y="1970488"/>
                  <a:pt x="406400" y="1968500"/>
                  <a:pt x="428625" y="1971675"/>
                </a:cubicBezTo>
                <a:cubicBezTo>
                  <a:pt x="438150" y="1974850"/>
                  <a:pt x="447355" y="1979231"/>
                  <a:pt x="457200" y="1981200"/>
                </a:cubicBezTo>
                <a:cubicBezTo>
                  <a:pt x="611825" y="2012125"/>
                  <a:pt x="842139" y="1983652"/>
                  <a:pt x="952500" y="1981200"/>
                </a:cubicBezTo>
                <a:lnTo>
                  <a:pt x="1038225" y="1952625"/>
                </a:lnTo>
                <a:lnTo>
                  <a:pt x="1066800" y="1943100"/>
                </a:lnTo>
                <a:cubicBezTo>
                  <a:pt x="1076325" y="1939925"/>
                  <a:pt x="1085635" y="1936010"/>
                  <a:pt x="1095375" y="1933575"/>
                </a:cubicBezTo>
                <a:lnTo>
                  <a:pt x="1171575" y="1914525"/>
                </a:lnTo>
                <a:cubicBezTo>
                  <a:pt x="1230266" y="1875398"/>
                  <a:pt x="1165385" y="1913413"/>
                  <a:pt x="1247775" y="1885950"/>
                </a:cubicBezTo>
                <a:cubicBezTo>
                  <a:pt x="1261245" y="1881460"/>
                  <a:pt x="1272824" y="1872493"/>
                  <a:pt x="1285875" y="1866900"/>
                </a:cubicBezTo>
                <a:cubicBezTo>
                  <a:pt x="1295103" y="1862945"/>
                  <a:pt x="1305222" y="1861330"/>
                  <a:pt x="1314450" y="1857375"/>
                </a:cubicBezTo>
                <a:cubicBezTo>
                  <a:pt x="1327501" y="1851782"/>
                  <a:pt x="1339367" y="1843598"/>
                  <a:pt x="1352550" y="1838325"/>
                </a:cubicBezTo>
                <a:cubicBezTo>
                  <a:pt x="1371194" y="1830867"/>
                  <a:pt x="1390650" y="1825625"/>
                  <a:pt x="1409700" y="1819275"/>
                </a:cubicBezTo>
                <a:cubicBezTo>
                  <a:pt x="1419225" y="1816100"/>
                  <a:pt x="1429921" y="1815319"/>
                  <a:pt x="1438275" y="1809750"/>
                </a:cubicBezTo>
                <a:cubicBezTo>
                  <a:pt x="1447800" y="1803400"/>
                  <a:pt x="1456800" y="1796182"/>
                  <a:pt x="1466850" y="1790700"/>
                </a:cubicBezTo>
                <a:cubicBezTo>
                  <a:pt x="1491781" y="1777102"/>
                  <a:pt x="1519421" y="1768352"/>
                  <a:pt x="1543050" y="1752600"/>
                </a:cubicBezTo>
                <a:cubicBezTo>
                  <a:pt x="1625476" y="1697649"/>
                  <a:pt x="1569764" y="1725536"/>
                  <a:pt x="1638300" y="1704975"/>
                </a:cubicBezTo>
                <a:cubicBezTo>
                  <a:pt x="1657534" y="1699205"/>
                  <a:pt x="1675397" y="1686980"/>
                  <a:pt x="1695450" y="1685925"/>
                </a:cubicBezTo>
                <a:lnTo>
                  <a:pt x="1876425" y="1676400"/>
                </a:lnTo>
                <a:cubicBezTo>
                  <a:pt x="1990176" y="1638483"/>
                  <a:pt x="1872453" y="1673573"/>
                  <a:pt x="2009775" y="1647825"/>
                </a:cubicBezTo>
                <a:cubicBezTo>
                  <a:pt x="2191317" y="1613786"/>
                  <a:pt x="1964371" y="1639830"/>
                  <a:pt x="2190750" y="1619250"/>
                </a:cubicBezTo>
                <a:cubicBezTo>
                  <a:pt x="2233201" y="1605100"/>
                  <a:pt x="2252443" y="1596060"/>
                  <a:pt x="2295525" y="1590675"/>
                </a:cubicBezTo>
                <a:cubicBezTo>
                  <a:pt x="2330323" y="1586325"/>
                  <a:pt x="2365375" y="1584325"/>
                  <a:pt x="2400300" y="1581150"/>
                </a:cubicBezTo>
                <a:cubicBezTo>
                  <a:pt x="2412507" y="1578098"/>
                  <a:pt x="2453310" y="1568932"/>
                  <a:pt x="2466975" y="1562100"/>
                </a:cubicBezTo>
                <a:cubicBezTo>
                  <a:pt x="2477214" y="1556980"/>
                  <a:pt x="2486025" y="1549400"/>
                  <a:pt x="2495550" y="1543050"/>
                </a:cubicBezTo>
                <a:cubicBezTo>
                  <a:pt x="2524683" y="1455650"/>
                  <a:pt x="2475985" y="1591705"/>
                  <a:pt x="2533650" y="1476375"/>
                </a:cubicBezTo>
                <a:cubicBezTo>
                  <a:pt x="2539504" y="1464666"/>
                  <a:pt x="2537321" y="1449984"/>
                  <a:pt x="2543175" y="1438275"/>
                </a:cubicBezTo>
                <a:cubicBezTo>
                  <a:pt x="2553414" y="1417797"/>
                  <a:pt x="2581275" y="1381125"/>
                  <a:pt x="2581275" y="1381125"/>
                </a:cubicBezTo>
                <a:cubicBezTo>
                  <a:pt x="2592644" y="1301541"/>
                  <a:pt x="2597699" y="1302744"/>
                  <a:pt x="2581275" y="1209675"/>
                </a:cubicBezTo>
                <a:cubicBezTo>
                  <a:pt x="2564675" y="1115606"/>
                  <a:pt x="2569903" y="1184089"/>
                  <a:pt x="2543175" y="1123950"/>
                </a:cubicBezTo>
                <a:cubicBezTo>
                  <a:pt x="2535020" y="1105600"/>
                  <a:pt x="2530475" y="1085850"/>
                  <a:pt x="2524125" y="1066800"/>
                </a:cubicBezTo>
                <a:cubicBezTo>
                  <a:pt x="2520950" y="1057275"/>
                  <a:pt x="2520169" y="1046579"/>
                  <a:pt x="2514600" y="1038225"/>
                </a:cubicBezTo>
                <a:cubicBezTo>
                  <a:pt x="2508250" y="1028700"/>
                  <a:pt x="2500670" y="1019889"/>
                  <a:pt x="2495550" y="1009650"/>
                </a:cubicBezTo>
                <a:cubicBezTo>
                  <a:pt x="2491060" y="1000670"/>
                  <a:pt x="2490515" y="990055"/>
                  <a:pt x="2486025" y="981075"/>
                </a:cubicBezTo>
                <a:cubicBezTo>
                  <a:pt x="2480905" y="970836"/>
                  <a:pt x="2472095" y="962739"/>
                  <a:pt x="2466975" y="952500"/>
                </a:cubicBezTo>
                <a:cubicBezTo>
                  <a:pt x="2451481" y="921512"/>
                  <a:pt x="2465697" y="922647"/>
                  <a:pt x="2438400" y="895350"/>
                </a:cubicBezTo>
                <a:cubicBezTo>
                  <a:pt x="2430305" y="887255"/>
                  <a:pt x="2419350" y="882650"/>
                  <a:pt x="2409825" y="876300"/>
                </a:cubicBezTo>
                <a:cubicBezTo>
                  <a:pt x="2374900" y="823913"/>
                  <a:pt x="2409825" y="868362"/>
                  <a:pt x="2362200" y="828675"/>
                </a:cubicBezTo>
                <a:cubicBezTo>
                  <a:pt x="2351852" y="820051"/>
                  <a:pt x="2345321" y="806783"/>
                  <a:pt x="2333625" y="800100"/>
                </a:cubicBezTo>
                <a:cubicBezTo>
                  <a:pt x="2322259" y="793605"/>
                  <a:pt x="2308225" y="793750"/>
                  <a:pt x="2295525" y="790575"/>
                </a:cubicBezTo>
                <a:cubicBezTo>
                  <a:pt x="2280701" y="775751"/>
                  <a:pt x="2259593" y="750907"/>
                  <a:pt x="2238375" y="742950"/>
                </a:cubicBezTo>
                <a:cubicBezTo>
                  <a:pt x="2223216" y="737266"/>
                  <a:pt x="2206625" y="736600"/>
                  <a:pt x="2190750" y="733425"/>
                </a:cubicBezTo>
                <a:cubicBezTo>
                  <a:pt x="2163490" y="719795"/>
                  <a:pt x="2152105" y="711858"/>
                  <a:pt x="2124075" y="704850"/>
                </a:cubicBezTo>
                <a:cubicBezTo>
                  <a:pt x="2108369" y="700923"/>
                  <a:pt x="2092069" y="699585"/>
                  <a:pt x="2076450" y="695325"/>
                </a:cubicBezTo>
                <a:cubicBezTo>
                  <a:pt x="2036525" y="684436"/>
                  <a:pt x="2019455" y="673126"/>
                  <a:pt x="1981200" y="666750"/>
                </a:cubicBezTo>
                <a:cubicBezTo>
                  <a:pt x="1955951" y="662542"/>
                  <a:pt x="1930249" y="661433"/>
                  <a:pt x="1905000" y="657225"/>
                </a:cubicBezTo>
                <a:cubicBezTo>
                  <a:pt x="1892087" y="655073"/>
                  <a:pt x="1879871" y="649469"/>
                  <a:pt x="1866900" y="647700"/>
                </a:cubicBezTo>
                <a:cubicBezTo>
                  <a:pt x="1809926" y="639931"/>
                  <a:pt x="1752600" y="635000"/>
                  <a:pt x="1695450" y="628650"/>
                </a:cubicBezTo>
                <a:cubicBezTo>
                  <a:pt x="1641052" y="615050"/>
                  <a:pt x="1626646" y="620526"/>
                  <a:pt x="1590675" y="590550"/>
                </a:cubicBezTo>
                <a:cubicBezTo>
                  <a:pt x="1580327" y="581926"/>
                  <a:pt x="1570866" y="572202"/>
                  <a:pt x="1562100" y="561975"/>
                </a:cubicBezTo>
                <a:cubicBezTo>
                  <a:pt x="1551769" y="549922"/>
                  <a:pt x="1543050" y="536575"/>
                  <a:pt x="1533525" y="523875"/>
                </a:cubicBezTo>
                <a:cubicBezTo>
                  <a:pt x="1530350" y="508000"/>
                  <a:pt x="1528260" y="491869"/>
                  <a:pt x="1524000" y="476250"/>
                </a:cubicBezTo>
                <a:cubicBezTo>
                  <a:pt x="1518716" y="456877"/>
                  <a:pt x="1509820" y="438581"/>
                  <a:pt x="1504950" y="419100"/>
                </a:cubicBezTo>
                <a:cubicBezTo>
                  <a:pt x="1501775" y="406400"/>
                  <a:pt x="1499187" y="393539"/>
                  <a:pt x="1495425" y="381000"/>
                </a:cubicBezTo>
                <a:cubicBezTo>
                  <a:pt x="1489655" y="361766"/>
                  <a:pt x="1481245" y="343331"/>
                  <a:pt x="1476375" y="323850"/>
                </a:cubicBezTo>
                <a:cubicBezTo>
                  <a:pt x="1470025" y="298450"/>
                  <a:pt x="1465604" y="272488"/>
                  <a:pt x="1457325" y="247650"/>
                </a:cubicBezTo>
                <a:cubicBezTo>
                  <a:pt x="1441831" y="201169"/>
                  <a:pt x="1437104" y="170279"/>
                  <a:pt x="1400175" y="133350"/>
                </a:cubicBezTo>
                <a:cubicBezTo>
                  <a:pt x="1387475" y="120650"/>
                  <a:pt x="1376690" y="105689"/>
                  <a:pt x="1362075" y="95250"/>
                </a:cubicBezTo>
                <a:cubicBezTo>
                  <a:pt x="1353905" y="89414"/>
                  <a:pt x="1343025" y="88900"/>
                  <a:pt x="1333500" y="85725"/>
                </a:cubicBezTo>
                <a:cubicBezTo>
                  <a:pt x="1314450" y="66675"/>
                  <a:pt x="1298766" y="43519"/>
                  <a:pt x="1276350" y="28575"/>
                </a:cubicBezTo>
                <a:cubicBezTo>
                  <a:pt x="1244039" y="7034"/>
                  <a:pt x="1255870" y="17620"/>
                  <a:pt x="1238250" y="0"/>
                </a:cubicBezTo>
              </a:path>
            </a:pathLst>
          </a:custGeom>
          <a:solidFill>
            <a:srgbClr val="538CD5">
              <a:alpha val="44705"/>
            </a:srgbClr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6" name="Google Shape;446;p9"/>
          <p:cNvGrpSpPr/>
          <p:nvPr/>
        </p:nvGrpSpPr>
        <p:grpSpPr>
          <a:xfrm>
            <a:off x="153101" y="813643"/>
            <a:ext cx="1631774" cy="4524315"/>
            <a:chOff x="153101" y="1080343"/>
            <a:chExt cx="1631774" cy="4524315"/>
          </a:xfrm>
        </p:grpSpPr>
        <p:sp>
          <p:nvSpPr>
            <p:cNvPr id="447" name="Google Shape;447;p9"/>
            <p:cNvSpPr txBox="1"/>
            <p:nvPr/>
          </p:nvSpPr>
          <p:spPr>
            <a:xfrm>
              <a:off x="153101" y="1080343"/>
              <a:ext cx="1631774" cy="4524315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Estimate VCD-SO</a:t>
              </a:r>
              <a:r>
                <a:rPr b="0" baseline="-2500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for Falcon NTB-plume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 designated area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Compare with VCD-SO</a:t>
              </a:r>
              <a:r>
                <a:rPr b="0" baseline="-2500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from TROPOMI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Operational</a:t>
              </a: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roduct &amp; COBRA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(not perfect overlap due to ~2 h time shift)</a:t>
              </a:r>
              <a:endParaRPr/>
            </a:p>
          </p:txBody>
        </p:sp>
        <p:pic>
          <p:nvPicPr>
            <p:cNvPr id="448" name="Google Shape;448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310" y="2447924"/>
              <a:ext cx="825255" cy="5333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DLR-Präsentation 4:3 Englisch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2020-10-12T07:10:39Z</dcterms:created>
  <dc:creator>Huntrieser, Heidi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0x010100A9DE5F73ACF649428FD6EE08371CD239</vt:lpwstr>
  </property>
  <property fmtid="{D5CDD505-2E9C-101B-9397-08002B2CF9AE}" pid="3" name="_dlc_DocIdItemGuid">
    <vt:lpwstr>5454e219-41a1-44c0-abf9-99e6a38a4972</vt:lpwstr>
  </property>
</Properties>
</file>