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7DcLzKmF2fBoSiykXHrTm06q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ED6007-CFBC-418A-9CF7-5C9C5902FB87}">
  <a:tblStyle styleId="{30ED6007-CFBC-418A-9CF7-5C9C5902FB8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00FF7BF-FEDD-4C18-8207-F7205D094D80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rgbClr val="231F89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5438775" y="3330576"/>
            <a:ext cx="621396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D0A3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883139" y="971551"/>
            <a:ext cx="10664092" cy="536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spcBef>
                <a:spcPts val="380"/>
              </a:spcBef>
              <a:spcAft>
                <a:spcPts val="0"/>
              </a:spcAft>
              <a:buSzPts val="1900"/>
              <a:buChar char="★"/>
              <a:defRPr>
                <a:solidFill>
                  <a:srgbClr val="231F8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>
                <a:solidFill>
                  <a:srgbClr val="231F89"/>
                </a:solidFill>
              </a:defRPr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SzPts val="1700"/>
              <a:buChar char="★"/>
              <a:defRPr>
                <a:solidFill>
                  <a:srgbClr val="231F89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★"/>
              <a:defRPr>
                <a:solidFill>
                  <a:srgbClr val="231F8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Char char="★"/>
              <a:defRPr>
                <a:solidFill>
                  <a:srgbClr val="231F8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807939" y="6492876"/>
            <a:ext cx="28682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883139" y="2205039"/>
            <a:ext cx="5238262" cy="425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★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★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★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6308970" y="2205039"/>
            <a:ext cx="5238261" cy="425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★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★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★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 sz="18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8" name="Google Shape;28;p11"/>
          <p:cNvSpPr/>
          <p:nvPr>
            <p:ph idx="2" type="pic"/>
          </p:nvPr>
        </p:nvSpPr>
        <p:spPr>
          <a:xfrm>
            <a:off x="2389554" y="8413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D0A300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D0A3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D0A3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D0A3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D0A3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FFC90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FFC90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FFC90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FFC90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 rot="5400000">
            <a:off x="3533898" y="-1679207"/>
            <a:ext cx="5362575" cy="10664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 rot="5400000">
            <a:off x="7538977" y="2454459"/>
            <a:ext cx="5351463" cy="266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 rot="5400000">
            <a:off x="2113146" y="-118757"/>
            <a:ext cx="5351463" cy="7811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★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0"/>
            <a:ext cx="12192000" cy="831850"/>
          </a:xfrm>
          <a:prstGeom prst="rect">
            <a:avLst/>
          </a:prstGeom>
          <a:solidFill>
            <a:srgbClr val="231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004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83139" y="971551"/>
            <a:ext cx="10664092" cy="536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D0A300"/>
              </a:buClr>
              <a:buSzPts val="1900"/>
              <a:buFont typeface="Noto Sans Symbols"/>
              <a:buChar char="★"/>
              <a:defRPr b="0" i="0" sz="19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D0A300"/>
              </a:buClr>
              <a:buSzPts val="1800"/>
              <a:buFont typeface="Noto Sans Symbols"/>
              <a:buChar char="★"/>
              <a:defRPr b="0" i="0" sz="18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rgbClr val="D0A300"/>
              </a:buClr>
              <a:buSzPts val="1700"/>
              <a:buFont typeface="Noto Sans Symbols"/>
              <a:buChar char="★"/>
              <a:defRPr b="0" i="0" sz="17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D0A300"/>
              </a:buClr>
              <a:buSzPts val="1600"/>
              <a:buFont typeface="Noto Sans Symbols"/>
              <a:buChar char="★"/>
              <a:defRPr b="0" i="0" sz="16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0A300"/>
              </a:buClr>
              <a:buSzPts val="1500"/>
              <a:buFont typeface="Noto Sans Symbols"/>
              <a:buChar char="★"/>
              <a:defRPr b="0" i="0" sz="15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FFC901"/>
              </a:buClr>
              <a:buSzPts val="1500"/>
              <a:buFont typeface="Noto Sans Symbols"/>
              <a:buChar char="★"/>
              <a:defRPr b="0" i="0" sz="15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FFC901"/>
              </a:buClr>
              <a:buSzPts val="1500"/>
              <a:buFont typeface="Noto Sans Symbols"/>
              <a:buChar char="★"/>
              <a:defRPr b="0" i="0" sz="15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FFC901"/>
              </a:buClr>
              <a:buSzPts val="1500"/>
              <a:buFont typeface="Noto Sans Symbols"/>
              <a:buChar char="★"/>
              <a:defRPr b="0" i="0" sz="15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FFC901"/>
              </a:buClr>
              <a:buSzPts val="1500"/>
              <a:buFont typeface="Noto Sans Symbols"/>
              <a:buChar char="★"/>
              <a:defRPr b="0" i="0" sz="1500" u="none" cap="none" strike="noStrike">
                <a:solidFill>
                  <a:srgbClr val="0046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D0A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D0A3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D0A3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D0A3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D0A3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rgbClr val="00468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rgbClr val="00468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rgbClr val="00468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rgbClr val="0046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2" type="sldNum"/>
          </p:nvPr>
        </p:nvSpPr>
        <p:spPr>
          <a:xfrm>
            <a:off x="11017739" y="6432550"/>
            <a:ext cx="52949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31F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" name="Google Shape;10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87177" y="6386479"/>
            <a:ext cx="4701610" cy="4763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title"/>
          </p:nvPr>
        </p:nvSpPr>
        <p:spPr>
          <a:xfrm>
            <a:off x="6043893" y="2147162"/>
            <a:ext cx="621396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COPERNICUS</a:t>
            </a:r>
            <a:br>
              <a:rPr lang="en-GB"/>
            </a:br>
            <a:r>
              <a:rPr lang="en-GB"/>
              <a:t>CO2M MISSION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6043893" y="3510395"/>
            <a:ext cx="591367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Yasjka Meijer (ESA CO2M Mission Scientist)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Ruediger Lang (EUMETSAT CO2 Project Scientist)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ESA and EUMETSAT science and project teams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CO2M Mission Advisory Group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European Commission / Copernicus</a:t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184" y="328271"/>
            <a:ext cx="5698072" cy="123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45" y="2042771"/>
            <a:ext cx="4636061" cy="260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Copernicus CO2M mission – CO2M project status</a:t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460101" y="967991"/>
            <a:ext cx="4007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2569"/>
                </a:solidFill>
                <a:latin typeface="Tahoma"/>
                <a:ea typeface="Tahoma"/>
                <a:cs typeface="Tahoma"/>
                <a:sym typeface="Tahoma"/>
              </a:rPr>
              <a:t>CO2M Project Phase B2/C/D/E1</a:t>
            </a:r>
            <a:endParaRPr b="1" i="0" sz="1800" u="none" cap="none" strike="noStrike">
              <a:solidFill>
                <a:srgbClr val="002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3788" y="1365888"/>
            <a:ext cx="6355841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Kick-off of mission implementation phase: </a:t>
            </a:r>
            <a:r>
              <a:rPr b="1" i="0" lang="en-GB" sz="1400" u="none" cap="none" strike="noStrik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July 2020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Space Segment Requirement Review: </a:t>
            </a:r>
            <a:r>
              <a:rPr b="1" i="0" lang="en-GB" sz="1400" u="none" cap="none" strike="noStrik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passed 29-03-2021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System Requirement Review </a:t>
            </a:r>
            <a:r>
              <a:rPr b="1" i="0" lang="en-GB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on-going</a:t>
            </a:r>
            <a:endParaRPr b="1" i="0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Programmatic decision point </a:t>
            </a:r>
            <a:r>
              <a:rPr b="1" i="0" lang="en-GB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September 2021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Payload PDR end of 2021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Satellite PDR early 2022</a:t>
            </a:r>
            <a:b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Constellation of </a:t>
            </a:r>
            <a:r>
              <a:rPr b="1" i="0" lang="en-GB" sz="1400" u="none" cap="none" strike="noStrik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three satellites </a:t>
            </a: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with each </a:t>
            </a:r>
            <a:r>
              <a:rPr b="1" i="0" lang="en-GB" sz="1400" u="none" cap="none" strike="noStrik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&gt;250 km swath</a:t>
            </a: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FAR of Protoflight Model (PFM) &amp; Flight Model #2 </a:t>
            </a:r>
            <a:r>
              <a:rPr b="1" i="0" lang="en-GB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October 2025</a:t>
            </a:r>
            <a:endParaRPr b="1" i="0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Flight Model #3 (FM3) and launch services depend on EC funding 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If approved, FAR of FM3 at earliest 6 months after PFM</a:t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68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352" y="895739"/>
            <a:ext cx="5563035" cy="366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05" y="4556760"/>
            <a:ext cx="3764280" cy="211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6352" y="4620648"/>
            <a:ext cx="3270544" cy="183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Copernicus CO2M mission – processing and products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5715001" y="5041596"/>
            <a:ext cx="532709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Estimated amount of data (per orbit, per satellite):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Number of measurements:	~1.1 million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Number of clear sky retrievals:	~200.000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Level-1 product size: 	~20 Gb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Level-2 product size: 	~5 Gb</a:t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2" name="Google Shape;62;p3"/>
          <p:cNvGraphicFramePr/>
          <p:nvPr/>
        </p:nvGraphicFramePr>
        <p:xfrm>
          <a:off x="5731934" y="1656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{30ED6007-CFBC-418A-9CF7-5C9C5902FB87}</a:tableStyleId>
              </a:tblPr>
              <a:tblGrid>
                <a:gridCol w="1251650"/>
                <a:gridCol w="2377825"/>
                <a:gridCol w="2599275"/>
              </a:tblGrid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Product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Spatial resolution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Precision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CO2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4 km</a:t>
                      </a:r>
                      <a:r>
                        <a:rPr baseline="30000" lang="en-GB" sz="1600"/>
                        <a:t>2</a:t>
                      </a:r>
                      <a:endParaRPr baseline="3000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 ppm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CH4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/>
                        <a:t>4 km</a:t>
                      </a:r>
                      <a:r>
                        <a:rPr baseline="30000"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10</a:t>
                      </a:r>
                      <a:r>
                        <a:rPr lang="en-GB" sz="1600"/>
                        <a:t> ppb (est.)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NO2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/>
                        <a:t>4 km</a:t>
                      </a:r>
                      <a:r>
                        <a:rPr baseline="30000"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1.5x10</a:t>
                      </a:r>
                      <a:r>
                        <a:rPr baseline="30000" lang="en-GB" sz="1600"/>
                        <a:t>15</a:t>
                      </a:r>
                      <a:r>
                        <a:rPr lang="en-GB" sz="1600"/>
                        <a:t> molec/cm</a:t>
                      </a:r>
                      <a:r>
                        <a:rPr baseline="30000" lang="en-GB" sz="1600"/>
                        <a:t>2</a:t>
                      </a:r>
                      <a:endParaRPr baseline="30000" sz="1600"/>
                    </a:p>
                  </a:txBody>
                  <a:tcPr marT="45725" marB="45725" marR="91450" marL="91450"/>
                </a:tc>
              </a:tr>
              <a:tr h="32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SIF*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/>
                        <a:t>4 km</a:t>
                      </a:r>
                      <a:r>
                        <a:rPr baseline="30000"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0.7 mW m</a:t>
                      </a:r>
                      <a:r>
                        <a:rPr baseline="30000" lang="en-GB" sz="1600"/>
                        <a:t>-2</a:t>
                      </a:r>
                      <a:r>
                        <a:rPr lang="en-GB" sz="1600"/>
                        <a:t> sr</a:t>
                      </a:r>
                      <a:r>
                        <a:rPr baseline="30000" lang="en-GB" sz="1600"/>
                        <a:t>-1</a:t>
                      </a:r>
                      <a:r>
                        <a:rPr lang="en-GB" sz="1600"/>
                        <a:t> nm</a:t>
                      </a:r>
                      <a:r>
                        <a:rPr baseline="30000" lang="en-GB" sz="1600"/>
                        <a:t>-1</a:t>
                      </a:r>
                      <a:endParaRPr baseline="30000" sz="1600"/>
                    </a:p>
                  </a:txBody>
                  <a:tcPr marT="45725" marB="45725" marR="91450" marL="91450"/>
                </a:tc>
              </a:tr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Aerosols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/>
                        <a:t>16 km</a:t>
                      </a:r>
                      <a:r>
                        <a:rPr baseline="30000" lang="en-GB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0.05 AOD, 500 m LH</a:t>
                      </a:r>
                      <a:endParaRPr sz="1600"/>
                    </a:p>
                  </a:txBody>
                  <a:tcPr marT="45725" marB="45725" marR="91450" marL="91450"/>
                </a:tc>
              </a:tr>
              <a:tr h="30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Clouds</a:t>
                      </a:r>
                      <a:endParaRPr b="1" sz="16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&lt;5%</a:t>
                      </a:r>
                      <a:r>
                        <a:rPr lang="en-GB" sz="1600"/>
                        <a:t> of FOV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Water &amp; cirrus clouds</a:t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3" name="Google Shape;63;p3"/>
          <p:cNvSpPr txBox="1"/>
          <p:nvPr/>
        </p:nvSpPr>
        <p:spPr>
          <a:xfrm>
            <a:off x="5730129" y="4088820"/>
            <a:ext cx="457279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 band also covers CHOCHO (glyoxal)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 &amp; SWIR band also covers water vapour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*Top-of-Atmosphere Solar Induced Fluorescence</a:t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10" y="1642962"/>
            <a:ext cx="5202689" cy="41065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/>
          <p:nvPr/>
        </p:nvSpPr>
        <p:spPr>
          <a:xfrm>
            <a:off x="147681" y="997435"/>
            <a:ext cx="52727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569"/>
                </a:solidFill>
                <a:latin typeface="Tahoma"/>
                <a:ea typeface="Tahoma"/>
                <a:cs typeface="Tahoma"/>
                <a:sym typeface="Tahoma"/>
              </a:rPr>
              <a:t>CO2M Product Processing and Interdependencies:</a:t>
            </a:r>
            <a:endParaRPr b="0" i="0" sz="1800" u="none" cap="none" strike="noStrike">
              <a:solidFill>
                <a:srgbClr val="002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5730129" y="997435"/>
            <a:ext cx="32333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2569"/>
                </a:solidFill>
                <a:latin typeface="Tahoma"/>
                <a:ea typeface="Tahoma"/>
                <a:cs typeface="Tahoma"/>
                <a:sym typeface="Tahoma"/>
              </a:rPr>
              <a:t>CO2M Products requirements:</a:t>
            </a:r>
            <a:endParaRPr b="0" i="0" sz="1800" u="none" cap="none" strike="noStrike">
              <a:solidFill>
                <a:srgbClr val="00256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7" name="Google Shape;67;p3"/>
          <p:cNvCxnSpPr/>
          <p:nvPr/>
        </p:nvCxnSpPr>
        <p:spPr>
          <a:xfrm>
            <a:off x="5554133" y="966820"/>
            <a:ext cx="42334" cy="576418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" name="Google Shape;68;p3"/>
          <p:cNvSpPr txBox="1"/>
          <p:nvPr/>
        </p:nvSpPr>
        <p:spPr>
          <a:xfrm>
            <a:off x="232910" y="5834841"/>
            <a:ext cx="40743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2569"/>
                </a:solidFill>
                <a:latin typeface="Tahoma"/>
                <a:ea typeface="Tahoma"/>
                <a:cs typeface="Tahoma"/>
                <a:sym typeface="Tahoma"/>
              </a:rPr>
              <a:t>Functional processing flow 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569"/>
                </a:solidFill>
                <a:latin typeface="Tahoma"/>
                <a:ea typeface="Tahoma"/>
                <a:cs typeface="Tahoma"/>
                <a:sym typeface="Tahoma"/>
              </a:rPr>
              <a:t>EUMETSAT CO2M Payload Data Processing (PDP)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-161365" y="2299074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BACKUP INFO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0" y="6350"/>
            <a:ext cx="121920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Copernicus CO2M mission – mission concept</a:t>
            </a:r>
            <a:endParaRPr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3">
            <a:alphaModFix/>
          </a:blip>
          <a:srcRect b="10100" l="1188" r="269" t="7705"/>
          <a:stretch/>
        </p:blipFill>
        <p:spPr>
          <a:xfrm>
            <a:off x="6365753" y="1021142"/>
            <a:ext cx="5741826" cy="32600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" name="Google Shape;80;p5"/>
          <p:cNvGraphicFramePr/>
          <p:nvPr/>
        </p:nvGraphicFramePr>
        <p:xfrm>
          <a:off x="5311140" y="462306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{500FF7BF-FEDD-4C18-8207-F7205D094D80}</a:tableStyleId>
              </a:tblPr>
              <a:tblGrid>
                <a:gridCol w="1139250"/>
                <a:gridCol w="5657175"/>
              </a:tblGrid>
              <a:tr h="32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Telescope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Common telescope with polarisation scrambler and 2D entrance slit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homogeniser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/>
                </a:tc>
              </a:tr>
              <a:tr h="32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Collimator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eflective collimator,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common for all bands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/>
                </a:tc>
              </a:tr>
              <a:tr h="42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Band separation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Dichroic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split of 1</a:t>
                      </a:r>
                      <a:r>
                        <a:rPr baseline="30000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VIS-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NIR &amp; SWIR,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then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 &amp; NIR and SWIR-1 &amp; SWIR-2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/>
                </a:tc>
              </a:tr>
              <a:tr h="30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Dispersers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Prism-Grating-Prism with bonded binary structure transmission grating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(!risk!)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/>
                </a:tc>
              </a:tr>
              <a:tr h="25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Detectors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NGP in SWIR </a:t>
                      </a:r>
                      <a:r>
                        <a:rPr b="1" lang="en-GB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(!risk!)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&amp; Te2v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CIS-120 in VIS &amp; NIR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25" marL="91425"/>
                </a:tc>
              </a:tr>
            </a:tbl>
          </a:graphicData>
        </a:graphic>
      </p:graphicFrame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698" y="4573765"/>
            <a:ext cx="2051442" cy="5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5332" y="5408438"/>
            <a:ext cx="2265808" cy="9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6">
            <a:alphaModFix/>
          </a:blip>
          <a:srcRect b="2673" l="669" r="3954" t="7767"/>
          <a:stretch/>
        </p:blipFill>
        <p:spPr>
          <a:xfrm>
            <a:off x="76199" y="1001262"/>
            <a:ext cx="5447786" cy="327355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/>
          <p:nvPr/>
        </p:nvSpPr>
        <p:spPr>
          <a:xfrm>
            <a:off x="-64047" y="1757960"/>
            <a:ext cx="28344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Aerosol Multi-Angle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Polarimeter, TAS-UK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6 Bands &amp; pol at 0º, 60º, 120º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1 Band for co-registration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12 views per camera, 4 cameras</a:t>
            </a:r>
            <a:endParaRPr sz="1200">
              <a:solidFill>
                <a:srgbClr val="335E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5769911" y="2155481"/>
            <a:ext cx="20815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</a:t>
            </a:r>
            <a:r>
              <a:rPr b="1" baseline="-25000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(CH</a:t>
            </a:r>
            <a:r>
              <a:rPr b="1" baseline="-25000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) &amp; NO</a:t>
            </a:r>
            <a:r>
              <a:rPr b="1" baseline="-25000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imaging </a:t>
            </a:r>
            <a:b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spectrometer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TAS-F</a:t>
            </a:r>
            <a:endParaRPr b="1" sz="18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765" y="2404291"/>
            <a:ext cx="1592480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/>
          <p:nvPr/>
        </p:nvSpPr>
        <p:spPr>
          <a:xfrm>
            <a:off x="73008" y="4400282"/>
            <a:ext cx="287687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Cloud Imager</a:t>
            </a:r>
            <a:b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based on Proba-V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OIP Belgium</a:t>
            </a:r>
            <a:endParaRPr b="1" sz="18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Bands &amp; Sampling (ALTxACT) </a:t>
            </a:r>
            <a:endParaRPr sz="1200">
              <a:solidFill>
                <a:srgbClr val="335E6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35E6F"/>
              </a:buClr>
              <a:buSzPts val="1200"/>
              <a:buFont typeface="Verdana"/>
              <a:buAutoNum type="arabicPeriod"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Band </a:t>
            </a:r>
            <a:r>
              <a:rPr b="1"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670 nm</a:t>
            </a: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	87mx87m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35E6F"/>
              </a:buClr>
              <a:buSzPts val="1200"/>
              <a:buFont typeface="Verdana"/>
              <a:buAutoNum type="arabicPeriod"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Band </a:t>
            </a:r>
            <a:r>
              <a:rPr b="1"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753 nm</a:t>
            </a: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	87mx87m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35E6F"/>
              </a:buClr>
              <a:buSzPts val="1200"/>
              <a:buFont typeface="Verdana"/>
              <a:buAutoNum type="arabicPeriod"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Band </a:t>
            </a:r>
            <a:r>
              <a:rPr b="1"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1378 nm</a:t>
            </a: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	376mx163m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Binning on-ground, specs @400m</a:t>
            </a:r>
            <a:endParaRPr b="1" sz="12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4482111" y="3425773"/>
            <a:ext cx="2228997" cy="400110"/>
          </a:xfrm>
          <a:prstGeom prst="rect">
            <a:avLst/>
          </a:prstGeom>
          <a:solidFill>
            <a:srgbClr val="FFC000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Swath &gt;250 km</a:t>
            </a:r>
            <a:endParaRPr b="1" sz="20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3410404" y="4034710"/>
            <a:ext cx="1417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Credit ©: TAS-UK</a:t>
            </a:r>
            <a:endParaRPr b="1" sz="10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10131693" y="3955342"/>
            <a:ext cx="14170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35E6F"/>
                </a:solidFill>
                <a:latin typeface="Verdana"/>
                <a:ea typeface="Verdana"/>
                <a:cs typeface="Verdana"/>
                <a:sym typeface="Verdana"/>
              </a:rPr>
              <a:t>Credit ©: TAS-F</a:t>
            </a:r>
            <a:endParaRPr b="1" sz="100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2021-05-28T15:27:23Z</dcterms:created>
  <dc:creator>Ruediger Lang</dc:creator>
</cp:coreProperties>
</file>