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3"/>
    <p:restoredTop sz="89307"/>
  </p:normalViewPr>
  <p:slideViewPr>
    <p:cSldViewPr snapToGrid="0" snapToObjects="1">
      <p:cViewPr>
        <p:scale>
          <a:sx n="94" d="100"/>
          <a:sy n="94" d="100"/>
        </p:scale>
        <p:origin x="106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0" d="100"/>
          <a:sy n="130" d="100"/>
        </p:scale>
        <p:origin x="70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BE87B-38EC-5F42-B4DC-C4A057027F4C}" type="datetimeFigureOut">
              <a:rPr lang="en-US" smtClean="0"/>
              <a:t>6/3/21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EC583-F4B1-834B-9486-C22126F4F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C583-F4B1-834B-9486-C22126F4F1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0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C583-F4B1-834B-9486-C22126F4F1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3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49786"/>
            <a:ext cx="10515600" cy="8202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t>6/3/21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03973"/>
            <a:ext cx="10515600" cy="469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0500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49786"/>
            <a:ext cx="10515600" cy="8202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6/3/21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3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t>6/3/21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3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t>6/3/21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1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49786"/>
            <a:ext cx="10515600" cy="8202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06555"/>
            <a:ext cx="10515600" cy="4602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t>6/3/21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6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23151" y="733777"/>
            <a:ext cx="3932237" cy="113385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75919" y="733778"/>
            <a:ext cx="6172200" cy="5135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1" y="1960474"/>
            <a:ext cx="3932237" cy="39085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t>6/3/21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49786"/>
            <a:ext cx="10515600" cy="8202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t>6/3/21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tif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88947"/>
            <a:ext cx="12192000" cy="46907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200614" y="6487763"/>
            <a:ext cx="2581079" cy="235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00" b="1" i="0" dirty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Global Modeling</a:t>
            </a:r>
            <a:r>
              <a:rPr lang="en-US" sz="900" b="1" i="0" baseline="0" dirty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 </a:t>
            </a:r>
            <a:r>
              <a:rPr lang="en-US" sz="900" b="1" i="0" dirty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and</a:t>
            </a:r>
            <a:r>
              <a:rPr lang="en-US" sz="900" b="1" i="0" baseline="0" dirty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 </a:t>
            </a:r>
            <a:r>
              <a:rPr lang="en-US" sz="900" b="1" i="0" dirty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Assimilation Office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gmao.gsfc.nasa.gov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0700" y="6440922"/>
            <a:ext cx="5312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D1E3-1DAE-664E-B350-75CA63E75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14695" y="6449580"/>
            <a:ext cx="14828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A0F2B-E692-5549-89C0-DEF97C653501}" type="datetimeFigureOut">
              <a:rPr lang="en-US" smtClean="0"/>
              <a:pPr/>
              <a:t>6/3/21</a:t>
            </a:fld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43107" y="127916"/>
            <a:ext cx="3571124" cy="3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5844" tIns="67921" rIns="135844" bIns="67921"/>
          <a:lstStyle>
            <a:lvl1pPr defTabSz="1019175">
              <a:defRPr sz="4000">
                <a:solidFill>
                  <a:srgbClr val="939BA8"/>
                </a:solidFill>
                <a:latin typeface="Arial" charset="0"/>
              </a:defRPr>
            </a:lvl1pPr>
            <a:lvl2pPr defTabSz="1019175">
              <a:defRPr sz="4000">
                <a:solidFill>
                  <a:srgbClr val="939BA8"/>
                </a:solidFill>
                <a:latin typeface="Arial" charset="0"/>
              </a:defRPr>
            </a:lvl2pPr>
            <a:lvl3pPr defTabSz="1019175">
              <a:defRPr sz="4000">
                <a:solidFill>
                  <a:srgbClr val="939BA8"/>
                </a:solidFill>
                <a:latin typeface="Arial" charset="0"/>
              </a:defRPr>
            </a:lvl3pPr>
            <a:lvl4pPr defTabSz="1019175">
              <a:defRPr sz="4000">
                <a:solidFill>
                  <a:srgbClr val="939BA8"/>
                </a:solidFill>
                <a:latin typeface="Arial" charset="0"/>
              </a:defRPr>
            </a:lvl4pPr>
            <a:lvl5pPr defTabSz="1019175">
              <a:defRPr sz="4000">
                <a:solidFill>
                  <a:srgbClr val="939BA8"/>
                </a:solidFill>
                <a:latin typeface="Arial" charset="0"/>
              </a:defRPr>
            </a:lvl5pPr>
            <a:lvl6pPr marL="4572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6pPr>
            <a:lvl7pPr marL="9144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7pPr>
            <a:lvl8pPr marL="13716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8pPr>
            <a:lvl9pPr marL="18288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33" b="0" i="0" dirty="0">
                <a:solidFill>
                  <a:schemeClr val="bg2">
                    <a:lumMod val="50000"/>
                  </a:schemeClr>
                </a:solidFill>
                <a:ea typeface="Arial Regular" charset="0"/>
              </a:rPr>
              <a:t>National Aeronautics and Space Administration</a:t>
            </a:r>
          </a:p>
        </p:txBody>
      </p:sp>
      <p:pic>
        <p:nvPicPr>
          <p:cNvPr id="12" name="Picture 25" descr="NASA insigniaCMYK"/>
          <p:cNvPicPr preferRelativeResize="0"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8222" y="127916"/>
            <a:ext cx="575446" cy="4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43107" y="6487763"/>
            <a:ext cx="914400" cy="2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1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55" r:id="rId3"/>
    <p:sldLayoutId id="2147483649" r:id="rId4"/>
    <p:sldLayoutId id="2147483650" r:id="rId5"/>
    <p:sldLayoutId id="2147483657" r:id="rId6"/>
    <p:sldLayoutId id="214748365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274320" indent="-19431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651510" indent="-19431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291590" indent="-19431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634490" indent="-17145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4651" y="449786"/>
            <a:ext cx="10139149" cy="820208"/>
          </a:xfrm>
        </p:spPr>
        <p:txBody>
          <a:bodyPr/>
          <a:lstStyle/>
          <a:p>
            <a:r>
              <a:rPr lang="en-US" dirty="0"/>
              <a:t>Challenges in integrating data from a growing GHG constellation</a:t>
            </a:r>
            <a:br>
              <a:rPr lang="en-US" dirty="0"/>
            </a:br>
            <a:r>
              <a:rPr lang="en-US" sz="2200" b="0" dirty="0">
                <a:solidFill>
                  <a:srgbClr val="000000"/>
                </a:solidFill>
              </a:rPr>
              <a:t>Lesley Ott</a:t>
            </a:r>
            <a:r>
              <a:rPr lang="en-US" sz="2200" b="0" baseline="30000" dirty="0">
                <a:solidFill>
                  <a:srgbClr val="000000"/>
                </a:solidFill>
              </a:rPr>
              <a:t>1</a:t>
            </a:r>
            <a:r>
              <a:rPr lang="en-US" sz="2200" b="0" dirty="0">
                <a:solidFill>
                  <a:srgbClr val="000000"/>
                </a:solidFill>
              </a:rPr>
              <a:t>, Sean Crowell</a:t>
            </a:r>
            <a:r>
              <a:rPr lang="en-US" sz="2200" b="0" baseline="30000" dirty="0">
                <a:solidFill>
                  <a:srgbClr val="000000"/>
                </a:solidFill>
              </a:rPr>
              <a:t>2</a:t>
            </a:r>
            <a:r>
              <a:rPr lang="en-US" sz="2200" b="0" dirty="0">
                <a:solidFill>
                  <a:srgbClr val="000000"/>
                </a:solidFill>
              </a:rPr>
              <a:t>, Brad Weir</a:t>
            </a:r>
            <a:r>
              <a:rPr lang="en-US" sz="2200" b="0" baseline="30000" dirty="0">
                <a:solidFill>
                  <a:srgbClr val="000000"/>
                </a:solidFill>
              </a:rPr>
              <a:t>1,3</a:t>
            </a:r>
            <a:br>
              <a:rPr lang="en-US" sz="2200" b="0" dirty="0">
                <a:solidFill>
                  <a:srgbClr val="000000"/>
                </a:solidFill>
              </a:rPr>
            </a:br>
            <a:r>
              <a:rPr lang="en-US" sz="2200" b="0" baseline="30000" dirty="0">
                <a:solidFill>
                  <a:srgbClr val="000000"/>
                </a:solidFill>
              </a:rPr>
              <a:t>1</a:t>
            </a:r>
            <a:r>
              <a:rPr lang="en-US" sz="2200" b="0" dirty="0">
                <a:solidFill>
                  <a:srgbClr val="000000"/>
                </a:solidFill>
              </a:rPr>
              <a:t>NASA GSFC, </a:t>
            </a:r>
            <a:r>
              <a:rPr lang="en-US" sz="2200" b="0" baseline="30000" dirty="0">
                <a:solidFill>
                  <a:srgbClr val="000000"/>
                </a:solidFill>
              </a:rPr>
              <a:t>2</a:t>
            </a:r>
            <a:r>
              <a:rPr lang="en-US" sz="2200" b="0" dirty="0">
                <a:solidFill>
                  <a:srgbClr val="000000"/>
                </a:solidFill>
              </a:rPr>
              <a:t>University of Oklahoma, </a:t>
            </a:r>
            <a:r>
              <a:rPr lang="en-US" sz="2200" b="0" baseline="30000" dirty="0">
                <a:solidFill>
                  <a:srgbClr val="000000"/>
                </a:solidFill>
              </a:rPr>
              <a:t>3</a:t>
            </a:r>
            <a:r>
              <a:rPr lang="en-US" sz="2200" b="0" dirty="0">
                <a:solidFill>
                  <a:srgbClr val="000000"/>
                </a:solidFill>
              </a:rPr>
              <a:t>USRA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C33B05-4956-EF4D-BF0E-2A9FED88B68A}"/>
              </a:ext>
            </a:extLst>
          </p:cNvPr>
          <p:cNvSpPr txBox="1"/>
          <p:nvPr/>
        </p:nvSpPr>
        <p:spPr>
          <a:xfrm>
            <a:off x="170572" y="2042387"/>
            <a:ext cx="796203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More datasets, more challenges</a:t>
            </a:r>
            <a:r>
              <a:rPr lang="en-US" sz="2000" dirty="0">
                <a:solidFill>
                  <a:srgbClr val="000000"/>
                </a:solidFill>
              </a:rPr>
              <a:t> – longer multi-satellite record, growing constellation of satellites are good... but they present technical challenges.</a:t>
            </a:r>
          </a:p>
          <a:p>
            <a:pPr marL="342900" indent="-342900" algn="l">
              <a:buFont typeface="+mj-lt"/>
              <a:buAutoNum type="arabicPeriod"/>
            </a:pPr>
            <a:endParaRPr lang="en-US" sz="800" dirty="0">
              <a:solidFill>
                <a:srgbClr val="000000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000" i="1" dirty="0">
                <a:solidFill>
                  <a:srgbClr val="000000"/>
                </a:solidFill>
              </a:rPr>
              <a:t>Need for development of multi-instrument retrieval algorithms to minimize differences across datasets, coordinated OSSEs that focus more on the optimal combination of multiple datasets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F281C-3356-0040-8CA8-F8CAFF06AE87}"/>
              </a:ext>
            </a:extLst>
          </p:cNvPr>
          <p:cNvSpPr txBox="1"/>
          <p:nvPr/>
        </p:nvSpPr>
        <p:spPr>
          <a:xfrm>
            <a:off x="8321832" y="1925792"/>
            <a:ext cx="3916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000000"/>
                </a:solidFill>
              </a:rPr>
              <a:t>Illustration of expected GHG coverage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6FB1B0-D313-9040-AB7A-2FE2071E96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8"/>
          <a:stretch/>
        </p:blipFill>
        <p:spPr>
          <a:xfrm>
            <a:off x="2809597" y="4366514"/>
            <a:ext cx="9382403" cy="194902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22B62B2-38EF-2341-B864-CAAD34A9E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" b="8017"/>
          <a:stretch/>
        </p:blipFill>
        <p:spPr bwMode="auto">
          <a:xfrm>
            <a:off x="8538693" y="2271928"/>
            <a:ext cx="3482733" cy="18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0E2EC8-D094-C548-8753-C8D12EA12813}"/>
              </a:ext>
            </a:extLst>
          </p:cNvPr>
          <p:cNvSpPr txBox="1"/>
          <p:nvPr/>
        </p:nvSpPr>
        <p:spPr>
          <a:xfrm>
            <a:off x="74117" y="4745883"/>
            <a:ext cx="2831935" cy="15696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Example of inversions using GeoCarb only or combination of </a:t>
            </a:r>
            <a:r>
              <a:rPr lang="en-US" sz="1600" dirty="0" err="1">
                <a:solidFill>
                  <a:srgbClr val="000000"/>
                </a:solidFill>
              </a:rPr>
              <a:t>OCO+GeoCarb</a:t>
            </a:r>
            <a:r>
              <a:rPr lang="en-US" sz="1600" dirty="0">
                <a:solidFill>
                  <a:srgbClr val="000000"/>
                </a:solidFill>
              </a:rPr>
              <a:t> to infer flux change </a:t>
            </a:r>
            <a:r>
              <a:rPr lang="en-US" sz="1600">
                <a:solidFill>
                  <a:srgbClr val="000000"/>
                </a:solidFill>
              </a:rPr>
              <a:t>over NA. </a:t>
            </a:r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See S. Crowell at IWGGMS-17 for more</a:t>
            </a:r>
          </a:p>
        </p:txBody>
      </p:sp>
    </p:spTree>
    <p:extLst>
      <p:ext uri="{BB962C8B-B14F-4D97-AF65-F5344CB8AC3E}">
        <p14:creationId xmlns:p14="http://schemas.microsoft.com/office/powerpoint/2010/main" val="313962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755" y="449786"/>
            <a:ext cx="8080901" cy="820208"/>
          </a:xfrm>
        </p:spPr>
        <p:txBody>
          <a:bodyPr/>
          <a:lstStyle/>
          <a:p>
            <a:r>
              <a:rPr lang="en-US" dirty="0"/>
              <a:t>Challenges in integrating data from a growing GHG constellation</a:t>
            </a:r>
            <a:br>
              <a:rPr lang="en-US" dirty="0"/>
            </a:br>
            <a:r>
              <a:rPr lang="en-US" sz="2200" b="0" dirty="0">
                <a:solidFill>
                  <a:srgbClr val="000000"/>
                </a:solidFill>
              </a:rPr>
              <a:t>(continued)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C33B05-4956-EF4D-BF0E-2A9FED88B68A}"/>
              </a:ext>
            </a:extLst>
          </p:cNvPr>
          <p:cNvSpPr txBox="1"/>
          <p:nvPr/>
        </p:nvSpPr>
        <p:spPr>
          <a:xfrm>
            <a:off x="156755" y="1602441"/>
            <a:ext cx="86801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Satellite data can contribute to monitoring, reporting, and verification in multiple ways</a:t>
            </a:r>
            <a:r>
              <a:rPr lang="en-US" sz="2000" dirty="0">
                <a:solidFill>
                  <a:srgbClr val="000000"/>
                </a:solidFill>
              </a:rPr>
              <a:t> – inversions are an important application but come with limitations in spatial scale, latency, dependence on a priori information, and substantial impacts of transport errors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>
              <a:solidFill>
                <a:srgbClr val="000000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000" i="1" dirty="0">
                <a:solidFill>
                  <a:srgbClr val="000000"/>
                </a:solidFill>
              </a:rPr>
              <a:t>Consider alternate approaches for evaluating consistency of reported emissions with atmospheric observations (see example of COVID-19 emissions decreases)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800" i="1" dirty="0">
              <a:solidFill>
                <a:srgbClr val="000000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000" i="1" dirty="0">
                <a:solidFill>
                  <a:srgbClr val="000000"/>
                </a:solidFill>
              </a:rPr>
              <a:t>More robust quantification of transport uncertainty including coordination across modeling centers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5396C2EB-CD88-CF49-A8E8-B1AFD1291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923" y="518026"/>
            <a:ext cx="3276697" cy="42799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AA48D0-A399-4B40-9272-2A7B3CF7D835}"/>
              </a:ext>
            </a:extLst>
          </p:cNvPr>
          <p:cNvSpPr txBox="1"/>
          <p:nvPr/>
        </p:nvSpPr>
        <p:spPr>
          <a:xfrm>
            <a:off x="8469049" y="18067"/>
            <a:ext cx="38759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Example: COVID-19 Emissions Decreases detected in OCO L3 Data</a:t>
            </a:r>
          </a:p>
        </p:txBody>
      </p:sp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671BFE0B-5F59-8243-B204-C4FAFCFF6C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74"/>
          <a:stretch/>
        </p:blipFill>
        <p:spPr>
          <a:xfrm>
            <a:off x="8785843" y="4858603"/>
            <a:ext cx="3433451" cy="20130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747009-87EB-3442-857A-BAEAA3BFAECA}"/>
              </a:ext>
            </a:extLst>
          </p:cNvPr>
          <p:cNvSpPr txBox="1"/>
          <p:nvPr/>
        </p:nvSpPr>
        <p:spPr>
          <a:xfrm>
            <a:off x="5886651" y="6029455"/>
            <a:ext cx="2899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Weir et al., 2020, </a:t>
            </a:r>
            <a:r>
              <a:rPr lang="en-US" i="1" dirty="0">
                <a:solidFill>
                  <a:srgbClr val="000000"/>
                </a:solidFill>
              </a:rPr>
              <a:t>in review</a:t>
            </a:r>
          </a:p>
        </p:txBody>
      </p:sp>
    </p:spTree>
    <p:extLst>
      <p:ext uri="{BB962C8B-B14F-4D97-AF65-F5344CB8AC3E}">
        <p14:creationId xmlns:p14="http://schemas.microsoft.com/office/powerpoint/2010/main" val="49540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213</Words>
  <Application>Microsoft Macintosh PowerPoint</Application>
  <PresentationFormat>Widescreen</PresentationFormat>
  <Paragraphs>18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Office Theme</vt:lpstr>
      <vt:lpstr>Challenges in integrating data from a growing GHG constellation Lesley Ott1, Sean Crowell2, Brad Weir1,3 1NASA GSFC, 2University of Oklahoma, 3USRA</vt:lpstr>
      <vt:lpstr>Challenges in integrating data from a growing GHG constellation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Sterling Spangler</dc:creator>
  <cp:lastModifiedBy>Ott, Lesley E. (GSFC-6101)</cp:lastModifiedBy>
  <cp:revision>74</cp:revision>
  <dcterms:created xsi:type="dcterms:W3CDTF">2017-09-25T14:06:05Z</dcterms:created>
  <dcterms:modified xsi:type="dcterms:W3CDTF">2021-06-03T21:17:08Z</dcterms:modified>
</cp:coreProperties>
</file>