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78" r:id="rId2"/>
    <p:sldId id="281" r:id="rId3"/>
    <p:sldId id="284" r:id="rId4"/>
    <p:sldId id="282" r:id="rId5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37" autoAdjust="0"/>
    <p:restoredTop sz="94660"/>
  </p:normalViewPr>
  <p:slideViewPr>
    <p:cSldViewPr snapToGrid="0">
      <p:cViewPr varScale="1">
        <p:scale>
          <a:sx n="79" d="100"/>
          <a:sy n="79" d="100"/>
        </p:scale>
        <p:origin x="58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07A036E6-6D54-4B78-9ABB-4FE2E18E96D0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8B128B93-BF90-4BB9-B0C9-762176D45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50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F322F5E1-5195-4792-A0E3-42DC695AF7AF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1"/>
            <a:ext cx="5588000" cy="3655457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B0D5600F-4168-42E9-9FE7-11DD5B8FE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9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0385" y="2492915"/>
            <a:ext cx="10363200" cy="72276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0386" y="3847065"/>
            <a:ext cx="5961633" cy="221260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74336"/>
            <a:ext cx="2743200" cy="365125"/>
          </a:xfrm>
          <a:prstGeom prst="rect">
            <a:avLst/>
          </a:prstGeom>
        </p:spPr>
        <p:txBody>
          <a:bodyPr/>
          <a:lstStyle/>
          <a:p>
            <a:fld id="{0AA59793-C156-499B-A27C-B13B45B618E6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74336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CEOS AC-VC June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591C9-1069-47C8-BF2F-DC125323CA9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ceos_logo.png"/>
          <p:cNvPicPr/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830385" y="1217405"/>
            <a:ext cx="3343875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Shape 10"/>
          <p:cNvSpPr txBox="1">
            <a:spLocks/>
          </p:cNvSpPr>
          <p:nvPr userDrawn="1"/>
        </p:nvSpPr>
        <p:spPr>
          <a:xfrm>
            <a:off x="830386" y="2246635"/>
            <a:ext cx="3741615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95"/>
          <a:stretch/>
        </p:blipFill>
        <p:spPr>
          <a:xfrm>
            <a:off x="0" y="-68240"/>
            <a:ext cx="12192000" cy="6926239"/>
          </a:xfrm>
          <a:prstGeom prst="rect">
            <a:avLst/>
          </a:prstGeom>
        </p:spPr>
      </p:pic>
      <p:pic>
        <p:nvPicPr>
          <p:cNvPr id="12" name="ceos_logo.png"/>
          <p:cNvPicPr/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Shape 10"/>
          <p:cNvSpPr txBox="1">
            <a:spLocks/>
          </p:cNvSpPr>
          <p:nvPr userDrawn="1"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  <p:sp>
        <p:nvSpPr>
          <p:cNvPr id="14" name="Shape 10"/>
          <p:cNvSpPr txBox="1">
            <a:spLocks/>
          </p:cNvSpPr>
          <p:nvPr userDrawn="1"/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>
              <a:defRPr sz="1800" b="0">
                <a:solidFill>
                  <a:srgbClr val="000000"/>
                </a:solidFill>
              </a:defRPr>
            </a:pPr>
            <a:endParaRPr lang="en-US" sz="4400" b="1" kern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Shape 11"/>
          <p:cNvSpPr/>
          <p:nvPr userDrawn="1"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val="1753092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86CB4B4D-7CA3-9044-876B-883B54F8677D}" type="slidenum">
              <a:rPr lang="en-US" kern="0" smtClean="0">
                <a:solidFill>
                  <a:srgbClr val="002569"/>
                </a:solidFill>
              </a:rPr>
              <a:pPr defTabSz="457200"/>
              <a:t>‹#›</a:t>
            </a:fld>
            <a:endParaRPr lang="en-US" kern="0">
              <a:solidFill>
                <a:srgbClr val="002569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22090" y="152400"/>
            <a:ext cx="8082116" cy="990600"/>
          </a:xfrm>
          <a:prstGeom prst="rect">
            <a:avLst/>
          </a:prstGeom>
        </p:spPr>
        <p:txBody>
          <a:bodyPr anchor="ctr"/>
          <a:lstStyle>
            <a:lvl1pPr>
              <a:defRPr kumimoji="0" lang="en-US" sz="2400" dirty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 algn="l">
              <a:spcBef>
                <a:spcPts val="500"/>
              </a:spcBef>
              <a:buSzPct val="100000"/>
              <a:buFont typeface="Arial"/>
              <a:buNone/>
            </a:pPr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9091653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3031A-FC38-4CA2-8EF7-5F4B736C3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740" y="113665"/>
            <a:ext cx="8275320" cy="1082675"/>
          </a:xfrm>
          <a:prstGeom prst="rect">
            <a:avLst/>
          </a:prstGeom>
        </p:spPr>
        <p:txBody>
          <a:bodyPr anchor="ctr"/>
          <a:lstStyle>
            <a:lvl1pPr>
              <a:defRPr kumimoji="0" lang="en-US" sz="240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 algn="l">
              <a:spcBef>
                <a:spcPts val="500"/>
              </a:spcBef>
              <a:buSzPct val="100000"/>
              <a:buFont typeface="Arial"/>
              <a:buNone/>
            </a:pPr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9523F-0BD5-43A6-B662-9115D1B10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" y="1409700"/>
            <a:ext cx="11887200" cy="513715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9BBF2-9028-42CA-B358-A4C29C200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1532-F2EC-4153-ABDA-1C9AEA260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8884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9652000" y="6546852"/>
            <a:ext cx="2540000" cy="369332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defTabSz="457200"/>
            <a:fld id="{86CB4B4D-7CA3-9044-876B-883B54F8677D}" type="slidenum">
              <a:rPr lang="en-US" kern="0" smtClean="0">
                <a:solidFill>
                  <a:srgbClr val="002569"/>
                </a:solidFill>
              </a:rPr>
              <a:pPr defTabSz="457200"/>
              <a:t>‹#›</a:t>
            </a:fld>
            <a:endParaRPr lang="en-US" kern="0">
              <a:solidFill>
                <a:srgbClr val="002569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0"/>
            <a:ext cx="12192000" cy="1266667"/>
            <a:chOff x="0" y="1156447"/>
            <a:chExt cx="12192000" cy="1266667"/>
          </a:xfrm>
        </p:grpSpPr>
        <p:pic>
          <p:nvPicPr>
            <p:cNvPr id="3" name="Picture 2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922"/>
            <a:stretch/>
          </p:blipFill>
          <p:spPr>
            <a:xfrm>
              <a:off x="0" y="1156447"/>
              <a:ext cx="8364071" cy="1266667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57"/>
            <a:stretch/>
          </p:blipFill>
          <p:spPr>
            <a:xfrm>
              <a:off x="7958571" y="1156447"/>
              <a:ext cx="4233429" cy="1266667"/>
            </a:xfrm>
            <a:prstGeom prst="rect">
              <a:avLst/>
            </a:prstGeom>
          </p:spPr>
        </p:pic>
      </p:grpSp>
      <p:sp>
        <p:nvSpPr>
          <p:cNvPr id="9" name="Shape 3"/>
          <p:cNvSpPr/>
          <p:nvPr userDrawn="1"/>
        </p:nvSpPr>
        <p:spPr>
          <a:xfrm>
            <a:off x="101600" y="6629401"/>
            <a:ext cx="3149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 AC-VC Annual Meeting, 07-11 June 2021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74199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7" r:id="rId3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cp.copernicus.org/preprints/acp-2021-309/acp-2021-309.pdf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sics.atmos.umd.edu/bin/view/Development/WebHome" TargetMode="External"/><Relationship Id="rId2" Type="http://schemas.openxmlformats.org/officeDocument/2006/relationships/hyperlink" Target="https://gsics.wmo.int/en/welcome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gsics.atmos.umd.edu/wiki/Ho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10"/>
          <p:cNvSpPr txBox="1">
            <a:spLocks/>
          </p:cNvSpPr>
          <p:nvPr/>
        </p:nvSpPr>
        <p:spPr>
          <a:xfrm>
            <a:off x="458445" y="3505200"/>
            <a:ext cx="7009155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>
              <a:defRPr sz="1800" b="0">
                <a:solidFill>
                  <a:srgbClr val="000000"/>
                </a:solidFill>
              </a:defRPr>
            </a:pPr>
            <a:r>
              <a:rPr lang="en-US" sz="3200" kern="0" dirty="0">
                <a:solidFill>
                  <a:schemeClr val="bg1"/>
                </a:solidFill>
                <a:latin typeface="+mj-lt"/>
              </a:rPr>
              <a:t>1.19 GHG Missions Discussion</a:t>
            </a:r>
          </a:p>
        </p:txBody>
      </p:sp>
    </p:spTree>
    <p:extLst>
      <p:ext uri="{BB962C8B-B14F-4D97-AF65-F5344CB8AC3E}">
        <p14:creationId xmlns:p14="http://schemas.microsoft.com/office/powerpoint/2010/main" val="2670166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6DBB9-60F3-4A2E-B686-E4537DF30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Discussion – Coordination of Public/Private 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FE3E5-9338-4658-9C78-D9FAFC315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For Zen Qu: Are there plans to merge TROPOMI and GOSAT to optimize information content?</a:t>
            </a:r>
          </a:p>
          <a:p>
            <a:pPr lvl="1"/>
            <a:r>
              <a:rPr lang="en-US" sz="2000" dirty="0"/>
              <a:t>Yes! We have performed a joint GOSAT and TROPOMI global inversion, which has larger DOFS. See details here: </a:t>
            </a:r>
            <a:r>
              <a:rPr lang="en-US" sz="2000" dirty="0">
                <a:hlinkClick r:id="rId2"/>
              </a:rPr>
              <a:t>https://acp.copernicus.org/preprints/acp-2021-309/acp-2021-309.pdf</a:t>
            </a:r>
            <a:r>
              <a:rPr lang="en-US" sz="2000" dirty="0"/>
              <a:t> </a:t>
            </a:r>
          </a:p>
          <a:p>
            <a:r>
              <a:rPr lang="en-US" sz="2000" dirty="0"/>
              <a:t>How can we coordinate measurements of the national/agency and commercial satellites (</a:t>
            </a:r>
            <a:r>
              <a:rPr lang="en-US" sz="2000" dirty="0" err="1"/>
              <a:t>GHGSat</a:t>
            </a:r>
            <a:r>
              <a:rPr lang="en-US" sz="2000" dirty="0"/>
              <a:t>, Carbon Mapper, </a:t>
            </a:r>
            <a:r>
              <a:rPr lang="en-US" sz="2000" dirty="0" err="1"/>
              <a:t>MethaneSAT</a:t>
            </a:r>
            <a:r>
              <a:rPr lang="en-US" sz="2000" dirty="0"/>
              <a:t>)? Is CEOS the best organization for that effort?</a:t>
            </a:r>
          </a:p>
          <a:p>
            <a:pPr lvl="1"/>
            <a:r>
              <a:rPr lang="en-US" sz="2000" dirty="0"/>
              <a:t>Annmarie Eldering: For OCO-3, it is a short-term planning exercise. </a:t>
            </a:r>
          </a:p>
          <a:p>
            <a:pPr lvl="2"/>
            <a:r>
              <a:rPr lang="en-US" sz="1800" dirty="0"/>
              <a:t>Tight coordination is challenging, but not impossible. We use an automated prioritization tool for OCO-3, would be interesting to have some testbed to optimize viewing across multiple assets. </a:t>
            </a:r>
          </a:p>
          <a:p>
            <a:pPr lvl="2"/>
            <a:r>
              <a:rPr lang="en-US" sz="1800" dirty="0"/>
              <a:t>Maybe some set of conversations in the coming month about the approaches we all use for target selection/planning and a way to learn/coordinate</a:t>
            </a:r>
          </a:p>
          <a:p>
            <a:pPr lvl="1"/>
            <a:r>
              <a:rPr lang="en-US" sz="2000" dirty="0"/>
              <a:t>Ilse Aben – the </a:t>
            </a:r>
            <a:r>
              <a:rPr lang="en-US" sz="2000" dirty="0" err="1"/>
              <a:t>GHGSat</a:t>
            </a:r>
            <a:r>
              <a:rPr lang="en-US" sz="2000" dirty="0"/>
              <a:t>/TROPOMI collaboration was a grassroots effort that illustrates one model for collaboration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9BA81A-E697-40A5-BE8B-FB21FE352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1532-F2EC-4153-ABDA-1C9AEA2607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1885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32D24-17F6-4603-B205-D2F608063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Discussion – Coordination of Public/Private GHG Assets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B7EE0-DCDC-4D29-BC9B-F20B21145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000" dirty="0"/>
              <a:t>Riley Duran – We need to emphasize the complementarity of these systems.  </a:t>
            </a:r>
          </a:p>
          <a:p>
            <a:pPr lvl="2"/>
            <a:r>
              <a:rPr lang="en-US" sz="1800" dirty="0"/>
              <a:t>Perhaps coordination could benefit from a "tip and queue" working group to devise more optimal strategies (ideally, a coordinated anomaly detection and notification framework).  </a:t>
            </a:r>
          </a:p>
          <a:p>
            <a:pPr lvl="2"/>
            <a:r>
              <a:rPr lang="en-US" sz="1800" dirty="0"/>
              <a:t>It will likely require significant investment in time and resources to make this more operational across diverse systems - but definitely doable.</a:t>
            </a:r>
            <a:endParaRPr lang="en-US" sz="2000" dirty="0"/>
          </a:p>
          <a:p>
            <a:r>
              <a:rPr lang="en-US" sz="2000" dirty="0"/>
              <a:t>CAMS/CoCO2 has started interacting with IMEO for CH</a:t>
            </a:r>
            <a:r>
              <a:rPr lang="en-US" sz="2000" baseline="-25000" dirty="0"/>
              <a:t>4</a:t>
            </a:r>
            <a:r>
              <a:rPr lang="en-US" sz="2000" dirty="0"/>
              <a:t> industrial sources</a:t>
            </a:r>
          </a:p>
          <a:p>
            <a:pPr lvl="1"/>
            <a:r>
              <a:rPr lang="en-US" sz="2000" dirty="0"/>
              <a:t>Engelen - Could IMEO help to coordinate the CEOS efforts with commercial </a:t>
            </a:r>
            <a:r>
              <a:rPr lang="en-US" sz="2000" dirty="0" err="1"/>
              <a:t>effors</a:t>
            </a:r>
            <a:r>
              <a:rPr lang="en-US" sz="2000" dirty="0"/>
              <a:t>. </a:t>
            </a:r>
          </a:p>
          <a:p>
            <a:pPr lvl="1"/>
            <a:r>
              <a:rPr lang="en-US" sz="2000" dirty="0"/>
              <a:t>Crisp - while the EC had enthusiastically endorsed the IMEO, the US was still evaluating their participation. IG3IS might be a more appropriate interface between the national and commercial efforts, but we have not yet explored that option. </a:t>
            </a:r>
          </a:p>
          <a:p>
            <a:pPr lvl="1"/>
            <a:r>
              <a:rPr lang="en-US" sz="2000" dirty="0"/>
              <a:t>Oksana </a:t>
            </a:r>
            <a:r>
              <a:rPr lang="en-US" sz="2000" dirty="0" err="1"/>
              <a:t>Tarasova</a:t>
            </a:r>
            <a:r>
              <a:rPr lang="en-US" sz="2000" dirty="0"/>
              <a:t> – I encourage CEOS to work through IG3IS</a:t>
            </a:r>
          </a:p>
          <a:p>
            <a:pPr lvl="1"/>
            <a:r>
              <a:rPr lang="en-US" sz="2000" dirty="0"/>
              <a:t>Riley Duren: Echoing Oksana's point: we should encourage support and empowerment of already established programs like IG3IS. Don't have time to reinvent the wheel - or wrangle all the governments again!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D345E9-9ADB-43D3-9DED-F479BFF2A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1532-F2EC-4153-ABDA-1C9AEA2607D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3247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8C0AF-E14E-44C7-9849-27243B51F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Discussion – Cross Calibration and Cross 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B7563-B133-429B-90EC-2EBF3D044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Cross-validation of radiances and cross validation of retrieved concentration data from the public and private systems needs attention. Is CEOS the best group for that?</a:t>
            </a:r>
          </a:p>
          <a:p>
            <a:pPr lvl="1"/>
            <a:r>
              <a:rPr lang="en-US" sz="1800" dirty="0"/>
              <a:t>CEOS WGCV has been primarily on radiance calibration, but has also started to explore the use GHG measurements from commercial aircraft to validate both concentrations and fluxes</a:t>
            </a:r>
          </a:p>
          <a:p>
            <a:pPr lvl="1"/>
            <a:r>
              <a:rPr lang="en-US" sz="1800" dirty="0"/>
              <a:t>AC-VC is also encouraging CEOS Agency members to form a closer relationship with the TCCON, COCCON and AirCore networks to facilitate the cross-validation of XCO</a:t>
            </a:r>
            <a:r>
              <a:rPr lang="en-US" sz="1800" baseline="-25000" dirty="0"/>
              <a:t>2</a:t>
            </a:r>
            <a:r>
              <a:rPr lang="en-US" sz="1800" dirty="0"/>
              <a:t> and XCH</a:t>
            </a:r>
            <a:r>
              <a:rPr lang="en-US" sz="1800" baseline="-25000" dirty="0"/>
              <a:t>4</a:t>
            </a:r>
            <a:r>
              <a:rPr lang="en-US" sz="1800" dirty="0"/>
              <a:t> products</a:t>
            </a:r>
          </a:p>
          <a:p>
            <a:pPr lvl="1"/>
            <a:r>
              <a:rPr lang="en-US" sz="1800" dirty="0"/>
              <a:t>Oksana </a:t>
            </a:r>
            <a:r>
              <a:rPr lang="en-US" sz="1800" dirty="0" err="1"/>
              <a:t>Tarasova</a:t>
            </a:r>
            <a:r>
              <a:rPr lang="en-US" sz="1800" dirty="0"/>
              <a:t> - TCCON works with GAW (as a contributing network) and we work together to get the traceability to WMO scales</a:t>
            </a:r>
          </a:p>
          <a:p>
            <a:pPr lvl="1"/>
            <a:r>
              <a:rPr lang="en-US" sz="1800" dirty="0"/>
              <a:t>Brendan Byrne – When assimilating different XCO</a:t>
            </a:r>
            <a:r>
              <a:rPr lang="en-US" sz="1800" baseline="-25000" dirty="0"/>
              <a:t>2</a:t>
            </a:r>
            <a:r>
              <a:rPr lang="en-US" sz="1800" dirty="0"/>
              <a:t> retrievals from different instruments, it will be a major challenge to understand how potential differences in biases could impact the inversions.</a:t>
            </a:r>
          </a:p>
          <a:p>
            <a:r>
              <a:rPr lang="en-US" sz="2000" dirty="0"/>
              <a:t>What is the role of GSICS (Global Space-based Inter Calibration System) in this effort? </a:t>
            </a:r>
            <a:r>
              <a:rPr lang="en-US" sz="2000" dirty="0">
                <a:hlinkClick r:id="rId2"/>
              </a:rPr>
              <a:t>https://gsics.wmo.int/en/welcome</a:t>
            </a:r>
            <a:endParaRPr lang="en-US" sz="2000" dirty="0"/>
          </a:p>
          <a:p>
            <a:pPr lvl="1"/>
            <a:r>
              <a:rPr lang="en-US" sz="1800" dirty="0"/>
              <a:t>Larry Flynn - GSICS works with the CEOS WGCV. As mentioned, we have a GSICS Research Working Subgroup focusing on establishing in-orbit calibration for UV, Vis, and NIR spectrometers. </a:t>
            </a:r>
            <a:r>
              <a:rPr lang="en-US" sz="1800" dirty="0">
                <a:hlinkClick r:id="rId3"/>
              </a:rPr>
              <a:t>http://gsics.atmos.umd.edu/bin/view/Development/WebHome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 see also - </a:t>
            </a:r>
            <a:r>
              <a:rPr lang="en-US" sz="1800" dirty="0">
                <a:hlinkClick r:id="rId4"/>
              </a:rPr>
              <a:t>http://gsics.atmos.umd.edu/wiki/Home</a:t>
            </a:r>
            <a:r>
              <a:rPr lang="en-US" sz="1800" dirty="0"/>
              <a:t> 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A95C42-DED3-4D51-9626-389DF790C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1532-F2EC-4153-ABDA-1C9AEA2607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9916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4992</TotalTime>
  <Words>617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Arial Bold</vt:lpstr>
      <vt:lpstr>Avenir Roman</vt:lpstr>
      <vt:lpstr>Calibri</vt:lpstr>
      <vt:lpstr>Droid Serif</vt:lpstr>
      <vt:lpstr>Helvetica</vt:lpstr>
      <vt:lpstr>Proxima Nova Regular</vt:lpstr>
      <vt:lpstr>Default</vt:lpstr>
      <vt:lpstr>PowerPoint Presentation</vt:lpstr>
      <vt:lpstr>Discussion – Coordination of Public/Private Observations</vt:lpstr>
      <vt:lpstr>Discussion – Coordination of Public/Private GHG Assets </vt:lpstr>
      <vt:lpstr>Discussion – Cross Calibration and Cross Validation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Recent NASA Contribution to CARB-19 : Land Product Validation Listing – Carbon-related products have been validated according to CEOS LPV standards and documented on the CEOS LPV website</dc:title>
  <dc:creator>MARGOLIS, HANK A. (HQ-DK000)</dc:creator>
  <cp:lastModifiedBy>Crisp, David (US 3290)</cp:lastModifiedBy>
  <cp:revision>145</cp:revision>
  <cp:lastPrinted>2017-08-23T16:50:31Z</cp:lastPrinted>
  <dcterms:created xsi:type="dcterms:W3CDTF">2017-04-07T17:29:45Z</dcterms:created>
  <dcterms:modified xsi:type="dcterms:W3CDTF">2021-06-10T01:39:03Z</dcterms:modified>
</cp:coreProperties>
</file>