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2" r:id="rId2"/>
  </p:sldMasterIdLst>
  <p:notesMasterIdLst>
    <p:notesMasterId r:id="rId12"/>
  </p:notesMasterIdLst>
  <p:sldIdLst>
    <p:sldId id="256" r:id="rId3"/>
    <p:sldId id="719" r:id="rId4"/>
    <p:sldId id="319" r:id="rId5"/>
    <p:sldId id="720" r:id="rId6"/>
    <p:sldId id="571" r:id="rId7"/>
    <p:sldId id="343" r:id="rId8"/>
    <p:sldId id="275" r:id="rId9"/>
    <p:sldId id="657" r:id="rId10"/>
    <p:sldId id="72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1AC49"/>
    <a:srgbClr val="5B9CD5"/>
    <a:srgbClr val="F89545"/>
    <a:srgbClr val="C150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268" autoAdjust="0"/>
    <p:restoredTop sz="94584"/>
  </p:normalViewPr>
  <p:slideViewPr>
    <p:cSldViewPr snapToGrid="0">
      <p:cViewPr varScale="1">
        <p:scale>
          <a:sx n="127" d="100"/>
          <a:sy n="127" d="100"/>
        </p:scale>
        <p:origin x="344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E7248F-BB22-3044-AAE4-4025767F0A7D}" type="datetimeFigureOut">
              <a:rPr lang="en-GB" smtClean="0"/>
              <a:t>01/06/2021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81BC5A-71CE-9245-9263-8DCD49975E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72200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 userDrawn="1"/>
        </p:nvGrpSpPr>
        <p:grpSpPr>
          <a:xfrm>
            <a:off x="-187238" y="-61483"/>
            <a:ext cx="3064644" cy="6919482"/>
            <a:chOff x="-140429" y="-46112"/>
            <a:chExt cx="2298483" cy="5189612"/>
          </a:xfrm>
        </p:grpSpPr>
        <p:pic>
          <p:nvPicPr>
            <p:cNvPr id="28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189612"/>
              <a:chOff x="-140429" y="-46112"/>
              <a:chExt cx="2298483" cy="5189612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1425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1849397" y="932723"/>
            <a:ext cx="9733004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24" name="Straight Connector 23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5566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3003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1" y="6308254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8824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3003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1" y="6308254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4795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3003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1" y="6308254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63808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3003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1" y="6308254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603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3003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1" y="6308254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0138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3003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1" y="6308254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3639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3003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1" y="6308254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02963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281" y="936000"/>
            <a:ext cx="10032213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3003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1" y="6308254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9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281" y="936000"/>
            <a:ext cx="10032213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3003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1" y="6308254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2119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3003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1" y="6308254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573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-187238" y="-61483"/>
            <a:ext cx="3064644" cy="6919482"/>
            <a:chOff x="-140429" y="-46112"/>
            <a:chExt cx="2298483" cy="5189612"/>
          </a:xfrm>
        </p:grpSpPr>
        <p:pic>
          <p:nvPicPr>
            <p:cNvPr id="11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 userDrawn="1"/>
          </p:nvGrpSpPr>
          <p:grpSpPr>
            <a:xfrm>
              <a:off x="-140429" y="-46112"/>
              <a:ext cx="2298483" cy="5189612"/>
              <a:chOff x="-140429" y="-46112"/>
              <a:chExt cx="2298483" cy="5189612"/>
            </a:xfrm>
          </p:grpSpPr>
          <p:sp>
            <p:nvSpPr>
              <p:cNvPr id="14" name="Rectangle 13"/>
              <p:cNvSpPr/>
              <p:nvPr userDrawn="1"/>
            </p:nvSpPr>
            <p:spPr>
              <a:xfrm>
                <a:off x="-108520" y="969"/>
                <a:ext cx="2266574" cy="51425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18" name="Rectangle 17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7300" y="932723"/>
            <a:ext cx="10325101" cy="509743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571686"/>
            <a:ext cx="3860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571686"/>
            <a:ext cx="2844800" cy="365125"/>
          </a:xfrm>
        </p:spPr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2782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l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F9C8299-557F-4040-B0F3-70C7DBFCA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7455" y="267431"/>
            <a:ext cx="10573279" cy="428308"/>
          </a:xfrm>
          <a:prstGeom prst="rect">
            <a:avLst/>
          </a:prstGeom>
          <a:solidFill>
            <a:srgbClr val="62C4DD"/>
          </a:solidFill>
        </p:spPr>
        <p:txBody>
          <a:bodyPr vert="horz" lIns="108000" tIns="0" rIns="108000" bIns="0" rtlCol="0" anchor="ctr" anchorCtr="0">
            <a:normAutofit/>
          </a:bodyPr>
          <a:lstStyle>
            <a:lvl1pPr>
              <a:defRPr sz="3200" spc="-2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69EEDA-858E-824E-8E61-B1CCE0CBF1E3}"/>
              </a:ext>
            </a:extLst>
          </p:cNvPr>
          <p:cNvCxnSpPr>
            <a:cxnSpLocks/>
          </p:cNvCxnSpPr>
          <p:nvPr userDrawn="1"/>
        </p:nvCxnSpPr>
        <p:spPr>
          <a:xfrm>
            <a:off x="605994" y="1151467"/>
            <a:ext cx="0" cy="5125765"/>
          </a:xfrm>
          <a:prstGeom prst="line">
            <a:avLst/>
          </a:prstGeom>
          <a:ln w="31750">
            <a:solidFill>
              <a:srgbClr val="62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AAF67D-C4DF-2A44-B90D-81D205B6211D}"/>
              </a:ext>
            </a:extLst>
          </p:cNvPr>
          <p:cNvSpPr txBox="1"/>
          <p:nvPr userDrawn="1"/>
        </p:nvSpPr>
        <p:spPr>
          <a:xfrm>
            <a:off x="481317" y="6452069"/>
            <a:ext cx="3939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62C4DD"/>
                </a:solidFill>
              </a:rPr>
              <a:t>CoCO2 – Prototype system for a Copernicus CO</a:t>
            </a:r>
            <a:r>
              <a:rPr lang="en-US" sz="1200" baseline="-25000" dirty="0">
                <a:solidFill>
                  <a:srgbClr val="62C4DD"/>
                </a:solidFill>
              </a:rPr>
              <a:t>2</a:t>
            </a:r>
            <a:r>
              <a:rPr lang="en-US" sz="1200" dirty="0">
                <a:solidFill>
                  <a:srgbClr val="62C4DD"/>
                </a:solidFill>
              </a:rPr>
              <a:t> service</a:t>
            </a:r>
          </a:p>
        </p:txBody>
      </p:sp>
    </p:spTree>
    <p:extLst>
      <p:ext uri="{BB962C8B-B14F-4D97-AF65-F5344CB8AC3E}">
        <p14:creationId xmlns:p14="http://schemas.microsoft.com/office/powerpoint/2010/main" val="33960745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bulle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1187455" y="267431"/>
            <a:ext cx="10573279" cy="428308"/>
          </a:xfrm>
          <a:prstGeom prst="rect">
            <a:avLst/>
          </a:prstGeom>
          <a:solidFill>
            <a:srgbClr val="62C4DD"/>
          </a:solidFill>
        </p:spPr>
        <p:txBody>
          <a:bodyPr vert="horz" lIns="108000" tIns="0" rIns="108000" bIns="0" rtlCol="0" anchor="ctr" anchorCtr="0">
            <a:normAutofit/>
          </a:bodyPr>
          <a:lstStyle>
            <a:lvl1pPr>
              <a:defRPr sz="3200" spc="-2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idx="1"/>
          </p:nvPr>
        </p:nvSpPr>
        <p:spPr>
          <a:xfrm>
            <a:off x="1187454" y="1037968"/>
            <a:ext cx="10573279" cy="52392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2800">
                <a:solidFill>
                  <a:schemeClr val="tx1"/>
                </a:solidFill>
                <a:latin typeface="+mn-lt"/>
              </a:defRPr>
            </a:lvl1pPr>
            <a:lvl2pPr marL="269875" indent="-269875">
              <a:buClr>
                <a:schemeClr val="tx1"/>
              </a:buClr>
              <a:buSzPct val="130000"/>
              <a:tabLst/>
              <a:defRPr sz="2400">
                <a:solidFill>
                  <a:schemeClr val="tx1"/>
                </a:solidFill>
                <a:latin typeface="+mn-lt"/>
              </a:defRPr>
            </a:lvl2pPr>
            <a:lvl3pPr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3pPr>
            <a:lvl4pPr>
              <a:buClr>
                <a:schemeClr val="tx1"/>
              </a:buClr>
              <a:buSzPct val="130000"/>
              <a:buFont typeface="Arial" panose="020B0604020202020204" pitchFamily="34" charset="0"/>
              <a:buChar char="•"/>
              <a:defRPr sz="1800">
                <a:solidFill>
                  <a:schemeClr val="tx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First level continued</a:t>
            </a:r>
          </a:p>
          <a:p>
            <a:pPr lvl="2"/>
            <a:r>
              <a:rPr lang="en-US" dirty="0"/>
              <a:t>Second level</a:t>
            </a:r>
          </a:p>
          <a:p>
            <a:pPr lvl="3"/>
            <a:r>
              <a:rPr lang="en-US" dirty="0"/>
              <a:t>Third level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8243E64-CE5E-9A40-B8E8-2C6A36BF796F}"/>
              </a:ext>
            </a:extLst>
          </p:cNvPr>
          <p:cNvSpPr txBox="1"/>
          <p:nvPr userDrawn="1"/>
        </p:nvSpPr>
        <p:spPr>
          <a:xfrm>
            <a:off x="481317" y="6452069"/>
            <a:ext cx="3939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62C4DD"/>
                </a:solidFill>
              </a:rPr>
              <a:t>CoCO2 – Prototype system for a Copernicus CO</a:t>
            </a:r>
            <a:r>
              <a:rPr lang="en-US" sz="1200" baseline="-25000" dirty="0">
                <a:solidFill>
                  <a:srgbClr val="62C4DD"/>
                </a:solidFill>
              </a:rPr>
              <a:t>2</a:t>
            </a:r>
            <a:r>
              <a:rPr lang="en-US" sz="1200" dirty="0">
                <a:solidFill>
                  <a:srgbClr val="62C4DD"/>
                </a:solidFill>
              </a:rPr>
              <a:t> service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2F80BE7-5CD7-C242-B3FB-987A55030A8D}"/>
              </a:ext>
            </a:extLst>
          </p:cNvPr>
          <p:cNvCxnSpPr>
            <a:cxnSpLocks/>
          </p:cNvCxnSpPr>
          <p:nvPr userDrawn="1"/>
        </p:nvCxnSpPr>
        <p:spPr>
          <a:xfrm>
            <a:off x="605994" y="1151467"/>
            <a:ext cx="0" cy="5125765"/>
          </a:xfrm>
          <a:prstGeom prst="line">
            <a:avLst/>
          </a:prstGeom>
          <a:ln w="31750">
            <a:solidFill>
              <a:srgbClr val="62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88976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i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DF9C8299-557F-4040-B0F3-70C7DBFCAD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87455" y="267431"/>
            <a:ext cx="10573279" cy="428308"/>
          </a:xfrm>
          <a:prstGeom prst="rect">
            <a:avLst/>
          </a:prstGeom>
          <a:solidFill>
            <a:srgbClr val="62C4DD"/>
          </a:solidFill>
        </p:spPr>
        <p:txBody>
          <a:bodyPr vert="horz" lIns="108000" tIns="0" rIns="108000" bIns="0" rtlCol="0" anchor="ctr" anchorCtr="0">
            <a:normAutofit/>
          </a:bodyPr>
          <a:lstStyle>
            <a:lvl1pPr>
              <a:defRPr sz="3200" spc="-20" baseline="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069EEDA-858E-824E-8E61-B1CCE0CBF1E3}"/>
              </a:ext>
            </a:extLst>
          </p:cNvPr>
          <p:cNvCxnSpPr>
            <a:cxnSpLocks/>
          </p:cNvCxnSpPr>
          <p:nvPr userDrawn="1"/>
        </p:nvCxnSpPr>
        <p:spPr>
          <a:xfrm>
            <a:off x="605994" y="1151467"/>
            <a:ext cx="0" cy="5125765"/>
          </a:xfrm>
          <a:prstGeom prst="line">
            <a:avLst/>
          </a:prstGeom>
          <a:ln w="31750">
            <a:solidFill>
              <a:srgbClr val="62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DAAF67D-C4DF-2A44-B90D-81D205B6211D}"/>
              </a:ext>
            </a:extLst>
          </p:cNvPr>
          <p:cNvSpPr txBox="1"/>
          <p:nvPr userDrawn="1"/>
        </p:nvSpPr>
        <p:spPr>
          <a:xfrm>
            <a:off x="481317" y="6452069"/>
            <a:ext cx="393982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55449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62C4DD"/>
                </a:solidFill>
              </a:rPr>
              <a:t>CoCO2 – Prototype system for a Copernicus CO</a:t>
            </a:r>
            <a:r>
              <a:rPr lang="en-US" sz="1200" baseline="-25000" dirty="0">
                <a:solidFill>
                  <a:srgbClr val="62C4DD"/>
                </a:solidFill>
              </a:rPr>
              <a:t>2</a:t>
            </a:r>
            <a:r>
              <a:rPr lang="en-US" sz="1200" dirty="0">
                <a:solidFill>
                  <a:srgbClr val="62C4DD"/>
                </a:solidFill>
              </a:rPr>
              <a:t> service</a:t>
            </a:r>
          </a:p>
        </p:txBody>
      </p:sp>
    </p:spTree>
    <p:extLst>
      <p:ext uri="{BB962C8B-B14F-4D97-AF65-F5344CB8AC3E}">
        <p14:creationId xmlns:p14="http://schemas.microsoft.com/office/powerpoint/2010/main" val="38408120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3003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1" y="6308254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690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 hasCustomPrompt="1"/>
          </p:nvPr>
        </p:nvSpPr>
        <p:spPr>
          <a:xfrm>
            <a:off x="1080281" y="936000"/>
            <a:ext cx="10032213" cy="4986000"/>
          </a:xfrm>
          <a:prstGeom prst="rect">
            <a:avLst/>
          </a:prstGeom>
        </p:spPr>
        <p:txBody>
          <a:bodyPr lIns="0" tIns="0" rIns="0" bIns="0"/>
          <a:lstStyle>
            <a:lvl1pPr marL="0" indent="-180000">
              <a:lnSpc>
                <a:spcPts val="2200"/>
              </a:lnSpc>
              <a:spcBef>
                <a:spcPts val="1100"/>
              </a:spcBef>
              <a:buClr>
                <a:srgbClr val="064E83"/>
              </a:buClr>
              <a:defRPr sz="1800">
                <a:solidFill>
                  <a:schemeClr val="tx1"/>
                </a:solidFill>
              </a:defRPr>
            </a:lvl1pPr>
            <a:lvl2pPr marL="630000" indent="-270000">
              <a:lnSpc>
                <a:spcPts val="2000"/>
              </a:lnSpc>
              <a:spcBef>
                <a:spcPts val="1000"/>
              </a:spcBef>
              <a:buClr>
                <a:srgbClr val="064E83"/>
              </a:buClr>
              <a:defRPr sz="1600">
                <a:solidFill>
                  <a:schemeClr val="tx1"/>
                </a:solidFill>
              </a:defRPr>
            </a:lvl2pPr>
            <a:lvl3pPr marL="990000" indent="-270000">
              <a:lnSpc>
                <a:spcPts val="1800"/>
              </a:lnSpc>
              <a:spcBef>
                <a:spcPts val="900"/>
              </a:spcBef>
              <a:buClr>
                <a:srgbClr val="064E83"/>
              </a:buClr>
              <a:defRPr sz="1400">
                <a:solidFill>
                  <a:schemeClr val="tx1"/>
                </a:solidFill>
              </a:defRPr>
            </a:lvl3pPr>
            <a:lvl4pPr marL="1350000" indent="-270000">
              <a:lnSpc>
                <a:spcPts val="1600"/>
              </a:lnSpc>
              <a:spcBef>
                <a:spcPts val="800"/>
              </a:spcBef>
              <a:buClr>
                <a:srgbClr val="064E83"/>
              </a:buClr>
              <a:defRPr sz="1200">
                <a:solidFill>
                  <a:schemeClr val="tx1"/>
                </a:solidFill>
              </a:defRPr>
            </a:lvl4pPr>
            <a:lvl5pPr marL="1710000" indent="-270000">
              <a:lnSpc>
                <a:spcPts val="1400"/>
              </a:lnSpc>
              <a:spcBef>
                <a:spcPts val="700"/>
              </a:spcBef>
              <a:buClr>
                <a:srgbClr val="064E83"/>
              </a:buCl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GB" dirty="0"/>
              <a:t>Top level text goes in here </a:t>
            </a:r>
          </a:p>
          <a:p>
            <a:pPr lvl="1"/>
            <a:r>
              <a:rPr lang="en-GB" dirty="0"/>
              <a:t>Second level text goes in here</a:t>
            </a:r>
          </a:p>
          <a:p>
            <a:pPr lvl="2"/>
            <a:r>
              <a:rPr lang="en-GB" dirty="0"/>
              <a:t>Third level text goes in here</a:t>
            </a:r>
          </a:p>
          <a:p>
            <a:pPr lvl="3"/>
            <a:r>
              <a:rPr lang="en-GB" dirty="0"/>
              <a:t>Fourth level text goes in here</a:t>
            </a:r>
          </a:p>
          <a:p>
            <a:pPr lvl="4"/>
            <a:r>
              <a:rPr lang="en-GB" dirty="0"/>
              <a:t>Fifth level text goes in here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3003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1" y="6308254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0064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2C4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7170" name="Picture 2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741704" y="0"/>
            <a:ext cx="2464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>
          <a:xfrm>
            <a:off x="3469846" y="3429335"/>
            <a:ext cx="6237717" cy="74751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800" b="0" kern="1200" spc="6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733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3469846" y="4197085"/>
            <a:ext cx="6240693" cy="1536171"/>
          </a:xfr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9218" name="Picture 2" descr="S:\F15015_Copernicus\3_Work\330_Work-in-process\SC4_BackgroundMat\PPT\item Copernicus\Icon-01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31371" y="1988841"/>
            <a:ext cx="2784309" cy="3265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3" y="6240800"/>
            <a:ext cx="1025637" cy="37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S:\F15015_Copernicus\3_Work\330_Work-in-process\SC4_BackgroundMat\PPT\item Copernicus\logo-ce-horizontal-en-negatif.png"/>
          <p:cNvPicPr>
            <a:picLocks noChangeAspect="1" noChangeArrowheads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2" y="6200011"/>
            <a:ext cx="1527441" cy="400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 userDrawn="1"/>
        </p:nvSpPr>
        <p:spPr>
          <a:xfrm>
            <a:off x="272951" y="4677139"/>
            <a:ext cx="3148968" cy="31810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bg1"/>
                </a:solidFill>
              </a:rPr>
              <a:t>Atmosphere</a:t>
            </a:r>
            <a:r>
              <a:rPr lang="es-ES" sz="1467" b="0" baseline="0" dirty="0">
                <a:solidFill>
                  <a:schemeClr val="bg1"/>
                </a:solidFill>
              </a:rPr>
              <a:t> </a:t>
            </a:r>
            <a:r>
              <a:rPr lang="es-ES" sz="1467" b="0" dirty="0" err="1">
                <a:solidFill>
                  <a:schemeClr val="bg1"/>
                </a:solidFill>
              </a:rPr>
              <a:t>Monitoring</a:t>
            </a:r>
            <a:endParaRPr lang="en-US" sz="1467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91683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-187238" y="-61483"/>
            <a:ext cx="3064644" cy="6919482"/>
            <a:chOff x="-140429" y="-46112"/>
            <a:chExt cx="2298483" cy="5189612"/>
          </a:xfrm>
        </p:grpSpPr>
        <p:pic>
          <p:nvPicPr>
            <p:cNvPr id="24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9" name="Group 28"/>
            <p:cNvGrpSpPr/>
            <p:nvPr userDrawn="1"/>
          </p:nvGrpSpPr>
          <p:grpSpPr>
            <a:xfrm>
              <a:off x="-140429" y="-46112"/>
              <a:ext cx="2298483" cy="5189612"/>
              <a:chOff x="-140429" y="-46112"/>
              <a:chExt cx="2298483" cy="5189612"/>
            </a:xfrm>
          </p:grpSpPr>
          <p:sp>
            <p:nvSpPr>
              <p:cNvPr id="30" name="Rectangle 29"/>
              <p:cNvSpPr/>
              <p:nvPr userDrawn="1"/>
            </p:nvSpPr>
            <p:spPr>
              <a:xfrm>
                <a:off x="-108520" y="969"/>
                <a:ext cx="2266574" cy="51425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1" name="Rectangle 3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Content Placeholder 2"/>
          <p:cNvSpPr>
            <a:spLocks noGrp="1"/>
          </p:cNvSpPr>
          <p:nvPr userDrawn="1">
            <p:ph sz="half" idx="1"/>
          </p:nvPr>
        </p:nvSpPr>
        <p:spPr>
          <a:xfrm>
            <a:off x="1363893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 userDrawn="1">
            <p:ph sz="half" idx="2"/>
          </p:nvPr>
        </p:nvSpPr>
        <p:spPr>
          <a:xfrm>
            <a:off x="6768075" y="932723"/>
            <a:ext cx="5384800" cy="508856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619348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 userDrawn="1"/>
        </p:nvGrpSpPr>
        <p:grpSpPr>
          <a:xfrm>
            <a:off x="-187238" y="-61483"/>
            <a:ext cx="3064644" cy="6919482"/>
            <a:chOff x="-140429" y="-46112"/>
            <a:chExt cx="2298483" cy="5189612"/>
          </a:xfrm>
        </p:grpSpPr>
        <p:pic>
          <p:nvPicPr>
            <p:cNvPr id="1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8" name="Group 17"/>
            <p:cNvGrpSpPr/>
            <p:nvPr userDrawn="1"/>
          </p:nvGrpSpPr>
          <p:grpSpPr>
            <a:xfrm>
              <a:off x="-140429" y="-46112"/>
              <a:ext cx="2298483" cy="5189612"/>
              <a:chOff x="-140429" y="-46112"/>
              <a:chExt cx="2298483" cy="5189612"/>
            </a:xfrm>
          </p:grpSpPr>
          <p:sp>
            <p:nvSpPr>
              <p:cNvPr id="19" name="Rectangle 18"/>
              <p:cNvSpPr/>
              <p:nvPr userDrawn="1"/>
            </p:nvSpPr>
            <p:spPr>
              <a:xfrm>
                <a:off x="-108520" y="969"/>
                <a:ext cx="2266574" cy="51425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21" name="Rectangle 20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0206" y="836712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99456" y="1604797"/>
            <a:ext cx="5386917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83974" y="836712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83225" y="1604797"/>
            <a:ext cx="5389033" cy="4521365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933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957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 userDrawn="1"/>
        </p:nvGrpSpPr>
        <p:grpSpPr>
          <a:xfrm>
            <a:off x="-187238" y="-61483"/>
            <a:ext cx="3064644" cy="6919482"/>
            <a:chOff x="-140429" y="-46112"/>
            <a:chExt cx="2298483" cy="5189612"/>
          </a:xfrm>
        </p:grpSpPr>
        <p:pic>
          <p:nvPicPr>
            <p:cNvPr id="30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1" name="Group 30"/>
            <p:cNvGrpSpPr/>
            <p:nvPr userDrawn="1"/>
          </p:nvGrpSpPr>
          <p:grpSpPr>
            <a:xfrm>
              <a:off x="-140429" y="-46112"/>
              <a:ext cx="2298483" cy="5189612"/>
              <a:chOff x="-140429" y="-46112"/>
              <a:chExt cx="2298483" cy="5189612"/>
            </a:xfrm>
          </p:grpSpPr>
          <p:sp>
            <p:nvSpPr>
              <p:cNvPr id="32" name="Rectangle 31"/>
              <p:cNvSpPr/>
              <p:nvPr userDrawn="1"/>
            </p:nvSpPr>
            <p:spPr>
              <a:xfrm>
                <a:off x="-108520" y="969"/>
                <a:ext cx="2266574" cy="51425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3" name="Rectangle 32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28381"/>
            <a:ext cx="10425461" cy="384043"/>
          </a:xfrm>
          <a:solidFill>
            <a:srgbClr val="5AC4DD"/>
          </a:solidFill>
          <a:ln>
            <a:noFill/>
          </a:ln>
        </p:spPr>
        <p:txBody>
          <a:bodyPr>
            <a:noAutofit/>
          </a:bodyPr>
          <a:lstStyle>
            <a:lvl1pPr algn="l">
              <a:defRPr sz="2400" b="0" spc="0" baseline="0">
                <a:ln>
                  <a:noFill/>
                </a:ln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1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76595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 userDrawn="1"/>
        </p:nvGrpSpPr>
        <p:grpSpPr>
          <a:xfrm>
            <a:off x="-187238" y="-61483"/>
            <a:ext cx="3064644" cy="6919482"/>
            <a:chOff x="-140429" y="-46112"/>
            <a:chExt cx="2298483" cy="5189612"/>
          </a:xfrm>
        </p:grpSpPr>
        <p:pic>
          <p:nvPicPr>
            <p:cNvPr id="27" name="Picture 2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-108520" y="-46112"/>
              <a:ext cx="2266574" cy="51896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Group 27"/>
            <p:cNvGrpSpPr/>
            <p:nvPr userDrawn="1"/>
          </p:nvGrpSpPr>
          <p:grpSpPr>
            <a:xfrm>
              <a:off x="-140429" y="-46112"/>
              <a:ext cx="2298483" cy="5189612"/>
              <a:chOff x="-140429" y="-46112"/>
              <a:chExt cx="2298483" cy="5189612"/>
            </a:xfrm>
          </p:grpSpPr>
          <p:sp>
            <p:nvSpPr>
              <p:cNvPr id="29" name="Rectangle 28"/>
              <p:cNvSpPr/>
              <p:nvPr userDrawn="1"/>
            </p:nvSpPr>
            <p:spPr>
              <a:xfrm>
                <a:off x="-108520" y="969"/>
                <a:ext cx="2266574" cy="5142531"/>
              </a:xfrm>
              <a:prstGeom prst="rect">
                <a:avLst/>
              </a:prstGeom>
              <a:gradFill>
                <a:gsLst>
                  <a:gs pos="0">
                    <a:schemeClr val="accent1">
                      <a:tint val="66000"/>
                      <a:satMod val="160000"/>
                      <a:alpha val="0"/>
                    </a:schemeClr>
                  </a:gs>
                  <a:gs pos="78000">
                    <a:schemeClr val="bg1"/>
                  </a:gs>
                </a:gsLst>
                <a:lin ang="0" scaled="1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  <p:sp>
            <p:nvSpPr>
              <p:cNvPr id="30" name="Rectangle 29"/>
              <p:cNvSpPr/>
              <p:nvPr userDrawn="1"/>
            </p:nvSpPr>
            <p:spPr>
              <a:xfrm>
                <a:off x="-140429" y="-46112"/>
                <a:ext cx="2298483" cy="5189612"/>
              </a:xfrm>
              <a:prstGeom prst="rect">
                <a:avLst/>
              </a:prstGeom>
              <a:solidFill>
                <a:schemeClr val="bg1">
                  <a:alpha val="48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2967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05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2967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 userDrawn="1"/>
        </p:nvCxnSpPr>
        <p:spPr>
          <a:xfrm>
            <a:off x="628720" y="1416025"/>
            <a:ext cx="0" cy="5184576"/>
          </a:xfrm>
          <a:prstGeom prst="line">
            <a:avLst/>
          </a:prstGeom>
          <a:ln w="31750">
            <a:solidFill>
              <a:srgbClr val="5AC4D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 userDrawn="1"/>
        </p:nvSpPr>
        <p:spPr>
          <a:xfrm>
            <a:off x="47328" y="819780"/>
            <a:ext cx="1267523" cy="54386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Atmosphere</a:t>
            </a:r>
            <a:endParaRPr lang="es-ES" sz="1467" b="0" dirty="0">
              <a:solidFill>
                <a:schemeClr val="accent5">
                  <a:lumMod val="75000"/>
                </a:schemeClr>
              </a:solidFill>
            </a:endParaRPr>
          </a:p>
          <a:p>
            <a:pPr algn="ctr"/>
            <a:r>
              <a:rPr lang="es-ES" sz="1467" b="0" dirty="0" err="1">
                <a:solidFill>
                  <a:schemeClr val="accent5">
                    <a:lumMod val="75000"/>
                  </a:schemeClr>
                </a:solidFill>
              </a:rPr>
              <a:t>Monitoring</a:t>
            </a:r>
            <a:endParaRPr lang="en-US" sz="1467" b="0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204338" y="56316"/>
            <a:ext cx="924153" cy="8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989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0" y="0"/>
            <a:ext cx="2779875" cy="6858000"/>
            <a:chOff x="0" y="0"/>
            <a:chExt cx="2084906" cy="5143500"/>
          </a:xfrm>
        </p:grpSpPr>
        <p:pic>
          <p:nvPicPr>
            <p:cNvPr id="40" name="Picture 2" descr="S:\F15015_Copernicus\3_Work\330_Work-in-process\SC4_BackgroundMat\Visual_ID\Photos\Po_River_Italy.jpg"/>
            <p:cNvPicPr>
              <a:picLocks noChangeAspect="1" noChangeArrowheads="1"/>
            </p:cNvPicPr>
            <p:nvPr userDrawn="1"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 rot="10800000">
              <a:off x="0" y="0"/>
              <a:ext cx="2077082" cy="5143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Rectangle 40"/>
            <p:cNvSpPr/>
            <p:nvPr userDrawn="1"/>
          </p:nvSpPr>
          <p:spPr>
            <a:xfrm>
              <a:off x="0" y="1"/>
              <a:ext cx="2077083" cy="5143499"/>
            </a:xfrm>
            <a:prstGeom prst="rect">
              <a:avLst/>
            </a:prstGeom>
            <a:gradFill>
              <a:gsLst>
                <a:gs pos="0">
                  <a:schemeClr val="accent1">
                    <a:tint val="66000"/>
                    <a:satMod val="160000"/>
                    <a:alpha val="0"/>
                  </a:schemeClr>
                </a:gs>
                <a:gs pos="78000">
                  <a:schemeClr val="bg1"/>
                </a:gs>
              </a:gsLst>
              <a:lin ang="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  <p:sp>
          <p:nvSpPr>
            <p:cNvPr id="42" name="Rectangle 41"/>
            <p:cNvSpPr/>
            <p:nvPr userDrawn="1"/>
          </p:nvSpPr>
          <p:spPr>
            <a:xfrm>
              <a:off x="0" y="1"/>
              <a:ext cx="2084906" cy="5143499"/>
            </a:xfrm>
            <a:prstGeom prst="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/>
            </a:p>
          </p:txBody>
        </p:sp>
      </p:grp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sp>
        <p:nvSpPr>
          <p:cNvPr id="16" name="Title 1"/>
          <p:cNvSpPr>
            <a:spLocks noGrp="1"/>
          </p:cNvSpPr>
          <p:nvPr userDrawn="1">
            <p:ph type="title" hasCustomPrompt="1"/>
          </p:nvPr>
        </p:nvSpPr>
        <p:spPr>
          <a:xfrm>
            <a:off x="1156939" y="346770"/>
            <a:ext cx="10425461" cy="377889"/>
          </a:xfrm>
          <a:solidFill>
            <a:srgbClr val="25408F"/>
          </a:solidFill>
        </p:spPr>
        <p:txBody>
          <a:bodyPr>
            <a:noAutofit/>
          </a:bodyPr>
          <a:lstStyle>
            <a:lvl1pPr algn="l">
              <a:defRPr sz="2400" b="0" spc="93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21" name="Straight Connector 20"/>
          <p:cNvCxnSpPr/>
          <p:nvPr userDrawn="1"/>
        </p:nvCxnSpPr>
        <p:spPr>
          <a:xfrm>
            <a:off x="588411" y="1168593"/>
            <a:ext cx="0" cy="5432009"/>
          </a:xfrm>
          <a:prstGeom prst="line">
            <a:avLst/>
          </a:prstGeom>
          <a:ln w="31750">
            <a:solidFill>
              <a:srgbClr val="25408F">
                <a:alpha val="81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 userDrawn="1"/>
        </p:nvSpPr>
        <p:spPr>
          <a:xfrm>
            <a:off x="-48683" y="819779"/>
            <a:ext cx="1261080" cy="318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67" b="1" dirty="0" err="1">
                <a:solidFill>
                  <a:srgbClr val="25408F"/>
                </a:solidFill>
              </a:rPr>
              <a:t>Copernicus</a:t>
            </a:r>
            <a:endParaRPr lang="en-US" sz="1467" b="1" dirty="0">
              <a:solidFill>
                <a:srgbClr val="25408F"/>
              </a:solidFill>
            </a:endParaRPr>
          </a:p>
        </p:txBody>
      </p:sp>
      <p:pic>
        <p:nvPicPr>
          <p:cNvPr id="15" name="Picture 2" descr="C:\Users\Designer\Desktop\PRESENTATION COPERNICUS\Copernicus ICON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720" y="29075"/>
            <a:ext cx="996736" cy="99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23197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080281" y="360000"/>
            <a:ext cx="10032213" cy="369332"/>
          </a:xfrm>
          <a:prstGeom prst="rect">
            <a:avLst/>
          </a:prstGeom>
        </p:spPr>
        <p:txBody>
          <a:bodyPr lIns="0" tIns="0" rIns="0" bIns="0"/>
          <a:lstStyle>
            <a:lvl1pPr>
              <a:defRPr>
                <a:solidFill>
                  <a:srgbClr val="064E83"/>
                </a:solidFill>
              </a:defRPr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12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10032213" y="6308255"/>
            <a:ext cx="2159786" cy="216000"/>
          </a:xfrm>
          <a:prstGeom prst="rect">
            <a:avLst/>
          </a:prstGeom>
        </p:spPr>
        <p:txBody>
          <a:bodyPr lIns="0" tIns="0" rIns="0" bIns="0" anchor="b" anchorCtr="0"/>
          <a:lstStyle>
            <a:lvl1pPr algn="ctr">
              <a:defRPr sz="900" b="1">
                <a:solidFill>
                  <a:srgbClr val="064E83"/>
                </a:solidFill>
              </a:defRPr>
            </a:lvl1pPr>
          </a:lstStyle>
          <a:p>
            <a:fld id="{E4AB80EA-DB86-D849-B86F-15DAF31F0474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Date Placeholder 10"/>
          <p:cNvSpPr txBox="1">
            <a:spLocks/>
          </p:cNvSpPr>
          <p:nvPr userDrawn="1"/>
        </p:nvSpPr>
        <p:spPr>
          <a:xfrm>
            <a:off x="8566650" y="6308256"/>
            <a:ext cx="1465563" cy="23065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October 29, 2014</a:t>
            </a:r>
          </a:p>
        </p:txBody>
      </p:sp>
      <p:sp>
        <p:nvSpPr>
          <p:cNvPr id="16" name="Footer Placeholder 11"/>
          <p:cNvSpPr>
            <a:spLocks noGrp="1"/>
          </p:cNvSpPr>
          <p:nvPr>
            <p:ph type="ftr" sz="quarter" idx="3"/>
          </p:nvPr>
        </p:nvSpPr>
        <p:spPr>
          <a:xfrm>
            <a:off x="2423003" y="6308256"/>
            <a:ext cx="4054695" cy="230657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900" b="1" cap="all" baseline="0">
                <a:solidFill>
                  <a:srgbClr val="064E83"/>
                </a:solidFill>
              </a:defRPr>
            </a:lvl1pPr>
          </a:lstStyle>
          <a:p>
            <a:pPr algn="ctr"/>
            <a:r>
              <a:rPr lang="en-US" dirty="0"/>
              <a:t>European Centre for Medium-Range Weather Forecasts</a:t>
            </a:r>
          </a:p>
        </p:txBody>
      </p:sp>
      <p:pic>
        <p:nvPicPr>
          <p:cNvPr id="8" name="Picture 7" descr="ECMWF_Master_Logo_RGB_nostra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0281" y="6308254"/>
            <a:ext cx="1342722" cy="230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1213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3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57756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57756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768E1A-8455-4611-8763-3FA1B747F6B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A4B5420-73DE-7549-A576-5AA18E58D40B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3135" y="6237681"/>
            <a:ext cx="1279009" cy="3357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63AFF1-FF45-324E-86F0-A24F8A892F1D}"/>
              </a:ext>
            </a:extLst>
          </p:cNvPr>
          <p:cNvPicPr>
            <a:picLocks noChangeAspect="1"/>
          </p:cNvPicPr>
          <p:nvPr userDrawn="1"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206" y="6323413"/>
            <a:ext cx="1109719" cy="26078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EEAF799-5C5B-5B4F-9AE4-153C4636664D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3804" y="6213021"/>
            <a:ext cx="1021585" cy="37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4613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</p:sldLayoutIdLst>
  <p:txStyles>
    <p:titleStyle>
      <a:lvl1pPr algn="ctr" defTabSz="1219170" rtl="0" eaLnBrk="1" latinLnBrk="0" hangingPunct="1">
        <a:spcBef>
          <a:spcPct val="0"/>
        </a:spcBef>
        <a:buNone/>
        <a:defRPr sz="42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8740800" y="6495444"/>
            <a:ext cx="2743200" cy="1538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fld id="{81D60167-4931-47E6-BA6A-407CBD079E47}" type="slidenum">
              <a:rPr lang="en-US" sz="1000" b="1" i="0" spc="-3" smtClean="0">
                <a:solidFill>
                  <a:srgbClr val="62C4DD"/>
                </a:solidFill>
                <a:latin typeface="Arial" charset="0"/>
                <a:ea typeface="Arial" charset="0"/>
                <a:cs typeface="Arial" charset="0"/>
              </a:rPr>
              <a:pPr algn="r"/>
              <a:t>‹#›</a:t>
            </a:fld>
            <a:endParaRPr lang="en-US" sz="1000" b="1" i="0" dirty="0">
              <a:solidFill>
                <a:srgbClr val="62C4DD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AC42C4EE-8C91-3043-8228-9A7E7CA3ED1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65" y="218416"/>
            <a:ext cx="885388" cy="842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19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rgbClr val="141464"/>
          </a:solidFill>
          <a:latin typeface="Arial" charset="0"/>
          <a:ea typeface="Arial" charset="0"/>
          <a:cs typeface="Arial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/>
        <a:buNone/>
        <a:defRPr sz="2500" b="0" i="0" kern="1200">
          <a:solidFill>
            <a:srgbClr val="FF8C7F"/>
          </a:solidFill>
          <a:latin typeface="Arial" charset="0"/>
          <a:ea typeface="Arial" charset="0"/>
          <a:cs typeface="Arial" charset="0"/>
        </a:defRPr>
      </a:lvl1pPr>
      <a:lvl2pPr marL="0" indent="-144000" algn="l" defTabSz="914400" rtl="0" eaLnBrk="1" latinLnBrk="0" hangingPunct="1">
        <a:lnSpc>
          <a:spcPct val="90000"/>
        </a:lnSpc>
        <a:spcBef>
          <a:spcPts val="1350"/>
        </a:spcBef>
        <a:buClr>
          <a:srgbClr val="FF8C7F"/>
        </a:buClr>
        <a:buFont typeface="Arial"/>
        <a:buChar char="•"/>
        <a:defRPr sz="2000" b="0" i="0" kern="1200">
          <a:solidFill>
            <a:srgbClr val="141464"/>
          </a:solidFill>
          <a:latin typeface="Arial" charset="0"/>
          <a:ea typeface="Arial" charset="0"/>
          <a:cs typeface="Arial" charset="0"/>
        </a:defRPr>
      </a:lvl2pPr>
      <a:lvl3pPr marL="396000" indent="-252000" algn="l" defTabSz="914400" rtl="0" eaLnBrk="1" latinLnBrk="0" hangingPunct="1">
        <a:lnSpc>
          <a:spcPts val="2000"/>
        </a:lnSpc>
        <a:spcBef>
          <a:spcPts val="1100"/>
        </a:spcBef>
        <a:buClr>
          <a:srgbClr val="FF8C7F"/>
        </a:buClr>
        <a:buSzPct val="91000"/>
        <a:buFont typeface="Monaco" charset="0"/>
        <a:buChar char="-"/>
        <a:defRPr sz="1725" b="0" i="0" kern="1200">
          <a:solidFill>
            <a:srgbClr val="141464"/>
          </a:solidFill>
          <a:latin typeface="Arial" charset="0"/>
          <a:ea typeface="Arial" charset="0"/>
          <a:cs typeface="Arial" charset="0"/>
        </a:defRPr>
      </a:lvl3pPr>
      <a:lvl4pPr marL="684000" indent="-288000" algn="l" defTabSz="914400" rtl="0" eaLnBrk="1" latinLnBrk="0" hangingPunct="1">
        <a:lnSpc>
          <a:spcPts val="2000"/>
        </a:lnSpc>
        <a:spcBef>
          <a:spcPts val="1130"/>
        </a:spcBef>
        <a:buClr>
          <a:srgbClr val="FF8C7F"/>
        </a:buClr>
        <a:buSzPct val="91000"/>
        <a:buFont typeface="Monaco" charset="0"/>
        <a:buChar char="-"/>
        <a:defRPr sz="1725" b="0" i="0" kern="1200">
          <a:solidFill>
            <a:srgbClr val="141464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141464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997">
          <p15:clr>
            <a:srgbClr val="F26B43"/>
          </p15:clr>
        </p15:guide>
        <p15:guide id="2" pos="724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image" Target="../media/image14.tif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7.emf"/><Relationship Id="rId4" Type="http://schemas.openxmlformats.org/officeDocument/2006/relationships/image" Target="../media/image16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1.wdp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image" Target="../media/image19.png"/><Relationship Id="rId12" Type="http://schemas.openxmlformats.org/officeDocument/2006/relationships/image" Target="../media/image47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image" Target="../media/image46.png"/><Relationship Id="rId4" Type="http://schemas.openxmlformats.org/officeDocument/2006/relationships/image" Target="../media/image44.png"/><Relationship Id="rId9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CC13B653-7DAA-4940-ADDB-FC3A309B3410}"/>
              </a:ext>
            </a:extLst>
          </p:cNvPr>
          <p:cNvSpPr/>
          <p:nvPr/>
        </p:nvSpPr>
        <p:spPr>
          <a:xfrm>
            <a:off x="251209" y="160773"/>
            <a:ext cx="6581670" cy="7729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ubtitle 3"/>
          <p:cNvSpPr>
            <a:spLocks noGrp="1"/>
          </p:cNvSpPr>
          <p:nvPr>
            <p:ph type="subTitle" idx="13"/>
          </p:nvPr>
        </p:nvSpPr>
        <p:spPr>
          <a:xfrm>
            <a:off x="3291170" y="2799209"/>
            <a:ext cx="6240693" cy="1536171"/>
          </a:xfrm>
        </p:spPr>
        <p:txBody>
          <a:bodyPr>
            <a:normAutofit/>
          </a:bodyPr>
          <a:lstStyle/>
          <a:p>
            <a:r>
              <a:rPr lang="en-GB" sz="3600" dirty="0"/>
              <a:t>Converting science into user-driven services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9B3E238-E9D0-C044-AB2A-148A3F268977}"/>
              </a:ext>
            </a:extLst>
          </p:cNvPr>
          <p:cNvSpPr txBox="1"/>
          <p:nvPr/>
        </p:nvSpPr>
        <p:spPr>
          <a:xfrm>
            <a:off x="3426371" y="4596668"/>
            <a:ext cx="44879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Richard </a:t>
            </a:r>
            <a:r>
              <a:rPr lang="en-US" sz="2000" dirty="0" err="1">
                <a:solidFill>
                  <a:schemeClr val="bg1"/>
                </a:solidFill>
              </a:rPr>
              <a:t>Engelen</a:t>
            </a:r>
            <a:r>
              <a:rPr lang="en-US" sz="2000" dirty="0">
                <a:solidFill>
                  <a:schemeClr val="bg1"/>
                </a:solidFill>
              </a:rPr>
              <a:t> &amp; Jérôme Barré</a:t>
            </a:r>
          </a:p>
          <a:p>
            <a:r>
              <a:rPr lang="en-US" sz="2000" dirty="0">
                <a:solidFill>
                  <a:schemeClr val="bg1"/>
                </a:solidFill>
              </a:rPr>
              <a:t>ECMWF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863E9C-AD50-4A4A-AB72-EAF44858A1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53786" y="344028"/>
            <a:ext cx="1059242" cy="5494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3B7D1A-4DFB-E442-9075-7EDF6F0D43D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822474" y="352044"/>
            <a:ext cx="1918579" cy="477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DBD3FEB-3299-0744-8260-3C9F75BFF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1850" y="405761"/>
            <a:ext cx="1717359" cy="4157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D086476-0F07-A347-83F4-B640CCD39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67" y="344028"/>
            <a:ext cx="687724" cy="477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7440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7FCBC4-7E19-7C4A-A034-4D5564FDC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Monitoring CH4 by satellite – from </a:t>
            </a:r>
            <a:r>
              <a:rPr lang="en-US" dirty="0" err="1"/>
              <a:t>Tropomi</a:t>
            </a:r>
            <a:r>
              <a:rPr lang="en-US" dirty="0"/>
              <a:t> to CO2M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50ABB8-A760-1D42-BF37-2FEF4C802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520" y="667169"/>
            <a:ext cx="3211945" cy="2536098"/>
          </a:xfrm>
          <a:prstGeom prst="rect">
            <a:avLst/>
          </a:prstGeom>
        </p:spPr>
      </p:pic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DB9C8114-E1BB-5B42-8805-C3213ECBB5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4891" y="797794"/>
            <a:ext cx="4077109" cy="2292531"/>
          </a:xfrm>
          <a:prstGeom prst="rect">
            <a:avLst/>
          </a:prstGeom>
        </p:spPr>
      </p:pic>
      <p:sp>
        <p:nvSpPr>
          <p:cNvPr id="7" name="Right Arrow 6">
            <a:extLst>
              <a:ext uri="{FF2B5EF4-FFF2-40B4-BE49-F238E27FC236}">
                <a16:creationId xmlns:a16="http://schemas.microsoft.com/office/drawing/2014/main" id="{5BC3FB3E-AA4B-1C49-A541-385F09447B0B}"/>
              </a:ext>
            </a:extLst>
          </p:cNvPr>
          <p:cNvSpPr/>
          <p:nvPr/>
        </p:nvSpPr>
        <p:spPr>
          <a:xfrm>
            <a:off x="4462272" y="1931841"/>
            <a:ext cx="3040215" cy="550843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picture containing food, drawing, light&#10;&#10;Description automatically generated">
            <a:extLst>
              <a:ext uri="{FF2B5EF4-FFF2-40B4-BE49-F238E27FC236}">
                <a16:creationId xmlns:a16="http://schemas.microsoft.com/office/drawing/2014/main" id="{AB009BA6-C58B-C34F-81C2-05CA57209A2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2272" y="908325"/>
            <a:ext cx="2637441" cy="959916"/>
          </a:xfrm>
          <a:prstGeom prst="rect">
            <a:avLst/>
          </a:prstGeom>
        </p:spPr>
      </p:pic>
      <p:pic>
        <p:nvPicPr>
          <p:cNvPr id="10" name="Picture 9" descr="Chart&#10;&#10;Description automatically generated with medium confidence">
            <a:extLst>
              <a:ext uri="{FF2B5EF4-FFF2-40B4-BE49-F238E27FC236}">
                <a16:creationId xmlns:a16="http://schemas.microsoft.com/office/drawing/2014/main" id="{3E62FAB2-F69E-CE49-8AEF-5E8749E420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0954" y="4009958"/>
            <a:ext cx="4098669" cy="1720199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490FDDCD-2B73-834F-B63D-AE0F00CDBF5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137" y="3884053"/>
            <a:ext cx="2471943" cy="241373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1C90B44-0B9C-6542-86DE-7A68EC6A6C0D}"/>
              </a:ext>
            </a:extLst>
          </p:cNvPr>
          <p:cNvSpPr txBox="1"/>
          <p:nvPr/>
        </p:nvSpPr>
        <p:spPr>
          <a:xfrm>
            <a:off x="821810" y="6435971"/>
            <a:ext cx="242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De </a:t>
            </a:r>
            <a:r>
              <a:rPr lang="en-US" dirty="0" err="1"/>
              <a:t>Gouw</a:t>
            </a:r>
            <a:r>
              <a:rPr lang="en-US" dirty="0"/>
              <a:t> et al., 2020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BD4A0C0-6485-B448-88DF-8B074A06E9D6}"/>
              </a:ext>
            </a:extLst>
          </p:cNvPr>
          <p:cNvSpPr txBox="1"/>
          <p:nvPr/>
        </p:nvSpPr>
        <p:spPr>
          <a:xfrm>
            <a:off x="10090288" y="5862832"/>
            <a:ext cx="242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Zhang et al., 2020</a:t>
            </a:r>
          </a:p>
        </p:txBody>
      </p:sp>
      <p:pic>
        <p:nvPicPr>
          <p:cNvPr id="16" name="Picture 15" descr="Chart, map&#10;&#10;Description automatically generated">
            <a:extLst>
              <a:ext uri="{FF2B5EF4-FFF2-40B4-BE49-F238E27FC236}">
                <a16:creationId xmlns:a16="http://schemas.microsoft.com/office/drawing/2014/main" id="{01275BE8-F7C7-DB4D-89A0-665182D5AAB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429" y="4003547"/>
            <a:ext cx="4516108" cy="189676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74B7154-8A4E-A746-831E-979E37021399}"/>
              </a:ext>
            </a:extLst>
          </p:cNvPr>
          <p:cNvSpPr txBox="1"/>
          <p:nvPr/>
        </p:nvSpPr>
        <p:spPr>
          <a:xfrm>
            <a:off x="3841888" y="6018563"/>
            <a:ext cx="2423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Pandey et al., 2021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C53279-725E-724C-89E0-109C625E156D}"/>
              </a:ext>
            </a:extLst>
          </p:cNvPr>
          <p:cNvSpPr txBox="1"/>
          <p:nvPr/>
        </p:nvSpPr>
        <p:spPr>
          <a:xfrm>
            <a:off x="2123369" y="3247918"/>
            <a:ext cx="9000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Various science studies in the last few years have shown very promising results. The Copernicus </a:t>
            </a:r>
            <a:r>
              <a:rPr lang="en-US" dirty="0" err="1"/>
              <a:t>programme</a:t>
            </a:r>
            <a:r>
              <a:rPr lang="en-US" dirty="0"/>
              <a:t> aims to consolidate these results into user-drive operational services.</a:t>
            </a:r>
          </a:p>
        </p:txBody>
      </p:sp>
    </p:spTree>
    <p:extLst>
      <p:ext uri="{BB962C8B-B14F-4D97-AF65-F5344CB8AC3E}">
        <p14:creationId xmlns:p14="http://schemas.microsoft.com/office/powerpoint/2010/main" val="2410943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B2D853-0E03-4FEA-B7FE-2C05FFC39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Satellite monitoring of atmospheric CH</a:t>
            </a:r>
            <a:r>
              <a:rPr lang="en-GB" baseline="-25000" dirty="0"/>
              <a:t>4</a:t>
            </a:r>
            <a:r>
              <a:rPr lang="en-GB" dirty="0"/>
              <a:t> - ECVs and reanalysis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0FCF9B80-4534-A14E-B3D3-3A0F0FD9A9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909"/>
          <a:stretch/>
        </p:blipFill>
        <p:spPr>
          <a:xfrm>
            <a:off x="6096000" y="712424"/>
            <a:ext cx="5909922" cy="3149765"/>
          </a:xfrm>
          <a:prstGeom prst="rect">
            <a:avLst/>
          </a:prstGeom>
        </p:spPr>
      </p:pic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51814A77-A30A-1A48-BDDC-5C8D5C42B00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39" y="849112"/>
            <a:ext cx="4896375" cy="3308905"/>
          </a:xfrm>
          <a:prstGeom prst="rect">
            <a:avLst/>
          </a:prstGeom>
        </p:spPr>
      </p:pic>
      <p:pic>
        <p:nvPicPr>
          <p:cNvPr id="9" name="ch4_short.mp4">
            <a:hlinkClick r:id="" action="ppaction://media"/>
            <a:extLst>
              <a:ext uri="{FF2B5EF4-FFF2-40B4-BE49-F238E27FC236}">
                <a16:creationId xmlns:a16="http://schemas.microsoft.com/office/drawing/2014/main" id="{E967B3CF-BB1A-5B4C-ADFF-24F9305D545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49927" y="4276962"/>
            <a:ext cx="4896375" cy="24481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7AE6801-4964-9F45-B3EC-76B5478C44F8}"/>
              </a:ext>
            </a:extLst>
          </p:cNvPr>
          <p:cNvSpPr txBox="1"/>
          <p:nvPr/>
        </p:nvSpPr>
        <p:spPr>
          <a:xfrm>
            <a:off x="1070018" y="4214319"/>
            <a:ext cx="579300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ECV data sets, often developed in ESA CCI, are consolidated in Copernicus Climate Change Service (C3S).</a:t>
            </a:r>
          </a:p>
          <a:p>
            <a:endParaRPr lang="en-US" sz="2000" dirty="0"/>
          </a:p>
          <a:p>
            <a:r>
              <a:rPr lang="en-US" sz="2000" dirty="0"/>
              <a:t>The Copernicus Atmosphere Monitoring Service (CAMS)  uses these in atmospheric </a:t>
            </a:r>
            <a:r>
              <a:rPr lang="en-US" sz="2000" dirty="0" err="1"/>
              <a:t>reanalyses</a:t>
            </a:r>
            <a:r>
              <a:rPr lang="en-US" sz="2000" dirty="0"/>
              <a:t> to generate full 3D-fields of CH</a:t>
            </a:r>
            <a:r>
              <a:rPr lang="en-US" sz="2000" baseline="-25000" dirty="0"/>
              <a:t>4</a:t>
            </a:r>
            <a:r>
              <a:rPr lang="en-US" sz="2000" dirty="0"/>
              <a:t> (and other species) for the last couple of decades.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0766DAB-6B0D-B74D-B5F5-B202F66F0E71}"/>
              </a:ext>
            </a:extLst>
          </p:cNvPr>
          <p:cNvSpPr txBox="1"/>
          <p:nvPr/>
        </p:nvSpPr>
        <p:spPr>
          <a:xfrm>
            <a:off x="8313557" y="3846122"/>
            <a:ext cx="25755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CAMS global reanalysis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081149-EDE9-2C47-B8A5-FEBBDC737174}"/>
              </a:ext>
            </a:extLst>
          </p:cNvPr>
          <p:cNvSpPr txBox="1"/>
          <p:nvPr/>
        </p:nvSpPr>
        <p:spPr>
          <a:xfrm>
            <a:off x="7114233" y="1034980"/>
            <a:ext cx="643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CH</a:t>
            </a:r>
            <a:r>
              <a:rPr lang="en-US" b="1" baseline="-25000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EE9DA45-F887-EA4E-9689-C39ECEBEC028}"/>
              </a:ext>
            </a:extLst>
          </p:cNvPr>
          <p:cNvSpPr txBox="1"/>
          <p:nvPr/>
        </p:nvSpPr>
        <p:spPr>
          <a:xfrm>
            <a:off x="10567516" y="1639555"/>
            <a:ext cx="6430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CO</a:t>
            </a:r>
            <a:r>
              <a:rPr lang="en-US" b="1" baseline="-25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61969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CD81B-8615-4C46-8E93-DD564236F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Satellite monitoring of CH</a:t>
            </a:r>
            <a:r>
              <a:rPr lang="en-GB" baseline="-25000" dirty="0"/>
              <a:t>4</a:t>
            </a:r>
            <a:r>
              <a:rPr lang="en-GB" dirty="0"/>
              <a:t> fluxes - </a:t>
            </a:r>
            <a:r>
              <a:rPr lang="en-US" dirty="0"/>
              <a:t>atmospheric inversions</a:t>
            </a:r>
          </a:p>
        </p:txBody>
      </p:sp>
      <p:pic>
        <p:nvPicPr>
          <p:cNvPr id="4" name="Picture 3" descr="A picture containing timeline&#10;&#10;Description automatically generated">
            <a:extLst>
              <a:ext uri="{FF2B5EF4-FFF2-40B4-BE49-F238E27FC236}">
                <a16:creationId xmlns:a16="http://schemas.microsoft.com/office/drawing/2014/main" id="{6E68C9B1-1B59-BE4B-A571-FE81D3F8BB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71" y="836909"/>
            <a:ext cx="6789599" cy="527456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122096-11BE-314C-8BF3-1AB9CA39C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3522" y="1031981"/>
            <a:ext cx="3501486" cy="1488873"/>
          </a:xfrm>
          <a:prstGeom prst="rect">
            <a:avLst/>
          </a:prstGeom>
        </p:spPr>
      </p:pic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6A0D2222-EA25-7A48-8BFD-6F102941CE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7371" y="4105558"/>
            <a:ext cx="3868562" cy="189480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F867FD-9BEC-7D4B-8140-D9B11ED385A8}"/>
              </a:ext>
            </a:extLst>
          </p:cNvPr>
          <p:cNvSpPr txBox="1"/>
          <p:nvPr/>
        </p:nvSpPr>
        <p:spPr>
          <a:xfrm>
            <a:off x="8152597" y="3338111"/>
            <a:ext cx="39433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Access to data, documentation, and EQC through the Atmosphere Data Store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E5FDE0E-9270-A04F-A855-F1A82F241BAC}"/>
              </a:ext>
            </a:extLst>
          </p:cNvPr>
          <p:cNvSpPr txBox="1"/>
          <p:nvPr/>
        </p:nvSpPr>
        <p:spPr>
          <a:xfrm>
            <a:off x="1156939" y="6160287"/>
            <a:ext cx="46007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Copernicus European State of the Climate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4AAA71-3EDD-C04B-B478-CD93925500F7}"/>
              </a:ext>
            </a:extLst>
          </p:cNvPr>
          <p:cNvSpPr txBox="1"/>
          <p:nvPr/>
        </p:nvSpPr>
        <p:spPr>
          <a:xfrm>
            <a:off x="2039815" y="1655935"/>
            <a:ext cx="61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CH</a:t>
            </a:r>
            <a:r>
              <a:rPr lang="en-US" b="1" baseline="-25000" dirty="0">
                <a:solidFill>
                  <a:srgbClr val="7030A0"/>
                </a:solidFill>
              </a:rPr>
              <a:t>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F6B35C4-B203-484D-B9E9-EC88212F8943}"/>
              </a:ext>
            </a:extLst>
          </p:cNvPr>
          <p:cNvSpPr txBox="1"/>
          <p:nvPr/>
        </p:nvSpPr>
        <p:spPr>
          <a:xfrm>
            <a:off x="2182167" y="2871713"/>
            <a:ext cx="6129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1AC49"/>
                </a:solidFill>
              </a:rPr>
              <a:t>N</a:t>
            </a:r>
            <a:r>
              <a:rPr lang="en-US" b="1" baseline="-25000" dirty="0">
                <a:solidFill>
                  <a:srgbClr val="71AC49"/>
                </a:solidFill>
              </a:rPr>
              <a:t>2</a:t>
            </a:r>
            <a:r>
              <a:rPr lang="en-US" b="1" dirty="0">
                <a:solidFill>
                  <a:srgbClr val="71AC49"/>
                </a:solidFill>
              </a:rPr>
              <a:t>O</a:t>
            </a:r>
            <a:endParaRPr lang="en-US" b="1" baseline="-25000" dirty="0">
              <a:solidFill>
                <a:srgbClr val="71AC4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7520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CD816F-33E4-054B-AA67-85CAA5437A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Satellite monitoring of CH</a:t>
            </a:r>
            <a:r>
              <a:rPr lang="en-GB" baseline="-25000" dirty="0"/>
              <a:t>4</a:t>
            </a:r>
            <a:r>
              <a:rPr lang="en-GB" dirty="0"/>
              <a:t> anomalies</a:t>
            </a:r>
            <a:endParaRPr lang="en-US" spc="400" dirty="0">
              <a:latin typeface="Arial Narrow" panose="020B0604020202020204" pitchFamily="34" charset="0"/>
              <a:cs typeface="Arial Narrow" panose="020B0604020202020204" pitchFamily="34" charset="0"/>
            </a:endParaRPr>
          </a:p>
        </p:txBody>
      </p:sp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959D2F15-52C4-884E-8CB4-83E0BE7D9B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9957" r="2378" b="7841"/>
          <a:stretch/>
        </p:blipFill>
        <p:spPr>
          <a:xfrm>
            <a:off x="5286501" y="4705922"/>
            <a:ext cx="2734827" cy="141137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A2FE6B0-BE66-E84C-9EE5-F499DE681FB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9310" r="2378" b="8488"/>
          <a:stretch/>
        </p:blipFill>
        <p:spPr>
          <a:xfrm>
            <a:off x="5291075" y="3129860"/>
            <a:ext cx="2725683" cy="1406657"/>
          </a:xfrm>
          <a:prstGeom prst="rect">
            <a:avLst/>
          </a:prstGeom>
        </p:spPr>
      </p:pic>
      <p:pic>
        <p:nvPicPr>
          <p:cNvPr id="8" name="Picture 7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E56DE201-9F74-AB4A-BD06-23AB71C66F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55" r="51512" b="15047"/>
          <a:stretch/>
        </p:blipFill>
        <p:spPr>
          <a:xfrm>
            <a:off x="5246750" y="875570"/>
            <a:ext cx="2549655" cy="172256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F0D8E12-928F-A344-9AC4-2C6A1EF1C174}"/>
              </a:ext>
            </a:extLst>
          </p:cNvPr>
          <p:cNvSpPr/>
          <p:nvPr/>
        </p:nvSpPr>
        <p:spPr>
          <a:xfrm>
            <a:off x="1622043" y="4962249"/>
            <a:ext cx="3497580" cy="9418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>
                <a:latin typeface="Arial Narrow" panose="020B0604020202020204" pitchFamily="34" charset="0"/>
                <a:cs typeface="Arial Narrow" panose="020B0604020202020204" pitchFamily="34" charset="0"/>
              </a:rPr>
              <a:t>Emission inventory data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EC20FB4-CBDE-894A-9BAF-4387E32CC79D}"/>
              </a:ext>
            </a:extLst>
          </p:cNvPr>
          <p:cNvSpPr/>
          <p:nvPr/>
        </p:nvSpPr>
        <p:spPr>
          <a:xfrm>
            <a:off x="1622043" y="3459265"/>
            <a:ext cx="3497580" cy="9418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>
                <a:latin typeface="Arial Narrow" panose="020B0604020202020204" pitchFamily="34" charset="0"/>
                <a:cs typeface="Arial Narrow" panose="020B0604020202020204" pitchFamily="34" charset="0"/>
              </a:rPr>
              <a:t>Model forecasts</a:t>
            </a:r>
          </a:p>
          <a:p>
            <a:pPr algn="ctr"/>
            <a:r>
              <a:rPr lang="en-US" sz="2133" dirty="0">
                <a:latin typeface="Arial Narrow" panose="020B0604020202020204" pitchFamily="34" charset="0"/>
                <a:cs typeface="Arial Narrow" panose="020B0604020202020204" pitchFamily="34" charset="0"/>
              </a:rPr>
              <a:t>(simulated satellite observations)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B08720-6FD4-CA44-9ACD-8B5E00FA91FF}"/>
              </a:ext>
            </a:extLst>
          </p:cNvPr>
          <p:cNvSpPr/>
          <p:nvPr/>
        </p:nvSpPr>
        <p:spPr>
          <a:xfrm>
            <a:off x="1622043" y="1110116"/>
            <a:ext cx="3497580" cy="9418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33" dirty="0">
                <a:latin typeface="Arial Narrow" panose="020B0604020202020204" pitchFamily="34" charset="0"/>
                <a:cs typeface="Arial Narrow" panose="020B0604020202020204" pitchFamily="34" charset="0"/>
              </a:rPr>
              <a:t>Satellite observations</a:t>
            </a:r>
          </a:p>
        </p:txBody>
      </p:sp>
      <p:sp>
        <p:nvSpPr>
          <p:cNvPr id="7" name="Up Arrow 6">
            <a:extLst>
              <a:ext uri="{FF2B5EF4-FFF2-40B4-BE49-F238E27FC236}">
                <a16:creationId xmlns:a16="http://schemas.microsoft.com/office/drawing/2014/main" id="{7A91739E-EEA6-B643-83DB-1957E218EFE0}"/>
              </a:ext>
            </a:extLst>
          </p:cNvPr>
          <p:cNvSpPr/>
          <p:nvPr/>
        </p:nvSpPr>
        <p:spPr>
          <a:xfrm>
            <a:off x="3179562" y="4536517"/>
            <a:ext cx="329184" cy="338328"/>
          </a:xfrm>
          <a:prstGeom prst="up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Up-down Arrow 11">
            <a:extLst>
              <a:ext uri="{FF2B5EF4-FFF2-40B4-BE49-F238E27FC236}">
                <a16:creationId xmlns:a16="http://schemas.microsoft.com/office/drawing/2014/main" id="{C68CF6C5-A3DD-EB4C-8D9C-DE443DFB6202}"/>
              </a:ext>
            </a:extLst>
          </p:cNvPr>
          <p:cNvSpPr/>
          <p:nvPr/>
        </p:nvSpPr>
        <p:spPr>
          <a:xfrm>
            <a:off x="3161274" y="2175318"/>
            <a:ext cx="347472" cy="1168857"/>
          </a:xfrm>
          <a:prstGeom prst="upDown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>
            <a:extLst>
              <a:ext uri="{FF2B5EF4-FFF2-40B4-BE49-F238E27FC236}">
                <a16:creationId xmlns:a16="http://schemas.microsoft.com/office/drawing/2014/main" id="{86CEAE8E-F684-E440-AE1A-AAE796112559}"/>
              </a:ext>
            </a:extLst>
          </p:cNvPr>
          <p:cNvSpPr/>
          <p:nvPr/>
        </p:nvSpPr>
        <p:spPr>
          <a:xfrm>
            <a:off x="3832014" y="2759747"/>
            <a:ext cx="4894918" cy="402336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7D55B5B-B162-A646-98BE-267F2767AB72}"/>
              </a:ext>
            </a:extLst>
          </p:cNvPr>
          <p:cNvSpPr/>
          <p:nvPr/>
        </p:nvSpPr>
        <p:spPr>
          <a:xfrm>
            <a:off x="8984587" y="661037"/>
            <a:ext cx="2879525" cy="117730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Monitoring of CH</a:t>
            </a:r>
            <a:r>
              <a:rPr lang="en-US" b="1" baseline="-25000" dirty="0">
                <a:latin typeface="Arial Narrow" panose="020B0604020202020204" pitchFamily="34" charset="0"/>
                <a:cs typeface="Arial Narrow" panose="020B0604020202020204" pitchFamily="34" charset="0"/>
              </a:rPr>
              <a:t>4</a:t>
            </a:r>
            <a:r>
              <a:rPr lang="en-US" b="1" dirty="0">
                <a:latin typeface="Arial Narrow" panose="020B0604020202020204" pitchFamily="34" charset="0"/>
                <a:cs typeface="Arial Narrow" panose="020B0604020202020204" pitchFamily="34" charset="0"/>
              </a:rPr>
              <a:t> emission anomalies for EC/DG ENER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BDF1A8-A7EA-4A49-A1B3-CEAD187964AE}"/>
              </a:ext>
            </a:extLst>
          </p:cNvPr>
          <p:cNvSpPr txBox="1"/>
          <p:nvPr/>
        </p:nvSpPr>
        <p:spPr>
          <a:xfrm>
            <a:off x="629228" y="2426257"/>
            <a:ext cx="2524773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67" b="1" dirty="0">
                <a:latin typeface="Arial Narrow" panose="020B0604020202020204" pitchFamily="34" charset="0"/>
                <a:cs typeface="Arial Narrow" panose="020B0604020202020204" pitchFamily="34" charset="0"/>
              </a:rPr>
              <a:t>Automated comparison (classification, AI..)</a:t>
            </a:r>
          </a:p>
        </p:txBody>
      </p:sp>
      <p:pic>
        <p:nvPicPr>
          <p:cNvPr id="16" name="Picture 15" descr="A close up of a map&#10;&#10;Description automatically generated">
            <a:extLst>
              <a:ext uri="{FF2B5EF4-FFF2-40B4-BE49-F238E27FC236}">
                <a16:creationId xmlns:a16="http://schemas.microsoft.com/office/drawing/2014/main" id="{CFEC1678-C9A1-0A48-A723-55D4DDB2EF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66" t="-380" r="14977" b="53278"/>
          <a:stretch/>
        </p:blipFill>
        <p:spPr>
          <a:xfrm>
            <a:off x="9149522" y="1700809"/>
            <a:ext cx="2549655" cy="1417679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22D16245-323C-744E-94D1-4FD04587E3B1}"/>
              </a:ext>
            </a:extLst>
          </p:cNvPr>
          <p:cNvSpPr/>
          <p:nvPr/>
        </p:nvSpPr>
        <p:spPr>
          <a:xfrm>
            <a:off x="9333119" y="3209133"/>
            <a:ext cx="187675" cy="182880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25A6CC-BBB8-834B-99B9-D50CEF123FD8}"/>
              </a:ext>
            </a:extLst>
          </p:cNvPr>
          <p:cNvSpPr txBox="1"/>
          <p:nvPr/>
        </p:nvSpPr>
        <p:spPr>
          <a:xfrm>
            <a:off x="9637548" y="3124890"/>
            <a:ext cx="19448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Observed emissions not in inventory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5144FC1-4082-724F-92FB-665A6F0E3B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" t="-1138" r="58705" b="51513"/>
          <a:stretch/>
        </p:blipFill>
        <p:spPr>
          <a:xfrm>
            <a:off x="9149521" y="3750152"/>
            <a:ext cx="2581915" cy="1446528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BF8BCAF2-8B7D-C049-A747-FF3D9C8A2284}"/>
              </a:ext>
            </a:extLst>
          </p:cNvPr>
          <p:cNvSpPr/>
          <p:nvPr/>
        </p:nvSpPr>
        <p:spPr>
          <a:xfrm>
            <a:off x="9333119" y="5384408"/>
            <a:ext cx="187675" cy="182880"/>
          </a:xfrm>
          <a:prstGeom prst="rect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74E8483-0AB5-E74A-AFE0-E41C25889F59}"/>
              </a:ext>
            </a:extLst>
          </p:cNvPr>
          <p:cNvSpPr txBox="1"/>
          <p:nvPr/>
        </p:nvSpPr>
        <p:spPr>
          <a:xfrm>
            <a:off x="9743440" y="5255788"/>
            <a:ext cx="1955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Arial Narrow" panose="020B0604020202020204" pitchFamily="34" charset="0"/>
                <a:cs typeface="Arial Narrow" panose="020B0604020202020204" pitchFamily="34" charset="0"/>
              </a:rPr>
              <a:t>Emissions in inventory that are not observed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073A61-F5ED-FC41-B2EA-083E599B7243}"/>
              </a:ext>
            </a:extLst>
          </p:cNvPr>
          <p:cNvSpPr/>
          <p:nvPr/>
        </p:nvSpPr>
        <p:spPr>
          <a:xfrm>
            <a:off x="8918050" y="896509"/>
            <a:ext cx="3024535" cy="5028768"/>
          </a:xfrm>
          <a:prstGeom prst="rect">
            <a:avLst/>
          </a:prstGeom>
          <a:noFill/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2A9D9FD-383C-194A-8374-104FCF8BE5C6}"/>
              </a:ext>
            </a:extLst>
          </p:cNvPr>
          <p:cNvSpPr txBox="1"/>
          <p:nvPr/>
        </p:nvSpPr>
        <p:spPr>
          <a:xfrm>
            <a:off x="934497" y="6117299"/>
            <a:ext cx="6179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Where does the information from inventories not match the information from the satellite observations?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BDA237-CF23-D84D-87B7-C9241B81488F}"/>
              </a:ext>
            </a:extLst>
          </p:cNvPr>
          <p:cNvSpPr txBox="1"/>
          <p:nvPr/>
        </p:nvSpPr>
        <p:spPr>
          <a:xfrm>
            <a:off x="6369669" y="321616"/>
            <a:ext cx="251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Barré et al., 2021</a:t>
            </a:r>
          </a:p>
        </p:txBody>
      </p:sp>
    </p:spTree>
    <p:extLst>
      <p:ext uri="{BB962C8B-B14F-4D97-AF65-F5344CB8AC3E}">
        <p14:creationId xmlns:p14="http://schemas.microsoft.com/office/powerpoint/2010/main" val="41249896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7D1F2D-22C5-3841-B1F3-49EE94571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Routine anomaly maps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AA665A81-A02D-7443-AAF1-36E3CDE74B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847" y="959339"/>
            <a:ext cx="8118232" cy="3788508"/>
          </a:xfrm>
          <a:prstGeom prst="rect">
            <a:avLst/>
          </a:prstGeom>
        </p:spPr>
      </p:pic>
      <p:pic>
        <p:nvPicPr>
          <p:cNvPr id="6" name="Picture 5" descr="Diagram, map&#10;&#10;Description automatically generated">
            <a:extLst>
              <a:ext uri="{FF2B5EF4-FFF2-40B4-BE49-F238E27FC236}">
                <a16:creationId xmlns:a16="http://schemas.microsoft.com/office/drawing/2014/main" id="{7FE854ED-A325-A542-9A50-7522CF0271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9116" y="3069493"/>
            <a:ext cx="8118232" cy="3788508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435A8171-4790-1B47-9C3D-3B0A74C3F50D}"/>
              </a:ext>
            </a:extLst>
          </p:cNvPr>
          <p:cNvGrpSpPr/>
          <p:nvPr/>
        </p:nvGrpSpPr>
        <p:grpSpPr>
          <a:xfrm>
            <a:off x="45977" y="1152640"/>
            <a:ext cx="11824514" cy="5466772"/>
            <a:chOff x="34482" y="864480"/>
            <a:chExt cx="8868386" cy="4100079"/>
          </a:xfrm>
        </p:grpSpPr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877DC3D7-1CDE-E54F-BF2D-8531CF56D7F4}"/>
                </a:ext>
              </a:extLst>
            </p:cNvPr>
            <p:cNvCxnSpPr/>
            <p:nvPr/>
          </p:nvCxnSpPr>
          <p:spPr>
            <a:xfrm flipH="1" flipV="1">
              <a:off x="1257300" y="2672862"/>
              <a:ext cx="87923" cy="157382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B0A717E-3E7E-B646-853A-8EC40E7795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8746" y="2077917"/>
              <a:ext cx="477717" cy="226548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C46377DF-9A7D-0A49-9428-FA5702EC301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368062" y="1987063"/>
              <a:ext cx="1" cy="225962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FC07E8E-B837-4343-9CC8-5EE8E9D5004A}"/>
                </a:ext>
              </a:extLst>
            </p:cNvPr>
            <p:cNvSpPr txBox="1"/>
            <p:nvPr/>
          </p:nvSpPr>
          <p:spPr>
            <a:xfrm>
              <a:off x="1061415" y="4246685"/>
              <a:ext cx="600838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Kuwait </a:t>
              </a:r>
            </a:p>
            <a:p>
              <a:pPr algn="ctr"/>
              <a:r>
                <a:rPr lang="en-US" sz="1600" dirty="0"/>
                <a:t>City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FA7A6637-9DEA-1E48-B5F7-FF3171FA42C9}"/>
                </a:ext>
              </a:extLst>
            </p:cNvPr>
            <p:cNvSpPr txBox="1"/>
            <p:nvPr/>
          </p:nvSpPr>
          <p:spPr>
            <a:xfrm>
              <a:off x="34482" y="4341311"/>
              <a:ext cx="777088" cy="6232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Iraqi </a:t>
              </a:r>
            </a:p>
            <a:p>
              <a:pPr algn="ctr"/>
              <a:r>
                <a:rPr lang="en-US" sz="1600" dirty="0"/>
                <a:t>Large Gas </a:t>
              </a:r>
            </a:p>
            <a:p>
              <a:pPr algn="ctr"/>
              <a:r>
                <a:rPr lang="en-US" sz="1600" dirty="0"/>
                <a:t>plant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166A0B-E0DF-494C-930A-BCF13B03FBD4}"/>
                </a:ext>
              </a:extLst>
            </p:cNvPr>
            <p:cNvSpPr txBox="1"/>
            <p:nvPr/>
          </p:nvSpPr>
          <p:spPr>
            <a:xfrm>
              <a:off x="2023723" y="4343400"/>
              <a:ext cx="717985" cy="2539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Mashhad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EA5AB378-465D-1143-BC91-F186ED55CC59}"/>
                </a:ext>
              </a:extLst>
            </p:cNvPr>
            <p:cNvCxnSpPr>
              <a:cxnSpLocks/>
              <a:stCxn id="19" idx="2"/>
            </p:cNvCxnSpPr>
            <p:nvPr/>
          </p:nvCxnSpPr>
          <p:spPr>
            <a:xfrm flipH="1">
              <a:off x="3739664" y="1303061"/>
              <a:ext cx="2805001" cy="261718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175B188-9247-9C4D-B059-E25A4C8A51E3}"/>
                </a:ext>
              </a:extLst>
            </p:cNvPr>
            <p:cNvSpPr txBox="1"/>
            <p:nvPr/>
          </p:nvSpPr>
          <p:spPr>
            <a:xfrm>
              <a:off x="6233665" y="864480"/>
              <a:ext cx="621998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Central </a:t>
              </a:r>
            </a:p>
            <a:p>
              <a:pPr algn="ctr"/>
              <a:r>
                <a:rPr lang="en-US" sz="1600" dirty="0"/>
                <a:t>Valley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87E6125-A7C6-5344-8ABA-3404F7D32DD6}"/>
                </a:ext>
              </a:extLst>
            </p:cNvPr>
            <p:cNvSpPr txBox="1"/>
            <p:nvPr/>
          </p:nvSpPr>
          <p:spPr>
            <a:xfrm>
              <a:off x="6747845" y="1583299"/>
              <a:ext cx="65720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Permian</a:t>
              </a:r>
            </a:p>
            <a:p>
              <a:pPr algn="ctr"/>
              <a:r>
                <a:rPr lang="en-US" sz="1600" dirty="0"/>
                <a:t>Basin</a:t>
              </a: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44318493-406B-524A-9328-3B0D63E6BFD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868010" y="2116933"/>
              <a:ext cx="1955800" cy="20505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B8F93E2-9FE1-CB49-A6C3-918AC02571DC}"/>
                </a:ext>
              </a:extLst>
            </p:cNvPr>
            <p:cNvSpPr txBox="1"/>
            <p:nvPr/>
          </p:nvSpPr>
          <p:spPr>
            <a:xfrm>
              <a:off x="7896198" y="1142190"/>
              <a:ext cx="1006670" cy="438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Mason Town, </a:t>
              </a:r>
            </a:p>
            <a:p>
              <a:pPr algn="ctr"/>
              <a:r>
                <a:rPr lang="en-US" sz="1600" dirty="0"/>
                <a:t>PA</a:t>
              </a:r>
            </a:p>
          </p:txBody>
        </p: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DFF28E1B-D4A9-9349-8257-4BF4C1ED871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717660" y="1587871"/>
              <a:ext cx="1602054" cy="197301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8C400CE3-AC32-7942-B74B-6380AF14D311}"/>
              </a:ext>
            </a:extLst>
          </p:cNvPr>
          <p:cNvSpPr txBox="1"/>
          <p:nvPr/>
        </p:nvSpPr>
        <p:spPr>
          <a:xfrm>
            <a:off x="4540872" y="320347"/>
            <a:ext cx="251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Barré et al., 2021</a:t>
            </a:r>
          </a:p>
        </p:txBody>
      </p:sp>
    </p:spTree>
    <p:extLst>
      <p:ext uri="{BB962C8B-B14F-4D97-AF65-F5344CB8AC3E}">
        <p14:creationId xmlns:p14="http://schemas.microsoft.com/office/powerpoint/2010/main" val="3783706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>
            <a:extLst>
              <a:ext uri="{FF2B5EF4-FFF2-40B4-BE49-F238E27FC236}">
                <a16:creationId xmlns:a16="http://schemas.microsoft.com/office/drawing/2014/main" id="{6154927A-CAE0-4C81-8A7E-072DA027F8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9" t="65416" r="18272" b="9444"/>
          <a:stretch/>
        </p:blipFill>
        <p:spPr>
          <a:xfrm>
            <a:off x="6303014" y="1361079"/>
            <a:ext cx="5072400" cy="248229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13ED637-CBD0-4E33-92F8-8160DF0267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8" t="64777" r="18272" b="9444"/>
          <a:stretch/>
        </p:blipFill>
        <p:spPr>
          <a:xfrm>
            <a:off x="441337" y="1340346"/>
            <a:ext cx="5067388" cy="24836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4A5088-B8D9-4AE4-BFDF-B9E3460017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chemeClr val="bg1"/>
                </a:solidFill>
              </a:rPr>
              <a:t>Model Error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4F2D81-0078-4208-AB51-6C6B3DD510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04" t="93252" r="14820"/>
          <a:stretch/>
        </p:blipFill>
        <p:spPr>
          <a:xfrm>
            <a:off x="6308406" y="191647"/>
            <a:ext cx="5077412" cy="8001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B6E326B-9DD9-4093-ABA6-0411FFE8E7D2}"/>
              </a:ext>
            </a:extLst>
          </p:cNvPr>
          <p:cNvSpPr txBox="1"/>
          <p:nvPr/>
        </p:nvSpPr>
        <p:spPr>
          <a:xfrm>
            <a:off x="439021" y="991747"/>
            <a:ext cx="50727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Biogenic Feedback Error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7E4579-7450-48B6-A17D-2276862FAFD4}"/>
              </a:ext>
            </a:extLst>
          </p:cNvPr>
          <p:cNvSpPr txBox="1"/>
          <p:nvPr/>
        </p:nvSpPr>
        <p:spPr>
          <a:xfrm>
            <a:off x="6313418" y="991747"/>
            <a:ext cx="5067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Perturbed Emissions (monthly uncertainty)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F1D338D-05DF-47F5-86A1-5E7363CE4956}"/>
              </a:ext>
            </a:extLst>
          </p:cNvPr>
          <p:cNvSpPr txBox="1"/>
          <p:nvPr/>
        </p:nvSpPr>
        <p:spPr>
          <a:xfrm>
            <a:off x="438641" y="3881079"/>
            <a:ext cx="507278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Transport Uncertainty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D90A70-5D95-49FF-B6F6-AE46E5E84997}"/>
              </a:ext>
            </a:extLst>
          </p:cNvPr>
          <p:cNvSpPr txBox="1"/>
          <p:nvPr/>
        </p:nvSpPr>
        <p:spPr>
          <a:xfrm>
            <a:off x="6308406" y="3881079"/>
            <a:ext cx="506738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Combined Uncertainty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1210C5E-C1DC-415A-BE26-95768D7F8673}"/>
              </a:ext>
            </a:extLst>
          </p:cNvPr>
          <p:cNvSpPr/>
          <p:nvPr/>
        </p:nvSpPr>
        <p:spPr>
          <a:xfrm>
            <a:off x="1990725" y="2422502"/>
            <a:ext cx="619125" cy="77789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D0031EA-BCBA-4460-9481-CD7BAB19360C}"/>
              </a:ext>
            </a:extLst>
          </p:cNvPr>
          <p:cNvSpPr/>
          <p:nvPr/>
        </p:nvSpPr>
        <p:spPr>
          <a:xfrm>
            <a:off x="3096893" y="2422502"/>
            <a:ext cx="619125" cy="657225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AE49657-51B9-450E-8C1C-C9BD28E00586}"/>
              </a:ext>
            </a:extLst>
          </p:cNvPr>
          <p:cNvSpPr/>
          <p:nvPr/>
        </p:nvSpPr>
        <p:spPr>
          <a:xfrm>
            <a:off x="4134509" y="2246933"/>
            <a:ext cx="1021691" cy="83279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4F59B4-D073-4C2E-AF08-B10C253F6F94}"/>
              </a:ext>
            </a:extLst>
          </p:cNvPr>
          <p:cNvSpPr/>
          <p:nvPr/>
        </p:nvSpPr>
        <p:spPr>
          <a:xfrm>
            <a:off x="7213600" y="1935766"/>
            <a:ext cx="863600" cy="62963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013ED66F-855A-40DB-B909-AF6F96E3D740}"/>
              </a:ext>
            </a:extLst>
          </p:cNvPr>
          <p:cNvSpPr/>
          <p:nvPr/>
        </p:nvSpPr>
        <p:spPr>
          <a:xfrm>
            <a:off x="9055100" y="2789214"/>
            <a:ext cx="355600" cy="290513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16133CFA-8B20-42BB-9DE0-4485DB5C852B}"/>
              </a:ext>
            </a:extLst>
          </p:cNvPr>
          <p:cNvSpPr/>
          <p:nvPr/>
        </p:nvSpPr>
        <p:spPr>
          <a:xfrm>
            <a:off x="10116382" y="2013789"/>
            <a:ext cx="653218" cy="629634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4AEB8A75-44EE-4C3D-84BD-03BCCA111B6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8" t="64787" r="18272" b="9444"/>
          <a:stretch/>
        </p:blipFill>
        <p:spPr>
          <a:xfrm>
            <a:off x="438641" y="4254062"/>
            <a:ext cx="5072780" cy="249005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9FDE4FC-2830-443B-A401-D48E1B34A0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7" t="64965" r="18273" b="9446"/>
          <a:stretch/>
        </p:blipFill>
        <p:spPr>
          <a:xfrm>
            <a:off x="6303014" y="4254869"/>
            <a:ext cx="5072780" cy="2482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018D62-BADF-3A4C-B292-A276710E433F}"/>
              </a:ext>
            </a:extLst>
          </p:cNvPr>
          <p:cNvSpPr txBox="1"/>
          <p:nvPr/>
        </p:nvSpPr>
        <p:spPr>
          <a:xfrm>
            <a:off x="3196993" y="321722"/>
            <a:ext cx="251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000" dirty="0"/>
              <a:t>McNorton et al., 2020</a:t>
            </a:r>
          </a:p>
        </p:txBody>
      </p:sp>
    </p:spTree>
    <p:extLst>
      <p:ext uri="{BB962C8B-B14F-4D97-AF65-F5344CB8AC3E}">
        <p14:creationId xmlns:p14="http://schemas.microsoft.com/office/powerpoint/2010/main" val="30077230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9679DD5-172E-3D4A-9764-44BDC6B9719B}"/>
              </a:ext>
            </a:extLst>
          </p:cNvPr>
          <p:cNvSpPr/>
          <p:nvPr/>
        </p:nvSpPr>
        <p:spPr>
          <a:xfrm>
            <a:off x="6154781" y="1494965"/>
            <a:ext cx="2181815" cy="4551066"/>
          </a:xfrm>
          <a:prstGeom prst="rect">
            <a:avLst/>
          </a:prstGeom>
          <a:gradFill flip="none" rotWithShape="1">
            <a:gsLst>
              <a:gs pos="0">
                <a:srgbClr val="5B9CD5">
                  <a:tint val="66000"/>
                  <a:satMod val="160000"/>
                </a:srgbClr>
              </a:gs>
              <a:gs pos="50000">
                <a:srgbClr val="5B9CD5">
                  <a:tint val="44500"/>
                  <a:satMod val="160000"/>
                </a:srgbClr>
              </a:gs>
              <a:gs pos="100000">
                <a:srgbClr val="5B9CD5">
                  <a:tint val="23500"/>
                  <a:satMod val="160000"/>
                </a:srgb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124E9462-49F4-4780-87FA-E43F4ECB4FC5}"/>
              </a:ext>
            </a:extLst>
          </p:cNvPr>
          <p:cNvSpPr/>
          <p:nvPr/>
        </p:nvSpPr>
        <p:spPr>
          <a:xfrm>
            <a:off x="856551" y="5107340"/>
            <a:ext cx="2424730" cy="5744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CD973C23-992D-46CA-9B81-534873E4C718}"/>
              </a:ext>
            </a:extLst>
          </p:cNvPr>
          <p:cNvSpPr/>
          <p:nvPr/>
        </p:nvSpPr>
        <p:spPr>
          <a:xfrm>
            <a:off x="8423256" y="1494965"/>
            <a:ext cx="3687051" cy="4551066"/>
          </a:xfrm>
          <a:prstGeom prst="rect">
            <a:avLst/>
          </a:prstGeom>
          <a:gradFill flip="none" rotWithShape="1">
            <a:gsLst>
              <a:gs pos="0">
                <a:schemeClr val="accent6"/>
              </a:gs>
              <a:gs pos="100000">
                <a:schemeClr val="accent6">
                  <a:lumMod val="60000"/>
                  <a:lumOff val="40000"/>
                </a:schemeClr>
              </a:gs>
            </a:gsLst>
            <a:lin ang="108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7EB31B-D997-436A-82CB-1676F191E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734" y="328381"/>
            <a:ext cx="10425461" cy="384043"/>
          </a:xfrm>
        </p:spPr>
        <p:txBody>
          <a:bodyPr/>
          <a:lstStyle/>
          <a:p>
            <a:r>
              <a:rPr lang="en-GB" dirty="0"/>
              <a:t>Roadmap towards operational emission estimation for GHG and AQ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AC12F5E-F963-409D-9764-6E2C2E7144E6}"/>
              </a:ext>
            </a:extLst>
          </p:cNvPr>
          <p:cNvGrpSpPr/>
          <p:nvPr/>
        </p:nvGrpSpPr>
        <p:grpSpPr>
          <a:xfrm>
            <a:off x="1747108" y="3453192"/>
            <a:ext cx="9513374" cy="361950"/>
            <a:chOff x="1609725" y="3440580"/>
            <a:chExt cx="9513374" cy="36195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DDECECAB-0E59-4FAF-8024-AB84374C5FBA}"/>
                </a:ext>
              </a:extLst>
            </p:cNvPr>
            <p:cNvCxnSpPr>
              <a:cxnSpLocks/>
            </p:cNvCxnSpPr>
            <p:nvPr/>
          </p:nvCxnSpPr>
          <p:spPr>
            <a:xfrm>
              <a:off x="1609725" y="3619500"/>
              <a:ext cx="949987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503297EE-36DA-4005-8E07-6000AD77D0FA}"/>
                </a:ext>
              </a:extLst>
            </p:cNvPr>
            <p:cNvCxnSpPr/>
            <p:nvPr/>
          </p:nvCxnSpPr>
          <p:spPr>
            <a:xfrm>
              <a:off x="11123099" y="3440580"/>
              <a:ext cx="0" cy="361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098930C-CD5E-40B1-B546-CCE6A4A9578B}"/>
                </a:ext>
              </a:extLst>
            </p:cNvPr>
            <p:cNvCxnSpPr/>
            <p:nvPr/>
          </p:nvCxnSpPr>
          <p:spPr>
            <a:xfrm>
              <a:off x="1623662" y="3440580"/>
              <a:ext cx="0" cy="361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C03A11A-78CF-49D5-BF11-77E817489C77}"/>
                </a:ext>
              </a:extLst>
            </p:cNvPr>
            <p:cNvCxnSpPr/>
            <p:nvPr/>
          </p:nvCxnSpPr>
          <p:spPr>
            <a:xfrm>
              <a:off x="2354388" y="3440580"/>
              <a:ext cx="0" cy="361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92BBB3E-7461-4A81-A10C-4F249A1DA048}"/>
                </a:ext>
              </a:extLst>
            </p:cNvPr>
            <p:cNvCxnSpPr/>
            <p:nvPr/>
          </p:nvCxnSpPr>
          <p:spPr>
            <a:xfrm>
              <a:off x="3085114" y="3440580"/>
              <a:ext cx="0" cy="361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120B716-B8FE-4A51-AEDA-1E1CAB9A931C}"/>
                </a:ext>
              </a:extLst>
            </p:cNvPr>
            <p:cNvCxnSpPr/>
            <p:nvPr/>
          </p:nvCxnSpPr>
          <p:spPr>
            <a:xfrm>
              <a:off x="3815840" y="3440580"/>
              <a:ext cx="0" cy="361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87BD730-FB96-4ED5-8513-A66020B0BF0B}"/>
                </a:ext>
              </a:extLst>
            </p:cNvPr>
            <p:cNvCxnSpPr/>
            <p:nvPr/>
          </p:nvCxnSpPr>
          <p:spPr>
            <a:xfrm>
              <a:off x="4546566" y="3440580"/>
              <a:ext cx="0" cy="361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706F432-8493-4A58-A1E3-0B4469DFF5AC}"/>
                </a:ext>
              </a:extLst>
            </p:cNvPr>
            <p:cNvCxnSpPr/>
            <p:nvPr/>
          </p:nvCxnSpPr>
          <p:spPr>
            <a:xfrm>
              <a:off x="5277292" y="3440580"/>
              <a:ext cx="0" cy="361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003C680-92F8-4C8C-BE12-39A6F0AE35FA}"/>
                </a:ext>
              </a:extLst>
            </p:cNvPr>
            <p:cNvCxnSpPr/>
            <p:nvPr/>
          </p:nvCxnSpPr>
          <p:spPr>
            <a:xfrm>
              <a:off x="6008018" y="3440580"/>
              <a:ext cx="0" cy="361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1932B5C-7BE2-4B7D-89BF-EE7B9A8550C0}"/>
                </a:ext>
              </a:extLst>
            </p:cNvPr>
            <p:cNvCxnSpPr/>
            <p:nvPr/>
          </p:nvCxnSpPr>
          <p:spPr>
            <a:xfrm>
              <a:off x="6738744" y="3440580"/>
              <a:ext cx="0" cy="361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DBC5CD6-815E-40D3-9194-2AA619AF0299}"/>
                </a:ext>
              </a:extLst>
            </p:cNvPr>
            <p:cNvCxnSpPr/>
            <p:nvPr/>
          </p:nvCxnSpPr>
          <p:spPr>
            <a:xfrm>
              <a:off x="7469470" y="3440580"/>
              <a:ext cx="0" cy="361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64C2ECD-37D3-4C0D-9DB0-09B6F86A3DA4}"/>
                </a:ext>
              </a:extLst>
            </p:cNvPr>
            <p:cNvCxnSpPr/>
            <p:nvPr/>
          </p:nvCxnSpPr>
          <p:spPr>
            <a:xfrm>
              <a:off x="8200196" y="3440580"/>
              <a:ext cx="0" cy="361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8F567217-644D-4144-A353-1B0664D8AD2A}"/>
                </a:ext>
              </a:extLst>
            </p:cNvPr>
            <p:cNvCxnSpPr/>
            <p:nvPr/>
          </p:nvCxnSpPr>
          <p:spPr>
            <a:xfrm>
              <a:off x="8930922" y="3440580"/>
              <a:ext cx="0" cy="361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B4E3AC9-9C0A-4275-A8C3-10153947B814}"/>
                </a:ext>
              </a:extLst>
            </p:cNvPr>
            <p:cNvCxnSpPr/>
            <p:nvPr/>
          </p:nvCxnSpPr>
          <p:spPr>
            <a:xfrm>
              <a:off x="9661648" y="3440580"/>
              <a:ext cx="0" cy="361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B4F58A99-E536-456E-B7E5-AEE9A2B38F12}"/>
                </a:ext>
              </a:extLst>
            </p:cNvPr>
            <p:cNvCxnSpPr/>
            <p:nvPr/>
          </p:nvCxnSpPr>
          <p:spPr>
            <a:xfrm>
              <a:off x="10392374" y="3440580"/>
              <a:ext cx="0" cy="36195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43D6F2D-A0C0-417A-9DF1-00D183A43BB7}"/>
              </a:ext>
            </a:extLst>
          </p:cNvPr>
          <p:cNvSpPr txBox="1"/>
          <p:nvPr/>
        </p:nvSpPr>
        <p:spPr>
          <a:xfrm>
            <a:off x="9839648" y="322610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2028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0017A0B-AF68-4ECC-8781-F00D436F4F7D}"/>
              </a:ext>
            </a:extLst>
          </p:cNvPr>
          <p:cNvSpPr txBox="1"/>
          <p:nvPr/>
        </p:nvSpPr>
        <p:spPr>
          <a:xfrm>
            <a:off x="2527476" y="322610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2018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CFBED9E-D8D7-4195-9B13-F933138948E7}"/>
              </a:ext>
            </a:extLst>
          </p:cNvPr>
          <p:cNvSpPr txBox="1"/>
          <p:nvPr/>
        </p:nvSpPr>
        <p:spPr>
          <a:xfrm>
            <a:off x="3989910" y="322610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2020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B845D396-BD33-4300-862F-86B840FAB8AD}"/>
              </a:ext>
            </a:extLst>
          </p:cNvPr>
          <p:cNvSpPr txBox="1"/>
          <p:nvPr/>
        </p:nvSpPr>
        <p:spPr>
          <a:xfrm>
            <a:off x="5452344" y="322610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2022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3E64B68-F69E-46B2-ADCC-3D220B95AFA7}"/>
              </a:ext>
            </a:extLst>
          </p:cNvPr>
          <p:cNvSpPr txBox="1"/>
          <p:nvPr/>
        </p:nvSpPr>
        <p:spPr>
          <a:xfrm>
            <a:off x="6914778" y="322610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2024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7BFC0A7-3FBB-4298-A591-D6CE509C1E4E}"/>
              </a:ext>
            </a:extLst>
          </p:cNvPr>
          <p:cNvSpPr txBox="1"/>
          <p:nvPr/>
        </p:nvSpPr>
        <p:spPr>
          <a:xfrm>
            <a:off x="8377212" y="3226103"/>
            <a:ext cx="652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2026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93566CC2-D4AD-4651-B2A8-D9C95E090B63}"/>
              </a:ext>
            </a:extLst>
          </p:cNvPr>
          <p:cNvSpPr/>
          <p:nvPr/>
        </p:nvSpPr>
        <p:spPr>
          <a:xfrm>
            <a:off x="5228505" y="2282357"/>
            <a:ext cx="1145303" cy="51483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1</a:t>
            </a:r>
            <a:r>
              <a:rPr lang="en-GB" sz="1400" baseline="30000" dirty="0">
                <a:solidFill>
                  <a:schemeClr val="tx1"/>
                </a:solidFill>
              </a:rPr>
              <a:t>st</a:t>
            </a:r>
            <a:r>
              <a:rPr lang="en-GB" sz="1400" dirty="0">
                <a:solidFill>
                  <a:schemeClr val="tx1"/>
                </a:solidFill>
              </a:rPr>
              <a:t> global stocktake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97B89F8C-EF0B-48B1-82CA-C7B7633E2B9C}"/>
              </a:ext>
            </a:extLst>
          </p:cNvPr>
          <p:cNvSpPr/>
          <p:nvPr/>
        </p:nvSpPr>
        <p:spPr>
          <a:xfrm>
            <a:off x="10166984" y="1734566"/>
            <a:ext cx="1145303" cy="514836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2</a:t>
            </a:r>
            <a:r>
              <a:rPr lang="en-GB" sz="1400" baseline="30000" dirty="0">
                <a:solidFill>
                  <a:schemeClr val="tx1"/>
                </a:solidFill>
              </a:rPr>
              <a:t>nd</a:t>
            </a:r>
            <a:r>
              <a:rPr lang="en-GB" sz="1400" dirty="0">
                <a:solidFill>
                  <a:schemeClr val="tx1"/>
                </a:solidFill>
              </a:rPr>
              <a:t> global stocktake</a:t>
            </a:r>
          </a:p>
        </p:txBody>
      </p:sp>
      <p:sp>
        <p:nvSpPr>
          <p:cNvPr id="62" name="Arrow: Right 61">
            <a:extLst>
              <a:ext uri="{FF2B5EF4-FFF2-40B4-BE49-F238E27FC236}">
                <a16:creationId xmlns:a16="http://schemas.microsoft.com/office/drawing/2014/main" id="{AA1AE1C3-A9FA-48B7-A9A5-64A38F13E360}"/>
              </a:ext>
            </a:extLst>
          </p:cNvPr>
          <p:cNvSpPr/>
          <p:nvPr/>
        </p:nvSpPr>
        <p:spPr>
          <a:xfrm>
            <a:off x="789060" y="5623482"/>
            <a:ext cx="5248154" cy="57441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R&amp;D Support Actions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B251151A-3A84-4A93-BFF9-92022A76C386}"/>
              </a:ext>
            </a:extLst>
          </p:cNvPr>
          <p:cNvSpPr/>
          <p:nvPr/>
        </p:nvSpPr>
        <p:spPr>
          <a:xfrm>
            <a:off x="3460990" y="3959520"/>
            <a:ext cx="2429467" cy="879552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Prototyping activities including relevant satellite missions from international space agencies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A2779EA4-619E-4AFF-BAED-F75915A5424D}"/>
              </a:ext>
            </a:extLst>
          </p:cNvPr>
          <p:cNvSpPr/>
          <p:nvPr/>
        </p:nvSpPr>
        <p:spPr>
          <a:xfrm>
            <a:off x="9027142" y="4105804"/>
            <a:ext cx="2648547" cy="129232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Copernicus CO</a:t>
            </a:r>
            <a:r>
              <a:rPr lang="en-GB" sz="1400" baseline="-25000" dirty="0">
                <a:solidFill>
                  <a:schemeClr val="tx1"/>
                </a:solidFill>
              </a:rPr>
              <a:t>2</a:t>
            </a:r>
            <a:r>
              <a:rPr lang="en-GB" sz="1400" dirty="0">
                <a:solidFill>
                  <a:schemeClr val="tx1"/>
                </a:solidFill>
              </a:rPr>
              <a:t> service in full operations using Sentinels and international virtual constellation</a:t>
            </a:r>
          </a:p>
        </p:txBody>
      </p:sp>
      <p:cxnSp>
        <p:nvCxnSpPr>
          <p:cNvPr id="67" name="Connector: Elbow 66">
            <a:extLst>
              <a:ext uri="{FF2B5EF4-FFF2-40B4-BE49-F238E27FC236}">
                <a16:creationId xmlns:a16="http://schemas.microsoft.com/office/drawing/2014/main" id="{64306B78-4158-4979-9009-E521990F2FCD}"/>
              </a:ext>
            </a:extLst>
          </p:cNvPr>
          <p:cNvCxnSpPr>
            <a:stCxn id="57" idx="2"/>
          </p:cNvCxnSpPr>
          <p:nvPr/>
        </p:nvCxnSpPr>
        <p:spPr>
          <a:xfrm rot="16200000" flipH="1">
            <a:off x="5688360" y="2909989"/>
            <a:ext cx="798242" cy="572651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Connector: Elbow 68">
            <a:extLst>
              <a:ext uri="{FF2B5EF4-FFF2-40B4-BE49-F238E27FC236}">
                <a16:creationId xmlns:a16="http://schemas.microsoft.com/office/drawing/2014/main" id="{CBB6F13F-81F5-4E7C-9DA9-50378182BCF5}"/>
              </a:ext>
            </a:extLst>
          </p:cNvPr>
          <p:cNvCxnSpPr>
            <a:cxnSpLocks/>
          </p:cNvCxnSpPr>
          <p:nvPr/>
        </p:nvCxnSpPr>
        <p:spPr>
          <a:xfrm rot="16200000" flipH="1">
            <a:off x="7357227" y="2330760"/>
            <a:ext cx="1494094" cy="301705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1" name="Connector: Elbow 70">
            <a:extLst>
              <a:ext uri="{FF2B5EF4-FFF2-40B4-BE49-F238E27FC236}">
                <a16:creationId xmlns:a16="http://schemas.microsoft.com/office/drawing/2014/main" id="{7D61F42F-7A7F-42B8-B63C-E5F28F61A54A}"/>
              </a:ext>
            </a:extLst>
          </p:cNvPr>
          <p:cNvCxnSpPr>
            <a:cxnSpLocks/>
            <a:stCxn id="59" idx="2"/>
            <a:endCxn id="24" idx="0"/>
          </p:cNvCxnSpPr>
          <p:nvPr/>
        </p:nvCxnSpPr>
        <p:spPr>
          <a:xfrm rot="5400000">
            <a:off x="9964478" y="2450944"/>
            <a:ext cx="976701" cy="573616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7" name="Picture 76">
            <a:extLst>
              <a:ext uri="{FF2B5EF4-FFF2-40B4-BE49-F238E27FC236}">
                <a16:creationId xmlns:a16="http://schemas.microsoft.com/office/drawing/2014/main" id="{4C5C8BF3-21F9-4A9E-B176-679B09EE2D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6923" y="5115014"/>
            <a:ext cx="1183209" cy="559062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7A7B236-17C9-4E71-ABFE-F25498EB39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7299" y="5179083"/>
            <a:ext cx="649223" cy="519378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EEE1584C-1407-4812-8DD6-71CED26779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12"/>
          <a:stretch/>
        </p:blipFill>
        <p:spPr>
          <a:xfrm>
            <a:off x="3149285" y="5111718"/>
            <a:ext cx="1327025" cy="562358"/>
          </a:xfrm>
          <a:prstGeom prst="rect">
            <a:avLst/>
          </a:prstGeom>
        </p:spPr>
      </p:pic>
      <p:pic>
        <p:nvPicPr>
          <p:cNvPr id="66" name="Picture 65">
            <a:extLst>
              <a:ext uri="{FF2B5EF4-FFF2-40B4-BE49-F238E27FC236}">
                <a16:creationId xmlns:a16="http://schemas.microsoft.com/office/drawing/2014/main" id="{59E6C3AF-8BD8-D54E-BC95-4D4CA2BC5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227" y="971408"/>
            <a:ext cx="1143936" cy="903233"/>
          </a:xfrm>
          <a:prstGeom prst="rect">
            <a:avLst/>
          </a:prstGeom>
        </p:spPr>
      </p:pic>
      <p:pic>
        <p:nvPicPr>
          <p:cNvPr id="68" name="Picture 6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2AFAE48-939C-4541-99D6-A71CB5D9FF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376" y="927887"/>
            <a:ext cx="1469413" cy="826241"/>
          </a:xfrm>
          <a:prstGeom prst="rect">
            <a:avLst/>
          </a:prstGeom>
        </p:spPr>
      </p:pic>
      <p:cxnSp>
        <p:nvCxnSpPr>
          <p:cNvPr id="70" name="Connector: Elbow 68">
            <a:extLst>
              <a:ext uri="{FF2B5EF4-FFF2-40B4-BE49-F238E27FC236}">
                <a16:creationId xmlns:a16="http://schemas.microsoft.com/office/drawing/2014/main" id="{C1549B42-5FD8-B748-A0D3-448FE2A558B8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46175" y="2225002"/>
            <a:ext cx="1159282" cy="523138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satellite, transport&#10;&#10;Description automatically generated">
            <a:extLst>
              <a:ext uri="{FF2B5EF4-FFF2-40B4-BE49-F238E27FC236}">
                <a16:creationId xmlns:a16="http://schemas.microsoft.com/office/drawing/2014/main" id="{1D93E12B-D0D0-CB4F-AA4F-E6AA33AA92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457" y="708827"/>
            <a:ext cx="1690119" cy="1532566"/>
          </a:xfrm>
          <a:prstGeom prst="rect">
            <a:avLst/>
          </a:prstGeom>
        </p:spPr>
      </p:pic>
      <p:cxnSp>
        <p:nvCxnSpPr>
          <p:cNvPr id="72" name="Connector: Elbow 68">
            <a:extLst>
              <a:ext uri="{FF2B5EF4-FFF2-40B4-BE49-F238E27FC236}">
                <a16:creationId xmlns:a16="http://schemas.microsoft.com/office/drawing/2014/main" id="{E54762FC-BE3C-0C43-A6D9-4AC85CD6F647}"/>
              </a:ext>
            </a:extLst>
          </p:cNvPr>
          <p:cNvCxnSpPr>
            <a:cxnSpLocks/>
          </p:cNvCxnSpPr>
          <p:nvPr/>
        </p:nvCxnSpPr>
        <p:spPr>
          <a:xfrm rot="16200000" flipH="1">
            <a:off x="6279593" y="2360599"/>
            <a:ext cx="1064561" cy="568492"/>
          </a:xfrm>
          <a:prstGeom prst="bentConnector3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Rectangle: Rounded Corners 63">
            <a:extLst>
              <a:ext uri="{FF2B5EF4-FFF2-40B4-BE49-F238E27FC236}">
                <a16:creationId xmlns:a16="http://schemas.microsoft.com/office/drawing/2014/main" id="{831A88C8-23B5-9E48-9BFF-C50D6D19D0B6}"/>
              </a:ext>
            </a:extLst>
          </p:cNvPr>
          <p:cNvSpPr/>
          <p:nvPr/>
        </p:nvSpPr>
        <p:spPr>
          <a:xfrm>
            <a:off x="6304716" y="4105190"/>
            <a:ext cx="1972550" cy="1292320"/>
          </a:xfrm>
          <a:prstGeom prst="round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CAMS AQ emissions in pre-operations using Sentinels and international virtual constellations</a:t>
            </a: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3292D93-F7FE-D840-B59B-577B1EE02FA7}"/>
              </a:ext>
            </a:extLst>
          </p:cNvPr>
          <p:cNvGrpSpPr/>
          <p:nvPr/>
        </p:nvGrpSpPr>
        <p:grpSpPr>
          <a:xfrm>
            <a:off x="2522526" y="1226639"/>
            <a:ext cx="2543471" cy="1881657"/>
            <a:chOff x="5495925" y="1415467"/>
            <a:chExt cx="6481267" cy="4794833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2F18BD81-1D42-C644-A915-12D9B3F0C95F}"/>
                </a:ext>
              </a:extLst>
            </p:cNvPr>
            <p:cNvSpPr/>
            <p:nvPr/>
          </p:nvSpPr>
          <p:spPr>
            <a:xfrm>
              <a:off x="5495925" y="1415467"/>
              <a:ext cx="6481267" cy="4794833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1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092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1F13029F-6AA3-0E4E-B133-C933D06E2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652798" y="2437481"/>
              <a:ext cx="6120102" cy="3646431"/>
            </a:xfrm>
            <a:prstGeom prst="rect">
              <a:avLst/>
            </a:prstGeom>
          </p:spPr>
        </p:pic>
        <p:pic>
          <p:nvPicPr>
            <p:cNvPr id="83" name="Picture 82">
              <a:extLst>
                <a:ext uri="{FF2B5EF4-FFF2-40B4-BE49-F238E27FC236}">
                  <a16:creationId xmlns:a16="http://schemas.microsoft.com/office/drawing/2014/main" id="{E61BFD99-B35C-7849-B55D-8C618DB6358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686925" y="1529543"/>
              <a:ext cx="1950283" cy="710920"/>
            </a:xfrm>
            <a:prstGeom prst="rect">
              <a:avLst/>
            </a:prstGeom>
          </p:spPr>
        </p:pic>
      </p:grpSp>
      <p:pic>
        <p:nvPicPr>
          <p:cNvPr id="84" name="Picture 83">
            <a:extLst>
              <a:ext uri="{FF2B5EF4-FFF2-40B4-BE49-F238E27FC236}">
                <a16:creationId xmlns:a16="http://schemas.microsoft.com/office/drawing/2014/main" id="{9C5922CA-37BF-874C-B90F-96429F69A2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81544" y="1271407"/>
            <a:ext cx="485313" cy="356306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9E568A3-FE29-E44D-9278-121715F286A1}"/>
              </a:ext>
            </a:extLst>
          </p:cNvPr>
          <p:cNvSpPr txBox="1"/>
          <p:nvPr/>
        </p:nvSpPr>
        <p:spPr>
          <a:xfrm>
            <a:off x="1338650" y="6190218"/>
            <a:ext cx="40760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Horizon 2020 &amp; Horizon Europe</a:t>
            </a:r>
          </a:p>
        </p:txBody>
      </p:sp>
    </p:spTree>
    <p:extLst>
      <p:ext uri="{BB962C8B-B14F-4D97-AF65-F5344CB8AC3E}">
        <p14:creationId xmlns:p14="http://schemas.microsoft.com/office/powerpoint/2010/main" val="5520775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D1442-DC13-044E-82A1-D14F93A9E7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have learned so far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149E65-149A-E242-B100-231D33434473}"/>
              </a:ext>
            </a:extLst>
          </p:cNvPr>
          <p:cNvSpPr txBox="1"/>
          <p:nvPr/>
        </p:nvSpPr>
        <p:spPr>
          <a:xfrm>
            <a:off x="1460665" y="985652"/>
            <a:ext cx="1001089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CH</a:t>
            </a:r>
            <a:r>
              <a:rPr lang="en-US" sz="2400" baseline="-25000" dirty="0"/>
              <a:t>4</a:t>
            </a:r>
            <a:r>
              <a:rPr lang="en-US" sz="2400" dirty="0"/>
              <a:t> is a challenge with significant uncertainties in both modelling and observations. However, bringing these together allows for using the best from both worlds.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Many case studies show very promising results. But how do we convert these into routine (operational) and actionable information to policy makers?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How do we best connect operational monitoring capabilities with more </a:t>
            </a:r>
            <a:r>
              <a:rPr lang="en-US" sz="2400" dirty="0" err="1"/>
              <a:t>localised</a:t>
            </a:r>
            <a:r>
              <a:rPr lang="en-US" sz="2400" dirty="0"/>
              <a:t> (commercial) assessments?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It is key to work closely with the main user communities. These can be diverse, but they all have their own specific requirements. And not all requirements can be addressed.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822438216"/>
      </p:ext>
    </p:extLst>
  </p:cSld>
  <p:clrMapOvr>
    <a:masterClrMapping/>
  </p:clrMapOvr>
</p:sld>
</file>

<file path=ppt/theme/theme1.xml><?xml version="1.0" encoding="utf-8"?>
<a:theme xmlns:a="http://schemas.openxmlformats.org/drawingml/2006/main" name="Atmosphere">
  <a:themeElements>
    <a:clrScheme name="Copernicu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25408F"/>
      </a:accent1>
      <a:accent2>
        <a:srgbClr val="FFC800"/>
      </a:accent2>
      <a:accent3>
        <a:srgbClr val="69AADC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Blank slide mast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 algn="l">
          <a:defRPr sz="2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CoCO2-template" id="{ED83384F-3E44-6641-97D3-57CCB38C49E6}" vid="{18DAA876-D41F-B545-8C1E-2E4B819FA1A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13168</TotalTime>
  <Words>439</Words>
  <Application>Microsoft Macintosh PowerPoint</Application>
  <PresentationFormat>Widescreen</PresentationFormat>
  <Paragraphs>73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Arial Narrow</vt:lpstr>
      <vt:lpstr>Calibri</vt:lpstr>
      <vt:lpstr>Monaco</vt:lpstr>
      <vt:lpstr>Atmosphere</vt:lpstr>
      <vt:lpstr>Blank slide master</vt:lpstr>
      <vt:lpstr>PowerPoint Presentation</vt:lpstr>
      <vt:lpstr>Monitoring CH4 by satellite – from Tropomi to CO2M</vt:lpstr>
      <vt:lpstr>Satellite monitoring of atmospheric CH4 - ECVs and reanalysis</vt:lpstr>
      <vt:lpstr>Satellite monitoring of CH4 fluxes - atmospheric inversions</vt:lpstr>
      <vt:lpstr>Satellite monitoring of CH4 anomalies</vt:lpstr>
      <vt:lpstr>Routine anomaly maps</vt:lpstr>
      <vt:lpstr>Model Error</vt:lpstr>
      <vt:lpstr>Roadmap towards operational emission estimation for GHG and AQ</vt:lpstr>
      <vt:lpstr>What we have learned so far</vt:lpstr>
    </vt:vector>
  </TitlesOfParts>
  <Company>ECMWF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Armstrong-</dc:creator>
  <cp:lastModifiedBy>Richard Engelen</cp:lastModifiedBy>
  <cp:revision>318</cp:revision>
  <dcterms:created xsi:type="dcterms:W3CDTF">2016-12-07T13:29:23Z</dcterms:created>
  <dcterms:modified xsi:type="dcterms:W3CDTF">2021-06-03T12:53:56Z</dcterms:modified>
</cp:coreProperties>
</file>